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8" r:id="rId4"/>
    <p:sldId id="269" r:id="rId5"/>
    <p:sldId id="266" r:id="rId6"/>
    <p:sldId id="27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4" d="100"/>
          <a:sy n="114" d="100"/>
        </p:scale>
        <p:origin x="186" y="10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5/28/2021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1989E-5E7C-4FA9-B846-58CA6810E216}"/>
              </a:ext>
            </a:extLst>
          </p:cNvPr>
          <p:cNvSpPr>
            <a:spLocks noGrp="1"/>
          </p:cNvSpPr>
          <p:nvPr>
            <p:ph type="ctrTitle"/>
          </p:nvPr>
        </p:nvSpPr>
        <p:spPr>
          <a:xfrm>
            <a:off x="759712" y="1021360"/>
            <a:ext cx="11150737" cy="2407640"/>
          </a:xfrm>
        </p:spPr>
        <p:txBody>
          <a:bodyPr>
            <a:normAutofit/>
          </a:bodyPr>
          <a:lstStyle/>
          <a:p>
            <a:r>
              <a:rPr lang="fr-FR" sz="3600" b="1" dirty="0">
                <a:latin typeface="Arial" pitchFamily="34" charset="0"/>
                <a:cs typeface="Arial" pitchFamily="34" charset="0"/>
              </a:rPr>
              <a:t>Projet  4 - </a:t>
            </a:r>
            <a:r>
              <a:rPr lang="fr-FR" sz="3600" b="1" i="0" dirty="0" err="1">
                <a:effectLst/>
                <a:latin typeface="Montserrat" panose="00000500000000000000" pitchFamily="2" charset="0"/>
              </a:rPr>
              <a:t>SafetyNet</a:t>
            </a:r>
            <a:r>
              <a:rPr lang="fr-FR" sz="3600" b="1" i="0" dirty="0">
                <a:effectLst/>
                <a:latin typeface="Montserrat" panose="00000500000000000000" pitchFamily="2" charset="0"/>
              </a:rPr>
              <a:t> </a:t>
            </a:r>
            <a:r>
              <a:rPr lang="fr-FR" sz="3600" b="1" i="0" dirty="0" err="1">
                <a:effectLst/>
                <a:latin typeface="Montserrat" panose="00000500000000000000" pitchFamily="2" charset="0"/>
              </a:rPr>
              <a:t>Alerts</a:t>
            </a:r>
            <a:br>
              <a:rPr lang="fr-FR" sz="3600" b="1" dirty="0">
                <a:latin typeface="Arial" pitchFamily="34" charset="0"/>
                <a:cs typeface="Arial" pitchFamily="34" charset="0"/>
              </a:rPr>
            </a:br>
            <a:br>
              <a:rPr lang="fr-FR" sz="3100" b="1" i="0" dirty="0">
                <a:effectLst/>
                <a:latin typeface="Montserrat" panose="00000500000000000000" pitchFamily="2" charset="0"/>
              </a:rPr>
            </a:br>
            <a:r>
              <a:rPr lang="fr-FR" sz="2000" b="0" i="0" cap="none" dirty="0">
                <a:effectLst/>
                <a:latin typeface="Montserrat" panose="00000500000000000000" pitchFamily="2" charset="0"/>
              </a:rPr>
              <a:t>Envoyer des informations aux systèmes de services d'urgence</a:t>
            </a:r>
            <a:br>
              <a:rPr lang="fr-FR" sz="4400" dirty="0"/>
            </a:br>
            <a:endParaRPr lang="fr-FR" sz="1800" dirty="0"/>
          </a:p>
        </p:txBody>
      </p:sp>
      <p:sp>
        <p:nvSpPr>
          <p:cNvPr id="3" name="Sous-titre 2">
            <a:extLst>
              <a:ext uri="{FF2B5EF4-FFF2-40B4-BE49-F238E27FC236}">
                <a16:creationId xmlns:a16="http://schemas.microsoft.com/office/drawing/2014/main" id="{D62D236D-CD6E-4CFA-86C6-4A132A9FA040}"/>
              </a:ext>
            </a:extLst>
          </p:cNvPr>
          <p:cNvSpPr>
            <a:spLocks noGrp="1"/>
          </p:cNvSpPr>
          <p:nvPr>
            <p:ph type="subTitle" idx="1"/>
          </p:nvPr>
        </p:nvSpPr>
        <p:spPr>
          <a:xfrm>
            <a:off x="2203268" y="3429000"/>
            <a:ext cx="7785463" cy="2825044"/>
          </a:xfrm>
        </p:spPr>
        <p:txBody>
          <a:bodyPr>
            <a:normAutofit/>
          </a:bodyPr>
          <a:lstStyle/>
          <a:p>
            <a:pPr algn="ctr"/>
            <a:r>
              <a:rPr lang="fr-FR" b="1" dirty="0"/>
              <a:t>	</a:t>
            </a:r>
          </a:p>
          <a:p>
            <a:pPr algn="ctr"/>
            <a:endParaRPr lang="fr-FR" b="1" dirty="0"/>
          </a:p>
          <a:p>
            <a:pPr algn="ctr"/>
            <a:endParaRPr lang="fr-FR" b="1" dirty="0"/>
          </a:p>
          <a:p>
            <a:pPr algn="ctr"/>
            <a:r>
              <a:rPr lang="fr-FR" sz="2800" b="1" dirty="0">
                <a:solidFill>
                  <a:srgbClr val="002060"/>
                </a:solidFill>
                <a:latin typeface="Arial" pitchFamily="34" charset="0"/>
                <a:cs typeface="Arial" pitchFamily="34" charset="0"/>
              </a:rPr>
              <a:t>Par Beniamin Tolan</a:t>
            </a:r>
          </a:p>
          <a:p>
            <a:pPr algn="ctr"/>
            <a:r>
              <a:rPr lang="fr-FR" sz="2800" b="1" dirty="0">
                <a:solidFill>
                  <a:srgbClr val="002060"/>
                </a:solidFill>
                <a:latin typeface="Arial" pitchFamily="34" charset="0"/>
                <a:cs typeface="Arial" pitchFamily="34" charset="0"/>
              </a:rPr>
              <a:t>28.05.2021 </a:t>
            </a:r>
            <a:endParaRPr lang="fr-FR" sz="2800" dirty="0">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3489198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8823" y="195944"/>
            <a:ext cx="11416937" cy="5786199"/>
          </a:xfrm>
          <a:prstGeom prst="rect">
            <a:avLst/>
          </a:prstGeom>
        </p:spPr>
        <p:txBody>
          <a:bodyPr wrap="square">
            <a:spAutoFit/>
          </a:bodyPr>
          <a:lstStyle/>
          <a:p>
            <a:r>
              <a:rPr lang="fr-FR" sz="3200" b="1" i="0" dirty="0">
                <a:effectLst/>
                <a:latin typeface="Montserrat" panose="00000500000000000000" pitchFamily="2" charset="0"/>
              </a:rPr>
              <a:t>Exemples d’utilisation</a:t>
            </a:r>
          </a:p>
          <a:p>
            <a:endParaRPr lang="fr-FR" sz="3200" b="1" dirty="0">
              <a:latin typeface="Arial" pitchFamily="34" charset="0"/>
              <a:cs typeface="Arial" pitchFamily="34" charset="0"/>
            </a:endParaRPr>
          </a:p>
          <a:p>
            <a:pPr marL="971550" lvl="1" indent="-514350"/>
            <a:r>
              <a:rPr lang="fr-FR" sz="2800" b="1" dirty="0">
                <a:latin typeface="Arial" pitchFamily="34" charset="0"/>
                <a:cs typeface="Arial" pitchFamily="34" charset="0"/>
              </a:rPr>
              <a:t>  </a:t>
            </a:r>
          </a:p>
          <a:p>
            <a:r>
              <a:rPr lang="fr-FR" dirty="0">
                <a:latin typeface="Arial" pitchFamily="34" charset="0"/>
                <a:cs typeface="Arial" pitchFamily="34" charset="0"/>
              </a:rPr>
              <a:t>	</a:t>
            </a:r>
          </a:p>
          <a:p>
            <a:pPr algn="l">
              <a:buFont typeface="Arial" panose="020B0604020202020204" pitchFamily="34" charset="0"/>
              <a:buChar char="•"/>
            </a:pPr>
            <a:r>
              <a:rPr lang="fr-FR" sz="2000" b="0" i="0" dirty="0">
                <a:solidFill>
                  <a:srgbClr val="000000"/>
                </a:solidFill>
                <a:effectLst/>
                <a:latin typeface="Montserrat" panose="00000500000000000000" pitchFamily="2" charset="0"/>
              </a:rPr>
              <a:t>Si, par exemple, un incendie se déclare, il faut que </a:t>
            </a:r>
            <a:r>
              <a:rPr lang="fr-FR" sz="2000" b="0" i="0" dirty="0" err="1">
                <a:solidFill>
                  <a:srgbClr val="000000"/>
                </a:solidFill>
                <a:effectLst/>
                <a:latin typeface="Montserrat" panose="00000500000000000000" pitchFamily="2" charset="0"/>
              </a:rPr>
              <a:t>SafetyNet</a:t>
            </a:r>
            <a:r>
              <a:rPr lang="fr-FR" sz="2000" b="0" i="0" dirty="0">
                <a:solidFill>
                  <a:srgbClr val="000000"/>
                </a:solidFill>
                <a:effectLst/>
                <a:latin typeface="Montserrat" panose="00000500000000000000" pitchFamily="2" charset="0"/>
              </a:rPr>
              <a:t> </a:t>
            </a:r>
            <a:r>
              <a:rPr lang="fr-FR" sz="2000" b="0" i="0" dirty="0" err="1">
                <a:solidFill>
                  <a:srgbClr val="000000"/>
                </a:solidFill>
                <a:effectLst/>
                <a:latin typeface="Montserrat" panose="00000500000000000000" pitchFamily="2" charset="0"/>
              </a:rPr>
              <a:t>Alerts</a:t>
            </a:r>
            <a:r>
              <a:rPr lang="fr-FR" sz="2000" b="0" i="0" dirty="0">
                <a:solidFill>
                  <a:srgbClr val="000000"/>
                </a:solidFill>
                <a:effectLst/>
                <a:latin typeface="Montserrat" panose="00000500000000000000" pitchFamily="2" charset="0"/>
              </a:rPr>
              <a:t> fournisse des informations sur les personnes présentes dans le bâtiment en feu, tels que leurs numéros de téléphone. </a:t>
            </a:r>
          </a:p>
          <a:p>
            <a:pPr algn="l"/>
            <a:endParaRPr lang="fr-FR" sz="2000" b="0" i="0" dirty="0">
              <a:solidFill>
                <a:srgbClr val="000000"/>
              </a:solidFill>
              <a:effectLst/>
              <a:latin typeface="Montserrat" panose="00000500000000000000" pitchFamily="2" charset="0"/>
            </a:endParaRPr>
          </a:p>
          <a:p>
            <a:pPr algn="l">
              <a:buFont typeface="Arial" panose="020B0604020202020204" pitchFamily="34" charset="0"/>
              <a:buChar char="•"/>
            </a:pPr>
            <a:r>
              <a:rPr lang="fr-FR" sz="2000" b="0" i="0" dirty="0">
                <a:solidFill>
                  <a:srgbClr val="000000"/>
                </a:solidFill>
                <a:effectLst/>
                <a:latin typeface="Montserrat" panose="00000500000000000000" pitchFamily="2" charset="0"/>
              </a:rPr>
              <a:t>En cas d’alerte ouragan, nous souhaitons que </a:t>
            </a:r>
            <a:r>
              <a:rPr lang="fr-FR" sz="2000" b="0" i="0" dirty="0" err="1">
                <a:solidFill>
                  <a:srgbClr val="000000"/>
                </a:solidFill>
                <a:effectLst/>
                <a:latin typeface="Montserrat" panose="00000500000000000000" pitchFamily="2" charset="0"/>
              </a:rPr>
              <a:t>SafetyNet</a:t>
            </a:r>
            <a:r>
              <a:rPr lang="fr-FR" sz="2000" b="0" i="0" dirty="0">
                <a:solidFill>
                  <a:srgbClr val="000000"/>
                </a:solidFill>
                <a:effectLst/>
                <a:latin typeface="Montserrat" panose="00000500000000000000" pitchFamily="2" charset="0"/>
              </a:rPr>
              <a:t> </a:t>
            </a:r>
            <a:r>
              <a:rPr lang="fr-FR" sz="2000" b="0" i="0" dirty="0" err="1">
                <a:solidFill>
                  <a:srgbClr val="000000"/>
                </a:solidFill>
                <a:effectLst/>
                <a:latin typeface="Montserrat" panose="00000500000000000000" pitchFamily="2" charset="0"/>
              </a:rPr>
              <a:t>Alerts</a:t>
            </a:r>
            <a:r>
              <a:rPr lang="fr-FR" sz="2000" b="0" i="0" dirty="0">
                <a:solidFill>
                  <a:srgbClr val="000000"/>
                </a:solidFill>
                <a:effectLst/>
                <a:latin typeface="Montserrat" panose="00000500000000000000" pitchFamily="2" charset="0"/>
              </a:rPr>
              <a:t> puisse avertir par SMS tous les habitants de la région. Pour ce faire, </a:t>
            </a:r>
            <a:r>
              <a:rPr lang="fr-FR" sz="2000" b="0" i="0" dirty="0" err="1">
                <a:solidFill>
                  <a:srgbClr val="000000"/>
                </a:solidFill>
                <a:effectLst/>
                <a:latin typeface="Montserrat" panose="00000500000000000000" pitchFamily="2" charset="0"/>
              </a:rPr>
              <a:t>SafetyNet</a:t>
            </a:r>
            <a:r>
              <a:rPr lang="fr-FR" sz="2000" b="0" i="0" dirty="0">
                <a:solidFill>
                  <a:srgbClr val="000000"/>
                </a:solidFill>
                <a:effectLst/>
                <a:latin typeface="Montserrat" panose="00000500000000000000" pitchFamily="2" charset="0"/>
              </a:rPr>
              <a:t> </a:t>
            </a:r>
            <a:r>
              <a:rPr lang="fr-FR" sz="2000" b="0" i="0" dirty="0" err="1">
                <a:solidFill>
                  <a:srgbClr val="000000"/>
                </a:solidFill>
                <a:effectLst/>
                <a:latin typeface="Montserrat" panose="00000500000000000000" pitchFamily="2" charset="0"/>
              </a:rPr>
              <a:t>Alerts</a:t>
            </a:r>
            <a:r>
              <a:rPr lang="fr-FR" sz="2000" b="0" i="0" dirty="0">
                <a:solidFill>
                  <a:srgbClr val="000000"/>
                </a:solidFill>
                <a:effectLst/>
                <a:latin typeface="Montserrat" panose="00000500000000000000" pitchFamily="2" charset="0"/>
              </a:rPr>
              <a:t> doit recueillir les numéros de téléphone des personnes vivant dans les maisons proches de la zone de l'ouragan. </a:t>
            </a:r>
          </a:p>
          <a:p>
            <a:pPr algn="l"/>
            <a:endParaRPr lang="fr-FR" sz="2000" b="0" i="0" dirty="0">
              <a:solidFill>
                <a:srgbClr val="000000"/>
              </a:solidFill>
              <a:effectLst/>
              <a:latin typeface="Montserrat" panose="00000500000000000000" pitchFamily="2" charset="0"/>
            </a:endParaRPr>
          </a:p>
          <a:p>
            <a:pPr algn="l">
              <a:buFont typeface="Arial" panose="020B0604020202020204" pitchFamily="34" charset="0"/>
              <a:buChar char="•"/>
            </a:pPr>
            <a:r>
              <a:rPr lang="fr-FR" sz="2000" b="0" i="0" dirty="0">
                <a:solidFill>
                  <a:srgbClr val="000000"/>
                </a:solidFill>
                <a:effectLst/>
                <a:latin typeface="Montserrat" panose="00000500000000000000" pitchFamily="2" charset="0"/>
              </a:rPr>
              <a:t>Dans le cas d'une inondation, nous souhaitons fournir aux services d'urgence des informations spécifiques sur les personnes dans la zone. Nous devons connaître les victimes potentielles, leurs âges et leurs antécédents médicaux (traitements, allergies, etc.).</a:t>
            </a:r>
          </a:p>
          <a:p>
            <a:endParaRPr lang="fr-FR" sz="2000" dirty="0">
              <a:solidFill>
                <a:schemeClr val="bg1">
                  <a:lumMod val="95000"/>
                  <a:lumOff val="5000"/>
                </a:schemeClr>
              </a:solidFill>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022" y="289679"/>
            <a:ext cx="11932355" cy="6155531"/>
          </a:xfrm>
          <a:prstGeom prst="rect">
            <a:avLst/>
          </a:prstGeom>
        </p:spPr>
        <p:txBody>
          <a:bodyPr wrap="square">
            <a:spAutoFit/>
          </a:bodyPr>
          <a:lstStyle/>
          <a:p>
            <a:r>
              <a:rPr lang="fr-FR" sz="3200" b="1" dirty="0"/>
              <a:t>Spécifications et stack technique de </a:t>
            </a:r>
            <a:r>
              <a:rPr lang="fr-FR" sz="3200" b="1" dirty="0" err="1"/>
              <a:t>SafetyNet</a:t>
            </a:r>
            <a:r>
              <a:rPr lang="fr-FR" sz="3200" b="1" dirty="0"/>
              <a:t> </a:t>
            </a:r>
            <a:r>
              <a:rPr lang="fr-FR" sz="3200" b="1" dirty="0" err="1"/>
              <a:t>Alerts</a:t>
            </a:r>
            <a:r>
              <a:rPr lang="fr-FR" sz="3200" b="1" dirty="0"/>
              <a:t> </a:t>
            </a:r>
          </a:p>
          <a:p>
            <a:r>
              <a:rPr lang="fr-FR" sz="2000" b="1" dirty="0">
                <a:solidFill>
                  <a:schemeClr val="bg1">
                    <a:lumMod val="95000"/>
                    <a:lumOff val="5000"/>
                  </a:schemeClr>
                </a:solidFill>
                <a:latin typeface="Arial" pitchFamily="34" charset="0"/>
                <a:cs typeface="Arial" pitchFamily="34" charset="0"/>
              </a:rPr>
              <a:t>	</a:t>
            </a:r>
          </a:p>
          <a:p>
            <a:pPr algn="just"/>
            <a:r>
              <a:rPr lang="fr-FR" b="1" dirty="0"/>
              <a:t>	Les alertes </a:t>
            </a:r>
            <a:r>
              <a:rPr lang="fr-FR" b="1" dirty="0" err="1"/>
              <a:t>SafetyNet</a:t>
            </a:r>
            <a:r>
              <a:rPr lang="fr-FR" b="1" dirty="0"/>
              <a:t> seront développées avec la Stack Technique suivante :</a:t>
            </a:r>
          </a:p>
          <a:p>
            <a:pPr lvl="2" algn="just"/>
            <a:r>
              <a:rPr lang="fr-FR" b="1" dirty="0">
                <a:solidFill>
                  <a:schemeClr val="bg1"/>
                </a:solidFill>
              </a:rPr>
              <a:t>● Spring Boot ; </a:t>
            </a:r>
          </a:p>
          <a:p>
            <a:pPr lvl="2" algn="just"/>
            <a:r>
              <a:rPr lang="fr-FR" b="1" dirty="0">
                <a:solidFill>
                  <a:schemeClr val="bg1"/>
                </a:solidFill>
              </a:rPr>
              <a:t>● Maven ; </a:t>
            </a:r>
          </a:p>
          <a:p>
            <a:pPr lvl="2" algn="just"/>
            <a:r>
              <a:rPr lang="fr-FR" b="1" dirty="0">
                <a:solidFill>
                  <a:schemeClr val="bg1"/>
                </a:solidFill>
              </a:rPr>
              <a:t>● code versionné sur un repo Git ; </a:t>
            </a:r>
          </a:p>
          <a:p>
            <a:pPr lvl="2" algn="just"/>
            <a:r>
              <a:rPr lang="fr-FR" b="1" dirty="0">
                <a:solidFill>
                  <a:schemeClr val="bg1"/>
                </a:solidFill>
              </a:rPr>
              <a:t>● tests unitaires avec JUnit ;</a:t>
            </a:r>
          </a:p>
          <a:p>
            <a:pPr lvl="2" algn="just"/>
            <a:r>
              <a:rPr lang="fr-FR" b="1" dirty="0">
                <a:solidFill>
                  <a:schemeClr val="bg1"/>
                </a:solidFill>
              </a:rPr>
              <a:t>● couverture de code mesurée avec la librairie </a:t>
            </a:r>
            <a:r>
              <a:rPr lang="fr-FR" b="1" dirty="0" err="1">
                <a:solidFill>
                  <a:schemeClr val="bg1"/>
                </a:solidFill>
              </a:rPr>
              <a:t>JaCoCo</a:t>
            </a:r>
            <a:r>
              <a:rPr lang="fr-FR" b="1" dirty="0">
                <a:solidFill>
                  <a:schemeClr val="bg1"/>
                </a:solidFill>
              </a:rPr>
              <a:t> ; </a:t>
            </a:r>
          </a:p>
          <a:p>
            <a:pPr lvl="2" algn="just"/>
            <a:r>
              <a:rPr lang="fr-FR" b="1" dirty="0">
                <a:solidFill>
                  <a:schemeClr val="bg1"/>
                </a:solidFill>
              </a:rPr>
              <a:t>● connexion avec Log4j ou </a:t>
            </a:r>
            <a:r>
              <a:rPr lang="fr-FR" b="1" dirty="0" err="1">
                <a:solidFill>
                  <a:schemeClr val="bg1"/>
                </a:solidFill>
              </a:rPr>
              <a:t>tinylog</a:t>
            </a:r>
            <a:r>
              <a:rPr lang="fr-FR" b="1" dirty="0">
                <a:solidFill>
                  <a:schemeClr val="bg1"/>
                </a:solidFill>
              </a:rPr>
              <a:t>.</a:t>
            </a:r>
          </a:p>
          <a:p>
            <a:pPr algn="just"/>
            <a:r>
              <a:rPr lang="fr-FR" b="1" dirty="0">
                <a:solidFill>
                  <a:schemeClr val="bg1"/>
                </a:solidFill>
              </a:rPr>
              <a:t>	</a:t>
            </a:r>
            <a:r>
              <a:rPr lang="fr-FR" b="1" dirty="0"/>
              <a:t>Les alertes </a:t>
            </a:r>
            <a:r>
              <a:rPr lang="fr-FR" b="1" dirty="0" err="1"/>
              <a:t>SafetyNet</a:t>
            </a:r>
            <a:r>
              <a:rPr lang="fr-FR" b="1" dirty="0"/>
              <a:t> devront répondre aux exigences suivantes : </a:t>
            </a:r>
          </a:p>
          <a:p>
            <a:pPr lvl="2" algn="just"/>
            <a:r>
              <a:rPr lang="fr-FR" b="1" dirty="0">
                <a:solidFill>
                  <a:schemeClr val="bg1"/>
                </a:solidFill>
              </a:rPr>
              <a:t>● le serveur d'alertes </a:t>
            </a:r>
            <a:r>
              <a:rPr lang="fr-FR" b="1" dirty="0" err="1">
                <a:solidFill>
                  <a:schemeClr val="bg1"/>
                </a:solidFill>
              </a:rPr>
              <a:t>SafetyNet</a:t>
            </a:r>
            <a:r>
              <a:rPr lang="fr-FR" b="1" dirty="0">
                <a:solidFill>
                  <a:schemeClr val="bg1"/>
                </a:solidFill>
              </a:rPr>
              <a:t> démarre ; </a:t>
            </a:r>
          </a:p>
          <a:p>
            <a:pPr lvl="2" algn="just"/>
            <a:r>
              <a:rPr lang="fr-FR" b="1" dirty="0">
                <a:solidFill>
                  <a:schemeClr val="bg1"/>
                </a:solidFill>
              </a:rPr>
              <a:t>● tous les </a:t>
            </a:r>
            <a:r>
              <a:rPr lang="fr-FR" b="1" dirty="0" err="1">
                <a:solidFill>
                  <a:schemeClr val="bg1"/>
                </a:solidFill>
              </a:rPr>
              <a:t>endpoints</a:t>
            </a:r>
            <a:r>
              <a:rPr lang="fr-FR" b="1" dirty="0">
                <a:solidFill>
                  <a:schemeClr val="bg1"/>
                </a:solidFill>
              </a:rPr>
              <a:t> url sont fonctionnels ainsi que les </a:t>
            </a:r>
            <a:r>
              <a:rPr lang="fr-FR" b="1" dirty="0" err="1">
                <a:solidFill>
                  <a:schemeClr val="bg1"/>
                </a:solidFill>
              </a:rPr>
              <a:t>Actuators</a:t>
            </a:r>
            <a:r>
              <a:rPr lang="fr-FR" b="1" dirty="0">
                <a:solidFill>
                  <a:schemeClr val="bg1"/>
                </a:solidFill>
              </a:rPr>
              <a:t> </a:t>
            </a:r>
            <a:r>
              <a:rPr lang="fr-FR" b="1" dirty="0" err="1">
                <a:solidFill>
                  <a:schemeClr val="bg1"/>
                </a:solidFill>
              </a:rPr>
              <a:t>health</a:t>
            </a:r>
            <a:r>
              <a:rPr lang="fr-FR" b="1" dirty="0">
                <a:solidFill>
                  <a:schemeClr val="bg1"/>
                </a:solidFill>
              </a:rPr>
              <a:t>, info, trace et </a:t>
            </a:r>
            <a:r>
              <a:rPr lang="fr-FR" b="1" dirty="0" err="1">
                <a:solidFill>
                  <a:schemeClr val="bg1"/>
                </a:solidFill>
              </a:rPr>
              <a:t>metrics</a:t>
            </a:r>
            <a:r>
              <a:rPr lang="fr-FR" b="1" dirty="0">
                <a:solidFill>
                  <a:schemeClr val="bg1"/>
                </a:solidFill>
              </a:rPr>
              <a:t> ; </a:t>
            </a:r>
          </a:p>
          <a:p>
            <a:pPr lvl="2" algn="just"/>
            <a:r>
              <a:rPr lang="fr-FR" b="1" dirty="0">
                <a:solidFill>
                  <a:schemeClr val="bg1"/>
                </a:solidFill>
              </a:rPr>
              <a:t>● tous les </a:t>
            </a:r>
            <a:r>
              <a:rPr lang="fr-FR" b="1" dirty="0" err="1">
                <a:solidFill>
                  <a:schemeClr val="bg1"/>
                </a:solidFill>
              </a:rPr>
              <a:t>endpoints</a:t>
            </a:r>
            <a:r>
              <a:rPr lang="fr-FR" b="1" dirty="0">
                <a:solidFill>
                  <a:schemeClr val="bg1"/>
                </a:solidFill>
              </a:rPr>
              <a:t> url enregistrent leurs requêtes et leurs réponses. Les réponses réussies sont enregistrées au niveau Info, les erreurs ou exceptions sont enregistrées au niveau Erreur, les étapes ou calculs informatifs sont enregistrés au niveau Débogage ; </a:t>
            </a:r>
          </a:p>
          <a:p>
            <a:pPr lvl="2" algn="just"/>
            <a:r>
              <a:rPr lang="fr-FR" b="1" dirty="0">
                <a:solidFill>
                  <a:schemeClr val="bg1"/>
                </a:solidFill>
              </a:rPr>
              <a:t>● Maven est fonctionnel, exécute des tests unitaires et une couverture de code ; </a:t>
            </a:r>
          </a:p>
          <a:p>
            <a:pPr lvl="2" algn="just"/>
            <a:r>
              <a:rPr lang="fr-FR" b="1" dirty="0">
                <a:solidFill>
                  <a:schemeClr val="bg1"/>
                </a:solidFill>
              </a:rPr>
              <a:t>● tous les </a:t>
            </a:r>
            <a:r>
              <a:rPr lang="fr-FR" b="1" dirty="0" err="1">
                <a:solidFill>
                  <a:schemeClr val="bg1"/>
                </a:solidFill>
              </a:rPr>
              <a:t>endpoints</a:t>
            </a:r>
            <a:r>
              <a:rPr lang="fr-FR" b="1" dirty="0">
                <a:solidFill>
                  <a:schemeClr val="bg1"/>
                </a:solidFill>
              </a:rPr>
              <a:t> url et toutes les fonctionnalités supplémentaires sont couverts par les tests; </a:t>
            </a:r>
          </a:p>
          <a:p>
            <a:pPr lvl="2" algn="just"/>
            <a:r>
              <a:rPr lang="fr-FR" b="1" dirty="0">
                <a:solidFill>
                  <a:schemeClr val="bg1"/>
                </a:solidFill>
              </a:rPr>
              <a:t>● la compilation génère un rapport de test </a:t>
            </a:r>
            <a:r>
              <a:rPr lang="fr-FR" b="1" dirty="0" err="1">
                <a:solidFill>
                  <a:schemeClr val="bg1"/>
                </a:solidFill>
              </a:rPr>
              <a:t>Surefire</a:t>
            </a:r>
            <a:r>
              <a:rPr lang="fr-FR" b="1" dirty="0">
                <a:solidFill>
                  <a:schemeClr val="bg1"/>
                </a:solidFill>
              </a:rPr>
              <a:t> sur les résultats du test JUnit ; </a:t>
            </a:r>
          </a:p>
          <a:p>
            <a:pPr lvl="2" algn="just"/>
            <a:r>
              <a:rPr lang="fr-FR" b="1" dirty="0">
                <a:solidFill>
                  <a:schemeClr val="bg1"/>
                </a:solidFill>
              </a:rPr>
              <a:t>● le </a:t>
            </a:r>
            <a:r>
              <a:rPr lang="fr-FR" b="1" dirty="0" err="1">
                <a:solidFill>
                  <a:schemeClr val="bg1"/>
                </a:solidFill>
              </a:rPr>
              <a:t>build</a:t>
            </a:r>
            <a:r>
              <a:rPr lang="fr-FR" b="1" dirty="0">
                <a:solidFill>
                  <a:schemeClr val="bg1"/>
                </a:solidFill>
              </a:rPr>
              <a:t> inclut un rapport de couverture </a:t>
            </a:r>
            <a:r>
              <a:rPr lang="fr-FR" b="1" dirty="0" err="1">
                <a:solidFill>
                  <a:schemeClr val="bg1"/>
                </a:solidFill>
              </a:rPr>
              <a:t>JaCoCo</a:t>
            </a:r>
            <a:r>
              <a:rPr lang="fr-FR" b="1" dirty="0">
                <a:solidFill>
                  <a:schemeClr val="bg1"/>
                </a:solidFill>
              </a:rPr>
              <a:t> et archive une couverture de code de 80 % ; </a:t>
            </a:r>
          </a:p>
          <a:p>
            <a:pPr lvl="2" algn="just"/>
            <a:r>
              <a:rPr lang="fr-FR" b="1" dirty="0">
                <a:solidFill>
                  <a:schemeClr val="bg1"/>
                </a:solidFill>
              </a:rPr>
              <a:t>● </a:t>
            </a:r>
            <a:r>
              <a:rPr lang="fr-FR" b="1" dirty="0" err="1">
                <a:solidFill>
                  <a:schemeClr val="bg1"/>
                </a:solidFill>
              </a:rPr>
              <a:t>SafetyNet</a:t>
            </a:r>
            <a:r>
              <a:rPr lang="fr-FR" b="1" dirty="0">
                <a:solidFill>
                  <a:schemeClr val="bg1"/>
                </a:solidFill>
              </a:rPr>
              <a:t> </a:t>
            </a:r>
            <a:r>
              <a:rPr lang="fr-FR" b="1" dirty="0" err="1">
                <a:solidFill>
                  <a:schemeClr val="bg1"/>
                </a:solidFill>
              </a:rPr>
              <a:t>Alerts</a:t>
            </a:r>
            <a:r>
              <a:rPr lang="fr-FR" b="1" dirty="0">
                <a:solidFill>
                  <a:schemeClr val="bg1"/>
                </a:solidFill>
              </a:rPr>
              <a:t> est développé avec une architecture MVC ; </a:t>
            </a:r>
          </a:p>
          <a:p>
            <a:pPr lvl="2" algn="just"/>
            <a:r>
              <a:rPr lang="fr-FR" b="1" dirty="0">
                <a:solidFill>
                  <a:schemeClr val="bg1"/>
                </a:solidFill>
              </a:rPr>
              <a:t>● la base de code adhère aux principes SOLID</a:t>
            </a:r>
            <a:endParaRPr lang="fr-FR"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157655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DD6CFB6C-6ECB-4250-B68E-01966297A5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8359141-C085-46E4-B4EC-42F9599BA7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A903156-0F0C-44A5-9019-0CAF51EB49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6E5E851-3725-463F-9451-2FFEF5D3E0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94209D59-6810-40C2-B8D6-6DACF8A061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1" name="Rectangle 20">
            <a:extLst>
              <a:ext uri="{FF2B5EF4-FFF2-40B4-BE49-F238E27FC236}">
                <a16:creationId xmlns:a16="http://schemas.microsoft.com/office/drawing/2014/main" id="{0BE1027C-ABCB-4C82-91A2-F67B9A5A6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665641" y="4473679"/>
            <a:ext cx="9552558" cy="123325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100" cap="all">
                <a:ln w="3175" cmpd="sng">
                  <a:noFill/>
                </a:ln>
                <a:latin typeface="+mj-lt"/>
                <a:ea typeface="+mj-ea"/>
                <a:cs typeface="+mj-cs"/>
              </a:rPr>
              <a:t>M</a:t>
            </a:r>
            <a:r>
              <a:rPr lang="en-US" sz="4100" b="0" i="0" cap="all">
                <a:ln w="3175" cmpd="sng">
                  <a:noFill/>
                </a:ln>
                <a:latin typeface="+mj-lt"/>
                <a:ea typeface="+mj-ea"/>
                <a:cs typeface="+mj-cs"/>
              </a:rPr>
              <a:t>odélisation du domaine métier</a:t>
            </a:r>
            <a:endParaRPr lang="en-US" sz="4100" b="1" cap="all">
              <a:ln w="3175" cmpd="sng">
                <a:noFill/>
              </a:ln>
              <a:latin typeface="+mj-lt"/>
              <a:ea typeface="+mj-ea"/>
              <a:cs typeface="+mj-cs"/>
            </a:endParaRPr>
          </a:p>
        </p:txBody>
      </p:sp>
      <p:grpSp>
        <p:nvGrpSpPr>
          <p:cNvPr id="23" name="Group 22">
            <a:extLst>
              <a:ext uri="{FF2B5EF4-FFF2-40B4-BE49-F238E27FC236}">
                <a16:creationId xmlns:a16="http://schemas.microsoft.com/office/drawing/2014/main" id="{0CC57C46-4659-4AF2-9180-2DEED214CD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4" name="Straight Connector 23">
              <a:extLst>
                <a:ext uri="{FF2B5EF4-FFF2-40B4-BE49-F238E27FC236}">
                  <a16:creationId xmlns:a16="http://schemas.microsoft.com/office/drawing/2014/main" id="{CFB52317-0F00-40C0-B1F2-33ED6D30D9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468ACF9-4EF2-4251-9FAD-3F225BF741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CE4A3ECD-6924-4912-B117-3C617B584B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D1DFE1F5-FA7A-403F-B9D9-0434E2BE2F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92CF27E4-09D0-444E-B18D-F904871038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1" name="Snip Diagonal Corner Rectangle 12">
            <a:extLst>
              <a:ext uri="{FF2B5EF4-FFF2-40B4-BE49-F238E27FC236}">
                <a16:creationId xmlns:a16="http://schemas.microsoft.com/office/drawing/2014/main" id="{FDAF26D5-7469-49F5-902D-571FA58A7E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251" y="690851"/>
            <a:ext cx="9615670" cy="3584587"/>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descr="Une image contenant texte, moniteur, capture d’écran, plusieurs&#10;&#10;Description générée automatiquement">
            <a:extLst>
              <a:ext uri="{FF2B5EF4-FFF2-40B4-BE49-F238E27FC236}">
                <a16:creationId xmlns:a16="http://schemas.microsoft.com/office/drawing/2014/main" id="{FD2239C2-F899-4B6A-809F-517AF6C092FF}"/>
              </a:ext>
            </a:extLst>
          </p:cNvPr>
          <p:cNvPicPr>
            <a:picLocks noChangeAspect="1"/>
          </p:cNvPicPr>
          <p:nvPr/>
        </p:nvPicPr>
        <p:blipFill>
          <a:blip r:embed="rId2"/>
          <a:stretch>
            <a:fillRect/>
          </a:stretch>
        </p:blipFill>
        <p:spPr>
          <a:xfrm>
            <a:off x="1161535" y="1794709"/>
            <a:ext cx="4201297" cy="1470453"/>
          </a:xfrm>
          <a:prstGeom prst="rect">
            <a:avLst/>
          </a:prstGeom>
        </p:spPr>
      </p:pic>
      <p:pic>
        <p:nvPicPr>
          <p:cNvPr id="4" name="Image 3" descr="Une image contenant table&#10;&#10;Description générée automatiquement">
            <a:extLst>
              <a:ext uri="{FF2B5EF4-FFF2-40B4-BE49-F238E27FC236}">
                <a16:creationId xmlns:a16="http://schemas.microsoft.com/office/drawing/2014/main" id="{B178BC78-58C5-40DC-9B7D-12F8BF4E8CFE}"/>
              </a:ext>
            </a:extLst>
          </p:cNvPr>
          <p:cNvPicPr>
            <a:picLocks noChangeAspect="1"/>
          </p:cNvPicPr>
          <p:nvPr/>
        </p:nvPicPr>
        <p:blipFill>
          <a:blip r:embed="rId3"/>
          <a:stretch>
            <a:fillRect/>
          </a:stretch>
        </p:blipFill>
        <p:spPr>
          <a:xfrm>
            <a:off x="5640953" y="1267434"/>
            <a:ext cx="4157293" cy="2504768"/>
          </a:xfrm>
          <a:prstGeom prst="rect">
            <a:avLst/>
          </a:prstGeom>
        </p:spPr>
      </p:pic>
    </p:spTree>
    <p:extLst>
      <p:ext uri="{BB962C8B-B14F-4D97-AF65-F5344CB8AC3E}">
        <p14:creationId xmlns:p14="http://schemas.microsoft.com/office/powerpoint/2010/main" val="3968262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1989E-5E7C-4FA9-B846-58CA6810E216}"/>
              </a:ext>
            </a:extLst>
          </p:cNvPr>
          <p:cNvSpPr>
            <a:spLocks noGrp="1"/>
          </p:cNvSpPr>
          <p:nvPr>
            <p:ph type="ctrTitle"/>
          </p:nvPr>
        </p:nvSpPr>
        <p:spPr>
          <a:xfrm>
            <a:off x="684211" y="375407"/>
            <a:ext cx="10432279" cy="1378132"/>
          </a:xfrm>
        </p:spPr>
        <p:txBody>
          <a:bodyPr>
            <a:normAutofit/>
          </a:bodyPr>
          <a:lstStyle/>
          <a:p>
            <a:r>
              <a:rPr lang="fr-FR" sz="2800" b="1" i="0" dirty="0">
                <a:effectLst/>
                <a:latin typeface="Montserrat" panose="00000500000000000000" pitchFamily="2" charset="0"/>
              </a:rPr>
              <a:t>Stack Technique :</a:t>
            </a:r>
            <a:br>
              <a:rPr lang="fr-FR" sz="2800" dirty="0">
                <a:latin typeface="Arial" pitchFamily="34" charset="0"/>
                <a:cs typeface="Arial" pitchFamily="34" charset="0"/>
              </a:rPr>
            </a:br>
            <a:endParaRPr lang="fr-FR" sz="2800" dirty="0">
              <a:latin typeface="Arial" pitchFamily="34" charset="0"/>
              <a:cs typeface="Arial" pitchFamily="34" charset="0"/>
            </a:endParaRPr>
          </a:p>
        </p:txBody>
      </p:sp>
      <p:sp>
        <p:nvSpPr>
          <p:cNvPr id="3" name="Sous-titre 2">
            <a:extLst>
              <a:ext uri="{FF2B5EF4-FFF2-40B4-BE49-F238E27FC236}">
                <a16:creationId xmlns:a16="http://schemas.microsoft.com/office/drawing/2014/main" id="{D62D236D-CD6E-4CFA-86C6-4A132A9FA040}"/>
              </a:ext>
            </a:extLst>
          </p:cNvPr>
          <p:cNvSpPr>
            <a:spLocks noGrp="1"/>
          </p:cNvSpPr>
          <p:nvPr>
            <p:ph type="subTitle" idx="1"/>
          </p:nvPr>
        </p:nvSpPr>
        <p:spPr>
          <a:xfrm>
            <a:off x="684211" y="1359016"/>
            <a:ext cx="9785249" cy="5041783"/>
          </a:xfrm>
        </p:spPr>
        <p:txBody>
          <a:bodyPr>
            <a:normAutofit/>
          </a:bodyPr>
          <a:lstStyle/>
          <a:p>
            <a:endParaRPr lang="fr-FR" sz="2000" dirty="0">
              <a:solidFill>
                <a:schemeClr val="bg1">
                  <a:lumMod val="95000"/>
                  <a:lumOff val="5000"/>
                </a:schemeClr>
              </a:solidFill>
              <a:latin typeface="Arial" pitchFamily="34" charset="0"/>
              <a:cs typeface="Arial" pitchFamily="34" charset="0"/>
            </a:endParaRPr>
          </a:p>
          <a:p>
            <a:pPr algn="l"/>
            <a:r>
              <a:rPr lang="fr-FR" sz="2400" b="1" i="0" dirty="0">
                <a:solidFill>
                  <a:schemeClr val="bg1"/>
                </a:solidFill>
                <a:effectLst/>
                <a:latin typeface="-apple-system"/>
              </a:rPr>
              <a:t>Java 11 - Maven - Spring Boot – Postman – </a:t>
            </a:r>
            <a:r>
              <a:rPr lang="fr-FR" sz="2400" b="1" i="0" dirty="0" err="1">
                <a:solidFill>
                  <a:schemeClr val="bg1"/>
                </a:solidFill>
                <a:effectLst/>
                <a:latin typeface="-apple-system"/>
              </a:rPr>
              <a:t>InteliJ</a:t>
            </a:r>
            <a:r>
              <a:rPr lang="fr-FR" sz="2400" b="1" i="0" dirty="0">
                <a:solidFill>
                  <a:schemeClr val="bg1"/>
                </a:solidFill>
                <a:effectLst/>
                <a:latin typeface="-apple-system"/>
              </a:rPr>
              <a:t> IDE</a:t>
            </a:r>
          </a:p>
          <a:p>
            <a:pPr algn="l"/>
            <a:endParaRPr lang="fr-FR" sz="1600" b="0" i="0" dirty="0">
              <a:solidFill>
                <a:srgbClr val="C9D1D9"/>
              </a:solidFill>
              <a:effectLst/>
              <a:latin typeface="-apple-system"/>
            </a:endParaRPr>
          </a:p>
          <a:p>
            <a:r>
              <a:rPr lang="fr-FR" sz="2800" b="1" dirty="0">
                <a:solidFill>
                  <a:srgbClr val="C9D1D9"/>
                </a:solidFill>
                <a:latin typeface="-apple-system"/>
              </a:rPr>
              <a:t>Dépendances avec </a:t>
            </a:r>
            <a:r>
              <a:rPr lang="fr-FR" sz="2800" b="1" i="0" dirty="0">
                <a:solidFill>
                  <a:schemeClr val="bg1"/>
                </a:solidFill>
                <a:effectLst/>
                <a:latin typeface="-apple-system"/>
              </a:rPr>
              <a:t>Spring </a:t>
            </a:r>
            <a:r>
              <a:rPr lang="fr-FR" sz="2800" b="1" i="0" dirty="0" err="1">
                <a:solidFill>
                  <a:schemeClr val="bg1"/>
                </a:solidFill>
                <a:effectLst/>
                <a:latin typeface="-apple-system"/>
              </a:rPr>
              <a:t>Initializer</a:t>
            </a:r>
            <a:r>
              <a:rPr lang="fr-FR" sz="2800" b="1" i="0" dirty="0">
                <a:solidFill>
                  <a:schemeClr val="bg1"/>
                </a:solidFill>
                <a:effectLst/>
                <a:latin typeface="-apple-system"/>
              </a:rPr>
              <a:t> </a:t>
            </a:r>
            <a:r>
              <a:rPr lang="fr-FR" sz="2800" b="1" dirty="0">
                <a:solidFill>
                  <a:srgbClr val="C9D1D9"/>
                </a:solidFill>
                <a:latin typeface="-apple-system"/>
              </a:rPr>
              <a:t>:</a:t>
            </a:r>
            <a:endParaRPr lang="fr-FR" sz="2800" b="1" i="0" dirty="0">
              <a:solidFill>
                <a:srgbClr val="C9D1D9"/>
              </a:solidFill>
              <a:effectLst/>
              <a:latin typeface="-apple-system"/>
            </a:endParaRPr>
          </a:p>
          <a:p>
            <a:pPr algn="l"/>
            <a:r>
              <a:rPr lang="fr-FR" sz="1600" b="1" i="0" dirty="0">
                <a:solidFill>
                  <a:schemeClr val="bg1"/>
                </a:solidFill>
                <a:effectLst/>
                <a:latin typeface="-apple-system"/>
              </a:rPr>
              <a:t>Spring Boot </a:t>
            </a:r>
            <a:r>
              <a:rPr lang="fr-FR" sz="1600" b="1" i="0" dirty="0" err="1">
                <a:solidFill>
                  <a:schemeClr val="bg1"/>
                </a:solidFill>
                <a:effectLst/>
                <a:latin typeface="-apple-system"/>
              </a:rPr>
              <a:t>Actuator</a:t>
            </a:r>
            <a:endParaRPr lang="fr-FR" sz="1600" b="1" i="0" dirty="0">
              <a:solidFill>
                <a:schemeClr val="bg1"/>
              </a:solidFill>
              <a:effectLst/>
              <a:latin typeface="-apple-system"/>
            </a:endParaRPr>
          </a:p>
          <a:p>
            <a:pPr algn="l"/>
            <a:r>
              <a:rPr lang="fr-FR" sz="1600" b="1" i="0" dirty="0">
                <a:solidFill>
                  <a:schemeClr val="bg1"/>
                </a:solidFill>
                <a:effectLst/>
                <a:latin typeface="-apple-system"/>
              </a:rPr>
              <a:t>Spring Data JPA</a:t>
            </a:r>
          </a:p>
          <a:p>
            <a:pPr algn="l"/>
            <a:r>
              <a:rPr lang="fr-FR" sz="1600" b="1" i="0" dirty="0">
                <a:solidFill>
                  <a:schemeClr val="bg1"/>
                </a:solidFill>
                <a:effectLst/>
                <a:latin typeface="-apple-system"/>
              </a:rPr>
              <a:t>JDBC API</a:t>
            </a:r>
          </a:p>
          <a:p>
            <a:pPr algn="l"/>
            <a:r>
              <a:rPr lang="fr-FR" sz="1600" b="1" i="0" dirty="0">
                <a:solidFill>
                  <a:schemeClr val="bg1"/>
                </a:solidFill>
                <a:effectLst/>
                <a:latin typeface="-apple-system"/>
              </a:rPr>
              <a:t>Spring Web</a:t>
            </a:r>
          </a:p>
          <a:p>
            <a:pPr algn="l"/>
            <a:r>
              <a:rPr lang="fr-FR" sz="1600" b="1" i="0" dirty="0">
                <a:solidFill>
                  <a:schemeClr val="bg1"/>
                </a:solidFill>
                <a:effectLst/>
                <a:latin typeface="-apple-system"/>
              </a:rPr>
              <a:t>H2 </a:t>
            </a:r>
            <a:r>
              <a:rPr lang="fr-FR" sz="1600" b="1" i="0" dirty="0" err="1">
                <a:solidFill>
                  <a:schemeClr val="bg1"/>
                </a:solidFill>
                <a:effectLst/>
                <a:latin typeface="-apple-system"/>
              </a:rPr>
              <a:t>Database</a:t>
            </a:r>
            <a:endParaRPr lang="fr-FR" sz="1600" b="1" i="0" dirty="0">
              <a:solidFill>
                <a:schemeClr val="bg1"/>
              </a:solidFill>
              <a:effectLst/>
              <a:latin typeface="-apple-system"/>
            </a:endParaRPr>
          </a:p>
          <a:p>
            <a:pPr algn="l"/>
            <a:r>
              <a:rPr lang="fr-FR" sz="1600" b="1" i="0" dirty="0">
                <a:solidFill>
                  <a:schemeClr val="bg1"/>
                </a:solidFill>
                <a:effectLst/>
                <a:latin typeface="-apple-system"/>
              </a:rPr>
              <a:t>MySQL Driver</a:t>
            </a:r>
          </a:p>
          <a:p>
            <a:pPr algn="l"/>
            <a:r>
              <a:rPr lang="fr-FR" sz="1600" b="1" i="0" dirty="0">
                <a:solidFill>
                  <a:schemeClr val="bg1"/>
                </a:solidFill>
                <a:effectLst/>
                <a:latin typeface="-apple-system"/>
              </a:rPr>
              <a:t>Lombok</a:t>
            </a:r>
          </a:p>
          <a:p>
            <a:endParaRPr lang="fr-FR" sz="2000" dirty="0">
              <a:solidFill>
                <a:schemeClr val="bg1">
                  <a:lumMod val="95000"/>
                  <a:lumOff val="5000"/>
                </a:schemeClr>
              </a:solidFill>
              <a:latin typeface="Arial" pitchFamily="34" charset="0"/>
              <a:cs typeface="Arial" pitchFamily="34" charset="0"/>
            </a:endParaRPr>
          </a:p>
          <a:p>
            <a:endParaRPr lang="fr-FR" sz="2000" dirty="0">
              <a:solidFill>
                <a:schemeClr val="bg1">
                  <a:lumMod val="95000"/>
                  <a:lumOff val="5000"/>
                </a:schemeClr>
              </a:solidFill>
              <a:latin typeface="Arial" pitchFamily="34" charset="0"/>
              <a:cs typeface="Arial" pitchFamily="34" charset="0"/>
            </a:endParaRPr>
          </a:p>
          <a:p>
            <a:pPr marL="342900" indent="-342900">
              <a:buFontTx/>
              <a:buChar char="-"/>
            </a:pPr>
            <a:endParaRPr lang="fr-FR" dirty="0"/>
          </a:p>
          <a:p>
            <a:pPr marL="342900" indent="-342900">
              <a:buFontTx/>
              <a:buChar char="-"/>
            </a:pPr>
            <a:endParaRPr lang="fr-FR" dirty="0"/>
          </a:p>
          <a:p>
            <a:endParaRPr lang="fr-FR" dirty="0"/>
          </a:p>
          <a:p>
            <a:pPr marL="342900" indent="-342900">
              <a:buFontTx/>
              <a:buChar char="-"/>
            </a:pPr>
            <a:endParaRPr lang="fr-FR" dirty="0"/>
          </a:p>
        </p:txBody>
      </p:sp>
    </p:spTree>
    <p:extLst>
      <p:ext uri="{BB962C8B-B14F-4D97-AF65-F5344CB8AC3E}">
        <p14:creationId xmlns:p14="http://schemas.microsoft.com/office/powerpoint/2010/main" val="1908296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E1989E-5E7C-4FA9-B846-58CA6810E216}"/>
              </a:ext>
            </a:extLst>
          </p:cNvPr>
          <p:cNvSpPr>
            <a:spLocks noGrp="1"/>
          </p:cNvSpPr>
          <p:nvPr>
            <p:ph type="ctrTitle"/>
          </p:nvPr>
        </p:nvSpPr>
        <p:spPr>
          <a:xfrm>
            <a:off x="684211" y="375407"/>
            <a:ext cx="10432279" cy="1378132"/>
          </a:xfrm>
        </p:spPr>
        <p:txBody>
          <a:bodyPr>
            <a:normAutofit/>
          </a:bodyPr>
          <a:lstStyle/>
          <a:p>
            <a:r>
              <a:rPr lang="fr-FR" sz="1100" b="0" i="0" dirty="0">
                <a:effectLst/>
                <a:latin typeface="Montserrat" panose="00000500000000000000" pitchFamily="2" charset="0"/>
              </a:rPr>
              <a:t> </a:t>
            </a:r>
            <a:r>
              <a:rPr lang="fr-FR" sz="3200" b="1" i="0" dirty="0">
                <a:effectLst/>
                <a:latin typeface="Montserrat" panose="00000500000000000000" pitchFamily="2" charset="0"/>
              </a:rPr>
              <a:t>PERSPECTIVES D’</a:t>
            </a:r>
            <a:r>
              <a:rPr lang="fr-FR" sz="1100" b="0" i="0" dirty="0">
                <a:effectLst/>
                <a:latin typeface="Montserrat" panose="00000500000000000000" pitchFamily="2" charset="0"/>
              </a:rPr>
              <a:t> </a:t>
            </a:r>
            <a:r>
              <a:rPr lang="fr-FR" sz="3200" b="1" i="0" dirty="0">
                <a:effectLst/>
                <a:latin typeface="Arial" panose="020B0604020202020204" pitchFamily="34" charset="0"/>
                <a:cs typeface="Arial" panose="020B0604020202020204" pitchFamily="34" charset="0"/>
              </a:rPr>
              <a:t>AMELIORATIONS</a:t>
            </a:r>
            <a:br>
              <a:rPr lang="fr-FR" dirty="0">
                <a:latin typeface="Arial" pitchFamily="34" charset="0"/>
                <a:cs typeface="Arial" pitchFamily="34" charset="0"/>
              </a:rPr>
            </a:br>
            <a:endParaRPr lang="fr-FR" dirty="0">
              <a:latin typeface="Arial" pitchFamily="34" charset="0"/>
              <a:cs typeface="Arial" pitchFamily="34" charset="0"/>
            </a:endParaRPr>
          </a:p>
        </p:txBody>
      </p:sp>
      <p:sp>
        <p:nvSpPr>
          <p:cNvPr id="3" name="Sous-titre 2">
            <a:extLst>
              <a:ext uri="{FF2B5EF4-FFF2-40B4-BE49-F238E27FC236}">
                <a16:creationId xmlns:a16="http://schemas.microsoft.com/office/drawing/2014/main" id="{D62D236D-CD6E-4CFA-86C6-4A132A9FA040}"/>
              </a:ext>
            </a:extLst>
          </p:cNvPr>
          <p:cNvSpPr>
            <a:spLocks noGrp="1"/>
          </p:cNvSpPr>
          <p:nvPr>
            <p:ph type="subTitle" idx="1"/>
          </p:nvPr>
        </p:nvSpPr>
        <p:spPr>
          <a:xfrm>
            <a:off x="684211" y="1440810"/>
            <a:ext cx="9785249" cy="5041783"/>
          </a:xfrm>
        </p:spPr>
        <p:txBody>
          <a:bodyPr>
            <a:normAutofit/>
          </a:bodyPr>
          <a:lstStyle/>
          <a:p>
            <a:endParaRPr lang="fr-FR" sz="2000" b="1" dirty="0">
              <a:solidFill>
                <a:schemeClr val="bg1">
                  <a:lumMod val="95000"/>
                  <a:lumOff val="5000"/>
                </a:schemeClr>
              </a:solidFill>
              <a:latin typeface="Arial" pitchFamily="34" charset="0"/>
              <a:cs typeface="Arial" pitchFamily="34" charset="0"/>
            </a:endParaRPr>
          </a:p>
          <a:p>
            <a:pPr marL="342900" indent="-342900">
              <a:buFontTx/>
              <a:buChar char="-"/>
            </a:pPr>
            <a:r>
              <a:rPr lang="fr-FR" sz="2000" b="1" dirty="0">
                <a:solidFill>
                  <a:schemeClr val="bg1">
                    <a:lumMod val="95000"/>
                    <a:lumOff val="5000"/>
                  </a:schemeClr>
                </a:solidFill>
                <a:latin typeface="Arial" pitchFamily="34" charset="0"/>
                <a:cs typeface="Arial" pitchFamily="34" charset="0"/>
              </a:rPr>
              <a:t>Mettre une interface front end en place</a:t>
            </a:r>
          </a:p>
          <a:p>
            <a:pPr marL="342900" indent="-342900">
              <a:buFontTx/>
              <a:buChar char="-"/>
            </a:pPr>
            <a:r>
              <a:rPr lang="fr-FR" sz="2000" b="1" dirty="0">
                <a:solidFill>
                  <a:schemeClr val="bg1">
                    <a:lumMod val="95000"/>
                    <a:lumOff val="5000"/>
                  </a:schemeClr>
                </a:solidFill>
                <a:latin typeface="Arial" pitchFamily="34" charset="0"/>
                <a:cs typeface="Arial" pitchFamily="34" charset="0"/>
              </a:rPr>
              <a:t>JPA Relations avec Hibernate et mieux structurer la BDD</a:t>
            </a:r>
          </a:p>
          <a:p>
            <a:pPr marL="342900" indent="-342900">
              <a:buFontTx/>
              <a:buChar char="-"/>
            </a:pPr>
            <a:r>
              <a:rPr lang="fr-FR" sz="2000" b="1" dirty="0">
                <a:solidFill>
                  <a:schemeClr val="bg1">
                    <a:lumMod val="95000"/>
                    <a:lumOff val="5000"/>
                  </a:schemeClr>
                </a:solidFill>
                <a:latin typeface="Arial" pitchFamily="34" charset="0"/>
                <a:cs typeface="Arial" pitchFamily="34" charset="0"/>
              </a:rPr>
              <a:t>Ajouter la couche de sécurité pour accéder au service avec des rôles</a:t>
            </a:r>
          </a:p>
          <a:p>
            <a:pPr marL="342900" indent="-342900">
              <a:buFontTx/>
              <a:buChar char="-"/>
            </a:pPr>
            <a:r>
              <a:rPr lang="fr-FR" sz="2000" b="1" dirty="0">
                <a:solidFill>
                  <a:schemeClr val="bg1">
                    <a:lumMod val="95000"/>
                    <a:lumOff val="5000"/>
                  </a:schemeClr>
                </a:solidFill>
                <a:latin typeface="Arial" pitchFamily="34" charset="0"/>
                <a:cs typeface="Arial" pitchFamily="34" charset="0"/>
              </a:rPr>
              <a:t>Créer le jar file</a:t>
            </a:r>
          </a:p>
          <a:p>
            <a:pPr marL="342900" indent="-342900">
              <a:buFontTx/>
              <a:buChar char="-"/>
            </a:pPr>
            <a:r>
              <a:rPr lang="fr-FR" sz="2000" b="1" dirty="0">
                <a:solidFill>
                  <a:schemeClr val="bg1">
                    <a:lumMod val="95000"/>
                    <a:lumOff val="5000"/>
                  </a:schemeClr>
                </a:solidFill>
                <a:latin typeface="Arial" pitchFamily="34" charset="0"/>
                <a:cs typeface="Arial" pitchFamily="34" charset="0"/>
              </a:rPr>
              <a:t>Image Docker </a:t>
            </a:r>
          </a:p>
          <a:p>
            <a:pPr marL="342900" indent="-342900">
              <a:buFontTx/>
              <a:buChar char="-"/>
            </a:pPr>
            <a:r>
              <a:rPr lang="fr-FR" sz="2000" b="1" dirty="0">
                <a:solidFill>
                  <a:schemeClr val="bg1">
                    <a:lumMod val="95000"/>
                    <a:lumOff val="5000"/>
                  </a:schemeClr>
                </a:solidFill>
                <a:latin typeface="Arial" pitchFamily="34" charset="0"/>
                <a:cs typeface="Arial" pitchFamily="34" charset="0"/>
              </a:rPr>
              <a:t>Déploiement Cloud</a:t>
            </a:r>
          </a:p>
          <a:p>
            <a:pPr marL="342900" indent="-342900">
              <a:buFontTx/>
              <a:buChar char="-"/>
            </a:pPr>
            <a:r>
              <a:rPr lang="fr-FR" sz="2000" b="1" dirty="0">
                <a:solidFill>
                  <a:schemeClr val="bg1">
                    <a:lumMod val="95000"/>
                    <a:lumOff val="5000"/>
                  </a:schemeClr>
                </a:solidFill>
                <a:latin typeface="Arial" pitchFamily="34" charset="0"/>
                <a:cs typeface="Arial" pitchFamily="34" charset="0"/>
              </a:rPr>
              <a:t>Simulation en temps réel sms et envoyer des emails alertes</a:t>
            </a:r>
            <a:endParaRPr lang="fr-FR" b="1" dirty="0"/>
          </a:p>
        </p:txBody>
      </p:sp>
    </p:spTree>
    <p:extLst>
      <p:ext uri="{BB962C8B-B14F-4D97-AF65-F5344CB8AC3E}">
        <p14:creationId xmlns:p14="http://schemas.microsoft.com/office/powerpoint/2010/main" val="1553901111"/>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PresentationProjet2JavaPREF</Template>
  <TotalTime>115</TotalTime>
  <Words>461</Words>
  <Application>Microsoft Office PowerPoint</Application>
  <PresentationFormat>Grand écran</PresentationFormat>
  <Paragraphs>60</Paragraphs>
  <Slides>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vt:i4>
      </vt:variant>
    </vt:vector>
  </HeadingPairs>
  <TitlesOfParts>
    <vt:vector size="12" baseType="lpstr">
      <vt:lpstr>-apple-system</vt:lpstr>
      <vt:lpstr>Arial</vt:lpstr>
      <vt:lpstr>Century Gothic</vt:lpstr>
      <vt:lpstr>Montserrat</vt:lpstr>
      <vt:lpstr>Wingdings 3</vt:lpstr>
      <vt:lpstr>Secteur</vt:lpstr>
      <vt:lpstr>Projet  4 - SafetyNet Alerts  Envoyer des informations aux systèmes de services d'urgence </vt:lpstr>
      <vt:lpstr>Présentation PowerPoint</vt:lpstr>
      <vt:lpstr>Présentation PowerPoint</vt:lpstr>
      <vt:lpstr>Présentation PowerPoint</vt:lpstr>
      <vt:lpstr>Stack Technique : </vt:lpstr>
      <vt:lpstr> PERSPECTIVES D’ AMELIORATIONS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3?  Identifiez les besoins de votre client pour concevoir l'application de ses rêves</dc:title>
  <dc:creator>Beniamin Tolan</dc:creator>
  <cp:lastModifiedBy>Beniamin Tolan</cp:lastModifiedBy>
  <cp:revision>8</cp:revision>
  <dcterms:created xsi:type="dcterms:W3CDTF">2021-05-28T06:58:35Z</dcterms:created>
  <dcterms:modified xsi:type="dcterms:W3CDTF">2021-05-28T08:54:04Z</dcterms:modified>
</cp:coreProperties>
</file>