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52" r:id="rId2"/>
    <p:sldMasterId id="2147483653" r:id="rId3"/>
    <p:sldMasterId id="2147483654" r:id="rId4"/>
    <p:sldMasterId id="2147484183" r:id="rId5"/>
    <p:sldMasterId id="2147484187" r:id="rId6"/>
  </p:sldMasterIdLst>
  <p:notesMasterIdLst>
    <p:notesMasterId r:id="rId27"/>
  </p:notesMasterIdLst>
  <p:handoutMasterIdLst>
    <p:handoutMasterId r:id="rId28"/>
  </p:handoutMasterIdLst>
  <p:sldIdLst>
    <p:sldId id="290" r:id="rId7"/>
    <p:sldId id="475" r:id="rId8"/>
    <p:sldId id="476" r:id="rId9"/>
    <p:sldId id="473" r:id="rId10"/>
    <p:sldId id="463" r:id="rId11"/>
    <p:sldId id="471" r:id="rId12"/>
    <p:sldId id="472" r:id="rId13"/>
    <p:sldId id="464" r:id="rId14"/>
    <p:sldId id="465" r:id="rId15"/>
    <p:sldId id="466" r:id="rId16"/>
    <p:sldId id="443" r:id="rId17"/>
    <p:sldId id="461" r:id="rId18"/>
    <p:sldId id="460" r:id="rId19"/>
    <p:sldId id="467" r:id="rId20"/>
    <p:sldId id="468" r:id="rId21"/>
    <p:sldId id="469" r:id="rId22"/>
    <p:sldId id="470" r:id="rId23"/>
    <p:sldId id="445" r:id="rId24"/>
    <p:sldId id="459" r:id="rId25"/>
    <p:sldId id="458" r:id="rId26"/>
  </p:sldIdLst>
  <p:sldSz cx="9144000" cy="6858000" type="screen4x3"/>
  <p:notesSz cx="6669088" cy="9775825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00" kern="1200">
        <a:solidFill>
          <a:srgbClr val="484848"/>
        </a:solidFill>
        <a:latin typeface="Scandinavian Regular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00" kern="1200">
        <a:solidFill>
          <a:srgbClr val="484848"/>
        </a:solidFill>
        <a:latin typeface="Scandinavian Regular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00" kern="1200">
        <a:solidFill>
          <a:srgbClr val="484848"/>
        </a:solidFill>
        <a:latin typeface="Scandinavian Regular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00" kern="1200">
        <a:solidFill>
          <a:srgbClr val="484848"/>
        </a:solidFill>
        <a:latin typeface="Scandinavian Regular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00" kern="1200">
        <a:solidFill>
          <a:srgbClr val="484848"/>
        </a:solidFill>
        <a:latin typeface="Scandinavian Regular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900" kern="1200">
        <a:solidFill>
          <a:srgbClr val="484848"/>
        </a:solidFill>
        <a:latin typeface="Scandinavian Regular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900" kern="1200">
        <a:solidFill>
          <a:srgbClr val="484848"/>
        </a:solidFill>
        <a:latin typeface="Scandinavian Regular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900" kern="1200">
        <a:solidFill>
          <a:srgbClr val="484848"/>
        </a:solidFill>
        <a:latin typeface="Scandinavian Regular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900" kern="1200">
        <a:solidFill>
          <a:srgbClr val="484848"/>
        </a:solidFill>
        <a:latin typeface="Scandinavian Regular" charset="0"/>
        <a:ea typeface="ＭＳ Ｐゴシック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tis Buls" initials="GB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8080"/>
    <a:srgbClr val="5A5A5A"/>
    <a:srgbClr val="C6D32D"/>
    <a:srgbClr val="CDDA32"/>
    <a:srgbClr val="484848"/>
    <a:srgbClr val="9C9C9C"/>
    <a:srgbClr val="A6A6A6"/>
    <a:srgbClr val="99CC00"/>
    <a:srgbClr val="99CC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9" autoAdjust="0"/>
    <p:restoredTop sz="95789" autoAdjust="0"/>
  </p:normalViewPr>
  <p:slideViewPr>
    <p:cSldViewPr>
      <p:cViewPr>
        <p:scale>
          <a:sx n="100" d="100"/>
          <a:sy n="100" d="100"/>
        </p:scale>
        <p:origin x="-2118" y="-666"/>
      </p:cViewPr>
      <p:guideLst>
        <p:guide orient="horz" pos="981"/>
        <p:guide pos="17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60" y="-120"/>
      </p:cViewPr>
      <p:guideLst>
        <p:guide orient="horz" pos="3079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889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9879" tIns="44939" rIns="89879" bIns="44939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889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9879" tIns="44939" rIns="89879" bIns="4493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6875"/>
            <a:ext cx="2890838" cy="4889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9879" tIns="44939" rIns="89879" bIns="44939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286875"/>
            <a:ext cx="2890838" cy="4889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9879" tIns="44939" rIns="89879" bIns="4493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6BA5643-B767-42A4-B391-4159BD2DE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1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889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9879" tIns="44939" rIns="89879" bIns="44939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889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9879" tIns="44939" rIns="89879" bIns="4493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2175" y="733425"/>
            <a:ext cx="4886325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43438"/>
            <a:ext cx="4891088" cy="439896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9879" tIns="44939" rIns="89879" bIns="44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90838" cy="4889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9879" tIns="44939" rIns="89879" bIns="44939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286875"/>
            <a:ext cx="2890838" cy="4889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9879" tIns="44939" rIns="89879" bIns="4493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0CE40982-0C28-4BCA-AE15-3D971FA20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15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F491AC-D276-904A-8514-3BCE8D172451}" type="slidenum">
              <a:rPr lang="lv-LV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lv-LV">
              <a:solidFill>
                <a:prstClr val="black"/>
              </a:solidFill>
            </a:endParaRPr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Strictly Confidential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F491AC-D276-904A-8514-3BCE8D172451}" type="slidenum">
              <a:rPr lang="lv-LV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lv-LV">
              <a:solidFill>
                <a:prstClr val="black"/>
              </a:solidFill>
            </a:endParaRPr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Strictly Confidential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F491AC-D276-904A-8514-3BCE8D172451}" type="slidenum">
              <a:rPr lang="lv-LV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lv-LV">
              <a:solidFill>
                <a:prstClr val="black"/>
              </a:solidFill>
            </a:endParaRPr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Strictly Confidential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F491AC-D276-904A-8514-3BCE8D172451}" type="slidenum">
              <a:rPr lang="lv-LV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lv-LV">
              <a:solidFill>
                <a:prstClr val="black"/>
              </a:solidFill>
            </a:endParaRPr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Strictly Confidential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1pPr>
            <a:lvl2pPr marL="742847" indent="-285710" eaLnBrk="0" hangingPunct="0"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2pPr>
            <a:lvl3pPr marL="1142842" indent="-228568" eaLnBrk="0" hangingPunct="0"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3pPr>
            <a:lvl4pPr marL="1599978" indent="-228568" eaLnBrk="0" hangingPunct="0"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4pPr>
            <a:lvl5pPr marL="2057115" indent="-228568" eaLnBrk="0" hangingPunct="0"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5pPr>
            <a:lvl6pPr marL="2514251" indent="-228568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6pPr>
            <a:lvl7pPr marL="2971388" indent="-228568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7pPr>
            <a:lvl8pPr marL="3428525" indent="-228568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8pPr>
            <a:lvl9pPr marL="3885661" indent="-228568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9pPr>
          </a:lstStyle>
          <a:p>
            <a:fld id="{3087469E-CD0F-417D-97AF-7F2A28553DA6}" type="slidenum">
              <a:rPr lang="en-US" sz="1200">
                <a:solidFill>
                  <a:schemeClr val="tx1"/>
                </a:solidFill>
                <a:latin typeface="Arial" charset="0"/>
              </a:rPr>
              <a:pPr/>
              <a:t>11</a:t>
            </a:fld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1pPr>
            <a:lvl2pPr marL="742847" indent="-285710" eaLnBrk="0" hangingPunct="0"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2pPr>
            <a:lvl3pPr marL="1142842" indent="-228568" eaLnBrk="0" hangingPunct="0"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3pPr>
            <a:lvl4pPr marL="1599978" indent="-228568" eaLnBrk="0" hangingPunct="0"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4pPr>
            <a:lvl5pPr marL="2057115" indent="-228568" eaLnBrk="0" hangingPunct="0"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5pPr>
            <a:lvl6pPr marL="2514251" indent="-228568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6pPr>
            <a:lvl7pPr marL="2971388" indent="-228568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7pPr>
            <a:lvl8pPr marL="3428525" indent="-228568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8pPr>
            <a:lvl9pPr marL="3885661" indent="-228568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9pPr>
          </a:lstStyle>
          <a:p>
            <a:fld id="{3087469E-CD0F-417D-97AF-7F2A28553DA6}" type="slidenum">
              <a:rPr lang="en-US" sz="1200">
                <a:solidFill>
                  <a:schemeClr val="tx1"/>
                </a:solidFill>
                <a:latin typeface="Arial" charset="0"/>
              </a:rPr>
              <a:pPr/>
              <a:t>12</a:t>
            </a:fld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1pPr>
            <a:lvl2pPr marL="742847" indent="-285710" eaLnBrk="0" hangingPunct="0"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2pPr>
            <a:lvl3pPr marL="1142842" indent="-228568" eaLnBrk="0" hangingPunct="0"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3pPr>
            <a:lvl4pPr marL="1599978" indent="-228568" eaLnBrk="0" hangingPunct="0"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4pPr>
            <a:lvl5pPr marL="2057115" indent="-228568" eaLnBrk="0" hangingPunct="0"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5pPr>
            <a:lvl6pPr marL="2514251" indent="-228568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6pPr>
            <a:lvl7pPr marL="2971388" indent="-228568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7pPr>
            <a:lvl8pPr marL="3428525" indent="-228568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8pPr>
            <a:lvl9pPr marL="3885661" indent="-228568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9pPr>
          </a:lstStyle>
          <a:p>
            <a:fld id="{3087469E-CD0F-417D-97AF-7F2A28553DA6}" type="slidenum">
              <a:rPr lang="en-US" sz="1200">
                <a:solidFill>
                  <a:schemeClr val="tx1"/>
                </a:solidFill>
                <a:latin typeface="Arial" charset="0"/>
              </a:rPr>
              <a:pPr/>
              <a:t>13</a:t>
            </a:fld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1pPr>
            <a:lvl2pPr marL="742950" indent="-285750" eaLnBrk="0" hangingPunct="0"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2pPr>
            <a:lvl3pPr marL="1143000" indent="-228600" eaLnBrk="0" hangingPunct="0"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3pPr>
            <a:lvl4pPr marL="1600200" indent="-228600" eaLnBrk="0" hangingPunct="0"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4pPr>
            <a:lvl5pPr marL="2057400" indent="-228600" eaLnBrk="0" hangingPunct="0"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9pPr>
          </a:lstStyle>
          <a:p>
            <a:fld id="{7FF1AE6E-2220-4EFE-929B-FB9CEE1B6F19}" type="slidenum">
              <a:rPr lang="en-US" sz="1200" smtClean="0">
                <a:solidFill>
                  <a:schemeClr val="tx1"/>
                </a:solidFill>
                <a:latin typeface="Arial" charset="0"/>
              </a:rPr>
              <a:pPr/>
              <a:t>18</a:t>
            </a:fld>
            <a:endParaRPr lang="en-US" sz="120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1pPr>
            <a:lvl2pPr marL="742950" indent="-285750" eaLnBrk="0" hangingPunct="0"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2pPr>
            <a:lvl3pPr marL="1143000" indent="-228600" eaLnBrk="0" hangingPunct="0"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3pPr>
            <a:lvl4pPr marL="1600200" indent="-228600" eaLnBrk="0" hangingPunct="0"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4pPr>
            <a:lvl5pPr marL="2057400" indent="-228600" eaLnBrk="0" hangingPunct="0"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484848"/>
                </a:solidFill>
                <a:latin typeface="Scandinavian Regular" charset="0"/>
                <a:ea typeface="ＭＳ Ｐゴシック" charset="-128"/>
              </a:defRPr>
            </a:lvl9pPr>
          </a:lstStyle>
          <a:p>
            <a:fld id="{7FF1AE6E-2220-4EFE-929B-FB9CEE1B6F19}" type="slidenum">
              <a:rPr lang="en-US" sz="1200" smtClean="0">
                <a:solidFill>
                  <a:schemeClr val="tx1"/>
                </a:solidFill>
                <a:latin typeface="Arial" charset="0"/>
              </a:rPr>
              <a:pPr/>
              <a:t>19</a:t>
            </a:fld>
            <a:endParaRPr lang="en-US" sz="120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302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573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773113"/>
            <a:ext cx="2108200" cy="535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773113"/>
            <a:ext cx="6175375" cy="5353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8400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773113"/>
            <a:ext cx="5554663" cy="33035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26962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95882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68887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25908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47833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75593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01341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051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194286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832473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12068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537455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120318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2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444014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339237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921887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068525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807590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3613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91697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85550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58521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578473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828671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645484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14652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731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49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5825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779635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95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906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3483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79425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82924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998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672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lv-LV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773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</a:lstStyle>
          <a:p>
            <a:pPr lvl="0"/>
            <a:r>
              <a:rPr lang="lv-LV" dirty="0" smtClean="0"/>
              <a:t>Click to edit Master text styles</a:t>
            </a:r>
          </a:p>
          <a:p>
            <a:pPr lvl="1"/>
            <a:r>
              <a:rPr lang="lv-LV" dirty="0" smtClean="0"/>
              <a:t>Second level</a:t>
            </a:r>
          </a:p>
          <a:p>
            <a:pPr lvl="2"/>
            <a:r>
              <a:rPr lang="lv-LV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315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308850" y="908050"/>
            <a:ext cx="1439863" cy="360363"/>
          </a:xfrm>
          <a:prstGeom prst="rect">
            <a:avLst/>
          </a:prstGeom>
        </p:spPr>
        <p:txBody>
          <a:bodyPr/>
          <a:lstStyle>
            <a:lvl1pPr algn="ctr" eaLnBrk="0" hangingPunct="0">
              <a:defRPr>
                <a:latin typeface="Scandinavian Regular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lv-LV"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0404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517737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lv-LV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966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748464" y="6597352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fld id="{07FB8086-A103-4379-8B99-BB1919E51E77}" type="slidenum">
              <a:rPr lang="en-US" sz="1200" b="1" smtClean="0">
                <a:solidFill>
                  <a:srgbClr val="FFFFFF">
                    <a:lumMod val="50000"/>
                  </a:srgbClr>
                </a:solidFill>
              </a:rPr>
              <a:pPr algn="ctr" eaLnBrk="0" hangingPunct="0"/>
              <a:t>‹#›</a:t>
            </a:fld>
            <a:endParaRPr lang="en-US" sz="1200" b="1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33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915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954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4954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39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53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88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988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9772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lv-LV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327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0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5325228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188913"/>
            <a:ext cx="2057400" cy="5832475"/>
          </a:xfrm>
        </p:spPr>
        <p:txBody>
          <a:bodyPr vert="eaVert"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6019800" cy="5832475"/>
          </a:xfrm>
        </p:spPr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5275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6551612" cy="1143000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495425"/>
            <a:ext cx="8229600" cy="4525963"/>
          </a:xfrm>
        </p:spPr>
        <p:txBody>
          <a:bodyPr/>
          <a:lstStyle/>
          <a:p>
            <a:pPr lvl="0"/>
            <a:r>
              <a:rPr lang="lv-LV" noProof="0" smtClean="0"/>
              <a:t>Click icon to add table</a:t>
            </a:r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66237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4019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3828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1614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vmlDrawing" Target="../drawings/vmlDrawing1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6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4.jpeg"/><Relationship Id="rId5" Type="http://schemas.openxmlformats.org/officeDocument/2006/relationships/image" Target="../media/image7.jpe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73113"/>
            <a:ext cx="5554663" cy="330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lv-LV" smtClean="0"/>
              <a:t>Click to edit Master title style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43663" y="54451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400">
                <a:solidFill>
                  <a:srgbClr val="5A5A5A"/>
                </a:solidFill>
                <a:latin typeface="Scandinavian Regular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  <p:sldLayoutId id="2147484147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Scandinavian Regular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Scandinavian Regular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Scandinavian Regular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Scandinavian Regular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Scandinavian Regular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Scandinavian Regular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Scandinavian Regular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Scandinavian Regular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5538479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8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91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smtClean="0"/>
              <a:t>Click to edit Master title style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08850" y="908050"/>
            <a:ext cx="1439863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>
                <a:latin typeface="Scandinavian Regular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2052" name="Rectangle 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  <p:sldLayoutId id="214748415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6D32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6D32D"/>
          </a:solidFill>
          <a:latin typeface="Scandinavian Blac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6D32D"/>
          </a:solidFill>
          <a:latin typeface="Scandinavian Blac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6D32D"/>
          </a:solidFill>
          <a:latin typeface="Scandinavian Blac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6D32D"/>
          </a:solidFill>
          <a:latin typeface="Scandinavian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C6D32D"/>
          </a:solidFill>
          <a:latin typeface="Scandinavian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C6D32D"/>
          </a:solidFill>
          <a:latin typeface="Scandinavian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C6D32D"/>
          </a:solidFill>
          <a:latin typeface="Scandinavian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C6D32D"/>
          </a:solidFill>
          <a:latin typeface="Scandinavian Black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900">
          <a:solidFill>
            <a:srgbClr val="48484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484848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84848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84848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400">
          <a:solidFill>
            <a:srgbClr val="484848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9"/>
        </a:buBlip>
        <a:defRPr sz="2400">
          <a:solidFill>
            <a:srgbClr val="484848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9"/>
        </a:buBlip>
        <a:defRPr sz="2400">
          <a:solidFill>
            <a:srgbClr val="484848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9"/>
        </a:buBlip>
        <a:defRPr sz="2400">
          <a:solidFill>
            <a:srgbClr val="484848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9"/>
        </a:buBlip>
        <a:defRPr sz="2400">
          <a:solidFill>
            <a:srgbClr val="48484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91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37413" y="908050"/>
            <a:ext cx="151130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>
                <a:latin typeface="Scandinavian Regular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6D32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6D32D"/>
          </a:solidFill>
          <a:latin typeface="Scandinavian Blac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6D32D"/>
          </a:solidFill>
          <a:latin typeface="Scandinavian Blac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6D32D"/>
          </a:solidFill>
          <a:latin typeface="Scandinavian Blac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6D32D"/>
          </a:solidFill>
          <a:latin typeface="Scandinavian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C6D32D"/>
          </a:solidFill>
          <a:latin typeface="Scandinavian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C6D32D"/>
          </a:solidFill>
          <a:latin typeface="Scandinavian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C6D32D"/>
          </a:solidFill>
          <a:latin typeface="Scandinavian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C6D32D"/>
          </a:solidFill>
          <a:latin typeface="Scandinavian Black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rgbClr val="5A5A5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5A5A5A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5A5A5A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5A5A5A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5A5A5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5A5A5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5A5A5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5A5A5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5A5A5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8"/>
          <p:cNvSpPr txBox="1">
            <a:spLocks noChangeArrowheads="1"/>
          </p:cNvSpPr>
          <p:nvPr/>
        </p:nvSpPr>
        <p:spPr bwMode="auto">
          <a:xfrm>
            <a:off x="2339975" y="4365625"/>
            <a:ext cx="352742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484848"/>
                </a:solidFill>
                <a:latin typeface="Scandinavian Regular"/>
                <a:ea typeface="ＭＳ Ｐゴシック"/>
                <a:cs typeface="ＭＳ Ｐゴシック"/>
              </a:defRPr>
            </a:lvl1pPr>
            <a:lvl2pPr marL="742950" indent="-285750" eaLnBrk="0" hangingPunct="0">
              <a:defRPr sz="900">
                <a:solidFill>
                  <a:srgbClr val="484848"/>
                </a:solidFill>
                <a:latin typeface="Scandinavian Regular"/>
                <a:ea typeface="ＭＳ Ｐゴシック"/>
                <a:cs typeface="ＭＳ Ｐゴシック"/>
              </a:defRPr>
            </a:lvl2pPr>
            <a:lvl3pPr marL="1143000" indent="-228600" eaLnBrk="0" hangingPunct="0">
              <a:defRPr sz="900">
                <a:solidFill>
                  <a:srgbClr val="484848"/>
                </a:solidFill>
                <a:latin typeface="Scandinavian Regular"/>
                <a:ea typeface="ＭＳ Ｐゴシック"/>
                <a:cs typeface="ＭＳ Ｐゴシック"/>
              </a:defRPr>
            </a:lvl3pPr>
            <a:lvl4pPr marL="1600200" indent="-228600" eaLnBrk="0" hangingPunct="0">
              <a:defRPr sz="900">
                <a:solidFill>
                  <a:srgbClr val="484848"/>
                </a:solidFill>
                <a:latin typeface="Scandinavian Regular"/>
                <a:ea typeface="ＭＳ Ｐゴシック"/>
                <a:cs typeface="ＭＳ Ｐゴシック"/>
              </a:defRPr>
            </a:lvl4pPr>
            <a:lvl5pPr marL="2057400" indent="-228600" eaLnBrk="0" hangingPunct="0">
              <a:defRPr sz="900">
                <a:solidFill>
                  <a:srgbClr val="484848"/>
                </a:solidFill>
                <a:latin typeface="Scandinavian Regular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484848"/>
                </a:solidFill>
                <a:latin typeface="Scandinavian Regular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484848"/>
                </a:solidFill>
                <a:latin typeface="Scandinavian Regular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484848"/>
                </a:solidFill>
                <a:latin typeface="Scandinavian Regular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484848"/>
                </a:solidFill>
                <a:latin typeface="Scandinavian Regular"/>
                <a:ea typeface="ＭＳ Ｐゴシック"/>
                <a:cs typeface="ＭＳ Ｐゴシック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sz="5000" smtClean="0">
                <a:solidFill>
                  <a:schemeClr val="bg1"/>
                </a:solidFill>
                <a:latin typeface="Arial" pitchFamily="34" charset="0"/>
              </a:rPr>
              <a:t>Thank you!</a:t>
            </a:r>
            <a:endParaRPr lang="lv-LV" sz="5000" smtClean="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76811" name="Picture 11" descr="Picture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6551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/>
              <a:t>Click to edit Master title style</a:t>
            </a:r>
            <a:endParaRPr lang="en-US"/>
          </a:p>
        </p:txBody>
      </p:sp>
      <p:sp>
        <p:nvSpPr>
          <p:cNvPr id="2051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954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2052" name="Picture 13" descr="bt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49238"/>
            <a:ext cx="1809750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AutoShape 10" descr="141293207@29092010-2696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/>
            <a:endParaRPr lang="lv-LV" sz="1800" smtClean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054" name="AutoShape 11" descr="141293207@29092010-2696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/>
            <a:endParaRPr lang="lv-LV" sz="1800" smtClean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055" name="AutoShape 12" descr="141293207@29092010-2696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/>
            <a:endParaRPr lang="lv-LV" sz="1800" smtClean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056" name="AutoShape 13" descr="141293207@29092010-2696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/>
            <a:endParaRPr lang="lv-LV" sz="1800" smtClean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2057" name="Picture 13" descr="bt0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49238"/>
            <a:ext cx="1809750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AutoShape 10" descr="141293207@29092010-2696"/>
          <p:cNvSpPr>
            <a:spLocks noChangeAspect="1" noChangeArrowheads="1"/>
          </p:cNvSpPr>
          <p:nvPr userDrawn="1"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sz="240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9" name="AutoShape 11" descr="141293207@29092010-2696"/>
          <p:cNvSpPr>
            <a:spLocks noChangeAspect="1" noChangeArrowheads="1"/>
          </p:cNvSpPr>
          <p:nvPr userDrawn="1"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sz="240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60" name="AutoShape 12" descr="141293207@29092010-2696"/>
          <p:cNvSpPr>
            <a:spLocks noChangeAspect="1" noChangeArrowheads="1"/>
          </p:cNvSpPr>
          <p:nvPr userDrawn="1"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sz="240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61" name="AutoShape 13" descr="141293207@29092010-2696"/>
          <p:cNvSpPr>
            <a:spLocks noChangeAspect="1" noChangeArrowheads="1"/>
          </p:cNvSpPr>
          <p:nvPr userDrawn="1"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sz="240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01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D32D"/>
          </a:solidFill>
          <a:latin typeface="Arial"/>
          <a:ea typeface="+mj-ea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D32D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D32D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D32D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D32D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6D32D"/>
          </a:solidFill>
          <a:latin typeface="Scandinavian Blac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6D32D"/>
          </a:solidFill>
          <a:latin typeface="Scandinavian Blac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6D32D"/>
          </a:solidFill>
          <a:latin typeface="Scandinavian Blac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6D32D"/>
          </a:solidFill>
          <a:latin typeface="Scandinavian Black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6"/>
        </a:buBlip>
        <a:defRPr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40000"/>
        <a:buChar char="•"/>
        <a:defRPr sz="1400">
          <a:solidFill>
            <a:srgbClr val="5A5A5A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40000"/>
        <a:buChar char="•"/>
        <a:defRPr sz="1200">
          <a:solidFill>
            <a:srgbClr val="5A5A5A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003366"/>
          </a:solidFill>
          <a:latin typeface="Arial" charset="0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66"/>
          </a:solidFill>
          <a:latin typeface="Arial" charset="0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366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366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366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366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6551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954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28" name="Picture 13" descr="bt0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49238"/>
            <a:ext cx="1809750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AutoShape 10" descr="141293207@29092010-2696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Scandinavian Regular"/>
            </a:endParaRPr>
          </a:p>
        </p:txBody>
      </p:sp>
      <p:sp>
        <p:nvSpPr>
          <p:cNvPr id="1030" name="AutoShape 11" descr="141293207@29092010-2696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Scandinavian Regular"/>
            </a:endParaRPr>
          </a:p>
        </p:txBody>
      </p:sp>
      <p:sp>
        <p:nvSpPr>
          <p:cNvPr id="1031" name="AutoShape 12" descr="141293207@29092010-2696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Scandinavian Regular"/>
            </a:endParaRPr>
          </a:p>
        </p:txBody>
      </p:sp>
      <p:sp>
        <p:nvSpPr>
          <p:cNvPr id="1032" name="AutoShape 13" descr="141293207@29092010-2696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Scandinavian Regular"/>
            </a:endParaRPr>
          </a:p>
        </p:txBody>
      </p:sp>
      <p:pic>
        <p:nvPicPr>
          <p:cNvPr id="9" name="Picture 13" descr="bt0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49238"/>
            <a:ext cx="1809750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10" descr="141293207@29092010-2696"/>
          <p:cNvSpPr>
            <a:spLocks noChangeAspect="1" noChangeArrowheads="1"/>
          </p:cNvSpPr>
          <p:nvPr userDrawn="1"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AutoShape 11" descr="141293207@29092010-2696"/>
          <p:cNvSpPr>
            <a:spLocks noChangeAspect="1" noChangeArrowheads="1"/>
          </p:cNvSpPr>
          <p:nvPr userDrawn="1"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AutoShape 12" descr="141293207@29092010-2696"/>
          <p:cNvSpPr>
            <a:spLocks noChangeAspect="1" noChangeArrowheads="1"/>
          </p:cNvSpPr>
          <p:nvPr userDrawn="1"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AutoShape 13" descr="141293207@29092010-2696"/>
          <p:cNvSpPr>
            <a:spLocks noChangeAspect="1" noChangeArrowheads="1"/>
          </p:cNvSpPr>
          <p:nvPr userDrawn="1"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9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  <p:sldLayoutId id="2147484199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6D32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6D32D"/>
          </a:solidFill>
          <a:latin typeface="Scandinavian Blac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6D32D"/>
          </a:solidFill>
          <a:latin typeface="Scandinavian Blac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6D32D"/>
          </a:solidFill>
          <a:latin typeface="Scandinavian Blac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6D32D"/>
          </a:solidFill>
          <a:latin typeface="Scandinavian Blac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6D32D"/>
          </a:solidFill>
          <a:latin typeface="Scandinavian Blac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6D32D"/>
          </a:solidFill>
          <a:latin typeface="Scandinavian Blac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6D32D"/>
          </a:solidFill>
          <a:latin typeface="Scandinavian Blac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6D32D"/>
          </a:solidFill>
          <a:latin typeface="Scandinavian Black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rgbClr val="5A5A5A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rgbClr val="5A5A5A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rgbClr val="003366"/>
          </a:solidFill>
          <a:latin typeface="Arial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366"/>
          </a:solidFill>
          <a:latin typeface="Arial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366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366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366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366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4.xml"/><Relationship Id="rId7" Type="http://schemas.openxmlformats.org/officeDocument/2006/relationships/image" Target="../media/image10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6.xml"/><Relationship Id="rId7" Type="http://schemas.openxmlformats.org/officeDocument/2006/relationships/image" Target="../media/image10.emf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8.xml"/><Relationship Id="rId7" Type="http://schemas.openxmlformats.org/officeDocument/2006/relationships/image" Target="../media/image10.e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0.xml"/><Relationship Id="rId7" Type="http://schemas.openxmlformats.org/officeDocument/2006/relationships/image" Target="../media/image10.emf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2.xml"/><Relationship Id="rId7" Type="http://schemas.openxmlformats.org/officeDocument/2006/relationships/image" Target="../media/image10.emf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44824"/>
            <a:ext cx="5554662" cy="4047976"/>
          </a:xfrm>
        </p:spPr>
        <p:txBody>
          <a:bodyPr/>
          <a:lstStyle/>
          <a:p>
            <a:pPr algn="l" eaLnBrk="1" hangingPunct="1"/>
            <a:r>
              <a:rPr lang="lv-LV" dirty="0" err="1" smtClean="0">
                <a:latin typeface="Arial" charset="0"/>
              </a:rPr>
              <a:t>Linking</a:t>
            </a:r>
            <a:r>
              <a:rPr lang="lv-LV" dirty="0" smtClean="0">
                <a:latin typeface="Arial" charset="0"/>
              </a:rPr>
              <a:t> </a:t>
            </a:r>
            <a:r>
              <a:rPr lang="lv-LV" dirty="0" err="1">
                <a:latin typeface="Arial" charset="0"/>
              </a:rPr>
              <a:t>S</a:t>
            </a:r>
            <a:r>
              <a:rPr lang="lv-LV" dirty="0" err="1" smtClean="0">
                <a:latin typeface="Arial" charset="0"/>
              </a:rPr>
              <a:t>ocial</a:t>
            </a:r>
            <a:r>
              <a:rPr lang="lv-LV" dirty="0" smtClean="0">
                <a:latin typeface="Arial" charset="0"/>
              </a:rPr>
              <a:t> </a:t>
            </a:r>
            <a:r>
              <a:rPr lang="lv-LV" dirty="0" err="1">
                <a:latin typeface="Arial" charset="0"/>
              </a:rPr>
              <a:t>T</a:t>
            </a:r>
            <a:r>
              <a:rPr lang="lv-LV" dirty="0" err="1" smtClean="0">
                <a:latin typeface="Arial" charset="0"/>
              </a:rPr>
              <a:t>echnology</a:t>
            </a:r>
            <a:r>
              <a:rPr lang="lv-LV" dirty="0" smtClean="0">
                <a:latin typeface="Arial" charset="0"/>
              </a:rPr>
              <a:t> to </a:t>
            </a:r>
            <a:r>
              <a:rPr lang="lv-LV" dirty="0" err="1" smtClean="0">
                <a:latin typeface="Arial" charset="0"/>
              </a:rPr>
              <a:t>Employee</a:t>
            </a:r>
            <a:r>
              <a:rPr lang="lv-LV" dirty="0" smtClean="0">
                <a:latin typeface="Arial" charset="0"/>
              </a:rPr>
              <a:t> </a:t>
            </a:r>
            <a:r>
              <a:rPr lang="lv-LV" dirty="0" err="1" smtClean="0">
                <a:latin typeface="Arial" charset="0"/>
              </a:rPr>
              <a:t>Engagement</a:t>
            </a:r>
            <a:r>
              <a:rPr lang="lv-LV" dirty="0" smtClean="0">
                <a:latin typeface="Arial" charset="0"/>
              </a:rPr>
              <a:t> –</a:t>
            </a:r>
            <a:r>
              <a:rPr lang="lv-LV" dirty="0" err="1" smtClean="0">
                <a:latin typeface="Arial" charset="0"/>
              </a:rPr>
              <a:t>airBaltic</a:t>
            </a:r>
            <a:r>
              <a:rPr lang="lv-LV" dirty="0" smtClean="0">
                <a:latin typeface="Arial" charset="0"/>
              </a:rPr>
              <a:t> </a:t>
            </a:r>
            <a:r>
              <a:rPr lang="lv-LV" dirty="0" err="1">
                <a:latin typeface="Arial" charset="0"/>
              </a:rPr>
              <a:t>C</a:t>
            </a:r>
            <a:r>
              <a:rPr lang="lv-LV" dirty="0" err="1" smtClean="0">
                <a:latin typeface="Arial" charset="0"/>
              </a:rPr>
              <a:t>ase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endParaRPr lang="en-US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380312" y="5892800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400" dirty="0" err="1" smtClean="0">
                <a:latin typeface="Arial"/>
                <a:cs typeface="Arial"/>
              </a:rPr>
              <a:t>October</a:t>
            </a:r>
            <a:r>
              <a:rPr lang="lv-LV" sz="1400" dirty="0" smtClean="0">
                <a:latin typeface="Arial"/>
                <a:cs typeface="Arial"/>
              </a:rPr>
              <a:t> 8, </a:t>
            </a:r>
            <a:r>
              <a:rPr lang="en-US" sz="1400" dirty="0" smtClean="0">
                <a:latin typeface="Arial"/>
                <a:cs typeface="Arial"/>
              </a:rPr>
              <a:t>2014</a:t>
            </a:r>
            <a:endParaRPr lang="en-US"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Key Rules</a:t>
            </a:r>
            <a:r>
              <a:rPr lang="lv-LV" dirty="0" smtClean="0">
                <a:latin typeface="Arial" charset="0"/>
                <a:ea typeface="ＭＳ Ｐゴシック" charset="0"/>
                <a:cs typeface="Arial" charset="0"/>
              </a:rPr>
              <a:t> 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46452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/>
              <a:t>insider information when </a:t>
            </a:r>
            <a:r>
              <a:rPr lang="en-US" dirty="0" smtClean="0"/>
              <a:t>making </a:t>
            </a:r>
            <a:r>
              <a:rPr lang="en-US" dirty="0"/>
              <a:t>investments is allowed, however it is encouraged </a:t>
            </a:r>
            <a:r>
              <a:rPr lang="en-US" dirty="0" smtClean="0"/>
              <a:t>to share such information </a:t>
            </a:r>
            <a:r>
              <a:rPr lang="en-US" dirty="0"/>
              <a:t>with </a:t>
            </a:r>
            <a:r>
              <a:rPr lang="en-US" dirty="0" smtClean="0"/>
              <a:t>others </a:t>
            </a:r>
            <a:r>
              <a:rPr lang="en-US" dirty="0"/>
              <a:t>in the comment section of </a:t>
            </a:r>
            <a:r>
              <a:rPr lang="en-US" dirty="0" smtClean="0"/>
              <a:t>the project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not sabotage the </a:t>
            </a:r>
            <a:r>
              <a:rPr lang="en-US" dirty="0" smtClean="0"/>
              <a:t>project. </a:t>
            </a:r>
            <a:r>
              <a:rPr lang="en-US" dirty="0"/>
              <a:t>Remember the goal of this is </a:t>
            </a:r>
            <a:r>
              <a:rPr lang="en-US" dirty="0" smtClean="0"/>
              <a:t>to </a:t>
            </a:r>
            <a:r>
              <a:rPr lang="en-US" dirty="0"/>
              <a:t>improve information flow and </a:t>
            </a:r>
            <a:r>
              <a:rPr lang="en-US" dirty="0" smtClean="0"/>
              <a:t>decisions in the company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lot of confidential information will be shared via this tool, so, please treat it as confidential and do not spread it outside of </a:t>
            </a:r>
            <a:r>
              <a:rPr lang="en-US" dirty="0" err="1" smtClean="0"/>
              <a:t>airBaltic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not </a:t>
            </a:r>
            <a:r>
              <a:rPr lang="en-US" dirty="0" smtClean="0"/>
              <a:t>cheat</a:t>
            </a:r>
            <a:r>
              <a:rPr lang="en-US" dirty="0"/>
              <a:t> </a:t>
            </a:r>
            <a:r>
              <a:rPr lang="en-US" dirty="0" smtClean="0"/>
              <a:t>or manipulate </a:t>
            </a:r>
            <a:r>
              <a:rPr lang="en-US" dirty="0"/>
              <a:t>the market price or </a:t>
            </a:r>
            <a:r>
              <a:rPr lang="en-US" dirty="0" smtClean="0"/>
              <a:t>try in any other way to gain unfair advantage. </a:t>
            </a:r>
            <a:r>
              <a:rPr lang="en-US" dirty="0"/>
              <a:t>Remember, you are playing against your friends and colleagues so please </a:t>
            </a:r>
            <a:r>
              <a:rPr lang="en-US" dirty="0" smtClean="0"/>
              <a:t>be nice</a:t>
            </a:r>
          </a:p>
          <a:p>
            <a:pPr>
              <a:buFont typeface="+mj-lt"/>
              <a:buAutoNum type="arabicPeriod"/>
            </a:pPr>
            <a:r>
              <a:rPr lang="en-US" dirty="0"/>
              <a:t>Project leaders are allowed and encouraged to buy their projects, however they are not allowed to sell their projects. Project leaders are encouraged to post any </a:t>
            </a:r>
            <a:r>
              <a:rPr lang="en-US" dirty="0" smtClean="0"/>
              <a:t>relevant (positive or negative) </a:t>
            </a:r>
            <a:r>
              <a:rPr lang="en-US" dirty="0"/>
              <a:t>news about the project in the comment </a:t>
            </a:r>
            <a:r>
              <a:rPr lang="en-US" dirty="0" smtClean="0"/>
              <a:t>section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2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4855834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3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kumimoji="0" lang="en-US" u="none" strike="noStrike" cap="none" normalizeH="0" smtClean="0">
              <a:ln>
                <a:noFill/>
              </a:ln>
              <a:solidFill>
                <a:srgbClr val="484848"/>
              </a:solidFill>
              <a:effectLst/>
              <a:latin typeface="Scandinavian Regular"/>
              <a:ea typeface="+mn-ea"/>
              <a:sym typeface="Scandinavian Regular"/>
            </a:endParaRPr>
          </a:p>
        </p:txBody>
      </p:sp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 smtClean="0">
                <a:latin typeface="Arial" charset="0"/>
                <a:cs typeface="Arial" charset="0"/>
              </a:rPr>
              <a:t>More than 20 </a:t>
            </a:r>
            <a:r>
              <a:rPr lang="lv-LV" sz="2600" dirty="0" smtClean="0">
                <a:latin typeface="Arial" charset="0"/>
                <a:cs typeface="Arial" charset="0"/>
              </a:rPr>
              <a:t>P</a:t>
            </a:r>
            <a:r>
              <a:rPr lang="en-US" sz="2600" dirty="0" err="1" smtClean="0">
                <a:latin typeface="Arial" charset="0"/>
                <a:cs typeface="Arial" charset="0"/>
              </a:rPr>
              <a:t>rojects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lv-LV" sz="2600" dirty="0">
                <a:latin typeface="Arial" charset="0"/>
                <a:cs typeface="Arial" charset="0"/>
              </a:rPr>
              <a:t>P</a:t>
            </a:r>
            <a:r>
              <a:rPr lang="en-US" sz="2600" dirty="0" err="1" smtClean="0">
                <a:latin typeface="Arial" charset="0"/>
                <a:cs typeface="Arial" charset="0"/>
              </a:rPr>
              <a:t>ublished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lv-LV" sz="2600" dirty="0">
                <a:latin typeface="Arial" charset="0"/>
                <a:cs typeface="Arial" charset="0"/>
              </a:rPr>
              <a:t>D</a:t>
            </a:r>
            <a:r>
              <a:rPr lang="en-US" sz="2600" dirty="0" err="1" smtClean="0">
                <a:latin typeface="Arial" charset="0"/>
                <a:cs typeface="Arial" charset="0"/>
              </a:rPr>
              <a:t>uring</a:t>
            </a:r>
            <a:r>
              <a:rPr lang="en-US" sz="2600" dirty="0" smtClean="0">
                <a:latin typeface="Arial" charset="0"/>
                <a:cs typeface="Arial" charset="0"/>
              </a:rPr>
              <a:t> the </a:t>
            </a:r>
            <a:r>
              <a:rPr lang="lv-LV" sz="2600" dirty="0">
                <a:latin typeface="Arial" charset="0"/>
                <a:cs typeface="Arial" charset="0"/>
              </a:rPr>
              <a:t>P</a:t>
            </a:r>
            <a:r>
              <a:rPr lang="lv-LV" sz="2600" dirty="0" smtClean="0">
                <a:latin typeface="Arial" charset="0"/>
                <a:cs typeface="Arial" charset="0"/>
              </a:rPr>
              <a:t>ilot </a:t>
            </a:r>
            <a:r>
              <a:rPr lang="lv-LV" sz="2600" dirty="0" err="1">
                <a:latin typeface="Arial" charset="0"/>
                <a:cs typeface="Arial" charset="0"/>
              </a:rPr>
              <a:t>P</a:t>
            </a:r>
            <a:r>
              <a:rPr lang="lv-LV" sz="2600" dirty="0" err="1" smtClean="0">
                <a:latin typeface="Arial" charset="0"/>
                <a:cs typeface="Arial" charset="0"/>
              </a:rPr>
              <a:t>eriod</a:t>
            </a:r>
            <a:endParaRPr lang="en-US" sz="2600" dirty="0" smtClean="0">
              <a:latin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504" y="1484784"/>
            <a:ext cx="6211728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9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926950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kumimoji="0" lang="en-US" u="none" strike="noStrike" cap="none" normalizeH="0" smtClean="0">
              <a:ln>
                <a:noFill/>
              </a:ln>
              <a:solidFill>
                <a:srgbClr val="484848"/>
              </a:solidFill>
              <a:effectLst/>
              <a:latin typeface="Scandinavian Regular"/>
              <a:ea typeface="+mn-ea"/>
              <a:sym typeface="Scandinavian Regular"/>
            </a:endParaRPr>
          </a:p>
        </p:txBody>
      </p:sp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491288" cy="1143000"/>
          </a:xfrm>
        </p:spPr>
        <p:txBody>
          <a:bodyPr/>
          <a:lstStyle/>
          <a:p>
            <a:pPr eaLnBrk="1" hangingPunct="1"/>
            <a:r>
              <a:rPr lang="en-US" sz="2600" dirty="0" smtClean="0">
                <a:latin typeface="Arial" charset="0"/>
                <a:cs typeface="Arial" charset="0"/>
              </a:rPr>
              <a:t>A </a:t>
            </a:r>
            <a:r>
              <a:rPr lang="lv-LV" sz="2600" dirty="0" smtClean="0">
                <a:latin typeface="Arial" charset="0"/>
                <a:cs typeface="Arial" charset="0"/>
              </a:rPr>
              <a:t>S</a:t>
            </a:r>
            <a:r>
              <a:rPr lang="en-US" sz="2600" dirty="0" smtClean="0">
                <a:latin typeface="Arial" charset="0"/>
                <a:cs typeface="Arial" charset="0"/>
              </a:rPr>
              <a:t>ample </a:t>
            </a:r>
            <a:r>
              <a:rPr lang="lv-LV" sz="2600" dirty="0">
                <a:latin typeface="Arial" charset="0"/>
                <a:cs typeface="Arial" charset="0"/>
              </a:rPr>
              <a:t>P</a:t>
            </a:r>
            <a:r>
              <a:rPr lang="en-US" sz="2600" dirty="0" err="1" smtClean="0">
                <a:latin typeface="Arial" charset="0"/>
                <a:cs typeface="Arial" charset="0"/>
              </a:rPr>
              <a:t>roject</a:t>
            </a:r>
            <a:r>
              <a:rPr lang="en-US" sz="2600" dirty="0" smtClean="0">
                <a:latin typeface="Arial" charset="0"/>
                <a:cs typeface="Arial" charset="0"/>
              </a:rPr>
              <a:t> and </a:t>
            </a:r>
            <a:r>
              <a:rPr lang="lv-LV" sz="2600" dirty="0" smtClean="0">
                <a:latin typeface="Arial" charset="0"/>
                <a:cs typeface="Arial" charset="0"/>
              </a:rPr>
              <a:t>F</a:t>
            </a:r>
            <a:r>
              <a:rPr lang="en-US" sz="2600" dirty="0" err="1" smtClean="0">
                <a:latin typeface="Arial" charset="0"/>
                <a:cs typeface="Arial" charset="0"/>
              </a:rPr>
              <a:t>orecast</a:t>
            </a:r>
            <a:endParaRPr lang="en-US" sz="2600" dirty="0" smtClean="0">
              <a:latin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560" y="1257320"/>
            <a:ext cx="7309760" cy="555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327077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kumimoji="0" lang="en-US" u="none" strike="noStrike" cap="none" normalizeH="0" smtClean="0">
              <a:ln>
                <a:noFill/>
              </a:ln>
              <a:solidFill>
                <a:srgbClr val="484848"/>
              </a:solidFill>
              <a:effectLst/>
              <a:latin typeface="Scandinavian Regular"/>
              <a:ea typeface="+mn-ea"/>
              <a:sym typeface="Scandinavian Regular"/>
            </a:endParaRPr>
          </a:p>
        </p:txBody>
      </p:sp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6491288" cy="1143000"/>
          </a:xfrm>
        </p:spPr>
        <p:txBody>
          <a:bodyPr/>
          <a:lstStyle/>
          <a:p>
            <a:pPr eaLnBrk="1" hangingPunct="1"/>
            <a:r>
              <a:rPr lang="en-US" sz="2600" dirty="0" smtClean="0">
                <a:latin typeface="Arial" charset="0"/>
                <a:cs typeface="Arial" charset="0"/>
              </a:rPr>
              <a:t>Another </a:t>
            </a:r>
            <a:r>
              <a:rPr lang="lv-LV" sz="2600" dirty="0" smtClean="0">
                <a:latin typeface="Arial" charset="0"/>
                <a:cs typeface="Arial" charset="0"/>
              </a:rPr>
              <a:t>S</a:t>
            </a:r>
            <a:r>
              <a:rPr lang="en-US" sz="2600" dirty="0" smtClean="0">
                <a:latin typeface="Arial" charset="0"/>
                <a:cs typeface="Arial" charset="0"/>
              </a:rPr>
              <a:t>ample </a:t>
            </a:r>
            <a:r>
              <a:rPr lang="lv-LV" sz="2600" dirty="0">
                <a:latin typeface="Arial" charset="0"/>
                <a:cs typeface="Arial" charset="0"/>
              </a:rPr>
              <a:t>P</a:t>
            </a:r>
            <a:r>
              <a:rPr lang="en-US" sz="2600" dirty="0" err="1" smtClean="0">
                <a:latin typeface="Arial" charset="0"/>
                <a:cs typeface="Arial" charset="0"/>
              </a:rPr>
              <a:t>roject</a:t>
            </a:r>
            <a:endParaRPr lang="en-US" sz="2600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544" y="1196752"/>
            <a:ext cx="7416824" cy="553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Validate </a:t>
            </a:r>
            <a:r>
              <a:rPr lang="lv-LV" dirty="0" smtClean="0">
                <a:latin typeface="Arial" charset="0"/>
                <a:ea typeface="ＭＳ Ｐゴシック" charset="0"/>
                <a:cs typeface="Arial" charset="0"/>
              </a:rPr>
              <a:t>A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</a:rPr>
              <a:t>ssumption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 for an </a:t>
            </a:r>
            <a:r>
              <a:rPr lang="lv-LV" dirty="0" smtClean="0">
                <a:latin typeface="Arial" charset="0"/>
                <a:ea typeface="ＭＳ Ｐゴシック" charset="0"/>
                <a:cs typeface="Arial" charset="0"/>
              </a:rPr>
              <a:t>U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</a:rPr>
              <a:t>pcoming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>
                <a:latin typeface="Arial" charset="0"/>
                <a:ea typeface="ＭＳ Ｐゴシック" charset="0"/>
                <a:cs typeface="Arial" charset="0"/>
              </a:rPr>
              <a:t>B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</a:rPr>
              <a:t>usiness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>
                <a:latin typeface="Arial" charset="0"/>
                <a:ea typeface="ＭＳ Ｐゴシック" charset="0"/>
                <a:cs typeface="Arial" charset="0"/>
              </a:rPr>
              <a:t>C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</a:rPr>
              <a:t>ase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rcRect t="4305" b="4305"/>
          <a:stretch>
            <a:fillRect/>
          </a:stretch>
        </p:blipFill>
        <p:spPr>
          <a:xfrm>
            <a:off x="539552" y="1484784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948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Predict a KPI </a:t>
            </a:r>
            <a:r>
              <a:rPr lang="lv-LV" dirty="0" smtClean="0">
                <a:latin typeface="Arial" charset="0"/>
                <a:ea typeface="ＭＳ Ｐゴシック" charset="0"/>
                <a:cs typeface="Arial" charset="0"/>
              </a:rPr>
              <a:t>B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</a:rPr>
              <a:t>efore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 the </a:t>
            </a:r>
            <a:r>
              <a:rPr lang="lv-LV" dirty="0" smtClean="0">
                <a:latin typeface="Arial" charset="0"/>
                <a:ea typeface="ＭＳ Ｐゴシック" charset="0"/>
                <a:cs typeface="Arial" charset="0"/>
              </a:rPr>
              <a:t>F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</a:rPr>
              <a:t>inal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>
                <a:latin typeface="Arial" charset="0"/>
                <a:ea typeface="ＭＳ Ｐゴシック" charset="0"/>
                <a:cs typeface="Arial" charset="0"/>
              </a:rPr>
              <a:t>R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</a:rPr>
              <a:t>eports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>
                <a:latin typeface="Arial" charset="0"/>
                <a:ea typeface="ＭＳ Ｐゴシック" charset="0"/>
                <a:cs typeface="Arial" charset="0"/>
              </a:rPr>
              <a:t>C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</a:rPr>
              <a:t>ome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n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4275" b="42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3616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Inform </a:t>
            </a:r>
            <a:r>
              <a:rPr lang="lv-LV" dirty="0" smtClean="0">
                <a:latin typeface="Arial" charset="0"/>
                <a:ea typeface="ＭＳ Ｐゴシック" charset="0"/>
                <a:cs typeface="Arial" charset="0"/>
              </a:rPr>
              <a:t>C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</a:rPr>
              <a:t>olleagues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>
                <a:latin typeface="Arial" charset="0"/>
                <a:ea typeface="ＭＳ Ｐゴシック" charset="0"/>
                <a:cs typeface="Arial" charset="0"/>
              </a:rPr>
              <a:t>A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bout a </a:t>
            </a:r>
            <a:r>
              <a:rPr lang="lv-LV" dirty="0" smtClean="0"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</a:rPr>
              <a:t>ey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>
                <a:latin typeface="Arial" charset="0"/>
                <a:ea typeface="ＭＳ Ｐゴシック" charset="0"/>
                <a:cs typeface="Arial" charset="0"/>
              </a:rPr>
              <a:t>D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</a:rPr>
              <a:t>evelopment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 for 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</a:rPr>
              <a:t>airBaltic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rcRect t="3896" b="38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811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Motivate </a:t>
            </a:r>
            <a:r>
              <a:rPr lang="lv-LV" dirty="0" smtClean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</a:rPr>
              <a:t>ome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 of the </a:t>
            </a:r>
            <a:r>
              <a:rPr lang="lv-LV" dirty="0" smtClean="0">
                <a:latin typeface="Arial" charset="0"/>
                <a:ea typeface="ＭＳ Ｐゴシック" charset="0"/>
                <a:cs typeface="Arial" charset="0"/>
              </a:rPr>
              <a:t>C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</a:rPr>
              <a:t>olleagues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 to </a:t>
            </a:r>
            <a:r>
              <a:rPr lang="lv-LV" dirty="0" smtClean="0">
                <a:latin typeface="Arial" charset="0"/>
                <a:ea typeface="ＭＳ Ｐゴシック" charset="0"/>
                <a:cs typeface="Arial" charset="0"/>
              </a:rPr>
              <a:t>A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</a:rPr>
              <a:t>chieve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 a </a:t>
            </a:r>
            <a:r>
              <a:rPr lang="lv-LV" dirty="0" smtClean="0">
                <a:latin typeface="Arial" charset="0"/>
                <a:ea typeface="ＭＳ Ｐゴシック" charset="0"/>
                <a:cs typeface="Arial" charset="0"/>
              </a:rPr>
              <a:t>C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</a:rPr>
              <a:t>hallenging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>
                <a:latin typeface="Arial" charset="0"/>
                <a:ea typeface="ＭＳ Ｐゴシック" charset="0"/>
                <a:cs typeface="Arial" charset="0"/>
              </a:rPr>
              <a:t>G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</a:rPr>
              <a:t>oal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 in </a:t>
            </a:r>
            <a:r>
              <a:rPr lang="lv-LV" dirty="0" smtClean="0">
                <a:latin typeface="Arial" charset="0"/>
                <a:ea typeface="ＭＳ Ｐゴシック" charset="0"/>
                <a:cs typeface="Arial" charset="0"/>
              </a:rPr>
              <a:t>T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</a:rPr>
              <a:t>ime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836" b="38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625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2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38012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8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kumimoji="0" lang="en-US" u="none" strike="noStrike" cap="none" normalizeH="0" smtClean="0">
              <a:ln>
                <a:noFill/>
              </a:ln>
              <a:solidFill>
                <a:srgbClr val="484848"/>
              </a:solidFill>
              <a:effectLst/>
              <a:latin typeface="Scandinavian Regular"/>
              <a:ea typeface="+mn-ea"/>
              <a:sym typeface="Scandinavian Regular"/>
            </a:endParaRPr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 smtClean="0">
                <a:latin typeface="Arial" charset="0"/>
                <a:cs typeface="Arial" charset="0"/>
              </a:rPr>
              <a:t>60 </a:t>
            </a:r>
            <a:r>
              <a:rPr lang="lv-LV" sz="2600" dirty="0" smtClean="0">
                <a:latin typeface="Arial" charset="0"/>
                <a:cs typeface="Arial" charset="0"/>
              </a:rPr>
              <a:t>C</a:t>
            </a:r>
            <a:r>
              <a:rPr lang="en-US" sz="2600" dirty="0" err="1" smtClean="0">
                <a:latin typeface="Arial" charset="0"/>
                <a:cs typeface="Arial" charset="0"/>
              </a:rPr>
              <a:t>olleagues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lv-LV" sz="2600" dirty="0">
                <a:latin typeface="Arial" charset="0"/>
                <a:cs typeface="Arial" charset="0"/>
              </a:rPr>
              <a:t>R</a:t>
            </a:r>
            <a:r>
              <a:rPr lang="en-US" sz="2600" dirty="0" err="1" smtClean="0">
                <a:latin typeface="Arial" charset="0"/>
                <a:cs typeface="Arial" charset="0"/>
              </a:rPr>
              <a:t>egistered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lv-LV" sz="2600" dirty="0" err="1" smtClean="0">
                <a:latin typeface="Arial" charset="0"/>
                <a:cs typeface="Arial" charset="0"/>
              </a:rPr>
              <a:t>for</a:t>
            </a:r>
            <a:r>
              <a:rPr lang="lv-LV" sz="2600" dirty="0" smtClean="0">
                <a:latin typeface="Arial" charset="0"/>
                <a:cs typeface="Arial" charset="0"/>
              </a:rPr>
              <a:t> Pilot, </a:t>
            </a:r>
            <a:r>
              <a:rPr lang="en-US" sz="2600" dirty="0" smtClean="0">
                <a:latin typeface="Arial" charset="0"/>
                <a:cs typeface="Arial" charset="0"/>
              </a:rPr>
              <a:t>59 </a:t>
            </a:r>
            <a:r>
              <a:rPr lang="lv-LV" sz="2600" dirty="0" smtClean="0">
                <a:latin typeface="Arial" charset="0"/>
                <a:cs typeface="Arial" charset="0"/>
              </a:rPr>
              <a:t>C</a:t>
            </a:r>
            <a:r>
              <a:rPr lang="en-US" sz="2600" dirty="0" err="1" smtClean="0">
                <a:latin typeface="Arial" charset="0"/>
                <a:cs typeface="Arial" charset="0"/>
              </a:rPr>
              <a:t>ompleted</a:t>
            </a:r>
            <a:r>
              <a:rPr lang="en-US" sz="2600" dirty="0" smtClean="0">
                <a:latin typeface="Arial" charset="0"/>
                <a:cs typeface="Arial" charset="0"/>
              </a:rPr>
              <a:t> at </a:t>
            </a:r>
            <a:r>
              <a:rPr lang="lv-LV" sz="2600" dirty="0" smtClean="0">
                <a:latin typeface="Arial" charset="0"/>
                <a:cs typeface="Arial" charset="0"/>
              </a:rPr>
              <a:t>L</a:t>
            </a:r>
            <a:r>
              <a:rPr lang="en-US" sz="2600" dirty="0" smtClean="0">
                <a:latin typeface="Arial" charset="0"/>
                <a:cs typeface="Arial" charset="0"/>
              </a:rPr>
              <a:t>east </a:t>
            </a:r>
            <a:r>
              <a:rPr lang="lv-LV" sz="2600" dirty="0">
                <a:latin typeface="Arial" charset="0"/>
                <a:cs typeface="Arial" charset="0"/>
              </a:rPr>
              <a:t>O</a:t>
            </a:r>
            <a:r>
              <a:rPr lang="en-US" sz="2600" dirty="0" smtClean="0">
                <a:latin typeface="Arial" charset="0"/>
                <a:cs typeface="Arial" charset="0"/>
              </a:rPr>
              <a:t>ne </a:t>
            </a:r>
            <a:r>
              <a:rPr lang="lv-LV" sz="2600" dirty="0">
                <a:latin typeface="Arial" charset="0"/>
                <a:cs typeface="Arial" charset="0"/>
              </a:rPr>
              <a:t>T</a:t>
            </a:r>
            <a:r>
              <a:rPr lang="en-US" sz="2600" dirty="0" err="1" smtClean="0">
                <a:latin typeface="Arial" charset="0"/>
                <a:cs typeface="Arial" charset="0"/>
              </a:rPr>
              <a:t>ransaction</a:t>
            </a:r>
            <a:endParaRPr lang="en-US" sz="2600" dirty="0" smtClean="0">
              <a:latin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536" y="1528074"/>
            <a:ext cx="8244408" cy="434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872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2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73954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kumimoji="0" lang="en-US" u="none" strike="noStrike" cap="none" normalizeH="0" smtClean="0">
              <a:ln>
                <a:noFill/>
              </a:ln>
              <a:solidFill>
                <a:srgbClr val="484848"/>
              </a:solidFill>
              <a:effectLst/>
              <a:latin typeface="Scandinavian Regular"/>
              <a:ea typeface="+mn-ea"/>
              <a:sym typeface="Scandinavian Regular"/>
            </a:endParaRPr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 smtClean="0">
                <a:latin typeface="Arial" charset="0"/>
                <a:cs typeface="Arial" charset="0"/>
              </a:rPr>
              <a:t>Most </a:t>
            </a:r>
            <a:r>
              <a:rPr lang="lv-LV" sz="2600" dirty="0" smtClean="0">
                <a:latin typeface="Arial" charset="0"/>
                <a:cs typeface="Arial" charset="0"/>
              </a:rPr>
              <a:t>D</a:t>
            </a:r>
            <a:r>
              <a:rPr lang="en-US" sz="2600" dirty="0" err="1" smtClean="0">
                <a:latin typeface="Arial" charset="0"/>
                <a:cs typeface="Arial" charset="0"/>
              </a:rPr>
              <a:t>ays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lv-LV" sz="2600" dirty="0">
                <a:latin typeface="Arial" charset="0"/>
                <a:cs typeface="Arial" charset="0"/>
              </a:rPr>
              <a:t>O</a:t>
            </a:r>
            <a:r>
              <a:rPr lang="en-US" sz="2600" dirty="0" err="1" smtClean="0">
                <a:latin typeface="Arial" charset="0"/>
                <a:cs typeface="Arial" charset="0"/>
              </a:rPr>
              <a:t>ver</a:t>
            </a:r>
            <a:r>
              <a:rPr lang="en-US" sz="2600" dirty="0" smtClean="0">
                <a:latin typeface="Arial" charset="0"/>
                <a:cs typeface="Arial" charset="0"/>
              </a:rPr>
              <a:t> 20 </a:t>
            </a:r>
            <a:r>
              <a:rPr lang="lv-LV" sz="2600" dirty="0" smtClean="0">
                <a:latin typeface="Arial" charset="0"/>
                <a:cs typeface="Arial" charset="0"/>
              </a:rPr>
              <a:t>U</a:t>
            </a:r>
            <a:r>
              <a:rPr lang="en-US" sz="2600" dirty="0" err="1" smtClean="0">
                <a:latin typeface="Arial" charset="0"/>
                <a:cs typeface="Arial" charset="0"/>
              </a:rPr>
              <a:t>sers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lv-LV" sz="2600" dirty="0" smtClean="0">
                <a:latin typeface="Arial" charset="0"/>
                <a:cs typeface="Arial" charset="0"/>
              </a:rPr>
              <a:t>(1/3) </a:t>
            </a:r>
            <a:r>
              <a:rPr lang="lv-LV" sz="2600" dirty="0">
                <a:latin typeface="Arial" charset="0"/>
                <a:cs typeface="Arial" charset="0"/>
              </a:rPr>
              <a:t>L</a:t>
            </a:r>
            <a:r>
              <a:rPr lang="en-US" sz="2600" dirty="0" err="1" smtClean="0">
                <a:latin typeface="Arial" charset="0"/>
                <a:cs typeface="Arial" charset="0"/>
              </a:rPr>
              <a:t>ogging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lv-LV" sz="2600" dirty="0">
                <a:latin typeface="Arial" charset="0"/>
                <a:cs typeface="Arial" charset="0"/>
              </a:rPr>
              <a:t>I</a:t>
            </a:r>
            <a:r>
              <a:rPr lang="en-US" sz="2600" dirty="0" smtClean="0">
                <a:latin typeface="Arial" charset="0"/>
                <a:cs typeface="Arial" charset="0"/>
              </a:rPr>
              <a:t>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9632" y="1700808"/>
            <a:ext cx="5400600" cy="471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210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468313" y="188913"/>
            <a:ext cx="6551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Scandinavian Black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Scandinavian Black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Scandinavian Black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Scandinavian Black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Scandinavian Black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Scandinavian Black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Scandinavian Black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Scandinavian Black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lv-LV" dirty="0" err="1" smtClean="0"/>
              <a:t>Background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68313" y="1346746"/>
            <a:ext cx="8229600" cy="4824536"/>
          </a:xfrm>
        </p:spPr>
        <p:txBody>
          <a:bodyPr/>
          <a:lstStyle/>
          <a:p>
            <a:pPr algn="just" eaLnBrk="1" hangingPunct="1"/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Historically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average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employee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engagement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(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commitment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)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index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pPr algn="just" eaLnBrk="1" hangingPunct="1"/>
            <a:endParaRPr lang="lv-LV" dirty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algn="just" eaLnBrk="1" hangingPunct="1"/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Company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restructuring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throughout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2012 - 2014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driving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it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down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to 48% (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where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only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8%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remained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truly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engaged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, «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drivers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»)</a:t>
            </a:r>
          </a:p>
          <a:p>
            <a:pPr marL="0" indent="0" algn="just" eaLnBrk="1" hangingPunct="1">
              <a:buNone/>
            </a:pPr>
            <a:endParaRPr lang="lv-LV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algn="just" eaLnBrk="1" hangingPunct="1"/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One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of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the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top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weaknesses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mentioned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by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staff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–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insufficient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information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on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business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strategy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,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plans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,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goals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and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developments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pPr algn="just" eaLnBrk="1" hangingPunct="1"/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algn="just" eaLnBrk="1" hangingPunct="1"/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None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of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traditional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information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channels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seemed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to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achieve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significant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change</a:t>
            </a:r>
            <a:endParaRPr lang="lv-LV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algn="just" eaLnBrk="1" hangingPunct="1"/>
            <a:endParaRPr lang="lv-LV" dirty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algn="just" eaLnBrk="1" hangingPunct="1"/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On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a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business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side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–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decisions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occasionally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taken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at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the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management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level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when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lower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level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staff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turned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out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to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have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different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opinions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(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which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proved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to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be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more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correct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over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the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time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)</a:t>
            </a:r>
          </a:p>
          <a:p>
            <a:pPr marL="0" indent="0" algn="just" eaLnBrk="1" hangingPunct="1">
              <a:buNone/>
            </a:pPr>
            <a:endParaRPr lang="lv-LV" dirty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61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Costs &amp; Benefits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49263" y="980728"/>
            <a:ext cx="8229600" cy="5877272"/>
          </a:xfrm>
        </p:spPr>
        <p:txBody>
          <a:bodyPr/>
          <a:lstStyle/>
          <a:p>
            <a:pPr algn="just" eaLnBrk="1" hangingPunct="1"/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There w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ere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no direct costs related to technical support and development of the system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as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we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serve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as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a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test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case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for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developer</a:t>
            </a:r>
            <a:endParaRPr lang="en-US" sz="1600" dirty="0" smtClean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algn="just" eaLnBrk="1" hangingPunct="1"/>
            <a:endParaRPr lang="en-US" sz="1600" dirty="0" smtClean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algn="just" eaLnBrk="1" hangingPunct="1"/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airBaltic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internal costs of running the program</a:t>
            </a:r>
          </a:p>
          <a:p>
            <a:pPr lvl="1" algn="just" eaLnBrk="1" hangingPunct="1"/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Up to EUR 1,000 per month in prizes (up to EUR 12,000 per year)</a:t>
            </a:r>
          </a:p>
          <a:p>
            <a:pPr lvl="1" algn="just" eaLnBrk="1" hangingPunct="1"/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Employee time spent forecasting (average time on site per user is about 5 minutes per day)</a:t>
            </a:r>
          </a:p>
          <a:p>
            <a:pPr lvl="1" algn="just" eaLnBrk="1" hangingPunct="1"/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Management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time needed to prepare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Forecaster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cases (about 30 min per case)</a:t>
            </a:r>
          </a:p>
          <a:p>
            <a:pPr lvl="1" algn="just" eaLnBrk="1" hangingPunct="1"/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Management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time needed to administer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Forecaster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(about 30 minutes per day)</a:t>
            </a:r>
          </a:p>
          <a:p>
            <a:pPr marL="457200" lvl="1" indent="0" algn="just" eaLnBrk="1" hangingPunct="1">
              <a:buNone/>
            </a:pPr>
            <a:endParaRPr lang="en-US" sz="1600" dirty="0" smtClean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algn="just" eaLnBrk="1" hangingPunct="1"/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Impact on EBIT – impossible to quantify, however if it help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to prevent one heavy loss making project per year then this should be highly profitable investment</a:t>
            </a:r>
            <a:endParaRPr lang="lv-LV" sz="1600" dirty="0" smtClean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algn="just" eaLnBrk="1" hangingPunct="1"/>
            <a:endParaRPr lang="lv-LV" sz="1600" dirty="0" smtClean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algn="just" eaLnBrk="1" hangingPunct="1"/>
            <a:r>
              <a:rPr lang="lv-LV" sz="160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Initial</a:t>
            </a:r>
            <a:r>
              <a:rPr lang="lv-LV" sz="16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employee</a:t>
            </a:r>
            <a:r>
              <a:rPr lang="lv-LV" sz="16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feedback</a:t>
            </a:r>
            <a:r>
              <a:rPr lang="lv-LV" sz="16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after</a:t>
            </a:r>
            <a:r>
              <a:rPr lang="lv-LV" sz="16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the</a:t>
            </a:r>
            <a:r>
              <a:rPr lang="lv-LV" sz="16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pilot </a:t>
            </a:r>
            <a:r>
              <a:rPr lang="lv-LV" sz="160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period</a:t>
            </a:r>
            <a:r>
              <a:rPr lang="lv-LV" sz="16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– </a:t>
            </a:r>
            <a:r>
              <a:rPr lang="lv-LV" sz="160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highly</a:t>
            </a:r>
            <a:r>
              <a:rPr lang="lv-LV" sz="16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positive</a:t>
            </a:r>
            <a:r>
              <a:rPr lang="lv-LV" sz="16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. </a:t>
            </a:r>
            <a:r>
              <a:rPr lang="lv-LV" sz="160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Whole</a:t>
            </a:r>
            <a:r>
              <a:rPr lang="lv-LV" sz="16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company</a:t>
            </a:r>
            <a:r>
              <a:rPr lang="lv-LV" sz="16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access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to </a:t>
            </a:r>
            <a:r>
              <a:rPr lang="lv-LV" sz="160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Forecaster</a:t>
            </a:r>
            <a:r>
              <a:rPr lang="lv-LV" sz="16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launched</a:t>
            </a:r>
            <a:r>
              <a:rPr lang="lv-LV" sz="16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as</a:t>
            </a:r>
            <a:r>
              <a:rPr lang="lv-LV" sz="16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of</a:t>
            </a:r>
            <a:r>
              <a:rPr lang="lv-LV" sz="16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October</a:t>
            </a:r>
            <a:r>
              <a:rPr lang="lv-LV" sz="16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1st.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During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first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week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230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people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registered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= 21%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of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total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workforce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(1100 FTE)</a:t>
            </a:r>
            <a:endParaRPr lang="en-US" sz="1600" dirty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marL="0" indent="0" algn="just" eaLnBrk="1" hangingPunct="1">
              <a:buNone/>
            </a:pPr>
            <a:endParaRPr lang="lv-LV" sz="1600" dirty="0" smtClean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algn="just" eaLnBrk="1" hangingPunct="1"/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Impact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on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employee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commitment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index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will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be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measured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through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annual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survey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in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spring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2015.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Interim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survey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to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collect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Forecaster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feedback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and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take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decision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on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a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permanent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use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– </a:t>
            </a:r>
            <a:r>
              <a:rPr lang="lv-LV" sz="160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n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January</a:t>
            </a:r>
            <a:r>
              <a:rPr lang="lv-LV" sz="16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2015</a:t>
            </a:r>
          </a:p>
          <a:p>
            <a:pPr algn="just" eaLnBrk="1" hangingPunct="1"/>
            <a:endParaRPr lang="lv-LV" dirty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6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468313" y="188913"/>
            <a:ext cx="6551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Scandinavian Black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Scandinavian Black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Scandinavian Black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Scandinavian Black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Scandinavian Black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Scandinavian Black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Scandinavian Black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Scandinavian Black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lv-LV" dirty="0" err="1" smtClean="0"/>
              <a:t>Forecaster</a:t>
            </a:r>
            <a:r>
              <a:rPr lang="lv-LV" dirty="0" smtClean="0"/>
              <a:t> </a:t>
            </a:r>
            <a:r>
              <a:rPr lang="lv-LV" dirty="0" err="1"/>
              <a:t>I</a:t>
            </a:r>
            <a:r>
              <a:rPr lang="lv-LV" dirty="0" err="1" smtClean="0"/>
              <a:t>ntroduction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12568"/>
          </a:xfrm>
        </p:spPr>
        <p:txBody>
          <a:bodyPr/>
          <a:lstStyle/>
          <a:p>
            <a:pPr algn="just"/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Forecaster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experiment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– a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social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technology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tool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developed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locally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based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on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principles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Prediction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Markets</a:t>
            </a:r>
            <a:endParaRPr lang="lv-LV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endParaRPr lang="lv-LV" dirty="0" smtClean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Prediction 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markets are speculative markets created for the purpose of making predictions. The current market prices can then be interpreted as predictions of the probability of the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event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. </a:t>
            </a:r>
            <a:endParaRPr lang="lv-LV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just"/>
            <a:endParaRPr lang="lv-LV" dirty="0">
              <a:solidFill>
                <a:schemeClr val="tx1"/>
              </a:solidFill>
              <a:latin typeface="Arial"/>
              <a:ea typeface="ＭＳ Ｐゴシック" charset="0"/>
              <a:cs typeface="Arial"/>
            </a:endParaRPr>
          </a:p>
          <a:p>
            <a:pPr algn="just"/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More </a:t>
            </a:r>
            <a:r>
              <a:rPr lang="lv-LV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accurate</a:t>
            </a:r>
            <a:r>
              <a:rPr lang="lv-LV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than</a:t>
            </a:r>
            <a:r>
              <a:rPr lang="lv-LV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surveys</a:t>
            </a:r>
            <a:r>
              <a:rPr lang="lv-LV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and</a:t>
            </a:r>
            <a:r>
              <a:rPr lang="lv-LV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expert</a:t>
            </a:r>
            <a:r>
              <a:rPr lang="lv-LV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polling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.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Dynamicly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reflect</a:t>
            </a:r>
            <a:r>
              <a:rPr lang="lv-LV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the</a:t>
            </a:r>
            <a:r>
              <a:rPr lang="lv-LV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most</a:t>
            </a:r>
            <a:r>
              <a:rPr lang="lv-LV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recent</a:t>
            </a:r>
            <a:r>
              <a:rPr lang="lv-LV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information</a:t>
            </a:r>
            <a:r>
              <a:rPr lang="lv-LV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pPr marL="0" indent="0" algn="just">
              <a:buNone/>
            </a:pPr>
            <a:endParaRPr lang="lv-LV" dirty="0" smtClean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algn="just"/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Potential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for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better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business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decisions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helped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to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sell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the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idea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accross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top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management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of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airBaltic</a:t>
            </a:r>
            <a:endParaRPr lang="lv-LV" dirty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algn="just"/>
            <a:endParaRPr lang="lv-LV" b="1" dirty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algn="just" eaLnBrk="1" hangingPunct="1"/>
            <a:endParaRPr lang="lv-LV" dirty="0" smtClean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marL="0" indent="0" algn="just" eaLnBrk="1" hangingPunct="1">
              <a:buNone/>
            </a:pPr>
            <a:endParaRPr lang="lv-LV" b="1" dirty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marL="0" indent="0" algn="just" eaLnBrk="1" hangingPunct="1">
              <a:buNone/>
            </a:pPr>
            <a:endParaRPr lang="lv-LV" b="1" dirty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23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468313" y="188913"/>
            <a:ext cx="6551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Scandinavian Black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Scandinavian Black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Scandinavian Black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Scandinavian Black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Scandinavian Black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Scandinavian Black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Scandinavian Black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Scandinavian Black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lv-LV" dirty="0" err="1" smtClean="0"/>
              <a:t>Key</a:t>
            </a:r>
            <a:r>
              <a:rPr lang="lv-LV" dirty="0" smtClean="0"/>
              <a:t> </a:t>
            </a:r>
            <a:r>
              <a:rPr lang="lv-LV" dirty="0" err="1"/>
              <a:t>F</a:t>
            </a:r>
            <a:r>
              <a:rPr lang="lv-LV" dirty="0" err="1" smtClean="0"/>
              <a:t>eatures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/>
          <a:p>
            <a:pPr algn="just"/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Projects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posted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on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forecaster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serve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following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purposes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</a:p>
          <a:p>
            <a:pPr lvl="1" algn="just"/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Seek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for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staff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feedback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before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making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final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decision</a:t>
            </a:r>
            <a:endParaRPr lang="lv-LV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lvl="1" algn="just"/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Motivate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responsible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project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leaders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to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meet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deadlines</a:t>
            </a:r>
            <a:endParaRPr lang="lv-LV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lvl="1" algn="just"/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Inform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staff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about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important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events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/</a:t>
            </a:r>
            <a:r>
              <a:rPr lang="lv-LV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decisions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/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developments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for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business</a:t>
            </a:r>
            <a:endParaRPr lang="lv-LV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lvl="1" algn="just"/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Educate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staff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on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business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specifics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accross</a:t>
            </a:r>
            <a:r>
              <a:rPr lang="lv-LV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/>
                <a:cs typeface="Arial"/>
              </a:rPr>
              <a:t>functions</a:t>
            </a:r>
            <a:endParaRPr lang="lv-LV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457200" lvl="1" indent="0" algn="just">
              <a:buNone/>
            </a:pPr>
            <a:endParaRPr lang="lv-LV" dirty="0" smtClean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algn="just" eaLnBrk="1" hangingPunct="1"/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Project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leaders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suggest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/post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the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project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/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statement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/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question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+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additional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information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if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relevant</a:t>
            </a:r>
            <a:endParaRPr lang="lv-LV" dirty="0" smtClean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marL="0" indent="0" algn="just" eaLnBrk="1" hangingPunct="1">
              <a:buNone/>
            </a:pPr>
            <a:endParaRPr lang="lv-LV" dirty="0" smtClean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algn="just" eaLnBrk="1" hangingPunct="1"/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Questions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/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comments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/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new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information</a:t>
            </a:r>
            <a:r>
              <a:rPr lang="lv-LV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regarding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the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project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encouraged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to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be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shared</a:t>
            </a:r>
            <a:endParaRPr lang="lv-LV" dirty="0" smtClean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marL="0" indent="0" algn="just" eaLnBrk="1" hangingPunct="1">
              <a:buNone/>
            </a:pPr>
            <a:endParaRPr lang="lv-LV" dirty="0" smtClean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algn="just" eaLnBrk="1" hangingPunct="1"/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Every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participant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gets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equal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number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of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virtual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money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(5000 BT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coins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)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at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beginning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.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Amount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is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reset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at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the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start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of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each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month</a:t>
            </a:r>
            <a:endParaRPr lang="lv-LV" dirty="0" smtClean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marL="0" indent="0" algn="just" eaLnBrk="1" hangingPunct="1">
              <a:buNone/>
            </a:pPr>
            <a:endParaRPr lang="lv-LV" dirty="0" smtClean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algn="just" eaLnBrk="1" hangingPunct="1"/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Employees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«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vote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»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for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the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positive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or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negative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outcome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of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the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project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/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decision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/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event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by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bying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or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selling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shares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of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particular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project</a:t>
            </a:r>
            <a:endParaRPr lang="lv-LV" dirty="0" smtClean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algn="just" eaLnBrk="1" hangingPunct="1"/>
            <a:endParaRPr lang="lv-LV" dirty="0" smtClean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algn="just" eaLnBrk="1" hangingPunct="1"/>
            <a:endParaRPr lang="lv-LV" b="1" dirty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marL="0" indent="0" algn="just" eaLnBrk="1" hangingPunct="1">
              <a:buNone/>
            </a:pPr>
            <a:endParaRPr lang="lv-LV" b="1" dirty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6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468313" y="188913"/>
            <a:ext cx="6551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Scandinavian Black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Scandinavian Black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Scandinavian Black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Scandinavian Black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Scandinavian Black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Scandinavian Black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Scandinavian Black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D32D"/>
                </a:solidFill>
                <a:latin typeface="Scandinavian Black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/>
              <a:t>How </a:t>
            </a:r>
            <a:r>
              <a:rPr lang="lv-LV" dirty="0" err="1" smtClean="0"/>
              <a:t>Forecaster</a:t>
            </a:r>
            <a:r>
              <a:rPr lang="lv-LV" dirty="0" smtClean="0"/>
              <a:t> </a:t>
            </a:r>
            <a:r>
              <a:rPr lang="lv-LV" dirty="0"/>
              <a:t>H</a:t>
            </a:r>
            <a:r>
              <a:rPr lang="en-US" dirty="0" err="1" smtClean="0"/>
              <a:t>elp</a:t>
            </a:r>
            <a:r>
              <a:rPr lang="lv-LV" dirty="0" smtClean="0"/>
              <a:t>s</a:t>
            </a:r>
            <a:r>
              <a:rPr lang="en-US" dirty="0" smtClean="0"/>
              <a:t> </a:t>
            </a:r>
            <a:r>
              <a:rPr lang="lv-LV" dirty="0" err="1"/>
              <a:t>B</a:t>
            </a:r>
            <a:r>
              <a:rPr lang="lv-LV" dirty="0" err="1" smtClean="0"/>
              <a:t>usiness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68313" y="1340768"/>
            <a:ext cx="8229600" cy="3301802"/>
          </a:xfrm>
        </p:spPr>
        <p:txBody>
          <a:bodyPr/>
          <a:lstStyle/>
          <a:p>
            <a:pPr algn="just" eaLnBrk="1" hangingPunct="1"/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Employees can validate the business cases before the top management makes the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final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decisions</a:t>
            </a:r>
            <a:endParaRPr lang="lv-LV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marL="0" indent="0" algn="just" eaLnBrk="1" hangingPunct="1">
              <a:buNone/>
            </a:pPr>
            <a:endParaRPr lang="lv-LV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algn="just" eaLnBrk="1" hangingPunct="1"/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Employees can use their unique insight and access to information to make faster predictions on the outcomes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of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projects</a:t>
            </a:r>
            <a:endParaRPr lang="lv-LV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marL="0" indent="0" algn="just" eaLnBrk="1" hangingPunct="1">
              <a:buNone/>
            </a:pPr>
            <a:endParaRPr lang="lv-LV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algn="just" eaLnBrk="1" hangingPunct="1"/>
            <a:r>
              <a:rPr lang="en-US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Everyone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is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better informed about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airBaltic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projects and targets </a:t>
            </a:r>
          </a:p>
          <a:p>
            <a:pPr lvl="1" algn="just"/>
            <a:r>
              <a:rPr lang="en-US" sz="16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Which are the most important projects we are working on?</a:t>
            </a:r>
          </a:p>
          <a:p>
            <a:pPr lvl="1" algn="just"/>
            <a:r>
              <a:rPr lang="en-US" sz="16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Are we on track with our key targets?</a:t>
            </a:r>
            <a:endParaRPr lang="en-US" sz="1600" dirty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4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dirty="0" err="1" smtClean="0">
                <a:latin typeface="Arial" charset="0"/>
                <a:ea typeface="ＭＳ Ｐゴシック" charset="0"/>
                <a:cs typeface="Arial" charset="0"/>
              </a:rPr>
              <a:t>Forecaster</a:t>
            </a:r>
            <a:r>
              <a:rPr lang="lv-LV" dirty="0" smtClean="0">
                <a:latin typeface="Arial" charset="0"/>
                <a:ea typeface="ＭＳ Ｐゴシック" charset="0"/>
                <a:cs typeface="Arial" charset="0"/>
              </a:rPr>
              <a:t> Pilot - 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Positive Feedback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68313" y="1340768"/>
            <a:ext cx="8229600" cy="5112593"/>
          </a:xfrm>
        </p:spPr>
        <p:txBody>
          <a:bodyPr/>
          <a:lstStyle/>
          <a:p>
            <a:pPr algn="just" eaLnBrk="1" hangingPunct="1"/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Most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commonly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mentioned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gains</a:t>
            </a:r>
            <a:endParaRPr lang="lv-LV" dirty="0" smtClean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marL="0" indent="0" algn="just" eaLnBrk="1" hangingPunct="1">
              <a:buNone/>
            </a:pPr>
            <a:endParaRPr lang="en-US" dirty="0" smtClean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lvl="1" algn="just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Better information flow, interesting to read the comments below each project</a:t>
            </a:r>
          </a:p>
          <a:p>
            <a:pPr lvl="1" algn="just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Feedback to project leaders on what colleagues think about a specific project</a:t>
            </a:r>
          </a:p>
          <a:p>
            <a:pPr lvl="1" algn="just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More engagement and feeling as part of decision makers</a:t>
            </a:r>
          </a:p>
          <a:p>
            <a:pPr lvl="1" algn="just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Motivating for managers to complete the project 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n time and according to the requirements</a:t>
            </a:r>
          </a:p>
          <a:p>
            <a:pPr lvl="1" algn="just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It is fun</a:t>
            </a:r>
          </a:p>
          <a:p>
            <a:pPr lvl="1" algn="just" eaLnBrk="1" hangingPunct="1"/>
            <a:endParaRPr lang="en-US" dirty="0" smtClean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algn="just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Most requested features</a:t>
            </a:r>
            <a:endParaRPr lang="lv-LV" dirty="0" smtClean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marL="0" indent="0" algn="just" eaLnBrk="1" hangingPunct="1">
              <a:buNone/>
            </a:pPr>
            <a:endParaRPr lang="en-US" dirty="0" smtClean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lvl="1" algn="just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Include projects which are still to be approved by the Board</a:t>
            </a:r>
          </a:p>
          <a:p>
            <a:pPr lvl="1" algn="just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More variety in projects from all the areas of the company</a:t>
            </a:r>
          </a:p>
          <a:p>
            <a:pPr lvl="1" algn="just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Make the page in BT corporate colors</a:t>
            </a:r>
          </a:p>
          <a:p>
            <a:pPr lvl="1" algn="just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Provide also the option to submit a poll to ask for opinions on various topics</a:t>
            </a:r>
          </a:p>
          <a:p>
            <a:pPr lvl="1" algn="just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More information about each project</a:t>
            </a:r>
          </a:p>
          <a:p>
            <a:pPr lvl="1" algn="just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Emails to managers if there are questions asked underneath their projects</a:t>
            </a:r>
          </a:p>
          <a:p>
            <a:pPr lvl="1" algn="just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Make the site dedicated to BT projects</a:t>
            </a:r>
          </a:p>
          <a:p>
            <a:pPr lvl="1" algn="just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Need more short-term projects</a:t>
            </a:r>
          </a:p>
          <a:p>
            <a:pPr lvl="1" algn="just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Need a few fun projects just to make it more interesting</a:t>
            </a:r>
          </a:p>
          <a:p>
            <a:pPr lvl="1" algn="just" eaLnBrk="1" hangingPunct="1"/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dirty="0" err="1" smtClean="0">
                <a:latin typeface="Arial" charset="0"/>
                <a:ea typeface="ＭＳ Ｐゴシック" charset="0"/>
                <a:cs typeface="Arial" charset="0"/>
              </a:rPr>
              <a:t>Forecaster</a:t>
            </a:r>
            <a:r>
              <a:rPr lang="lv-LV" dirty="0" smtClean="0">
                <a:latin typeface="Arial" charset="0"/>
                <a:ea typeface="ＭＳ Ｐゴシック" charset="0"/>
                <a:cs typeface="Arial" charset="0"/>
              </a:rPr>
              <a:t> Pilot - 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Negative Feedback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algn="just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There was one negative feedback regarding the overall usefulness of the project and several negatives were mentioned</a:t>
            </a:r>
            <a:endParaRPr lang="lv-LV" dirty="0" smtClean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marL="0" indent="0" algn="just" eaLnBrk="1" hangingPunct="1">
              <a:buNone/>
            </a:pPr>
            <a:endParaRPr lang="en-US" dirty="0" smtClean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lvl="1" algn="just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It’s just a game and does not have any impact on actual performance of BT</a:t>
            </a:r>
          </a:p>
          <a:p>
            <a:pPr lvl="1" algn="just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Some colleagues are getting contacted by other colleagues who are asking questions they have “no business” knowing related to the PB projects which disrupts work</a:t>
            </a:r>
          </a:p>
          <a:p>
            <a:pPr lvl="1" algn="just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There are a few traders who may be involved in irrational or manipulative trading</a:t>
            </a:r>
          </a:p>
          <a:p>
            <a:pPr lvl="1" algn="just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Long term projects are boring </a:t>
            </a:r>
          </a:p>
          <a:p>
            <a:pPr lvl="1" algn="just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There may be some leaks of confidential information</a:t>
            </a:r>
          </a:p>
          <a:p>
            <a:pPr lvl="1" algn="just" eaLnBrk="1" hangingPunct="1"/>
            <a:endParaRPr lang="en-US" dirty="0" smtClean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lvl="1" algn="just" eaLnBrk="1" hangingPunct="1"/>
            <a:endParaRPr lang="en-US" dirty="0" smtClean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lvl="1" algn="just" eaLnBrk="1" hangingPunct="1"/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dirty="0" err="1" smtClean="0">
                <a:latin typeface="Arial" charset="0"/>
                <a:ea typeface="ＭＳ Ｐゴシック" charset="0"/>
                <a:cs typeface="Arial" charset="0"/>
              </a:rPr>
              <a:t>Developments</a:t>
            </a:r>
            <a:r>
              <a:rPr lang="lv-LV" dirty="0" smtClean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>
                <a:latin typeface="Arial" charset="0"/>
                <a:ea typeface="ＭＳ Ｐゴシック" charset="0"/>
                <a:cs typeface="Arial" charset="0"/>
              </a:rPr>
              <a:t>D</a:t>
            </a:r>
            <a:r>
              <a:rPr lang="lv-LV" dirty="0" err="1" smtClean="0">
                <a:latin typeface="Arial" charset="0"/>
                <a:ea typeface="ＭＳ Ｐゴシック" charset="0"/>
                <a:cs typeface="Arial" charset="0"/>
              </a:rPr>
              <a:t>uring</a:t>
            </a:r>
            <a:r>
              <a:rPr lang="lv-LV" dirty="0" smtClean="0">
                <a:latin typeface="Arial" charset="0"/>
                <a:ea typeface="ＭＳ Ｐゴシック" charset="0"/>
                <a:cs typeface="Arial" charset="0"/>
              </a:rPr>
              <a:t> Pilot </a:t>
            </a:r>
            <a:r>
              <a:rPr lang="lv-LV" dirty="0" err="1" smtClean="0">
                <a:latin typeface="Arial" charset="0"/>
                <a:ea typeface="ＭＳ Ｐゴシック" charset="0"/>
                <a:cs typeface="Arial" charset="0"/>
              </a:rPr>
              <a:t>Period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68313" y="1628775"/>
            <a:ext cx="5111799" cy="4525963"/>
          </a:xfrm>
        </p:spPr>
        <p:txBody>
          <a:bodyPr/>
          <a:lstStyle/>
          <a:p>
            <a:pPr algn="just" eaLnBrk="1" hangingPunct="1"/>
            <a:r>
              <a:rPr lang="en-US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The site has been moved to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airBaltic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exclusive domain forecaster.lv</a:t>
            </a:r>
          </a:p>
          <a:p>
            <a:pPr algn="just" eaLnBrk="1" hangingPunct="1"/>
            <a:r>
              <a:rPr lang="en-US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The site has been translated</a:t>
            </a:r>
            <a:r>
              <a:rPr lang="lv-LV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to </a:t>
            </a:r>
            <a:r>
              <a:rPr lang="lv-LV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English</a:t>
            </a:r>
            <a:endParaRPr lang="en-US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algn="just" eaLnBrk="1" hangingPunct="1"/>
            <a:r>
              <a:rPr lang="en-US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All the requested features have been implemented including</a:t>
            </a:r>
          </a:p>
          <a:p>
            <a:pPr lvl="1" algn="just" eaLnBrk="1" hangingPunct="1"/>
            <a:r>
              <a:rPr lang="en-US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Various methods of sorting the projects</a:t>
            </a:r>
          </a:p>
          <a:p>
            <a:pPr lvl="1" algn="just" eaLnBrk="1" hangingPunct="1"/>
            <a:r>
              <a:rPr lang="en-US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Notifications to project leaders about the comments</a:t>
            </a:r>
          </a:p>
          <a:p>
            <a:pPr lvl="1" algn="just" eaLnBrk="1" hangingPunct="1"/>
            <a:r>
              <a:rPr lang="en-US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Full access to the Old Projects data base</a:t>
            </a:r>
          </a:p>
          <a:p>
            <a:pPr lvl="1" algn="just" eaLnBrk="1" hangingPunct="1"/>
            <a:r>
              <a:rPr lang="en-US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Survey feature</a:t>
            </a:r>
          </a:p>
          <a:p>
            <a:pPr lvl="1" algn="just" eaLnBrk="1" hangingPunct="1"/>
            <a:r>
              <a:rPr lang="en-US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Simplified Top 20</a:t>
            </a:r>
          </a:p>
          <a:p>
            <a:pPr lvl="1" algn="just" eaLnBrk="1" hangingPunct="1"/>
            <a:r>
              <a:rPr lang="en-US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Price changes are much more gradual</a:t>
            </a:r>
          </a:p>
          <a:p>
            <a:pPr lvl="1" algn="just" eaLnBrk="1" hangingPunct="1"/>
            <a:r>
              <a:rPr lang="en-US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Improved the admin tool to allow all the chiefs and SVPs to become administrators and be able to post new projects</a:t>
            </a:r>
          </a:p>
          <a:p>
            <a:pPr lvl="1" algn="just" eaLnBrk="1" hangingPunct="1"/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196752"/>
            <a:ext cx="2736304" cy="2525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3429000"/>
            <a:ext cx="2592288" cy="316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7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Prize Pool</a:t>
            </a:r>
            <a:r>
              <a:rPr lang="lv-LV" dirty="0" smtClean="0">
                <a:latin typeface="Arial" charset="0"/>
                <a:ea typeface="ＭＳ Ｐゴシック" charset="0"/>
                <a:cs typeface="Arial" charset="0"/>
              </a:rPr>
              <a:t> – to </a:t>
            </a:r>
            <a:r>
              <a:rPr lang="lv-LV" dirty="0" err="1"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lang="lv-LV" dirty="0" err="1" smtClean="0">
                <a:latin typeface="Arial" charset="0"/>
                <a:ea typeface="ＭＳ Ｐゴシック" charset="0"/>
                <a:cs typeface="Arial" charset="0"/>
              </a:rPr>
              <a:t>ncentivize</a:t>
            </a:r>
            <a:r>
              <a:rPr lang="lv-LV" dirty="0" smtClean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>
                <a:latin typeface="Arial" charset="0"/>
                <a:ea typeface="ＭＳ Ｐゴシック" charset="0"/>
                <a:cs typeface="Arial" charset="0"/>
              </a:rPr>
              <a:t>U</a:t>
            </a:r>
            <a:r>
              <a:rPr lang="lv-LV" dirty="0" err="1" smtClean="0">
                <a:latin typeface="Arial" charset="0"/>
                <a:ea typeface="ＭＳ Ｐゴシック" charset="0"/>
                <a:cs typeface="Arial" charset="0"/>
              </a:rPr>
              <a:t>sing</a:t>
            </a:r>
            <a:r>
              <a:rPr lang="lv-LV" dirty="0" smtClean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latin typeface="Arial" charset="0"/>
                <a:ea typeface="ＭＳ Ｐゴシック" charset="0"/>
                <a:cs typeface="Arial" charset="0"/>
              </a:rPr>
              <a:t>the</a:t>
            </a:r>
            <a:r>
              <a:rPr lang="lv-LV" dirty="0" smtClean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>
                <a:latin typeface="Arial" charset="0"/>
                <a:ea typeface="ＭＳ Ｐゴシック" charset="0"/>
                <a:cs typeface="Arial" charset="0"/>
              </a:rPr>
              <a:t>T</a:t>
            </a:r>
            <a:r>
              <a:rPr lang="lv-LV" dirty="0" err="1" smtClean="0">
                <a:latin typeface="Arial" charset="0"/>
                <a:ea typeface="ＭＳ Ｐゴシック" charset="0"/>
                <a:cs typeface="Arial" charset="0"/>
              </a:rPr>
              <a:t>ool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3600425"/>
          </a:xfrm>
        </p:spPr>
        <p:txBody>
          <a:bodyPr/>
          <a:lstStyle/>
          <a:p>
            <a:pPr algn="just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Competition held monthly and open to all employees</a:t>
            </a:r>
            <a:endParaRPr lang="lv-LV" dirty="0" smtClean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algn="just" eaLnBrk="1" hangingPunct="1"/>
            <a:endParaRPr lang="lv-LV" dirty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algn="just" eaLnBrk="1" hangingPunct="1"/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Prizes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minor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but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sufficient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to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maintain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element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of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competition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and</a:t>
            </a:r>
            <a:r>
              <a:rPr lang="lv-LV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lv-LV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fun</a:t>
            </a:r>
            <a:endParaRPr lang="lv-LV" dirty="0" smtClean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marL="0" indent="0" algn="just" eaLnBrk="1" hangingPunct="1">
              <a:buNone/>
            </a:pPr>
            <a:endParaRPr lang="en-US" dirty="0" smtClean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algn="just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The total net prize pool EUR 450 per month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First place gets EUR 200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Second place gets EUR 100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Third place gets EUR 50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Special prize: EUR 100 to the author of the most insightful and helpful comment as judged subjectively by the </a:t>
            </a:r>
            <a:r>
              <a:rPr lang="en-US" sz="1600" dirty="0" smtClean="0">
                <a:solidFill>
                  <a:schemeClr val="tx1"/>
                </a:solidFill>
              </a:rPr>
              <a:t>Executive Board Members</a:t>
            </a:r>
            <a:r>
              <a:rPr lang="en-US" sz="1600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4134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27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/&gt;&lt;m_precDefaultQuarter/&gt;&lt;m_precDefaultMonth/&gt;&lt;m_precDefaultWeek/&gt;&lt;m_precDefaultDay/&gt;&lt;m_mruColor&gt;&lt;m_vecMRU length=&quot;2&quot;&gt;&lt;elem m_fUsage=&quot;8.33228183003334520000E+000&quot;&gt;&lt;m_msothmcolidx val=&quot;0&quot;/&gt;&lt;m_rgb r=&quot;c6&quot; g=&quot;d3&quot; b=&quot;2d&quot;/&gt;&lt;m_ppcolschidx tagver0=&quot;23004&quot; tagname0=&quot;m_ppcolschidxUNRECOGNIZED&quot; val=&quot;0&quot;/&gt;&lt;m_nBrightness val=&quot;0&quot;/&gt;&lt;/elem&gt;&lt;elem m_fUsage=&quot;5.73528278651533440000E-001&quot;&gt;&lt;m_msothmcolidx val=&quot;0&quot;/&gt;&lt;m_rgb r=&quot;1f&quot; g=&quot;49&quot; b=&quot;7d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1msQbMFJUG360GXMAByy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1msQbMFJUG360GXMAByy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eI3_n.leUuEo49kkTO8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eI3_n.leUuEo49kkTO8U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eI3_n.leUuEo49kkTO8U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T_presentation_template">
  <a:themeElements>
    <a:clrScheme name="BT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T_presentation_template">
      <a:majorFont>
        <a:latin typeface="Scandinavian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rgbClr val="484848"/>
            </a:solidFill>
            <a:effectLst/>
            <a:latin typeface="Scandinavian Regular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rgbClr val="484848"/>
            </a:solidFill>
            <a:effectLst/>
            <a:latin typeface="Scandinavian Regular" charset="0"/>
            <a:ea typeface="ＭＳ Ｐゴシック" charset="-128"/>
          </a:defRPr>
        </a:defPPr>
      </a:lstStyle>
    </a:lnDef>
  </a:objectDefaults>
  <a:extraClrSchemeLst>
    <a:extraClrScheme>
      <a:clrScheme name="BT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T_presentation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T_presentation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T_presentation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T_presentation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T_presentation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T_presentation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T_presentation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T_presentation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T_presentation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T_presentation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T_presentation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Scandinavian Black"/>
        <a:ea typeface=""/>
        <a:cs typeface=""/>
      </a:majorFont>
      <a:minorFont>
        <a:latin typeface="Scandinavian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rgbClr val="484848"/>
            </a:solidFill>
            <a:effectLst/>
            <a:latin typeface="Scandinavian Regular" charset="0"/>
            <a:ea typeface="ＭＳ Ｐゴシック" charset="-128"/>
          </a:defRPr>
        </a:defPPr>
      </a:lstStyle>
    </a:spDef>
    <a:lnDef>
      <a:spPr>
        <a:noFill/>
        <a:ln w="9525" cap="flat" cmpd="sng" algn="ctr">
          <a:solidFill>
            <a:schemeClr val="accent4"/>
          </a:solidFill>
          <a:prstDash val="solid"/>
        </a:ln>
        <a:effectLst/>
      </a:spPr>
      <a:bodyPr/>
      <a:lstStyle/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T_02">
  <a:themeElements>
    <a:clrScheme name="BT_0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T_02">
      <a:majorFont>
        <a:latin typeface="Scandinavian Black"/>
        <a:ea typeface=""/>
        <a:cs typeface=""/>
      </a:majorFont>
      <a:minorFont>
        <a:latin typeface="Scandinavian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rgbClr val="484848"/>
            </a:solidFill>
            <a:effectLst/>
            <a:latin typeface="Scandinavian Regular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rgbClr val="484848"/>
            </a:solidFill>
            <a:effectLst/>
            <a:latin typeface="Scandinavian Regular" charset="0"/>
            <a:ea typeface="ＭＳ Ｐゴシック" charset="-128"/>
          </a:defRPr>
        </a:defPPr>
      </a:lstStyle>
    </a:lnDef>
  </a:objectDefaults>
  <a:extraClrSchemeLst>
    <a:extraClrScheme>
      <a:clrScheme name="BT_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T_0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T_0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T_0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T_0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T_0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T_0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T_0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T_0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T_0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T_0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T_0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Custom Design">
  <a:themeElements>
    <a:clrScheme name="4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rgbClr val="484848"/>
            </a:solidFill>
            <a:effectLst/>
            <a:latin typeface="Scandinavian Regular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rgbClr val="484848"/>
            </a:solidFill>
            <a:effectLst/>
            <a:latin typeface="Scandinavian Regular" charset="0"/>
            <a:ea typeface="ＭＳ Ｐゴシック" charset="-128"/>
          </a:defRPr>
        </a:defPPr>
      </a:lstStyle>
    </a:lnDef>
  </a:objectDefaults>
  <a:extraClrSchemeLst>
    <a:extraClrScheme>
      <a:clrScheme name="4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T format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">
      <a:majorFont>
        <a:latin typeface="Scandinavian Black"/>
        <a:ea typeface="ＭＳ Ｐゴシック"/>
        <a:cs typeface="ＭＳ Ｐゴシック"/>
      </a:majorFont>
      <a:minorFont>
        <a:latin typeface="Scandinavian Regular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T format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">
      <a:majorFont>
        <a:latin typeface="Scandinavian Black"/>
        <a:ea typeface="ＭＳ Ｐゴシック"/>
        <a:cs typeface="ＭＳ Ｐゴシック"/>
      </a:majorFont>
      <a:minorFont>
        <a:latin typeface="Scandinavian Regular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BT_presentation_template</Template>
  <TotalTime>61638</TotalTime>
  <Words>1239</Words>
  <Application>Microsoft Office PowerPoint</Application>
  <PresentationFormat>On-screen Show (4:3)</PresentationFormat>
  <Paragraphs>137</Paragraphs>
  <Slides>20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BT_presentation_template</vt:lpstr>
      <vt:lpstr>2_Custom Design</vt:lpstr>
      <vt:lpstr>BT_02</vt:lpstr>
      <vt:lpstr>4_Custom Design</vt:lpstr>
      <vt:lpstr>1_BT format</vt:lpstr>
      <vt:lpstr>BT format</vt:lpstr>
      <vt:lpstr>think-cell Slide</vt:lpstr>
      <vt:lpstr>Linking Social Technology to Employee Engagement –airBaltic Case  </vt:lpstr>
      <vt:lpstr>PowerPoint Presentation</vt:lpstr>
      <vt:lpstr>PowerPoint Presentation</vt:lpstr>
      <vt:lpstr>PowerPoint Presentation</vt:lpstr>
      <vt:lpstr>PowerPoint Presentation</vt:lpstr>
      <vt:lpstr>Forecaster Pilot - Positive Feedback</vt:lpstr>
      <vt:lpstr>Forecaster Pilot - Negative Feedback</vt:lpstr>
      <vt:lpstr>Developments During Pilot Period</vt:lpstr>
      <vt:lpstr>Prize Pool – to Incentivize Using the Tool</vt:lpstr>
      <vt:lpstr>Key Rules </vt:lpstr>
      <vt:lpstr>More than 20 Projects Published During the Pilot Period</vt:lpstr>
      <vt:lpstr>A Sample Project and Forecast</vt:lpstr>
      <vt:lpstr>Another Sample Project</vt:lpstr>
      <vt:lpstr>Validate Assumption for an Upcoming Business Case</vt:lpstr>
      <vt:lpstr>Predict a KPI Before the Final Reports Come In</vt:lpstr>
      <vt:lpstr>Inform Colleagues About a Key Development for airBaltic</vt:lpstr>
      <vt:lpstr>Motivate Some of the Colleagues to Achieve a Challenging Goal in Time</vt:lpstr>
      <vt:lpstr>60 Colleagues Registered for Pilot, 59 Completed at Least One Transaction</vt:lpstr>
      <vt:lpstr>Most Days Over 20 Users (1/3) Logging In</vt:lpstr>
      <vt:lpstr>Costs &amp; Benefits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Inga Piterniece</dc:creator>
  <cp:lastModifiedBy>Daiga Ergle</cp:lastModifiedBy>
  <cp:revision>1636</cp:revision>
  <cp:lastPrinted>2013-04-29T07:49:29Z</cp:lastPrinted>
  <dcterms:created xsi:type="dcterms:W3CDTF">2009-12-10T12:45:37Z</dcterms:created>
  <dcterms:modified xsi:type="dcterms:W3CDTF">2014-10-08T11:19:23Z</dcterms:modified>
</cp:coreProperties>
</file>