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5"/>
    <p:sldMasterId id="2147483668" r:id="rId6"/>
  </p:sldMasterIdLst>
  <p:notesMasterIdLst>
    <p:notesMasterId r:id="rId67"/>
  </p:notesMasterIdLst>
  <p:sldIdLst>
    <p:sldId id="256" r:id="rId7"/>
    <p:sldId id="259" r:id="rId8"/>
    <p:sldId id="261" r:id="rId9"/>
    <p:sldId id="262" r:id="rId10"/>
    <p:sldId id="263" r:id="rId11"/>
    <p:sldId id="264" r:id="rId12"/>
    <p:sldId id="27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51" r:id="rId21"/>
    <p:sldId id="274" r:id="rId22"/>
    <p:sldId id="260" r:id="rId23"/>
    <p:sldId id="275" r:id="rId24"/>
    <p:sldId id="276" r:id="rId25"/>
    <p:sldId id="277" r:id="rId26"/>
    <p:sldId id="278" r:id="rId27"/>
    <p:sldId id="265" r:id="rId28"/>
    <p:sldId id="279" r:id="rId29"/>
    <p:sldId id="352" r:id="rId30"/>
    <p:sldId id="281" r:id="rId31"/>
    <p:sldId id="285" r:id="rId32"/>
    <p:sldId id="286" r:id="rId33"/>
    <p:sldId id="287" r:id="rId34"/>
    <p:sldId id="327" r:id="rId35"/>
    <p:sldId id="335" r:id="rId36"/>
    <p:sldId id="338" r:id="rId37"/>
    <p:sldId id="339" r:id="rId38"/>
    <p:sldId id="340" r:id="rId39"/>
    <p:sldId id="344" r:id="rId40"/>
    <p:sldId id="345" r:id="rId41"/>
    <p:sldId id="291" r:id="rId42"/>
    <p:sldId id="346" r:id="rId43"/>
    <p:sldId id="347" r:id="rId44"/>
    <p:sldId id="348" r:id="rId45"/>
    <p:sldId id="349" r:id="rId46"/>
    <p:sldId id="350" r:id="rId47"/>
    <p:sldId id="290" r:id="rId48"/>
    <p:sldId id="292" r:id="rId49"/>
    <p:sldId id="300" r:id="rId50"/>
    <p:sldId id="299" r:id="rId51"/>
    <p:sldId id="298" r:id="rId52"/>
    <p:sldId id="297" r:id="rId53"/>
    <p:sldId id="293" r:id="rId54"/>
    <p:sldId id="302" r:id="rId55"/>
    <p:sldId id="303" r:id="rId56"/>
    <p:sldId id="301" r:id="rId57"/>
    <p:sldId id="304" r:id="rId58"/>
    <p:sldId id="305" r:id="rId59"/>
    <p:sldId id="306" r:id="rId60"/>
    <p:sldId id="313" r:id="rId61"/>
    <p:sldId id="314" r:id="rId62"/>
    <p:sldId id="326" r:id="rId63"/>
    <p:sldId id="353" r:id="rId64"/>
    <p:sldId id="355" r:id="rId65"/>
    <p:sldId id="354" r:id="rId6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00"/>
    <a:srgbClr val="718E00"/>
    <a:srgbClr val="AABC67"/>
    <a:srgbClr val="FFD7D7"/>
    <a:srgbClr val="F5E9B5"/>
    <a:srgbClr val="BCEEBD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8" autoAdjust="0"/>
    <p:restoredTop sz="93690" autoAdjust="0"/>
  </p:normalViewPr>
  <p:slideViewPr>
    <p:cSldViewPr snapToGrid="0" showGuides="1">
      <p:cViewPr varScale="1">
        <p:scale>
          <a:sx n="163" d="100"/>
          <a:sy n="163" d="100"/>
        </p:scale>
        <p:origin x="3018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06.06.2022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Begrüßung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 zu Webtechnologien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 allem </a:t>
            </a:r>
            <a:r>
              <a:rPr lang="de-DE" dirty="0" err="1"/>
              <a:t>WebAssembly</a:t>
            </a:r>
            <a:r>
              <a:rPr lang="de-DE" dirty="0"/>
              <a:t>, Progressive Web Apps, Single Page </a:t>
            </a:r>
            <a:r>
              <a:rPr lang="de-DE" dirty="0" err="1"/>
              <a:t>Applications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Unscheinbar:</a:t>
            </a:r>
            <a:r>
              <a:rPr lang="de-DE" baseline="0" dirty="0"/>
              <a:t> LAMP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MEAN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LAMP und MEAN: Akronyme für einen Stack an Webtechnologien (Stack ==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aufeinander bauende</a:t>
            </a:r>
            <a:r>
              <a:rPr lang="de-DE" baseline="0" dirty="0"/>
              <a:t> Softwarekomponente)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Ist LAMP noch Sinnvoll wenn es MEAN gibt? Vorteile von MEAN? Bzw. hat LAMP </a:t>
            </a:r>
            <a:r>
              <a:rPr lang="de-DE" baseline="0" dirty="0" err="1"/>
              <a:t>vlt</a:t>
            </a:r>
            <a:r>
              <a:rPr lang="de-DE" baseline="0" dirty="0"/>
              <a:t> Vorteile zu MEAN?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Deswegen Thema ausgewählt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Erste Frage: Was steckt hinter LAMP und MEAN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46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Stream </a:t>
            </a:r>
            <a:r>
              <a:rPr lang="de-DE" sz="800" dirty="0" err="1"/>
              <a:t>Ciphers</a:t>
            </a:r>
            <a:endParaRPr lang="de-DE" sz="800" dirty="0"/>
          </a:p>
          <a:p>
            <a:endParaRPr lang="de-DE" sz="800" dirty="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246976" y="3096985"/>
            <a:ext cx="5217949" cy="12954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de-DE" sz="4400" b="1" i="0" dirty="0"/>
              <a:t>Stream </a:t>
            </a:r>
            <a:r>
              <a:rPr lang="de-DE" sz="4400" b="1" i="0" dirty="0" err="1"/>
              <a:t>Ciphers</a:t>
            </a:r>
            <a:br>
              <a:rPr lang="de-DE" sz="4000" i="0" dirty="0"/>
            </a:br>
            <a:r>
              <a:rPr lang="de-DE" sz="2400" dirty="0" err="1"/>
              <a:t>Striving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Randomness</a:t>
            </a:r>
            <a:endParaRPr lang="de-DE" sz="4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7B7E-1879-468C-AC6C-74FE3DD743D1}" type="datetime1">
              <a:rPr lang="de-DE" smtClean="0"/>
              <a:pPr/>
              <a:t>06.06.2022</a:t>
            </a:fld>
            <a:endParaRPr lang="de-DE" dirty="0"/>
          </a:p>
        </p:txBody>
      </p:sp>
      <p:sp>
        <p:nvSpPr>
          <p:cNvPr id="4" name="Untertitel 1">
            <a:extLst>
              <a:ext uri="{FF2B5EF4-FFF2-40B4-BE49-F238E27FC236}">
                <a16:creationId xmlns:a16="http://schemas.microsoft.com/office/drawing/2014/main" id="{D76B19BC-9C70-4C2C-B8F1-52CFDC37A41E}"/>
              </a:ext>
            </a:extLst>
          </p:cNvPr>
          <p:cNvSpPr txBox="1">
            <a:spLocks/>
          </p:cNvSpPr>
          <p:nvPr/>
        </p:nvSpPr>
        <p:spPr>
          <a:xfrm>
            <a:off x="7555833" y="4876247"/>
            <a:ext cx="3909092" cy="947038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i="0" dirty="0"/>
              <a:t>Larysa Bondar</a:t>
            </a:r>
          </a:p>
          <a:p>
            <a:r>
              <a:rPr lang="de-DE" sz="1600" i="0" dirty="0"/>
              <a:t>Simon Thalmaier</a:t>
            </a:r>
          </a:p>
          <a:p>
            <a:r>
              <a:rPr lang="de-DE" sz="1600" i="0" dirty="0"/>
              <a:t>Carl Schünemann</a:t>
            </a:r>
          </a:p>
        </p:txBody>
      </p:sp>
    </p:spTree>
    <p:extLst>
      <p:ext uri="{BB962C8B-B14F-4D97-AF65-F5344CB8AC3E}">
        <p14:creationId xmlns:p14="http://schemas.microsoft.com/office/powerpoint/2010/main" val="131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1.   Condition: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some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2000" b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de-DE" sz="2000" b="0" spc="-3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IF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4</m:t>
                                </m:r>
                              </m:sup>
                            </m:sSup>
                          </m:sub>
                        </m:s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(𝛼 :=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root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Construction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C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		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de-DE" sz="2000" b="0" dirty="0">
                    <a:solidFill>
                      <a:srgbClr val="FF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de-DE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\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  <m:r>
                      <a:rPr lang="de-DE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)=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 b="-26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39114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1181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530217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865517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r="-967763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1865517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100000" r="-967763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1865517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00000" r="-9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00000" r="-8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00000" r="-461277" b="-41230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40741" r="-186551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40741" r="-9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40741" r="-8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40741" r="-46127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240741" r="-533918" b="-23086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240741" r="-293534" b="-230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240741" r="-187342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240741" r="-42765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6585" r="-186551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336585" r="-9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336585" r="-8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336585" r="-46127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336585" r="-533918" b="-12804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336585" r="-293534" b="-1280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336585" r="-187342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336585" r="-42765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77C5C6D2-99F8-4645-985A-8954167AA14F}"/>
              </a:ext>
            </a:extLst>
          </p:cNvPr>
          <p:cNvSpPr/>
          <p:nvPr/>
        </p:nvSpPr>
        <p:spPr>
          <a:xfrm rot="16200000">
            <a:off x="4911873" y="4395250"/>
            <a:ext cx="144100" cy="1181898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/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0+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0F3B63DB-A397-48D6-A1F3-4AAA6395F0E0}"/>
              </a:ext>
            </a:extLst>
          </p:cNvPr>
          <p:cNvSpPr/>
          <p:nvPr/>
        </p:nvSpPr>
        <p:spPr>
          <a:xfrm rot="16200000">
            <a:off x="10447599" y="4168487"/>
            <a:ext cx="150835" cy="1642569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/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"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=0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"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1F45D4A-AEEE-4FBF-9E96-48A48E2B1F30}"/>
              </a:ext>
            </a:extLst>
          </p:cNvPr>
          <p:cNvCxnSpPr/>
          <p:nvPr/>
        </p:nvCxnSpPr>
        <p:spPr>
          <a:xfrm>
            <a:off x="1845899" y="4750097"/>
            <a:ext cx="10238014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D68BFCC-0106-4FE0-AC4E-FD207E7DE511}"/>
              </a:ext>
            </a:extLst>
          </p:cNvPr>
          <p:cNvCxnSpPr>
            <a:cxnSpLocks/>
          </p:cNvCxnSpPr>
          <p:nvPr/>
        </p:nvCxnSpPr>
        <p:spPr>
          <a:xfrm>
            <a:off x="5928353" y="5291202"/>
            <a:ext cx="603370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8D5E6DE8-EBC0-4187-9650-E145E64F655A}"/>
              </a:ext>
            </a:extLst>
          </p:cNvPr>
          <p:cNvSpPr/>
          <p:nvPr/>
        </p:nvSpPr>
        <p:spPr>
          <a:xfrm>
            <a:off x="1066075" y="2861836"/>
            <a:ext cx="112914" cy="1997011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/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blipFill>
                <a:blip r:embed="rId6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F265A47E-8963-41FB-95D8-90FB4DF7E9C3}"/>
              </a:ext>
            </a:extLst>
          </p:cNvPr>
          <p:cNvSpPr/>
          <p:nvPr/>
        </p:nvSpPr>
        <p:spPr>
          <a:xfrm>
            <a:off x="1704408" y="2883854"/>
            <a:ext cx="112914" cy="1492642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/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/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800" dirty="0" smtClean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3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2.  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	            	      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2000" b="0" dirty="0"/>
                  <a:t>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without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1250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1600" b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8201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5873" r="-1107246" b="-2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5873" b="-2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4063" r="-1107246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14063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4063" r="-1107246" b="-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214063" b="-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5000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3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6393" r="-1245070" b="-6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6393" b="-6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8333" r="-1245070" b="-6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18333" b="-6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14754" r="-124507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214754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20000" r="-124507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320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13115" r="-124507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41311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21667" r="-124507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21667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73846" r="-1245070" b="-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73846" b="-8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+1=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5625" r="-1107246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5625" b="-2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21311" r="-110724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2131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25000" r="-110724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225000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4688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3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28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3.  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	     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polynomial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of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𝛼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Not possible to factor</a:t>
                </a:r>
                <a:r>
                  <a:rPr lang="en-US" sz="20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into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de-DE" sz="200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polynomial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| 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endParaRPr lang="en-US" sz="200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polynomial of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degree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Can be assumed to be true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endParaRPr lang="de-DE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7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platzhalter 1">
                <a:extLst>
                  <a:ext uri="{FF2B5EF4-FFF2-40B4-BE49-F238E27FC236}">
                    <a16:creationId xmlns:a16="http://schemas.microsoft.com/office/drawing/2014/main" id="{79EFE8AC-B8A3-4D82-8F65-EF0F23FA961B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Desired: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period + independent of initial state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Corresponding LFSR: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State machine diagram:</a:t>
                </a:r>
              </a:p>
            </p:txBody>
          </p:sp>
        </mc:Choice>
        <mc:Fallback xmlns="">
          <p:sp>
            <p:nvSpPr>
              <p:cNvPr id="29" name="Textplatzhalter 1">
                <a:extLst>
                  <a:ext uri="{FF2B5EF4-FFF2-40B4-BE49-F238E27FC236}">
                    <a16:creationId xmlns:a16="http://schemas.microsoft.com/office/drawing/2014/main" id="{79EFE8AC-B8A3-4D82-8F65-EF0F23FA9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Grafik 29">
            <a:extLst>
              <a:ext uri="{FF2B5EF4-FFF2-40B4-BE49-F238E27FC236}">
                <a16:creationId xmlns:a16="http://schemas.microsoft.com/office/drawing/2014/main" id="{018AF285-1398-4991-8FD5-0466A92CBC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0864" y="3970104"/>
            <a:ext cx="4142113" cy="277321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96DA08AE-C59E-47BD-A793-3A901085D11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7779" y="2401243"/>
            <a:ext cx="5537175" cy="1327384"/>
          </a:xfrm>
          <a:prstGeom prst="rect">
            <a:avLst/>
          </a:prstGeom>
        </p:spPr>
      </p:pic>
      <p:sp>
        <p:nvSpPr>
          <p:cNvPr id="32" name="Titel 1">
            <a:extLst>
              <a:ext uri="{FF2B5EF4-FFF2-40B4-BE49-F238E27FC236}">
                <a16:creationId xmlns:a16="http://schemas.microsoft.com/office/drawing/2014/main" id="{560B12DA-8A7C-4295-9201-D4752A8B5BF8}"/>
              </a:ext>
            </a:extLst>
          </p:cNvPr>
          <p:cNvSpPr txBox="1">
            <a:spLocks/>
          </p:cNvSpPr>
          <p:nvPr/>
        </p:nvSpPr>
        <p:spPr>
          <a:xfrm>
            <a:off x="9402250" y="6338145"/>
            <a:ext cx="2156866" cy="43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[11, pp. 230-232]</a:t>
            </a:r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06E4FB26-7637-47CA-B489-2B7AF6956A17}"/>
              </a:ext>
            </a:extLst>
          </p:cNvPr>
          <p:cNvSpPr txBox="1">
            <a:spLocks/>
          </p:cNvSpPr>
          <p:nvPr/>
        </p:nvSpPr>
        <p:spPr>
          <a:xfrm>
            <a:off x="9497727" y="200405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  <p:sp>
        <p:nvSpPr>
          <p:cNvPr id="34" name="Bogen 33">
            <a:extLst>
              <a:ext uri="{FF2B5EF4-FFF2-40B4-BE49-F238E27FC236}">
                <a16:creationId xmlns:a16="http://schemas.microsoft.com/office/drawing/2014/main" id="{719F23AD-07A5-4ED3-B510-A63F8E50BA7D}"/>
              </a:ext>
            </a:extLst>
          </p:cNvPr>
          <p:cNvSpPr/>
          <p:nvPr/>
        </p:nvSpPr>
        <p:spPr>
          <a:xfrm rot="436948">
            <a:off x="7475121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Bogen 34">
            <a:extLst>
              <a:ext uri="{FF2B5EF4-FFF2-40B4-BE49-F238E27FC236}">
                <a16:creationId xmlns:a16="http://schemas.microsoft.com/office/drawing/2014/main" id="{4E985046-274D-4D06-BF25-CB2288F8E802}"/>
              </a:ext>
            </a:extLst>
          </p:cNvPr>
          <p:cNvSpPr/>
          <p:nvPr/>
        </p:nvSpPr>
        <p:spPr>
          <a:xfrm rot="5400000">
            <a:off x="7475120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Bogen 35">
            <a:extLst>
              <a:ext uri="{FF2B5EF4-FFF2-40B4-BE49-F238E27FC236}">
                <a16:creationId xmlns:a16="http://schemas.microsoft.com/office/drawing/2014/main" id="{734CFA55-787B-4B1E-9134-5574D5E81E40}"/>
              </a:ext>
            </a:extLst>
          </p:cNvPr>
          <p:cNvSpPr/>
          <p:nvPr/>
        </p:nvSpPr>
        <p:spPr>
          <a:xfrm rot="10800000">
            <a:off x="7475120" y="4716253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Bogen 36">
            <a:extLst>
              <a:ext uri="{FF2B5EF4-FFF2-40B4-BE49-F238E27FC236}">
                <a16:creationId xmlns:a16="http://schemas.microsoft.com/office/drawing/2014/main" id="{7404EE7E-FE34-4168-AB73-C5B8C91E533A}"/>
              </a:ext>
            </a:extLst>
          </p:cNvPr>
          <p:cNvSpPr/>
          <p:nvPr/>
        </p:nvSpPr>
        <p:spPr>
          <a:xfrm rot="16200000">
            <a:off x="7475121" y="4716253"/>
            <a:ext cx="463406" cy="463406"/>
          </a:xfrm>
          <a:prstGeom prst="arc">
            <a:avLst>
              <a:gd name="adj1" fmla="val 16200000"/>
              <a:gd name="adj2" fmla="val 20856594"/>
            </a:avLst>
          </a:prstGeom>
          <a:ln w="19050">
            <a:solidFill>
              <a:srgbClr val="FF0000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6BC937FD-E503-4A07-983A-70B5EC4D413A}"/>
                  </a:ext>
                </a:extLst>
              </p:cNvPr>
              <p:cNvSpPr txBox="1"/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𝟒</m:t>
                        </m:r>
                      </m:sup>
                    </m:sSup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6BC937FD-E503-4A07-983A-70B5EC4D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blipFill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feld 38">
            <a:extLst>
              <a:ext uri="{FF2B5EF4-FFF2-40B4-BE49-F238E27FC236}">
                <a16:creationId xmlns:a16="http://schemas.microsoft.com/office/drawing/2014/main" id="{4DBCC5A7-B052-43A2-9A7F-A5B76D740781}"/>
              </a:ext>
            </a:extLst>
          </p:cNvPr>
          <p:cNvSpPr txBox="1"/>
          <p:nvPr/>
        </p:nvSpPr>
        <p:spPr>
          <a:xfrm>
            <a:off x="1523695" y="49305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Requirements satisfied</a:t>
            </a:r>
          </a:p>
        </p:txBody>
      </p:sp>
    </p:spTree>
    <p:extLst>
      <p:ext uri="{BB962C8B-B14F-4D97-AF65-F5344CB8AC3E}">
        <p14:creationId xmlns:p14="http://schemas.microsoft.com/office/powerpoint/2010/main" val="160536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1967: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Solomon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Golomb‘s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Randomness</a:t>
            </a:r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Postulates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fulfilled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m-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sequences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2000" b="0" u="sng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Statistical Properties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721BFE7-E3E1-44CD-8782-E227DF5EC5ED}"/>
              </a:ext>
            </a:extLst>
          </p:cNvPr>
          <p:cNvGrpSpPr/>
          <p:nvPr/>
        </p:nvGrpSpPr>
        <p:grpSpPr>
          <a:xfrm>
            <a:off x="596239" y="1989510"/>
            <a:ext cx="5976852" cy="3571999"/>
            <a:chOff x="2700251" y="1769258"/>
            <a:chExt cx="5976852" cy="3571999"/>
          </a:xfrm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A318E5B-13FE-4A94-80D9-3F543B73578D}"/>
                </a:ext>
              </a:extLst>
            </p:cNvPr>
            <p:cNvGrpSpPr/>
            <p:nvPr/>
          </p:nvGrpSpPr>
          <p:grpSpPr>
            <a:xfrm>
              <a:off x="2700251" y="1769258"/>
              <a:ext cx="5976852" cy="3165798"/>
              <a:chOff x="2975956" y="1687615"/>
              <a:chExt cx="5976852" cy="3165798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F9649994-DE7C-49EE-A2B6-919746DA9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5957" y="1687615"/>
                <a:ext cx="5976851" cy="2291670"/>
              </a:xfrm>
              <a:prstGeom prst="rect">
                <a:avLst/>
              </a:prstGeom>
            </p:spPr>
          </p:pic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97951F18-DDE6-40D5-8E97-9F622A1C5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5956" y="3979285"/>
                <a:ext cx="5976851" cy="874128"/>
              </a:xfrm>
              <a:prstGeom prst="rect">
                <a:avLst/>
              </a:prstGeom>
            </p:spPr>
          </p:pic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0C7557D-67F3-48ED-9184-0D81A82DC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62792"/>
            <a:stretch>
              <a:fillRect/>
            </a:stretch>
          </p:blipFill>
          <p:spPr>
            <a:xfrm>
              <a:off x="2700251" y="4935056"/>
              <a:ext cx="5976851" cy="406201"/>
            </a:xfrm>
            <a:custGeom>
              <a:avLst/>
              <a:gdLst>
                <a:gd name="connsiteX0" fmla="*/ 2627040 w 5976851"/>
                <a:gd name="connsiteY0" fmla="*/ 0 h 406201"/>
                <a:gd name="connsiteX1" fmla="*/ 5976851 w 5976851"/>
                <a:gd name="connsiteY1" fmla="*/ 0 h 406201"/>
                <a:gd name="connsiteX2" fmla="*/ 5976851 w 5976851"/>
                <a:gd name="connsiteY2" fmla="*/ 280119 h 406201"/>
                <a:gd name="connsiteX3" fmla="*/ 5616435 w 5976851"/>
                <a:gd name="connsiteY3" fmla="*/ 36087 h 406201"/>
                <a:gd name="connsiteX4" fmla="*/ 5246320 w 5976851"/>
                <a:gd name="connsiteY4" fmla="*/ 362658 h 406201"/>
                <a:gd name="connsiteX5" fmla="*/ 4781863 w 5976851"/>
                <a:gd name="connsiteY5" fmla="*/ 14315 h 406201"/>
                <a:gd name="connsiteX6" fmla="*/ 4542378 w 5976851"/>
                <a:gd name="connsiteY6" fmla="*/ 232030 h 406201"/>
                <a:gd name="connsiteX7" fmla="*/ 4157749 w 5976851"/>
                <a:gd name="connsiteY7" fmla="*/ 21573 h 406201"/>
                <a:gd name="connsiteX8" fmla="*/ 3744092 w 5976851"/>
                <a:gd name="connsiteY8" fmla="*/ 406201 h 406201"/>
                <a:gd name="connsiteX9" fmla="*/ 0 w 5976851"/>
                <a:gd name="connsiteY9" fmla="*/ 0 h 406201"/>
                <a:gd name="connsiteX10" fmla="*/ 2626270 w 5976851"/>
                <a:gd name="connsiteY10" fmla="*/ 0 h 406201"/>
                <a:gd name="connsiteX11" fmla="*/ 2285406 w 5976851"/>
                <a:gd name="connsiteY11" fmla="*/ 304601 h 406201"/>
                <a:gd name="connsiteX12" fmla="*/ 1893520 w 5976851"/>
                <a:gd name="connsiteY12" fmla="*/ 43344 h 406201"/>
                <a:gd name="connsiteX13" fmla="*/ 1211349 w 5976851"/>
                <a:gd name="connsiteY13" fmla="*/ 348144 h 406201"/>
                <a:gd name="connsiteX14" fmla="*/ 609006 w 5976851"/>
                <a:gd name="connsiteY14" fmla="*/ 50601 h 406201"/>
                <a:gd name="connsiteX15" fmla="*/ 0 w 5976851"/>
                <a:gd name="connsiteY15" fmla="*/ 383251 h 40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76851" h="406201">
                  <a:moveTo>
                    <a:pt x="2627040" y="0"/>
                  </a:moveTo>
                  <a:lnTo>
                    <a:pt x="5976851" y="0"/>
                  </a:lnTo>
                  <a:lnTo>
                    <a:pt x="5976851" y="280119"/>
                  </a:lnTo>
                  <a:lnTo>
                    <a:pt x="5616435" y="36087"/>
                  </a:lnTo>
                  <a:lnTo>
                    <a:pt x="5246320" y="362658"/>
                  </a:lnTo>
                  <a:lnTo>
                    <a:pt x="4781863" y="14315"/>
                  </a:lnTo>
                  <a:lnTo>
                    <a:pt x="4542378" y="232030"/>
                  </a:lnTo>
                  <a:lnTo>
                    <a:pt x="4157749" y="21573"/>
                  </a:lnTo>
                  <a:lnTo>
                    <a:pt x="3744092" y="406201"/>
                  </a:lnTo>
                  <a:close/>
                  <a:moveTo>
                    <a:pt x="0" y="0"/>
                  </a:moveTo>
                  <a:lnTo>
                    <a:pt x="2626270" y="0"/>
                  </a:lnTo>
                  <a:lnTo>
                    <a:pt x="2285406" y="304601"/>
                  </a:lnTo>
                  <a:lnTo>
                    <a:pt x="1893520" y="43344"/>
                  </a:lnTo>
                  <a:lnTo>
                    <a:pt x="1211349" y="348144"/>
                  </a:lnTo>
                  <a:lnTo>
                    <a:pt x="609006" y="50601"/>
                  </a:lnTo>
                  <a:lnTo>
                    <a:pt x="0" y="383251"/>
                  </a:lnTo>
                  <a:close/>
                </a:path>
              </a:pathLst>
            </a:custGeom>
          </p:spPr>
        </p:pic>
      </p:grpSp>
      <p:sp>
        <p:nvSpPr>
          <p:cNvPr id="24" name="Titel 1">
            <a:extLst>
              <a:ext uri="{FF2B5EF4-FFF2-40B4-BE49-F238E27FC236}">
                <a16:creationId xmlns:a16="http://schemas.microsoft.com/office/drawing/2014/main" id="{906450A6-4119-473C-A1C3-C5B338FA5565}"/>
              </a:ext>
            </a:extLst>
          </p:cNvPr>
          <p:cNvSpPr txBox="1">
            <a:spLocks/>
          </p:cNvSpPr>
          <p:nvPr/>
        </p:nvSpPr>
        <p:spPr>
          <a:xfrm>
            <a:off x="495300" y="5369278"/>
            <a:ext cx="2386346" cy="66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[8, p. 25]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FCFC7CB-F715-435B-9759-B07223F13189}"/>
              </a:ext>
            </a:extLst>
          </p:cNvPr>
          <p:cNvSpPr/>
          <p:nvPr/>
        </p:nvSpPr>
        <p:spPr>
          <a:xfrm>
            <a:off x="6676339" y="2804689"/>
            <a:ext cx="277898" cy="970821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 ≈ 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</a:t>
                </a:r>
              </a:p>
            </p:txBody>
          </p:sp>
        </mc:Choice>
        <mc:Fallback xmlns="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  <a:blipFill>
                <a:blip r:embed="rId5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ACD68147-0EFC-4DEE-B098-3D01371894DF}"/>
              </a:ext>
            </a:extLst>
          </p:cNvPr>
          <p:cNvSpPr/>
          <p:nvPr/>
        </p:nvSpPr>
        <p:spPr>
          <a:xfrm>
            <a:off x="6676339" y="3842468"/>
            <a:ext cx="277898" cy="1291719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FFFB8C2-8D20-4184-9510-ED80A53878A4}"/>
              </a:ext>
            </a:extLst>
          </p:cNvPr>
          <p:cNvSpPr txBox="1">
            <a:spLocks/>
          </p:cNvSpPr>
          <p:nvPr/>
        </p:nvSpPr>
        <p:spPr>
          <a:xfrm>
            <a:off x="6978022" y="3904048"/>
            <a:ext cx="3179688" cy="1109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Number of 1-bit sequences</a:t>
            </a:r>
            <a:b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</a:t>
            </a:r>
            <a:b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Number of 0-bit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/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=|0000|</m:t>
                      </m:r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el 1">
            <a:extLst>
              <a:ext uri="{FF2B5EF4-FFF2-40B4-BE49-F238E27FC236}">
                <a16:creationId xmlns:a16="http://schemas.microsoft.com/office/drawing/2014/main" id="{8683367F-138B-4EB8-AAAB-8112934BCCF9}"/>
              </a:ext>
            </a:extLst>
          </p:cNvPr>
          <p:cNvSpPr txBox="1">
            <a:spLocks/>
          </p:cNvSpPr>
          <p:nvPr/>
        </p:nvSpPr>
        <p:spPr>
          <a:xfrm>
            <a:off x="596239" y="5771690"/>
            <a:ext cx="10515600" cy="10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Statistically secure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9F48677-82CD-407D-AD23-9FF6F083F3CC}"/>
              </a:ext>
            </a:extLst>
          </p:cNvPr>
          <p:cNvSpPr txBox="1"/>
          <p:nvPr/>
        </p:nvSpPr>
        <p:spPr>
          <a:xfrm>
            <a:off x="3263735" y="6067325"/>
            <a:ext cx="6102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cryptographically secure? …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5178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907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9753600" cy="47404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Calculation of succeeding bits in advance to allow faster encryption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Efficiently implemented in hardware with shift registers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Encryption of messages with unknown length like audio or video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 error propagation if a bit is faulty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	    </a:t>
            </a:r>
            <a:r>
              <a:rPr lang="en-US" sz="2400" dirty="0"/>
              <a:t>How cryptographically secure are LFSRs?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82F494-DD64-D321-EF02-BE8AE4A7A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Properties </a:t>
            </a:r>
            <a:r>
              <a:rPr lang="de-DE" err="1"/>
              <a:t>of</a:t>
            </a:r>
            <a:r>
              <a:rPr lang="de-DE"/>
              <a:t> LFSRs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82DD83A1-D866-6089-65DB-A2CB7B7E0FD3}"/>
              </a:ext>
            </a:extLst>
          </p:cNvPr>
          <p:cNvSpPr/>
          <p:nvPr/>
        </p:nvSpPr>
        <p:spPr>
          <a:xfrm>
            <a:off x="674688" y="4647712"/>
            <a:ext cx="510645" cy="342054"/>
          </a:xfrm>
          <a:prstGeom prst="rightArrow">
            <a:avLst/>
          </a:prstGeom>
          <a:solidFill>
            <a:srgbClr val="0059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</p:spPr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Adversary knows parts of the plaintext and its location in the encrypted message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original keystream can be calculated based on this information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Malicious data can be combined with the gained keystream to modify resulting message</a:t>
                </a:r>
              </a:p>
              <a:p>
                <a:br>
                  <a:rPr lang="de-DE" sz="2000" b="0" dirty="0"/>
                </a:br>
                <a:br>
                  <a:rPr lang="de-DE" sz="2000" b="0" dirty="0"/>
                </a:br>
                <a:endParaRPr lang="de-DE" sz="2000" b="0" dirty="0"/>
              </a:p>
              <a:p>
                <a:br>
                  <a:rPr lang="de-DE" sz="2000" b="0" dirty="0"/>
                </a:br>
                <a:endParaRPr lang="de-DE" sz="2000" b="0" dirty="0"/>
              </a:p>
              <a:p>
                <a:r>
                  <a:rPr lang="de-DE" sz="20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⊕0)⊕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de-DE" sz="2000" b="0" dirty="0"/>
                </a:br>
                <a:endParaRPr lang="en-US" sz="2000" dirty="0"/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  <a:blipFill>
                <a:blip r:embed="rId2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A22C141F-EC0E-4DBB-8122-76396B71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4463777E-CDDA-282F-5976-0312D062C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Known-Plaintext Attack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95D3-2440-FEFD-FCFC-7848116C21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3034236"/>
                  </p:ext>
                </p:extLst>
              </p:nvPr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𝑒𝑛𝑐𝑟𝑦𝑝𝑡𝑒𝑑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br>
                            <a:rPr lang="de-DE" sz="1800" b="0" dirty="0">
                              <a:solidFill>
                                <a:srgbClr val="00599C"/>
                              </a:solidFill>
                            </a:rPr>
                          </a:br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𝑒𝑛𝑐𝑟𝑝𝑦𝑡𝑒𝑑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𝑘𝑒𝑦𝑠𝑡𝑟𝑒𝑎𝑚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3034236"/>
                  </p:ext>
                </p:extLst>
              </p:nvPr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197" r="-9985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108197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8197" r="-9985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208197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8197" r="-9985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e 6">
                <a:extLst>
                  <a:ext uri="{FF2B5EF4-FFF2-40B4-BE49-F238E27FC236}">
                    <a16:creationId xmlns:a16="http://schemas.microsoft.com/office/drawing/2014/main" id="{45F0C2B4-C1C7-6793-0C13-640FEB3729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063364"/>
                  </p:ext>
                </p:extLst>
              </p:nvPr>
            </p:nvGraphicFramePr>
            <p:xfrm>
              <a:off x="9908770" y="3659163"/>
              <a:ext cx="1144366" cy="18288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31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e 6">
                <a:extLst>
                  <a:ext uri="{FF2B5EF4-FFF2-40B4-BE49-F238E27FC236}">
                    <a16:creationId xmlns:a16="http://schemas.microsoft.com/office/drawing/2014/main" id="{45F0C2B4-C1C7-6793-0C13-640FEB3729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063364"/>
                  </p:ext>
                </p:extLst>
              </p:nvPr>
            </p:nvGraphicFramePr>
            <p:xfrm>
              <a:off x="9908770" y="3659163"/>
              <a:ext cx="1144366" cy="18288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613" t="-1667" r="-209677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98438" t="-1667" r="-10312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587" t="-1667" r="-4762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70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linear complexity of a finite sequence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equal to the degree of the shortest LFSR to generate the sequence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primitive feedback polynomial always has maximal linear complexity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Berlekamp-Massey algorithm computes the shortest possible LFSR as long as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bits of its produced keystream can be obtained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adversary can recreate a LFSR based on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/>
                  <a:t> bits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Even with a period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already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2∗256</m:t>
                    </m:r>
                  </m:oMath>
                </a14:m>
                <a:r>
                  <a:rPr lang="en-US" sz="1800" dirty="0"/>
                  <a:t> bits are sufficient to crack the cipher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LFSRs require also a high linear complexity to be safe against such algorithm</a:t>
                </a:r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7485D3B8-9381-A3B7-B90C-4E7DCAE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BA8644-9BA2-70AB-2966-634A96B8E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Complexity and the Berlekamp-Massey Algorithm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29771-06DA-E4A5-0D9B-A4CB1B1F58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581090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NLFSR</a:t>
                </a:r>
                <a:r>
                  <a:rPr lang="en-US" sz="2000" dirty="0"/>
                  <a:t>s combine the keystream and plaintext in a nonlinear way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Possible feedback polynomial of an NLFSR: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Boolean functions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However, for an NLFSR with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the used register can be identified with at most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NLFSRs on their own are not secure enough</a:t>
                </a:r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581090" cy="4740451"/>
              </a:xfrm>
              <a:blipFill>
                <a:blip r:embed="rId2"/>
                <a:stretch>
                  <a:fillRect l="-1383" r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EA520ED-A4B7-9CFD-374C-456BE447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E093400-948F-4F62-CA3D-EB0E7549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Nonlinear Feedback Shift Registers (NLFSR)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3BEDA7-47EF-3DCA-3519-922E2FAA8A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72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638BC512-6C21-FB1F-C0C9-4871D4298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85CB246-9987-4473-960F-C18D9B3C70C3}"/>
              </a:ext>
            </a:extLst>
          </p:cNvPr>
          <p:cNvSpPr txBox="1">
            <a:spLocks/>
          </p:cNvSpPr>
          <p:nvPr/>
        </p:nvSpPr>
        <p:spPr bwMode="auto">
          <a:xfrm>
            <a:off x="914624" y="2525830"/>
            <a:ext cx="103627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sz="1600" b="0" i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“Any one who considers arithmetical methods of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producing random digits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is, of course, in a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of sin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  <a:endParaRPr lang="de-DE" sz="2800" b="1" i="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217B3E-DAF3-418D-8B51-F910E6C61B8A}"/>
              </a:ext>
            </a:extLst>
          </p:cNvPr>
          <p:cNvSpPr txBox="1">
            <a:spLocks/>
          </p:cNvSpPr>
          <p:nvPr/>
        </p:nvSpPr>
        <p:spPr>
          <a:xfrm>
            <a:off x="3999412" y="4025212"/>
            <a:ext cx="7277963" cy="137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von Neumann,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summarized by George E. Forsythe, 1951 [2, p. 36]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11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F9DB8F-9DF2-2A0F-042D-39950DCA39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Chaining together multiple LFSRs with a nonlinear combination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 err="1"/>
              <a:t>Geffe</a:t>
            </a:r>
            <a:r>
              <a:rPr lang="en-US" sz="2000" i="1" dirty="0"/>
              <a:t> Generator </a:t>
            </a:r>
            <a:r>
              <a:rPr lang="en-US" sz="2000" dirty="0"/>
              <a:t>implements this principle:</a:t>
            </a:r>
          </a:p>
          <a:p>
            <a:pPr marL="108585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Select</a:t>
            </a:r>
            <a:r>
              <a:rPr lang="en-US" sz="2000" dirty="0"/>
              <a:t> output from one of two LFSRs based on the bit of another LFSR</a:t>
            </a:r>
          </a:p>
          <a:p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9A7A26-E3B9-225F-31D1-EE479921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0B0182F-547A-720E-CC51-88119F252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Linear Feedback Shift Registers with an Output Generator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E77CE4-A174-0D97-751B-7B88A62AF4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ADE7BF9-4B99-C20A-655E-6B21FB76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66" y="3776133"/>
            <a:ext cx="6307667" cy="19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is a strong correlation between the output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b="0" dirty="0"/>
                  <a:t>Probability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sz="1800" dirty="0"/>
                  <a:t>   /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de-DE" sz="1800" dirty="0"/>
              </a:p>
              <a:p>
                <a:pPr lvl="1" indent="0">
                  <a:buNone/>
                </a:pPr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Correlation Attack: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Generation of a random initial state for the LFSR A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Compare the keystream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gained from a known-plaintext attack</a:t>
                </a:r>
                <a:br>
                  <a:rPr lang="en-US" sz="1800" dirty="0"/>
                </a:br>
                <a:r>
                  <a:rPr lang="en-US" sz="1800" dirty="0"/>
                  <a:t>to the sequence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corresponding to the guessed state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If they match approximately 75%, then the state is with a high probability correct, else repeat step 1-3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Do the same steps 1-3 for the LFSR B and LFSR C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  <a:blipFill>
                <a:blip r:embed="rId2"/>
                <a:stretch>
                  <a:fillRect l="-1571" r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04C51F4-B84B-EEB6-FD13-D685D441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CA12B3-759A-B7D7-98D9-F2A4BEA527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369389"/>
                  </p:ext>
                </p:extLst>
              </p:nvPr>
            </p:nvGraphicFramePr>
            <p:xfrm>
              <a:off x="10152185" y="2211547"/>
              <a:ext cx="1527483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31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369389"/>
                  </p:ext>
                </p:extLst>
              </p:nvPr>
            </p:nvGraphicFramePr>
            <p:xfrm>
              <a:off x="10152185" y="2211547"/>
              <a:ext cx="1527483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613" r="-309677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000" r="-2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r="-1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r="-4762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Untertitel 3">
            <a:extLst>
              <a:ext uri="{FF2B5EF4-FFF2-40B4-BE49-F238E27FC236}">
                <a16:creationId xmlns:a16="http://schemas.microsoft.com/office/drawing/2014/main" id="{B0404A9D-17DB-93DA-9440-21C13A827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700" y="744538"/>
            <a:ext cx="9753600" cy="342900"/>
          </a:xfrm>
        </p:spPr>
        <p:txBody>
          <a:bodyPr>
            <a:normAutofit/>
          </a:bodyPr>
          <a:lstStyle/>
          <a:p>
            <a:r>
              <a:rPr lang="en-US" dirty="0"/>
              <a:t>Correlation Attack on the </a:t>
            </a:r>
            <a:r>
              <a:rPr lang="en-US" sz="1600" dirty="0" err="1"/>
              <a:t>Geffe</a:t>
            </a:r>
            <a:r>
              <a:rPr lang="en-US" dirty="0"/>
              <a:t> Generator</a:t>
            </a:r>
          </a:p>
        </p:txBody>
      </p:sp>
    </p:spTree>
    <p:extLst>
      <p:ext uri="{BB962C8B-B14F-4D97-AF65-F5344CB8AC3E}">
        <p14:creationId xmlns:p14="http://schemas.microsoft.com/office/powerpoint/2010/main" val="28926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required iterations are reduced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equals to the number of all possible feedback polynomials 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new unit is introduced to measure the proneness of functions to correlation attacks: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function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-order correlation-immune when any subset of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input bits are uncorrelated to the output bit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b="1" dirty="0"/>
                  <a:t>A high linear complexity results in low correlation-immunity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  <a:blipFill>
                <a:blip r:embed="rId2"/>
                <a:stretch>
                  <a:fillRect l="-1457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5624BE72-7244-180A-83AC-188540A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DF764-DCF1-F4CF-8DAE-D0B64F54A5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8" name="Untertitel 3">
            <a:extLst>
              <a:ext uri="{FF2B5EF4-FFF2-40B4-BE49-F238E27FC236}">
                <a16:creationId xmlns:a16="http://schemas.microsoft.com/office/drawing/2014/main" id="{F9B36404-3592-EF5D-2F60-C5835E821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700" y="744538"/>
            <a:ext cx="9753600" cy="342900"/>
          </a:xfrm>
        </p:spPr>
        <p:txBody>
          <a:bodyPr>
            <a:normAutofit/>
          </a:bodyPr>
          <a:lstStyle/>
          <a:p>
            <a:r>
              <a:rPr lang="en-US" dirty="0"/>
              <a:t>Correlation Attack on the </a:t>
            </a:r>
            <a:r>
              <a:rPr lang="en-US" sz="1600" dirty="0" err="1"/>
              <a:t>Geffe</a:t>
            </a:r>
            <a:r>
              <a:rPr lang="en-US" dirty="0"/>
              <a:t> Generator</a:t>
            </a:r>
          </a:p>
        </p:txBody>
      </p:sp>
    </p:spTree>
    <p:extLst>
      <p:ext uri="{BB962C8B-B14F-4D97-AF65-F5344CB8AC3E}">
        <p14:creationId xmlns:p14="http://schemas.microsoft.com/office/powerpoint/2010/main" val="3131207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65831-CB70-E2EC-AE49-C7B65B3C1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To achieve maximum linear complexity and correlation-immunity simultaneously a memory component is added to the generators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summation combiner</a:t>
            </a:r>
            <a:r>
              <a:rPr lang="en-US" sz="2000" dirty="0"/>
              <a:t> uses integer addition with a memory acting as the carry bit </a:t>
            </a:r>
            <a:r>
              <a:rPr lang="el-GR" sz="2000" dirty="0"/>
              <a:t>σ</a:t>
            </a:r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99AE84-8253-F817-3BF3-6020BB6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DB92F4-6BCB-B93A-D344-0F353449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Extending Nonlinear Output Generators with Memory Cells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5272F-8C70-64DB-EA2A-30DBA9B94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73CBEA-16DE-8BF5-F856-91235F9A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02" y="3496736"/>
            <a:ext cx="5364796" cy="26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8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22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14DE88-D05F-E7AE-F12F-6A9835903E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000" dirty="0" err="1"/>
              <a:t>eSTREAM</a:t>
            </a:r>
            <a:r>
              <a:rPr lang="en-US" sz="4000" dirty="0"/>
              <a:t> Contest</a:t>
            </a:r>
            <a:endParaRPr lang="en-DE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6EB4B-0162-852A-26D2-F6C8559D01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8821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E05867-3B90-4E9B-FDE4-C0B773F6EF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2400" dirty="0"/>
              <a:t>Took place between 2004 and 2008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Main goal: finding a stream cipher at least as strong than Advanced Encryption Standard (AES)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34 initial contestants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7 finalists were included in the </a:t>
            </a:r>
            <a:r>
              <a:rPr lang="en-US" sz="2400" dirty="0" err="1"/>
              <a:t>eSTREAM</a:t>
            </a:r>
            <a:r>
              <a:rPr lang="en-US" sz="2400" dirty="0"/>
              <a:t> Portfolio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B2A899-736C-3D97-876A-81083458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1F83ADE-C12B-6921-1F82-DCEF2E226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CB234-8A9D-0ABF-539A-8C632FE117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099D11-7933-4BAE-7B73-3C5D6E1115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D630C-4A00-6E1B-F0F9-66F08347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B031084-0E8A-1A6A-7A93-AB6249230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Profiles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6147A-42DC-9F6F-3DDE-13FD76C064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633C7AA-0ED8-EB98-49F8-8147C2A7CA0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06269"/>
          <a:ext cx="8128000" cy="239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67301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2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06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4159523"/>
                    </a:ext>
                  </a:extLst>
                </a:gridCol>
              </a:tblGrid>
              <a:tr h="486266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IV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length (bits)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40347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78782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32, 64, 96 or 128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606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26703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or 64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25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25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220674-A216-1036-0C36-B1A6F52A9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C0A671-CB59-8A81-D41E-17CA8706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8FDA14-3EA0-D725-8EF3-F8631EFC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55B8B-CB14-1441-BD33-7ECAFE2F7B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B52122-DB65-D9D1-BE15-A1FE5E8176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523066"/>
          <a:ext cx="8128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61267">
                  <a:extLst>
                    <a:ext uri="{9D8B030D-6E8A-4147-A177-3AD203B41FA5}">
                      <a16:colId xmlns:a16="http://schemas.microsoft.com/office/drawing/2014/main" val="145053135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3606576305"/>
                    </a:ext>
                  </a:extLst>
                </a:gridCol>
                <a:gridCol w="3318933">
                  <a:extLst>
                    <a:ext uri="{9D8B030D-6E8A-4147-A177-3AD203B41FA5}">
                      <a16:colId xmlns:a16="http://schemas.microsoft.com/office/drawing/2014/main" val="3831957189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160290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Rabbit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Trivium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1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Salsa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Grain v1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3.50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0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SOSEMANUK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MICKEY v2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4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HC-128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05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3350F7-F716-D8B3-0B28-A799702217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ARX-based ciphers</a:t>
            </a:r>
          </a:p>
          <a:p>
            <a:pPr lvl="5" indent="0">
              <a:buNone/>
            </a:pPr>
            <a:r>
              <a:rPr lang="en-US" dirty="0"/>
              <a:t>Rabbit</a:t>
            </a:r>
          </a:p>
          <a:p>
            <a:pPr lvl="5" indent="0">
              <a:buNone/>
            </a:pPr>
            <a:r>
              <a:rPr lang="en-US" dirty="0"/>
              <a:t>Salsa20</a:t>
            </a:r>
          </a:p>
          <a:p>
            <a:pPr marL="177800" lvl="2" indent="-171450">
              <a:buFont typeface="Arial" panose="020B0604020202020204" pitchFamily="34" charset="0"/>
              <a:buChar char="•"/>
            </a:pPr>
            <a:r>
              <a:rPr lang="en-US" sz="2000" dirty="0"/>
              <a:t>NFSR-based ciphers</a:t>
            </a:r>
          </a:p>
          <a:p>
            <a:pPr marL="2546350" lvl="8" indent="0">
              <a:buNone/>
            </a:pPr>
            <a:r>
              <a:rPr lang="en-US" dirty="0"/>
              <a:t>Trivium</a:t>
            </a:r>
          </a:p>
          <a:p>
            <a:pPr marL="2546350" lvl="8" indent="0">
              <a:buNone/>
            </a:pPr>
            <a:r>
              <a:rPr lang="en-US" dirty="0"/>
              <a:t>Grain</a:t>
            </a:r>
          </a:p>
          <a:p>
            <a:pPr marL="177800" lvl="5" indent="-171450">
              <a:buFont typeface="Arial" panose="020B0604020202020204" pitchFamily="34" charset="0"/>
              <a:buChar char="•"/>
            </a:pPr>
            <a:r>
              <a:rPr lang="en-US" dirty="0"/>
              <a:t>LFSR-based ciphers</a:t>
            </a:r>
          </a:p>
          <a:p>
            <a:pPr marL="2514600" lvl="8" indent="0">
              <a:buNone/>
            </a:pPr>
            <a:r>
              <a:rPr lang="en-US" dirty="0"/>
              <a:t>MICKEY v2</a:t>
            </a:r>
          </a:p>
          <a:p>
            <a:pPr marL="2243138" lvl="8" indent="0">
              <a:buNone/>
              <a:tabLst>
                <a:tab pos="2514600" algn="l"/>
              </a:tabLst>
            </a:pPr>
            <a:r>
              <a:rPr lang="en-US" dirty="0"/>
              <a:t>	SOSEMANUK</a:t>
            </a:r>
          </a:p>
          <a:p>
            <a:pPr marL="177800" lvl="2" indent="-177800">
              <a:buFont typeface="Arial" panose="020B0604020202020204" pitchFamily="34" charset="0"/>
              <a:buChar char="•"/>
            </a:pPr>
            <a:r>
              <a:rPr lang="en-US" sz="2000" dirty="0"/>
              <a:t>Random shuffled</a:t>
            </a:r>
          </a:p>
          <a:p>
            <a:pPr marL="2514600" lvl="2" indent="0">
              <a:buNone/>
              <a:tabLst>
                <a:tab pos="2598738" algn="l"/>
              </a:tabLst>
            </a:pPr>
            <a:r>
              <a:rPr lang="en-US" sz="2000" dirty="0"/>
              <a:t>HC-128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A0827-D291-8662-0216-A1C9D9DF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B70036-1685-CBCD-B398-7792D787C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Designs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35B0B-AE4B-262B-F8B0-1358236949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6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4F3495D-3150-4B02-85B8-0075304828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Linear Feedback Shift Registers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on LFSRs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Qualities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LFSRs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eSTREAM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Contest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Trivium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2EFD700-2818-4196-B521-C2F16A5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Stream Ciphers: </a:t>
            </a:r>
            <a:r>
              <a:rPr lang="en-US" dirty="0"/>
              <a:t>Striving for randomness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91065CB-6E7B-4AF3-8593-431AC8A7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D7CB7E-04D9-4EF4-B71B-E067C98BAFD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964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6CA291-2E00-67E9-0BF6-3554689C39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800" dirty="0"/>
              <a:t>Trivium</a:t>
            </a:r>
            <a:endParaRPr lang="en-DE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0E38E-25E1-0681-DD0A-4E3000DCA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126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95FB94-986F-FE84-B0D5-B0F8CA75BD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IV: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Internal State: 288 bits (s</a:t>
            </a:r>
            <a:r>
              <a:rPr lang="en-US" sz="2000" baseline="-25000" dirty="0"/>
              <a:t>1</a:t>
            </a:r>
            <a:r>
              <a:rPr lang="en-US" sz="2000" dirty="0"/>
              <a:t>, …, s</a:t>
            </a:r>
            <a:r>
              <a:rPr lang="en-US" sz="2000" baseline="-25000" dirty="0"/>
              <a:t>288</a:t>
            </a:r>
            <a:r>
              <a:rPr lang="en-US" sz="2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 stream: N ≤ 2</a:t>
            </a:r>
            <a:r>
              <a:rPr lang="en-US" sz="2000" baseline="30000" dirty="0"/>
              <a:t>64</a:t>
            </a:r>
            <a:r>
              <a:rPr lang="en-US" sz="2000" dirty="0"/>
              <a:t> (z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z</a:t>
            </a:r>
            <a:r>
              <a:rPr lang="en-US" sz="2000" baseline="-25000" dirty="0" err="1"/>
              <a:t>n</a:t>
            </a:r>
            <a:r>
              <a:rPr lang="en-US" sz="2000" dirty="0"/>
              <a:t>),</a:t>
            </a:r>
            <a:r>
              <a:rPr lang="en-US" sz="2000" baseline="30000" dirty="0"/>
              <a:t> </a:t>
            </a:r>
            <a:r>
              <a:rPr lang="en-US" sz="2000" dirty="0"/>
              <a:t>where N is the length of the plaintext.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Stream generation starts after 4*288 cycles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23B78-97B4-A457-7AD5-EE9C954C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F0DCFA0-A4C3-9217-2E9B-5412FF414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5EB61-EF83-FDA4-48B0-464CC46D1D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72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) ← (K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K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95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) ← (IV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IV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 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279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) ← (0, ..., 0, 1, 1, 1)</a:t>
                </a:r>
              </a:p>
              <a:p>
                <a:r>
                  <a:rPr lang="en-US" sz="1800" b="1" dirty="0">
                    <a:latin typeface="+mn-lt"/>
                  </a:rPr>
                  <a:t>for</a:t>
                </a:r>
                <a:r>
                  <a:rPr lang="en-US" sz="1800" dirty="0">
                    <a:latin typeface="+mn-lt"/>
                  </a:rPr>
                  <a:t> </a:t>
                </a:r>
                <a:r>
                  <a:rPr lang="en-US" sz="1800" dirty="0" err="1">
                    <a:latin typeface="+mn-lt"/>
                  </a:rPr>
                  <a:t>i</a:t>
                </a:r>
                <a:r>
                  <a:rPr lang="en-US" sz="1800" dirty="0">
                    <a:latin typeface="+mn-lt"/>
                  </a:rPr>
                  <a:t> = 1 to 4 * 288 </a:t>
                </a:r>
                <a:r>
                  <a:rPr lang="en-US" sz="1800" b="1" dirty="0">
                    <a:latin typeface="+mn-lt"/>
                  </a:rPr>
                  <a:t>do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66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91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800" dirty="0">
                    <a:latin typeface="+mn-lt"/>
                  </a:rPr>
                  <a:t> s</a:t>
                </a:r>
                <a:r>
                  <a:rPr lang="en-US" sz="1800" baseline="-25000" dirty="0">
                    <a:latin typeface="+mn-lt"/>
                  </a:rPr>
                  <a:t>92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171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162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175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264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3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243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287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69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3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92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95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176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279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287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b="1" dirty="0">
                    <a:latin typeface="+mn-lt"/>
                  </a:rPr>
                  <a:t>end for</a:t>
                </a:r>
                <a:endParaRPr lang="en-DE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648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81AA97-115B-3160-E3DD-F326461E05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591408"/>
            <a:ext cx="11064000" cy="4920007"/>
          </a:xfrm>
        </p:spPr>
        <p:txBody>
          <a:bodyPr/>
          <a:lstStyle/>
          <a:p>
            <a:pPr algn="l"/>
            <a:r>
              <a:rPr lang="pt-BR" sz="1800" b="1" i="0" u="none" strike="noStrike" baseline="0" dirty="0">
                <a:latin typeface="TeXGyreCursor-Bold"/>
              </a:rPr>
              <a:t>for </a:t>
            </a:r>
            <a:r>
              <a:rPr lang="pt-BR" sz="1800" b="0" i="0" u="none" strike="noStrike" baseline="0" dirty="0">
                <a:latin typeface="TeXGyreCursor-Regular"/>
              </a:rPr>
              <a:t>i = 1 </a:t>
            </a:r>
            <a:r>
              <a:rPr lang="pt-BR" sz="1800" b="1" i="0" u="none" strike="noStrike" baseline="0" dirty="0">
                <a:latin typeface="TeXGyreCursor-Bold"/>
              </a:rPr>
              <a:t>to </a:t>
            </a:r>
            <a:r>
              <a:rPr lang="pt-BR" sz="1800" b="0" i="0" u="none" strike="noStrike" baseline="0" dirty="0">
                <a:latin typeface="TeXGyreCursor-Regular"/>
              </a:rPr>
              <a:t>N </a:t>
            </a:r>
            <a:r>
              <a:rPr lang="pt-BR" sz="1800" b="1" i="0" u="none" strike="noStrike" baseline="0" dirty="0">
                <a:latin typeface="TeXGyreCursor-Bold"/>
              </a:rPr>
              <a:t>do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162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243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z</a:t>
            </a:r>
            <a:r>
              <a:rPr lang="en-US" sz="1800" b="0" i="0" u="none" strike="noStrike" baseline="-25000" dirty="0">
                <a:latin typeface="CMMI8"/>
              </a:rPr>
              <a:t>i</a:t>
            </a:r>
            <a:r>
              <a:rPr lang="en-US" sz="1800" b="0" i="0" u="none" strike="noStrike" baseline="0" dirty="0">
                <a:latin typeface="CMMI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-2500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171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175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264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69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95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279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  <a:r>
              <a:rPr lang="en-US" sz="1800" b="0" i="0" u="none" strike="noStrike" baseline="-25000" dirty="0">
                <a:latin typeface="TeXGyreCursor-Regular"/>
              </a:rPr>
              <a:t>)</a:t>
            </a:r>
            <a:r>
              <a:rPr lang="en-US" sz="1800" b="0" i="0" u="none" strike="noStrike" baseline="0" dirty="0">
                <a:latin typeface="TeXGyreCursor-Regular"/>
              </a:rPr>
              <a:t>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1" i="0" u="none" strike="noStrike" baseline="0" dirty="0">
                <a:latin typeface="TeXGyreCursor-Bold"/>
              </a:rPr>
              <a:t>end for</a:t>
            </a:r>
            <a:endParaRPr lang="en-DE" sz="1800" b="1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133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DEE76-0190-9AD1-A8B6-001D63955C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b="1" i="0" u="none" strike="noStrike" baseline="0" dirty="0" err="1">
                <a:latin typeface="TeXGyreCursor-Regular"/>
              </a:rPr>
              <a:t>plainText</a:t>
            </a:r>
            <a:r>
              <a:rPr lang="en-US" sz="1800" b="0" i="0" u="none" strike="noStrike" baseline="0" dirty="0">
                <a:latin typeface="TeXGyreCursor-Regular"/>
              </a:rPr>
              <a:t> = 0110 0001 = ‘a’</a:t>
            </a:r>
          </a:p>
          <a:p>
            <a:pPr algn="l"/>
            <a:r>
              <a:rPr lang="en-US" sz="1800" b="1" i="1" u="none" strike="noStrike" baseline="0" dirty="0">
                <a:latin typeface="TeXGyreCursor-Italic"/>
              </a:rPr>
              <a:t>IV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0111 0000 1100 0001 0101 0111 1100 0110 1101 0111 1110 </a:t>
            </a:r>
            <a:r>
              <a:rPr lang="en-DE" sz="1800" b="0" i="0" u="none" strike="noStrike" baseline="0" dirty="0">
                <a:latin typeface="TeXGyreCursor-Regular"/>
              </a:rPr>
              <a:t>1000 1011 0111 0001 0000 1110 1110 0000 0111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b="1" i="1" u="none" strike="noStrike" baseline="0" dirty="0">
                <a:latin typeface="TeXGyreCursor-Italic"/>
              </a:rPr>
              <a:t>K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1100 0010 0100 0001 0001 0111 0110 1110 1010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dirty="0">
                <a:latin typeface="TeXGyreCursor-Regular"/>
              </a:rPr>
              <a:t>Internal State 288 bits:</a:t>
            </a:r>
            <a:endParaRPr lang="en-US" sz="1800" b="0" i="0" u="none" strike="noStrike" baseline="0" dirty="0">
              <a:latin typeface="TeXGyreCursor-Regular"/>
            </a:endParaRPr>
          </a:p>
          <a:p>
            <a:pPr algn="l"/>
            <a:r>
              <a:rPr lang="en-US" sz="1800" b="0" i="1" u="none" strike="noStrike" baseline="0" dirty="0">
                <a:latin typeface="TeXGyreCursor-Italic"/>
              </a:rPr>
              <a:t>	</a:t>
            </a:r>
            <a:r>
              <a:rPr lang="en-US" sz="1800" b="1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dirty="0">
                <a:latin typeface="TeXGyreCursor-Regular"/>
              </a:rPr>
              <a:t>– 93 bits long</a:t>
            </a:r>
          </a:p>
          <a:p>
            <a:pPr algn="l"/>
            <a:r>
              <a:rPr lang="en-US" sz="1800" i="0" u="none" strike="noStrike" baseline="0" dirty="0">
                <a:latin typeface="TeXGyreCursor-Regular"/>
              </a:rPr>
              <a:t>	</a:t>
            </a:r>
            <a:r>
              <a:rPr lang="en-US" sz="1800" b="1" i="0" u="none" strike="noStrike" baseline="0" dirty="0" err="1">
                <a:latin typeface="TeXGyreCursor-Regular"/>
              </a:rPr>
              <a:t>regB</a:t>
            </a:r>
            <a:r>
              <a:rPr lang="en-US" sz="1800" i="0" u="none" strike="noStrike" baseline="0" dirty="0">
                <a:latin typeface="TeXGyreCursor-Regular"/>
              </a:rPr>
              <a:t> – 84 bits long</a:t>
            </a:r>
          </a:p>
          <a:p>
            <a:pPr algn="l"/>
            <a:r>
              <a:rPr lang="en-US" sz="1800" dirty="0">
                <a:latin typeface="TeXGyreCursor-Regular"/>
              </a:rPr>
              <a:t>	</a:t>
            </a:r>
            <a:r>
              <a:rPr lang="en-US" sz="1800" b="1" dirty="0" err="1">
                <a:latin typeface="TeXGyreCursor-Regular"/>
              </a:rPr>
              <a:t>regC</a:t>
            </a:r>
            <a:r>
              <a:rPr lang="en-US" sz="1800" dirty="0">
                <a:latin typeface="TeXGyreCursor-Regular"/>
              </a:rPr>
              <a:t> – 111 bits long</a:t>
            </a:r>
            <a:endParaRPr lang="en-US" sz="1800" i="0" u="none" strike="noStrike" baseline="0" dirty="0">
              <a:latin typeface="TeXGyreCursor-Regular"/>
            </a:endParaRP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0145A-07F5-AD61-3185-B5541D97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45EE00-0E8C-D55B-67E3-58DA8EC57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57723-4F16-E853-5680-3808D90669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1A7D93-BF53-261B-4FE9-A2229F152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599" y="2356338"/>
            <a:ext cx="11097947" cy="3956539"/>
          </a:xfrm>
        </p:spPr>
        <p:txBody>
          <a:bodyPr/>
          <a:lstStyle/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0111 0000 1100 0001 0101 0111 1100 0110 1101 0111 1110 </a:t>
            </a:r>
            <a:r>
              <a:rPr lang="en-DE" sz="1800" b="0" i="0" u="none" strike="noStrike" baseline="0" dirty="0">
                <a:latin typeface="TeXGyreCursor-Regular"/>
              </a:rPr>
              <a:t>1000 1011 0111 0001 0000 1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strike="noStrike" baseline="0" dirty="0">
                <a:latin typeface="TeXGyreCursor-Bold"/>
              </a:rPr>
              <a:t>1</a:t>
            </a:r>
            <a:r>
              <a:rPr lang="en-DE" sz="1800" b="0" i="0" strike="noStrike" baseline="0" dirty="0">
                <a:latin typeface="TeXGyreCursor-Regular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10 0000 0111 0000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00 0</a:t>
            </a:r>
            <a:endParaRPr lang="en-US" sz="1800" b="1" i="0" u="none" strike="noStrike" baseline="0" dirty="0">
              <a:latin typeface="TeXGyreCursor-Bold"/>
            </a:endParaRPr>
          </a:p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110 1110 1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DE" sz="1800" b="1" i="0" u="none" strike="noStrike" baseline="0" dirty="0">
                <a:latin typeface="TeXGyreCursor-Bold"/>
              </a:rPr>
              <a:t>000</a:t>
            </a:r>
            <a:endParaRPr lang="en-US" sz="1800" b="1" dirty="0">
              <a:latin typeface="TeXGyreCursor-Bold"/>
            </a:endParaRPr>
          </a:p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0000 0000 0000 0000 0000 0000 0000 0000 0000 0000 0000 </a:t>
            </a:r>
            <a:r>
              <a:rPr lang="en-DE" sz="1800" b="0" i="0" u="none" strike="noStrike" baseline="0" dirty="0">
                <a:latin typeface="TeXGyreCursor-Regular"/>
              </a:rPr>
              <a:t>1000 0000 0000 0000 0000 0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00 0000 0000 0000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0000 0000 0000 0000 0000 </a:t>
            </a:r>
            <a:r>
              <a:rPr lang="en-DE" sz="1800" b="1" i="0" u="none" strike="noStrike" baseline="0" dirty="0">
                <a:latin typeface="TeXGyreCursor-Bold"/>
              </a:rPr>
              <a:t>111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86DF4-8379-AB89-BE07-3B080D9DA32C}"/>
              </a:ext>
            </a:extLst>
          </p:cNvPr>
          <p:cNvSpPr txBox="1"/>
          <p:nvPr/>
        </p:nvSpPr>
        <p:spPr>
          <a:xfrm>
            <a:off x="7500715" y="1213898"/>
            <a:ext cx="341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93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94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95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177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 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279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288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(0, ..., 0, 1, 1, 1)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50587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5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966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366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</a:t>
                </a: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9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F3CBA80-DB6B-4467-B462-B8585E2AB5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612888"/>
            <a:ext cx="11063816" cy="4741200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indent="0">
              <a:buNone/>
            </a:pPr>
            <a:br>
              <a:rPr lang="de-DE" sz="2000" dirty="0"/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two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identical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AE3615-5341-4110-A7B0-8FA4740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D19ACC3-1026-4848-898E-705AAC419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Cipher: A Symmetric Cipher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2D7CCB-066E-49D2-8531-49CEF9B140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B6A9EC-A1F2-4D14-9399-7CF84162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30" y="1528777"/>
            <a:ext cx="10522979" cy="335944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D966D01-0D96-4945-8D92-9FF3AE1C01E3}"/>
              </a:ext>
            </a:extLst>
          </p:cNvPr>
          <p:cNvSpPr txBox="1">
            <a:spLocks/>
          </p:cNvSpPr>
          <p:nvPr/>
        </p:nvSpPr>
        <p:spPr>
          <a:xfrm>
            <a:off x="10071960" y="4973102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232]</a:t>
            </a:r>
          </a:p>
        </p:txBody>
      </p:sp>
    </p:spTree>
    <p:extLst>
      <p:ext uri="{BB962C8B-B14F-4D97-AF65-F5344CB8AC3E}">
        <p14:creationId xmlns:p14="http://schemas.microsoft.com/office/powerpoint/2010/main" val="2383574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marL="623888" indent="-623888" algn="l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522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marL="623888" indent="-623888" algn="l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/>
                <a:endParaRPr lang="en-US" sz="1800" dirty="0"/>
              </a:p>
              <a:p>
                <a:pPr marL="623888" indent="-623888"/>
                <a:endParaRPr lang="en-US" sz="1800" b="0" i="1" u="none" strike="noStrike" baseline="0" dirty="0">
                  <a:latin typeface="TeXGyreCursor-Italic"/>
                </a:endParaRPr>
              </a:p>
              <a:p>
                <a:pPr marL="623888" indent="-623888"/>
                <a:r>
                  <a:rPr lang="en-US" sz="18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800" b="0" i="1" u="none" strike="noStrike" baseline="0" dirty="0">
                    <a:latin typeface="TeXGyreCursor-Italic"/>
                  </a:rPr>
                  <a:t> </a:t>
                </a:r>
                <a:r>
                  <a:rPr lang="en-US" sz="1800" b="0" i="0" u="none" strike="noStrike" baseline="0" dirty="0">
                    <a:latin typeface="TeXGyreCursor-Regular"/>
                  </a:rPr>
                  <a:t>= 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TeXGyreCursor-Regular"/>
                  </a:rPr>
                  <a:t>1</a:t>
                </a:r>
                <a:r>
                  <a:rPr lang="en-US" sz="1800" b="0" i="0" u="none" strike="noStrike" baseline="0" dirty="0">
                    <a:latin typeface="TeXGyreCursor-Regular"/>
                  </a:rPr>
                  <a:t>001 0010 1100 1010 1101 0101 1000 0001 1000 0110 1001 1</a:t>
                </a:r>
                <a:r>
                  <a:rPr lang="en-DE" sz="1800" b="0" i="0" u="none" strike="noStrike" baseline="0" dirty="0">
                    <a:latin typeface="TeXGyreCursor-Regular"/>
                  </a:rPr>
                  <a:t>110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0001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0010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0000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1000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1" i="0" u="none" strike="noStrike" baseline="0" dirty="0">
                    <a:latin typeface="TeXGyreCursor-Regular"/>
                  </a:rPr>
                  <a:t>1</a:t>
                </a:r>
                <a:r>
                  <a:rPr lang="en-DE" sz="1800" i="0" u="none" strike="noStrike" baseline="0" dirty="0">
                    <a:latin typeface="TeXGyreCursor-Bold"/>
                  </a:rPr>
                  <a:t>0</a:t>
                </a:r>
                <a:r>
                  <a:rPr lang="en-DE" sz="1800" b="0" i="0" u="none" strike="noStrike" baseline="0" dirty="0">
                    <a:latin typeface="TeXGyreCursor-Regular"/>
                  </a:rPr>
                  <a:t>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0111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Regular"/>
                  </a:rPr>
                  <a:t>1</a:t>
                </a:r>
                <a:r>
                  <a:rPr lang="en-DE" sz="1800" i="0" u="none" strike="noStrike" baseline="0" dirty="0">
                    <a:latin typeface="TeXGyreCursor-Bold"/>
                  </a:rPr>
                  <a:t>0</a:t>
                </a:r>
                <a:r>
                  <a:rPr lang="en-DE" sz="1800" b="0" i="0" u="none" strike="noStrike" baseline="0" dirty="0">
                    <a:latin typeface="TeXGyreCursor-Regular"/>
                  </a:rPr>
                  <a:t>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Bold"/>
                  </a:rPr>
                  <a:t>00</a:t>
                </a:r>
                <a:r>
                  <a:rPr lang="en-US" sz="1800" b="1" dirty="0">
                    <a:latin typeface="TeXGyreCursor-Bold"/>
                  </a:rPr>
                  <a:t> </a:t>
                </a:r>
                <a:r>
                  <a:rPr lang="en-DE" sz="1800" b="1" i="0" u="none" strike="noStrike" baseline="0" dirty="0">
                    <a:solidFill>
                      <a:schemeClr val="bg1">
                        <a:lumMod val="75000"/>
                      </a:schemeClr>
                    </a:solidFill>
                    <a:latin typeface="TeXGyreCursor-Bold"/>
                  </a:rPr>
                  <a:t>0</a:t>
                </a:r>
                <a:endParaRPr lang="en-US" sz="1800" b="1" dirty="0">
                  <a:solidFill>
                    <a:schemeClr val="bg1">
                      <a:lumMod val="75000"/>
                    </a:schemeClr>
                  </a:solidFill>
                  <a:latin typeface="TeXGyreCursor-Bold"/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70E0E8EF-E5CD-B546-B6D4-6D97802CA51B}"/>
              </a:ext>
            </a:extLst>
          </p:cNvPr>
          <p:cNvSpPr/>
          <p:nvPr/>
        </p:nvSpPr>
        <p:spPr>
          <a:xfrm>
            <a:off x="5762330" y="4334607"/>
            <a:ext cx="633046" cy="7121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657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52465-CC9A-3AEA-FDC4-30A2C428BB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0111 1001 1001 0110 0111 0001 0010 1010 1000 0101 </a:t>
            </a:r>
            <a:r>
              <a:rPr lang="en-DE" sz="1800" b="0" i="0" u="none" strike="noStrike" baseline="0" dirty="0">
                <a:latin typeface="TeXGyreCursor-Regular"/>
              </a:rPr>
              <a:t>1000 1010 1011 1111 1100 0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011 1001 0110 1100 1110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01</a:t>
            </a:r>
            <a:r>
              <a:rPr lang="en-DE" sz="1800" b="1" i="0" u="none" strike="noStrike" baseline="0" dirty="0">
                <a:latin typeface="TeXGyreCursor-Bold"/>
              </a:rPr>
              <a:t>00 1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1101 1101 0101 0111 0101 0011 1110 0001 0101 0011 </a:t>
            </a:r>
            <a:r>
              <a:rPr lang="en-DE" sz="1800" b="0" i="0" u="none" strike="noStrike" baseline="0" dirty="0">
                <a:latin typeface="TeXGyreCursor-Regular"/>
              </a:rPr>
              <a:t>1000 0011 0001 0111 0111 0011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US" sz="1800" b="1" dirty="0">
              <a:latin typeface="TeXGyreCursor-Bold"/>
            </a:endParaRPr>
          </a:p>
          <a:p>
            <a:pPr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1111 0011 0000 0111 1001 0110 0101 0001 0100 0010 1011 </a:t>
            </a:r>
            <a:r>
              <a:rPr lang="en-DE" sz="1800" b="0" i="0" u="none" strike="noStrike" baseline="0" dirty="0">
                <a:latin typeface="TeXGyreCursor-Regular"/>
              </a:rPr>
              <a:t>1100 0000 0000 0011 1110 0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10 0001 1010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000 1101 0111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0011 1010 1001 1000 100</a:t>
            </a:r>
            <a:r>
              <a:rPr lang="en-DE" sz="1800" b="1" i="0" u="none" strike="noStrike" baseline="0" dirty="0">
                <a:latin typeface="TeXGyreCursor-Bold"/>
              </a:rPr>
              <a:t>0 01</a:t>
            </a:r>
            <a:r>
              <a:rPr lang="en-DE" sz="1800" b="0" i="0" u="none" strike="noStrike" baseline="0" dirty="0">
                <a:latin typeface="TeXGyreCursor-Regular"/>
              </a:rPr>
              <a:t>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B4FA4-BCDB-2D18-4262-0BDB91FB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303556-98A0-3815-BD9D-B0D74F2BE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25113-EEC9-B698-C736-896D7CB76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091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32032" y="157799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0677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95320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81161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9526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97137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48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29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 0111 = 6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85287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79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17D5555-AD79-405D-8421-19E4759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C838EE8-BDF4-4604-AA84-A662902D6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Pseudorandomness</a:t>
            </a:r>
            <a:r>
              <a:rPr lang="de-DE" dirty="0"/>
              <a:t>: Generating </a:t>
            </a:r>
            <a:r>
              <a:rPr lang="de-DE" dirty="0" err="1"/>
              <a:t>Randomness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8A0AC5-6A8E-4DDF-95C5-CFAB9668CF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platzhalter 1">
                <a:extLst>
                  <a:ext uri="{FF2B5EF4-FFF2-40B4-BE49-F238E27FC236}">
                    <a16:creationId xmlns:a16="http://schemas.microsoft.com/office/drawing/2014/main" id="{E075630F-7CC5-4D7E-B4F1-95FAD2ACB645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</p:spPr>
            <p:txBody>
              <a:bodyPr>
                <a:noAutofit/>
              </a:bodyPr>
              <a:lstStyle/>
              <a:p>
                <a:pPr indent="0">
                  <a:buNone/>
                </a:pP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Truly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random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air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coin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tosses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heads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tails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 </a:t>
                </a:r>
                <a:endParaRPr lang="de-DE" sz="1900" dirty="0"/>
              </a:p>
              <a:p>
                <a:pPr lvl="1" indent="0">
                  <a:buNone/>
                </a:pPr>
                <a:r>
                  <a:rPr lang="de-DE" sz="1900" dirty="0">
                    <a:solidFill>
                      <a:schemeClr val="tx1"/>
                    </a:solidFill>
                  </a:rPr>
                  <a:t>	</a:t>
                </a:r>
                <a:r>
                  <a:rPr lang="de-DE" sz="1900" i="1" dirty="0"/>
                  <a:t>    </a:t>
                </a:r>
                <a14:m>
                  <m:oMath xmlns:m="http://schemas.openxmlformats.org/officeDocument/2006/math"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sz="19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Message</a:t>
                </a:r>
                <a:r>
                  <a:rPr lang="de-DE" sz="19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XOR truly random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sz="19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 random ciphertext </a:t>
                </a:r>
                <a14:m>
                  <m:oMath xmlns:m="http://schemas.openxmlformats.org/officeDocument/2006/math">
                    <m:r>
                      <a:rPr lang="de-DE" sz="19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900" dirty="0"/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Challenge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generating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pseudorandom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short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secret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with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random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properties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 </a:t>
                </a:r>
                <a:r>
                  <a:rPr lang="de-DE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r>
                  <a:rPr lang="en-US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</a:t>
                </a:r>
                <a:r>
                  <a:rPr lang="en-US" sz="1900" b="1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ore idea of stream ciphers</a:t>
                </a:r>
                <a:endParaRPr lang="de-DE" sz="1900" b="0" dirty="0"/>
              </a:p>
              <a:p>
                <a:endParaRPr lang="de-DE" sz="1900" dirty="0"/>
              </a:p>
            </p:txBody>
          </p:sp>
        </mc:Choice>
        <mc:Fallback xmlns="">
          <p:sp>
            <p:nvSpPr>
              <p:cNvPr id="25" name="Textplatzhalter 1">
                <a:extLst>
                  <a:ext uri="{FF2B5EF4-FFF2-40B4-BE49-F238E27FC236}">
                    <a16:creationId xmlns:a16="http://schemas.microsoft.com/office/drawing/2014/main" id="{E075630F-7CC5-4D7E-B4F1-95FAD2ACB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  <a:blipFill>
                <a:blip r:embed="rId2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el 1">
            <a:extLst>
              <a:ext uri="{FF2B5EF4-FFF2-40B4-BE49-F238E27FC236}">
                <a16:creationId xmlns:a16="http://schemas.microsoft.com/office/drawing/2014/main" id="{E6129467-8B99-4D69-9320-EF977123F3A1}"/>
              </a:ext>
            </a:extLst>
          </p:cNvPr>
          <p:cNvSpPr txBox="1">
            <a:spLocks/>
          </p:cNvSpPr>
          <p:nvPr/>
        </p:nvSpPr>
        <p:spPr>
          <a:xfrm>
            <a:off x="9274607" y="3349035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234]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1A1E92C-7AAD-48C5-B633-02A8F4D68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985" y="3845432"/>
            <a:ext cx="4178046" cy="29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9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	   0101 0111 ⊕ 0110 0001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5118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512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315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 0101 0111 ⊕ 0011 0110</a:t>
            </a:r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1620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 0101 0111 ⊕ 0011 0110 = 0110 0001 = ‘a’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886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2A57F-AF0D-457D-E2C1-AF9109D02A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589086"/>
            <a:ext cx="11064000" cy="5236530"/>
          </a:xfrm>
        </p:spPr>
        <p:txBody>
          <a:bodyPr anchor="ctr"/>
          <a:lstStyle/>
          <a:p>
            <a:pPr algn="ctr"/>
            <a:r>
              <a:rPr lang="en-US" sz="6000" dirty="0"/>
              <a:t>Conclusions</a:t>
            </a:r>
            <a:endParaRPr lang="en-DE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7720C-E3CE-81E5-7FFE-9471689C16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7222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0B2BFF-C42A-A532-92E1-A9260DD2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26B425-EE83-442A-7F96-20524853E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5E354-83E2-CE87-091A-607C7BF4D1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56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036930-9339-4D65-828B-7889CB3C007C}"/>
              </a:ext>
            </a:extLst>
          </p:cNvPr>
          <p:cNvSpPr txBox="1"/>
          <p:nvPr/>
        </p:nvSpPr>
        <p:spPr>
          <a:xfrm>
            <a:off x="405951" y="3211015"/>
            <a:ext cx="1124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Stream </a:t>
            </a:r>
            <a:br>
              <a:rPr lang="de-DE" sz="2000" b="1" dirty="0"/>
            </a:br>
            <a:r>
              <a:rPr lang="de-DE" sz="2000" b="1" dirty="0" err="1"/>
              <a:t>Cipher</a:t>
            </a:r>
            <a:endParaRPr lang="de-DE" sz="20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2B8D0E9-EDD3-405E-93ED-9780E48EC4A8}"/>
              </a:ext>
            </a:extLst>
          </p:cNvPr>
          <p:cNvSpPr txBox="1"/>
          <p:nvPr/>
        </p:nvSpPr>
        <p:spPr>
          <a:xfrm>
            <a:off x="10758546" y="3237932"/>
            <a:ext cx="2321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/>
              <a:t>Random </a:t>
            </a:r>
            <a:br>
              <a:rPr lang="de-DE" sz="1800" b="1" dirty="0"/>
            </a:br>
            <a:r>
              <a:rPr lang="de-DE" sz="1800" b="1" dirty="0" err="1"/>
              <a:t>Number</a:t>
            </a:r>
            <a:endParaRPr lang="de-DE" sz="18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13E6EDB-612A-4FAE-89EE-7D2A171735A6}"/>
              </a:ext>
            </a:extLst>
          </p:cNvPr>
          <p:cNvSpPr txBox="1"/>
          <p:nvPr/>
        </p:nvSpPr>
        <p:spPr>
          <a:xfrm>
            <a:off x="4238539" y="1350797"/>
            <a:ext cx="945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S</a:t>
            </a:r>
            <a:r>
              <a:rPr lang="de-DE" sz="1800" b="1" dirty="0"/>
              <a:t>ingle</a:t>
            </a:r>
          </a:p>
          <a:p>
            <a:pPr algn="ctr"/>
            <a:r>
              <a:rPr lang="de-DE" sz="1800" b="1" dirty="0"/>
              <a:t>LFSR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F1B7C9A-423D-4D75-A080-340015D5610E}"/>
              </a:ext>
            </a:extLst>
          </p:cNvPr>
          <p:cNvSpPr txBox="1"/>
          <p:nvPr/>
        </p:nvSpPr>
        <p:spPr>
          <a:xfrm>
            <a:off x="6304199" y="1521092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srgbClr val="FF0000"/>
                </a:solidFill>
              </a:rPr>
              <a:t>Berlekamp</a:t>
            </a:r>
            <a:r>
              <a:rPr lang="de-DE" sz="1800" dirty="0">
                <a:solidFill>
                  <a:srgbClr val="FF0000"/>
                </a:solidFill>
              </a:rPr>
              <a:t> Massey</a:t>
            </a:r>
          </a:p>
        </p:txBody>
      </p:sp>
      <p:sp>
        <p:nvSpPr>
          <p:cNvPr id="25" name="Gewitterblitz 24">
            <a:extLst>
              <a:ext uri="{FF2B5EF4-FFF2-40B4-BE49-F238E27FC236}">
                <a16:creationId xmlns:a16="http://schemas.microsoft.com/office/drawing/2014/main" id="{D3CC4D5D-2B7D-4EC8-90C9-608B55993032}"/>
              </a:ext>
            </a:extLst>
          </p:cNvPr>
          <p:cNvSpPr/>
          <p:nvPr/>
        </p:nvSpPr>
        <p:spPr>
          <a:xfrm flipH="1">
            <a:off x="5856658" y="1521092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D4FA5B5-85FE-44FE-B583-993F3E094B2C}"/>
              </a:ext>
            </a:extLst>
          </p:cNvPr>
          <p:cNvSpPr txBox="1"/>
          <p:nvPr/>
        </p:nvSpPr>
        <p:spPr>
          <a:xfrm>
            <a:off x="3852435" y="2707337"/>
            <a:ext cx="1717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/>
              <a:t>Non-linear </a:t>
            </a:r>
          </a:p>
          <a:p>
            <a:pPr algn="ctr"/>
            <a:r>
              <a:rPr lang="de-DE" sz="1800" b="1" dirty="0" err="1"/>
              <a:t>Combination</a:t>
            </a:r>
            <a:r>
              <a:rPr lang="de-DE" sz="1800" b="1" dirty="0"/>
              <a:t> </a:t>
            </a:r>
          </a:p>
          <a:p>
            <a:pPr algn="ctr"/>
            <a:r>
              <a:rPr lang="de-DE" sz="1800" b="1" dirty="0" err="1"/>
              <a:t>of</a:t>
            </a:r>
            <a:r>
              <a:rPr lang="de-DE" sz="1800" b="1" dirty="0"/>
              <a:t> LFSRs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92C2520-132A-4D6E-8590-154C67D0BE75}"/>
              </a:ext>
            </a:extLst>
          </p:cNvPr>
          <p:cNvSpPr txBox="1"/>
          <p:nvPr/>
        </p:nvSpPr>
        <p:spPr>
          <a:xfrm>
            <a:off x="6338398" y="2966246"/>
            <a:ext cx="2827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e.g. </a:t>
            </a:r>
            <a:r>
              <a:rPr lang="de-DE" sz="1800" dirty="0" err="1">
                <a:solidFill>
                  <a:srgbClr val="FF0000"/>
                </a:solidFill>
              </a:rPr>
              <a:t>Correlation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  <a:r>
              <a:rPr lang="de-DE" sz="1800" dirty="0" err="1">
                <a:solidFill>
                  <a:srgbClr val="FF0000"/>
                </a:solidFill>
              </a:rPr>
              <a:t>Attacks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9" name="Gewitterblitz 28">
            <a:extLst>
              <a:ext uri="{FF2B5EF4-FFF2-40B4-BE49-F238E27FC236}">
                <a16:creationId xmlns:a16="http://schemas.microsoft.com/office/drawing/2014/main" id="{62D27412-1E37-443F-860E-2A32AE8B1113}"/>
              </a:ext>
            </a:extLst>
          </p:cNvPr>
          <p:cNvSpPr/>
          <p:nvPr/>
        </p:nvSpPr>
        <p:spPr>
          <a:xfrm flipH="1">
            <a:off x="5851666" y="293770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73C6DF9-1E06-46A2-B262-AED3C4331EDF}"/>
              </a:ext>
            </a:extLst>
          </p:cNvPr>
          <p:cNvSpPr txBox="1"/>
          <p:nvPr/>
        </p:nvSpPr>
        <p:spPr>
          <a:xfrm>
            <a:off x="3833341" y="4340692"/>
            <a:ext cx="171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 err="1"/>
              <a:t>eSTREAM</a:t>
            </a:r>
            <a:endParaRPr lang="de-DE" sz="1800" b="1" dirty="0"/>
          </a:p>
          <a:p>
            <a:pPr algn="ctr"/>
            <a:r>
              <a:rPr lang="de-DE" sz="1800" b="1" dirty="0"/>
              <a:t>Contest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5563BE5-D5F5-443D-BBF0-A8B7B854CCCC}"/>
              </a:ext>
            </a:extLst>
          </p:cNvPr>
          <p:cNvCxnSpPr>
            <a:cxnSpLocks/>
          </p:cNvCxnSpPr>
          <p:nvPr/>
        </p:nvCxnSpPr>
        <p:spPr>
          <a:xfrm flipH="1">
            <a:off x="3833341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DAFD474-CD0D-4476-963E-F1CD9E693209}"/>
              </a:ext>
            </a:extLst>
          </p:cNvPr>
          <p:cNvCxnSpPr>
            <a:cxnSpLocks/>
          </p:cNvCxnSpPr>
          <p:nvPr/>
        </p:nvCxnSpPr>
        <p:spPr>
          <a:xfrm flipH="1" flipV="1">
            <a:off x="5281899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380BBDF-63C8-4671-A45C-EF6D460E63B4}"/>
              </a:ext>
            </a:extLst>
          </p:cNvPr>
          <p:cNvCxnSpPr>
            <a:cxnSpLocks/>
          </p:cNvCxnSpPr>
          <p:nvPr/>
        </p:nvCxnSpPr>
        <p:spPr>
          <a:xfrm flipV="1">
            <a:off x="4641953" y="5011779"/>
            <a:ext cx="0" cy="344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1048639-3F52-4246-9613-5E2E51CF3964}"/>
              </a:ext>
            </a:extLst>
          </p:cNvPr>
          <p:cNvSpPr txBox="1"/>
          <p:nvPr/>
        </p:nvSpPr>
        <p:spPr>
          <a:xfrm>
            <a:off x="3236849" y="5414026"/>
            <a:ext cx="940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Rabbit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CFEF58A-ED1E-4D37-8219-42C332EB8AD2}"/>
              </a:ext>
            </a:extLst>
          </p:cNvPr>
          <p:cNvSpPr txBox="1"/>
          <p:nvPr/>
        </p:nvSpPr>
        <p:spPr>
          <a:xfrm>
            <a:off x="5166552" y="5417261"/>
            <a:ext cx="1027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Trivium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4F85921-E405-401C-B0B9-F6044FD52E75}"/>
              </a:ext>
            </a:extLst>
          </p:cNvPr>
          <p:cNvSpPr txBox="1"/>
          <p:nvPr/>
        </p:nvSpPr>
        <p:spPr>
          <a:xfrm>
            <a:off x="4440255" y="5414026"/>
            <a:ext cx="463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70E1A14-946F-4911-AB6A-185A4CDF9DBF}"/>
              </a:ext>
            </a:extLst>
          </p:cNvPr>
          <p:cNvSpPr txBox="1"/>
          <p:nvPr/>
        </p:nvSpPr>
        <p:spPr>
          <a:xfrm>
            <a:off x="6304199" y="4461148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… Future </a:t>
            </a:r>
            <a:r>
              <a:rPr lang="de-DE" sz="1800" dirty="0" err="1">
                <a:solidFill>
                  <a:srgbClr val="FF0000"/>
                </a:solidFill>
              </a:rPr>
              <a:t>Attacks</a:t>
            </a:r>
            <a:r>
              <a:rPr lang="de-DE" sz="1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4" name="Gewitterblitz 53">
            <a:extLst>
              <a:ext uri="{FF2B5EF4-FFF2-40B4-BE49-F238E27FC236}">
                <a16:creationId xmlns:a16="http://schemas.microsoft.com/office/drawing/2014/main" id="{DF82F0F2-EE0F-42F3-BD6F-0AB74B1A36B5}"/>
              </a:ext>
            </a:extLst>
          </p:cNvPr>
          <p:cNvSpPr/>
          <p:nvPr/>
        </p:nvSpPr>
        <p:spPr>
          <a:xfrm flipH="1">
            <a:off x="5851666" y="446114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55F51CD-400D-4363-81F3-99FA481BF535}"/>
              </a:ext>
            </a:extLst>
          </p:cNvPr>
          <p:cNvCxnSpPr>
            <a:cxnSpLocks/>
          </p:cNvCxnSpPr>
          <p:nvPr/>
        </p:nvCxnSpPr>
        <p:spPr>
          <a:xfrm>
            <a:off x="9843936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6F3E684-71E7-475F-A15B-FF97611DF56F}"/>
              </a:ext>
            </a:extLst>
          </p:cNvPr>
          <p:cNvCxnSpPr>
            <a:cxnSpLocks/>
          </p:cNvCxnSpPr>
          <p:nvPr/>
        </p:nvCxnSpPr>
        <p:spPr>
          <a:xfrm>
            <a:off x="4711092" y="2022281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39011B5-BC1D-4944-80A6-64C063ED6B2C}"/>
              </a:ext>
            </a:extLst>
          </p:cNvPr>
          <p:cNvCxnSpPr>
            <a:cxnSpLocks/>
          </p:cNvCxnSpPr>
          <p:nvPr/>
        </p:nvCxnSpPr>
        <p:spPr>
          <a:xfrm>
            <a:off x="4711092" y="3627017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Geschweifte Klammer rechts 60">
            <a:extLst>
              <a:ext uri="{FF2B5EF4-FFF2-40B4-BE49-F238E27FC236}">
                <a16:creationId xmlns:a16="http://schemas.microsoft.com/office/drawing/2014/main" id="{F97693DA-AF3E-4958-A2DB-7111D455F959}"/>
              </a:ext>
            </a:extLst>
          </p:cNvPr>
          <p:cNvSpPr/>
          <p:nvPr/>
        </p:nvSpPr>
        <p:spPr>
          <a:xfrm>
            <a:off x="9112625" y="1338839"/>
            <a:ext cx="481227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Geschweifte Klammer rechts 62">
            <a:extLst>
              <a:ext uri="{FF2B5EF4-FFF2-40B4-BE49-F238E27FC236}">
                <a16:creationId xmlns:a16="http://schemas.microsoft.com/office/drawing/2014/main" id="{E055AF22-F306-43AF-BF26-026CDD3C3CF6}"/>
              </a:ext>
            </a:extLst>
          </p:cNvPr>
          <p:cNvSpPr/>
          <p:nvPr/>
        </p:nvSpPr>
        <p:spPr>
          <a:xfrm flipH="1">
            <a:off x="2710472" y="1338839"/>
            <a:ext cx="477995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0F4E3A8-6B98-4EB0-90C1-D0EA1C947937}"/>
              </a:ext>
            </a:extLst>
          </p:cNvPr>
          <p:cNvCxnSpPr>
            <a:cxnSpLocks/>
          </p:cNvCxnSpPr>
          <p:nvPr/>
        </p:nvCxnSpPr>
        <p:spPr>
          <a:xfrm>
            <a:off x="1636108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F4DB00AF-8B2B-4577-AD88-0D2D83EA6FFF}"/>
              </a:ext>
            </a:extLst>
          </p:cNvPr>
          <p:cNvSpPr txBox="1"/>
          <p:nvPr/>
        </p:nvSpPr>
        <p:spPr>
          <a:xfrm>
            <a:off x="6664455" y="6201162"/>
            <a:ext cx="217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“[…] state of sin”</a:t>
            </a:r>
            <a:endParaRPr lang="de-DE" dirty="0"/>
          </a:p>
        </p:txBody>
      </p:sp>
      <p:sp>
        <p:nvSpPr>
          <p:cNvPr id="69" name="Geschweifte Klammer rechts 68">
            <a:extLst>
              <a:ext uri="{FF2B5EF4-FFF2-40B4-BE49-F238E27FC236}">
                <a16:creationId xmlns:a16="http://schemas.microsoft.com/office/drawing/2014/main" id="{594B3B45-C48A-487A-A7F5-80B358EA43E4}"/>
              </a:ext>
            </a:extLst>
          </p:cNvPr>
          <p:cNvSpPr/>
          <p:nvPr/>
        </p:nvSpPr>
        <p:spPr>
          <a:xfrm rot="5400000">
            <a:off x="7582917" y="4753291"/>
            <a:ext cx="294859" cy="2600882"/>
          </a:xfrm>
          <a:prstGeom prst="rightBrace">
            <a:avLst>
              <a:gd name="adj1" fmla="val 33950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B9EBB01-0BD2-4227-8E03-509B200BA299}"/>
              </a:ext>
            </a:extLst>
          </p:cNvPr>
          <p:cNvSpPr txBox="1"/>
          <p:nvPr/>
        </p:nvSpPr>
        <p:spPr>
          <a:xfrm>
            <a:off x="8636742" y="6282942"/>
            <a:ext cx="17730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[2, p. 36]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450337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DF8068-392A-5794-0363-8285E05C3F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734400"/>
            <a:ext cx="11064000" cy="5777016"/>
          </a:xfrm>
        </p:spPr>
        <p:txBody>
          <a:bodyPr anchor="ctr"/>
          <a:lstStyle/>
          <a:p>
            <a:pPr algn="ctr"/>
            <a:r>
              <a:rPr lang="en-US" sz="4800" dirty="0"/>
              <a:t>Thank you for your attention! </a:t>
            </a:r>
            <a:endParaRPr lang="en-DE" sz="4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D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8203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(1/3)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58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r>
              <a:rPr lang="en-US" sz="1000" b="0" i="0" u="none" strike="noStrike" baseline="0" dirty="0">
                <a:latin typeface="+mj-lt"/>
              </a:rPr>
              <a:t>[1] B. Y. Zhang and G. Gong, “Randomness properties of stream ciphers for wireless communications,”</a:t>
            </a:r>
          </a:p>
          <a:p>
            <a:r>
              <a:rPr lang="en-US" sz="1000" b="0" i="0" u="none" strike="noStrike" baseline="0" dirty="0">
                <a:latin typeface="+mj-lt"/>
              </a:rPr>
              <a:t>	</a:t>
            </a:r>
            <a:r>
              <a:rPr lang="en-US" sz="1000" b="0" i="1" u="none" strike="noStrike" baseline="0" dirty="0">
                <a:latin typeface="+mj-lt"/>
              </a:rPr>
              <a:t>The Sixth International Workshop on Signal Design and Its Applications in Communications</a:t>
            </a:r>
            <a:r>
              <a:rPr lang="en-US" sz="1000" b="0" i="0" u="none" strike="noStrike" baseline="0" dirty="0">
                <a:latin typeface="+mj-lt"/>
              </a:rPr>
              <a:t>,</a:t>
            </a:r>
          </a:p>
          <a:p>
            <a:r>
              <a:rPr lang="pt-BR" sz="1000" b="0" i="0" u="none" strike="noStrike" baseline="0" dirty="0">
                <a:latin typeface="+mj-lt"/>
              </a:rPr>
              <a:t>	pp. 107–109, 2014. DOI: 10.1109/IWSDA.2013.6849074.</a:t>
            </a:r>
          </a:p>
          <a:p>
            <a:r>
              <a:rPr lang="en-US" sz="1000" b="0" i="0" u="none" strike="noStrike" baseline="0" dirty="0">
                <a:latin typeface="+mj-lt"/>
              </a:rPr>
              <a:t>[2] J. von Neumann, “Various techniques used in connection with random digits,” in </a:t>
            </a:r>
            <a:r>
              <a:rPr lang="en-US" sz="1000" b="0" i="1" u="none" strike="noStrike" baseline="0" dirty="0">
                <a:latin typeface="+mj-lt"/>
              </a:rPr>
              <a:t>Monte Carlo</a:t>
            </a:r>
          </a:p>
          <a:p>
            <a:r>
              <a:rPr lang="en-US" sz="1000" b="0" i="1" u="none" strike="noStrike" baseline="0" dirty="0">
                <a:latin typeface="+mj-lt"/>
              </a:rPr>
              <a:t>	Method</a:t>
            </a:r>
            <a:r>
              <a:rPr lang="en-US" sz="1000" b="0" i="0" u="none" strike="noStrike" baseline="0" dirty="0">
                <a:latin typeface="+mj-lt"/>
              </a:rPr>
              <a:t>, ser. National Bureau of Standards Applied Mathematics Series, A. S. Householder,</a:t>
            </a:r>
          </a:p>
          <a:p>
            <a:r>
              <a:rPr lang="en-US" sz="1000" b="0" i="0" u="none" strike="noStrike" baseline="0" dirty="0">
                <a:latin typeface="+mj-lt"/>
              </a:rPr>
              <a:t>	G. E. Forsythe, and H. H. </a:t>
            </a:r>
            <a:r>
              <a:rPr lang="en-US" sz="1000" b="0" i="0" u="none" strike="noStrike" baseline="0" dirty="0" err="1">
                <a:latin typeface="+mj-lt"/>
              </a:rPr>
              <a:t>Germond</a:t>
            </a:r>
            <a:r>
              <a:rPr lang="en-US" sz="1000" b="0" i="0" u="none" strike="noStrike" baseline="0" dirty="0">
                <a:latin typeface="+mj-lt"/>
              </a:rPr>
              <a:t>, Eds., vol. 12, Washington, DC: US Government Printing</a:t>
            </a:r>
          </a:p>
          <a:p>
            <a:r>
              <a:rPr lang="en-US" sz="1000" b="0" i="0" u="none" strike="noStrike" baseline="0" dirty="0">
                <a:latin typeface="+mj-lt"/>
              </a:rPr>
              <a:t>	Office, 1951, </a:t>
            </a:r>
            <a:r>
              <a:rPr lang="en-US" sz="1000" b="0" i="0" u="none" strike="noStrike" baseline="0" dirty="0" err="1">
                <a:latin typeface="+mj-lt"/>
              </a:rPr>
              <a:t>ch.</a:t>
            </a:r>
            <a:r>
              <a:rPr lang="en-US" sz="1000" b="0" i="0" u="none" strike="noStrike" baseline="0" dirty="0">
                <a:latin typeface="+mj-lt"/>
              </a:rPr>
              <a:t> 13, pp. 36–38.</a:t>
            </a:r>
          </a:p>
          <a:p>
            <a:r>
              <a:rPr lang="de-DE" sz="1000" b="0" i="0" u="none" strike="noStrike" baseline="0" dirty="0">
                <a:latin typeface="+mj-lt"/>
              </a:rPr>
              <a:t>[3] A. J. Menezes, P. C. van </a:t>
            </a:r>
            <a:r>
              <a:rPr lang="de-DE" sz="1000" b="0" i="0" u="none" strike="noStrike" baseline="0" dirty="0" err="1">
                <a:latin typeface="+mj-lt"/>
              </a:rPr>
              <a:t>Oorschot</a:t>
            </a:r>
            <a:r>
              <a:rPr lang="de-DE" sz="1000" b="0" i="0" u="none" strike="noStrike" baseline="0" dirty="0">
                <a:latin typeface="+mj-lt"/>
              </a:rPr>
              <a:t>, and S. A. </a:t>
            </a:r>
            <a:r>
              <a:rPr lang="de-DE" sz="1000" b="0" i="0" u="none" strike="noStrike" baseline="0" dirty="0" err="1">
                <a:latin typeface="+mj-lt"/>
              </a:rPr>
              <a:t>Vanstone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Handbook </a:t>
            </a:r>
            <a:r>
              <a:rPr lang="de-DE" sz="1000" b="0" i="1" u="none" strike="noStrike" baseline="0" dirty="0" err="1">
                <a:latin typeface="+mj-lt"/>
              </a:rPr>
              <a:t>of</a:t>
            </a:r>
            <a:r>
              <a:rPr lang="de-DE" sz="1000" b="0" i="1" u="none" strike="noStrike" baseline="0" dirty="0">
                <a:latin typeface="+mj-lt"/>
              </a:rPr>
              <a:t> </a:t>
            </a:r>
            <a:r>
              <a:rPr lang="de-DE" sz="1000" b="0" i="1" u="none" strike="noStrike" baseline="0" dirty="0" err="1">
                <a:latin typeface="+mj-lt"/>
              </a:rPr>
              <a:t>applied</a:t>
            </a:r>
            <a:r>
              <a:rPr lang="de-DE" sz="1000" b="0" i="1" u="none" strike="noStrike" baseline="0" dirty="0">
                <a:latin typeface="+mj-lt"/>
              </a:rPr>
              <a:t> </a:t>
            </a:r>
            <a:r>
              <a:rPr lang="de-DE" sz="1000" b="0" i="1" u="none" strike="noStrike" baseline="0" dirty="0" err="1">
                <a:latin typeface="+mj-lt"/>
              </a:rPr>
              <a:t>cryptography</a:t>
            </a:r>
            <a:endParaRPr lang="de-DE" sz="1000" b="0" i="1" u="none" strike="noStrike" baseline="0" dirty="0">
              <a:latin typeface="+mj-lt"/>
            </a:endParaRPr>
          </a:p>
          <a:p>
            <a:r>
              <a:rPr lang="en-US" sz="1000" b="0" i="0" u="none" strike="noStrike" baseline="0" dirty="0">
                <a:latin typeface="+mj-lt"/>
              </a:rPr>
              <a:t>	(CRC Press series on discrete mathematics and its applications), rev. reprint with updates, 5.</a:t>
            </a:r>
          </a:p>
          <a:p>
            <a:r>
              <a:rPr lang="en-US" sz="1000" b="0" i="0" u="none" strike="noStrike" baseline="0" dirty="0">
                <a:latin typeface="+mj-lt"/>
              </a:rPr>
              <a:t>	printing. Boca Raton: CRC Press, 2001, ISBN: 0-8493-8523-7.</a:t>
            </a:r>
          </a:p>
          <a:p>
            <a:r>
              <a:rPr lang="de-DE" sz="1000" b="0" i="0" u="none" strike="noStrike" baseline="0" dirty="0">
                <a:latin typeface="+mj-lt"/>
              </a:rPr>
              <a:t>[4] B. Schneier, </a:t>
            </a:r>
            <a:r>
              <a:rPr lang="de-DE" sz="1000" b="0" i="1" u="none" strike="noStrike" baseline="0" dirty="0">
                <a:latin typeface="+mj-lt"/>
              </a:rPr>
              <a:t>Angewandte Kryptographie: Protokolle, Algorithmen und Sourcecode in C</a:t>
            </a:r>
            <a:r>
              <a:rPr lang="de-DE" sz="1000" b="0" i="0" u="none" strike="noStrike" baseline="0" dirty="0">
                <a:latin typeface="+mj-lt"/>
              </a:rPr>
              <a:t>, 2nd</a:t>
            </a:r>
          </a:p>
          <a:p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M</a:t>
            </a:r>
            <a:r>
              <a:rPr lang="de-DE" sz="1000" dirty="0">
                <a:latin typeface="+mj-lt"/>
              </a:rPr>
              <a:t>ü</a:t>
            </a:r>
            <a:r>
              <a:rPr lang="de-DE" sz="1000" b="0" i="0" u="none" strike="noStrike" baseline="0" dirty="0">
                <a:latin typeface="+mj-lt"/>
              </a:rPr>
              <a:t>nchen: Pearson Studium, 2006, ISBN: 3-8273-7228-3.</a:t>
            </a:r>
          </a:p>
          <a:p>
            <a:r>
              <a:rPr lang="de-DE" sz="1000" b="0" i="0" u="none" strike="noStrike" baseline="0" dirty="0">
                <a:latin typeface="+mj-lt"/>
              </a:rPr>
              <a:t>[5] K. </a:t>
            </a:r>
            <a:r>
              <a:rPr lang="de-DE" sz="1000" b="0" i="0" u="none" strike="noStrike" baseline="0" dirty="0" err="1">
                <a:latin typeface="+mj-lt"/>
              </a:rPr>
              <a:t>Schmeh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Kryptografie: Verfahren, Protokolle, Infrastrukturen</a:t>
            </a:r>
            <a:r>
              <a:rPr lang="de-DE" sz="1000" b="0" i="0" u="none" strike="noStrike" baseline="0" dirty="0">
                <a:latin typeface="+mj-lt"/>
              </a:rPr>
              <a:t>, 6th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Heidelberg: </a:t>
            </a:r>
            <a:r>
              <a:rPr lang="de-DE" sz="1000" b="0" i="0" u="none" strike="noStrike" baseline="0" dirty="0" err="1">
                <a:latin typeface="+mj-lt"/>
              </a:rPr>
              <a:t>dpunkt.verlag</a:t>
            </a:r>
            <a:r>
              <a:rPr lang="de-DE" sz="1000" b="0" i="0" u="none" strike="noStrike" baseline="0" dirty="0">
                <a:latin typeface="+mj-lt"/>
              </a:rPr>
              <a:t>,</a:t>
            </a:r>
          </a:p>
          <a:p>
            <a:r>
              <a:rPr lang="de-DE" sz="1000" b="0" i="0" u="none" strike="noStrike" baseline="0" dirty="0">
                <a:latin typeface="+mj-lt"/>
              </a:rPr>
              <a:t>	2016, ISBN: 978-3-86490-356-4.</a:t>
            </a:r>
          </a:p>
          <a:p>
            <a:r>
              <a:rPr lang="de-DE" sz="1000" b="0" i="0" u="none" strike="noStrike" baseline="0" dirty="0">
                <a:latin typeface="+mj-lt"/>
              </a:rPr>
              <a:t>[6] A. Beutelspacher, H. B. Neumann, and T. </a:t>
            </a:r>
            <a:r>
              <a:rPr lang="de-DE" sz="1000" b="0" i="0" u="none" strike="noStrike" baseline="0" dirty="0" err="1">
                <a:latin typeface="+mj-lt"/>
              </a:rPr>
              <a:t>Schwarzpaul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Kryptografie in Theorie und Praxis:</a:t>
            </a:r>
          </a:p>
          <a:p>
            <a:r>
              <a:rPr lang="de-DE" sz="1000" b="0" i="1" u="none" strike="noStrike" baseline="0" dirty="0">
                <a:latin typeface="+mj-lt"/>
              </a:rPr>
              <a:t>	Mathematische Grundlagen für elektronisches Geld, Internetsicherheit und Mobilfunk</a:t>
            </a:r>
            <a:r>
              <a:rPr lang="de-DE" sz="1000" b="0" i="0" u="none" strike="noStrike" baseline="0" dirty="0">
                <a:latin typeface="+mj-lt"/>
              </a:rPr>
              <a:t>, 1st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</a:t>
            </a:r>
          </a:p>
          <a:p>
            <a:r>
              <a:rPr lang="de-DE" sz="1000" b="0" i="0" u="none" strike="noStrike" baseline="0" dirty="0">
                <a:latin typeface="+mj-lt"/>
              </a:rPr>
              <a:t>	Wiesbaden: </a:t>
            </a:r>
            <a:r>
              <a:rPr lang="de-DE" sz="1000" b="0" i="0" u="none" strike="noStrike" baseline="0" dirty="0" err="1">
                <a:latin typeface="+mj-lt"/>
              </a:rPr>
              <a:t>Vieweg+Teubner</a:t>
            </a:r>
            <a:r>
              <a:rPr lang="de-DE" sz="1000" b="0" i="0" u="none" strike="noStrike" baseline="0" dirty="0">
                <a:latin typeface="+mj-lt"/>
              </a:rPr>
              <a:t> Verlag, 2005, ISBN: 3-528-03168-9. DOI: 10.1007/978-</a:t>
            </a:r>
          </a:p>
          <a:p>
            <a:r>
              <a:rPr lang="de-DE" sz="1000" b="0" i="0" u="none" strike="noStrike" baseline="0" dirty="0">
                <a:latin typeface="+mj-lt"/>
              </a:rPr>
              <a:t>	3-322-93902-9.</a:t>
            </a:r>
          </a:p>
          <a:p>
            <a:r>
              <a:rPr lang="de-DE" sz="1000" b="0" i="0" u="none" strike="noStrike" baseline="0" dirty="0">
                <a:latin typeface="+mj-lt"/>
              </a:rPr>
              <a:t>[7] W. Ertel and E. </a:t>
            </a:r>
            <a:r>
              <a:rPr lang="de-DE" sz="1000" b="0" i="0" u="none" strike="noStrike" baseline="0" dirty="0" err="1">
                <a:latin typeface="+mj-lt"/>
              </a:rPr>
              <a:t>Löhmann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Angewandte Kryptographie</a:t>
            </a:r>
            <a:r>
              <a:rPr lang="de-DE" sz="1000" b="0" i="0" u="none" strike="noStrike" baseline="0" dirty="0">
                <a:latin typeface="+mj-lt"/>
              </a:rPr>
              <a:t>, 6th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München: Hanser, 2020,</a:t>
            </a:r>
          </a:p>
          <a:p>
            <a:r>
              <a:rPr lang="de-DE" sz="1000" b="0" i="0" u="none" strike="noStrike" baseline="0" dirty="0">
                <a:latin typeface="+mj-lt"/>
              </a:rPr>
              <a:t>	ISBN: 978-3-446-46353-0.</a:t>
            </a:r>
          </a:p>
          <a:p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0" i="0" u="none" strike="noStrike" baseline="0" dirty="0">
                <a:latin typeface="+mj-lt"/>
              </a:rPr>
              <a:t>[8] S. W. </a:t>
            </a:r>
            <a:r>
              <a:rPr lang="en-US" sz="1000" b="0" i="0" u="none" strike="noStrike" baseline="0" dirty="0" err="1">
                <a:latin typeface="+mj-lt"/>
              </a:rPr>
              <a:t>Golomb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Shift register sequences: Secure and limited-access code generators, efficiency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code generators, prescribed property generators, mathematical models</a:t>
            </a:r>
            <a:r>
              <a:rPr lang="en-US" sz="1000" b="0" i="0" u="none" strike="noStrike" baseline="0" dirty="0">
                <a:latin typeface="+mj-lt"/>
              </a:rPr>
              <a:t>, 1st edition. 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San Francisco: </a:t>
            </a:r>
            <a:r>
              <a:rPr lang="de-DE" sz="1000" b="0" i="0" u="none" strike="noStrike" baseline="0" dirty="0">
                <a:latin typeface="+mj-lt"/>
              </a:rPr>
              <a:t>Holden-Day, Inc., 1967.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[9] M. Stamp and R. M. Low, </a:t>
            </a:r>
            <a:r>
              <a:rPr lang="en-US" sz="1000" b="0" i="1" u="none" strike="noStrike" baseline="0" dirty="0">
                <a:latin typeface="+mj-lt"/>
              </a:rPr>
              <a:t>Applied cryptanalysis: Breaking ciphers in the real world</a:t>
            </a:r>
            <a:r>
              <a:rPr lang="en-US" sz="1000" b="0" i="0" u="none" strike="noStrike" baseline="0" dirty="0">
                <a:latin typeface="+mj-lt"/>
              </a:rPr>
              <a:t>, 1st edition.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Hoboken, New Jersey: Wiley-</a:t>
            </a:r>
            <a:r>
              <a:rPr lang="en-US" sz="1000" b="0" i="0" u="none" strike="noStrike" baseline="0" dirty="0" err="1">
                <a:latin typeface="+mj-lt"/>
              </a:rPr>
              <a:t>Interscience</a:t>
            </a:r>
            <a:r>
              <a:rPr lang="en-US" sz="1000" b="0" i="0" u="none" strike="noStrike" baseline="0" dirty="0">
                <a:latin typeface="+mj-lt"/>
              </a:rPr>
              <a:t> a John Wiley &amp; Sons Inc., 2007, ISBN: 978-0-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470-1-1486-5.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[10] R. Lidl and H. Niederreiter, </a:t>
            </a:r>
            <a:r>
              <a:rPr lang="en-US" sz="1000" b="0" i="1" u="none" strike="noStrike" baseline="0" dirty="0">
                <a:latin typeface="+mj-lt"/>
              </a:rPr>
              <a:t>Introduction to finite fields and their applications</a:t>
            </a:r>
            <a:r>
              <a:rPr lang="en-US" sz="1000" b="0" i="0" u="none" strike="noStrike" baseline="0" dirty="0">
                <a:latin typeface="+mj-lt"/>
              </a:rPr>
              <a:t>, 1st edition.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Cambridge: Cambridge University Press, 1986, ISBN: 0-521-30706-6.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[11] N. P. Smart, </a:t>
            </a:r>
            <a:r>
              <a:rPr lang="en-US" sz="1000" b="0" i="1" u="none" strike="noStrike" baseline="0" dirty="0">
                <a:latin typeface="+mj-lt"/>
              </a:rPr>
              <a:t>Cryptography made simple </a:t>
            </a:r>
            <a:r>
              <a:rPr lang="en-US" sz="1000" b="0" i="0" u="none" strike="noStrike" baseline="0" dirty="0">
                <a:latin typeface="+mj-lt"/>
              </a:rPr>
              <a:t>(Information security and cryptography), 1st edition.</a:t>
            </a:r>
          </a:p>
          <a:p>
            <a:pPr algn="l"/>
            <a:r>
              <a:rPr lang="da-DK" sz="1000" b="0" i="0" u="none" strike="noStrike" baseline="0" dirty="0">
                <a:latin typeface="+mj-lt"/>
              </a:rPr>
              <a:t>	Cham et al.: Springer, 2016, ISBN: 978-3-319-21936-3.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[12] R. A. </a:t>
            </a:r>
            <a:r>
              <a:rPr lang="en-US" sz="1000" b="0" i="0" u="none" strike="noStrike" baseline="0" dirty="0" err="1">
                <a:latin typeface="+mj-lt"/>
              </a:rPr>
              <a:t>Rueppel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Analysis and Design of Stream Ciphers</a:t>
            </a:r>
            <a:r>
              <a:rPr lang="en-US" sz="1000" b="0" i="0" u="none" strike="noStrike" baseline="0" dirty="0">
                <a:latin typeface="+mj-lt"/>
              </a:rPr>
              <a:t> (Communications and Control Engineering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Series), 1st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Berlin and Heidelberg: Springer, 1986, ISBN: 978-3-642-82865-2.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DOI: 10.1007/978-3-642-82865-2.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[13] R. Lidl and H. Niederreiter, </a:t>
            </a:r>
            <a:r>
              <a:rPr lang="en-US" sz="1000" b="0" i="1" u="none" strike="noStrike" baseline="0" dirty="0">
                <a:latin typeface="+mj-lt"/>
              </a:rPr>
              <a:t>Finite fields</a:t>
            </a:r>
            <a:r>
              <a:rPr lang="en-US" sz="1000" b="0" i="0" u="none" strike="noStrike" baseline="0" dirty="0">
                <a:latin typeface="+mj-lt"/>
              </a:rPr>
              <a:t>, 2nd edition. Cambridge: Cambridge University Press,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1997, ISBN: 978-0-521-06567-2. DOI: 10.1017/CBO9780511525926.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[14] G. Gong, T. </a:t>
            </a:r>
            <a:r>
              <a:rPr lang="en-US" sz="1000" b="0" i="0" u="none" strike="noStrike" baseline="0" dirty="0" err="1">
                <a:latin typeface="+mj-lt"/>
              </a:rPr>
              <a:t>Helleseth</a:t>
            </a:r>
            <a:r>
              <a:rPr lang="en-US" sz="1000" b="0" i="0" u="none" strike="noStrike" baseline="0" dirty="0">
                <a:latin typeface="+mj-lt"/>
              </a:rPr>
              <a:t>, and P. V. Kumar, “Solomon w. </a:t>
            </a:r>
            <a:r>
              <a:rPr lang="en-US" sz="1000" b="0" i="0" u="none" strike="noStrike" baseline="0" dirty="0" err="1">
                <a:latin typeface="+mj-lt"/>
              </a:rPr>
              <a:t>golomb</a:t>
            </a:r>
            <a:r>
              <a:rPr lang="en-US" sz="1000" b="0" i="0" u="none" strike="noStrike" baseline="0" dirty="0">
                <a:latin typeface="+mj-lt"/>
              </a:rPr>
              <a:t>—mathematician, engineer, and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pioneer</a:t>
            </a:r>
            <a:r>
              <a:rPr lang="de-DE" sz="1000" b="0" i="0" u="none" strike="noStrike" baseline="0" dirty="0">
                <a:latin typeface="+mj-lt"/>
              </a:rPr>
              <a:t>,” </a:t>
            </a:r>
            <a:r>
              <a:rPr lang="de-DE" sz="1000" b="0" i="1" u="none" strike="noStrike" baseline="0" dirty="0">
                <a:latin typeface="+mj-lt"/>
              </a:rPr>
              <a:t>IEEE Transactions on Information Theory</a:t>
            </a:r>
            <a:r>
              <a:rPr lang="de-DE" sz="1000" b="0" i="0" u="none" strike="noStrike" baseline="0" dirty="0">
                <a:latin typeface="+mj-lt"/>
              </a:rPr>
              <a:t>, vol. 64,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4, pp. 2844–2857, 2018,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ISSN: </a:t>
            </a:r>
            <a:r>
              <a:rPr lang="fi-FI" sz="1000" b="0" i="0" u="none" strike="noStrike" baseline="0" dirty="0">
                <a:latin typeface="+mj-lt"/>
              </a:rPr>
              <a:t>0018-9448. DOI: 10.1109/TIT.2018.2809497.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[15] M. J. Robshaw, “Stream ciphers,” </a:t>
            </a:r>
            <a:r>
              <a:rPr lang="en-US" sz="1000" b="0" i="1" u="none" strike="noStrike" baseline="0" dirty="0">
                <a:latin typeface="+mj-lt"/>
              </a:rPr>
              <a:t>RSA </a:t>
            </a:r>
            <a:r>
              <a:rPr lang="en-US" sz="1000" b="0" i="1" u="none" strike="noStrike" baseline="0" dirty="0" err="1">
                <a:latin typeface="+mj-lt"/>
              </a:rPr>
              <a:t>Labratories</a:t>
            </a:r>
            <a:r>
              <a:rPr lang="en-US" sz="1000" b="0" i="0" u="none" strike="noStrike" baseline="0" dirty="0">
                <a:latin typeface="+mj-lt"/>
              </a:rPr>
              <a:t>, vol. 25, 1995. [Online]. Available: 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http://www.networkdls.com/Articles/tr-701.pdf (visited on 04/29/2022).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4264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(2/3)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59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pPr algn="l"/>
            <a:r>
              <a:rPr lang="en-US" sz="1000" b="0" i="0" u="none" strike="noStrike" baseline="0" dirty="0">
                <a:latin typeface="+mj-lt"/>
              </a:rPr>
              <a:t>[16] K. </a:t>
            </a:r>
            <a:r>
              <a:rPr lang="en-US" sz="1000" b="0" i="0" u="none" strike="noStrike" baseline="0" dirty="0" err="1">
                <a:latin typeface="+mj-lt"/>
              </a:rPr>
              <a:t>Pommerening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Cryptology part iv: Bitstream ciphers</a:t>
            </a:r>
            <a:r>
              <a:rPr lang="en-US" sz="1000" b="0" i="0" u="none" strike="noStrike" baseline="0" dirty="0">
                <a:latin typeface="+mj-lt"/>
              </a:rPr>
              <a:t>, 2000. [Online]. Available: https: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//www.staff.uni-mainz.de/pommeren/Cryptology/Bitstream/ (visited on </a:t>
            </a:r>
            <a:r>
              <a:rPr lang="de-DE" sz="1000" b="0" i="0" u="none" strike="noStrike" baseline="0" dirty="0">
                <a:latin typeface="+mj-lt"/>
              </a:rPr>
              <a:t>05/13/2022).</a:t>
            </a:r>
          </a:p>
          <a:p>
            <a:r>
              <a:rPr lang="de-DE" sz="1000" b="0" i="0" u="none" strike="noStrike" baseline="0" dirty="0">
                <a:latin typeface="+mj-lt"/>
              </a:rPr>
              <a:t>[17] C. Eckert, </a:t>
            </a:r>
            <a:r>
              <a:rPr lang="de-DE" sz="1000" b="0" i="1" u="none" strike="noStrike" baseline="0" dirty="0">
                <a:latin typeface="+mj-lt"/>
              </a:rPr>
              <a:t>IT-Sicherheit: Konzepte - Verfahren - Protokolle</a:t>
            </a:r>
            <a:r>
              <a:rPr lang="de-DE" sz="1000" b="0" i="0" u="none" strike="noStrike" baseline="0" dirty="0">
                <a:latin typeface="+mj-lt"/>
              </a:rPr>
              <a:t>, 10th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Berlin/Boston: De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Gruyter, 2018, ISBN: 978-3-11-055158-7. DOI: 10.1515/9783110563900.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[18] T. W. Cusick and P. </a:t>
            </a:r>
            <a:r>
              <a:rPr lang="en-US" sz="1000" b="0" i="0" u="none" strike="noStrike" baseline="0" dirty="0" err="1">
                <a:latin typeface="+mj-lt"/>
              </a:rPr>
              <a:t>Stanica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Cryptographic Boolean functions and applications</a:t>
            </a:r>
            <a:r>
              <a:rPr lang="en-US" sz="1000" b="0" i="0" u="none" strike="noStrike" baseline="0" dirty="0">
                <a:latin typeface="+mj-lt"/>
              </a:rPr>
              <a:t>, 1st ed. Amsterdam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and Boston: Academic Press/Elsevier, 2009, ISBN: 978-0-08-095222-2. [Online]. Available: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http://site.ebrary.com/lib/alltitles/docDetail.action?</a:t>
            </a:r>
            <a:r>
              <a:rPr lang="de-DE" sz="1000" b="0" i="0" u="none" strike="noStrike" baseline="0" dirty="0" err="1">
                <a:latin typeface="+mj-lt"/>
              </a:rPr>
              <a:t>docID</a:t>
            </a:r>
            <a:r>
              <a:rPr lang="de-DE" sz="1000" b="0" i="0" u="none" strike="noStrike" baseline="0" dirty="0">
                <a:latin typeface="+mj-lt"/>
              </a:rPr>
              <a:t>=10286068.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[19] J. Massey, “Shift-register synthesis and bch decoding,” </a:t>
            </a:r>
            <a:r>
              <a:rPr lang="en-US" sz="1000" b="0" i="1" u="none" strike="noStrike" baseline="0" dirty="0">
                <a:latin typeface="+mj-lt"/>
              </a:rPr>
              <a:t>IEEE Transactions on Information Theory</a:t>
            </a:r>
            <a:r>
              <a:rPr lang="en-US" sz="1000" b="0" i="0" u="none" strike="noStrike" baseline="0" dirty="0">
                <a:latin typeface="+mj-lt"/>
              </a:rPr>
              <a:t>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vol. 15, no. 1, pp. 122–127, 1969, ISSN: 0018-9448. DOI: 10.1109/TIT.1969. </a:t>
            </a:r>
            <a:r>
              <a:rPr lang="de-DE" sz="1000" b="0" i="0" u="none" strike="noStrike" baseline="0" dirty="0">
                <a:latin typeface="+mj-lt"/>
              </a:rPr>
              <a:t>1054260.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[20] K. Pommerening, “</a:t>
            </a:r>
            <a:r>
              <a:rPr lang="de-DE" sz="1000" b="0" i="0" u="none" strike="noStrike" baseline="0" dirty="0" err="1">
                <a:latin typeface="+mj-lt"/>
              </a:rPr>
              <a:t>Cryptanalysis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of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nonlinear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feedback</a:t>
            </a:r>
            <a:r>
              <a:rPr lang="de-DE" sz="1000" b="0" i="0" u="none" strike="noStrike" baseline="0" dirty="0">
                <a:latin typeface="+mj-lt"/>
              </a:rPr>
              <a:t> shift </a:t>
            </a:r>
            <a:r>
              <a:rPr lang="de-DE" sz="1000" b="0" i="0" u="none" strike="noStrike" baseline="0" dirty="0" err="1">
                <a:latin typeface="+mj-lt"/>
              </a:rPr>
              <a:t>registers</a:t>
            </a:r>
            <a:r>
              <a:rPr lang="de-DE" sz="1000" b="0" i="0" u="none" strike="noStrike" baseline="0" dirty="0">
                <a:latin typeface="+mj-lt"/>
              </a:rPr>
              <a:t>,” </a:t>
            </a:r>
            <a:r>
              <a:rPr lang="de-DE" sz="1000" b="0" i="1" u="none" strike="noStrike" baseline="0" dirty="0" err="1">
                <a:latin typeface="+mj-lt"/>
              </a:rPr>
              <a:t>Cryptologia</a:t>
            </a:r>
            <a:r>
              <a:rPr lang="de-DE" sz="1000" b="0" i="0" u="none" strike="noStrike" baseline="0" dirty="0">
                <a:latin typeface="+mj-lt"/>
              </a:rPr>
              <a:t>, vol. 40,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no. 4, pp. 303–315, 2015, ISSN: 0161-1194. DOI: 10.1080/01611194.2015.1055385.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(</a:t>
            </a:r>
            <a:r>
              <a:rPr lang="de-DE" sz="1000" b="0" i="0" u="none" strike="noStrike" baseline="0" dirty="0" err="1">
                <a:latin typeface="+mj-lt"/>
              </a:rPr>
              <a:t>visited</a:t>
            </a:r>
            <a:r>
              <a:rPr lang="de-DE" sz="1000" b="0" i="0" u="none" strike="noStrike" baseline="0" dirty="0">
                <a:latin typeface="+mj-lt"/>
              </a:rPr>
              <a:t> on 05/13/2022).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[21] F. </a:t>
            </a:r>
            <a:r>
              <a:rPr lang="en-US" sz="1000" b="0" i="0" u="none" strike="noStrike" baseline="0" dirty="0" err="1">
                <a:latin typeface="+mj-lt"/>
              </a:rPr>
              <a:t>Handayani</a:t>
            </a:r>
            <a:r>
              <a:rPr lang="en-US" sz="1000" b="0" i="0" u="none" strike="noStrike" baseline="0" dirty="0">
                <a:latin typeface="+mj-lt"/>
              </a:rPr>
              <a:t> and N. P. R. </a:t>
            </a:r>
            <a:r>
              <a:rPr lang="en-US" sz="1000" b="0" i="0" u="none" strike="noStrike" baseline="0" dirty="0" err="1">
                <a:latin typeface="+mj-lt"/>
              </a:rPr>
              <a:t>Adiati</a:t>
            </a:r>
            <a:r>
              <a:rPr lang="en-US" sz="1000" b="0" i="0" u="none" strike="noStrike" baseline="0" dirty="0">
                <a:latin typeface="+mj-lt"/>
              </a:rPr>
              <a:t>, “Analysis of </a:t>
            </a:r>
            <a:r>
              <a:rPr lang="en-US" sz="1000" b="0" i="0" u="none" strike="noStrike" baseline="0" dirty="0" err="1">
                <a:latin typeface="+mj-lt"/>
              </a:rPr>
              <a:t>geffe</a:t>
            </a:r>
            <a:r>
              <a:rPr lang="en-US" sz="1000" b="0" i="0" u="none" strike="noStrike" baseline="0" dirty="0">
                <a:latin typeface="+mj-lt"/>
              </a:rPr>
              <a:t> generator </a:t>
            </a:r>
            <a:r>
              <a:rPr lang="en-US" sz="1000" b="0" i="0" u="none" strike="noStrike" baseline="0" dirty="0" err="1">
                <a:latin typeface="+mj-lt"/>
              </a:rPr>
              <a:t>lfsr</a:t>
            </a:r>
            <a:r>
              <a:rPr lang="en-US" sz="1000" b="0" i="0" u="none" strike="noStrike" baseline="0" dirty="0">
                <a:latin typeface="+mj-lt"/>
              </a:rPr>
              <a:t> properties on the application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of algebraic attack,” ser. AIP Conference Proceedings, AIP Publishing, 2019, p. 020 029. DOI: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10.1063/1.5132456.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[22] T. </a:t>
            </a:r>
            <a:r>
              <a:rPr lang="en-US" sz="1000" b="0" i="0" u="none" strike="noStrike" baseline="0" dirty="0" err="1">
                <a:latin typeface="+mj-lt"/>
              </a:rPr>
              <a:t>Siegenthaler</a:t>
            </a:r>
            <a:r>
              <a:rPr lang="en-US" sz="1000" b="0" i="0" u="none" strike="noStrike" baseline="0" dirty="0">
                <a:latin typeface="+mj-lt"/>
              </a:rPr>
              <a:t>, “Correlation-immunity of nonlinear combining functions for cryptographic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applications</a:t>
            </a:r>
            <a:r>
              <a:rPr lang="de-DE" sz="1000" b="0" i="0" u="none" strike="noStrike" baseline="0" dirty="0">
                <a:latin typeface="+mj-lt"/>
              </a:rPr>
              <a:t> (</a:t>
            </a:r>
            <a:r>
              <a:rPr lang="de-DE" sz="1000" b="0" i="0" u="none" strike="noStrike" baseline="0" dirty="0" err="1">
                <a:latin typeface="+mj-lt"/>
              </a:rPr>
              <a:t>corresp</a:t>
            </a:r>
            <a:r>
              <a:rPr lang="de-DE" sz="1000" b="0" i="0" u="none" strike="noStrike" baseline="0" dirty="0">
                <a:latin typeface="+mj-lt"/>
              </a:rPr>
              <a:t>.),” </a:t>
            </a:r>
            <a:r>
              <a:rPr lang="de-DE" sz="1000" b="0" i="1" u="none" strike="noStrike" baseline="0" dirty="0">
                <a:latin typeface="+mj-lt"/>
              </a:rPr>
              <a:t>IEEE Transactions on Information Theory</a:t>
            </a:r>
            <a:r>
              <a:rPr lang="de-DE" sz="1000" b="0" i="0" u="none" strike="noStrike" baseline="0" dirty="0">
                <a:latin typeface="+mj-lt"/>
              </a:rPr>
              <a:t>, vol. 30,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5, pp. 776–</a:t>
            </a:r>
          </a:p>
          <a:p>
            <a:pPr algn="l"/>
            <a:r>
              <a:rPr lang="sv-SE" sz="1000" b="0" i="0" u="none" strike="noStrike" baseline="0" dirty="0">
                <a:latin typeface="+mj-lt"/>
              </a:rPr>
              <a:t>	780, 1984, ISSN: 0018-9448. DOI: 10.1109/TIT.1984.1056949.</a:t>
            </a:r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0" i="0" u="none" strike="noStrike" baseline="0" dirty="0">
                <a:latin typeface="+mj-lt"/>
              </a:rPr>
              <a:t>[23] </a:t>
            </a:r>
            <a:r>
              <a:rPr lang="en-US" sz="1000" b="0" i="0" u="none" strike="noStrike" baseline="0" dirty="0" err="1">
                <a:latin typeface="+mj-lt"/>
              </a:rPr>
              <a:t>H.Wu</a:t>
            </a:r>
            <a:r>
              <a:rPr lang="en-US" sz="1000" b="0" i="0" u="none" strike="noStrike" baseline="0" dirty="0">
                <a:latin typeface="+mj-lt"/>
              </a:rPr>
              <a:t>, “Cryptanalysis and design of stream ciphers,” Ph.D. dissertation, 2008. [Online]. Available: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https://www.esat.kuleuven.be/cosic/publications/thesis-</a:t>
            </a:r>
            <a:r>
              <a:rPr lang="en-US" sz="1000" b="0" i="0" u="none" strike="noStrike" baseline="0" dirty="0">
                <a:latin typeface="+mj-lt"/>
              </a:rPr>
              <a:t>167.pdf (visited on 04/25/2022).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[24] R. A. </a:t>
            </a:r>
            <a:r>
              <a:rPr lang="en-US" sz="1000" b="0" i="0" u="none" strike="noStrike" baseline="0" dirty="0" err="1">
                <a:latin typeface="+mj-lt"/>
              </a:rPr>
              <a:t>Rueppel</a:t>
            </a:r>
            <a:r>
              <a:rPr lang="en-US" sz="1000" b="0" i="0" u="none" strike="noStrike" baseline="0" dirty="0">
                <a:latin typeface="+mj-lt"/>
              </a:rPr>
              <a:t>, “Correlation immunity and the summation generator,” in </a:t>
            </a:r>
            <a:r>
              <a:rPr lang="en-US" sz="1000" b="0" i="1" u="none" strike="noStrike" baseline="0" dirty="0">
                <a:latin typeface="+mj-lt"/>
              </a:rPr>
              <a:t>Advances in Cryptology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— CRYPTO ’85 Proceedings</a:t>
            </a:r>
            <a:r>
              <a:rPr lang="en-US" sz="1000" b="0" i="0" u="none" strike="noStrike" baseline="0" dirty="0">
                <a:latin typeface="+mj-lt"/>
              </a:rPr>
              <a:t>, ser. Lecture Notes in Computer Science, H. C. Williams,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Ed., vol. 218, Berlin, Heidelberg: Springer Berlin Heidelberg, 1986, pp. 260–272, ISBN: 978-</a:t>
            </a:r>
          </a:p>
          <a:p>
            <a:pPr algn="l"/>
            <a:r>
              <a:rPr lang="fr-FR" sz="1000" b="0" i="0" u="none" strike="noStrike" baseline="0" dirty="0">
                <a:latin typeface="+mj-lt"/>
              </a:rPr>
              <a:t>	3-540-16463-0. DOI: 10.1007/3- 540- 39799- X_20. [Online]. </a:t>
            </a:r>
            <a:r>
              <a:rPr lang="fr-FR" sz="1000" b="0" i="0" u="none" strike="noStrike" baseline="0" dirty="0" err="1">
                <a:latin typeface="+mj-lt"/>
              </a:rPr>
              <a:t>Available</a:t>
            </a:r>
            <a:r>
              <a:rPr lang="fr-FR" sz="1000" b="0" i="0" u="none" strike="noStrike" baseline="0" dirty="0">
                <a:latin typeface="+mj-lt"/>
              </a:rPr>
              <a:t>: https: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//link.springer.com/content/pdf/10.1007/3-540-39799-X_20.pdf </a:t>
            </a:r>
            <a:r>
              <a:rPr lang="de-DE" sz="1000" b="0" i="0" u="none" strike="noStrike" baseline="0" dirty="0">
                <a:latin typeface="+mj-lt"/>
              </a:rPr>
              <a:t>(</a:t>
            </a:r>
            <a:r>
              <a:rPr lang="de-DE" sz="1000" b="0" i="0" u="none" strike="noStrike" baseline="0" dirty="0" err="1">
                <a:latin typeface="+mj-lt"/>
              </a:rPr>
              <a:t>visited</a:t>
            </a:r>
            <a:r>
              <a:rPr lang="de-DE" sz="1000" b="0" i="0" u="none" strike="noStrike" baseline="0" dirty="0">
                <a:latin typeface="+mj-lt"/>
              </a:rPr>
              <a:t> on 05/15/2022).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[25] W. Meier and O. </a:t>
            </a:r>
            <a:r>
              <a:rPr lang="en-US" sz="1000" b="0" i="0" u="none" strike="noStrike" baseline="0" dirty="0" err="1">
                <a:latin typeface="+mj-lt"/>
              </a:rPr>
              <a:t>Staffelbach</a:t>
            </a:r>
            <a:r>
              <a:rPr lang="en-US" sz="1000" b="0" i="0" u="none" strike="noStrike" baseline="0" dirty="0">
                <a:latin typeface="+mj-lt"/>
              </a:rPr>
              <a:t>, “Correlation properties of combiners with memory in stream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ciphers,” </a:t>
            </a:r>
            <a:r>
              <a:rPr lang="en-US" sz="1000" b="0" i="1" u="none" strike="noStrike" baseline="0" dirty="0">
                <a:latin typeface="+mj-lt"/>
              </a:rPr>
              <a:t>Journal of Cryptology</a:t>
            </a:r>
            <a:r>
              <a:rPr lang="en-US" sz="1000" b="0" i="0" u="none" strike="noStrike" baseline="0" dirty="0">
                <a:latin typeface="+mj-lt"/>
              </a:rPr>
              <a:t>, vol. 5, no. 1, pp. 67–86, 1992, ISSN: 0933-2790. DOI: 10.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1007/BF00191322.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[26] T. Beth and F. C. Piper, “The stop-and-go-generator,” in </a:t>
            </a:r>
            <a:r>
              <a:rPr lang="en-US" sz="1000" b="0" i="1" u="none" strike="noStrike" baseline="0" dirty="0">
                <a:latin typeface="+mj-lt"/>
              </a:rPr>
              <a:t>Advances in Cryptology</a:t>
            </a:r>
            <a:r>
              <a:rPr lang="en-US" sz="1000" b="0" i="0" u="none" strike="noStrike" baseline="0" dirty="0">
                <a:latin typeface="+mj-lt"/>
              </a:rPr>
              <a:t>, ser. Lecture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Notes in Computer Science, T. Beth, N. Cot, and I. </a:t>
            </a:r>
            <a:r>
              <a:rPr lang="de-DE" sz="1000" b="0" i="0" u="none" strike="noStrike" baseline="0" dirty="0" err="1">
                <a:latin typeface="+mj-lt"/>
              </a:rPr>
              <a:t>Ingemarsson</a:t>
            </a:r>
            <a:r>
              <a:rPr lang="de-DE" sz="1000" b="0" i="0" u="none" strike="noStrike" baseline="0" dirty="0">
                <a:latin typeface="+mj-lt"/>
              </a:rPr>
              <a:t>, Eds., vol. 209, Berlin,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Heidelberg: Springer Berlin Heidelberg, 1985, pp. 88–92, ISBN: 978-3-540-16076-2.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DOI: 10.1007/3-540-39757-4_9.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[27] A. Klein, </a:t>
            </a:r>
            <a:r>
              <a:rPr lang="de-DE" sz="1000" b="0" i="1" u="none" strike="noStrike" baseline="0" dirty="0">
                <a:latin typeface="+mj-lt"/>
              </a:rPr>
              <a:t>Stream </a:t>
            </a:r>
            <a:r>
              <a:rPr lang="de-DE" sz="1000" b="0" i="1" u="none" strike="noStrike" baseline="0" dirty="0" err="1">
                <a:latin typeface="+mj-lt"/>
              </a:rPr>
              <a:t>ciphers</a:t>
            </a:r>
            <a:r>
              <a:rPr lang="de-DE" sz="1000" b="0" i="0" u="none" strike="noStrike" baseline="0" dirty="0">
                <a:latin typeface="+mj-lt"/>
              </a:rPr>
              <a:t>. London: Springer, 2013, ISBN: 9781447150787.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[28] D. Coppersmith, H. Krawczyk, and Y. Mansour, “The shrinking generator,” in </a:t>
            </a:r>
            <a:r>
              <a:rPr lang="en-US" sz="1000" b="0" i="1" u="none" strike="noStrike" baseline="0" dirty="0">
                <a:latin typeface="+mj-lt"/>
              </a:rPr>
              <a:t>Annual International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Cryptology Conference</a:t>
            </a:r>
            <a:r>
              <a:rPr lang="en-US" sz="1000" b="0" i="0" u="none" strike="noStrike" baseline="0" dirty="0">
                <a:latin typeface="+mj-lt"/>
              </a:rPr>
              <a:t>, Springer, 1993, pp. 22–39.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[29] M. Robshaw, “The </a:t>
            </a:r>
            <a:r>
              <a:rPr lang="en-US" sz="1000" b="0" i="0" u="none" strike="noStrike" baseline="0" dirty="0" err="1">
                <a:latin typeface="+mj-lt"/>
              </a:rPr>
              <a:t>estream</a:t>
            </a:r>
            <a:r>
              <a:rPr lang="en-US" sz="1000" b="0" i="0" u="none" strike="noStrike" baseline="0" dirty="0">
                <a:latin typeface="+mj-lt"/>
              </a:rPr>
              <a:t> project,”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1–6. 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372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Popular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tool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stream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ciphers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</a:rPr>
                      <m:t>~ 80</m:t>
                    </m:r>
                  </m:oMath>
                </a14:m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years of research history</a:t>
                </a:r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r>
                  <a:rPr lang="en-US" sz="19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Reason for popularity: </a:t>
                </a:r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mathematical interpretability</a:t>
                </a:r>
              </a:p>
              <a:p>
                <a:pPr indent="0">
                  <a:buNone/>
                </a:pPr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  <a:blipFill>
                <a:blip r:embed="rId2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C866F7-95F4-4FB1-AA0F-E5926279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679" y="3155090"/>
            <a:ext cx="9908997" cy="20581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2B7622F-6F15-455B-A813-DD6EFD9AAE80}"/>
              </a:ext>
            </a:extLst>
          </p:cNvPr>
          <p:cNvCxnSpPr>
            <a:cxnSpLocks/>
          </p:cNvCxnSpPr>
          <p:nvPr/>
        </p:nvCxnSpPr>
        <p:spPr>
          <a:xfrm flipH="1">
            <a:off x="2819424" y="2668294"/>
            <a:ext cx="78056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C6BD578-5BC9-4BA2-A9A1-50E6D30C0D26}"/>
              </a:ext>
            </a:extLst>
          </p:cNvPr>
          <p:cNvCxnSpPr>
            <a:cxnSpLocks/>
          </p:cNvCxnSpPr>
          <p:nvPr/>
        </p:nvCxnSpPr>
        <p:spPr>
          <a:xfrm>
            <a:off x="3599986" y="2668294"/>
            <a:ext cx="76240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E2C0387-8C38-43D7-A838-00B278649079}"/>
              </a:ext>
            </a:extLst>
          </p:cNvPr>
          <p:cNvSpPr txBox="1"/>
          <p:nvPr/>
        </p:nvSpPr>
        <p:spPr>
          <a:xfrm>
            <a:off x="2749086" y="2275652"/>
            <a:ext cx="17018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Tapped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Cells</a:t>
            </a:r>
            <a:endParaRPr lang="de-DE" i="1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A00224-2CF2-469D-96E3-4E885B3C4D04}"/>
              </a:ext>
            </a:extLst>
          </p:cNvPr>
          <p:cNvSpPr txBox="1"/>
          <p:nvPr/>
        </p:nvSpPr>
        <p:spPr>
          <a:xfrm>
            <a:off x="5108318" y="5069950"/>
            <a:ext cx="24569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Feedback Function</a:t>
            </a:r>
            <a:endParaRPr lang="de-DE" i="1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342613-0A46-43EF-80AA-176C795CD7EA}"/>
              </a:ext>
            </a:extLst>
          </p:cNvPr>
          <p:cNvCxnSpPr>
            <a:cxnSpLocks/>
          </p:cNvCxnSpPr>
          <p:nvPr/>
        </p:nvCxnSpPr>
        <p:spPr>
          <a:xfrm>
            <a:off x="4450886" y="5043333"/>
            <a:ext cx="720468" cy="2112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CBF444EA-06E6-4AFC-9323-E805B00994A9}"/>
              </a:ext>
            </a:extLst>
          </p:cNvPr>
          <p:cNvSpPr txBox="1">
            <a:spLocks/>
          </p:cNvSpPr>
          <p:nvPr/>
        </p:nvSpPr>
        <p:spPr>
          <a:xfrm>
            <a:off x="9316188" y="2757905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</p:spTree>
    <p:extLst>
      <p:ext uri="{BB962C8B-B14F-4D97-AF65-F5344CB8AC3E}">
        <p14:creationId xmlns:p14="http://schemas.microsoft.com/office/powerpoint/2010/main" val="1039584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(3/3)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60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pPr algn="l"/>
            <a:r>
              <a:rPr lang="en-US" sz="1000" b="0" i="0" u="none" strike="noStrike" baseline="0" dirty="0">
                <a:latin typeface="+mj-lt"/>
              </a:rPr>
              <a:t>[30] C. D. </a:t>
            </a:r>
            <a:r>
              <a:rPr lang="en-US" sz="1000" b="0" i="0" u="none" strike="noStrike" baseline="0" dirty="0" err="1">
                <a:latin typeface="+mj-lt"/>
              </a:rPr>
              <a:t>Cannière</a:t>
            </a:r>
            <a:r>
              <a:rPr lang="en-US" sz="1000" b="0" i="0" u="none" strike="noStrike" baseline="0" dirty="0">
                <a:latin typeface="+mj-lt"/>
              </a:rPr>
              <a:t>, “</a:t>
            </a:r>
            <a:r>
              <a:rPr lang="en-US" sz="1000" b="0" i="0" u="none" strike="noStrike" baseline="0" dirty="0" err="1">
                <a:latin typeface="+mj-lt"/>
              </a:rPr>
              <a:t>Estream</a:t>
            </a:r>
            <a:r>
              <a:rPr lang="en-US" sz="1000" b="0" i="0" u="none" strike="noStrike" baseline="0" dirty="0">
                <a:latin typeface="+mj-lt"/>
              </a:rPr>
              <a:t> software performance,”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119–139.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[31] T. Good and M. </a:t>
            </a:r>
            <a:r>
              <a:rPr lang="en-US" sz="1000" b="0" i="0" u="none" strike="noStrike" baseline="0" dirty="0" err="1">
                <a:latin typeface="+mj-lt"/>
              </a:rPr>
              <a:t>Benaissa</a:t>
            </a:r>
            <a:r>
              <a:rPr lang="en-US" sz="1000" b="0" i="0" u="none" strike="noStrike" baseline="0" dirty="0">
                <a:latin typeface="+mj-lt"/>
              </a:rPr>
              <a:t>, “</a:t>
            </a:r>
            <a:r>
              <a:rPr lang="en-US" sz="1000" b="0" i="0" u="none" strike="noStrike" baseline="0" dirty="0" err="1">
                <a:latin typeface="+mj-lt"/>
              </a:rPr>
              <a:t>Asic</a:t>
            </a:r>
            <a:r>
              <a:rPr lang="en-US" sz="1000" b="0" i="0" u="none" strike="noStrike" baseline="0" dirty="0">
                <a:latin typeface="+mj-lt"/>
              </a:rPr>
              <a:t> hardware performance,”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267–293.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[32] L. Jiao, Y. Hao, and D. Feng, “Stream cipher designs: A review,” </a:t>
            </a:r>
            <a:r>
              <a:rPr lang="en-US" sz="1000" b="0" i="1" u="none" strike="noStrike" baseline="0" dirty="0">
                <a:latin typeface="+mj-lt"/>
              </a:rPr>
              <a:t>Science China Information</a:t>
            </a:r>
          </a:p>
          <a:p>
            <a:pPr algn="l"/>
            <a:r>
              <a:rPr lang="de-DE" sz="1000" b="0" i="1" u="none" strike="noStrike" baseline="0" dirty="0">
                <a:latin typeface="+mj-lt"/>
              </a:rPr>
              <a:t>	Sciences</a:t>
            </a:r>
            <a:r>
              <a:rPr lang="de-DE" sz="1000" b="0" i="0" u="none" strike="noStrike" baseline="0" dirty="0">
                <a:latin typeface="+mj-lt"/>
              </a:rPr>
              <a:t>, vol. 63,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3, pp. 1–25, 2020.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[33] M. </a:t>
            </a:r>
            <a:r>
              <a:rPr lang="en-US" sz="1000" b="0" i="0" u="none" strike="noStrike" baseline="0" dirty="0" err="1">
                <a:latin typeface="+mj-lt"/>
              </a:rPr>
              <a:t>Boesgaard</a:t>
            </a:r>
            <a:r>
              <a:rPr lang="en-US" sz="1000" b="0" i="0" u="none" strike="noStrike" baseline="0" dirty="0">
                <a:latin typeface="+mj-lt"/>
              </a:rPr>
              <a:t>, M. </a:t>
            </a:r>
            <a:r>
              <a:rPr lang="en-US" sz="1000" b="0" i="0" u="none" strike="noStrike" baseline="0" dirty="0" err="1">
                <a:latin typeface="+mj-lt"/>
              </a:rPr>
              <a:t>Vesterager</a:t>
            </a:r>
            <a:r>
              <a:rPr lang="en-US" sz="1000" b="0" i="0" u="none" strike="noStrike" baseline="0" dirty="0">
                <a:latin typeface="+mj-lt"/>
              </a:rPr>
              <a:t>, and E. Zenner, “The rabbit stream cipher,” in </a:t>
            </a:r>
            <a:r>
              <a:rPr lang="en-US" sz="1000" b="0" i="1" u="none" strike="noStrike" baseline="0" dirty="0">
                <a:latin typeface="+mj-lt"/>
              </a:rPr>
              <a:t>New stream cipher</a:t>
            </a:r>
          </a:p>
          <a:p>
            <a:pPr algn="l"/>
            <a:r>
              <a:rPr lang="de-DE" sz="1000" b="0" i="1" u="none" strike="noStrike" baseline="0" dirty="0">
                <a:latin typeface="+mj-lt"/>
              </a:rPr>
              <a:t>	</a:t>
            </a:r>
            <a:r>
              <a:rPr lang="de-DE" sz="1000" b="0" i="1" u="none" strike="noStrike" baseline="0" dirty="0" err="1">
                <a:latin typeface="+mj-lt"/>
              </a:rPr>
              <a:t>designs</a:t>
            </a:r>
            <a:r>
              <a:rPr lang="de-DE" sz="1000" b="0" i="0" u="none" strike="noStrike" baseline="0" dirty="0">
                <a:latin typeface="+mj-lt"/>
              </a:rPr>
              <a:t>, Springer, 2008, pp. 69–83.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[34] D. J. Bernstein, “The salsa20 family of stream ciphers,”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84–97.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[35] C. D. </a:t>
            </a:r>
            <a:r>
              <a:rPr lang="en-US" sz="1000" b="0" i="0" u="none" strike="noStrike" baseline="0" dirty="0" err="1">
                <a:latin typeface="+mj-lt"/>
              </a:rPr>
              <a:t>Canni`ere</a:t>
            </a:r>
            <a:r>
              <a:rPr lang="en-US" sz="1000" b="0" i="0" u="none" strike="noStrike" baseline="0" dirty="0">
                <a:latin typeface="+mj-lt"/>
              </a:rPr>
              <a:t> and B. </a:t>
            </a:r>
            <a:r>
              <a:rPr lang="en-US" sz="1000" b="0" i="0" u="none" strike="noStrike" baseline="0" dirty="0" err="1">
                <a:latin typeface="+mj-lt"/>
              </a:rPr>
              <a:t>Preneel</a:t>
            </a:r>
            <a:r>
              <a:rPr lang="en-US" sz="1000" b="0" i="0" u="none" strike="noStrike" baseline="0" dirty="0">
                <a:latin typeface="+mj-lt"/>
              </a:rPr>
              <a:t>, “Trivium,”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pp. 244–266.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[36] M. Hell, T. Johansson, and W. Meier, “Grain: A stream cipher for constrained environments,”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</a:t>
            </a:r>
            <a:r>
              <a:rPr lang="en-US" sz="1000" b="0" i="1" u="none" strike="noStrike" baseline="0" dirty="0">
                <a:latin typeface="+mj-lt"/>
              </a:rPr>
              <a:t>International journal of wireless and mobile computing</a:t>
            </a:r>
            <a:r>
              <a:rPr lang="en-US" sz="1000" b="0" i="0" u="none" strike="noStrike" baseline="0" dirty="0">
                <a:latin typeface="+mj-lt"/>
              </a:rPr>
              <a:t>, vol. 2, no. 1, pp. 86–93, 2007.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[37] Ö. </a:t>
            </a:r>
            <a:r>
              <a:rPr lang="en-US" sz="1000" b="0" i="0" u="none" strike="noStrike" baseline="0" dirty="0" err="1">
                <a:latin typeface="+mj-lt"/>
              </a:rPr>
              <a:t>Küc</a:t>
            </a:r>
            <a:r>
              <a:rPr lang="en-US" sz="1000" dirty="0" err="1">
                <a:latin typeface="+mj-lt"/>
              </a:rPr>
              <a:t>ü</a:t>
            </a:r>
            <a:r>
              <a:rPr lang="en-US" sz="1000" b="0" i="0" u="none" strike="noStrike" baseline="0" dirty="0" err="1">
                <a:latin typeface="+mj-lt"/>
              </a:rPr>
              <a:t>k</a:t>
            </a:r>
            <a:r>
              <a:rPr lang="en-US" sz="1000" b="0" i="0" u="none" strike="noStrike" baseline="0" dirty="0">
                <a:latin typeface="+mj-lt"/>
              </a:rPr>
              <a:t>, “Slide resynchronization attack on the initialization of grain 1.0,” </a:t>
            </a:r>
            <a:r>
              <a:rPr lang="en-US" sz="1000" b="0" i="1" u="none" strike="noStrike" baseline="0" dirty="0" err="1">
                <a:latin typeface="+mj-lt"/>
              </a:rPr>
              <a:t>eSTREAM</a:t>
            </a:r>
            <a:r>
              <a:rPr lang="en-US" sz="1000" b="0" i="1" u="none" strike="noStrike" baseline="0" dirty="0">
                <a:latin typeface="+mj-lt"/>
              </a:rPr>
              <a:t>, </a:t>
            </a:r>
            <a:br>
              <a:rPr lang="en-US" sz="1000" b="0" i="1" u="none" strike="noStrike" baseline="0" dirty="0">
                <a:latin typeface="+mj-lt"/>
              </a:rPr>
            </a:br>
            <a:r>
              <a:rPr lang="en-US" sz="1000" b="0" i="1" u="none" strike="noStrike" baseline="0" dirty="0">
                <a:latin typeface="+mj-lt"/>
              </a:rPr>
              <a:t>	ECRYPT </a:t>
            </a:r>
            <a:r>
              <a:rPr lang="de-DE" sz="1000" b="0" i="1" u="none" strike="noStrike" baseline="0" dirty="0">
                <a:latin typeface="+mj-lt"/>
              </a:rPr>
              <a:t>Stream </a:t>
            </a:r>
            <a:r>
              <a:rPr lang="de-DE" sz="1000" b="0" i="1" u="none" strike="noStrike" baseline="0" dirty="0" err="1">
                <a:latin typeface="+mj-lt"/>
              </a:rPr>
              <a:t>Cipher</a:t>
            </a:r>
            <a:r>
              <a:rPr lang="de-DE" sz="1000" b="0" i="1" u="none" strike="noStrike" baseline="0" dirty="0">
                <a:latin typeface="+mj-lt"/>
              </a:rPr>
              <a:t> Project, Report</a:t>
            </a:r>
            <a:r>
              <a:rPr lang="de-DE" sz="1000" b="0" i="0" u="none" strike="noStrike" baseline="0" dirty="0">
                <a:latin typeface="+mj-lt"/>
              </a:rPr>
              <a:t>, vol. 44, p. 2006,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[38] S. Babbage and M. Dodd, “The stream cipher mickey 2.0,” </a:t>
            </a:r>
            <a:r>
              <a:rPr lang="en-US" sz="1000" b="0" i="1" u="none" strike="noStrike" baseline="0" dirty="0">
                <a:latin typeface="+mj-lt"/>
              </a:rPr>
              <a:t>ECRYPT Stream Cipher</a:t>
            </a:r>
            <a:r>
              <a:rPr lang="en-US" sz="1000" b="0" i="0" u="none" strike="noStrike" baseline="0" dirty="0">
                <a:latin typeface="+mj-lt"/>
              </a:rPr>
              <a:t>, pp. 191–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209, 2006.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[39] S. </a:t>
            </a:r>
            <a:r>
              <a:rPr lang="en-US" sz="1000" b="0" i="0" u="none" strike="noStrike" baseline="0" dirty="0" err="1">
                <a:latin typeface="+mj-lt"/>
              </a:rPr>
              <a:t>Banik</a:t>
            </a:r>
            <a:r>
              <a:rPr lang="en-US" sz="1000" b="0" i="0" u="none" strike="noStrike" baseline="0" dirty="0">
                <a:latin typeface="+mj-lt"/>
              </a:rPr>
              <a:t>, S. Maitra, and S. Sarkar, “Improved differential fault attack on mickey 2.0,” </a:t>
            </a:r>
            <a:r>
              <a:rPr lang="en-US" sz="1000" b="0" i="1" u="none" strike="noStrike" baseline="0" dirty="0">
                <a:latin typeface="+mj-lt"/>
              </a:rPr>
              <a:t>Journal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of Cryptographic Engineering</a:t>
            </a:r>
            <a:r>
              <a:rPr lang="en-US" sz="1000" b="0" i="0" u="none" strike="noStrike" baseline="0" dirty="0">
                <a:latin typeface="+mj-lt"/>
              </a:rPr>
              <a:t>, vol. 5, no. 1, pp. 13–29, 2015.</a:t>
            </a:r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b="0" i="0" u="none" strike="noStrike" baseline="0" dirty="0">
                <a:latin typeface="+mj-lt"/>
              </a:rPr>
              <a:t>[40] C. </a:t>
            </a:r>
            <a:r>
              <a:rPr lang="de-DE" sz="1000" b="0" i="0" u="none" strike="noStrike" baseline="0" dirty="0" err="1">
                <a:latin typeface="+mj-lt"/>
              </a:rPr>
              <a:t>Berbain</a:t>
            </a:r>
            <a:r>
              <a:rPr lang="de-DE" sz="1000" b="0" i="0" u="none" strike="noStrike" baseline="0" dirty="0">
                <a:latin typeface="+mj-lt"/>
              </a:rPr>
              <a:t>, O. </a:t>
            </a:r>
            <a:r>
              <a:rPr lang="de-DE" sz="1000" b="0" i="0" u="none" strike="noStrike" baseline="0" dirty="0" err="1">
                <a:latin typeface="+mj-lt"/>
              </a:rPr>
              <a:t>Billet</a:t>
            </a:r>
            <a:r>
              <a:rPr lang="de-DE" sz="1000" b="0" i="0" u="none" strike="noStrike" baseline="0" dirty="0">
                <a:latin typeface="+mj-lt"/>
              </a:rPr>
              <a:t>, A. </a:t>
            </a:r>
            <a:r>
              <a:rPr lang="de-DE" sz="1000" b="0" i="0" u="none" strike="noStrike" baseline="0" dirty="0" err="1">
                <a:latin typeface="+mj-lt"/>
              </a:rPr>
              <a:t>Canteaut</a:t>
            </a:r>
            <a:r>
              <a:rPr lang="de-DE" sz="1000" b="0" i="0" u="none" strike="noStrike" baseline="0" dirty="0">
                <a:latin typeface="+mj-lt"/>
              </a:rPr>
              <a:t>, et al., “</a:t>
            </a:r>
            <a:r>
              <a:rPr lang="de-DE" sz="1000" b="0" i="0" u="none" strike="noStrike" baseline="0" dirty="0" err="1">
                <a:latin typeface="+mj-lt"/>
              </a:rPr>
              <a:t>Sosemanuk</a:t>
            </a:r>
            <a:r>
              <a:rPr lang="de-DE" sz="1000" b="0" i="0" u="none" strike="noStrike" baseline="0" dirty="0">
                <a:latin typeface="+mj-lt"/>
              </a:rPr>
              <a:t>, a fast software-</a:t>
            </a:r>
            <a:r>
              <a:rPr lang="de-DE" sz="1000" b="0" i="0" u="none" strike="noStrike" baseline="0" dirty="0" err="1">
                <a:latin typeface="+mj-lt"/>
              </a:rPr>
              <a:t>oriented</a:t>
            </a:r>
            <a:r>
              <a:rPr lang="de-DE" sz="1000" b="0" i="0" u="none" strike="noStrike" baseline="0" dirty="0">
                <a:latin typeface="+mj-lt"/>
              </a:rPr>
              <a:t> stream </a:t>
            </a:r>
            <a:r>
              <a:rPr lang="de-DE" sz="1000" b="0" i="0" u="none" strike="noStrike" baseline="0" dirty="0" err="1">
                <a:latin typeface="+mj-lt"/>
              </a:rPr>
              <a:t>cipher</a:t>
            </a:r>
            <a:r>
              <a:rPr lang="de-DE" sz="1000" b="0" i="0" u="none" strike="noStrike" baseline="0" dirty="0">
                <a:latin typeface="+mj-lt"/>
              </a:rPr>
              <a:t>,”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98–118.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[41] Y. </a:t>
            </a:r>
            <a:r>
              <a:rPr lang="en-US" sz="1000" b="0" i="0" u="none" strike="noStrike" baseline="0" dirty="0" err="1">
                <a:latin typeface="+mj-lt"/>
              </a:rPr>
              <a:t>Tsunoo</a:t>
            </a:r>
            <a:r>
              <a:rPr lang="en-US" sz="1000" b="0" i="0" u="none" strike="noStrike" baseline="0" dirty="0">
                <a:latin typeface="+mj-lt"/>
              </a:rPr>
              <a:t>, T. Saito, M. </a:t>
            </a:r>
            <a:r>
              <a:rPr lang="en-US" sz="1000" b="0" i="0" u="none" strike="noStrike" baseline="0" dirty="0" err="1">
                <a:latin typeface="+mj-lt"/>
              </a:rPr>
              <a:t>Shigeri</a:t>
            </a:r>
            <a:r>
              <a:rPr lang="en-US" sz="1000" b="0" i="0" u="none" strike="noStrike" baseline="0" dirty="0">
                <a:latin typeface="+mj-lt"/>
              </a:rPr>
              <a:t>, et al., “Evaluation of </a:t>
            </a:r>
            <a:r>
              <a:rPr lang="en-US" sz="1000" b="0" i="0" u="none" strike="noStrike" baseline="0" dirty="0" err="1">
                <a:latin typeface="+mj-lt"/>
              </a:rPr>
              <a:t>sosemanuk</a:t>
            </a:r>
            <a:r>
              <a:rPr lang="en-US" sz="1000" b="0" i="0" u="none" strike="noStrike" baseline="0" dirty="0">
                <a:latin typeface="+mj-lt"/>
              </a:rPr>
              <a:t> with regard to guess-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and determine attacks,” </a:t>
            </a:r>
            <a:r>
              <a:rPr lang="en-US" sz="1000" b="0" i="1" u="none" strike="noStrike" baseline="0" dirty="0">
                <a:latin typeface="+mj-lt"/>
              </a:rPr>
              <a:t>SASC 2006 Stream Ciphers Revisited</a:t>
            </a:r>
            <a:r>
              <a:rPr lang="en-US" sz="1000" b="0" i="0" u="none" strike="noStrike" baseline="0" dirty="0">
                <a:latin typeface="+mj-lt"/>
              </a:rPr>
              <a:t>, p. 25,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[42] J.-K. Lee, D. H. Lee, and S. Park, “Cryptanalysis of </a:t>
            </a:r>
            <a:r>
              <a:rPr lang="en-US" sz="1000" b="0" i="0" u="none" strike="noStrike" baseline="0" dirty="0" err="1">
                <a:latin typeface="+mj-lt"/>
              </a:rPr>
              <a:t>sosemanuk</a:t>
            </a:r>
            <a:r>
              <a:rPr lang="en-US" sz="1000" b="0" i="0" u="none" strike="noStrike" baseline="0" dirty="0">
                <a:latin typeface="+mj-lt"/>
              </a:rPr>
              <a:t> and snow 2.0 using linear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masks,” in </a:t>
            </a:r>
            <a:r>
              <a:rPr lang="en-US" sz="1000" b="0" i="1" u="none" strike="noStrike" baseline="0" dirty="0">
                <a:latin typeface="+mj-lt"/>
              </a:rPr>
              <a:t>International Conference on the Theory and Application of Cryptology and </a:t>
            </a:r>
            <a:br>
              <a:rPr lang="en-US" sz="1000" b="0" i="1" u="none" strike="noStrike" baseline="0" dirty="0">
                <a:latin typeface="+mj-lt"/>
              </a:rPr>
            </a:br>
            <a:r>
              <a:rPr lang="en-US" sz="1000" b="0" i="1" u="none" strike="noStrike" baseline="0" dirty="0">
                <a:latin typeface="+mj-lt"/>
              </a:rPr>
              <a:t>	Information Security</a:t>
            </a:r>
            <a:r>
              <a:rPr lang="en-US" sz="1000" b="0" i="0" u="none" strike="noStrike" baseline="0" dirty="0">
                <a:latin typeface="+mj-lt"/>
              </a:rPr>
              <a:t>, Springer, 2008, pp. 524–538.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[43] H. Wu, “The stream cipher hc-128,”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39–47.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[44] P.-A. </a:t>
            </a:r>
            <a:r>
              <a:rPr lang="en-US" sz="1000" b="0" i="0" u="none" strike="noStrike" baseline="0" dirty="0" err="1">
                <a:latin typeface="+mj-lt"/>
              </a:rPr>
              <a:t>Fouque</a:t>
            </a:r>
            <a:r>
              <a:rPr lang="en-US" sz="1000" b="0" i="0" u="none" strike="noStrike" baseline="0" dirty="0">
                <a:latin typeface="+mj-lt"/>
              </a:rPr>
              <a:t> and T. </a:t>
            </a:r>
            <a:r>
              <a:rPr lang="en-US" sz="1000" b="0" i="0" u="none" strike="noStrike" baseline="0" dirty="0" err="1">
                <a:latin typeface="+mj-lt"/>
              </a:rPr>
              <a:t>Vannet</a:t>
            </a:r>
            <a:r>
              <a:rPr lang="en-US" sz="1000" b="0" i="0" u="none" strike="noStrike" baseline="0" dirty="0">
                <a:latin typeface="+mj-lt"/>
              </a:rPr>
              <a:t>, “Improving key recovery to 784 and 799 rounds of trivium using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optimized cube attacks,” in </a:t>
            </a:r>
            <a:r>
              <a:rPr lang="en-US" sz="1000" b="0" i="1" u="none" strike="noStrike" baseline="0" dirty="0">
                <a:latin typeface="+mj-lt"/>
              </a:rPr>
              <a:t>International Workshop on Fast Software Encryption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2013, pp. 502–517.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[45] F. E. </a:t>
            </a:r>
            <a:r>
              <a:rPr lang="de-DE" sz="1000" b="0" i="0" u="none" strike="noStrike" baseline="0" dirty="0" err="1">
                <a:latin typeface="+mj-lt"/>
              </a:rPr>
              <a:t>Potestad-Or</a:t>
            </a:r>
            <a:r>
              <a:rPr lang="de-DE" sz="1000" dirty="0" err="1">
                <a:latin typeface="+mj-lt"/>
              </a:rPr>
              <a:t>ó</a:t>
            </a:r>
            <a:r>
              <a:rPr lang="de-DE" sz="1000" b="0" i="0" u="none" strike="noStrike" baseline="0" dirty="0" err="1">
                <a:latin typeface="+mj-lt"/>
              </a:rPr>
              <a:t>nez</a:t>
            </a:r>
            <a:r>
              <a:rPr lang="de-DE" sz="1000" b="0" i="0" u="none" strike="noStrike" baseline="0" dirty="0">
                <a:latin typeface="+mj-lt"/>
              </a:rPr>
              <a:t>, M. Valencia-</a:t>
            </a:r>
            <a:r>
              <a:rPr lang="de-DE" sz="1000" b="0" i="0" u="none" strike="noStrike" baseline="0" dirty="0" err="1">
                <a:latin typeface="+mj-lt"/>
              </a:rPr>
              <a:t>Barrero</a:t>
            </a:r>
            <a:r>
              <a:rPr lang="de-DE" sz="1000" b="0" i="0" u="none" strike="noStrike" baseline="0" dirty="0">
                <a:latin typeface="+mj-lt"/>
              </a:rPr>
              <a:t>, C. </a:t>
            </a:r>
            <a:r>
              <a:rPr lang="de-DE" sz="1000" b="0" i="0" u="none" strike="noStrike" baseline="0" dirty="0" err="1">
                <a:latin typeface="+mj-lt"/>
              </a:rPr>
              <a:t>Baena</a:t>
            </a:r>
            <a:r>
              <a:rPr lang="de-DE" sz="1000" b="0" i="0" u="none" strike="noStrike" baseline="0" dirty="0">
                <a:latin typeface="+mj-lt"/>
              </a:rPr>
              <a:t>-Oliva, P. Parra-</a:t>
            </a:r>
            <a:r>
              <a:rPr lang="de-DE" sz="1000" b="0" i="0" u="none" strike="noStrike" baseline="0" dirty="0" err="1">
                <a:latin typeface="+mj-lt"/>
              </a:rPr>
              <a:t>Fern´andez</a:t>
            </a:r>
            <a:r>
              <a:rPr lang="de-DE" sz="1000" b="0" i="0" u="none" strike="noStrike" baseline="0" dirty="0">
                <a:latin typeface="+mj-lt"/>
              </a:rPr>
              <a:t>, and C. J.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Jiménez-Fernández, “Breaking trivium stream cipher implemented in </a:t>
            </a:r>
            <a:r>
              <a:rPr lang="en-US" sz="1000" b="0" i="0" u="none" strike="noStrike" baseline="0" dirty="0" err="1">
                <a:latin typeface="+mj-lt"/>
              </a:rPr>
              <a:t>asic</a:t>
            </a:r>
            <a:r>
              <a:rPr lang="en-US" sz="1000" b="0" i="0" u="none" strike="noStrike" baseline="0" dirty="0">
                <a:latin typeface="+mj-lt"/>
              </a:rPr>
              <a:t> using 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experimental attacks and </a:t>
            </a:r>
            <a:r>
              <a:rPr lang="en-US" sz="1000" b="0" i="0" u="none" strike="noStrike" baseline="0" dirty="0" err="1">
                <a:latin typeface="+mj-lt"/>
              </a:rPr>
              <a:t>dfa</a:t>
            </a:r>
            <a:r>
              <a:rPr lang="en-US" sz="1000" b="0" i="0" u="none" strike="noStrike" baseline="0" dirty="0">
                <a:latin typeface="+mj-lt"/>
              </a:rPr>
              <a:t>,” </a:t>
            </a:r>
            <a:r>
              <a:rPr lang="en-US" sz="1000" b="0" i="1" u="none" strike="noStrike" baseline="0" dirty="0">
                <a:latin typeface="+mj-lt"/>
              </a:rPr>
              <a:t>Sensors</a:t>
            </a:r>
            <a:r>
              <a:rPr lang="en-US" sz="1000" b="0" i="0" u="none" strike="noStrike" baseline="0" dirty="0">
                <a:latin typeface="+mj-lt"/>
              </a:rPr>
              <a:t>, vol. 20, no. 23, p. 6909, 2020.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28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Example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 = 5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2000" b="0" dirty="0">
                    <a:solidFill>
                      <a:srgbClr val="718E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de-DE" sz="2000" b="0" baseline="-25000" dirty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altLang="de-DE" sz="2000" b="0" i="1" baseline="-25000" dirty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=1+1=0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ℤ/2ℤ)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017142D0-0ED8-45E6-9DE6-70E52014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2593" y="2929058"/>
            <a:ext cx="6807430" cy="31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1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D6985751-919E-410B-8E3D-16D8170E4F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0695" y="2790897"/>
            <a:ext cx="6403957" cy="3940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𝒓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  <a:endParaRPr lang="de-DE" sz="20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de-DE" sz="2000" b="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possible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can depend on initial state</a:t>
                </a:r>
                <a:b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k-1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4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79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Desired: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maximum period + independent of initial state 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m-sequences</a:t>
            </a:r>
            <a:b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Producing m-sequences:</a:t>
            </a:r>
          </a:p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Describing the LFSR as matrix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∈ </a:t>
            </a:r>
            <a:r>
              <a:rPr lang="en-US" altLang="de-DE" sz="2000" b="0" spc="-3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n-US" altLang="de-DE" sz="2000" b="0" baseline="-250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2000" b="0" baseline="30000" dirty="0">
                <a:latin typeface="Arial" panose="020B0604020202020204" pitchFamily="34" charset="0"/>
                <a:ea typeface="Calibri" panose="020F0502020204030204" pitchFamily="34" charset="0"/>
              </a:rPr>
              <a:t>k×k</a:t>
            </a:r>
            <a:r>
              <a:rPr lang="en-US" sz="2000" b="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b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Characteristic polynomial of 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LFSR produces m-sequence, if characteristic polynomial of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primitive</a:t>
            </a: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LFSRs: m-</a:t>
            </a:r>
            <a:r>
              <a:rPr lang="de-DE" dirty="0" err="1"/>
              <a:t>sequences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/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𝑑𝑒𝑡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z="2000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blipFill>
                <a:blip r:embed="rId2"/>
                <a:stretch>
                  <a:fillRect l="-157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860AB2C-3688-4975-AD9C-C35E4A8FAC2B}"/>
                  </a:ext>
                </a:extLst>
              </p:cNvPr>
              <p:cNvSpPr txBox="1"/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860AB2C-3688-4975-AD9C-C35E4A8FA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blipFill>
                <a:blip r:embed="rId3"/>
                <a:stretch>
                  <a:fillRect r="-4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784340E-15EB-4290-8BFF-AE36700D1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altLang="de-DE" sz="20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tapped variables</a:t>
                </a:r>
                <a:endParaRPr kumimoji="0" lang="de-DE" altLang="de-DE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784340E-15EB-4290-8BFF-AE36700D1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blipFill>
                <a:blip r:embed="rId4"/>
                <a:stretch>
                  <a:fillRect l="-1752" t="-7692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18184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4ZPPNAQV5EQV-6530471-237</_dlc_DocId>
    <_dlc_DocIdUrl xmlns="bfb11438-62cb-48e0-8e08-adb7b8077717">
      <Url>https://mythi.de/_layouts/15/DocIdRedir.aspx?ID=4ZPPNAQV5EQV-6530471-237</Url>
      <Description>4ZPPNAQV5EQV-6530471-237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e80b2ca2b93bd808485b2d451bc603f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6bdf8fd81a7b586dd79b811828187a67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Fakultätsfarben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5802FD-0FE5-40B9-964E-26CF6C896D54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bb6f2568-2a10-4a56-89e3-032448edb678"/>
    <ds:schemaRef ds:uri="http://purl.org/dc/elements/1.1/"/>
    <ds:schemaRef ds:uri="http://purl.org/dc/terms/"/>
    <ds:schemaRef ds:uri="http://schemas.openxmlformats.org/package/2006/metadata/core-properties"/>
    <ds:schemaRef ds:uri="3ea1445a-e6f2-4b21-90f1-4e4a5aca6572"/>
    <ds:schemaRef ds:uri="bfb11438-62cb-48e0-8e08-adb7b8077717"/>
  </ds:schemaRefs>
</ds:datastoreItem>
</file>

<file path=customXml/itemProps2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C111C41-FBCC-4433-B45C-C3FBA6F15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I_16_9</Template>
  <TotalTime>0</TotalTime>
  <Words>7400</Words>
  <Application>Microsoft Office PowerPoint</Application>
  <PresentationFormat>Breitbild</PresentationFormat>
  <Paragraphs>942</Paragraphs>
  <Slides>60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60</vt:i4>
      </vt:variant>
    </vt:vector>
  </HeadingPairs>
  <TitlesOfParts>
    <vt:vector size="73" baseType="lpstr">
      <vt:lpstr>CMMI10</vt:lpstr>
      <vt:lpstr>CMMI8</vt:lpstr>
      <vt:lpstr>CMR8</vt:lpstr>
      <vt:lpstr>CMSY10</vt:lpstr>
      <vt:lpstr>TeXGyreCursor-Bold</vt:lpstr>
      <vt:lpstr>TeXGyreCursor-Italic</vt:lpstr>
      <vt:lpstr>TeXGyreCursor-Regular</vt:lpstr>
      <vt:lpstr>Arial</vt:lpstr>
      <vt:lpstr>Calibri</vt:lpstr>
      <vt:lpstr>Cambria Math</vt:lpstr>
      <vt:lpstr>Wingdings</vt:lpstr>
      <vt:lpstr>2_Office</vt:lpstr>
      <vt:lpstr>1_Bildschirm</vt:lpstr>
      <vt:lpstr>PowerPoint-Präsentation</vt:lpstr>
      <vt:lpstr>PowerPoint-Präsentation</vt:lpstr>
      <vt:lpstr>Stream Ciphers: Striving for randomness</vt:lpstr>
      <vt:lpstr>The Idea of Stream Ciphers</vt:lpstr>
      <vt:lpstr>The Idea of Stream Ciphers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PowerPoint-Präsentation</vt:lpstr>
      <vt:lpstr>Security of Stream Ciphers based on LFSRs</vt:lpstr>
      <vt:lpstr>Security of Stream Ciphers based on LFSRs</vt:lpstr>
      <vt:lpstr>Security of Stream Ciphers based on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PowerPoint-Präsentation</vt:lpstr>
      <vt:lpstr>PowerPoint-Präsentation</vt:lpstr>
      <vt:lpstr>eSTREAM Contest</vt:lpstr>
      <vt:lpstr>eSTREAM Contest</vt:lpstr>
      <vt:lpstr>eSTREAM Contest</vt:lpstr>
      <vt:lpstr>eSTREAM Contest</vt:lpstr>
      <vt:lpstr>PowerPoint-Präsentation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 </vt:lpstr>
      <vt:lpstr>Trivium </vt:lpstr>
      <vt:lpstr>Trivium </vt:lpstr>
      <vt:lpstr>Trivium </vt:lpstr>
      <vt:lpstr>Trivium </vt:lpstr>
      <vt:lpstr>Trivium </vt:lpstr>
      <vt:lpstr>Trivium</vt:lpstr>
      <vt:lpstr>Trivium</vt:lpstr>
      <vt:lpstr>Trivium</vt:lpstr>
      <vt:lpstr>Trivium</vt:lpstr>
      <vt:lpstr>Trivium</vt:lpstr>
      <vt:lpstr>Trivium</vt:lpstr>
      <vt:lpstr>PowerPoint-Präsentation</vt:lpstr>
      <vt:lpstr>Conclusion</vt:lpstr>
      <vt:lpstr>PowerPoint-Präsentation</vt:lpstr>
      <vt:lpstr>Literature (1/3)</vt:lpstr>
      <vt:lpstr>Literature (2/3)</vt:lpstr>
      <vt:lpstr>Literature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Thalmaier</dc:creator>
  <cp:lastModifiedBy>Simon Thalmaier</cp:lastModifiedBy>
  <cp:revision>319</cp:revision>
  <cp:lastPrinted>2018-04-09T18:27:12Z</cp:lastPrinted>
  <dcterms:created xsi:type="dcterms:W3CDTF">2021-04-01T17:07:33Z</dcterms:created>
  <dcterms:modified xsi:type="dcterms:W3CDTF">2022-06-06T01:26:14Z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01d87115-5e35-40f8-a10e-6019eecf87d0</vt:lpwstr>
  </property>
  <property fmtid="{D5CDD505-2E9C-101B-9397-08002B2CF9AE}" pid="4" name="Tfs.IsStoryboard">
    <vt:bool>true</vt:bool>
  </property>
</Properties>
</file>