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5"/>
    <p:sldMasterId id="2147483668" r:id="rId6"/>
  </p:sldMasterIdLst>
  <p:notesMasterIdLst>
    <p:notesMasterId r:id="rId20"/>
  </p:notesMasterIdLst>
  <p:sldIdLst>
    <p:sldId id="256" r:id="rId7"/>
    <p:sldId id="259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00"/>
    <a:srgbClr val="AABC67"/>
    <a:srgbClr val="D7D700"/>
    <a:srgbClr val="FFD7D7"/>
    <a:srgbClr val="F5E9B5"/>
    <a:srgbClr val="BCEEBD"/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5" autoAdjust="0"/>
    <p:restoredTop sz="93690" autoAdjust="0"/>
  </p:normalViewPr>
  <p:slideViewPr>
    <p:cSldViewPr snapToGrid="0" showGuides="1">
      <p:cViewPr varScale="1">
        <p:scale>
          <a:sx n="72" d="100"/>
          <a:sy n="72" d="100"/>
        </p:scale>
        <p:origin x="120" y="141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05.06.2022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Begrüßung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Thema zu Webtechnologien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 allem </a:t>
            </a:r>
            <a:r>
              <a:rPr lang="de-DE" dirty="0" err="1"/>
              <a:t>WebAssembly</a:t>
            </a:r>
            <a:r>
              <a:rPr lang="de-DE" dirty="0"/>
              <a:t>, Progressive Web Apps, Single Page </a:t>
            </a:r>
            <a:r>
              <a:rPr lang="de-DE" dirty="0" err="1"/>
              <a:t>Applications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Unscheinbar:</a:t>
            </a:r>
            <a:r>
              <a:rPr lang="de-DE" baseline="0" dirty="0"/>
              <a:t> LAMP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MEAN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LAMP und MEAN: Akronyme für einen Stack an Webtechnologien (Stack ==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aufeinander bauende</a:t>
            </a:r>
            <a:r>
              <a:rPr lang="de-DE" baseline="0" dirty="0"/>
              <a:t> Softwarekomponente)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Ist LAMP noch Sinnvoll wenn es MEAN gibt? Vorteile von MEAN? Bzw. hat LAMP </a:t>
            </a:r>
            <a:r>
              <a:rPr lang="de-DE" baseline="0" dirty="0" err="1"/>
              <a:t>vlt</a:t>
            </a:r>
            <a:r>
              <a:rPr lang="de-DE" baseline="0" dirty="0"/>
              <a:t> Vorteile zu MEAN?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Deswegen Thema ausgewählt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Erste Frage: Was steckt hinter LAMP und MEAN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46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05.06.2022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52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05.06.2022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12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798B34-4A25-40A0-900B-1450FBA63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7798"/>
          <a:stretch/>
        </p:blipFill>
        <p:spPr>
          <a:xfrm>
            <a:off x="4175" y="0"/>
            <a:ext cx="12187825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6DA9497-EC4F-483C-BC2B-4763B264BE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6716" y="720001"/>
            <a:ext cx="2770887" cy="14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   |   Stream </a:t>
            </a:r>
            <a:r>
              <a:rPr lang="de-DE" sz="800" dirty="0" err="1"/>
              <a:t>Ciphers</a:t>
            </a:r>
            <a:endParaRPr lang="de-DE" sz="800" dirty="0"/>
          </a:p>
          <a:p>
            <a:endParaRPr lang="de-DE" sz="800" dirty="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74C4E33B-49A6-4300-83A6-C76B1520ABA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D7D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B9A292F-0451-4569-B1A0-1D585F6801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152EDF18-C2BE-4416-B697-E7527905AE1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86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246976" y="3096985"/>
            <a:ext cx="5217949" cy="12954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de-DE" sz="4400" b="1" i="0" dirty="0"/>
              <a:t>Stream </a:t>
            </a:r>
            <a:r>
              <a:rPr lang="de-DE" sz="4400" b="1" i="0" dirty="0" err="1"/>
              <a:t>Ciphers</a:t>
            </a:r>
            <a:br>
              <a:rPr lang="de-DE" sz="4000" i="0" dirty="0"/>
            </a:br>
            <a:r>
              <a:rPr lang="de-DE" sz="2400" dirty="0" err="1"/>
              <a:t>Striving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Randomness</a:t>
            </a:r>
            <a:endParaRPr lang="de-DE" sz="4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7B7E-1879-468C-AC6C-74FE3DD743D1}" type="datetime1">
              <a:rPr lang="de-DE" smtClean="0"/>
              <a:pPr/>
              <a:t>05.06.2022</a:t>
            </a:fld>
            <a:endParaRPr lang="de-DE" dirty="0"/>
          </a:p>
        </p:txBody>
      </p:sp>
      <p:sp>
        <p:nvSpPr>
          <p:cNvPr id="4" name="Untertitel 1">
            <a:extLst>
              <a:ext uri="{FF2B5EF4-FFF2-40B4-BE49-F238E27FC236}">
                <a16:creationId xmlns:a16="http://schemas.microsoft.com/office/drawing/2014/main" id="{D76B19BC-9C70-4C2C-B8F1-52CFDC37A41E}"/>
              </a:ext>
            </a:extLst>
          </p:cNvPr>
          <p:cNvSpPr txBox="1">
            <a:spLocks/>
          </p:cNvSpPr>
          <p:nvPr/>
        </p:nvSpPr>
        <p:spPr>
          <a:xfrm>
            <a:off x="7555833" y="4876247"/>
            <a:ext cx="3909092" cy="947038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i="0" dirty="0"/>
              <a:t>Larysa Bondar</a:t>
            </a:r>
          </a:p>
          <a:p>
            <a:r>
              <a:rPr lang="de-DE" sz="1600" i="0" dirty="0"/>
              <a:t>Simon Thalmaier</a:t>
            </a:r>
          </a:p>
          <a:p>
            <a:r>
              <a:rPr lang="de-DE" sz="1600" i="0" dirty="0"/>
              <a:t>Carl Schünemann</a:t>
            </a:r>
          </a:p>
        </p:txBody>
      </p:sp>
    </p:spTree>
    <p:extLst>
      <p:ext uri="{BB962C8B-B14F-4D97-AF65-F5344CB8AC3E}">
        <p14:creationId xmlns:p14="http://schemas.microsoft.com/office/powerpoint/2010/main" val="131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2.  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	            	      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2000" b="0" dirty="0"/>
                  <a:t>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without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1250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r>
                                <a:rPr lang="en-US" sz="1600" b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8201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5873" r="-1107246" b="-2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5873" b="-2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4063" r="-1107246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14063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4063" r="-1107246" b="-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214063" b="-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5000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3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6393" r="-1245070" b="-6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6393" b="-6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18333" r="-1245070" b="-6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18333" b="-6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14754" r="-124507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214754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20000" r="-124507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320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13115" r="-124507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41311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21667" r="-124507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21667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73846" r="-1245070" b="-8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73846" b="-8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+1=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5625" r="-1107246" b="-2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5625" b="-2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21311" r="-110724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2131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25000" r="-110724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225000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4688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3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528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3.  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	     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polynomial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of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𝛼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Not possible to factor</a:t>
                </a:r>
                <a:r>
                  <a:rPr lang="en-US" sz="200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into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degree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de-DE" sz="2000" b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polynomial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| </m:t>
                    </m:r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endParaRPr lang="en-US" sz="200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polynomial of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degree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Can be assumed to be true for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endParaRPr lang="de-DE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77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Desired: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period + independent of initial state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Corresponding LFSR: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State machine diagram: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4EF82B5-3D0A-4917-B68D-58569F3D42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0864" y="3970104"/>
            <a:ext cx="4142113" cy="27732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DB51B98-A940-423A-8F4C-3921A86C5D2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7779" y="2401243"/>
            <a:ext cx="5537175" cy="1327384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984B5D6C-E5C0-4139-8F1C-1032FA1CA989}"/>
              </a:ext>
            </a:extLst>
          </p:cNvPr>
          <p:cNvSpPr txBox="1">
            <a:spLocks/>
          </p:cNvSpPr>
          <p:nvPr/>
        </p:nvSpPr>
        <p:spPr>
          <a:xfrm>
            <a:off x="9054454" y="200405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430]</a:t>
            </a: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F3C876D7-78BA-4855-B22A-338497DF240B}"/>
              </a:ext>
            </a:extLst>
          </p:cNvPr>
          <p:cNvSpPr/>
          <p:nvPr/>
        </p:nvSpPr>
        <p:spPr>
          <a:xfrm rot="436948">
            <a:off x="7475121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>
            <a:extLst>
              <a:ext uri="{FF2B5EF4-FFF2-40B4-BE49-F238E27FC236}">
                <a16:creationId xmlns:a16="http://schemas.microsoft.com/office/drawing/2014/main" id="{F28825E3-D270-418C-91FB-D338CB11CFFB}"/>
              </a:ext>
            </a:extLst>
          </p:cNvPr>
          <p:cNvSpPr/>
          <p:nvPr/>
        </p:nvSpPr>
        <p:spPr>
          <a:xfrm rot="5400000">
            <a:off x="7475120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ogen 13">
            <a:extLst>
              <a:ext uri="{FF2B5EF4-FFF2-40B4-BE49-F238E27FC236}">
                <a16:creationId xmlns:a16="http://schemas.microsoft.com/office/drawing/2014/main" id="{30F01262-1E3E-4482-BBE9-751E1B2DAD6A}"/>
              </a:ext>
            </a:extLst>
          </p:cNvPr>
          <p:cNvSpPr/>
          <p:nvPr/>
        </p:nvSpPr>
        <p:spPr>
          <a:xfrm rot="10800000">
            <a:off x="7475120" y="4716253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4EB263BC-FDB2-45B8-AFEF-AB01D70382F6}"/>
              </a:ext>
            </a:extLst>
          </p:cNvPr>
          <p:cNvSpPr/>
          <p:nvPr/>
        </p:nvSpPr>
        <p:spPr>
          <a:xfrm rot="16200000">
            <a:off x="7475121" y="4716253"/>
            <a:ext cx="463406" cy="463406"/>
          </a:xfrm>
          <a:prstGeom prst="arc">
            <a:avLst>
              <a:gd name="adj1" fmla="val 16200000"/>
              <a:gd name="adj2" fmla="val 20856594"/>
            </a:avLst>
          </a:prstGeom>
          <a:ln w="19050">
            <a:solidFill>
              <a:srgbClr val="FF0000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808400C-1E84-45F1-BA7F-E735C8EC198B}"/>
                  </a:ext>
                </a:extLst>
              </p:cNvPr>
              <p:cNvSpPr txBox="1"/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𝟐</m:t>
                        </m:r>
                      </m:e>
                      <m:sup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𝟒</m:t>
                        </m:r>
                      </m:sup>
                    </m:sSup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808400C-1E84-45F1-BA7F-E735C8EC1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blipFill>
                <a:blip r:embed="rId7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919A0B3E-A999-418A-9F57-8FFEC09E4EEA}"/>
              </a:ext>
            </a:extLst>
          </p:cNvPr>
          <p:cNvSpPr txBox="1"/>
          <p:nvPr/>
        </p:nvSpPr>
        <p:spPr>
          <a:xfrm>
            <a:off x="1523695" y="49305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Requirements satisfied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0C4D8649-B0F5-4063-B8D7-229CAAA93DF1}"/>
              </a:ext>
            </a:extLst>
          </p:cNvPr>
          <p:cNvSpPr txBox="1">
            <a:spLocks/>
          </p:cNvSpPr>
          <p:nvPr/>
        </p:nvSpPr>
        <p:spPr>
          <a:xfrm>
            <a:off x="9402250" y="6338145"/>
            <a:ext cx="2156866" cy="43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[11, pp. 230-232]</a:t>
            </a:r>
          </a:p>
        </p:txBody>
      </p:sp>
    </p:spTree>
    <p:extLst>
      <p:ext uri="{BB962C8B-B14F-4D97-AF65-F5344CB8AC3E}">
        <p14:creationId xmlns:p14="http://schemas.microsoft.com/office/powerpoint/2010/main" val="160536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1967: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Solomon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Golomb‘s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Randomness</a:t>
            </a:r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Postulates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fulfilled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m-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sequences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sz="2000" b="0" u="sng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Statistical Properties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721BFE7-E3E1-44CD-8782-E227DF5EC5ED}"/>
              </a:ext>
            </a:extLst>
          </p:cNvPr>
          <p:cNvGrpSpPr/>
          <p:nvPr/>
        </p:nvGrpSpPr>
        <p:grpSpPr>
          <a:xfrm>
            <a:off x="596239" y="1989510"/>
            <a:ext cx="5976852" cy="3571999"/>
            <a:chOff x="2700251" y="1769258"/>
            <a:chExt cx="5976852" cy="3571999"/>
          </a:xfrm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A318E5B-13FE-4A94-80D9-3F543B73578D}"/>
                </a:ext>
              </a:extLst>
            </p:cNvPr>
            <p:cNvGrpSpPr/>
            <p:nvPr/>
          </p:nvGrpSpPr>
          <p:grpSpPr>
            <a:xfrm>
              <a:off x="2700251" y="1769258"/>
              <a:ext cx="5976852" cy="3165798"/>
              <a:chOff x="2975956" y="1687615"/>
              <a:chExt cx="5976852" cy="3165798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F9649994-DE7C-49EE-A2B6-919746DA9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5957" y="1687615"/>
                <a:ext cx="5976851" cy="2291670"/>
              </a:xfrm>
              <a:prstGeom prst="rect">
                <a:avLst/>
              </a:prstGeom>
            </p:spPr>
          </p:pic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97951F18-DDE6-40D5-8E97-9F622A1C5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5956" y="3979285"/>
                <a:ext cx="5976851" cy="874128"/>
              </a:xfrm>
              <a:prstGeom prst="rect">
                <a:avLst/>
              </a:prstGeom>
            </p:spPr>
          </p:pic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0C7557D-67F3-48ED-9184-0D81A82DC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62792"/>
            <a:stretch>
              <a:fillRect/>
            </a:stretch>
          </p:blipFill>
          <p:spPr>
            <a:xfrm>
              <a:off x="2700251" y="4935056"/>
              <a:ext cx="5976851" cy="406201"/>
            </a:xfrm>
            <a:custGeom>
              <a:avLst/>
              <a:gdLst>
                <a:gd name="connsiteX0" fmla="*/ 2627040 w 5976851"/>
                <a:gd name="connsiteY0" fmla="*/ 0 h 406201"/>
                <a:gd name="connsiteX1" fmla="*/ 5976851 w 5976851"/>
                <a:gd name="connsiteY1" fmla="*/ 0 h 406201"/>
                <a:gd name="connsiteX2" fmla="*/ 5976851 w 5976851"/>
                <a:gd name="connsiteY2" fmla="*/ 280119 h 406201"/>
                <a:gd name="connsiteX3" fmla="*/ 5616435 w 5976851"/>
                <a:gd name="connsiteY3" fmla="*/ 36087 h 406201"/>
                <a:gd name="connsiteX4" fmla="*/ 5246320 w 5976851"/>
                <a:gd name="connsiteY4" fmla="*/ 362658 h 406201"/>
                <a:gd name="connsiteX5" fmla="*/ 4781863 w 5976851"/>
                <a:gd name="connsiteY5" fmla="*/ 14315 h 406201"/>
                <a:gd name="connsiteX6" fmla="*/ 4542378 w 5976851"/>
                <a:gd name="connsiteY6" fmla="*/ 232030 h 406201"/>
                <a:gd name="connsiteX7" fmla="*/ 4157749 w 5976851"/>
                <a:gd name="connsiteY7" fmla="*/ 21573 h 406201"/>
                <a:gd name="connsiteX8" fmla="*/ 3744092 w 5976851"/>
                <a:gd name="connsiteY8" fmla="*/ 406201 h 406201"/>
                <a:gd name="connsiteX9" fmla="*/ 0 w 5976851"/>
                <a:gd name="connsiteY9" fmla="*/ 0 h 406201"/>
                <a:gd name="connsiteX10" fmla="*/ 2626270 w 5976851"/>
                <a:gd name="connsiteY10" fmla="*/ 0 h 406201"/>
                <a:gd name="connsiteX11" fmla="*/ 2285406 w 5976851"/>
                <a:gd name="connsiteY11" fmla="*/ 304601 h 406201"/>
                <a:gd name="connsiteX12" fmla="*/ 1893520 w 5976851"/>
                <a:gd name="connsiteY12" fmla="*/ 43344 h 406201"/>
                <a:gd name="connsiteX13" fmla="*/ 1211349 w 5976851"/>
                <a:gd name="connsiteY13" fmla="*/ 348144 h 406201"/>
                <a:gd name="connsiteX14" fmla="*/ 609006 w 5976851"/>
                <a:gd name="connsiteY14" fmla="*/ 50601 h 406201"/>
                <a:gd name="connsiteX15" fmla="*/ 0 w 5976851"/>
                <a:gd name="connsiteY15" fmla="*/ 383251 h 40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76851" h="406201">
                  <a:moveTo>
                    <a:pt x="2627040" y="0"/>
                  </a:moveTo>
                  <a:lnTo>
                    <a:pt x="5976851" y="0"/>
                  </a:lnTo>
                  <a:lnTo>
                    <a:pt x="5976851" y="280119"/>
                  </a:lnTo>
                  <a:lnTo>
                    <a:pt x="5616435" y="36087"/>
                  </a:lnTo>
                  <a:lnTo>
                    <a:pt x="5246320" y="362658"/>
                  </a:lnTo>
                  <a:lnTo>
                    <a:pt x="4781863" y="14315"/>
                  </a:lnTo>
                  <a:lnTo>
                    <a:pt x="4542378" y="232030"/>
                  </a:lnTo>
                  <a:lnTo>
                    <a:pt x="4157749" y="21573"/>
                  </a:lnTo>
                  <a:lnTo>
                    <a:pt x="3744092" y="406201"/>
                  </a:lnTo>
                  <a:close/>
                  <a:moveTo>
                    <a:pt x="0" y="0"/>
                  </a:moveTo>
                  <a:lnTo>
                    <a:pt x="2626270" y="0"/>
                  </a:lnTo>
                  <a:lnTo>
                    <a:pt x="2285406" y="304601"/>
                  </a:lnTo>
                  <a:lnTo>
                    <a:pt x="1893520" y="43344"/>
                  </a:lnTo>
                  <a:lnTo>
                    <a:pt x="1211349" y="348144"/>
                  </a:lnTo>
                  <a:lnTo>
                    <a:pt x="609006" y="50601"/>
                  </a:lnTo>
                  <a:lnTo>
                    <a:pt x="0" y="383251"/>
                  </a:lnTo>
                  <a:close/>
                </a:path>
              </a:pathLst>
            </a:custGeom>
          </p:spPr>
        </p:pic>
      </p:grpSp>
      <p:sp>
        <p:nvSpPr>
          <p:cNvPr id="24" name="Titel 1">
            <a:extLst>
              <a:ext uri="{FF2B5EF4-FFF2-40B4-BE49-F238E27FC236}">
                <a16:creationId xmlns:a16="http://schemas.microsoft.com/office/drawing/2014/main" id="{906450A6-4119-473C-A1C3-C5B338FA5565}"/>
              </a:ext>
            </a:extLst>
          </p:cNvPr>
          <p:cNvSpPr txBox="1">
            <a:spLocks/>
          </p:cNvSpPr>
          <p:nvPr/>
        </p:nvSpPr>
        <p:spPr>
          <a:xfrm>
            <a:off x="495300" y="5369278"/>
            <a:ext cx="2386346" cy="661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[8, p. 25]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FCFC7CB-F715-435B-9759-B07223F13189}"/>
              </a:ext>
            </a:extLst>
          </p:cNvPr>
          <p:cNvSpPr/>
          <p:nvPr/>
        </p:nvSpPr>
        <p:spPr>
          <a:xfrm>
            <a:off x="6676339" y="2804689"/>
            <a:ext cx="277898" cy="970821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 ≈ 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</a:t>
                </a:r>
              </a:p>
            </p:txBody>
          </p:sp>
        </mc:Choice>
        <mc:Fallback xmlns="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  <a:blipFill>
                <a:blip r:embed="rId5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ACD68147-0EFC-4DEE-B098-3D01371894DF}"/>
              </a:ext>
            </a:extLst>
          </p:cNvPr>
          <p:cNvSpPr/>
          <p:nvPr/>
        </p:nvSpPr>
        <p:spPr>
          <a:xfrm>
            <a:off x="6676339" y="3842468"/>
            <a:ext cx="277898" cy="1291719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FFFB8C2-8D20-4184-9510-ED80A53878A4}"/>
              </a:ext>
            </a:extLst>
          </p:cNvPr>
          <p:cNvSpPr txBox="1">
            <a:spLocks/>
          </p:cNvSpPr>
          <p:nvPr/>
        </p:nvSpPr>
        <p:spPr>
          <a:xfrm>
            <a:off x="6978022" y="3904048"/>
            <a:ext cx="3179688" cy="1109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Number of 1-bit sequences</a:t>
            </a:r>
            <a:b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</a:t>
            </a:r>
            <a:b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Number of 0-bit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/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=|0000|</m:t>
                      </m:r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el 1">
            <a:extLst>
              <a:ext uri="{FF2B5EF4-FFF2-40B4-BE49-F238E27FC236}">
                <a16:creationId xmlns:a16="http://schemas.microsoft.com/office/drawing/2014/main" id="{8683367F-138B-4EB8-AAAB-8112934BCCF9}"/>
              </a:ext>
            </a:extLst>
          </p:cNvPr>
          <p:cNvSpPr txBox="1">
            <a:spLocks/>
          </p:cNvSpPr>
          <p:nvPr/>
        </p:nvSpPr>
        <p:spPr>
          <a:xfrm>
            <a:off x="596239" y="5771690"/>
            <a:ext cx="10515600" cy="100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Statistically secure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9F48677-82CD-407D-AD23-9FF6F083F3CC}"/>
              </a:ext>
            </a:extLst>
          </p:cNvPr>
          <p:cNvSpPr txBox="1"/>
          <p:nvPr/>
        </p:nvSpPr>
        <p:spPr>
          <a:xfrm>
            <a:off x="3263735" y="6067325"/>
            <a:ext cx="6102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cryptographically secure? …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5178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8326BD-9A3A-92D4-C932-4579DCED35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638BC512-6C21-FB1F-C0C9-4871D4298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85CB246-9987-4473-960F-C18D9B3C70C3}"/>
              </a:ext>
            </a:extLst>
          </p:cNvPr>
          <p:cNvSpPr txBox="1">
            <a:spLocks/>
          </p:cNvSpPr>
          <p:nvPr/>
        </p:nvSpPr>
        <p:spPr bwMode="auto">
          <a:xfrm>
            <a:off x="914624" y="2525830"/>
            <a:ext cx="1036275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sz="1600" b="0" i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“Any one who considers arithmetical methods of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producing random digits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is, of course, in a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of sin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</a:t>
            </a:r>
            <a:endParaRPr lang="de-DE" sz="2800" b="1" i="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0E1863D-CF2F-44A3-80CF-B25567EE2594}"/>
              </a:ext>
            </a:extLst>
          </p:cNvPr>
          <p:cNvSpPr txBox="1">
            <a:spLocks/>
          </p:cNvSpPr>
          <p:nvPr/>
        </p:nvSpPr>
        <p:spPr>
          <a:xfrm>
            <a:off x="3999412" y="4025212"/>
            <a:ext cx="7277963" cy="137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 von Neumann,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summarized by George E. Forsythe, 1951 [2, p. 36]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1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2EFD700-2818-4196-B521-C2F16A53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Stream Ciphers: </a:t>
            </a:r>
            <a:r>
              <a:rPr lang="en-US" dirty="0"/>
              <a:t>Striving for randomness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91065CB-6E7B-4AF3-8593-431AC8A72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D7CB7E-04D9-4EF4-B71B-E067C98BAFD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AE6C0490-B73D-4AA1-935E-6497C46B2E42}"/>
              </a:ext>
            </a:extLst>
          </p:cNvPr>
          <p:cNvSpPr txBox="1">
            <a:spLocks/>
          </p:cNvSpPr>
          <p:nvPr/>
        </p:nvSpPr>
        <p:spPr bwMode="auto">
          <a:xfrm>
            <a:off x="649288" y="1710000"/>
            <a:ext cx="11063816" cy="474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6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2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8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4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Linear Feedback Shift Registers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on LFSRs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Cryptographic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Qualities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LFSRs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eSTREAM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Contest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Trivium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96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F3CBA80-DB6B-4467-B462-B8585E2AB5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612888"/>
            <a:ext cx="11063816" cy="4741200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indent="0">
              <a:buNone/>
            </a:pPr>
            <a:br>
              <a:rPr lang="de-DE" sz="2000" dirty="0"/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two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identical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AE3615-5341-4110-A7B0-8FA4740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D19ACC3-1026-4848-898E-705AAC419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Cipher: A Symmetric Cipher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2D7CCB-066E-49D2-8531-49CEF9B140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B6A9EC-A1F2-4D14-9399-7CF84162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30" y="1528777"/>
            <a:ext cx="10522979" cy="335944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D966D01-0D96-4945-8D92-9FF3AE1C01E3}"/>
              </a:ext>
            </a:extLst>
          </p:cNvPr>
          <p:cNvSpPr txBox="1">
            <a:spLocks/>
          </p:cNvSpPr>
          <p:nvPr/>
        </p:nvSpPr>
        <p:spPr>
          <a:xfrm>
            <a:off x="9706200" y="493203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232]</a:t>
            </a:r>
          </a:p>
        </p:txBody>
      </p:sp>
    </p:spTree>
    <p:extLst>
      <p:ext uri="{BB962C8B-B14F-4D97-AF65-F5344CB8AC3E}">
        <p14:creationId xmlns:p14="http://schemas.microsoft.com/office/powerpoint/2010/main" val="238357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B957C63-EB1B-4ECE-8D3D-FFC97D8537DD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</p:spPr>
            <p:txBody>
              <a:bodyPr>
                <a:noAutofit/>
              </a:bodyPr>
              <a:lstStyle/>
              <a:p>
                <a:pPr indent="0">
                  <a:buNone/>
                </a:pP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Truly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random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air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coin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tosses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heads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tails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 </a:t>
                </a:r>
                <a:endParaRPr lang="de-DE" sz="1900" dirty="0"/>
              </a:p>
              <a:p>
                <a:pPr lvl="1" indent="0">
                  <a:buNone/>
                </a:pPr>
                <a:r>
                  <a:rPr lang="de-DE" sz="1900" dirty="0">
                    <a:solidFill>
                      <a:schemeClr val="tx1"/>
                    </a:solidFill>
                  </a:rPr>
                  <a:t>	</a:t>
                </a:r>
                <a:r>
                  <a:rPr lang="de-DE" sz="1900" i="1" dirty="0"/>
                  <a:t>    </a:t>
                </a:r>
                <a14:m>
                  <m:oMath xmlns:m="http://schemas.openxmlformats.org/officeDocument/2006/math"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de-DE" sz="1900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Message</a:t>
                </a:r>
                <a:r>
                  <a:rPr lang="de-DE" sz="19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XOR truly random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sz="19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 random ciphertext </a:t>
                </a:r>
                <a14:m>
                  <m:oMath xmlns:m="http://schemas.openxmlformats.org/officeDocument/2006/math">
                    <m:r>
                      <a:rPr lang="de-DE" sz="19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900" dirty="0"/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Challenge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generating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pseudorandom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short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secret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with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random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properties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 </a:t>
                </a:r>
                <a:r>
                  <a:rPr lang="de-DE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r>
                  <a:rPr lang="en-US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</a:t>
                </a:r>
                <a:r>
                  <a:rPr lang="en-US" sz="1900" b="1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ore idea of stream ciphers</a:t>
                </a:r>
                <a:endParaRPr lang="de-DE" sz="1900" b="0" dirty="0"/>
              </a:p>
              <a:p>
                <a:endParaRPr lang="de-DE" sz="19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B957C63-EB1B-4ECE-8D3D-FFC97D853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  <a:blipFill>
                <a:blip r:embed="rId4"/>
                <a:stretch>
                  <a:fillRect l="-13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117D5555-AD79-405D-8421-19E4759B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C838EE8-BDF4-4604-AA84-A662902D6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Pseudorandomness</a:t>
            </a:r>
            <a:r>
              <a:rPr lang="de-DE" dirty="0"/>
              <a:t>: Generating </a:t>
            </a:r>
            <a:r>
              <a:rPr lang="de-DE" dirty="0" err="1"/>
              <a:t>Randomness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8A0AC5-6A8E-4DDF-95C5-CFAB9668CF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C565F7-AF9A-4C9F-8BDB-3F0354C48CAA}"/>
              </a:ext>
            </a:extLst>
          </p:cNvPr>
          <p:cNvSpPr txBox="1">
            <a:spLocks/>
          </p:cNvSpPr>
          <p:nvPr/>
        </p:nvSpPr>
        <p:spPr>
          <a:xfrm>
            <a:off x="8767531" y="3349660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234]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20607FE-EB0F-4B69-A2AA-528020F41C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9985" y="3845432"/>
            <a:ext cx="4178046" cy="29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</p:spPr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Popular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tool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stream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ciphers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</a:rPr>
                      <m:t>~ 80</m:t>
                    </m:r>
                  </m:oMath>
                </a14:m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years of research history</a:t>
                </a:r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r>
                  <a:rPr lang="en-US" sz="19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Reason for popularity: </a:t>
                </a:r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mathematical interpretability</a:t>
                </a:r>
              </a:p>
              <a:p>
                <a:pPr indent="0">
                  <a:buNone/>
                </a:pPr>
                <a:endParaRPr lang="de-DE" sz="19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  <a:blipFill>
                <a:blip r:embed="rId2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C866F7-95F4-4FB1-AA0F-E5926279F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679" y="3155090"/>
            <a:ext cx="9908997" cy="20581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2B7622F-6F15-455B-A813-DD6EFD9AAE80}"/>
              </a:ext>
            </a:extLst>
          </p:cNvPr>
          <p:cNvCxnSpPr>
            <a:cxnSpLocks/>
          </p:cNvCxnSpPr>
          <p:nvPr/>
        </p:nvCxnSpPr>
        <p:spPr>
          <a:xfrm flipH="1">
            <a:off x="2819424" y="2668294"/>
            <a:ext cx="78056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C6BD578-5BC9-4BA2-A9A1-50E6D30C0D26}"/>
              </a:ext>
            </a:extLst>
          </p:cNvPr>
          <p:cNvCxnSpPr>
            <a:cxnSpLocks/>
          </p:cNvCxnSpPr>
          <p:nvPr/>
        </p:nvCxnSpPr>
        <p:spPr>
          <a:xfrm>
            <a:off x="3599986" y="2668294"/>
            <a:ext cx="76240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E2C0387-8C38-43D7-A838-00B278649079}"/>
              </a:ext>
            </a:extLst>
          </p:cNvPr>
          <p:cNvSpPr txBox="1"/>
          <p:nvPr/>
        </p:nvSpPr>
        <p:spPr>
          <a:xfrm>
            <a:off x="2749086" y="2275652"/>
            <a:ext cx="170180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Tapped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Cells</a:t>
            </a:r>
            <a:endParaRPr lang="de-DE" i="1" dirty="0">
              <a:solidFill>
                <a:srgbClr val="FF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4A00224-2CF2-469D-96E3-4E885B3C4D04}"/>
              </a:ext>
            </a:extLst>
          </p:cNvPr>
          <p:cNvSpPr txBox="1"/>
          <p:nvPr/>
        </p:nvSpPr>
        <p:spPr>
          <a:xfrm>
            <a:off x="5108318" y="5069950"/>
            <a:ext cx="24569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Feedback Function</a:t>
            </a:r>
            <a:endParaRPr lang="de-DE" i="1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342613-0A46-43EF-80AA-176C795CD7EA}"/>
              </a:ext>
            </a:extLst>
          </p:cNvPr>
          <p:cNvCxnSpPr>
            <a:cxnSpLocks/>
          </p:cNvCxnSpPr>
          <p:nvPr/>
        </p:nvCxnSpPr>
        <p:spPr>
          <a:xfrm>
            <a:off x="4450886" y="5043333"/>
            <a:ext cx="720468" cy="2112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CBF444EA-06E6-4AFC-9323-E805B00994A9}"/>
              </a:ext>
            </a:extLst>
          </p:cNvPr>
          <p:cNvSpPr txBox="1">
            <a:spLocks/>
          </p:cNvSpPr>
          <p:nvPr/>
        </p:nvSpPr>
        <p:spPr>
          <a:xfrm>
            <a:off x="8997972" y="2773317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430]</a:t>
            </a:r>
          </a:p>
        </p:txBody>
      </p:sp>
    </p:spTree>
    <p:extLst>
      <p:ext uri="{BB962C8B-B14F-4D97-AF65-F5344CB8AC3E}">
        <p14:creationId xmlns:p14="http://schemas.microsoft.com/office/powerpoint/2010/main" val="10395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D6985751-919E-410B-8E3D-16D8170E4F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0695" y="2790897"/>
            <a:ext cx="6403957" cy="3940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Example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 = 5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2000" b="0" dirty="0">
                    <a:solidFill>
                      <a:srgbClr val="718E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de-DE" sz="2000" b="0" baseline="-25000" dirty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altLang="de-DE" sz="2000" b="0" i="1" baseline="-25000" dirty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=1+1=0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ℤ/2ℤ)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𝒓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  <a:endParaRPr lang="de-DE" sz="20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de-DE" sz="2000" b="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ℕ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possible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can depend on initial state</a:t>
                </a:r>
                <a:b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k-1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4"/>
                <a:stretch>
                  <a:fillRect l="-1433" t="-1574" b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017142D0-0ED8-45E6-9DE6-70E520148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2593" y="2929058"/>
            <a:ext cx="6807430" cy="3143461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D090873-5194-4D3E-BDA5-B5A9BF2E067F}"/>
              </a:ext>
            </a:extLst>
          </p:cNvPr>
          <p:cNvSpPr/>
          <p:nvPr/>
        </p:nvSpPr>
        <p:spPr>
          <a:xfrm>
            <a:off x="5032592" y="4197245"/>
            <a:ext cx="6788715" cy="1875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97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Desired: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maximum period + independent of initial state 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m-sequences</a:t>
            </a:r>
            <a:b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Producing m-sequences:</a:t>
            </a:r>
          </a:p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Describing the LFSR as matrix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∈ </a:t>
            </a:r>
            <a:r>
              <a:rPr lang="en-US" altLang="de-DE" sz="2000" b="0" spc="-3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en-US" altLang="de-DE" sz="2000" b="0" baseline="-250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sz="2000" b="0" baseline="30000" dirty="0">
                <a:latin typeface="Arial" panose="020B0604020202020204" pitchFamily="34" charset="0"/>
                <a:ea typeface="Calibri" panose="020F0502020204030204" pitchFamily="34" charset="0"/>
              </a:rPr>
              <a:t>k×k</a:t>
            </a:r>
            <a:r>
              <a:rPr lang="en-US" sz="2000" b="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b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Characteristic polynomial of 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LFSR produces m-sequence, if characteristic polynomial of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primitive</a:t>
            </a: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LFSRs: m-</a:t>
            </a:r>
            <a:r>
              <a:rPr lang="de-DE" dirty="0" err="1"/>
              <a:t>sequences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/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𝑑𝑒𝑡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z="2000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blipFill>
                <a:blip r:embed="rId2"/>
                <a:stretch>
                  <a:fillRect l="-157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230EB6-C2FA-47CA-A6B5-48F47A9246FA}"/>
                  </a:ext>
                </a:extLst>
              </p:cNvPr>
              <p:cNvSpPr txBox="1"/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230EB6-C2FA-47CA-A6B5-48F47A924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blipFill>
                <a:blip r:embed="rId3"/>
                <a:stretch>
                  <a:fillRect r="-4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98D10C8C-52B3-4327-BEA9-C18FCC192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altLang="de-DE" sz="20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tapped variables</a:t>
                </a:r>
                <a:endParaRPr kumimoji="0" lang="de-DE" altLang="de-DE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98D10C8C-52B3-4327-BEA9-C18FCC192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blipFill>
                <a:blip r:embed="rId4"/>
                <a:stretch>
                  <a:fillRect l="-1752" t="-7692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18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1.   Condition: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some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20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de-DE" sz="2000" b="0" spc="-3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IF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4</m:t>
                                </m:r>
                              </m:sup>
                            </m:sSup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(𝛼 :=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root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Construction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C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		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de-DE" sz="2000" b="0" dirty="0">
                    <a:solidFill>
                      <a:srgbClr val="FF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de-D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\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)=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 b="-26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39114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1181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530217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865517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r="-967763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1865517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100000" r="-967763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1865517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00000" r="-9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00000" r="-8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00000" r="-461277" b="-41230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40741" r="-186551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40741" r="-9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40741" r="-8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40741" r="-46127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240741" r="-533918" b="-23086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240741" r="-293534" b="-2308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240741" r="-187342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240741" r="-42765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6585" r="-186551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336585" r="-9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336585" r="-8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336585" r="-46127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336585" r="-533918" b="-12804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336585" r="-293534" b="-1280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336585" r="-187342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336585" r="-42765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77C5C6D2-99F8-4645-985A-8954167AA14F}"/>
              </a:ext>
            </a:extLst>
          </p:cNvPr>
          <p:cNvSpPr/>
          <p:nvPr/>
        </p:nvSpPr>
        <p:spPr>
          <a:xfrm rot="16200000">
            <a:off x="4911873" y="4395250"/>
            <a:ext cx="144100" cy="1181898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/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0+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0F3B63DB-A397-48D6-A1F3-4AAA6395F0E0}"/>
              </a:ext>
            </a:extLst>
          </p:cNvPr>
          <p:cNvSpPr/>
          <p:nvPr/>
        </p:nvSpPr>
        <p:spPr>
          <a:xfrm rot="16200000">
            <a:off x="10447599" y="4168487"/>
            <a:ext cx="150835" cy="1642569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/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"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=0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"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1F45D4A-AEEE-4FBF-9E96-48A48E2B1F30}"/>
              </a:ext>
            </a:extLst>
          </p:cNvPr>
          <p:cNvCxnSpPr/>
          <p:nvPr/>
        </p:nvCxnSpPr>
        <p:spPr>
          <a:xfrm>
            <a:off x="1845899" y="4750097"/>
            <a:ext cx="10238014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D68BFCC-0106-4FE0-AC4E-FD207E7DE511}"/>
              </a:ext>
            </a:extLst>
          </p:cNvPr>
          <p:cNvCxnSpPr>
            <a:cxnSpLocks/>
          </p:cNvCxnSpPr>
          <p:nvPr/>
        </p:nvCxnSpPr>
        <p:spPr>
          <a:xfrm>
            <a:off x="5928353" y="5291202"/>
            <a:ext cx="603370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8D5E6DE8-EBC0-4187-9650-E145E64F655A}"/>
              </a:ext>
            </a:extLst>
          </p:cNvPr>
          <p:cNvSpPr/>
          <p:nvPr/>
        </p:nvSpPr>
        <p:spPr>
          <a:xfrm>
            <a:off x="1066075" y="2861836"/>
            <a:ext cx="112914" cy="1997011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/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blipFill>
                <a:blip r:embed="rId6"/>
                <a:stretch>
                  <a:fillRect r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id="{F265A47E-8963-41FB-95D8-90FB4DF7E9C3}"/>
              </a:ext>
            </a:extLst>
          </p:cNvPr>
          <p:cNvSpPr/>
          <p:nvPr/>
        </p:nvSpPr>
        <p:spPr>
          <a:xfrm>
            <a:off x="1704408" y="2883854"/>
            <a:ext cx="112914" cy="1492642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/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4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/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800" dirty="0" smtClean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23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9" grpId="0" animBg="1"/>
      <p:bldP spid="20" grpId="0"/>
      <p:bldP spid="21" grpId="0" animBg="1"/>
      <p:bldP spid="22" grpId="0"/>
      <p:bldP spid="23" grpId="0"/>
    </p:bldLst>
  </p:timing>
</p:sld>
</file>

<file path=ppt/theme/theme1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8A1B42C8-6EEC-445B-A900-F154598C64A4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64CF7779-663E-47E0-BCB9-5091361682A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4ZPPNAQV5EQV-6530471-237</_dlc_DocId>
    <_dlc_DocIdUrl xmlns="bfb11438-62cb-48e0-8e08-adb7b8077717">
      <Url>https://mythi.de/_layouts/15/DocIdRedir.aspx?ID=4ZPPNAQV5EQV-6530471-237</Url>
      <Description>4ZPPNAQV5EQV-6530471-237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e80b2ca2b93bd808485b2d451bc603f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6bdf8fd81a7b586dd79b811828187a67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Fakultätsfarben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0C7402-FDBD-4B5F-A7A1-6AD2340559B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B5802FD-0FE5-40B9-964E-26CF6C896D54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bb6f2568-2a10-4a56-89e3-032448edb678"/>
    <ds:schemaRef ds:uri="http://purl.org/dc/elements/1.1/"/>
    <ds:schemaRef ds:uri="http://purl.org/dc/terms/"/>
    <ds:schemaRef ds:uri="http://schemas.openxmlformats.org/package/2006/metadata/core-properties"/>
    <ds:schemaRef ds:uri="3ea1445a-e6f2-4b21-90f1-4e4a5aca6572"/>
    <ds:schemaRef ds:uri="bfb11438-62cb-48e0-8e08-adb7b8077717"/>
  </ds:schemaRefs>
</ds:datastoreItem>
</file>

<file path=customXml/itemProps3.xml><?xml version="1.0" encoding="utf-8"?>
<ds:datastoreItem xmlns:ds="http://schemas.openxmlformats.org/officeDocument/2006/customXml" ds:itemID="{7C111C41-FBCC-4433-B45C-C3FBA6F156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I_16_9</Template>
  <TotalTime>0</TotalTime>
  <Words>1256</Words>
  <Application>Microsoft Office PowerPoint</Application>
  <PresentationFormat>Breitbild</PresentationFormat>
  <Paragraphs>273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2_Office</vt:lpstr>
      <vt:lpstr>1_Bildschirm</vt:lpstr>
      <vt:lpstr>PowerPoint-Präsentation</vt:lpstr>
      <vt:lpstr>PowerPoint-Präsentation</vt:lpstr>
      <vt:lpstr>Stream Ciphers: Striving for randomness</vt:lpstr>
      <vt:lpstr>The Idea of Stream Ciphers</vt:lpstr>
      <vt:lpstr>The Idea of Stream Ciphers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Thalmaier</dc:creator>
  <cp:lastModifiedBy>cas0597</cp:lastModifiedBy>
  <cp:revision>269</cp:revision>
  <cp:lastPrinted>2018-04-09T18:27:12Z</cp:lastPrinted>
  <dcterms:created xsi:type="dcterms:W3CDTF">2021-04-01T17:07:33Z</dcterms:created>
  <dcterms:modified xsi:type="dcterms:W3CDTF">2022-06-05T14:27:02Z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01d87115-5e35-40f8-a10e-6019eecf87d0</vt:lpwstr>
  </property>
  <property fmtid="{D5CDD505-2E9C-101B-9397-08002B2CF9AE}" pid="4" name="Tfs.IsStoryboard">
    <vt:bool>true</vt:bool>
  </property>
</Properties>
</file>