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5"/>
    <p:sldMasterId id="2147483668" r:id="rId6"/>
  </p:sldMasterIdLst>
  <p:notesMasterIdLst>
    <p:notesMasterId r:id="rId69"/>
  </p:notesMasterIdLst>
  <p:sldIdLst>
    <p:sldId id="256" r:id="rId7"/>
    <p:sldId id="359" r:id="rId8"/>
    <p:sldId id="261" r:id="rId9"/>
    <p:sldId id="262" r:id="rId10"/>
    <p:sldId id="263" r:id="rId11"/>
    <p:sldId id="264" r:id="rId12"/>
    <p:sldId id="266" r:id="rId13"/>
    <p:sldId id="360" r:id="rId14"/>
    <p:sldId id="267" r:id="rId15"/>
    <p:sldId id="268" r:id="rId16"/>
    <p:sldId id="269" r:id="rId17"/>
    <p:sldId id="270" r:id="rId18"/>
    <p:sldId id="271" r:id="rId19"/>
    <p:sldId id="272" r:id="rId20"/>
    <p:sldId id="351" r:id="rId21"/>
    <p:sldId id="274" r:id="rId22"/>
    <p:sldId id="260" r:id="rId23"/>
    <p:sldId id="275" r:id="rId24"/>
    <p:sldId id="276" r:id="rId25"/>
    <p:sldId id="277" r:id="rId26"/>
    <p:sldId id="278" r:id="rId27"/>
    <p:sldId id="265" r:id="rId28"/>
    <p:sldId id="279" r:id="rId29"/>
    <p:sldId id="356" r:id="rId30"/>
    <p:sldId id="352" r:id="rId31"/>
    <p:sldId id="281" r:id="rId32"/>
    <p:sldId id="285" r:id="rId33"/>
    <p:sldId id="286" r:id="rId34"/>
    <p:sldId id="287" r:id="rId35"/>
    <p:sldId id="327" r:id="rId36"/>
    <p:sldId id="335" r:id="rId37"/>
    <p:sldId id="357" r:id="rId38"/>
    <p:sldId id="338" r:id="rId39"/>
    <p:sldId id="339" r:id="rId40"/>
    <p:sldId id="340" r:id="rId41"/>
    <p:sldId id="344" r:id="rId42"/>
    <p:sldId id="345" r:id="rId43"/>
    <p:sldId id="291" r:id="rId44"/>
    <p:sldId id="346" r:id="rId45"/>
    <p:sldId id="347" r:id="rId46"/>
    <p:sldId id="348" r:id="rId47"/>
    <p:sldId id="349" r:id="rId48"/>
    <p:sldId id="350" r:id="rId49"/>
    <p:sldId id="290" r:id="rId50"/>
    <p:sldId id="292" r:id="rId51"/>
    <p:sldId id="300" r:id="rId52"/>
    <p:sldId id="299" r:id="rId53"/>
    <p:sldId id="298" r:id="rId54"/>
    <p:sldId id="297" r:id="rId55"/>
    <p:sldId id="293" r:id="rId56"/>
    <p:sldId id="302" r:id="rId57"/>
    <p:sldId id="303" r:id="rId58"/>
    <p:sldId id="301" r:id="rId59"/>
    <p:sldId id="304" r:id="rId60"/>
    <p:sldId id="305" r:id="rId61"/>
    <p:sldId id="306" r:id="rId62"/>
    <p:sldId id="313" r:id="rId63"/>
    <p:sldId id="314" r:id="rId64"/>
    <p:sldId id="326" r:id="rId65"/>
    <p:sldId id="353" r:id="rId66"/>
    <p:sldId id="355" r:id="rId67"/>
    <p:sldId id="354" r:id="rId6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18E"/>
    <a:srgbClr val="00599C"/>
    <a:srgbClr val="D7D700"/>
    <a:srgbClr val="718E00"/>
    <a:srgbClr val="AABC67"/>
    <a:srgbClr val="FFD7D7"/>
    <a:srgbClr val="F5E9B5"/>
    <a:srgbClr val="BCEEBD"/>
    <a:srgbClr val="5757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785" autoAdjust="0"/>
    <p:restoredTop sz="79259" autoAdjust="0"/>
  </p:normalViewPr>
  <p:slideViewPr>
    <p:cSldViewPr snapToGrid="0" showGuides="1">
      <p:cViewPr varScale="1">
        <p:scale>
          <a:sx n="129" d="100"/>
          <a:sy n="129" d="100"/>
        </p:scale>
        <p:origin x="4632" y="12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-336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50" Type="http://schemas.openxmlformats.org/officeDocument/2006/relationships/slide" Target="slides/slide44.xml"/><Relationship Id="rId55" Type="http://schemas.openxmlformats.org/officeDocument/2006/relationships/slide" Target="slides/slide49.xml"/><Relationship Id="rId63" Type="http://schemas.openxmlformats.org/officeDocument/2006/relationships/slide" Target="slides/slide57.xml"/><Relationship Id="rId68" Type="http://schemas.openxmlformats.org/officeDocument/2006/relationships/slide" Target="slides/slide62.xml"/><Relationship Id="rId7" Type="http://schemas.openxmlformats.org/officeDocument/2006/relationships/slide" Target="slides/slide1.xml"/><Relationship Id="rId71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53" Type="http://schemas.openxmlformats.org/officeDocument/2006/relationships/slide" Target="slides/slide47.xml"/><Relationship Id="rId58" Type="http://schemas.openxmlformats.org/officeDocument/2006/relationships/slide" Target="slides/slide52.xml"/><Relationship Id="rId66" Type="http://schemas.openxmlformats.org/officeDocument/2006/relationships/slide" Target="slides/slide60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slide" Target="slides/slide43.xml"/><Relationship Id="rId57" Type="http://schemas.openxmlformats.org/officeDocument/2006/relationships/slide" Target="slides/slide51.xml"/><Relationship Id="rId61" Type="http://schemas.openxmlformats.org/officeDocument/2006/relationships/slide" Target="slides/slide55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slide" Target="slides/slide46.xml"/><Relationship Id="rId60" Type="http://schemas.openxmlformats.org/officeDocument/2006/relationships/slide" Target="slides/slide54.xml"/><Relationship Id="rId65" Type="http://schemas.openxmlformats.org/officeDocument/2006/relationships/slide" Target="slides/slide59.xml"/><Relationship Id="rId73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56" Type="http://schemas.openxmlformats.org/officeDocument/2006/relationships/slide" Target="slides/slide50.xml"/><Relationship Id="rId64" Type="http://schemas.openxmlformats.org/officeDocument/2006/relationships/slide" Target="slides/slide58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2.xml"/><Relationship Id="rId51" Type="http://schemas.openxmlformats.org/officeDocument/2006/relationships/slide" Target="slides/slide45.xml"/><Relationship Id="rId72" Type="http://schemas.openxmlformats.org/officeDocument/2006/relationships/theme" Target="theme/theme1.xml"/><Relationship Id="rId3" Type="http://schemas.openxmlformats.org/officeDocument/2006/relationships/customXml" Target="../customXml/item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59" Type="http://schemas.openxmlformats.org/officeDocument/2006/relationships/slide" Target="slides/slide53.xml"/><Relationship Id="rId67" Type="http://schemas.openxmlformats.org/officeDocument/2006/relationships/slide" Target="slides/slide61.xml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54" Type="http://schemas.openxmlformats.org/officeDocument/2006/relationships/slide" Target="slides/slide48.xml"/><Relationship Id="rId62" Type="http://schemas.openxmlformats.org/officeDocument/2006/relationships/slide" Target="slides/slide56.xml"/><Relationship Id="rId7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39E342-F6A9-4F29-9B27-B9C233E73F2C}" type="datetimeFigureOut">
              <a:rPr lang="de-DE" smtClean="0"/>
              <a:t>10.06.2022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46CFAF-25DC-4335-BB6F-0DF8AAA92CE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81255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46CFAF-25DC-4335-BB6F-0DF8AAA92CE7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974611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In summary, these metrics only </a:t>
            </a:r>
            <a:r>
              <a:rPr lang="en-US" sz="1200" dirty="0"/>
              <a:t>guarantee minimal security of LFSR based stream ciphers</a:t>
            </a:r>
          </a:p>
          <a:p>
            <a:pPr marL="171450" indent="-171450">
              <a:buFontTx/>
              <a:buChar char="-"/>
            </a:pPr>
            <a:r>
              <a:rPr lang="en-US" sz="1200" dirty="0"/>
              <a:t>This means, the presented stream ciphers were considered unsecure within the last decade</a:t>
            </a:r>
          </a:p>
          <a:p>
            <a:pPr marL="171450" indent="-171450">
              <a:buFontTx/>
              <a:buChar char="-"/>
            </a:pPr>
            <a:r>
              <a:rPr lang="en-US" sz="1200" dirty="0"/>
              <a:t>Therefore, more secure approaches are needed, which will be presented by </a:t>
            </a:r>
            <a:r>
              <a:rPr lang="en-US" sz="1200" dirty="0" err="1"/>
              <a:t>Larysa</a:t>
            </a:r>
            <a:r>
              <a:rPr lang="en-US" sz="1200" dirty="0"/>
              <a:t> </a:t>
            </a:r>
            <a:r>
              <a:rPr lang="en-US" sz="1200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46CFAF-25DC-4335-BB6F-0DF8AAA92CE7}" type="slidenum">
              <a:rPr lang="de-DE" smtClean="0"/>
              <a:t>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783792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="0" dirty="0"/>
              <a:t>Up to this point, we have heard how stream ciphers are </a:t>
            </a:r>
            <a:r>
              <a:rPr lang="en-US" b="1" dirty="0"/>
              <a:t>mathematically described</a:t>
            </a:r>
            <a:r>
              <a:rPr lang="en-US" b="0" dirty="0"/>
              <a:t> and </a:t>
            </a:r>
            <a:r>
              <a:rPr lang="en-US" b="1" dirty="0"/>
              <a:t>implemented</a:t>
            </a:r>
            <a:r>
              <a:rPr lang="en-US" b="0" dirty="0"/>
              <a:t> with LFSRs</a:t>
            </a:r>
          </a:p>
          <a:p>
            <a:pPr marL="171450" indent="-171450">
              <a:buFontTx/>
              <a:buChar char="-"/>
            </a:pPr>
            <a:r>
              <a:rPr lang="en-US" b="0" dirty="0"/>
              <a:t>Based on this information provided by Carl, we can derive a few properties for stream ciphers based on LFSRs</a:t>
            </a:r>
          </a:p>
          <a:p>
            <a:pPr marL="628650" lvl="1" indent="-171450">
              <a:buFontTx/>
              <a:buChar char="-"/>
            </a:pPr>
            <a:r>
              <a:rPr lang="en-US" b="1" dirty="0"/>
              <a:t>Efficiently implemented in hardware</a:t>
            </a:r>
            <a:r>
              <a:rPr lang="en-US" b="0" dirty="0"/>
              <a:t> with shift registers. Therefore gained a </a:t>
            </a:r>
            <a:r>
              <a:rPr lang="en-US" b="1" dirty="0"/>
              <a:t>lot of popularity </a:t>
            </a:r>
            <a:r>
              <a:rPr lang="en-US" b="0" dirty="0"/>
              <a:t>in the </a:t>
            </a:r>
            <a:r>
              <a:rPr lang="en-US" b="1" dirty="0"/>
              <a:t>early days of computer encryption</a:t>
            </a:r>
            <a:r>
              <a:rPr lang="en-US" b="0" dirty="0"/>
              <a:t>. </a:t>
            </a:r>
            <a:r>
              <a:rPr lang="en-US" b="1" dirty="0"/>
              <a:t>Major advantage</a:t>
            </a:r>
          </a:p>
          <a:p>
            <a:pPr marL="628650" lvl="1" indent="-171450">
              <a:buFontTx/>
              <a:buChar char="-"/>
            </a:pPr>
            <a:r>
              <a:rPr lang="en-US" b="0" dirty="0"/>
              <a:t>Since an </a:t>
            </a:r>
            <a:r>
              <a:rPr lang="en-US" b="1" dirty="0"/>
              <a:t>unlimited length sequence </a:t>
            </a:r>
            <a:r>
              <a:rPr lang="en-US" b="0" dirty="0"/>
              <a:t>can be gained with stream ciphers, they are suitable to </a:t>
            </a:r>
            <a:r>
              <a:rPr lang="en-US" b="1" dirty="0"/>
              <a:t>encode data that is potentially also of unlimited length </a:t>
            </a:r>
            <a:r>
              <a:rPr lang="en-US" b="0" dirty="0"/>
              <a:t>like audio or video data</a:t>
            </a:r>
          </a:p>
          <a:p>
            <a:pPr marL="628650" lvl="1" indent="-171450">
              <a:buFontTx/>
              <a:buChar char="-"/>
            </a:pPr>
            <a:r>
              <a:rPr lang="en-US" b="0" dirty="0"/>
              <a:t>Furthermore, if no data is received, the bits of the keystream can be </a:t>
            </a:r>
            <a:r>
              <a:rPr lang="en-US" b="1" dirty="0"/>
              <a:t>calculated in advance. </a:t>
            </a:r>
            <a:r>
              <a:rPr lang="en-US" b="0" dirty="0"/>
              <a:t>Improves performance even further</a:t>
            </a:r>
          </a:p>
          <a:p>
            <a:pPr marL="628650" lvl="1" indent="-171450">
              <a:buFontTx/>
              <a:buChar char="-"/>
            </a:pPr>
            <a:r>
              <a:rPr lang="en-US" b="0" dirty="0"/>
              <a:t>Finally, if a bit was </a:t>
            </a:r>
            <a:r>
              <a:rPr lang="en-US" b="1" dirty="0"/>
              <a:t>modified by an malicious act </a:t>
            </a:r>
            <a:r>
              <a:rPr lang="en-US" b="0" dirty="0"/>
              <a:t>or just by a </a:t>
            </a:r>
            <a:r>
              <a:rPr lang="en-US" b="1" dirty="0"/>
              <a:t>bitflip while the data is transported </a:t>
            </a:r>
            <a:r>
              <a:rPr lang="en-US" b="0" dirty="0"/>
              <a:t>over the network, the decryption still wields the correct data except for those faulty bits. Only the wrong bits are effected not multiple bits like with block ciphers</a:t>
            </a:r>
            <a:endParaRPr lang="en-US" b="1" dirty="0"/>
          </a:p>
          <a:p>
            <a:pPr marL="171450" indent="-171450">
              <a:buFontTx/>
              <a:buChar char="-"/>
            </a:pPr>
            <a:r>
              <a:rPr lang="en-US" b="0" dirty="0"/>
              <a:t>The main question that remains (which was already teased by carl) is, how cryptographically secure are LFSRs?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46CFAF-25DC-4335-BB6F-0DF8AAA92CE7}" type="slidenum">
              <a:rPr lang="de-DE" smtClean="0"/>
              <a:t>16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169364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To </a:t>
            </a:r>
            <a:r>
              <a:rPr lang="en-US" b="1" dirty="0"/>
              <a:t>demonstrate the security concerns </a:t>
            </a:r>
            <a:r>
              <a:rPr lang="en-US" dirty="0"/>
              <a:t>regarding stream ciphers, we take a look at a </a:t>
            </a:r>
            <a:r>
              <a:rPr lang="en-US" b="1" dirty="0"/>
              <a:t>very simple attack pattern</a:t>
            </a:r>
          </a:p>
          <a:p>
            <a:pPr marL="171450" indent="-171450">
              <a:buFontTx/>
              <a:buChar char="-"/>
            </a:pPr>
            <a:r>
              <a:rPr lang="en-US" b="1" dirty="0"/>
              <a:t>…</a:t>
            </a:r>
          </a:p>
          <a:p>
            <a:pPr marL="171450" indent="-171450">
              <a:buFontTx/>
              <a:buChar char="-"/>
            </a:pPr>
            <a:r>
              <a:rPr lang="en-US" b="0" dirty="0"/>
              <a:t>With the </a:t>
            </a:r>
            <a:r>
              <a:rPr lang="en-US" b="0" dirty="0" err="1"/>
              <a:t>eystream</a:t>
            </a:r>
            <a:r>
              <a:rPr lang="en-US" b="0" dirty="0"/>
              <a:t> the </a:t>
            </a:r>
            <a:r>
              <a:rPr lang="en-US" b="1" dirty="0"/>
              <a:t>whole LFSR can be re-created as seen in the next slide</a:t>
            </a:r>
            <a:r>
              <a:rPr lang="en-US" b="0" dirty="0"/>
              <a:t> or new, </a:t>
            </a:r>
            <a:r>
              <a:rPr lang="en-US" b="1" dirty="0"/>
              <a:t>malicious data can be encrypted </a:t>
            </a:r>
            <a:r>
              <a:rPr lang="en-US" b="0" dirty="0"/>
              <a:t>and </a:t>
            </a:r>
            <a:r>
              <a:rPr lang="en-US" b="1" dirty="0"/>
              <a:t>sent to the receiver instead of the original data</a:t>
            </a:r>
          </a:p>
          <a:p>
            <a:pPr marL="171450" indent="-171450">
              <a:buFontTx/>
              <a:buChar char="-"/>
            </a:pPr>
            <a:r>
              <a:rPr lang="en-US" b="0" dirty="0"/>
              <a:t>(show the example in the truth table)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46CFAF-25DC-4335-BB6F-0DF8AAA92CE7}" type="slidenum">
              <a:rPr lang="de-DE" smtClean="0"/>
              <a:t>17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102499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With the gained keystream as already said, the used LFSR can be recreated</a:t>
            </a:r>
          </a:p>
          <a:p>
            <a:pPr marL="171450" indent="-171450">
              <a:buFontTx/>
              <a:buChar char="-"/>
            </a:pPr>
            <a:r>
              <a:rPr lang="en-US" dirty="0"/>
              <a:t>Before, we introduce a new term “linear complexity of a sequence”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In a more clear phrasing, length or count of the cells of the LFSR that generate the sequence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…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To achieve stream ciphers with high linear complexity and therefore more secure ciphers, different approaches were established</a:t>
            </a:r>
          </a:p>
          <a:p>
            <a:pPr marL="171450" lvl="0" indent="-171450">
              <a:buFontTx/>
              <a:buChar char="-"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46CFAF-25DC-4335-BB6F-0DF8AAA92CE7}" type="slidenum">
              <a:rPr lang="de-DE" smtClean="0"/>
              <a:t>18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762129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200" i="1" dirty="0"/>
                  <a:t>-  NLFSR</a:t>
                </a:r>
                <a:r>
                  <a:rPr lang="en-US" sz="1200" dirty="0"/>
                  <a:t>s generate bits by combining the tapped cells in a nonlinear way</a:t>
                </a:r>
              </a:p>
              <a:p>
                <a:pPr marL="171450" indent="-171450">
                  <a:buFontTx/>
                  <a:buChar char="-"/>
                </a:pPr>
                <a:r>
                  <a:rPr lang="en-US" sz="1200" dirty="0"/>
                  <a:t>Example of an NLFSR feedback polynomial: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p>
                                  <m:sSup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p>
                                </m:sSup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sup>
                            </m:sSup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p>
                        </m:sSup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sSup>
                      <m:sSup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sSup>
                      <m:sSup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dirty="0"/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Char char="-"/>
                  <a:tabLst/>
                  <a:defRPr/>
                </a:pPr>
                <a:r>
                  <a:rPr lang="en-US" sz="1200" dirty="0"/>
                  <a:t>There are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  <m:sup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1200" dirty="0"/>
                  <a:t> possible Boolean functions for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200" dirty="0"/>
                  <a:t> bits</a:t>
                </a:r>
              </a:p>
              <a:p>
                <a:pPr marL="171450" indent="-171450">
                  <a:buFontTx/>
                  <a:buChar char="-"/>
                </a:pPr>
                <a:r>
                  <a:rPr lang="en-US" dirty="0"/>
                  <a:t>Guessing/Recreating the NLFSR should be almost impossible for a high n</a:t>
                </a: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Char char="-"/>
                  <a:tabLst/>
                  <a:defRPr/>
                </a:pPr>
                <a:r>
                  <a:rPr lang="en-US" sz="1200" b="0" dirty="0"/>
                  <a:t>However, for an NLFSR with period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1200" dirty="0"/>
                  <a:t> the used register can be identified with at most </a:t>
                </a:r>
                <a14:m>
                  <m:oMath xmlns:m="http://schemas.openxmlformats.org/officeDocument/2006/math">
                    <m:r>
                      <a:rPr lang="en-US" sz="120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1200" dirty="0"/>
                  <a:t> bits</a:t>
                </a:r>
              </a:p>
              <a:p>
                <a:pPr marL="628650" marR="0" lvl="1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Char char="-"/>
                  <a:tabLst/>
                  <a:defRPr/>
                </a:pPr>
                <a:r>
                  <a:rPr lang="en-US" sz="1200" dirty="0"/>
                  <a:t>NLFSRs on their own are not secure enough</a:t>
                </a:r>
              </a:p>
              <a:p>
                <a:pPr marL="628650" lvl="1" indent="-171450">
                  <a:buFontTx/>
                  <a:buChar char="-"/>
                </a:pPr>
                <a:endParaRPr lang="en-US" dirty="0"/>
              </a:p>
            </p:txBody>
          </p:sp>
        </mc:Choice>
        <mc:Fallback xmlns="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200" i="1" dirty="0"/>
                  <a:t>-  NLFSR</a:t>
                </a:r>
                <a:r>
                  <a:rPr lang="en-US" sz="1200" dirty="0"/>
                  <a:t>s generate bits by combining the tapped cells in a nonlinear way</a:t>
                </a:r>
              </a:p>
              <a:p>
                <a:pPr marL="171450" indent="-171450">
                  <a:buFontTx/>
                  <a:buChar char="-"/>
                </a:pPr>
                <a:r>
                  <a:rPr lang="en-US" sz="1200" dirty="0"/>
                  <a:t>Example of an NLFSR feedback polynomial:   </a:t>
                </a:r>
                <a:r>
                  <a:rPr lang="en-US" sz="1200" b="0" i="0">
                    <a:latin typeface="Cambria Math" panose="02040503050406030204" pitchFamily="18" charset="0"/>
                  </a:rPr>
                  <a:t>〖〖〖𝑥^8+𝑥〗^7 𝑥〗^6+𝑥〗^5+𝑥^4 𝑥^3 𝑥^2+1</a:t>
                </a:r>
                <a:endParaRPr lang="en-US" dirty="0"/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Char char="-"/>
                  <a:tabLst/>
                  <a:defRPr/>
                </a:pPr>
                <a:r>
                  <a:rPr lang="en-US" sz="1200" dirty="0"/>
                  <a:t>There are </a:t>
                </a:r>
                <a:r>
                  <a:rPr lang="en-US" sz="1200" b="0" i="0">
                    <a:latin typeface="Cambria Math" panose="02040503050406030204" pitchFamily="18" charset="0"/>
                  </a:rPr>
                  <a:t>〖2^𝑛〗^𝑛</a:t>
                </a:r>
                <a:r>
                  <a:rPr lang="en-US" sz="1200" dirty="0"/>
                  <a:t> possible Boolean functions for </a:t>
                </a:r>
                <a:r>
                  <a:rPr lang="en-US" sz="1200" b="0" i="0">
                    <a:latin typeface="Cambria Math" panose="02040503050406030204" pitchFamily="18" charset="0"/>
                  </a:rPr>
                  <a:t>𝑛</a:t>
                </a:r>
                <a:r>
                  <a:rPr lang="en-US" sz="1200" dirty="0"/>
                  <a:t> bits</a:t>
                </a:r>
              </a:p>
              <a:p>
                <a:pPr marL="171450" indent="-171450">
                  <a:buFontTx/>
                  <a:buChar char="-"/>
                </a:pPr>
                <a:r>
                  <a:rPr lang="en-US" dirty="0"/>
                  <a:t>Guessing/Recreating the NLFSR should be almost impossible for a high n</a:t>
                </a: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Char char="-"/>
                  <a:tabLst/>
                  <a:defRPr/>
                </a:pPr>
                <a:r>
                  <a:rPr lang="en-US" sz="1200" b="0" dirty="0"/>
                  <a:t>However, for an NLFSR with period </a:t>
                </a:r>
                <a:r>
                  <a:rPr lang="en-US" sz="1200" b="0" i="0">
                    <a:latin typeface="Cambria Math" panose="02040503050406030204" pitchFamily="18" charset="0"/>
                  </a:rPr>
                  <a:t>𝑟</a:t>
                </a:r>
                <a:r>
                  <a:rPr lang="en-US" sz="1200" dirty="0"/>
                  <a:t> the used register can be identified with at most </a:t>
                </a:r>
                <a:r>
                  <a:rPr lang="en-US" sz="1200" i="0">
                    <a:latin typeface="Cambria Math" panose="02040503050406030204" pitchFamily="18" charset="0"/>
                  </a:rPr>
                  <a:t>𝑟</a:t>
                </a:r>
                <a:r>
                  <a:rPr lang="en-US" sz="1200" dirty="0"/>
                  <a:t> bits</a:t>
                </a:r>
              </a:p>
              <a:p>
                <a:pPr marL="628650" marR="0" lvl="1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Char char="-"/>
                  <a:tabLst/>
                  <a:defRPr/>
                </a:pPr>
                <a:r>
                  <a:rPr lang="en-US" sz="1200" dirty="0"/>
                  <a:t>NLFSRs on their own are not secure enough</a:t>
                </a:r>
              </a:p>
              <a:p>
                <a:pPr marL="628650" lvl="1" indent="-171450">
                  <a:buFontTx/>
                  <a:buChar char="-"/>
                </a:pPr>
                <a:endParaRPr lang="en-US" dirty="0"/>
              </a:p>
            </p:txBody>
          </p:sp>
        </mc:Fallback>
      </mc:AlternateContent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46CFAF-25DC-4335-BB6F-0DF8AAA92CE7}" type="slidenum">
              <a:rPr lang="de-DE" smtClean="0"/>
              <a:t>19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677537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A different attempt was made with a stream cipher that combines multiple LFSRs in a nonlinear way</a:t>
            </a:r>
          </a:p>
          <a:p>
            <a:pPr marL="171450" indent="-171450">
              <a:buFontTx/>
              <a:buChar char="-"/>
            </a:pPr>
            <a:r>
              <a:rPr lang="en-US" dirty="0"/>
              <a:t>Example is the Geffe Generator, which selects one of the output bits of two LFSRS, LFSR A and LFSR B, based on the current bit of a third LFSR C</a:t>
            </a:r>
          </a:p>
          <a:p>
            <a:pPr marL="171450" indent="-171450">
              <a:buFontTx/>
              <a:buChar char="-"/>
            </a:pPr>
            <a:r>
              <a:rPr lang="en-US" dirty="0"/>
              <a:t>(Show combination function)</a:t>
            </a:r>
          </a:p>
          <a:p>
            <a:pPr marL="171450" indent="-171450">
              <a:buFontTx/>
              <a:buChar char="-"/>
            </a:pPr>
            <a:r>
              <a:rPr lang="en-US" dirty="0"/>
              <a:t>This method has one major drawback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46CFAF-25DC-4335-BB6F-0DF8AAA92CE7}" type="slidenum">
              <a:rPr lang="de-DE" smtClean="0"/>
              <a:t>20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749773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- </a:t>
                </a:r>
                <a:r>
                  <a:rPr lang="en-US" sz="1200" dirty="0"/>
                  <a:t>There is a strong correlation between the output bit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2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1200" dirty="0"/>
              </a:p>
              <a:p>
                <a:pPr marL="171450" indent="-171450">
                  <a:buFontTx/>
                  <a:buChar char="-"/>
                </a:pPr>
                <a:r>
                  <a:rPr lang="en-US" dirty="0"/>
                  <a:t>(show table)</a:t>
                </a:r>
              </a:p>
              <a:p>
                <a:pPr marL="171450" indent="-171450">
                  <a:buFontTx/>
                  <a:buChar char="-"/>
                </a:pPr>
                <a:r>
                  <a:rPr lang="en-US" sz="1200" b="0" dirty="0"/>
                  <a:t>Probability </a:t>
                </a:r>
                <a14:m>
                  <m:oMath xmlns:m="http://schemas.openxmlformats.org/officeDocument/2006/math">
                    <m:r>
                      <a:rPr lang="en-US" sz="1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=0.75</m:t>
                    </m:r>
                  </m:oMath>
                </a14:m>
                <a:r>
                  <a:rPr lang="en-US" sz="1200" dirty="0"/>
                  <a:t> </a:t>
                </a:r>
              </a:p>
              <a:p>
                <a:pPr marL="171450" indent="-171450">
                  <a:buFontTx/>
                  <a:buChar char="-"/>
                </a:pPr>
                <a:r>
                  <a:rPr lang="en-US" sz="1200" dirty="0"/>
                  <a:t>Correlation Attack is a divide and conquer, </a:t>
                </a:r>
                <a:r>
                  <a:rPr lang="en-US" sz="1200" dirty="0" err="1"/>
                  <a:t>bruteforce</a:t>
                </a:r>
                <a:r>
                  <a:rPr lang="en-US" sz="1200" dirty="0"/>
                  <a:t> attack</a:t>
                </a:r>
              </a:p>
              <a:p>
                <a:pPr marL="171450" indent="-171450">
                  <a:buFontTx/>
                  <a:buChar char="-"/>
                </a:pPr>
                <a:r>
                  <a:rPr lang="en-US" sz="1200" dirty="0"/>
                  <a:t>….</a:t>
                </a:r>
              </a:p>
              <a:p>
                <a:pPr marL="171450" indent="-171450">
                  <a:buFontTx/>
                  <a:buChar char="-"/>
                </a:pPr>
                <a:r>
                  <a:rPr lang="en-US" sz="1200" dirty="0"/>
                  <a:t>Can be more optimized, still the unoptimized variant already increases the probability to crack the cipher significant</a:t>
                </a:r>
              </a:p>
            </p:txBody>
          </p:sp>
        </mc:Choice>
        <mc:Fallback xmlns="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- </a:t>
                </a:r>
                <a:r>
                  <a:rPr lang="en-US" sz="1200" dirty="0"/>
                  <a:t>There is a strong correlation between the output bit </a:t>
                </a:r>
                <a:r>
                  <a:rPr lang="en-US" sz="1200" b="0" i="0">
                    <a:latin typeface="Cambria Math" panose="02040503050406030204" pitchFamily="18" charset="0"/>
                  </a:rPr>
                  <a:t>𝑘_𝑖</a:t>
                </a:r>
                <a:r>
                  <a:rPr lang="en-US" sz="1200" dirty="0"/>
                  <a:t> and </a:t>
                </a:r>
                <a:r>
                  <a:rPr lang="en-US" sz="1200" b="0" i="0">
                    <a:latin typeface="Cambria Math" panose="02040503050406030204" pitchFamily="18" charset="0"/>
                  </a:rPr>
                  <a:t>𝑎_𝑖</a:t>
                </a:r>
                <a:endParaRPr lang="en-US" sz="1200" dirty="0"/>
              </a:p>
              <a:p>
                <a:pPr marL="171450" indent="-171450">
                  <a:buFontTx/>
                  <a:buChar char="-"/>
                </a:pPr>
                <a:r>
                  <a:rPr lang="en-US" dirty="0"/>
                  <a:t>(show table)</a:t>
                </a:r>
              </a:p>
              <a:p>
                <a:pPr marL="171450" indent="-171450">
                  <a:buFontTx/>
                  <a:buChar char="-"/>
                </a:pPr>
                <a:r>
                  <a:rPr lang="en-US" sz="1200" b="0" dirty="0"/>
                  <a:t>Probability </a:t>
                </a:r>
                <a:r>
                  <a:rPr lang="en-US" sz="1200" b="0" i="0">
                    <a:latin typeface="Cambria Math" panose="02040503050406030204" pitchFamily="18" charset="0"/>
                  </a:rPr>
                  <a:t> 𝑃(𝑘_𝑖=𝑎_𝑖 )=0.75</a:t>
                </a:r>
                <a:r>
                  <a:rPr lang="en-US" sz="1200" dirty="0"/>
                  <a:t> </a:t>
                </a:r>
              </a:p>
              <a:p>
                <a:pPr marL="171450" indent="-171450">
                  <a:buFontTx/>
                  <a:buChar char="-"/>
                </a:pPr>
                <a:r>
                  <a:rPr lang="en-US" sz="1200" dirty="0"/>
                  <a:t>Correlation Attack is a divide and conquer, </a:t>
                </a:r>
                <a:r>
                  <a:rPr lang="en-US" sz="1200" dirty="0" err="1"/>
                  <a:t>bruteforce</a:t>
                </a:r>
                <a:r>
                  <a:rPr lang="en-US" sz="1200" dirty="0"/>
                  <a:t> attack</a:t>
                </a:r>
              </a:p>
              <a:p>
                <a:pPr marL="171450" indent="-171450">
                  <a:buFontTx/>
                  <a:buChar char="-"/>
                </a:pPr>
                <a:r>
                  <a:rPr lang="en-US" sz="1200" dirty="0"/>
                  <a:t>….</a:t>
                </a:r>
              </a:p>
            </p:txBody>
          </p:sp>
        </mc:Fallback>
      </mc:AlternateContent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46CFAF-25DC-4335-BB6F-0DF8AAA92CE7}" type="slidenum">
              <a:rPr lang="de-DE" smtClean="0"/>
              <a:t>21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159518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Tx/>
                  <a:buChar char="-"/>
                </a:pPr>
                <a:r>
                  <a:rPr lang="en-US" sz="1200" dirty="0"/>
                  <a:t>The required iterations are reduced from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 2</m:t>
                        </m:r>
                      </m:e>
                      <m:sup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</m:sup>
                    </m:sSup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nor/>
                      </m:rPr>
                      <a:rPr lang="en-US" sz="1200" b="0" i="0" smtClean="0">
                        <a:latin typeface="Cambria Math" panose="02040503050406030204" pitchFamily="18" charset="0"/>
                      </a:rPr>
                      <m:t>k</m:t>
                    </m:r>
                    <m:r>
                      <m:rPr>
                        <m:nor/>
                      </m:rPr>
                      <a:rPr lang="en-US" sz="12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200" dirty="0"/>
                  <a:t>  to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sup>
                    </m:sSup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sup>
                    </m:sSup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</m:sup>
                    </m:sSup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dirty="0"/>
              </a:p>
              <a:p>
                <a:pPr marL="171450" indent="-171450">
                  <a:buFontTx/>
                  <a:buChar char="-"/>
                </a:pPr>
                <a:r>
                  <a:rPr lang="en-US" sz="1200" dirty="0"/>
                  <a:t>To measure such proneness to correlation attacks a new term is introduced</a:t>
                </a:r>
              </a:p>
              <a:p>
                <a:pPr marL="628650" marR="0" lvl="1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Char char="-"/>
                  <a:tabLst/>
                  <a:defRPr/>
                </a:pPr>
                <a:r>
                  <a:rPr lang="en-US" sz="1200" dirty="0"/>
                  <a:t>A function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sz="1200" dirty="0"/>
                  <a:t>-order correlation-immune when any subset of </a:t>
                </a:r>
                <a14:m>
                  <m:oMath xmlns:m="http://schemas.openxmlformats.org/officeDocument/2006/math"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1200" dirty="0"/>
                  <a:t> input bits are uncorrelated to the output bit</a:t>
                </a:r>
              </a:p>
              <a:p>
                <a:pPr marL="628650" marR="0" lvl="1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Char char="-"/>
                  <a:tabLst/>
                  <a:defRPr/>
                </a:pPr>
                <a:r>
                  <a:rPr lang="en-US" sz="1200" dirty="0"/>
                  <a:t>For second order correlation immunity: if we chose any two input bits, the output bit shows no correlation with those two -&gt; Geffe Generator is non correlation immune</a:t>
                </a:r>
              </a:p>
              <a:p>
                <a:pPr marL="628650" marR="0" lvl="1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Char char="-"/>
                  <a:tabLst/>
                  <a:defRPr/>
                </a:pPr>
                <a:r>
                  <a:rPr lang="en-US" sz="1200" b="1" dirty="0"/>
                  <a:t>A high linear complexity results in low correlation-immunity</a:t>
                </a:r>
              </a:p>
              <a:p>
                <a:pPr marL="628650" lvl="1" indent="-171450">
                  <a:buFontTx/>
                  <a:buChar char="-"/>
                </a:pPr>
                <a:endParaRPr lang="en-US" dirty="0"/>
              </a:p>
            </p:txBody>
          </p:sp>
        </mc:Choice>
        <mc:Fallback xmlns="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Tx/>
                  <a:buChar char="-"/>
                </a:pPr>
                <a:r>
                  <a:rPr lang="en-US" sz="1200" dirty="0"/>
                  <a:t>The required iterations are reduced from </a:t>
                </a:r>
                <a:r>
                  <a:rPr lang="en-US" sz="1200" b="0" i="0">
                    <a:latin typeface="Cambria Math" panose="02040503050406030204" pitchFamily="18" charset="0"/>
                  </a:rPr>
                  <a:t>〖 2〗^(𝐿_𝐴+𝐿_𝐵+𝐿_𝐶 )  </a:t>
                </a:r>
                <a:r>
                  <a:rPr lang="en-US" sz="1200" i="0">
                    <a:latin typeface="Cambria Math" panose="02040503050406030204" pitchFamily="18" charset="0"/>
                  </a:rPr>
                  <a:t>∗</a:t>
                </a:r>
                <a:r>
                  <a:rPr lang="en-US" sz="1200" b="0" i="0">
                    <a:latin typeface="Cambria Math" panose="02040503050406030204" pitchFamily="18" charset="0"/>
                  </a:rPr>
                  <a:t>"k "</a:t>
                </a:r>
                <a:r>
                  <a:rPr lang="en-US" sz="1200" dirty="0"/>
                  <a:t>  to  </a:t>
                </a:r>
                <a:r>
                  <a:rPr lang="en-US" sz="1200" b="0" i="0">
                    <a:latin typeface="Cambria Math" panose="02040503050406030204" pitchFamily="18" charset="0"/>
                  </a:rPr>
                  <a:t>2^(𝐿_𝐴 )+</a:t>
                </a:r>
                <a:r>
                  <a:rPr lang="en-US" sz="1200" i="0">
                    <a:latin typeface="Cambria Math" panose="02040503050406030204" pitchFamily="18" charset="0"/>
                  </a:rPr>
                  <a:t>2^(𝐿_</a:t>
                </a:r>
                <a:r>
                  <a:rPr lang="en-US" sz="1200" b="0" i="0">
                    <a:latin typeface="Cambria Math" panose="02040503050406030204" pitchFamily="18" charset="0"/>
                  </a:rPr>
                  <a:t>𝐵 )+</a:t>
                </a:r>
                <a:r>
                  <a:rPr lang="en-US" sz="1200" i="0">
                    <a:latin typeface="Cambria Math" panose="02040503050406030204" pitchFamily="18" charset="0"/>
                  </a:rPr>
                  <a:t>2^(𝐿_</a:t>
                </a:r>
                <a:r>
                  <a:rPr lang="en-US" sz="1200" b="0" i="0">
                    <a:latin typeface="Cambria Math" panose="02040503050406030204" pitchFamily="18" charset="0"/>
                  </a:rPr>
                  <a:t>𝐶 )∗𝑘</a:t>
                </a:r>
                <a:endParaRPr lang="en-US" dirty="0"/>
              </a:p>
              <a:p>
                <a:pPr marL="171450" indent="-171450">
                  <a:buFontTx/>
                  <a:buChar char="-"/>
                </a:pPr>
                <a:r>
                  <a:rPr lang="en-US" sz="1200" dirty="0"/>
                  <a:t>To measure such proneness to correlation attacks a new term is introduced</a:t>
                </a:r>
              </a:p>
              <a:p>
                <a:pPr marL="628650" marR="0" lvl="1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Char char="-"/>
                  <a:tabLst/>
                  <a:defRPr/>
                </a:pPr>
                <a:r>
                  <a:rPr lang="en-US" sz="1200" dirty="0"/>
                  <a:t>A function is </a:t>
                </a:r>
                <a:r>
                  <a:rPr lang="de-DE" sz="1200" b="0" i="0">
                    <a:latin typeface="Cambria Math" panose="02040503050406030204" pitchFamily="18" charset="0"/>
                  </a:rPr>
                  <a:t>𝑚^𝑡ℎ</a:t>
                </a:r>
                <a:r>
                  <a:rPr lang="en-US" sz="1200" dirty="0"/>
                  <a:t>-order correlation-immune when any subset of </a:t>
                </a:r>
                <a:r>
                  <a:rPr lang="de-DE" sz="1200" b="0" i="0">
                    <a:latin typeface="Cambria Math" panose="02040503050406030204" pitchFamily="18" charset="0"/>
                  </a:rPr>
                  <a:t>𝑚</a:t>
                </a:r>
                <a:r>
                  <a:rPr lang="en-US" sz="1200" dirty="0"/>
                  <a:t> input bits are uncorrelated to the output bit</a:t>
                </a:r>
              </a:p>
              <a:p>
                <a:pPr marL="628650" marR="0" lvl="1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Char char="-"/>
                  <a:tabLst/>
                  <a:defRPr/>
                </a:pPr>
                <a:r>
                  <a:rPr lang="en-US" sz="1200" dirty="0"/>
                  <a:t>For second order correlation immunity: if we chose any two input bits, the output bit shows no correlation with those two -&gt; Geffe Generator is non correlation immune</a:t>
                </a:r>
              </a:p>
              <a:p>
                <a:pPr marL="628650" marR="0" lvl="1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Char char="-"/>
                  <a:tabLst/>
                  <a:defRPr/>
                </a:pPr>
                <a:r>
                  <a:rPr lang="en-US" sz="1200" b="1" dirty="0"/>
                  <a:t>A high linear complexity results in low correlation-immunity</a:t>
                </a:r>
              </a:p>
              <a:p>
                <a:pPr marL="628650" lvl="1" indent="-171450">
                  <a:buFontTx/>
                  <a:buChar char="-"/>
                </a:pPr>
                <a:endParaRPr lang="en-US" dirty="0"/>
              </a:p>
            </p:txBody>
          </p:sp>
        </mc:Fallback>
      </mc:AlternateContent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46CFAF-25DC-4335-BB6F-0DF8AAA92CE7}" type="slidenum">
              <a:rPr lang="de-DE" smtClean="0"/>
              <a:t>22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327605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The last cipher I will present to you is the summation combiner</a:t>
            </a:r>
          </a:p>
          <a:p>
            <a:pPr marL="171450" indent="-171450">
              <a:buFontTx/>
              <a:buChar char="-"/>
            </a:pPr>
            <a:r>
              <a:rPr lang="en-US" dirty="0"/>
              <a:t>It achieves </a:t>
            </a:r>
            <a:r>
              <a:rPr lang="en-US" sz="1200" dirty="0"/>
              <a:t>maximum linear complexity and correlation-immunity at the same time by introducing a memory component to the generator</a:t>
            </a:r>
          </a:p>
          <a:p>
            <a:pPr marL="171450" indent="-171450">
              <a:buFontTx/>
              <a:buChar char="-"/>
            </a:pPr>
            <a:r>
              <a:rPr lang="en-US" sz="1200" dirty="0"/>
              <a:t>Combination function is a real integer addition and the one bit memory acts as the carry bit for the addition</a:t>
            </a:r>
          </a:p>
          <a:p>
            <a:pPr marL="171450" indent="-171450">
              <a:buFontTx/>
              <a:buChar char="-"/>
            </a:pPr>
            <a:r>
              <a:rPr lang="en-US" sz="1200" dirty="0"/>
              <a:t>(show combination function)</a:t>
            </a:r>
          </a:p>
          <a:p>
            <a:pPr marL="171450" indent="-171450">
              <a:buFontTx/>
              <a:buChar char="-"/>
            </a:pPr>
            <a:r>
              <a:rPr lang="en-US" sz="1200" dirty="0"/>
              <a:t>This stream cipher has cryptographically </a:t>
            </a:r>
            <a:r>
              <a:rPr lang="en-US" sz="1200" dirty="0" err="1"/>
              <a:t>wishfull</a:t>
            </a:r>
            <a:r>
              <a:rPr lang="en-US" sz="1200" dirty="0"/>
              <a:t> attributes, however there is still a slight correlation between the input bits and the output bits</a:t>
            </a:r>
          </a:p>
          <a:p>
            <a:pPr marL="171450" indent="-171450">
              <a:buFontTx/>
              <a:buChar char="-"/>
            </a:pPr>
            <a:r>
              <a:rPr lang="en-US" sz="1200" dirty="0"/>
              <a:t>Sadly, as of today, all shown stream ciphers are not considered secure anymore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46CFAF-25DC-4335-BB6F-0DF8AAA92CE7}" type="slidenum">
              <a:rPr lang="de-DE" smtClean="0"/>
              <a:t>23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925714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955220B0-981B-4B91-8046-7C7E0856ABD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096000" y="3372107"/>
            <a:ext cx="5368925" cy="1654772"/>
          </a:xfrm>
          <a:prstGeom prst="rect">
            <a:avLst/>
          </a:prstGeom>
        </p:spPr>
        <p:txBody>
          <a:bodyPr lIns="0" tIns="0" rIns="0">
            <a:normAutofit/>
          </a:bodyPr>
          <a:lstStyle>
            <a:lvl1pPr marL="0" indent="0" algn="r">
              <a:lnSpc>
                <a:spcPct val="80000"/>
              </a:lnSpc>
              <a:buNone/>
              <a:defRPr sz="3600" i="1">
                <a:solidFill>
                  <a:srgbClr val="00599C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Titel durch Klicken bearbeiten</a:t>
            </a:r>
          </a:p>
        </p:txBody>
      </p:sp>
      <p:sp>
        <p:nvSpPr>
          <p:cNvPr id="10" name="Datumsplatzhalter 9">
            <a:extLst>
              <a:ext uri="{FF2B5EF4-FFF2-40B4-BE49-F238E27FC236}">
                <a16:creationId xmlns:a16="http://schemas.microsoft.com/office/drawing/2014/main" id="{DFEA872E-0143-412F-8A3E-399C96D85C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21725" y="6231025"/>
            <a:ext cx="2743200" cy="365125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1600">
                <a:solidFill>
                  <a:srgbClr val="00599C"/>
                </a:solidFill>
              </a:defRPr>
            </a:lvl1pPr>
          </a:lstStyle>
          <a:p>
            <a:fld id="{54E47B7E-1879-468C-AC6C-74FE3DD743D1}" type="datetime1">
              <a:rPr lang="de-DE" smtClean="0"/>
              <a:pPr/>
              <a:t>10.06.2022</a:t>
            </a:fld>
            <a:endParaRPr lang="de-DE" dirty="0"/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99ABBF9E-483A-49E3-B63F-F34D49842CF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96000" y="5160963"/>
            <a:ext cx="5368925" cy="55245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r">
              <a:buFontTx/>
              <a:buNone/>
              <a:defRPr sz="1600" b="1" i="1" baseline="0">
                <a:solidFill>
                  <a:srgbClr val="575756"/>
                </a:solidFill>
                <a:latin typeface="Arial" panose="020B0604020202020204" pitchFamily="34" charset="0"/>
              </a:defRPr>
            </a:lvl1pPr>
            <a:lvl2pPr marL="457200" indent="0">
              <a:buFontTx/>
              <a:buNone/>
              <a:defRPr sz="1600" b="1" i="0" baseline="0">
                <a:solidFill>
                  <a:srgbClr val="575756"/>
                </a:solidFill>
                <a:latin typeface="Arial" panose="020B0604020202020204" pitchFamily="34" charset="0"/>
              </a:defRPr>
            </a:lvl2pPr>
            <a:lvl3pPr marL="914400" indent="0">
              <a:buFontTx/>
              <a:buNone/>
              <a:defRPr sz="1600" b="1" i="0" baseline="0">
                <a:solidFill>
                  <a:srgbClr val="575756"/>
                </a:solidFill>
                <a:latin typeface="Arial" panose="020B0604020202020204" pitchFamily="34" charset="0"/>
              </a:defRPr>
            </a:lvl3pPr>
            <a:lvl4pPr marL="1371600" indent="0">
              <a:buFontTx/>
              <a:buNone/>
              <a:defRPr sz="1600" b="1" i="0" baseline="0">
                <a:solidFill>
                  <a:srgbClr val="575756"/>
                </a:solidFill>
                <a:latin typeface="Arial" panose="020B0604020202020204" pitchFamily="34" charset="0"/>
              </a:defRPr>
            </a:lvl4pPr>
            <a:lvl5pPr marL="1828800" indent="0">
              <a:buFontTx/>
              <a:buNone/>
              <a:defRPr sz="1600" b="1" i="0" baseline="0">
                <a:solidFill>
                  <a:srgbClr val="575756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Untertitel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945252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sldNum="0" hdr="0" ftr="0"/>
  <p:extLst>
    <p:ext uri="{DCECCB84-F9BA-43D5-87BE-67443E8EF086}">
      <p15:sldGuideLst xmlns:p15="http://schemas.microsoft.com/office/powerpoint/2012/main">
        <p15:guide id="1" orient="horz" pos="2092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231">
          <p15:clr>
            <a:srgbClr val="FBAE40"/>
          </p15:clr>
        </p15:guide>
        <p15:guide id="4" orient="horz" pos="4085">
          <p15:clr>
            <a:srgbClr val="FBAE40"/>
          </p15:clr>
        </p15:guide>
        <p15:guide id="5" pos="234">
          <p15:clr>
            <a:srgbClr val="FBAE40"/>
          </p15:clr>
        </p15:guide>
        <p15:guide id="6" pos="7222">
          <p15:clr>
            <a:srgbClr val="FBAE40"/>
          </p15:clr>
        </p15:guide>
        <p15:guide id="7" orient="horz" pos="325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+Aufz.+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22"/>
          <p:cNvSpPr>
            <a:spLocks noGrp="1"/>
          </p:cNvSpPr>
          <p:nvPr>
            <p:ph type="body" sz="quarter" idx="15"/>
          </p:nvPr>
        </p:nvSpPr>
        <p:spPr>
          <a:xfrm>
            <a:off x="632038" y="1770960"/>
            <a:ext cx="5402103" cy="160996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SzPct val="100000"/>
              <a:buFontTx/>
              <a:buNone/>
              <a:defRPr sz="1200" b="0" baseline="0">
                <a:solidFill>
                  <a:schemeClr val="tx1"/>
                </a:solidFill>
                <a:latin typeface="Arial"/>
              </a:defRPr>
            </a:lvl1pPr>
            <a:lvl2pPr marL="742950" indent="-28575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2pPr>
            <a:lvl3pPr marL="11430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3pPr>
            <a:lvl4pPr marL="16002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4pPr>
            <a:lvl5pPr marL="20574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5pPr>
          </a:lstStyle>
          <a:p>
            <a:pPr lvl="0"/>
            <a:endParaRPr lang="ro-RO" dirty="0"/>
          </a:p>
        </p:txBody>
      </p:sp>
      <p:sp>
        <p:nvSpPr>
          <p:cNvPr id="14" name="Bildplatzhalter 13"/>
          <p:cNvSpPr>
            <a:spLocks noGrp="1"/>
          </p:cNvSpPr>
          <p:nvPr>
            <p:ph type="pic" sz="quarter" idx="16"/>
          </p:nvPr>
        </p:nvSpPr>
        <p:spPr>
          <a:xfrm>
            <a:off x="6308421" y="1771651"/>
            <a:ext cx="5380801" cy="4468502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FontTx/>
              <a:buNone/>
              <a:defRPr/>
            </a:lvl1pPr>
          </a:lstStyle>
          <a:p>
            <a:pPr lvl="0"/>
            <a:endParaRPr lang="de-DE" noProof="0" dirty="0"/>
          </a:p>
        </p:txBody>
      </p:sp>
      <p:sp>
        <p:nvSpPr>
          <p:cNvPr id="23" name="Textplatzhalter 15"/>
          <p:cNvSpPr>
            <a:spLocks noGrp="1"/>
          </p:cNvSpPr>
          <p:nvPr>
            <p:ph type="body" sz="quarter" idx="20"/>
          </p:nvPr>
        </p:nvSpPr>
        <p:spPr>
          <a:xfrm>
            <a:off x="632884" y="3541926"/>
            <a:ext cx="5401253" cy="2969489"/>
          </a:xfrm>
          <a:prstGeom prst="rect">
            <a:avLst/>
          </a:prstGeom>
        </p:spPr>
        <p:txBody>
          <a:bodyPr/>
          <a:lstStyle>
            <a:lvl1pPr marL="0" indent="360000">
              <a:lnSpc>
                <a:spcPct val="150000"/>
              </a:lnSpc>
              <a:spcBef>
                <a:spcPts val="0"/>
              </a:spcBef>
              <a:defRPr sz="1600" b="1" kern="0"/>
            </a:lvl1pPr>
            <a:lvl2pPr marL="360000" indent="360000">
              <a:lnSpc>
                <a:spcPct val="150000"/>
              </a:lnSpc>
              <a:spcBef>
                <a:spcPts val="0"/>
              </a:spcBef>
              <a:defRPr sz="1600" kern="0"/>
            </a:lvl2pPr>
            <a:lvl3pPr marL="720000" indent="360000">
              <a:lnSpc>
                <a:spcPct val="150000"/>
              </a:lnSpc>
              <a:spcBef>
                <a:spcPts val="0"/>
              </a:spcBef>
              <a:defRPr sz="1600" kern="0"/>
            </a:lvl3pPr>
            <a:lvl4pPr marL="1080000" indent="360000">
              <a:lnSpc>
                <a:spcPct val="150000"/>
              </a:lnSpc>
              <a:spcBef>
                <a:spcPts val="0"/>
              </a:spcBef>
              <a:defRPr sz="1600" kern="0"/>
            </a:lvl4pPr>
            <a:lvl5pPr marL="1440000" indent="360000">
              <a:lnSpc>
                <a:spcPct val="150000"/>
              </a:lnSpc>
              <a:spcBef>
                <a:spcPts val="0"/>
              </a:spcBef>
              <a:defRPr sz="1600" kern="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6" name="Titelplatzhalter 16"/>
          <p:cNvSpPr>
            <a:spLocks noGrp="1"/>
          </p:cNvSpPr>
          <p:nvPr>
            <p:ph type="title"/>
          </p:nvPr>
        </p:nvSpPr>
        <p:spPr>
          <a:xfrm>
            <a:off x="393600" y="406800"/>
            <a:ext cx="9753600" cy="3276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393600" y="745067"/>
            <a:ext cx="9753600" cy="342054"/>
          </a:xfrm>
        </p:spPr>
        <p:txBody>
          <a:bodyPr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15" name="Textplatzhalter 16"/>
          <p:cNvSpPr>
            <a:spLocks noGrp="1"/>
          </p:cNvSpPr>
          <p:nvPr>
            <p:ph type="body" sz="quarter" idx="17"/>
          </p:nvPr>
        </p:nvSpPr>
        <p:spPr>
          <a:xfrm>
            <a:off x="6308422" y="6398644"/>
            <a:ext cx="5380801" cy="11276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1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Foliennummernplatzhalter 10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35EDBF-F42E-4A47-ACDB-0E72DDFC05E8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62015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platzhalter 16"/>
          <p:cNvSpPr>
            <a:spLocks noGrp="1"/>
          </p:cNvSpPr>
          <p:nvPr>
            <p:ph type="title"/>
          </p:nvPr>
        </p:nvSpPr>
        <p:spPr>
          <a:xfrm>
            <a:off x="393600" y="406800"/>
            <a:ext cx="9753600" cy="3276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7" name="Subtitle 2"/>
          <p:cNvSpPr>
            <a:spLocks noGrp="1"/>
          </p:cNvSpPr>
          <p:nvPr>
            <p:ph type="subTitle" idx="1"/>
          </p:nvPr>
        </p:nvSpPr>
        <p:spPr>
          <a:xfrm>
            <a:off x="393600" y="745067"/>
            <a:ext cx="9753600" cy="342054"/>
          </a:xfrm>
        </p:spPr>
        <p:txBody>
          <a:bodyPr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Foliennummernplatzhalt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D8FB2E-9454-CC40-B155-B924620EFC86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62248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platzhalter 22"/>
          <p:cNvSpPr>
            <a:spLocks noGrp="1"/>
          </p:cNvSpPr>
          <p:nvPr>
            <p:ph type="body" sz="quarter" idx="15"/>
          </p:nvPr>
        </p:nvSpPr>
        <p:spPr>
          <a:xfrm>
            <a:off x="632033" y="1770964"/>
            <a:ext cx="11064000" cy="474045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SzPct val="100000"/>
              <a:buFontTx/>
              <a:buNone/>
              <a:defRPr sz="1200" b="0" kern="0" baseline="0">
                <a:solidFill>
                  <a:schemeClr val="tx1"/>
                </a:solidFill>
                <a:latin typeface="Arial"/>
              </a:defRPr>
            </a:lvl1pPr>
            <a:lvl2pPr marL="742950" indent="-28575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2pPr>
            <a:lvl3pPr marL="11430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3pPr>
            <a:lvl4pPr marL="16002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4pPr>
            <a:lvl5pPr marL="20574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5pPr>
          </a:lstStyle>
          <a:p>
            <a:pPr lvl="0"/>
            <a:endParaRPr lang="ro-RO" dirty="0"/>
          </a:p>
        </p:txBody>
      </p:sp>
      <p:sp>
        <p:nvSpPr>
          <p:cNvPr id="15" name="Titelplatzhalter 16"/>
          <p:cNvSpPr>
            <a:spLocks noGrp="1"/>
          </p:cNvSpPr>
          <p:nvPr>
            <p:ph type="title"/>
          </p:nvPr>
        </p:nvSpPr>
        <p:spPr>
          <a:xfrm>
            <a:off x="393600" y="406800"/>
            <a:ext cx="9753600" cy="3276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393600" y="745067"/>
            <a:ext cx="9753600" cy="342054"/>
          </a:xfrm>
        </p:spPr>
        <p:txBody>
          <a:bodyPr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5" name="Foliennummernplatzhalter 10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A07125-F287-674A-B4D8-FED3251FDE20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33675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platzhalter 22"/>
          <p:cNvSpPr>
            <a:spLocks noGrp="1"/>
          </p:cNvSpPr>
          <p:nvPr>
            <p:ph type="body" sz="quarter" idx="15"/>
          </p:nvPr>
        </p:nvSpPr>
        <p:spPr>
          <a:xfrm>
            <a:off x="632033" y="1770960"/>
            <a:ext cx="11064000" cy="106436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SzPct val="100000"/>
              <a:buFontTx/>
              <a:buNone/>
              <a:defRPr sz="1200" b="0" baseline="0">
                <a:solidFill>
                  <a:schemeClr val="tx1"/>
                </a:solidFill>
                <a:latin typeface="Arial"/>
              </a:defRPr>
            </a:lvl1pPr>
            <a:lvl2pPr marL="742950" indent="-28575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2pPr>
            <a:lvl3pPr marL="11430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3pPr>
            <a:lvl4pPr marL="16002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4pPr>
            <a:lvl5pPr marL="20574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5pPr>
          </a:lstStyle>
          <a:p>
            <a:pPr lvl="0"/>
            <a:endParaRPr lang="ro-RO" dirty="0"/>
          </a:p>
        </p:txBody>
      </p:sp>
      <p:sp>
        <p:nvSpPr>
          <p:cNvPr id="20" name="Textplatzhalter 15"/>
          <p:cNvSpPr>
            <a:spLocks noGrp="1"/>
          </p:cNvSpPr>
          <p:nvPr>
            <p:ph type="body" sz="quarter" idx="19"/>
          </p:nvPr>
        </p:nvSpPr>
        <p:spPr>
          <a:xfrm>
            <a:off x="632884" y="2978941"/>
            <a:ext cx="11063816" cy="3528000"/>
          </a:xfrm>
          <a:prstGeom prst="rect">
            <a:avLst/>
          </a:prstGeom>
        </p:spPr>
        <p:txBody>
          <a:bodyPr/>
          <a:lstStyle>
            <a:lvl1pPr marL="0" indent="360000">
              <a:lnSpc>
                <a:spcPct val="150000"/>
              </a:lnSpc>
              <a:spcBef>
                <a:spcPts val="0"/>
              </a:spcBef>
              <a:defRPr sz="1600" b="1" kern="0"/>
            </a:lvl1pPr>
            <a:lvl2pPr marL="360000" indent="360000">
              <a:lnSpc>
                <a:spcPct val="150000"/>
              </a:lnSpc>
              <a:spcBef>
                <a:spcPts val="0"/>
              </a:spcBef>
              <a:defRPr sz="1600" kern="0"/>
            </a:lvl2pPr>
            <a:lvl3pPr marL="720000" indent="360000">
              <a:lnSpc>
                <a:spcPct val="150000"/>
              </a:lnSpc>
              <a:spcBef>
                <a:spcPts val="0"/>
              </a:spcBef>
              <a:defRPr sz="1600" kern="0"/>
            </a:lvl3pPr>
            <a:lvl4pPr marL="1080000" indent="360000">
              <a:lnSpc>
                <a:spcPct val="150000"/>
              </a:lnSpc>
              <a:spcBef>
                <a:spcPts val="0"/>
              </a:spcBef>
              <a:defRPr sz="1600" kern="0"/>
            </a:lvl4pPr>
            <a:lvl5pPr marL="1440000" indent="360000">
              <a:lnSpc>
                <a:spcPct val="150000"/>
              </a:lnSpc>
              <a:spcBef>
                <a:spcPts val="0"/>
              </a:spcBef>
              <a:defRPr sz="1600" kern="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5" name="Titelplatzhalter 16"/>
          <p:cNvSpPr>
            <a:spLocks noGrp="1"/>
          </p:cNvSpPr>
          <p:nvPr>
            <p:ph type="title"/>
          </p:nvPr>
        </p:nvSpPr>
        <p:spPr>
          <a:xfrm>
            <a:off x="393600" y="406800"/>
            <a:ext cx="9753600" cy="3276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393600" y="745067"/>
            <a:ext cx="9753600" cy="342054"/>
          </a:xfrm>
        </p:spPr>
        <p:txBody>
          <a:bodyPr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6" name="Foliennummernplatzhalter 10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4D81EC-8C31-054F-B717-4ACEB33BE349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45916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platzhalter 15"/>
          <p:cNvSpPr>
            <a:spLocks noGrp="1"/>
          </p:cNvSpPr>
          <p:nvPr>
            <p:ph type="body" sz="quarter" idx="19"/>
          </p:nvPr>
        </p:nvSpPr>
        <p:spPr>
          <a:xfrm>
            <a:off x="632884" y="1766888"/>
            <a:ext cx="11063816" cy="47412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360000">
              <a:lnSpc>
                <a:spcPct val="150000"/>
              </a:lnSpc>
              <a:spcBef>
                <a:spcPts val="0"/>
              </a:spcBef>
              <a:defRPr sz="1800" b="1" kern="0"/>
            </a:lvl1pPr>
            <a:lvl2pPr marL="360000" indent="360000">
              <a:lnSpc>
                <a:spcPct val="150000"/>
              </a:lnSpc>
              <a:spcBef>
                <a:spcPts val="0"/>
              </a:spcBef>
              <a:defRPr sz="1800" kern="0"/>
            </a:lvl2pPr>
            <a:lvl3pPr marL="720000" indent="360000">
              <a:lnSpc>
                <a:spcPct val="150000"/>
              </a:lnSpc>
              <a:spcBef>
                <a:spcPts val="0"/>
              </a:spcBef>
              <a:defRPr sz="1800" kern="0"/>
            </a:lvl3pPr>
            <a:lvl4pPr marL="1080000" indent="360000">
              <a:lnSpc>
                <a:spcPct val="150000"/>
              </a:lnSpc>
              <a:spcBef>
                <a:spcPts val="0"/>
              </a:spcBef>
              <a:defRPr sz="1800" kern="0"/>
            </a:lvl4pPr>
            <a:lvl5pPr marL="1440000" indent="360000">
              <a:lnSpc>
                <a:spcPct val="150000"/>
              </a:lnSpc>
              <a:spcBef>
                <a:spcPts val="0"/>
              </a:spcBef>
              <a:defRPr sz="1800" kern="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0" name="Titelplatzhalter 16"/>
          <p:cNvSpPr>
            <a:spLocks noGrp="1"/>
          </p:cNvSpPr>
          <p:nvPr>
            <p:ph type="title"/>
          </p:nvPr>
        </p:nvSpPr>
        <p:spPr>
          <a:xfrm>
            <a:off x="393600" y="406800"/>
            <a:ext cx="9753600" cy="3276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393600" y="745067"/>
            <a:ext cx="9753600" cy="342054"/>
          </a:xfrm>
        </p:spPr>
        <p:txBody>
          <a:bodyPr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5" name="Foliennummernplatzhalter 10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E9E765-94CE-0941-BE99-F43834E80C33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11003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13"/>
          <p:cNvSpPr>
            <a:spLocks noGrp="1"/>
          </p:cNvSpPr>
          <p:nvPr>
            <p:ph type="pic" sz="quarter" idx="16"/>
          </p:nvPr>
        </p:nvSpPr>
        <p:spPr>
          <a:xfrm>
            <a:off x="633604" y="1767840"/>
            <a:ext cx="11055617" cy="47412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FontTx/>
              <a:buNone/>
              <a:defRPr/>
            </a:lvl1pPr>
          </a:lstStyle>
          <a:p>
            <a:pPr lvl="0"/>
            <a:endParaRPr lang="de-DE" noProof="0" dirty="0"/>
          </a:p>
        </p:txBody>
      </p:sp>
      <p:sp>
        <p:nvSpPr>
          <p:cNvPr id="14" name="Titelplatzhalter 16"/>
          <p:cNvSpPr>
            <a:spLocks noGrp="1"/>
          </p:cNvSpPr>
          <p:nvPr>
            <p:ph type="title"/>
          </p:nvPr>
        </p:nvSpPr>
        <p:spPr>
          <a:xfrm>
            <a:off x="393600" y="406800"/>
            <a:ext cx="9753600" cy="3276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5" name="Subtitle 2"/>
          <p:cNvSpPr>
            <a:spLocks noGrp="1"/>
          </p:cNvSpPr>
          <p:nvPr>
            <p:ph type="subTitle" idx="1"/>
          </p:nvPr>
        </p:nvSpPr>
        <p:spPr>
          <a:xfrm>
            <a:off x="393600" y="745067"/>
            <a:ext cx="9753600" cy="342054"/>
          </a:xfrm>
        </p:spPr>
        <p:txBody>
          <a:bodyPr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5" name="Foliennummernplatzhalter 10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A4BB87-D65B-B741-90D0-3BFE1FF2D190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01989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+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22"/>
          <p:cNvSpPr>
            <a:spLocks noGrp="1"/>
          </p:cNvSpPr>
          <p:nvPr>
            <p:ph type="body" sz="quarter" idx="15"/>
          </p:nvPr>
        </p:nvSpPr>
        <p:spPr>
          <a:xfrm>
            <a:off x="632038" y="1770964"/>
            <a:ext cx="5402103" cy="474045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SzPct val="100000"/>
              <a:buFontTx/>
              <a:buNone/>
              <a:defRPr sz="1200" b="0" kern="0" baseline="0">
                <a:solidFill>
                  <a:schemeClr val="tx1"/>
                </a:solidFill>
                <a:latin typeface="Arial"/>
              </a:defRPr>
            </a:lvl1pPr>
            <a:lvl2pPr marL="742950" indent="-28575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2pPr>
            <a:lvl3pPr marL="11430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3pPr>
            <a:lvl4pPr marL="16002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4pPr>
            <a:lvl5pPr marL="20574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5pPr>
          </a:lstStyle>
          <a:p>
            <a:pPr lvl="0"/>
            <a:endParaRPr lang="ro-RO" dirty="0"/>
          </a:p>
        </p:txBody>
      </p:sp>
      <p:sp>
        <p:nvSpPr>
          <p:cNvPr id="14" name="Bildplatzhalter 13"/>
          <p:cNvSpPr>
            <a:spLocks noGrp="1"/>
          </p:cNvSpPr>
          <p:nvPr>
            <p:ph type="pic" sz="quarter" idx="16"/>
          </p:nvPr>
        </p:nvSpPr>
        <p:spPr>
          <a:xfrm>
            <a:off x="6308421" y="1771651"/>
            <a:ext cx="5380801" cy="4468502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FontTx/>
              <a:buNone/>
              <a:defRPr/>
            </a:lvl1pPr>
          </a:lstStyle>
          <a:p>
            <a:pPr lvl="0"/>
            <a:endParaRPr lang="de-DE" noProof="0" dirty="0"/>
          </a:p>
        </p:txBody>
      </p:sp>
      <p:sp>
        <p:nvSpPr>
          <p:cNvPr id="15" name="Textplatzhalter 16"/>
          <p:cNvSpPr>
            <a:spLocks noGrp="1"/>
          </p:cNvSpPr>
          <p:nvPr>
            <p:ph type="body" sz="quarter" idx="17"/>
          </p:nvPr>
        </p:nvSpPr>
        <p:spPr>
          <a:xfrm>
            <a:off x="6308422" y="6398644"/>
            <a:ext cx="5380801" cy="11276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1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8" name="Titelplatzhalter 16"/>
          <p:cNvSpPr>
            <a:spLocks noGrp="1"/>
          </p:cNvSpPr>
          <p:nvPr>
            <p:ph type="title"/>
          </p:nvPr>
        </p:nvSpPr>
        <p:spPr>
          <a:xfrm>
            <a:off x="393600" y="406800"/>
            <a:ext cx="9753600" cy="3276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393600" y="745067"/>
            <a:ext cx="9753600" cy="342054"/>
          </a:xfrm>
        </p:spPr>
        <p:txBody>
          <a:bodyPr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7" name="Foliennummernplatzhalter 10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549947-ECEE-CD4E-8E00-25DB9EFCD1C0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1670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ild+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Bildplatzhalter 13"/>
          <p:cNvSpPr>
            <a:spLocks noGrp="1"/>
          </p:cNvSpPr>
          <p:nvPr>
            <p:ph type="pic" sz="quarter" idx="16"/>
          </p:nvPr>
        </p:nvSpPr>
        <p:spPr>
          <a:xfrm>
            <a:off x="6308421" y="1771651"/>
            <a:ext cx="5380801" cy="4468502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FontTx/>
              <a:buNone/>
              <a:defRPr/>
            </a:lvl1pPr>
          </a:lstStyle>
          <a:p>
            <a:pPr lvl="0"/>
            <a:endParaRPr lang="de-DE" noProof="0" dirty="0"/>
          </a:p>
        </p:txBody>
      </p:sp>
      <p:sp>
        <p:nvSpPr>
          <p:cNvPr id="15" name="Textplatzhalter 16"/>
          <p:cNvSpPr>
            <a:spLocks noGrp="1"/>
          </p:cNvSpPr>
          <p:nvPr>
            <p:ph type="body" sz="quarter" idx="17"/>
          </p:nvPr>
        </p:nvSpPr>
        <p:spPr>
          <a:xfrm>
            <a:off x="6308422" y="6398644"/>
            <a:ext cx="5380801" cy="11276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1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8" name="Titelplatzhalter 16"/>
          <p:cNvSpPr>
            <a:spLocks noGrp="1"/>
          </p:cNvSpPr>
          <p:nvPr>
            <p:ph type="title"/>
          </p:nvPr>
        </p:nvSpPr>
        <p:spPr>
          <a:xfrm>
            <a:off x="393600" y="406800"/>
            <a:ext cx="9753600" cy="3276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393600" y="745067"/>
            <a:ext cx="9753600" cy="342054"/>
          </a:xfrm>
        </p:spPr>
        <p:txBody>
          <a:bodyPr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10" name="Bildplatzhalter 13"/>
          <p:cNvSpPr>
            <a:spLocks noGrp="1"/>
          </p:cNvSpPr>
          <p:nvPr>
            <p:ph type="pic" sz="quarter" idx="18"/>
          </p:nvPr>
        </p:nvSpPr>
        <p:spPr>
          <a:xfrm>
            <a:off x="632368" y="1771651"/>
            <a:ext cx="5380801" cy="4468502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FontTx/>
              <a:buNone/>
              <a:defRPr/>
            </a:lvl1pPr>
          </a:lstStyle>
          <a:p>
            <a:pPr lvl="0"/>
            <a:endParaRPr lang="de-DE" noProof="0" dirty="0"/>
          </a:p>
        </p:txBody>
      </p:sp>
      <p:sp>
        <p:nvSpPr>
          <p:cNvPr id="11" name="Textplatzhalter 16"/>
          <p:cNvSpPr>
            <a:spLocks noGrp="1"/>
          </p:cNvSpPr>
          <p:nvPr>
            <p:ph type="body" sz="quarter" idx="19"/>
          </p:nvPr>
        </p:nvSpPr>
        <p:spPr>
          <a:xfrm>
            <a:off x="632369" y="6398644"/>
            <a:ext cx="5380801" cy="11276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1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Foliennummernplatzhalter 10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C90C2B-DDFC-DE4D-9708-9CA1E81D3CA7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58514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z.+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Bildplatzhalter 13"/>
          <p:cNvSpPr>
            <a:spLocks noGrp="1"/>
          </p:cNvSpPr>
          <p:nvPr>
            <p:ph type="pic" sz="quarter" idx="16"/>
          </p:nvPr>
        </p:nvSpPr>
        <p:spPr>
          <a:xfrm>
            <a:off x="6308421" y="1771651"/>
            <a:ext cx="5380801" cy="4468502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FontTx/>
              <a:buNone/>
              <a:defRPr/>
            </a:lvl1pPr>
          </a:lstStyle>
          <a:p>
            <a:pPr lvl="0"/>
            <a:endParaRPr lang="de-DE" noProof="0" dirty="0"/>
          </a:p>
        </p:txBody>
      </p:sp>
      <p:sp>
        <p:nvSpPr>
          <p:cNvPr id="18" name="Textplatzhalter 15"/>
          <p:cNvSpPr>
            <a:spLocks noGrp="1"/>
          </p:cNvSpPr>
          <p:nvPr>
            <p:ph type="body" sz="quarter" idx="20"/>
          </p:nvPr>
        </p:nvSpPr>
        <p:spPr>
          <a:xfrm>
            <a:off x="632884" y="1771655"/>
            <a:ext cx="5401253" cy="4739759"/>
          </a:xfrm>
          <a:prstGeom prst="rect">
            <a:avLst/>
          </a:prstGeom>
        </p:spPr>
        <p:txBody>
          <a:bodyPr/>
          <a:lstStyle>
            <a:lvl1pPr marL="0" indent="360000">
              <a:lnSpc>
                <a:spcPct val="150000"/>
              </a:lnSpc>
              <a:spcBef>
                <a:spcPts val="0"/>
              </a:spcBef>
              <a:defRPr sz="1600" b="1" kern="0"/>
            </a:lvl1pPr>
            <a:lvl2pPr marL="360000" indent="360000">
              <a:lnSpc>
                <a:spcPct val="150000"/>
              </a:lnSpc>
              <a:spcBef>
                <a:spcPts val="0"/>
              </a:spcBef>
              <a:defRPr sz="1600" kern="0"/>
            </a:lvl2pPr>
            <a:lvl3pPr marL="720000" indent="360000">
              <a:lnSpc>
                <a:spcPct val="150000"/>
              </a:lnSpc>
              <a:spcBef>
                <a:spcPts val="0"/>
              </a:spcBef>
              <a:defRPr sz="1600" kern="0"/>
            </a:lvl3pPr>
            <a:lvl4pPr marL="1080000" indent="360000">
              <a:lnSpc>
                <a:spcPct val="150000"/>
              </a:lnSpc>
              <a:spcBef>
                <a:spcPts val="0"/>
              </a:spcBef>
              <a:defRPr sz="1600" kern="0"/>
            </a:lvl4pPr>
            <a:lvl5pPr marL="1440000" indent="360000">
              <a:lnSpc>
                <a:spcPct val="150000"/>
              </a:lnSpc>
              <a:spcBef>
                <a:spcPts val="0"/>
              </a:spcBef>
              <a:defRPr sz="1600" kern="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9" name="Titelplatzhalter 16"/>
          <p:cNvSpPr>
            <a:spLocks noGrp="1"/>
          </p:cNvSpPr>
          <p:nvPr>
            <p:ph type="title"/>
          </p:nvPr>
        </p:nvSpPr>
        <p:spPr>
          <a:xfrm>
            <a:off x="393600" y="406800"/>
            <a:ext cx="9753600" cy="3276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393600" y="745067"/>
            <a:ext cx="9753600" cy="342054"/>
          </a:xfrm>
        </p:spPr>
        <p:txBody>
          <a:bodyPr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12" name="Textplatzhalter 16"/>
          <p:cNvSpPr>
            <a:spLocks noGrp="1"/>
          </p:cNvSpPr>
          <p:nvPr>
            <p:ph type="body" sz="quarter" idx="17"/>
          </p:nvPr>
        </p:nvSpPr>
        <p:spPr>
          <a:xfrm>
            <a:off x="6308422" y="6398644"/>
            <a:ext cx="5380801" cy="11276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1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Foliennummernplatzhalter 10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5DF636-10E3-C843-BAEB-4F17E52BCE01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30628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image" Target="../media/image6.emf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image" Target="../media/image5.emf"/><Relationship Id="rId5" Type="http://schemas.openxmlformats.org/officeDocument/2006/relationships/slideLayout" Target="../slideLayouts/slideLayout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C5798B34-4A25-40A0-900B-1450FBA630D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98" b="7798"/>
          <a:stretch/>
        </p:blipFill>
        <p:spPr>
          <a:xfrm>
            <a:off x="4175" y="0"/>
            <a:ext cx="12187825" cy="6858000"/>
          </a:xfrm>
          <a:prstGeom prst="rect">
            <a:avLst/>
          </a:prstGeom>
        </p:spPr>
      </p:pic>
      <p:pic>
        <p:nvPicPr>
          <p:cNvPr id="6" name="Grafik 13">
            <a:extLst>
              <a:ext uri="{FF2B5EF4-FFF2-40B4-BE49-F238E27FC236}">
                <a16:creationId xmlns:a16="http://schemas.microsoft.com/office/drawing/2014/main" id="{DDBD8EDB-F6BF-46C2-A48B-112205C0E36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7295" y="0"/>
            <a:ext cx="7034705" cy="6858000"/>
          </a:xfrm>
          <a:prstGeom prst="rect">
            <a:avLst/>
          </a:prstGeom>
        </p:spPr>
      </p:pic>
      <p:pic>
        <p:nvPicPr>
          <p:cNvPr id="2" name="Grafik 1">
            <a:extLst>
              <a:ext uri="{FF2B5EF4-FFF2-40B4-BE49-F238E27FC236}">
                <a16:creationId xmlns:a16="http://schemas.microsoft.com/office/drawing/2014/main" id="{76DA9497-EC4F-483C-BC2B-4763B264BEA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756716" y="720001"/>
            <a:ext cx="2770887" cy="1424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342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i="1" kern="1200" baseline="0">
          <a:solidFill>
            <a:srgbClr val="00599C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231">
          <p15:clr>
            <a:srgbClr val="F26B43"/>
          </p15:clr>
        </p15:guide>
        <p15:guide id="4" orient="horz" pos="4088">
          <p15:clr>
            <a:srgbClr val="F26B43"/>
          </p15:clr>
        </p15:guide>
        <p15:guide id="5" pos="7222">
          <p15:clr>
            <a:srgbClr val="F26B43"/>
          </p15:clr>
        </p15:guide>
        <p15:guide id="6" pos="234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ußzeilenplatzhalter 8"/>
          <p:cNvSpPr txBox="1">
            <a:spLocks/>
          </p:cNvSpPr>
          <p:nvPr/>
        </p:nvSpPr>
        <p:spPr>
          <a:xfrm>
            <a:off x="504825" y="6583363"/>
            <a:ext cx="1096963" cy="207962"/>
          </a:xfrm>
          <a:prstGeom prst="rect">
            <a:avLst/>
          </a:prstGeom>
        </p:spPr>
        <p:txBody>
          <a:bodyPr lIns="0" tIns="0" rIns="0" bIns="0"/>
          <a:lstStyle>
            <a:defPPr>
              <a:defRPr lang="de-DE"/>
            </a:defPPr>
            <a:lvl1pPr marL="0" algn="l" defTabSz="457200" rtl="0" eaLnBrk="1" latinLnBrk="0" hangingPunct="1">
              <a:defRPr sz="800" kern="1200">
                <a:solidFill>
                  <a:srgbClr val="005A9B"/>
                </a:solidFill>
                <a:latin typeface="Arial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/>
          </a:p>
        </p:txBody>
      </p:sp>
      <p:sp>
        <p:nvSpPr>
          <p:cNvPr id="2052" name="Titelplatzhalter 16"/>
          <p:cNvSpPr>
            <a:spLocks noGrp="1"/>
          </p:cNvSpPr>
          <p:nvPr>
            <p:ph type="title"/>
          </p:nvPr>
        </p:nvSpPr>
        <p:spPr bwMode="auto">
          <a:xfrm>
            <a:off x="393700" y="406400"/>
            <a:ext cx="9753600" cy="32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2053" name="Textplatzhalter 17"/>
          <p:cNvSpPr>
            <a:spLocks noGrp="1"/>
          </p:cNvSpPr>
          <p:nvPr>
            <p:ph type="body" idx="1"/>
          </p:nvPr>
        </p:nvSpPr>
        <p:spPr bwMode="auto">
          <a:xfrm>
            <a:off x="633413" y="1766888"/>
            <a:ext cx="11064875" cy="4741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20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393700" y="6627813"/>
            <a:ext cx="255588" cy="20796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800" baseline="0" smtClean="0">
                <a:solidFill>
                  <a:srgbClr val="005A9B"/>
                </a:solidFill>
                <a:latin typeface="Arial"/>
                <a:ea typeface="+mn-ea"/>
                <a:cs typeface="+mn-cs"/>
              </a:defRPr>
            </a:lvl1pPr>
          </a:lstStyle>
          <a:p>
            <a:pPr>
              <a:defRPr/>
            </a:pPr>
            <a:fld id="{F4603CEF-B396-964A-9571-AA9A38748142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2056" name="Textfeld 13"/>
          <p:cNvSpPr txBox="1">
            <a:spLocks noChangeArrowheads="1"/>
          </p:cNvSpPr>
          <p:nvPr userDrawn="1"/>
        </p:nvSpPr>
        <p:spPr bwMode="auto">
          <a:xfrm>
            <a:off x="633413" y="6627813"/>
            <a:ext cx="822483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de-DE" sz="800" dirty="0"/>
              <a:t> Technische Hochschule Ingolstadt   |   Stream </a:t>
            </a:r>
            <a:r>
              <a:rPr lang="de-DE" sz="800" dirty="0" err="1"/>
              <a:t>Ciphers</a:t>
            </a:r>
            <a:r>
              <a:rPr lang="de-DE" sz="800" dirty="0"/>
              <a:t>: </a:t>
            </a:r>
            <a:r>
              <a:rPr lang="de-DE" sz="800" dirty="0" err="1"/>
              <a:t>Striving</a:t>
            </a:r>
            <a:r>
              <a:rPr lang="de-DE" sz="800" dirty="0"/>
              <a:t> </a:t>
            </a:r>
            <a:r>
              <a:rPr lang="de-DE" sz="800" dirty="0" err="1"/>
              <a:t>for</a:t>
            </a:r>
            <a:r>
              <a:rPr lang="de-DE" sz="800" dirty="0"/>
              <a:t> </a:t>
            </a:r>
            <a:r>
              <a:rPr lang="de-DE" sz="800" dirty="0" err="1"/>
              <a:t>Randomness</a:t>
            </a:r>
            <a:endParaRPr lang="de-DE" sz="800" dirty="0"/>
          </a:p>
          <a:p>
            <a:endParaRPr lang="de-DE" sz="800" dirty="0"/>
          </a:p>
        </p:txBody>
      </p:sp>
      <p:pic>
        <p:nvPicPr>
          <p:cNvPr id="9" name="Bild 6"/>
          <p:cNvPicPr>
            <a:picLocks noChangeAspect="1"/>
          </p:cNvPicPr>
          <p:nvPr userDrawn="1"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78" t="3003" b="83303"/>
          <a:stretch/>
        </p:blipFill>
        <p:spPr>
          <a:xfrm>
            <a:off x="10963703" y="101149"/>
            <a:ext cx="1062681" cy="939113"/>
          </a:xfrm>
          <a:prstGeom prst="rect">
            <a:avLst/>
          </a:prstGeom>
        </p:spPr>
      </p:pic>
      <p:sp>
        <p:nvSpPr>
          <p:cNvPr id="29" name="Freihandform: Form 28">
            <a:extLst>
              <a:ext uri="{FF2B5EF4-FFF2-40B4-BE49-F238E27FC236}">
                <a16:creationId xmlns:a16="http://schemas.microsoft.com/office/drawing/2014/main" id="{74C4E33B-49A6-4300-83A6-C76B1520ABA7}"/>
              </a:ext>
            </a:extLst>
          </p:cNvPr>
          <p:cNvSpPr>
            <a:spLocks noChangeAspect="1" noChangeArrowheads="1" noTextEdit="1"/>
          </p:cNvSpPr>
          <p:nvPr userDrawn="1"/>
        </p:nvSpPr>
        <p:spPr bwMode="auto">
          <a:xfrm>
            <a:off x="1" y="1584325"/>
            <a:ext cx="288925" cy="4997450"/>
          </a:xfrm>
          <a:custGeom>
            <a:avLst/>
            <a:gdLst>
              <a:gd name="connsiteX0" fmla="*/ 0 w 288925"/>
              <a:gd name="connsiteY0" fmla="*/ 0 h 4997450"/>
              <a:gd name="connsiteX1" fmla="*/ 72124 w 288925"/>
              <a:gd name="connsiteY1" fmla="*/ 0 h 4997450"/>
              <a:gd name="connsiteX2" fmla="*/ 288925 w 288925"/>
              <a:gd name="connsiteY2" fmla="*/ 216575 h 4997450"/>
              <a:gd name="connsiteX3" fmla="*/ 288925 w 288925"/>
              <a:gd name="connsiteY3" fmla="*/ 4961195 h 4997450"/>
              <a:gd name="connsiteX4" fmla="*/ 252632 w 288925"/>
              <a:gd name="connsiteY4" fmla="*/ 4997450 h 4997450"/>
              <a:gd name="connsiteX5" fmla="*/ 0 w 288925"/>
              <a:gd name="connsiteY5" fmla="*/ 4997450 h 4997450"/>
              <a:gd name="connsiteX6" fmla="*/ 0 w 288925"/>
              <a:gd name="connsiteY6" fmla="*/ 0 h 4997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8925" h="4997450">
                <a:moveTo>
                  <a:pt x="0" y="0"/>
                </a:moveTo>
                <a:lnTo>
                  <a:pt x="72124" y="0"/>
                </a:lnTo>
                <a:cubicBezTo>
                  <a:pt x="288925" y="0"/>
                  <a:pt x="288925" y="216575"/>
                  <a:pt x="288925" y="216575"/>
                </a:cubicBezTo>
                <a:lnTo>
                  <a:pt x="288925" y="4961195"/>
                </a:lnTo>
                <a:cubicBezTo>
                  <a:pt x="288925" y="4997450"/>
                  <a:pt x="252632" y="4997450"/>
                  <a:pt x="252632" y="4997450"/>
                </a:cubicBezTo>
                <a:lnTo>
                  <a:pt x="0" y="4997450"/>
                </a:lnTo>
                <a:lnTo>
                  <a:pt x="0" y="0"/>
                </a:lnTo>
                <a:close/>
              </a:path>
            </a:pathLst>
          </a:custGeom>
          <a:solidFill>
            <a:srgbClr val="D7D7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de-DE" dirty="0"/>
          </a:p>
        </p:txBody>
      </p:sp>
      <p:sp>
        <p:nvSpPr>
          <p:cNvPr id="28" name="Freihandform: Form 27">
            <a:extLst>
              <a:ext uri="{FF2B5EF4-FFF2-40B4-BE49-F238E27FC236}">
                <a16:creationId xmlns:a16="http://schemas.microsoft.com/office/drawing/2014/main" id="{0B9A292F-0451-4569-B1A0-1D585F680152}"/>
              </a:ext>
            </a:extLst>
          </p:cNvPr>
          <p:cNvSpPr>
            <a:spLocks noChangeAspect="1" noChangeArrowheads="1" noTextEdit="1"/>
          </p:cNvSpPr>
          <p:nvPr userDrawn="1"/>
        </p:nvSpPr>
        <p:spPr bwMode="auto">
          <a:xfrm>
            <a:off x="0" y="0"/>
            <a:ext cx="438150" cy="6858000"/>
          </a:xfrm>
          <a:custGeom>
            <a:avLst/>
            <a:gdLst>
              <a:gd name="connsiteX0" fmla="*/ 0 w 438150"/>
              <a:gd name="connsiteY0" fmla="*/ 0 h 6858000"/>
              <a:gd name="connsiteX1" fmla="*/ 438150 w 438150"/>
              <a:gd name="connsiteY1" fmla="*/ 0 h 6858000"/>
              <a:gd name="connsiteX2" fmla="*/ 438150 w 438150"/>
              <a:gd name="connsiteY2" fmla="*/ 6858000 h 6858000"/>
              <a:gd name="connsiteX3" fmla="*/ 0 w 438150"/>
              <a:gd name="connsiteY3" fmla="*/ 6858000 h 6858000"/>
              <a:gd name="connsiteX4" fmla="*/ 0 w 438150"/>
              <a:gd name="connsiteY4" fmla="*/ 6581775 h 6858000"/>
              <a:gd name="connsiteX5" fmla="*/ 252632 w 438150"/>
              <a:gd name="connsiteY5" fmla="*/ 6581775 h 6858000"/>
              <a:gd name="connsiteX6" fmla="*/ 288925 w 438150"/>
              <a:gd name="connsiteY6" fmla="*/ 6545520 h 6858000"/>
              <a:gd name="connsiteX7" fmla="*/ 288925 w 438150"/>
              <a:gd name="connsiteY7" fmla="*/ 1800900 h 6858000"/>
              <a:gd name="connsiteX8" fmla="*/ 72124 w 438150"/>
              <a:gd name="connsiteY8" fmla="*/ 1584325 h 6858000"/>
              <a:gd name="connsiteX9" fmla="*/ 0 w 438150"/>
              <a:gd name="connsiteY9" fmla="*/ 1584325 h 6858000"/>
              <a:gd name="connsiteX10" fmla="*/ 0 w 438150"/>
              <a:gd name="connsiteY10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38150" h="6858000">
                <a:moveTo>
                  <a:pt x="0" y="0"/>
                </a:moveTo>
                <a:lnTo>
                  <a:pt x="438150" y="0"/>
                </a:lnTo>
                <a:lnTo>
                  <a:pt x="438150" y="6858000"/>
                </a:lnTo>
                <a:lnTo>
                  <a:pt x="0" y="6858000"/>
                </a:lnTo>
                <a:lnTo>
                  <a:pt x="0" y="6581775"/>
                </a:lnTo>
                <a:lnTo>
                  <a:pt x="252632" y="6581775"/>
                </a:lnTo>
                <a:cubicBezTo>
                  <a:pt x="252632" y="6581775"/>
                  <a:pt x="288925" y="6581775"/>
                  <a:pt x="288925" y="6545520"/>
                </a:cubicBezTo>
                <a:lnTo>
                  <a:pt x="288925" y="1800900"/>
                </a:lnTo>
                <a:cubicBezTo>
                  <a:pt x="288925" y="1800900"/>
                  <a:pt x="288925" y="1584325"/>
                  <a:pt x="72124" y="1584325"/>
                </a:cubicBezTo>
                <a:lnTo>
                  <a:pt x="0" y="1584325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de-DE" dirty="0"/>
          </a:p>
        </p:txBody>
      </p:sp>
      <p:sp>
        <p:nvSpPr>
          <p:cNvPr id="27" name="Freihandform: Form 26">
            <a:extLst>
              <a:ext uri="{FF2B5EF4-FFF2-40B4-BE49-F238E27FC236}">
                <a16:creationId xmlns:a16="http://schemas.microsoft.com/office/drawing/2014/main" id="{152EDF18-C2BE-4416-B697-E7527905AE10}"/>
              </a:ext>
            </a:extLst>
          </p:cNvPr>
          <p:cNvSpPr>
            <a:spLocks noChangeAspect="1" noChangeArrowheads="1" noTextEdit="1"/>
          </p:cNvSpPr>
          <p:nvPr userDrawn="1"/>
        </p:nvSpPr>
        <p:spPr bwMode="auto">
          <a:xfrm>
            <a:off x="-1717675" y="1584325"/>
            <a:ext cx="1717675" cy="4997450"/>
          </a:xfrm>
          <a:custGeom>
            <a:avLst/>
            <a:gdLst>
              <a:gd name="connsiteX0" fmla="*/ 36293 w 1717675"/>
              <a:gd name="connsiteY0" fmla="*/ 0 h 4997450"/>
              <a:gd name="connsiteX1" fmla="*/ 1717675 w 1717675"/>
              <a:gd name="connsiteY1" fmla="*/ 0 h 4997450"/>
              <a:gd name="connsiteX2" fmla="*/ 1717675 w 1717675"/>
              <a:gd name="connsiteY2" fmla="*/ 4997450 h 4997450"/>
              <a:gd name="connsiteX3" fmla="*/ 216801 w 1717675"/>
              <a:gd name="connsiteY3" fmla="*/ 4997450 h 4997450"/>
              <a:gd name="connsiteX4" fmla="*/ 0 w 1717675"/>
              <a:gd name="connsiteY4" fmla="*/ 4781829 h 4997450"/>
              <a:gd name="connsiteX5" fmla="*/ 0 w 1717675"/>
              <a:gd name="connsiteY5" fmla="*/ 36255 h 4997450"/>
              <a:gd name="connsiteX6" fmla="*/ 36293 w 1717675"/>
              <a:gd name="connsiteY6" fmla="*/ 0 h 4997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17675" h="4997450">
                <a:moveTo>
                  <a:pt x="36293" y="0"/>
                </a:moveTo>
                <a:lnTo>
                  <a:pt x="1717675" y="0"/>
                </a:lnTo>
                <a:lnTo>
                  <a:pt x="1717675" y="4997450"/>
                </a:lnTo>
                <a:lnTo>
                  <a:pt x="216801" y="4997450"/>
                </a:lnTo>
                <a:cubicBezTo>
                  <a:pt x="0" y="4997450"/>
                  <a:pt x="0" y="4781829"/>
                  <a:pt x="0" y="4781829"/>
                </a:cubicBezTo>
                <a:lnTo>
                  <a:pt x="0" y="36255"/>
                </a:lnTo>
                <a:cubicBezTo>
                  <a:pt x="0" y="0"/>
                  <a:pt x="36293" y="0"/>
                  <a:pt x="36293" y="0"/>
                </a:cubicBez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85726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</p:sldLayoutIdLst>
  <p:hf hdr="0" dt="0"/>
  <p:txStyles>
    <p:titleStyle>
      <a:lvl1pPr algn="l" defTabSz="457200" rtl="0" fontAlgn="base">
        <a:spcBef>
          <a:spcPct val="0"/>
        </a:spcBef>
        <a:spcAft>
          <a:spcPct val="0"/>
        </a:spcAft>
        <a:defRPr sz="2200" i="1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l" defTabSz="457200" rtl="0" fontAlgn="base">
        <a:spcBef>
          <a:spcPct val="0"/>
        </a:spcBef>
        <a:spcAft>
          <a:spcPct val="0"/>
        </a:spcAft>
        <a:defRPr sz="2200" i="1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2pPr>
      <a:lvl3pPr algn="l" defTabSz="457200" rtl="0" fontAlgn="base">
        <a:spcBef>
          <a:spcPct val="0"/>
        </a:spcBef>
        <a:spcAft>
          <a:spcPct val="0"/>
        </a:spcAft>
        <a:defRPr sz="2200" i="1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3pPr>
      <a:lvl4pPr algn="l" defTabSz="457200" rtl="0" fontAlgn="base">
        <a:spcBef>
          <a:spcPct val="0"/>
        </a:spcBef>
        <a:spcAft>
          <a:spcPct val="0"/>
        </a:spcAft>
        <a:defRPr sz="2200" i="1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4pPr>
      <a:lvl5pPr algn="l" defTabSz="457200" rtl="0" fontAlgn="base">
        <a:spcBef>
          <a:spcPct val="0"/>
        </a:spcBef>
        <a:spcAft>
          <a:spcPct val="0"/>
        </a:spcAft>
        <a:defRPr sz="2200" i="1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200" i="1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200" i="1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200" i="1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200" i="1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indent="358775" algn="l" defTabSz="457200" rtl="0" fontAlgn="base">
        <a:lnSpc>
          <a:spcPct val="150000"/>
        </a:lnSpc>
        <a:spcBef>
          <a:spcPct val="0"/>
        </a:spcBef>
        <a:spcAft>
          <a:spcPct val="0"/>
        </a:spcAft>
        <a:buSzPct val="100000"/>
        <a:buBlip>
          <a:blip r:embed="rId12"/>
        </a:buBlip>
        <a:defRPr b="1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358775" indent="358775" algn="l" defTabSz="457200" rtl="0" fontAlgn="base">
        <a:lnSpc>
          <a:spcPct val="150000"/>
        </a:lnSpc>
        <a:spcBef>
          <a:spcPct val="0"/>
        </a:spcBef>
        <a:spcAft>
          <a:spcPct val="0"/>
        </a:spcAft>
        <a:buSzPct val="100000"/>
        <a:buBlip>
          <a:blip r:embed="rId12"/>
        </a:buBlip>
        <a:defRPr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719138" indent="358775" algn="l" defTabSz="457200" rtl="0" fontAlgn="base">
        <a:lnSpc>
          <a:spcPct val="150000"/>
        </a:lnSpc>
        <a:spcBef>
          <a:spcPct val="0"/>
        </a:spcBef>
        <a:spcAft>
          <a:spcPct val="0"/>
        </a:spcAft>
        <a:buSzPct val="100000"/>
        <a:buBlip>
          <a:blip r:embed="rId12"/>
        </a:buBlip>
        <a:defRPr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079500" indent="358775" algn="l" defTabSz="457200" rtl="0" fontAlgn="base">
        <a:lnSpc>
          <a:spcPct val="150000"/>
        </a:lnSpc>
        <a:spcBef>
          <a:spcPct val="0"/>
        </a:spcBef>
        <a:spcAft>
          <a:spcPct val="0"/>
        </a:spcAft>
        <a:buSzPct val="100000"/>
        <a:buBlip>
          <a:blip r:embed="rId12"/>
        </a:buBlip>
        <a:defRPr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1439863" indent="358775" algn="l" defTabSz="457200" rtl="0" fontAlgn="base">
        <a:lnSpc>
          <a:spcPct val="150000"/>
        </a:lnSpc>
        <a:spcBef>
          <a:spcPct val="0"/>
        </a:spcBef>
        <a:spcAft>
          <a:spcPct val="0"/>
        </a:spcAft>
        <a:buSzPct val="100000"/>
        <a:buBlip>
          <a:blip r:embed="rId12"/>
        </a:buBlip>
        <a:defRPr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0.png"/><Relationship Id="rId7" Type="http://schemas.openxmlformats.org/officeDocument/2006/relationships/image" Target="../media/image3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9.svg"/><Relationship Id="rId5" Type="http://schemas.openxmlformats.org/officeDocument/2006/relationships/image" Target="../media/image38.png"/><Relationship Id="rId4" Type="http://schemas.openxmlformats.org/officeDocument/2006/relationships/image" Target="../media/image22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7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5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NUL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0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0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0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0.png"/><Relationship Id="rId2" Type="http://schemas.openxmlformats.org/officeDocument/2006/relationships/image" Target="../media/image560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0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0.png"/><Relationship Id="rId2" Type="http://schemas.openxmlformats.org/officeDocument/2006/relationships/image" Target="../media/image580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sv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image" Target="../media/image16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.png"/><Relationship Id="rId5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0.pn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>
          <a:xfrm>
            <a:off x="6246976" y="3096985"/>
            <a:ext cx="5217949" cy="129540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</a:pPr>
            <a:r>
              <a:rPr lang="de-DE" sz="4400" b="1" i="0" dirty="0"/>
              <a:t>Stream </a:t>
            </a:r>
            <a:r>
              <a:rPr lang="de-DE" sz="4400" b="1" i="0" dirty="0" err="1"/>
              <a:t>Ciphers</a:t>
            </a:r>
            <a:br>
              <a:rPr lang="de-DE" sz="4000" i="0" dirty="0"/>
            </a:br>
            <a:r>
              <a:rPr lang="de-DE" sz="2400" dirty="0" err="1"/>
              <a:t>Striving</a:t>
            </a:r>
            <a:r>
              <a:rPr lang="de-DE" sz="2400" dirty="0"/>
              <a:t> </a:t>
            </a:r>
            <a:r>
              <a:rPr lang="de-DE" sz="2400" dirty="0" err="1"/>
              <a:t>for</a:t>
            </a:r>
            <a:r>
              <a:rPr lang="de-DE" sz="2400" dirty="0"/>
              <a:t> </a:t>
            </a:r>
            <a:r>
              <a:rPr lang="de-DE" sz="2400" dirty="0" err="1"/>
              <a:t>Randomness</a:t>
            </a:r>
            <a:endParaRPr lang="de-DE" sz="400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10.06.2022</a:t>
            </a:r>
          </a:p>
        </p:txBody>
      </p:sp>
      <p:sp>
        <p:nvSpPr>
          <p:cNvPr id="4" name="Untertitel 1">
            <a:extLst>
              <a:ext uri="{FF2B5EF4-FFF2-40B4-BE49-F238E27FC236}">
                <a16:creationId xmlns:a16="http://schemas.microsoft.com/office/drawing/2014/main" id="{D76B19BC-9C70-4C2C-B8F1-52CFDC37A41E}"/>
              </a:ext>
            </a:extLst>
          </p:cNvPr>
          <p:cNvSpPr txBox="1">
            <a:spLocks/>
          </p:cNvSpPr>
          <p:nvPr/>
        </p:nvSpPr>
        <p:spPr>
          <a:xfrm>
            <a:off x="7555833" y="4876247"/>
            <a:ext cx="3909092" cy="947038"/>
          </a:xfrm>
          <a:prstGeom prst="rect">
            <a:avLst/>
          </a:prstGeom>
        </p:spPr>
        <p:txBody>
          <a:bodyPr lIns="0" tIns="0" rIns="0">
            <a:normAutofit/>
          </a:bodyPr>
          <a:lstStyle>
            <a:lvl1pPr marL="0" indent="0" algn="r" defTabSz="914400" rtl="0" eaLnBrk="1" latinLnBrk="0" hangingPunct="1">
              <a:lnSpc>
                <a:spcPct val="8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i="1" kern="1200">
                <a:solidFill>
                  <a:srgbClr val="00599C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600" i="0" dirty="0"/>
              <a:t>Carl Schünemann (</a:t>
            </a:r>
            <a:r>
              <a:rPr lang="de-DE" sz="1600" i="0" dirty="0" err="1"/>
              <a:t>ch</a:t>
            </a:r>
            <a:r>
              <a:rPr lang="de-DE" sz="1600" i="0" dirty="0"/>
              <a:t>. 1 &amp; 2)</a:t>
            </a:r>
          </a:p>
          <a:p>
            <a:r>
              <a:rPr lang="de-DE" sz="1600" i="0" dirty="0"/>
              <a:t>Simon Thalmaier (</a:t>
            </a:r>
            <a:r>
              <a:rPr lang="de-DE" sz="1600" i="0" dirty="0" err="1"/>
              <a:t>ch</a:t>
            </a:r>
            <a:r>
              <a:rPr lang="de-DE" sz="1600" i="0" dirty="0"/>
              <a:t>. 3 &amp; 4)</a:t>
            </a:r>
          </a:p>
          <a:p>
            <a:r>
              <a:rPr lang="de-DE" sz="1600" i="0" dirty="0"/>
              <a:t>Larysa Bondar (</a:t>
            </a:r>
            <a:r>
              <a:rPr lang="de-DE" sz="1600" i="0" dirty="0" err="1"/>
              <a:t>ch</a:t>
            </a:r>
            <a:r>
              <a:rPr lang="de-DE" sz="1600" i="0" dirty="0"/>
              <a:t>. 5 &amp; 6)</a:t>
            </a:r>
          </a:p>
        </p:txBody>
      </p:sp>
    </p:spTree>
    <p:extLst>
      <p:ext uri="{BB962C8B-B14F-4D97-AF65-F5344CB8AC3E}">
        <p14:creationId xmlns:p14="http://schemas.microsoft.com/office/powerpoint/2010/main" val="1318597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platzhalter 1">
                <a:extLst>
                  <a:ext uri="{FF2B5EF4-FFF2-40B4-BE49-F238E27FC236}">
                    <a16:creationId xmlns:a16="http://schemas.microsoft.com/office/drawing/2014/main" id="{C96B9437-F880-4A66-9427-34E6448381BC}"/>
                  </a:ext>
                </a:extLst>
              </p:cNvPr>
              <p:cNvSpPr>
                <a:spLocks noGrp="1"/>
              </p:cNvSpPr>
              <p:nvPr>
                <p:ph type="body" sz="quarter" idx="19"/>
              </p:nvPr>
            </p:nvSpPr>
            <p:spPr>
              <a:xfrm>
                <a:off x="632884" y="1458879"/>
                <a:ext cx="11063816" cy="5034180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Given:</a:t>
                </a:r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primitive polynomial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𝑓</m:t>
                    </m:r>
                    <m:d>
                      <m:dPr>
                        <m:begChr m:val=""/>
                        <m:ctrlP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d>
                          <m:dPr>
                            <m:endChr m:val=""/>
                            <m:ctrlPr>
                              <a:rPr lang="en-US" sz="2000" b="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2000" b="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=</m:t>
                    </m:r>
                    <m:sSup>
                      <m:sSupPr>
                        <m:ctrlP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sup>
                        <m: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4</m:t>
                        </m:r>
                      </m:sup>
                    </m:sSup>
                    <m:r>
                      <a:rPr lang="en-US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+</m:t>
                    </m:r>
                    <m:sSup>
                      <m:sSupPr>
                        <m:ctrlP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sup>
                        <m: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1</m:t>
                        </m:r>
                      </m:sup>
                    </m:sSup>
                    <m:r>
                      <a:rPr lang="en-US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+1</m:t>
                    </m:r>
                  </m:oMath>
                </a14:m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de-DE" sz="2000" b="0" spc="-300" dirty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ourier New" panose="02070309020205020404" pitchFamily="49" charset="0"/>
                          </a:rPr>
                          <m:t>IF</m:t>
                        </m:r>
                      </m:e>
                      <m:sub>
                        <m:r>
                          <a:rPr lang="de-DE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, degree </a:t>
                </a:r>
                <a14:m>
                  <m:oMath xmlns:m="http://schemas.openxmlformats.org/officeDocument/2006/math">
                    <m:r>
                      <a:rPr lang="de-DE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𝑚</m:t>
                    </m:r>
                    <m:r>
                      <a:rPr lang="de-DE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=4</m:t>
                    </m:r>
                  </m:oMath>
                </a14:m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indent="0">
                  <a:lnSpc>
                    <a:spcPct val="100000"/>
                  </a:lnSpc>
                  <a:spcBef>
                    <a:spcPts val="1000"/>
                  </a:spcBef>
                  <a:buNone/>
                </a:pP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1. Condition: </a:t>
                </a:r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for some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𝛼</m:t>
                    </m:r>
                    <m:r>
                      <a:rPr lang="en-US" sz="2000" b="0" i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∈</m:t>
                    </m:r>
                    <m:sSub>
                      <m:sSubPr>
                        <m:ctrlPr>
                          <a:rPr lang="de-DE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de-DE" sz="2000" b="0" spc="-300" dirty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ourier New" panose="02070309020205020404" pitchFamily="49" charset="0"/>
                          </a:rPr>
                          <m:t>IF</m:t>
                        </m:r>
                      </m:e>
                      <m:sub>
                        <m:sSup>
                          <m:sSupPr>
                            <m:ctrlPr>
                              <a:rPr lang="de-DE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de-DE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e>
                          <m:sup>
                            <m:r>
                              <a:rPr lang="de-DE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  <m:t>𝑚</m:t>
                            </m:r>
                          </m:sup>
                        </m:sSup>
                      </m:sub>
                    </m:sSub>
                  </m:oMath>
                </a14:m>
                <a:r>
                  <a:rPr lang="en-US" sz="2000" b="0" dirty="0"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endChr m:val=""/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=</m:t>
                        </m:r>
                        <m:sSub>
                          <m:sSubPr>
                            <m:ctrlPr>
                              <a:rPr lang="de-DE" sz="2000" b="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US" altLang="de-DE" sz="2000" b="0" spc="-300" dirty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ourier New" panose="02070309020205020404" pitchFamily="49" charset="0"/>
                              </a:rPr>
                              <m:t>IF</m:t>
                            </m:r>
                          </m:e>
                          <m:sub>
                            <m:sSup>
                              <m:sSupPr>
                                <m:ctrlPr>
                                  <a:rPr lang="de-DE" sz="2000" b="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  <a:sym typeface="Wingdings" panose="05000000000000000000" pitchFamily="2" charset="2"/>
                                  </a:rPr>
                                </m:ctrlPr>
                              </m:sSupPr>
                              <m:e>
                                <m:r>
                                  <a:rPr lang="de-DE" sz="2000" b="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  <a:sym typeface="Wingdings" panose="05000000000000000000" pitchFamily="2" charset="2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  <a:sym typeface="Wingdings" panose="05000000000000000000" pitchFamily="2" charset="2"/>
                                  </a:rPr>
                                  <m:t>4</m:t>
                                </m:r>
                              </m:sup>
                            </m:sSup>
                          </m:sub>
                        </m:sSub>
                        <m:r>
                          <a:rPr lang="de-DE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)</m:t>
                        </m:r>
                      </m:e>
                    </m:d>
                  </m:oMath>
                </a14:m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 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𝑓</m:t>
                    </m:r>
                    <m:d>
                      <m:dPr>
                        <m:begChr m:val=""/>
                        <m:ctrlP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d>
                          <m:dPr>
                            <m:endChr m:val=""/>
                            <m:ctrlPr>
                              <a:rPr lang="en-US" sz="2000" b="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2000" b="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  <m:t>𝛼</m:t>
                            </m:r>
                          </m:e>
                        </m:d>
                      </m:e>
                    </m:d>
                    <m:r>
                      <a:rPr lang="en-US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=0</m:t>
                    </m:r>
                  </m:oMath>
                </a14:m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 (𝛼 := </a:t>
                </a:r>
                <a:r>
                  <a:rPr lang="en-US" sz="2000" b="0" i="1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root</a:t>
                </a:r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of </a:t>
                </a:r>
                <a14:m>
                  <m:oMath xmlns:m="http://schemas.openxmlformats.org/officeDocument/2006/math">
                    <m:r>
                      <a:rPr lang="en-US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𝑓</m:t>
                    </m:r>
                  </m:oMath>
                </a14:m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)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1000"/>
                  </a:spcBef>
                  <a:buNone/>
                </a:pPr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		Construction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de-DE" sz="2000" b="0" spc="-300" dirty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ourier New" panose="02070309020205020404" pitchFamily="49" charset="0"/>
                          </a:rPr>
                          <m:t>IF</m:t>
                        </m:r>
                      </m:e>
                      <m:sub>
                        <m:sSup>
                          <m:sSupPr>
                            <m:ctrlPr>
                              <a:rPr lang="de-DE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de-DE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e>
                          <m:sup>
                            <m:r>
                              <a:rPr lang="de-DE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  <m:t>4</m:t>
                            </m:r>
                          </m:sup>
                        </m:sSup>
                      </m:sub>
                    </m:sSub>
                  </m:oMath>
                </a14:m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	</a:t>
                </a:r>
                <a:r>
                  <a:rPr lang="en-US" sz="2000" b="0" dirty="0"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2000" b="0" dirty="0"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1000"/>
                  </a:spcBef>
                  <a:buNone/>
                </a:pPr>
                <a:br>
                  <a:rPr lang="en-US" sz="2000" b="0" dirty="0">
                    <a:cs typeface="Arial" panose="020B0604020202020204" pitchFamily="34" charset="0"/>
                    <a:sym typeface="Wingdings" panose="05000000000000000000" pitchFamily="2" charset="2"/>
                  </a:rPr>
                </a:br>
                <a:r>
                  <a:rPr lang="en-US" sz="2000" b="0" dirty="0">
                    <a:solidFill>
                      <a:srgbClr val="FFC000"/>
                    </a:solidFill>
                    <a:cs typeface="Arial" panose="020B0604020202020204" pitchFamily="34" charset="0"/>
                    <a:sym typeface="Wingdings" panose="05000000000000000000" pitchFamily="2" charset="2"/>
                  </a:rPr>
                  <a:t>		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𝑓</m:t>
                    </m:r>
                    <m:d>
                      <m:dPr>
                        <m:begChr m:val=""/>
                        <m:ctrlPr>
                          <a:rPr lang="en-US" sz="2000" b="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d>
                          <m:dPr>
                            <m:endChr m:val=""/>
                            <m:ctrlPr>
                              <a:rPr lang="en-US" sz="2000" b="0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  <m:t>𝛼</m:t>
                            </m:r>
                          </m:e>
                        </m:d>
                      </m:e>
                    </m:d>
                    <m:r>
                      <a:rPr lang="en-US" sz="2000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=</m:t>
                    </m:r>
                    <m:sSup>
                      <m:sSupPr>
                        <m:ctrlPr>
                          <a:rPr lang="en-US" sz="2000" b="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2000" b="0" dirty="0">
                            <a:solidFill>
                              <a:srgbClr val="FFC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𝛼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4</m:t>
                        </m:r>
                      </m:sup>
                    </m:sSup>
                    <m:r>
                      <a:rPr lang="en-US" sz="2000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+</m:t>
                    </m:r>
                    <m:sSup>
                      <m:sSupPr>
                        <m:ctrlPr>
                          <a:rPr lang="en-US" sz="2000" b="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2000" b="0" dirty="0">
                            <a:solidFill>
                              <a:srgbClr val="FFC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𝛼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1</m:t>
                        </m:r>
                      </m:sup>
                    </m:sSup>
                    <m:r>
                      <a:rPr lang="en-US" sz="2000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+1=0</m:t>
                    </m:r>
                  </m:oMath>
                </a14:m>
                <a:r>
                  <a:rPr lang="en-US" sz="2000" b="0" dirty="0">
                    <a:solidFill>
                      <a:srgbClr val="FFC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</a:p>
              <a:p>
                <a:pPr indent="0">
                  <a:lnSpc>
                    <a:spcPct val="100000"/>
                  </a:lnSpc>
                  <a:spcBef>
                    <a:spcPts val="1000"/>
                  </a:spcBef>
                  <a:buNone/>
                </a:pPr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		</a:t>
                </a:r>
                <a:r>
                  <a:rPr lang="en-US" sz="2000" b="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</a:t>
                </a:r>
                <a:r>
                  <a:rPr lang="de-DE" sz="2000" b="0" dirty="0">
                    <a:solidFill>
                      <a:srgbClr val="FF0000"/>
                    </a:solidFill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de-DE" sz="2000" b="0" spc="-3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ourier New" panose="02070309020205020404" pitchFamily="49" charset="0"/>
                          </a:rPr>
                          <m:t>IF</m:t>
                        </m:r>
                      </m:e>
                      <m:sub>
                        <m:r>
                          <a:rPr lang="de-DE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0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</m:d>
                    <m:r>
                      <a:rPr lang="de-DE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\</m:t>
                    </m:r>
                    <m:sSup>
                      <m:sSupPr>
                        <m:ctrlPr>
                          <a:rPr lang="en-US" sz="20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de-DE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(</m:t>
                        </m:r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4</m:t>
                        </m:r>
                      </m:sup>
                    </m:sSup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+</m:t>
                    </m:r>
                    <m:sSup>
                      <m:sSupPr>
                        <m:ctrlPr>
                          <a:rPr lang="en-US" sz="20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1</m:t>
                        </m:r>
                      </m:sup>
                    </m:sSup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+1</m:t>
                    </m:r>
                    <m:r>
                      <a:rPr lang="de-DE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)=</m:t>
                    </m:r>
                    <m:sSub>
                      <m:sSubPr>
                        <m:ctrlPr>
                          <a:rPr lang="de-DE" sz="20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de-DE" sz="2000" b="0" spc="-3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ourier New" panose="02070309020205020404" pitchFamily="49" charset="0"/>
                          </a:rPr>
                          <m:t>IF</m:t>
                        </m:r>
                      </m:e>
                      <m:sub>
                        <m:sSup>
                          <m:sSupPr>
                            <m:ctrlPr>
                              <a:rPr lang="de-DE" sz="2000" b="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de-DE" sz="2000" b="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e>
                          <m:sup>
                            <m:r>
                              <a:rPr lang="de-DE" sz="2000" b="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  <m:t>4</m:t>
                            </m:r>
                          </m:sup>
                        </m:sSup>
                      </m:sub>
                    </m:sSub>
                  </m:oMath>
                </a14:m>
                <a:endParaRPr lang="en-US" sz="2000" b="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2" name="Textplatzhalter 1">
                <a:extLst>
                  <a:ext uri="{FF2B5EF4-FFF2-40B4-BE49-F238E27FC236}">
                    <a16:creationId xmlns:a16="http://schemas.microsoft.com/office/drawing/2014/main" id="{C96B9437-F880-4A66-9427-34E6448381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9"/>
              </p:nvPr>
            </p:nvSpPr>
            <p:spPr>
              <a:xfrm>
                <a:off x="632884" y="1458879"/>
                <a:ext cx="11063816" cy="5034180"/>
              </a:xfrm>
              <a:blipFill>
                <a:blip r:embed="rId2"/>
                <a:stretch>
                  <a:fillRect l="-1433" t="-10654" b="-266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>
            <a:extLst>
              <a:ext uri="{FF2B5EF4-FFF2-40B4-BE49-F238E27FC236}">
                <a16:creationId xmlns:a16="http://schemas.microsoft.com/office/drawing/2014/main" id="{EAEBA714-0398-463D-B4D9-33355B047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Linear Feedback Shift Registers (LFSRs)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E55EDB7F-97FC-4C87-8A4B-A3F9F93C8D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m-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se</a:t>
            </a:r>
            <a:r>
              <a:rPr lang="de-DE" sz="1600" dirty="0" err="1">
                <a:latin typeface="Arial" panose="020B0604020202020204" pitchFamily="34" charset="0"/>
                <a:cs typeface="Arial" panose="020B0604020202020204" pitchFamily="34" charset="0"/>
              </a:rPr>
              <a:t>quences</a:t>
            </a: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: Primitive </a:t>
            </a:r>
            <a:r>
              <a:rPr lang="de-DE" sz="1600" dirty="0" err="1">
                <a:latin typeface="Arial" panose="020B0604020202020204" pitchFamily="34" charset="0"/>
                <a:cs typeface="Arial" panose="020B0604020202020204" pitchFamily="34" charset="0"/>
              </a:rPr>
              <a:t>Polynomials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E527036-302A-4657-8BD6-F6904ECD5F36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14E9E765-94CE-0941-BE99-F43834E80C33}" type="slidenum">
              <a:rPr lang="de-DE" smtClean="0"/>
              <a:pPr>
                <a:defRPr/>
              </a:pPr>
              <a:t>10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elle 23">
                <a:extLst>
                  <a:ext uri="{FF2B5EF4-FFF2-40B4-BE49-F238E27FC236}">
                    <a16:creationId xmlns:a16="http://schemas.microsoft.com/office/drawing/2014/main" id="{2B0EBB9D-12C7-44E1-92FA-295BE5AAC2D7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892958" y="2842586"/>
              <a:ext cx="10416601" cy="281964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26924">
                      <a:extLst>
                        <a:ext uri="{9D8B030D-6E8A-4147-A177-3AD203B41FA5}">
                          <a16:colId xmlns:a16="http://schemas.microsoft.com/office/drawing/2014/main" val="1131901894"/>
                        </a:ext>
                      </a:extLst>
                    </a:gridCol>
                    <a:gridCol w="926974">
                      <a:extLst>
                        <a:ext uri="{9D8B030D-6E8A-4147-A177-3AD203B41FA5}">
                          <a16:colId xmlns:a16="http://schemas.microsoft.com/office/drawing/2014/main" val="91079558"/>
                        </a:ext>
                      </a:extLst>
                    </a:gridCol>
                    <a:gridCol w="929132">
                      <a:extLst>
                        <a:ext uri="{9D8B030D-6E8A-4147-A177-3AD203B41FA5}">
                          <a16:colId xmlns:a16="http://schemas.microsoft.com/office/drawing/2014/main" val="1027879593"/>
                        </a:ext>
                      </a:extLst>
                    </a:gridCol>
                    <a:gridCol w="1430782">
                      <a:extLst>
                        <a:ext uri="{9D8B030D-6E8A-4147-A177-3AD203B41FA5}">
                          <a16:colId xmlns:a16="http://schemas.microsoft.com/office/drawing/2014/main" val="1335387401"/>
                        </a:ext>
                      </a:extLst>
                    </a:gridCol>
                    <a:gridCol w="1041020">
                      <a:extLst>
                        <a:ext uri="{9D8B030D-6E8A-4147-A177-3AD203B41FA5}">
                          <a16:colId xmlns:a16="http://schemas.microsoft.com/office/drawing/2014/main" val="2906066102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2995180213"/>
                        </a:ext>
                      </a:extLst>
                    </a:gridCol>
                    <a:gridCol w="598863">
                      <a:extLst>
                        <a:ext uri="{9D8B030D-6E8A-4147-A177-3AD203B41FA5}">
                          <a16:colId xmlns:a16="http://schemas.microsoft.com/office/drawing/2014/main" val="3342222519"/>
                        </a:ext>
                      </a:extLst>
                    </a:gridCol>
                    <a:gridCol w="1443228">
                      <a:extLst>
                        <a:ext uri="{9D8B030D-6E8A-4147-A177-3AD203B41FA5}">
                          <a16:colId xmlns:a16="http://schemas.microsoft.com/office/drawing/2014/main" val="4161568447"/>
                        </a:ext>
                      </a:extLst>
                    </a:gridCol>
                    <a:gridCol w="1894078">
                      <a:extLst>
                        <a:ext uri="{9D8B030D-6E8A-4147-A177-3AD203B41FA5}">
                          <a16:colId xmlns:a16="http://schemas.microsoft.com/office/drawing/2014/main" val="2640940045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25909547"/>
                        </a:ext>
                      </a:extLst>
                    </a:gridCol>
                  </a:tblGrid>
                  <a:tr h="298737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2042" marR="102042" marT="51021" marB="51021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18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35095771"/>
                      </a:ext>
                    </a:extLst>
                  </a:tr>
                  <a:tr h="298737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sz="1800" dirty="0" smtClean="0">
                                    <a:latin typeface="Arial" panose="020B0604020202020204" pitchFamily="34" charset="0"/>
                                    <a:cs typeface="Arial" panose="020B0604020202020204" pitchFamily="34" charset="0"/>
                                    <a:sym typeface="Wingdings" panose="05000000000000000000" pitchFamily="2" charset="2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sz="1800" dirty="0" smtClean="0">
                                    <a:latin typeface="Arial" panose="020B0604020202020204" pitchFamily="34" charset="0"/>
                                    <a:cs typeface="Arial" panose="020B0604020202020204" pitchFamily="34" charset="0"/>
                                    <a:sym typeface="Wingdings" panose="05000000000000000000" pitchFamily="2" charset="2"/>
                                  </a:rPr>
                                  <m:t>𝛼</m:t>
                                </m:r>
                                <m:r>
                                  <a:rPr lang="en-US" sz="18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oMath>
                            </m:oMathPara>
                          </a14:m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2042" marR="102042" marT="51021" marB="51021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de-DE" sz="180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de-DE" sz="180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18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01800061"/>
                      </a:ext>
                    </a:extLst>
                  </a:tr>
                  <a:tr h="298737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8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800" dirty="0" smtClean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en-US" sz="18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8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800" dirty="0" smtClean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en-US" sz="18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18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oMath>
                            </m:oMathPara>
                          </a14:m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8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800" dirty="0" smtClean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en-US" sz="18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18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nor/>
                                  </m:rPr>
                                  <a:rPr lang="en-US" sz="1800" dirty="0" smtClean="0">
                                    <a:latin typeface="Arial" panose="020B0604020202020204" pitchFamily="34" charset="0"/>
                                    <a:cs typeface="Arial" panose="020B0604020202020204" pitchFamily="34" charset="0"/>
                                    <a:sym typeface="Wingdings" panose="05000000000000000000" pitchFamily="2" charset="2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8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800" dirty="0" smtClean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en-US" sz="18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18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nor/>
                                  </m:rPr>
                                  <a:rPr lang="en-US" sz="1800" dirty="0" smtClean="0">
                                    <a:latin typeface="Arial" panose="020B0604020202020204" pitchFamily="34" charset="0"/>
                                    <a:cs typeface="Arial" panose="020B0604020202020204" pitchFamily="34" charset="0"/>
                                    <a:sym typeface="Wingdings" panose="05000000000000000000" pitchFamily="2" charset="2"/>
                                  </a:rPr>
                                  <m:t>𝛼</m:t>
                                </m:r>
                                <m:r>
                                  <a:rPr lang="en-US" sz="18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+ 1</m:t>
                                </m:r>
                              </m:oMath>
                            </m:oMathPara>
                          </a14:m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2042" marR="102042" marT="51021" marB="51021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180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62193178"/>
                      </a:ext>
                    </a:extLst>
                  </a:tr>
                  <a:tr h="391145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8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800" dirty="0" smtClean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de-DE" sz="1800" b="0" i="1" dirty="0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8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800" dirty="0" smtClean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de-DE" sz="1800" b="0" i="1" dirty="0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3</m:t>
                                    </m:r>
                                  </m:sup>
                                </m:sSup>
                                <m:r>
                                  <a:rPr lang="en-US" sz="18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oMath>
                            </m:oMathPara>
                          </a14:m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8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800" dirty="0" smtClean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de-DE" sz="1800" b="0" i="1" dirty="0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3</m:t>
                                    </m:r>
                                  </m:sup>
                                </m:sSup>
                                <m:r>
                                  <a:rPr lang="en-US" sz="18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nor/>
                                  </m:rPr>
                                  <a:rPr lang="en-US" sz="1800" dirty="0" smtClean="0">
                                    <a:latin typeface="Arial" panose="020B0604020202020204" pitchFamily="34" charset="0"/>
                                    <a:cs typeface="Arial" panose="020B0604020202020204" pitchFamily="34" charset="0"/>
                                    <a:sym typeface="Wingdings" panose="05000000000000000000" pitchFamily="2" charset="2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8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800" dirty="0" smtClean="0">
                                        <a:solidFill>
                                          <a:schemeClr val="tx1"/>
                                        </a:solidFill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de-DE" sz="1800" b="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  <m:r>
                                  <a:rPr lang="en-US" sz="18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nor/>
                                  </m:rPr>
                                  <a:rPr lang="en-US" sz="1800" dirty="0" smtClean="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rial" panose="020B0604020202020204" pitchFamily="34" charset="0"/>
                                    <a:sym typeface="Wingdings" panose="05000000000000000000" pitchFamily="2" charset="2"/>
                                  </a:rPr>
                                  <m:t>𝛼</m:t>
                                </m:r>
                                <m:r>
                                  <a:rPr lang="en-US" sz="18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+ 1</m:t>
                                </m:r>
                              </m:oMath>
                            </m:oMathPara>
                          </a14:m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8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800" dirty="0" smtClean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de-DE" sz="1800" b="0" i="1" dirty="0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3</m:t>
                                    </m:r>
                                  </m:sup>
                                </m:sSup>
                                <m:r>
                                  <a:rPr lang="en-US" sz="18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de-DE" sz="18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800" dirty="0" smtClean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en-US" sz="18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8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800" dirty="0" smtClean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de-DE" sz="1800" b="0" i="1" dirty="0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3</m:t>
                                    </m:r>
                                  </m:sup>
                                </m:sSup>
                                <m:r>
                                  <a:rPr lang="en-US" sz="18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de-DE" sz="18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800" dirty="0" smtClean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en-US" sz="18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18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oMath>
                            </m:oMathPara>
                          </a14:m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2042" marR="102042" marT="51021" marB="51021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8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800" dirty="0" smtClean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de-DE" sz="1800" b="0" i="1" dirty="0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3</m:t>
                                    </m:r>
                                  </m:sup>
                                </m:sSup>
                                <m:r>
                                  <a:rPr lang="en-US" sz="18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de-DE" sz="18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800" dirty="0" smtClean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en-US" sz="18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18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nor/>
                                  </m:rPr>
                                  <a:rPr lang="en-US" sz="1800" dirty="0" smtClean="0">
                                    <a:latin typeface="Arial" panose="020B0604020202020204" pitchFamily="34" charset="0"/>
                                    <a:cs typeface="Arial" panose="020B0604020202020204" pitchFamily="34" charset="0"/>
                                    <a:sym typeface="Wingdings" panose="05000000000000000000" pitchFamily="2" charset="2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8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800" dirty="0" smtClean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de-DE" sz="1800" b="0" i="1" dirty="0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3</m:t>
                                    </m:r>
                                  </m:sup>
                                </m:sSup>
                                <m:r>
                                  <a:rPr lang="en-US" sz="18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de-DE" sz="18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800" dirty="0" smtClean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en-US" sz="18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18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nor/>
                                  </m:rPr>
                                  <a:rPr lang="en-US" sz="1800" dirty="0" smtClean="0">
                                    <a:latin typeface="Arial" panose="020B0604020202020204" pitchFamily="34" charset="0"/>
                                    <a:cs typeface="Arial" panose="020B0604020202020204" pitchFamily="34" charset="0"/>
                                    <a:sym typeface="Wingdings" panose="05000000000000000000" pitchFamily="2" charset="2"/>
                                  </a:rPr>
                                  <m:t>𝛼</m:t>
                                </m:r>
                                <m:r>
                                  <a:rPr lang="en-US" sz="18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oMath>
                            </m:oMathPara>
                          </a14:m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18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03931165"/>
                      </a:ext>
                    </a:extLst>
                  </a:tr>
                  <a:tr h="411810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8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800" dirty="0" smtClean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de-DE" sz="1800" b="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8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800" dirty="0" smtClean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de-DE" sz="1800" b="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p>
                                <m:r>
                                  <a:rPr lang="en-US" sz="18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oMath>
                            </m:oMathPara>
                          </a14:m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8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800" dirty="0" smtClean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de-DE" sz="1800" b="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p>
                                <m:r>
                                  <a:rPr lang="en-US" sz="18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nor/>
                                  </m:rPr>
                                  <a:rPr lang="en-US" sz="1800" dirty="0" smtClean="0">
                                    <a:latin typeface="Arial" panose="020B0604020202020204" pitchFamily="34" charset="0"/>
                                    <a:cs typeface="Arial" panose="020B0604020202020204" pitchFamily="34" charset="0"/>
                                    <a:sym typeface="Wingdings" panose="05000000000000000000" pitchFamily="2" charset="2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8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800" dirty="0" smtClean="0">
                                        <a:solidFill>
                                          <a:schemeClr val="tx1"/>
                                        </a:solidFill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de-DE" sz="1800" b="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p>
                                <m:r>
                                  <a:rPr lang="en-US" sz="18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nor/>
                                  </m:rPr>
                                  <a:rPr lang="en-US" sz="1800" dirty="0" smtClean="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rial" panose="020B0604020202020204" pitchFamily="34" charset="0"/>
                                    <a:sym typeface="Wingdings" panose="05000000000000000000" pitchFamily="2" charset="2"/>
                                  </a:rPr>
                                  <m:t>𝛼</m:t>
                                </m:r>
                                <m:r>
                                  <a:rPr lang="en-US" sz="18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+ 1</m:t>
                                </m:r>
                              </m:oMath>
                            </m:oMathPara>
                          </a14:m>
                          <a:endParaRPr lang="de-DE" sz="1800" dirty="0">
                            <a:solidFill>
                              <a:schemeClr val="accent2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8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800" dirty="0" smtClean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de-DE" sz="1800" b="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p>
                                <m:r>
                                  <a:rPr lang="en-US" sz="18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de-DE" sz="18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800" dirty="0" smtClean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en-US" sz="18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8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800" dirty="0" smtClean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de-DE" sz="1800" b="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p>
                                <m:r>
                                  <a:rPr lang="en-US" sz="18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de-DE" sz="18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800" dirty="0" smtClean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en-US" sz="18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18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oMath>
                            </m:oMathPara>
                          </a14:m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2042" marR="102042" marT="51021" marB="51021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8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800" dirty="0" smtClean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de-DE" sz="1800" b="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p>
                                <m:r>
                                  <a:rPr lang="en-US" sz="18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de-DE" sz="18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800" dirty="0" smtClean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en-US" sz="18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18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nor/>
                                  </m:rPr>
                                  <a:rPr lang="en-US" sz="1800" dirty="0" smtClean="0">
                                    <a:latin typeface="Arial" panose="020B0604020202020204" pitchFamily="34" charset="0"/>
                                    <a:cs typeface="Arial" panose="020B0604020202020204" pitchFamily="34" charset="0"/>
                                    <a:sym typeface="Wingdings" panose="05000000000000000000" pitchFamily="2" charset="2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8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800" dirty="0" smtClean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de-DE" sz="1800" b="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p>
                                <m:r>
                                  <a:rPr lang="en-US" sz="18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de-DE" sz="18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800" dirty="0" smtClean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en-US" sz="18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18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nor/>
                                  </m:rPr>
                                  <a:rPr lang="en-US" sz="1800" dirty="0" smtClean="0">
                                    <a:latin typeface="Arial" panose="020B0604020202020204" pitchFamily="34" charset="0"/>
                                    <a:cs typeface="Arial" panose="020B0604020202020204" pitchFamily="34" charset="0"/>
                                    <a:sym typeface="Wingdings" panose="05000000000000000000" pitchFamily="2" charset="2"/>
                                  </a:rPr>
                                  <m:t>𝛼</m:t>
                                </m:r>
                                <m:r>
                                  <a:rPr lang="en-US" sz="18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oMath>
                            </m:oMathPara>
                          </a14:m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800" dirty="0"/>
                            <a:t>…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75660938"/>
                      </a:ext>
                    </a:extLst>
                  </a:tr>
                  <a:tr h="530217">
                    <a:tc>
                      <a:txBody>
                        <a:bodyPr/>
                        <a:lstStyle/>
                        <a:p>
                          <a:endParaRPr lang="de-DE" sz="18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1800" dirty="0"/>
                        </a:p>
                        <a:p>
                          <a:endParaRPr lang="de-DE" sz="18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18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1800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800" dirty="0"/>
                            <a:t>…</a:t>
                          </a:r>
                        </a:p>
                        <a:p>
                          <a:endParaRPr lang="de-DE" sz="18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18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180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180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18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18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576841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elle 23">
                <a:extLst>
                  <a:ext uri="{FF2B5EF4-FFF2-40B4-BE49-F238E27FC236}">
                    <a16:creationId xmlns:a16="http://schemas.microsoft.com/office/drawing/2014/main" id="{2B0EBB9D-12C7-44E1-92FA-295BE5AAC2D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22676711"/>
                  </p:ext>
                </p:extLst>
              </p:nvPr>
            </p:nvGraphicFramePr>
            <p:xfrm>
              <a:off x="1892958" y="2842586"/>
              <a:ext cx="10416601" cy="281964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26924">
                      <a:extLst>
                        <a:ext uri="{9D8B030D-6E8A-4147-A177-3AD203B41FA5}">
                          <a16:colId xmlns:a16="http://schemas.microsoft.com/office/drawing/2014/main" val="1131901894"/>
                        </a:ext>
                      </a:extLst>
                    </a:gridCol>
                    <a:gridCol w="926974">
                      <a:extLst>
                        <a:ext uri="{9D8B030D-6E8A-4147-A177-3AD203B41FA5}">
                          <a16:colId xmlns:a16="http://schemas.microsoft.com/office/drawing/2014/main" val="91079558"/>
                        </a:ext>
                      </a:extLst>
                    </a:gridCol>
                    <a:gridCol w="929132">
                      <a:extLst>
                        <a:ext uri="{9D8B030D-6E8A-4147-A177-3AD203B41FA5}">
                          <a16:colId xmlns:a16="http://schemas.microsoft.com/office/drawing/2014/main" val="1027879593"/>
                        </a:ext>
                      </a:extLst>
                    </a:gridCol>
                    <a:gridCol w="1430782">
                      <a:extLst>
                        <a:ext uri="{9D8B030D-6E8A-4147-A177-3AD203B41FA5}">
                          <a16:colId xmlns:a16="http://schemas.microsoft.com/office/drawing/2014/main" val="1335387401"/>
                        </a:ext>
                      </a:extLst>
                    </a:gridCol>
                    <a:gridCol w="1041020">
                      <a:extLst>
                        <a:ext uri="{9D8B030D-6E8A-4147-A177-3AD203B41FA5}">
                          <a16:colId xmlns:a16="http://schemas.microsoft.com/office/drawing/2014/main" val="2906066102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2995180213"/>
                        </a:ext>
                      </a:extLst>
                    </a:gridCol>
                    <a:gridCol w="598863">
                      <a:extLst>
                        <a:ext uri="{9D8B030D-6E8A-4147-A177-3AD203B41FA5}">
                          <a16:colId xmlns:a16="http://schemas.microsoft.com/office/drawing/2014/main" val="3342222519"/>
                        </a:ext>
                      </a:extLst>
                    </a:gridCol>
                    <a:gridCol w="1443228">
                      <a:extLst>
                        <a:ext uri="{9D8B030D-6E8A-4147-A177-3AD203B41FA5}">
                          <a16:colId xmlns:a16="http://schemas.microsoft.com/office/drawing/2014/main" val="4161568447"/>
                        </a:ext>
                      </a:extLst>
                    </a:gridCol>
                    <a:gridCol w="1894078">
                      <a:extLst>
                        <a:ext uri="{9D8B030D-6E8A-4147-A177-3AD203B41FA5}">
                          <a16:colId xmlns:a16="http://schemas.microsoft.com/office/drawing/2014/main" val="2640940045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25909547"/>
                        </a:ext>
                      </a:extLst>
                    </a:gridCol>
                  </a:tblGrid>
                  <a:tr h="395097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r="-1865517" b="-6123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57237" r="-967763" b="-6123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2042" marR="102042" marT="51021" marB="51021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18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35095771"/>
                      </a:ext>
                    </a:extLst>
                  </a:tr>
                  <a:tr h="395097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100000" r="-1865517" b="-5123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57237" t="-100000" r="-967763" b="-5123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2042" marR="102042" marT="51021" marB="51021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de-DE" sz="180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de-DE" sz="180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18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01800061"/>
                      </a:ext>
                    </a:extLst>
                  </a:tr>
                  <a:tr h="395097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200000" r="-1865517" b="-4123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57237" t="-200000" r="-967763" b="-4123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57237" t="-200000" r="-867763" b="-4123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66383" t="-200000" r="-461277" b="-412308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2042" marR="102042" marT="51021" marB="51021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180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62193178"/>
                      </a:ext>
                    </a:extLst>
                  </a:tr>
                  <a:tr h="497139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240741" r="-1865517" b="-2308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57237" t="-240741" r="-967763" b="-2308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57237" t="-240741" r="-867763" b="-2308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66383" t="-240741" r="-461277" b="-2308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66082" t="-240741" r="-533918" b="-230864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02042" marR="102042" marT="51021" marB="51021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43534" t="-240741" r="-293534" b="-230864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34177" t="-240741" r="-187342" b="-2308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07074" t="-240741" r="-42765" b="-2308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18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03931165"/>
                      </a:ext>
                    </a:extLst>
                  </a:tr>
                  <a:tr h="497139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336585" r="-1865517" b="-1280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57237" t="-336585" r="-967763" b="-1280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57237" t="-336585" r="-867763" b="-1280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66383" t="-336585" r="-461277" b="-1280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66082" t="-336585" r="-533918" b="-128049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02042" marR="102042" marT="51021" marB="51021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43534" t="-336585" r="-293534" b="-128049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34177" t="-336585" r="-187342" b="-1280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07074" t="-336585" r="-42765" b="-1280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800" dirty="0"/>
                            <a:t>…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75660938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de-DE" sz="18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1800" dirty="0"/>
                        </a:p>
                        <a:p>
                          <a:endParaRPr lang="de-DE" sz="18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180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1800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800" dirty="0"/>
                            <a:t>…</a:t>
                          </a:r>
                        </a:p>
                        <a:p>
                          <a:endParaRPr lang="de-DE" sz="18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18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180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180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18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18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576841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3" name="Geschweifte Klammer links 12">
            <a:extLst>
              <a:ext uri="{FF2B5EF4-FFF2-40B4-BE49-F238E27FC236}">
                <a16:creationId xmlns:a16="http://schemas.microsoft.com/office/drawing/2014/main" id="{77C5C6D2-99F8-4645-985A-8954167AA14F}"/>
              </a:ext>
            </a:extLst>
          </p:cNvPr>
          <p:cNvSpPr/>
          <p:nvPr/>
        </p:nvSpPr>
        <p:spPr>
          <a:xfrm rot="16200000">
            <a:off x="4911873" y="4395250"/>
            <a:ext cx="144100" cy="1181898"/>
          </a:xfrm>
          <a:prstGeom prst="leftBrace">
            <a:avLst>
              <a:gd name="adj1" fmla="val 26952"/>
              <a:gd name="adj2" fmla="val 50000"/>
            </a:avLst>
          </a:prstGeom>
          <a:ln w="95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C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ED240C3C-E499-41B6-A119-210D1A0D1080}"/>
                  </a:ext>
                </a:extLst>
              </p:cNvPr>
              <p:cNvSpPr txBox="1"/>
              <p:nvPr/>
            </p:nvSpPr>
            <p:spPr>
              <a:xfrm>
                <a:off x="9682237" y="5058249"/>
                <a:ext cx="168155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m:t>=</m:t>
                      </m:r>
                      <m:r>
                        <a:rPr lang="de-DE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m:t>0+</m:t>
                      </m:r>
                      <m:sSup>
                        <m:sSupPr>
                          <m:ctrlPr>
                            <a:rPr lang="de-DE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dirty="0">
                              <a:solidFill>
                                <a:srgbClr val="FFC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𝛼</m:t>
                          </m:r>
                        </m:e>
                        <m:sup>
                          <m:r>
                            <a:rPr lang="en-US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de-DE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de-DE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dirty="0">
                              <a:solidFill>
                                <a:srgbClr val="FFC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𝛼</m:t>
                          </m:r>
                        </m:e>
                        <m:sup>
                          <m:r>
                            <a:rPr lang="en-US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de-DE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ED240C3C-E499-41B6-A119-210D1A0D10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2237" y="5058249"/>
                <a:ext cx="168155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Geschweifte Klammer links 14">
            <a:extLst>
              <a:ext uri="{FF2B5EF4-FFF2-40B4-BE49-F238E27FC236}">
                <a16:creationId xmlns:a16="http://schemas.microsoft.com/office/drawing/2014/main" id="{0F3B63DB-A397-48D6-A1F3-4AAA6395F0E0}"/>
              </a:ext>
            </a:extLst>
          </p:cNvPr>
          <p:cNvSpPr/>
          <p:nvPr/>
        </p:nvSpPr>
        <p:spPr>
          <a:xfrm rot="16200000">
            <a:off x="10447599" y="4168487"/>
            <a:ext cx="150835" cy="1642569"/>
          </a:xfrm>
          <a:prstGeom prst="leftBrace">
            <a:avLst>
              <a:gd name="adj1" fmla="val 26952"/>
              <a:gd name="adj2" fmla="val 50000"/>
            </a:avLst>
          </a:prstGeom>
          <a:ln w="95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rgbClr val="FFC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569519AD-A5AE-405E-8AD4-77AF5659E571}"/>
                  </a:ext>
                </a:extLst>
              </p:cNvPr>
              <p:cNvSpPr txBox="1"/>
              <p:nvPr/>
            </p:nvSpPr>
            <p:spPr>
              <a:xfrm>
                <a:off x="4561557" y="5065189"/>
                <a:ext cx="84473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0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m:t>"</m:t>
                      </m:r>
                      <m:r>
                        <a:rPr lang="en-US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m:t>=0</m:t>
                      </m:r>
                      <m:r>
                        <a:rPr lang="de-DE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m:t> "</m:t>
                      </m:r>
                    </m:oMath>
                  </m:oMathPara>
                </a14:m>
                <a:endParaRPr lang="de-DE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569519AD-A5AE-405E-8AD4-77AF5659E5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1557" y="5065189"/>
                <a:ext cx="84473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61F45D4A-AEEE-4FBF-9E96-48A48E2B1F30}"/>
              </a:ext>
            </a:extLst>
          </p:cNvPr>
          <p:cNvCxnSpPr/>
          <p:nvPr/>
        </p:nvCxnSpPr>
        <p:spPr>
          <a:xfrm>
            <a:off x="1845899" y="4750097"/>
            <a:ext cx="10238014" cy="0"/>
          </a:xfrm>
          <a:prstGeom prst="line">
            <a:avLst/>
          </a:prstGeom>
          <a:ln w="28575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5D68BFCC-0106-4FE0-AC4E-FD207E7DE511}"/>
              </a:ext>
            </a:extLst>
          </p:cNvPr>
          <p:cNvCxnSpPr>
            <a:cxnSpLocks/>
          </p:cNvCxnSpPr>
          <p:nvPr/>
        </p:nvCxnSpPr>
        <p:spPr>
          <a:xfrm>
            <a:off x="5928353" y="5291202"/>
            <a:ext cx="603370" cy="0"/>
          </a:xfrm>
          <a:prstGeom prst="line">
            <a:avLst/>
          </a:prstGeom>
          <a:ln w="28575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eschweifte Klammer links 18">
            <a:extLst>
              <a:ext uri="{FF2B5EF4-FFF2-40B4-BE49-F238E27FC236}">
                <a16:creationId xmlns:a16="http://schemas.microsoft.com/office/drawing/2014/main" id="{8D5E6DE8-EBC0-4187-9650-E145E64F655A}"/>
              </a:ext>
            </a:extLst>
          </p:cNvPr>
          <p:cNvSpPr/>
          <p:nvPr/>
        </p:nvSpPr>
        <p:spPr>
          <a:xfrm>
            <a:off x="1066075" y="2861836"/>
            <a:ext cx="112914" cy="1997011"/>
          </a:xfrm>
          <a:prstGeom prst="leftBrace">
            <a:avLst>
              <a:gd name="adj1" fmla="val 26952"/>
              <a:gd name="adj2" fmla="val 49866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72F51C80-AEC1-400E-AB3D-539C3092603B}"/>
                  </a:ext>
                </a:extLst>
              </p:cNvPr>
              <p:cNvSpPr txBox="1"/>
              <p:nvPr/>
            </p:nvSpPr>
            <p:spPr>
              <a:xfrm>
                <a:off x="393600" y="3675675"/>
                <a:ext cx="54428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de-DE" spc="-300" dirty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urier New" panose="02070309020205020404" pitchFamily="49" charset="0"/>
                            </a:rPr>
                            <m:t>IF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72F51C80-AEC1-400E-AB3D-539C309260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600" y="3675675"/>
                <a:ext cx="544286" cy="369332"/>
              </a:xfrm>
              <a:prstGeom prst="rect">
                <a:avLst/>
              </a:prstGeom>
              <a:blipFill>
                <a:blip r:embed="rId6"/>
                <a:stretch>
                  <a:fillRect r="-786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Geschweifte Klammer links 20">
            <a:extLst>
              <a:ext uri="{FF2B5EF4-FFF2-40B4-BE49-F238E27FC236}">
                <a16:creationId xmlns:a16="http://schemas.microsoft.com/office/drawing/2014/main" id="{F265A47E-8963-41FB-95D8-90FB4DF7E9C3}"/>
              </a:ext>
            </a:extLst>
          </p:cNvPr>
          <p:cNvSpPr/>
          <p:nvPr/>
        </p:nvSpPr>
        <p:spPr>
          <a:xfrm>
            <a:off x="1704408" y="2883854"/>
            <a:ext cx="112914" cy="1492642"/>
          </a:xfrm>
          <a:prstGeom prst="leftBrace">
            <a:avLst>
              <a:gd name="adj1" fmla="val 26952"/>
              <a:gd name="adj2" fmla="val 49866"/>
            </a:avLst>
          </a:prstGeom>
          <a:ln w="95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1379AA43-E8EC-43E8-B4E4-921093D0E93B}"/>
                  </a:ext>
                </a:extLst>
              </p:cNvPr>
              <p:cNvSpPr txBox="1"/>
              <p:nvPr/>
            </p:nvSpPr>
            <p:spPr>
              <a:xfrm>
                <a:off x="1213130" y="3445092"/>
                <a:ext cx="544286" cy="3701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de-DE" spc="-300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urier New" panose="02070309020205020404" pitchFamily="49" charset="0"/>
                            </a:rPr>
                            <m:t>IF</m:t>
                          </m:r>
                        </m:e>
                        <m:sub>
                          <m:sSup>
                            <m:sSupPr>
                              <m:ctrlPr>
                                <a:rPr lang="de-DE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  <a:sym typeface="Wingdings" panose="05000000000000000000" pitchFamily="2" charset="2"/>
                                </a:rPr>
                              </m:ctrlPr>
                            </m:sSupPr>
                            <m:e>
                              <m:r>
                                <a:rPr lang="de-DE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  <a:sym typeface="Wingdings" panose="05000000000000000000" pitchFamily="2" charset="2"/>
                                </a:rPr>
                                <m:t>2</m:t>
                              </m:r>
                            </m:e>
                            <m:sup>
                              <m:r>
                                <a:rPr lang="de-DE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  <a:sym typeface="Wingdings" panose="05000000000000000000" pitchFamily="2" charset="2"/>
                                </a:rPr>
                                <m:t>4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lang="de-DE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1379AA43-E8EC-43E8-B4E4-921093D0E9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3130" y="3445092"/>
                <a:ext cx="544286" cy="370166"/>
              </a:xfrm>
              <a:prstGeom prst="rect">
                <a:avLst/>
              </a:prstGeom>
              <a:blipFill>
                <a:blip r:embed="rId7"/>
                <a:stretch>
                  <a:fillRect b="-163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BB774CAD-A662-4943-9EF0-5BFFF3B72219}"/>
                  </a:ext>
                </a:extLst>
              </p:cNvPr>
              <p:cNvSpPr txBox="1"/>
              <p:nvPr/>
            </p:nvSpPr>
            <p:spPr>
              <a:xfrm>
                <a:off x="1943632" y="4524238"/>
                <a:ext cx="609668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800" i="1" smtClean="0">
                              <a:solidFill>
                                <a:srgbClr val="FFC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sz="1800" dirty="0" smtClean="0">
                              <a:solidFill>
                                <a:srgbClr val="FFC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𝛼</m:t>
                          </m:r>
                        </m:e>
                        <m:sup>
                          <m:r>
                            <a:rPr lang="de-DE" sz="1800" b="0" i="1" smtClean="0">
                              <a:solidFill>
                                <a:srgbClr val="FFC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sz="1800">
                          <a:solidFill>
                            <a:srgbClr val="FFC000"/>
                          </a:solidFill>
                          <a:effectLst/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en-US" sz="1800" dirty="0" smtClean="0">
                          <a:solidFill>
                            <a:srgbClr val="FFC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m:t>𝛼</m:t>
                      </m:r>
                      <m:r>
                        <a:rPr lang="en-US" sz="1800">
                          <a:solidFill>
                            <a:srgbClr val="FFC000"/>
                          </a:solidFill>
                          <a:effectLst/>
                          <a:latin typeface="Cambria Math" panose="02040503050406030204" pitchFamily="18" charset="0"/>
                        </a:rPr>
                        <m:t> + 1</m:t>
                      </m:r>
                    </m:oMath>
                  </m:oMathPara>
                </a14:m>
                <a:endParaRPr lang="de-DE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BB774CAD-A662-4943-9EF0-5BFFF3B722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3632" y="4524238"/>
                <a:ext cx="6096688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32359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platzhalter 1">
                <a:extLst>
                  <a:ext uri="{FF2B5EF4-FFF2-40B4-BE49-F238E27FC236}">
                    <a16:creationId xmlns:a16="http://schemas.microsoft.com/office/drawing/2014/main" id="{C96B9437-F880-4A66-9427-34E6448381BC}"/>
                  </a:ext>
                </a:extLst>
              </p:cNvPr>
              <p:cNvSpPr>
                <a:spLocks noGrp="1"/>
              </p:cNvSpPr>
              <p:nvPr>
                <p:ph type="body" sz="quarter" idx="19"/>
              </p:nvPr>
            </p:nvSpPr>
            <p:spPr>
              <a:xfrm>
                <a:off x="632884" y="1458879"/>
                <a:ext cx="11063816" cy="5034180"/>
              </a:xfrm>
            </p:spPr>
            <p:txBody>
              <a:bodyPr>
                <a:normAutofit/>
              </a:bodyPr>
              <a:lstStyle/>
              <a:p>
                <a:pPr indent="0">
                  <a:lnSpc>
                    <a:spcPct val="100000"/>
                  </a:lnSpc>
                  <a:buNone/>
                </a:pP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Given: </a:t>
                </a:r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primitive polynomial </a:t>
                </a:r>
                <a14:m>
                  <m:oMath xmlns:m="http://schemas.openxmlformats.org/officeDocument/2006/math">
                    <m:r>
                      <a:rPr lang="en-US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𝑓</m:t>
                    </m:r>
                    <m:d>
                      <m:dPr>
                        <m:begChr m:val=""/>
                        <m:ctrlP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d>
                          <m:dPr>
                            <m:endChr m:val=""/>
                            <m:ctrlPr>
                              <a:rPr lang="en-US" sz="2000" b="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2000" b="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=</m:t>
                    </m:r>
                    <m:sSup>
                      <m:sSupPr>
                        <m:ctrlP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sup>
                        <m: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4</m:t>
                        </m:r>
                      </m:sup>
                    </m:sSup>
                    <m:r>
                      <a:rPr lang="en-US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+</m:t>
                    </m:r>
                    <m:sSup>
                      <m:sSupPr>
                        <m:ctrlP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sup>
                        <m: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1</m:t>
                        </m:r>
                      </m:sup>
                    </m:sSup>
                    <m:r>
                      <a:rPr lang="en-US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+1</m:t>
                    </m:r>
                  </m:oMath>
                </a14:m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de-DE" sz="2000" b="0" spc="-300" dirty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ourier New" panose="02070309020205020404" pitchFamily="49" charset="0"/>
                          </a:rPr>
                          <m:t>IF</m:t>
                        </m:r>
                      </m:e>
                      <m:sub>
                        <m:r>
                          <a:rPr lang="de-DE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, degree </a:t>
                </a:r>
                <a14:m>
                  <m:oMath xmlns:m="http://schemas.openxmlformats.org/officeDocument/2006/math">
                    <m:r>
                      <a:rPr lang="de-DE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𝑚</m:t>
                    </m:r>
                    <m:r>
                      <a:rPr lang="de-DE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=4</m:t>
                    </m:r>
                  </m:oMath>
                </a14:m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indent="0">
                  <a:lnSpc>
                    <a:spcPct val="100000"/>
                  </a:lnSpc>
                  <a:spcBef>
                    <a:spcPts val="1000"/>
                  </a:spcBef>
                  <a:buNone/>
                </a:pP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2. Condition:</a:t>
                </a:r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for 𝛼 from 1</a:t>
                </a:r>
                <a:r>
                  <a:rPr lang="en-US" sz="2000" b="0" baseline="30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st</a:t>
                </a:r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condition with </a:t>
                </a:r>
                <a14:m>
                  <m:oMath xmlns:m="http://schemas.openxmlformats.org/officeDocument/2006/math">
                    <m:r>
                      <a:rPr lang="en-US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𝑓</m:t>
                    </m:r>
                    <m:d>
                      <m:dPr>
                        <m:begChr m:val=""/>
                        <m:ctrlP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d>
                          <m:dPr>
                            <m:endChr m:val=""/>
                            <m:ctrlPr>
                              <a:rPr lang="en-US" sz="2000" b="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2000" b="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  <m:t>𝛼</m:t>
                            </m:r>
                          </m:e>
                        </m:d>
                      </m:e>
                    </m:d>
                    <m:r>
                      <a:rPr lang="en-US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=</m:t>
                    </m:r>
                    <m:sSup>
                      <m:sSupPr>
                        <m:ctrlP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2000" b="0" dirty="0">
                            <a:latin typeface="Arial" panose="020B0604020202020204" pitchFamily="34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𝛼</m:t>
                        </m:r>
                      </m:e>
                      <m:sup>
                        <m: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4</m:t>
                        </m:r>
                      </m:sup>
                    </m:sSup>
                    <m:r>
                      <a:rPr lang="en-US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+</m:t>
                    </m:r>
                    <m:sSup>
                      <m:sSupPr>
                        <m:ctrlP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2000" b="0" dirty="0">
                            <a:latin typeface="Arial" panose="020B0604020202020204" pitchFamily="34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𝛼</m:t>
                        </m:r>
                      </m:e>
                      <m:sup>
                        <m: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1</m:t>
                        </m:r>
                      </m:sup>
                    </m:sSup>
                    <m:r>
                      <a:rPr lang="en-US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+1=0</m:t>
                    </m:r>
                  </m:oMath>
                </a14:m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</a:p>
              <a:p>
                <a:pPr indent="0">
                  <a:lnSpc>
                    <a:spcPct val="100000"/>
                  </a:lnSpc>
                  <a:spcBef>
                    <a:spcPts val="1000"/>
                  </a:spcBef>
                  <a:buNone/>
                </a:pPr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	            	      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d>
                          <m:dPr>
                            <m:begChr m:val="⟨"/>
                            <m:endChr m:val=""/>
                            <m:ctrlPr>
                              <a:rPr lang="en-US" sz="2000" b="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2000" b="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  <m:t>𝛼</m:t>
                            </m:r>
                          </m:e>
                        </m:d>
                      </m:e>
                    </m:d>
                    <m:r>
                      <a:rPr lang="en-US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=</m:t>
                    </m:r>
                    <m:sSubSup>
                      <m:sSubSupPr>
                        <m:ctrlP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n-US" altLang="de-DE" sz="2000" b="0" spc="-300" dirty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ourier New" panose="02070309020205020404" pitchFamily="49" charset="0"/>
                          </a:rPr>
                          <m:t>IF</m:t>
                        </m:r>
                      </m:e>
                      <m:sub>
                        <m:sSup>
                          <m:sSupPr>
                            <m:ctrlPr>
                              <a:rPr lang="de-DE" sz="2000" b="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de-DE" sz="2000" b="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e>
                          <m:sup>
                            <m:r>
                              <a:rPr lang="de-DE" sz="2000" b="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  <m:t>4</m:t>
                            </m:r>
                          </m:sup>
                        </m:sSup>
                      </m:sub>
                      <m:sup>
                        <m: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×</m:t>
                        </m:r>
                      </m:sup>
                    </m:sSubSup>
                  </m:oMath>
                </a14:m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 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n-US" altLang="de-DE" sz="2000" b="0" spc="-300" dirty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ourier New" panose="02070309020205020404" pitchFamily="49" charset="0"/>
                          </a:rPr>
                          <m:t>IF</m:t>
                        </m:r>
                      </m:e>
                      <m:sub>
                        <m:sSup>
                          <m:sSupPr>
                            <m:ctrlPr>
                              <a:rPr lang="de-DE" sz="2000" b="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de-DE" sz="2000" b="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e>
                          <m:sup>
                            <m:r>
                              <a:rPr lang="de-DE" sz="2000" b="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  <m:t>4</m:t>
                            </m:r>
                          </m:sup>
                        </m:sSup>
                      </m:sub>
                      <m:sup>
                        <m: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×</m:t>
                        </m:r>
                      </m:sup>
                    </m:sSubSup>
                  </m:oMath>
                </a14:m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:r>
                  <a:rPr lang="de-DE" sz="2000" b="0" dirty="0"/>
                  <a:t>≙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de-DE" sz="2000" b="0" spc="-300" dirty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ourier New" panose="02070309020205020404" pitchFamily="49" charset="0"/>
                          </a:rPr>
                          <m:t>IF</m:t>
                        </m:r>
                      </m:e>
                      <m:sub>
                        <m:sSup>
                          <m:sSupPr>
                            <m:ctrlPr>
                              <a:rPr lang="de-DE" sz="2000" b="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de-DE" sz="2000" b="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e>
                          <m:sup>
                            <m:r>
                              <a:rPr lang="de-DE" sz="2000" b="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  <m:t>4</m:t>
                            </m:r>
                          </m:sup>
                        </m:sSup>
                      </m:sub>
                    </m:sSub>
                  </m:oMath>
                </a14:m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without </a:t>
                </a:r>
                <a14:m>
                  <m:oMath xmlns:m="http://schemas.openxmlformats.org/officeDocument/2006/math">
                    <m:r>
                      <a:rPr lang="en-US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0</m:t>
                    </m:r>
                  </m:oMath>
                </a14:m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)</a:t>
                </a:r>
              </a:p>
            </p:txBody>
          </p:sp>
        </mc:Choice>
        <mc:Fallback xmlns="">
          <p:sp>
            <p:nvSpPr>
              <p:cNvPr id="2" name="Textplatzhalter 1">
                <a:extLst>
                  <a:ext uri="{FF2B5EF4-FFF2-40B4-BE49-F238E27FC236}">
                    <a16:creationId xmlns:a16="http://schemas.microsoft.com/office/drawing/2014/main" id="{C96B9437-F880-4A66-9427-34E6448381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9"/>
              </p:nvPr>
            </p:nvSpPr>
            <p:spPr>
              <a:xfrm>
                <a:off x="632884" y="1458879"/>
                <a:ext cx="11063816" cy="5034180"/>
              </a:xfrm>
              <a:blipFill>
                <a:blip r:embed="rId2"/>
                <a:stretch>
                  <a:fillRect l="-1433" t="-1065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>
            <a:extLst>
              <a:ext uri="{FF2B5EF4-FFF2-40B4-BE49-F238E27FC236}">
                <a16:creationId xmlns:a16="http://schemas.microsoft.com/office/drawing/2014/main" id="{EAEBA714-0398-463D-B4D9-33355B047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Linear Feedback Shift Registers (LFSRs)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E55EDB7F-97FC-4C87-8A4B-A3F9F93C8D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de-DE" sz="1600" dirty="0" err="1">
                <a:latin typeface="Arial" panose="020B0604020202020204" pitchFamily="34" charset="0"/>
                <a:cs typeface="Arial" panose="020B0604020202020204" pitchFamily="34" charset="0"/>
              </a:rPr>
              <a:t>sequences</a:t>
            </a: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: Primitive </a:t>
            </a:r>
            <a:r>
              <a:rPr lang="de-DE" sz="1600" dirty="0" err="1">
                <a:latin typeface="Arial" panose="020B0604020202020204" pitchFamily="34" charset="0"/>
                <a:cs typeface="Arial" panose="020B0604020202020204" pitchFamily="34" charset="0"/>
              </a:rPr>
              <a:t>Polynomials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E527036-302A-4657-8BD6-F6904ECD5F36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14E9E765-94CE-0941-BE99-F43834E80C33}" type="slidenum">
              <a:rPr lang="de-DE" smtClean="0"/>
              <a:pPr>
                <a:defRPr/>
              </a:pPr>
              <a:t>11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4" name="Tabelle 8">
                <a:extLst>
                  <a:ext uri="{FF2B5EF4-FFF2-40B4-BE49-F238E27FC236}">
                    <a16:creationId xmlns:a16="http://schemas.microsoft.com/office/drawing/2014/main" id="{D80E9CBA-968D-40CA-B0DB-BDB67C24ACAA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809748" y="2876171"/>
              <a:ext cx="5071190" cy="152127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20368">
                      <a:extLst>
                        <a:ext uri="{9D8B030D-6E8A-4147-A177-3AD203B41FA5}">
                          <a16:colId xmlns:a16="http://schemas.microsoft.com/office/drawing/2014/main" val="1898783457"/>
                        </a:ext>
                      </a:extLst>
                    </a:gridCol>
                    <a:gridCol w="325689">
                      <a:extLst>
                        <a:ext uri="{9D8B030D-6E8A-4147-A177-3AD203B41FA5}">
                          <a16:colId xmlns:a16="http://schemas.microsoft.com/office/drawing/2014/main" val="2477194923"/>
                        </a:ext>
                      </a:extLst>
                    </a:gridCol>
                    <a:gridCol w="4325133">
                      <a:extLst>
                        <a:ext uri="{9D8B030D-6E8A-4147-A177-3AD203B41FA5}">
                          <a16:colId xmlns:a16="http://schemas.microsoft.com/office/drawing/2014/main" val="3967506419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6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α</m:t>
                                    </m:r>
                                  </m:e>
                                  <m:sup>
                                    <m: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sz="16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=</a:t>
                          </a:r>
                          <a:endParaRPr lang="de-DE" sz="16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600" b="1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𝛂</m:t>
                                </m:r>
                              </m:oMath>
                            </m:oMathPara>
                          </a14:m>
                          <a:endParaRPr lang="de-DE" sz="1600" b="1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04711678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6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α</m:t>
                                    </m:r>
                                  </m:e>
                                  <m:sup>
                                    <m: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sz="16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=</a:t>
                          </a:r>
                          <a:endParaRPr lang="de-DE" sz="16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600" b="1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𝛂</m:t>
                                    </m:r>
                                  </m:e>
                                  <m:sup>
                                    <m:r>
                                      <a:rPr lang="en-US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sz="1600" b="1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59144156"/>
                      </a:ext>
                    </a:extLst>
                  </a:tr>
                  <a:tr h="125039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6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α</m:t>
                                    </m:r>
                                  </m:e>
                                  <m:sup>
                                    <m: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sz="16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=</a:t>
                          </a:r>
                          <a:endParaRPr lang="de-DE" sz="16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600" b="1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𝛂</m:t>
                                    </m:r>
                                  </m:e>
                                  <m:sup>
                                    <m:r>
                                      <a:rPr lang="en-US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sz="1600" b="1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917218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6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α</m:t>
                                    </m:r>
                                  </m:e>
                                  <m:sup>
                                    <m: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sz="16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=</a:t>
                          </a:r>
                          <a:endParaRPr lang="de-DE" sz="16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600" b="1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𝛂</m:t>
                              </m:r>
                              <m:r>
                                <a:rPr lang="en-US" sz="1600" b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600" b="1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oMath>
                          </a14:m>
                          <a:r>
                            <a:rPr lang="en-US" sz="1600" b="1" dirty="0">
                              <a:solidFill>
                                <a:schemeClr val="tx1"/>
                              </a:solidFill>
                              <a:effectLst/>
                            </a:rPr>
                            <a:t> </a:t>
                          </a:r>
                          <a:endParaRPr lang="de-DE" sz="1600" b="1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208692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4" name="Tabelle 8">
                <a:extLst>
                  <a:ext uri="{FF2B5EF4-FFF2-40B4-BE49-F238E27FC236}">
                    <a16:creationId xmlns:a16="http://schemas.microsoft.com/office/drawing/2014/main" id="{D80E9CBA-968D-40CA-B0DB-BDB67C24ACA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67315404"/>
                  </p:ext>
                </p:extLst>
              </p:nvPr>
            </p:nvGraphicFramePr>
            <p:xfrm>
              <a:off x="809748" y="2876171"/>
              <a:ext cx="5071190" cy="152127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20368">
                      <a:extLst>
                        <a:ext uri="{9D8B030D-6E8A-4147-A177-3AD203B41FA5}">
                          <a16:colId xmlns:a16="http://schemas.microsoft.com/office/drawing/2014/main" val="1898783457"/>
                        </a:ext>
                      </a:extLst>
                    </a:gridCol>
                    <a:gridCol w="325689">
                      <a:extLst>
                        <a:ext uri="{9D8B030D-6E8A-4147-A177-3AD203B41FA5}">
                          <a16:colId xmlns:a16="http://schemas.microsoft.com/office/drawing/2014/main" val="2477194923"/>
                        </a:ext>
                      </a:extLst>
                    </a:gridCol>
                    <a:gridCol w="4325133">
                      <a:extLst>
                        <a:ext uri="{9D8B030D-6E8A-4147-A177-3AD203B41FA5}">
                          <a16:colId xmlns:a16="http://schemas.microsoft.com/office/drawing/2014/main" val="3967506419"/>
                        </a:ext>
                      </a:extLst>
                    </a:gridCol>
                  </a:tblGrid>
                  <a:tr h="382016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15873" r="-1107246" b="-2984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=</a:t>
                          </a:r>
                          <a:endParaRPr lang="de-DE" sz="16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7324" t="-15873" b="-2984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4711678"/>
                      </a:ext>
                    </a:extLst>
                  </a:tr>
                  <a:tr h="388366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114063" r="-1107246" b="-193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=</a:t>
                          </a:r>
                          <a:endParaRPr lang="de-DE" sz="16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7324" t="-114063" b="-1937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59144156"/>
                      </a:ext>
                    </a:extLst>
                  </a:tr>
                  <a:tr h="388366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214063" r="-1107246" b="-93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=</a:t>
                          </a:r>
                          <a:endParaRPr lang="de-DE" sz="16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7324" t="-214063" b="-937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9172182"/>
                      </a:ext>
                    </a:extLst>
                  </a:tr>
                  <a:tr h="362522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335000" r="-11072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=</a:t>
                          </a:r>
                          <a:endParaRPr lang="de-DE" sz="16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7324" t="-33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2086920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5" name="Tabelle 8">
                <a:extLst>
                  <a:ext uri="{FF2B5EF4-FFF2-40B4-BE49-F238E27FC236}">
                    <a16:creationId xmlns:a16="http://schemas.microsoft.com/office/drawing/2014/main" id="{9F421638-A4E8-4DAC-A4D9-1A463D85084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096000" y="2873959"/>
              <a:ext cx="5816138" cy="295828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31228">
                      <a:extLst>
                        <a:ext uri="{9D8B030D-6E8A-4147-A177-3AD203B41FA5}">
                          <a16:colId xmlns:a16="http://schemas.microsoft.com/office/drawing/2014/main" val="1898783457"/>
                        </a:ext>
                      </a:extLst>
                    </a:gridCol>
                    <a:gridCol w="365703">
                      <a:extLst>
                        <a:ext uri="{9D8B030D-6E8A-4147-A177-3AD203B41FA5}">
                          <a16:colId xmlns:a16="http://schemas.microsoft.com/office/drawing/2014/main" val="2477194923"/>
                        </a:ext>
                      </a:extLst>
                    </a:gridCol>
                    <a:gridCol w="5019207">
                      <a:extLst>
                        <a:ext uri="{9D8B030D-6E8A-4147-A177-3AD203B41FA5}">
                          <a16:colId xmlns:a16="http://schemas.microsoft.com/office/drawing/2014/main" val="3967506419"/>
                        </a:ext>
                      </a:extLst>
                    </a:gridCol>
                  </a:tblGrid>
                  <a:tr h="342702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6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α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9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sz="160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=</a:t>
                          </a:r>
                          <a:endParaRPr lang="de-DE" sz="16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6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α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5</m:t>
                                    </m:r>
                                  </m:sup>
                                </m:sSup>
                                <m:d>
                                  <m:dPr>
                                    <m:begChr m:val=""/>
                                    <m:endChr m:val=""/>
                                    <m:ctrlPr>
                                      <a:rPr lang="de-DE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de-DE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Courier New" panose="02070309020205020404" pitchFamily="49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6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α</m:t>
                                        </m:r>
                                      </m:e>
                                      <m:sup>
                                        <m:r>
                                          <a:rPr lang="en-US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4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de-DE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de-DE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Courier New" panose="02070309020205020404" pitchFamily="49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𝛼</m:t>
                                        </m:r>
                                      </m:e>
                                      <m:sup>
                                        <m:r>
                                          <a:rPr lang="en-US" sz="16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𝛼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de-DE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α</m:t>
                                    </m:r>
                                    <m: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  <m:r>
                                  <a:rPr lang="en-US" sz="16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r>
                                  <a:rPr lang="de-DE" sz="1600" b="1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ourier New" panose="02070309020205020404" pitchFamily="49" charset="0"/>
                                  </a:rPr>
                                  <m:t> … </m:t>
                                </m:r>
                                <m:r>
                                  <a:rPr lang="de-DE" sz="1600" b="1" i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de-DE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𝜶</m:t>
                                    </m:r>
                                  </m:e>
                                  <m:sup>
                                    <m:r>
                                      <a:rPr lang="en-US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𝟑</m:t>
                                    </m:r>
                                  </m:sup>
                                </m:sSup>
                                <m:r>
                                  <a:rPr lang="en-US" sz="16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r>
                                  <a:rPr lang="en-US" sz="16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𝜶</m:t>
                                </m:r>
                              </m:oMath>
                            </m:oMathPara>
                          </a14:m>
                          <a:endParaRPr lang="de-DE" sz="1600" b="1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04711678"/>
                      </a:ext>
                    </a:extLst>
                  </a:tr>
                  <a:tr h="342702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6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α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10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sz="16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=</a:t>
                          </a:r>
                          <a:endParaRPr lang="de-DE" sz="16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6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α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5</m:t>
                                    </m:r>
                                  </m:sup>
                                </m:sSup>
                                <m:d>
                                  <m:dPr>
                                    <m:begChr m:val=""/>
                                    <m:endChr m:val=""/>
                                    <m:ctrlPr>
                                      <a:rPr lang="de-DE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de-DE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Courier New" panose="02070309020205020404" pitchFamily="49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6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α</m:t>
                                        </m:r>
                                      </m:e>
                                      <m:sup>
                                        <m:r>
                                          <a:rPr lang="en-US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5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de-DE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de-DE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Courier New" panose="02070309020205020404" pitchFamily="49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𝛼</m:t>
                                        </m:r>
                                      </m:e>
                                      <m:sup>
                                        <m:r>
                                          <a:rPr lang="en-US" sz="16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𝛼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de-DE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de-DE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Courier New" panose="02070309020205020404" pitchFamily="49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𝛼</m:t>
                                        </m:r>
                                      </m:e>
                                      <m:sup>
                                        <m:r>
                                          <a:rPr lang="en-US" sz="16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𝛼</m:t>
                                    </m:r>
                                  </m:e>
                                </m:d>
                                <m:r>
                                  <a:rPr lang="en-US" sz="16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ourier New" panose="02070309020205020404" pitchFamily="49" charset="0"/>
                                  </a:rPr>
                                  <m:t> … </m:t>
                                </m:r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de-DE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𝜶</m:t>
                                    </m:r>
                                  </m:e>
                                  <m:sup>
                                    <m:r>
                                      <a:rPr lang="en-US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  <m:r>
                                  <a:rPr lang="en-US" sz="16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r>
                                  <a:rPr lang="en-US" sz="16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𝜶</m:t>
                                </m:r>
                                <m:r>
                                  <a:rPr lang="en-US" sz="16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r>
                                  <a:rPr lang="en-US" sz="16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de-DE" sz="1600" b="1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59144156"/>
                      </a:ext>
                    </a:extLst>
                  </a:tr>
                  <a:tr h="342702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6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α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11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sz="16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=</a:t>
                          </a:r>
                          <a:endParaRPr lang="de-DE" sz="16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6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α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5</m:t>
                                    </m:r>
                                  </m:sup>
                                </m:sSup>
                                <m:d>
                                  <m:dPr>
                                    <m:begChr m:val=""/>
                                    <m:endChr m:val=""/>
                                    <m:ctrlPr>
                                      <a:rPr lang="de-DE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de-DE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Courier New" panose="02070309020205020404" pitchFamily="49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6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α</m:t>
                                        </m:r>
                                      </m:e>
                                      <m:sup>
                                        <m:r>
                                          <a:rPr lang="en-US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6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de-DE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de-DE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Courier New" panose="02070309020205020404" pitchFamily="49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𝛼</m:t>
                                        </m:r>
                                      </m:e>
                                      <m:sup>
                                        <m:r>
                                          <a:rPr lang="en-US" sz="16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𝛼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de-DE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de-DE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Courier New" panose="02070309020205020404" pitchFamily="49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𝛼</m:t>
                                        </m:r>
                                      </m:e>
                                      <m:sup>
                                        <m:r>
                                          <a:rPr lang="en-US" sz="16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3</m:t>
                                        </m:r>
                                      </m:sup>
                                    </m:sSup>
                                    <m: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de-DE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Courier New" panose="02070309020205020404" pitchFamily="49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𝛼</m:t>
                                        </m:r>
                                      </m:e>
                                      <m:sup>
                                        <m:r>
                                          <a:rPr lang="en-US" sz="16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sz="16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ourier New" panose="02070309020205020404" pitchFamily="49" charset="0"/>
                                  </a:rPr>
                                  <m:t> … </m:t>
                                </m:r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de-DE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𝜶</m:t>
                                    </m:r>
                                  </m:e>
                                  <m:sup>
                                    <m:r>
                                      <a:rPr lang="en-US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𝟑</m:t>
                                    </m:r>
                                  </m:sup>
                                </m:sSup>
                                <m:r>
                                  <a:rPr lang="en-US" sz="16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de-DE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𝜶</m:t>
                                    </m:r>
                                  </m:e>
                                  <m:sup>
                                    <m:r>
                                      <a:rPr lang="en-US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  <m:r>
                                  <a:rPr lang="en-US" sz="16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r>
                                  <a:rPr lang="en-US" sz="16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𝜶</m:t>
                                </m:r>
                              </m:oMath>
                            </m:oMathPara>
                          </a14:m>
                          <a:endParaRPr lang="de-DE" sz="1600" b="1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9172182"/>
                      </a:ext>
                    </a:extLst>
                  </a:tr>
                  <a:tr h="340084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6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α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12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sz="160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=</a:t>
                          </a:r>
                          <a:endParaRPr lang="de-DE" sz="16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6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α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6</m:t>
                                    </m:r>
                                  </m:sup>
                                </m:sSup>
                                <m:d>
                                  <m:dPr>
                                    <m:begChr m:val=""/>
                                    <m:endChr m:val=""/>
                                    <m:ctrlPr>
                                      <a:rPr lang="de-DE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de-DE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Courier New" panose="02070309020205020404" pitchFamily="49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6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α</m:t>
                                        </m:r>
                                      </m:e>
                                      <m:sup>
                                        <m:r>
                                          <a:rPr lang="en-US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6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de-DE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de-DE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Courier New" panose="02070309020205020404" pitchFamily="49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𝛼</m:t>
                                        </m:r>
                                      </m:e>
                                      <m:sup>
                                        <m:r>
                                          <a:rPr lang="en-US" sz="16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3</m:t>
                                        </m:r>
                                      </m:sup>
                                    </m:sSup>
                                    <m: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de-DE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Courier New" panose="02070309020205020404" pitchFamily="49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𝛼</m:t>
                                        </m:r>
                                      </m:e>
                                      <m:sup>
                                        <m:r>
                                          <a:rPr lang="en-US" sz="16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  <m:d>
                                  <m:dPr>
                                    <m:ctrlPr>
                                      <a:rPr lang="de-DE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de-DE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Courier New" panose="02070309020205020404" pitchFamily="49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𝛼</m:t>
                                        </m:r>
                                      </m:e>
                                      <m:sup>
                                        <m:r>
                                          <a:rPr lang="en-US" sz="16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3</m:t>
                                        </m:r>
                                      </m:sup>
                                    </m:sSup>
                                    <m: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de-DE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Courier New" panose="02070309020205020404" pitchFamily="49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𝛼</m:t>
                                        </m:r>
                                      </m:e>
                                      <m:sup>
                                        <m:r>
                                          <a:rPr lang="en-US" sz="16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sz="16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ourier New" panose="02070309020205020404" pitchFamily="49" charset="0"/>
                                  </a:rPr>
                                  <m:t> … 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de-DE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𝜶</m:t>
                                    </m:r>
                                  </m:e>
                                  <m:sup>
                                    <m:r>
                                      <a:rPr lang="en-US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𝟑</m:t>
                                    </m:r>
                                  </m:sup>
                                </m:sSup>
                                <m:r>
                                  <a:rPr lang="en-US" sz="16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de-DE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𝜶</m:t>
                                    </m:r>
                                  </m:e>
                                  <m:sup>
                                    <m:r>
                                      <a:rPr lang="en-US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  <m:r>
                                  <a:rPr lang="en-US" sz="16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r>
                                  <a:rPr lang="en-US" sz="16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𝜶</m:t>
                                </m:r>
                                <m:r>
                                  <a:rPr lang="en-US" sz="16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r>
                                  <a:rPr lang="en-US" sz="16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de-DE" sz="1600" b="1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20869200"/>
                      </a:ext>
                    </a:extLst>
                  </a:tr>
                  <a:tr h="340084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6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α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13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sz="160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=</a:t>
                          </a:r>
                          <a:endParaRPr lang="de-DE" sz="16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6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α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6</m:t>
                                    </m:r>
                                  </m:sup>
                                </m:sSup>
                                <m:d>
                                  <m:dPr>
                                    <m:begChr m:val=""/>
                                    <m:endChr m:val=""/>
                                    <m:ctrlPr>
                                      <a:rPr lang="de-DE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de-DE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Courier New" panose="02070309020205020404" pitchFamily="49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6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α</m:t>
                                        </m:r>
                                      </m:e>
                                      <m:sup>
                                        <m:r>
                                          <a:rPr lang="en-US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7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de-DE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de-DE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Courier New" panose="02070309020205020404" pitchFamily="49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𝛼</m:t>
                                        </m:r>
                                      </m:e>
                                      <m:sup>
                                        <m:r>
                                          <a:rPr lang="en-US" sz="16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3</m:t>
                                        </m:r>
                                      </m:sup>
                                    </m:sSup>
                                    <m: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de-DE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Courier New" panose="02070309020205020404" pitchFamily="49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𝛼</m:t>
                                        </m:r>
                                      </m:e>
                                      <m:sup>
                                        <m:r>
                                          <a:rPr lang="en-US" sz="16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  <m:d>
                                  <m:dPr>
                                    <m:ctrlPr>
                                      <a:rPr lang="de-DE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de-DE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Courier New" panose="02070309020205020404" pitchFamily="49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𝛼</m:t>
                                        </m:r>
                                      </m:e>
                                      <m:sup>
                                        <m:r>
                                          <a:rPr lang="en-US" sz="16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3</m:t>
                                        </m:r>
                                      </m:sup>
                                    </m:sSup>
                                    <m: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𝛼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ourier New" panose="02070309020205020404" pitchFamily="49" charset="0"/>
                                  </a:rPr>
                                  <m:t>…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ourier New" panose="02070309020205020404" pitchFamily="49" charset="0"/>
                                  </a:rPr>
                                  <m:t> 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= </m:t>
                                </m:r>
                                <m:sSup>
                                  <m:sSupPr>
                                    <m:ctrlPr>
                                      <a:rPr lang="de-DE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𝜶</m:t>
                                    </m:r>
                                  </m:e>
                                  <m:sup>
                                    <m:r>
                                      <a:rPr lang="en-US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𝟑</m:t>
                                    </m:r>
                                  </m:sup>
                                </m:sSup>
                                <m:r>
                                  <a:rPr lang="en-US" sz="16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de-DE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𝜶</m:t>
                                    </m:r>
                                  </m:e>
                                  <m:sup>
                                    <m:r>
                                      <a:rPr lang="en-US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  <m:r>
                                  <a:rPr lang="en-US" sz="16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r>
                                  <a:rPr lang="en-US" sz="16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de-DE" sz="1600" b="1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54517446"/>
                      </a:ext>
                    </a:extLst>
                  </a:tr>
                  <a:tr h="340084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6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α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14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sz="160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=</a:t>
                          </a:r>
                          <a:endParaRPr lang="de-DE" sz="16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6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α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7</m:t>
                                    </m:r>
                                  </m:sup>
                                </m:sSup>
                                <m:d>
                                  <m:dPr>
                                    <m:begChr m:val=""/>
                                    <m:endChr m:val=""/>
                                    <m:ctrlPr>
                                      <a:rPr lang="de-DE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de-DE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Courier New" panose="02070309020205020404" pitchFamily="49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6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α</m:t>
                                        </m:r>
                                      </m:e>
                                      <m:sup>
                                        <m:r>
                                          <a:rPr lang="en-US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7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de-DE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de-DE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Courier New" panose="02070309020205020404" pitchFamily="49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𝛼</m:t>
                                        </m:r>
                                      </m:e>
                                      <m:sup>
                                        <m:r>
                                          <a:rPr lang="en-US" sz="16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3</m:t>
                                        </m:r>
                                      </m:sup>
                                    </m:sSup>
                                    <m: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𝛼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de-DE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de-DE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Courier New" panose="02070309020205020404" pitchFamily="49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𝛼</m:t>
                                        </m:r>
                                      </m:e>
                                      <m:sup>
                                        <m:r>
                                          <a:rPr lang="en-US" sz="16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3</m:t>
                                        </m:r>
                                      </m:sup>
                                    </m:sSup>
                                    <m: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𝛼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 … </m:t>
                                </m:r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de-DE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𝜶</m:t>
                                    </m:r>
                                  </m:e>
                                  <m:sup>
                                    <m:r>
                                      <a:rPr lang="en-US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𝟑</m:t>
                                    </m:r>
                                  </m:sup>
                                </m:sSup>
                                <m:r>
                                  <a:rPr lang="en-US" sz="16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r>
                                  <a:rPr lang="en-US" sz="16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de-DE" sz="1600" b="1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98069007"/>
                      </a:ext>
                    </a:extLst>
                  </a:tr>
                  <a:tr h="392853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6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α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15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sz="160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=</a:t>
                          </a:r>
                          <a:endParaRPr lang="de-DE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9035" marR="69035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6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α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8</m:t>
                                    </m:r>
                                  </m:sup>
                                </m:sSup>
                                <m:d>
                                  <m:dPr>
                                    <m:begChr m:val=""/>
                                    <m:endChr m:val=""/>
                                    <m:ctrlPr>
                                      <a:rPr lang="de-DE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de-DE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Courier New" panose="02070309020205020404" pitchFamily="49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6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α</m:t>
                                        </m:r>
                                      </m:e>
                                      <m:sup>
                                        <m:r>
                                          <a:rPr lang="en-US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7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de-DE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de-DE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Courier New" panose="02070309020205020404" pitchFamily="49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𝛼</m:t>
                                        </m:r>
                                      </m:e>
                                      <m:sup>
                                        <m:r>
                                          <a:rPr lang="en-US" sz="16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de-DE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de-DE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Courier New" panose="02070309020205020404" pitchFamily="49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𝛼</m:t>
                                        </m:r>
                                      </m:e>
                                      <m:sup>
                                        <m:r>
                                          <a:rPr lang="en-US" sz="16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3</m:t>
                                        </m:r>
                                      </m:sup>
                                    </m:sSup>
                                    <m: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𝛼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ourier New" panose="02070309020205020404" pitchFamily="49" charset="0"/>
                                  </a:rPr>
                                  <m:t>… </m:t>
                                </m:r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=</m:t>
                                </m:r>
                                <m:r>
                                  <a:rPr lang="en-US" sz="16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de-DE" sz="1600" b="1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16177951"/>
                      </a:ext>
                    </a:extLst>
                  </a:tr>
                  <a:tr h="354872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de-DE" sz="16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de-DE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9035" marR="69035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de-DE" sz="1600" b="1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3160825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5" name="Tabelle 8">
                <a:extLst>
                  <a:ext uri="{FF2B5EF4-FFF2-40B4-BE49-F238E27FC236}">
                    <a16:creationId xmlns:a16="http://schemas.microsoft.com/office/drawing/2014/main" id="{9F421638-A4E8-4DAC-A4D9-1A463D85084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96509629"/>
                  </p:ext>
                </p:extLst>
              </p:nvPr>
            </p:nvGraphicFramePr>
            <p:xfrm>
              <a:off x="6096000" y="2873959"/>
              <a:ext cx="5816138" cy="295828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31228">
                      <a:extLst>
                        <a:ext uri="{9D8B030D-6E8A-4147-A177-3AD203B41FA5}">
                          <a16:colId xmlns:a16="http://schemas.microsoft.com/office/drawing/2014/main" val="1898783457"/>
                        </a:ext>
                      </a:extLst>
                    </a:gridCol>
                    <a:gridCol w="365703">
                      <a:extLst>
                        <a:ext uri="{9D8B030D-6E8A-4147-A177-3AD203B41FA5}">
                          <a16:colId xmlns:a16="http://schemas.microsoft.com/office/drawing/2014/main" val="2477194923"/>
                        </a:ext>
                      </a:extLst>
                    </a:gridCol>
                    <a:gridCol w="5019207">
                      <a:extLst>
                        <a:ext uri="{9D8B030D-6E8A-4147-A177-3AD203B41FA5}">
                          <a16:colId xmlns:a16="http://schemas.microsoft.com/office/drawing/2014/main" val="3967506419"/>
                        </a:ext>
                      </a:extLst>
                    </a:gridCol>
                  </a:tblGrid>
                  <a:tr h="368427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16393" r="-1245070" b="-6967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=</a:t>
                          </a:r>
                          <a:endParaRPr lang="de-DE" sz="16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5898" t="-16393" b="-69672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4711678"/>
                      </a:ext>
                    </a:extLst>
                  </a:tr>
                  <a:tr h="368427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118333" r="-1245070" b="-60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=</a:t>
                          </a:r>
                          <a:endParaRPr lang="de-DE" sz="16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5898" t="-118333" b="-608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59144156"/>
                      </a:ext>
                    </a:extLst>
                  </a:tr>
                  <a:tr h="368427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214754" r="-1245070" b="-4983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=</a:t>
                          </a:r>
                          <a:endParaRPr lang="de-DE" sz="16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5898" t="-214754" b="-4983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9172182"/>
                      </a:ext>
                    </a:extLst>
                  </a:tr>
                  <a:tr h="368427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320000" r="-1245070" b="-4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=</a:t>
                          </a:r>
                          <a:endParaRPr lang="de-DE" sz="16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5898" t="-320000" b="-40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20869200"/>
                      </a:ext>
                    </a:extLst>
                  </a:tr>
                  <a:tr h="368427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413115" r="-1245070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=</a:t>
                          </a:r>
                          <a:endParaRPr lang="de-DE" sz="16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5898" t="-413115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4517446"/>
                      </a:ext>
                    </a:extLst>
                  </a:tr>
                  <a:tr h="368427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521667" r="-1245070" b="-2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=</a:t>
                          </a:r>
                          <a:endParaRPr lang="de-DE" sz="16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5898" t="-521667" b="-20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98069007"/>
                      </a:ext>
                    </a:extLst>
                  </a:tr>
                  <a:tr h="392853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573846" r="-1245070" b="-8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=</a:t>
                          </a:r>
                          <a:endParaRPr lang="de-DE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9035" marR="69035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5898" t="-573846" b="-8923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16177951"/>
                      </a:ext>
                    </a:extLst>
                  </a:tr>
                  <a:tr h="354872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de-DE" sz="16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de-DE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9035" marR="69035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de-DE" sz="1600" b="1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3160825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6" name="Tabelle 25">
                <a:extLst>
                  <a:ext uri="{FF2B5EF4-FFF2-40B4-BE49-F238E27FC236}">
                    <a16:creationId xmlns:a16="http://schemas.microsoft.com/office/drawing/2014/main" id="{A1B6597C-BA9F-444B-8498-DB10B5E0056B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809748" y="4397441"/>
              <a:ext cx="5071190" cy="151358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20368">
                      <a:extLst>
                        <a:ext uri="{9D8B030D-6E8A-4147-A177-3AD203B41FA5}">
                          <a16:colId xmlns:a16="http://schemas.microsoft.com/office/drawing/2014/main" val="1177026459"/>
                        </a:ext>
                      </a:extLst>
                    </a:gridCol>
                    <a:gridCol w="325689">
                      <a:extLst>
                        <a:ext uri="{9D8B030D-6E8A-4147-A177-3AD203B41FA5}">
                          <a16:colId xmlns:a16="http://schemas.microsoft.com/office/drawing/2014/main" val="2921103296"/>
                        </a:ext>
                      </a:extLst>
                    </a:gridCol>
                    <a:gridCol w="4325133">
                      <a:extLst>
                        <a:ext uri="{9D8B030D-6E8A-4147-A177-3AD203B41FA5}">
                          <a16:colId xmlns:a16="http://schemas.microsoft.com/office/drawing/2014/main" val="269897171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6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α</m:t>
                                    </m:r>
                                  </m:e>
                                  <m:sup>
                                    <m: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sz="16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=</a:t>
                          </a:r>
                          <a:endParaRPr lang="de-DE" sz="16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6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α</m:t>
                                </m:r>
                                <m:d>
                                  <m:dPr>
                                    <m:ctrlPr>
                                      <a:rPr lang="de-DE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de-DE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6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α</m:t>
                                        </m:r>
                                      </m:e>
                                      <m:sup>
                                        <m:r>
                                          <a:rPr lang="en-US" sz="16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sz="16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6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α</m:t>
                                </m:r>
                                <m:d>
                                  <m:dPr>
                                    <m:ctrlPr>
                                      <a:rPr lang="de-DE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α</m:t>
                                    </m:r>
                                    <m: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  <m:r>
                                  <a:rPr lang="en-US" sz="16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de-DE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𝛂</m:t>
                                    </m:r>
                                  </m:e>
                                  <m:sup>
                                    <m:r>
                                      <a:rPr lang="en-US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  <m:r>
                                  <a:rPr lang="en-US" sz="1600" b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16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𝛂</m:t>
                                </m:r>
                              </m:oMath>
                            </m:oMathPara>
                          </a14:m>
                          <a:endParaRPr lang="de-DE" sz="1600" b="1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31421958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6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α</m:t>
                                    </m:r>
                                  </m:e>
                                  <m:sup>
                                    <m: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sz="160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=</a:t>
                          </a:r>
                          <a:endParaRPr lang="de-DE" sz="16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6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α</m:t>
                                    </m:r>
                                  </m:e>
                                  <m:sup>
                                    <m: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d>
                                  <m:dPr>
                                    <m:begChr m:val=""/>
                                    <m:endChr m:val=""/>
                                    <m:ctrlPr>
                                      <a:rPr lang="de-DE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de-DE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6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α</m:t>
                                        </m:r>
                                      </m:e>
                                      <m:sup>
                                        <m:r>
                                          <a:rPr lang="en-US" sz="16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sz="16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de-DE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α</m:t>
                                    </m:r>
                                  </m:e>
                                  <m:sup>
                                    <m: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de-DE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α</m:t>
                                    </m:r>
                                    <m: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  <m:r>
                                  <a:rPr lang="en-US" sz="16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de-DE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𝛂</m:t>
                                    </m:r>
                                  </m:e>
                                  <m:sup>
                                    <m:r>
                                      <a:rPr lang="en-US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p>
                                </m:sSup>
                                <m:r>
                                  <a:rPr lang="en-US" sz="1600" b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de-DE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𝛂</m:t>
                                    </m:r>
                                  </m:e>
                                  <m:sup>
                                    <m:r>
                                      <a:rPr lang="en-US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sz="1600" b="1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4453299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α</m:t>
                                    </m:r>
                                  </m:e>
                                  <m:sup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9035" marR="69035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=</a:t>
                          </a:r>
                          <a:endParaRPr lang="de-DE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9035" marR="69035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60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α</m:t>
                                    </m:r>
                                  </m:e>
                                  <m:sup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  <m:d>
                                  <m:dPr>
                                    <m:begChr m:val=""/>
                                    <m:endChr m:val=""/>
                                    <m:ctrlPr>
                                      <a:rPr lang="de-DE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de-DE" sz="16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6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α</m:t>
                                        </m:r>
                                      </m:e>
                                      <m:sup>
                                        <m:r>
                                          <a:rPr lang="en-US" sz="16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sz="16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de-DE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α</m:t>
                                    </m:r>
                                  </m:e>
                                  <m:sup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de-DE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α</m:t>
                                    </m:r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  <m:r>
                                  <a:rPr lang="en-US" sz="16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begChr m:val=""/>
                                    <m:endChr m:val=""/>
                                    <m:ctrlPr>
                                      <a:rPr lang="de-DE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de-DE" sz="1600" i="1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6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α</m:t>
                                        </m:r>
                                      </m:e>
                                      <m:sup>
                                        <m:r>
                                          <a:rPr lang="en-US" sz="16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p>
                                    </m:sSup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de-DE" sz="16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6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α</m:t>
                                        </m:r>
                                      </m:e>
                                      <m:sup>
                                        <m:r>
                                          <a:rPr lang="en-US" sz="16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sz="16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de-DE" sz="1600" b="1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𝜶</m:t>
                                    </m:r>
                                  </m:e>
                                  <m:sup>
                                    <m:r>
                                      <a:rPr lang="en-US" sz="1600" b="1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p>
                                </m:sSup>
                                <m:r>
                                  <a:rPr lang="en-US" sz="1600" b="1"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1600" b="1" i="1">
                                    <a:effectLst/>
                                    <a:latin typeface="Cambria Math" panose="02040503050406030204" pitchFamily="18" charset="0"/>
                                  </a:rPr>
                                  <m:t>𝛂</m:t>
                                </m:r>
                                <m:r>
                                  <a:rPr lang="en-US" sz="1600" b="1"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1600" b="1" i="1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de-DE" sz="160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9035" marR="69035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0944936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α</m:t>
                                    </m:r>
                                  </m:e>
                                  <m:sup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9035" marR="69035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=</a:t>
                          </a:r>
                          <a:endParaRPr lang="de-DE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9035" marR="69035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60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α</m:t>
                                    </m:r>
                                  </m:e>
                                  <m:sup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p>
                                <m:d>
                                  <m:dPr>
                                    <m:begChr m:val=""/>
                                    <m:endChr m:val=""/>
                                    <m:ctrlPr>
                                      <a:rPr lang="de-DE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de-DE" sz="16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6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α</m:t>
                                        </m:r>
                                      </m:e>
                                      <m:sup>
                                        <m:r>
                                          <a:rPr lang="en-US" sz="16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sz="16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de-DE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α</m:t>
                                    </m:r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de-DE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α</m:t>
                                    </m:r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  <m:r>
                                  <a:rPr lang="en-US" sz="16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de-DE" sz="160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α</m:t>
                                    </m:r>
                                  </m:e>
                                  <m:sup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1600">
                                    <a:effectLst/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600">
                                    <a:effectLst/>
                                    <a:latin typeface="Cambria Math" panose="02040503050406030204" pitchFamily="18" charset="0"/>
                                  </a:rPr>
                                  <m:t>α</m:t>
                                </m:r>
                                <m:r>
                                  <a:rPr lang="en-US" sz="1600">
                                    <a:effectLst/>
                                    <a:latin typeface="Cambria Math" panose="02040503050406030204" pitchFamily="18" charset="0"/>
                                  </a:rPr>
                                  <m:t>+1=</m:t>
                                </m:r>
                                <m:sSup>
                                  <m:sSupPr>
                                    <m:ctrlPr>
                                      <a:rPr lang="de-DE" sz="1600" b="1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𝜶</m:t>
                                    </m:r>
                                  </m:e>
                                  <m:sup>
                                    <m:r>
                                      <a:rPr lang="en-US" sz="1600" b="1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  <m:r>
                                  <a:rPr lang="en-US" sz="1600" b="1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1600" b="1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de-DE" sz="160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9035" marR="69035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3585002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6" name="Tabelle 25">
                <a:extLst>
                  <a:ext uri="{FF2B5EF4-FFF2-40B4-BE49-F238E27FC236}">
                    <a16:creationId xmlns:a16="http://schemas.microsoft.com/office/drawing/2014/main" id="{A1B6597C-BA9F-444B-8498-DB10B5E0056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98254093"/>
                  </p:ext>
                </p:extLst>
              </p:nvPr>
            </p:nvGraphicFramePr>
            <p:xfrm>
              <a:off x="809748" y="4397441"/>
              <a:ext cx="5071190" cy="151358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20368">
                      <a:extLst>
                        <a:ext uri="{9D8B030D-6E8A-4147-A177-3AD203B41FA5}">
                          <a16:colId xmlns:a16="http://schemas.microsoft.com/office/drawing/2014/main" val="1177026459"/>
                        </a:ext>
                      </a:extLst>
                    </a:gridCol>
                    <a:gridCol w="325689">
                      <a:extLst>
                        <a:ext uri="{9D8B030D-6E8A-4147-A177-3AD203B41FA5}">
                          <a16:colId xmlns:a16="http://schemas.microsoft.com/office/drawing/2014/main" val="2921103296"/>
                        </a:ext>
                      </a:extLst>
                    </a:gridCol>
                    <a:gridCol w="4325133">
                      <a:extLst>
                        <a:ext uri="{9D8B030D-6E8A-4147-A177-3AD203B41FA5}">
                          <a16:colId xmlns:a16="http://schemas.microsoft.com/office/drawing/2014/main" val="269897171"/>
                        </a:ext>
                      </a:extLst>
                    </a:gridCol>
                  </a:tblGrid>
                  <a:tr h="388366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15625" r="-1107246" b="-2890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=</a:t>
                          </a:r>
                          <a:endParaRPr lang="de-DE" sz="16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7324" t="-15625" b="-2890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31421958"/>
                      </a:ext>
                    </a:extLst>
                  </a:tr>
                  <a:tr h="368427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121311" r="-1107246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=</a:t>
                          </a:r>
                          <a:endParaRPr lang="de-DE" sz="16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7324" t="-121311" b="-2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44532996"/>
                      </a:ext>
                    </a:extLst>
                  </a:tr>
                  <a:tr h="368427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9035" marR="69035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225000" r="-1107246" b="-1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=</a:t>
                          </a:r>
                          <a:endParaRPr lang="de-DE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9035" marR="69035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9035" marR="69035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7324" t="-225000" b="-10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09449369"/>
                      </a:ext>
                    </a:extLst>
                  </a:tr>
                  <a:tr h="388366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9035" marR="69035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304688" r="-11072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=</a:t>
                          </a:r>
                          <a:endParaRPr lang="de-DE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9035" marR="69035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9035" marR="69035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7324" t="-30468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3585002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9552877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platzhalter 1">
                <a:extLst>
                  <a:ext uri="{FF2B5EF4-FFF2-40B4-BE49-F238E27FC236}">
                    <a16:creationId xmlns:a16="http://schemas.microsoft.com/office/drawing/2014/main" id="{C96B9437-F880-4A66-9427-34E6448381BC}"/>
                  </a:ext>
                </a:extLst>
              </p:cNvPr>
              <p:cNvSpPr>
                <a:spLocks noGrp="1"/>
              </p:cNvSpPr>
              <p:nvPr>
                <p:ph type="body" sz="quarter" idx="19"/>
              </p:nvPr>
            </p:nvSpPr>
            <p:spPr>
              <a:xfrm>
                <a:off x="632884" y="1458879"/>
                <a:ext cx="11063816" cy="5034180"/>
              </a:xfrm>
            </p:spPr>
            <p:txBody>
              <a:bodyPr>
                <a:normAutofit/>
              </a:bodyPr>
              <a:lstStyle/>
              <a:p>
                <a:pPr indent="0">
                  <a:lnSpc>
                    <a:spcPct val="100000"/>
                  </a:lnSpc>
                  <a:buNone/>
                </a:pP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Given:</a:t>
                </a:r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primitive polynomial </a:t>
                </a:r>
                <a14:m>
                  <m:oMath xmlns:m="http://schemas.openxmlformats.org/officeDocument/2006/math">
                    <m:r>
                      <a:rPr lang="en-US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𝑓</m:t>
                    </m:r>
                    <m:d>
                      <m:dPr>
                        <m:begChr m:val=""/>
                        <m:ctrlP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d>
                          <m:dPr>
                            <m:endChr m:val=""/>
                            <m:ctrlPr>
                              <a:rPr lang="en-US" sz="2000" b="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2000" b="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=</m:t>
                    </m:r>
                    <m:sSup>
                      <m:sSupPr>
                        <m:ctrlP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sup>
                        <m: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4</m:t>
                        </m:r>
                      </m:sup>
                    </m:sSup>
                    <m:r>
                      <a:rPr lang="en-US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+</m:t>
                    </m:r>
                    <m:sSup>
                      <m:sSupPr>
                        <m:ctrlP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sup>
                        <m: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1</m:t>
                        </m:r>
                      </m:sup>
                    </m:sSup>
                    <m:r>
                      <a:rPr lang="en-US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+1</m:t>
                    </m:r>
                  </m:oMath>
                </a14:m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de-DE" sz="2000" b="0" spc="-300" dirty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ourier New" panose="02070309020205020404" pitchFamily="49" charset="0"/>
                          </a:rPr>
                          <m:t>IF</m:t>
                        </m:r>
                      </m:e>
                      <m:sub>
                        <m:r>
                          <a:rPr lang="de-DE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, degree </a:t>
                </a:r>
                <a14:m>
                  <m:oMath xmlns:m="http://schemas.openxmlformats.org/officeDocument/2006/math">
                    <m:r>
                      <a:rPr lang="de-DE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𝑚</m:t>
                    </m:r>
                    <m:r>
                      <a:rPr lang="de-DE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=4</m:t>
                    </m:r>
                  </m:oMath>
                </a14:m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indent="0">
                  <a:lnSpc>
                    <a:spcPct val="100000"/>
                  </a:lnSpc>
                  <a:spcBef>
                    <a:spcPts val="1000"/>
                  </a:spcBef>
                  <a:buNone/>
                </a:pP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3. Condition:</a:t>
                </a:r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for 𝛼 from 1</a:t>
                </a:r>
                <a:r>
                  <a:rPr lang="en-US" sz="2000" b="0" baseline="30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st</a:t>
                </a:r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condition with </a:t>
                </a:r>
                <a14:m>
                  <m:oMath xmlns:m="http://schemas.openxmlformats.org/officeDocument/2006/math">
                    <m:r>
                      <a:rPr lang="en-US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𝑓</m:t>
                    </m:r>
                    <m:d>
                      <m:dPr>
                        <m:begChr m:val=""/>
                        <m:ctrlP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d>
                          <m:dPr>
                            <m:endChr m:val=""/>
                            <m:ctrlPr>
                              <a:rPr lang="en-US" sz="2000" b="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2000" b="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  <m:t>𝛼</m:t>
                            </m:r>
                          </m:e>
                        </m:d>
                      </m:e>
                    </m:d>
                    <m:r>
                      <a:rPr lang="en-US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=</m:t>
                    </m:r>
                    <m:sSup>
                      <m:sSupPr>
                        <m:ctrlP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2000" b="0" dirty="0">
                            <a:latin typeface="Arial" panose="020B0604020202020204" pitchFamily="34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𝛼</m:t>
                        </m:r>
                      </m:e>
                      <m:sup>
                        <m: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4</m:t>
                        </m:r>
                      </m:sup>
                    </m:sSup>
                    <m:r>
                      <a:rPr lang="en-US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+</m:t>
                    </m:r>
                    <m:sSup>
                      <m:sSupPr>
                        <m:ctrlP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2000" b="0" dirty="0">
                            <a:latin typeface="Arial" panose="020B0604020202020204" pitchFamily="34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𝛼</m:t>
                        </m:r>
                      </m:e>
                      <m:sup>
                        <m: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1</m:t>
                        </m:r>
                      </m:sup>
                    </m:sSup>
                    <m:r>
                      <a:rPr lang="en-US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+1=0</m:t>
                    </m:r>
                  </m:oMath>
                </a14:m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</a:p>
              <a:p>
                <a:pPr indent="0">
                  <a:lnSpc>
                    <a:spcPct val="100000"/>
                  </a:lnSpc>
                  <a:spcBef>
                    <a:spcPts val="1000"/>
                  </a:spcBef>
                  <a:buNone/>
                </a:pPr>
                <a:r>
                  <a:rPr lang="en-US" sz="2000" b="0" i="1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			      </a:t>
                </a:r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en-US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𝑓</m:t>
                    </m:r>
                  </m:oMath>
                </a14:m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must be </a:t>
                </a:r>
                <a:r>
                  <a:rPr lang="en-US" sz="2000" b="0" i="1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minimal polynomial </a:t>
                </a:r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of</a:t>
                </a:r>
                <a:r>
                  <a:rPr lang="en-US" sz="2000" b="0" i="1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𝛼</a:t>
                </a:r>
                <a:b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</a:br>
                <a:endParaRPr lang="en-US" sz="2000" b="0" i="1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lvl="2">
                  <a:lnSpc>
                    <a:spcPct val="100000"/>
                  </a:lnSpc>
                  <a:spcBef>
                    <a:spcPts val="1000"/>
                  </a:spcBef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Not possible to factor</a:t>
                </a:r>
                <a:r>
                  <a:rPr lang="en-US" sz="2000" dirty="0"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𝑓</m:t>
                    </m:r>
                    <m:d>
                      <m:dPr>
                        <m:begChr m:val=""/>
                        <m:ctrlPr>
                          <a:rPr lang="en-US" sz="200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d>
                          <m:dPr>
                            <m:endChr m:val=""/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2000" b="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  <m:t>𝛼</m:t>
                            </m:r>
                          </m:e>
                        </m:d>
                      </m:e>
                    </m:d>
                    <m:r>
                      <a:rPr lang="en-US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2000" dirty="0">
                            <a:latin typeface="Arial" panose="020B0604020202020204" pitchFamily="34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𝛼</m:t>
                        </m:r>
                      </m:e>
                      <m:sup>
                        <m: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4</m:t>
                        </m:r>
                      </m:sup>
                    </m:sSup>
                    <m:r>
                      <a:rPr lang="en-US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+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2000" dirty="0">
                            <a:latin typeface="Arial" panose="020B0604020202020204" pitchFamily="34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𝛼</m:t>
                        </m:r>
                      </m:e>
                      <m:sup>
                        <m: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1</m:t>
                        </m:r>
                      </m:sup>
                    </m:sSup>
                    <m:r>
                      <a:rPr lang="en-US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+1</m:t>
                    </m:r>
                  </m:oMath>
                </a14:m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into polynomials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de-DE" sz="2000" spc="-300" dirty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ourier New" panose="02070309020205020404" pitchFamily="49" charset="0"/>
                          </a:rPr>
                          <m:t>IF</m:t>
                        </m:r>
                      </m:e>
                      <m:sub>
                        <m:r>
                          <a:rPr lang="de-DE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with degree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sz="2000" b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m</m:t>
                    </m:r>
                    <m:r>
                      <a:rPr lang="de-DE" sz="2000" b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≥0</m:t>
                    </m:r>
                  </m:oMath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lvl="2">
                  <a:lnSpc>
                    <a:spcPct val="100000"/>
                  </a:lnSpc>
                  <a:spcBef>
                    <a:spcPts val="1000"/>
                  </a:spcBef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If </a:t>
                </a:r>
                <a14:m>
                  <m:oMath xmlns:m="http://schemas.openxmlformats.org/officeDocument/2006/math">
                    <m:r>
                      <a:rPr lang="de-DE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𝑔</m:t>
                    </m:r>
                    <m:d>
                      <m:dPr>
                        <m:begChr m:val=""/>
                        <m:ctrlPr>
                          <a:rPr lang="en-US" sz="200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d>
                          <m:dPr>
                            <m:endChr m:val=""/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2000" b="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  <m:t>𝛼</m:t>
                            </m:r>
                          </m:e>
                        </m:d>
                      </m:e>
                    </m:d>
                    <m:r>
                      <a:rPr lang="en-US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de-DE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0</m:t>
                    </m:r>
                  </m:oMath>
                </a14:m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for polynomial </a:t>
                </a:r>
                <a14:m>
                  <m:oMath xmlns:m="http://schemas.openxmlformats.org/officeDocument/2006/math">
                    <m:r>
                      <a:rPr lang="de-DE" sz="200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𝑔</m:t>
                    </m:r>
                  </m:oMath>
                </a14:m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∈</m:t>
                    </m:r>
                  </m:oMath>
                </a14:m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de-DE" sz="2000" spc="-300" dirty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ourier New" panose="02070309020205020404" pitchFamily="49" charset="0"/>
                          </a:rPr>
                          <m:t>IF</m:t>
                        </m:r>
                      </m:e>
                      <m:sub>
                        <m:r>
                          <a:rPr lang="de-DE" sz="200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  </a:t>
                </a:r>
                <a14:m>
                  <m:oMath xmlns:m="http://schemas.openxmlformats.org/officeDocument/2006/math">
                    <m:r>
                      <a:rPr lang="de-DE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𝑔</m:t>
                    </m:r>
                    <m:r>
                      <a:rPr lang="de-DE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 | </m:t>
                    </m:r>
                    <m:r>
                      <a:rPr lang="en-US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𝑓</m:t>
                    </m:r>
                  </m:oMath>
                </a14:m>
                <a:endParaRPr lang="en-US" sz="2000" i="1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lvl="2">
                  <a:lnSpc>
                    <a:spcPct val="100000"/>
                  </a:lnSpc>
                  <a:spcBef>
                    <a:spcPts val="1000"/>
                  </a:spcBef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𝑓</m:t>
                    </m:r>
                  </m:oMath>
                </a14:m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must be polynomial of </a:t>
                </a:r>
                <a:r>
                  <a:rPr lang="en-US" sz="2000" u="sng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minimal degree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with </a:t>
                </a:r>
                <a14:m>
                  <m:oMath xmlns:m="http://schemas.openxmlformats.org/officeDocument/2006/math">
                    <m:r>
                      <a:rPr lang="en-US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𝑓</m:t>
                    </m:r>
                    <m:d>
                      <m:dPr>
                        <m:begChr m:val=""/>
                        <m:ctrlPr>
                          <a:rPr lang="en-US" sz="200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d>
                          <m:dPr>
                            <m:endChr m:val=""/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2000" b="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  <m:t>𝛼</m:t>
                            </m:r>
                          </m:e>
                        </m:d>
                      </m:e>
                    </m:d>
                    <m:r>
                      <a:rPr lang="de-DE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=0</m:t>
                    </m:r>
                  </m:oMath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marL="914400" lvl="2" indent="0">
                  <a:lnSpc>
                    <a:spcPct val="100000"/>
                  </a:lnSpc>
                  <a:buNone/>
                </a:pPr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marL="914400" lvl="2" indent="0">
                  <a:lnSpc>
                    <a:spcPct val="100000"/>
                  </a:lnSpc>
                  <a:buNone/>
                </a:pPr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lvl="1">
                  <a:lnSpc>
                    <a:spcPct val="100000"/>
                  </a:lnSpc>
                  <a:spcBef>
                    <a:spcPts val="1000"/>
                  </a:spcBef>
                  <a:buFont typeface="Wingdings" panose="05000000000000000000" pitchFamily="2" charset="2"/>
                  <a:buChar char="à"/>
                </a:pPr>
                <a:r>
                  <a:rPr lang="en-US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Can be assumed to be true for </a:t>
                </a:r>
                <a14:m>
                  <m:oMath xmlns:m="http://schemas.openxmlformats.org/officeDocument/2006/math">
                    <m:r>
                      <a:rPr lang="en-US" sz="2000" b="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𝑓</m:t>
                    </m:r>
                    <m:d>
                      <m:dPr>
                        <m:begChr m:val=""/>
                        <m:ctrlP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d>
                          <m:dPr>
                            <m:endChr m:val=""/>
                            <m:ctrlP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2000" b="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sz="2000" b="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sz="20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sup>
                        <m:r>
                          <a:rPr lang="en-US" sz="20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4</m:t>
                        </m:r>
                      </m:sup>
                    </m:sSup>
                    <m:r>
                      <a:rPr lang="en-US" sz="2000" b="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+</m:t>
                    </m:r>
                    <m:sSup>
                      <m:sSupPr>
                        <m:ctrlP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sz="20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sup>
                        <m:r>
                          <a:rPr lang="en-US" sz="20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1</m:t>
                        </m:r>
                      </m:sup>
                    </m:sSup>
                    <m:r>
                      <a:rPr lang="en-US" sz="2000" b="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+1</m:t>
                    </m:r>
                  </m:oMath>
                </a14:m>
                <a:r>
                  <a:rPr lang="en-US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de-DE" sz="2000" spc="-3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ourier New" panose="02070309020205020404" pitchFamily="49" charset="0"/>
                          </a:rPr>
                          <m:t>IF</m:t>
                        </m:r>
                      </m:e>
                      <m:sub>
                        <m:r>
                          <a:rPr lang="de-DE" sz="20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sz="20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</m:d>
                  </m:oMath>
                </a14:m>
                <a:endParaRPr lang="de-DE" sz="20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indent="0">
                  <a:lnSpc>
                    <a:spcPct val="100000"/>
                  </a:lnSpc>
                  <a:buNone/>
                </a:pPr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	</a:t>
                </a:r>
              </a:p>
              <a:p>
                <a:pPr indent="0">
                  <a:lnSpc>
                    <a:spcPct val="100000"/>
                  </a:lnSpc>
                  <a:buNone/>
                </a:pPr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indent="0">
                  <a:lnSpc>
                    <a:spcPct val="100000"/>
                  </a:lnSpc>
                  <a:buNone/>
                </a:pPr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indent="0">
                  <a:lnSpc>
                    <a:spcPct val="100000"/>
                  </a:lnSpc>
                  <a:buNone/>
                </a:pPr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indent="0">
                  <a:lnSpc>
                    <a:spcPct val="100000"/>
                  </a:lnSpc>
                  <a:buNone/>
                </a:pPr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indent="0">
                  <a:lnSpc>
                    <a:spcPct val="100000"/>
                  </a:lnSpc>
                  <a:buNone/>
                </a:pPr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indent="0">
                  <a:lnSpc>
                    <a:spcPct val="100000"/>
                  </a:lnSpc>
                  <a:buNone/>
                </a:pPr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2" name="Textplatzhalter 1">
                <a:extLst>
                  <a:ext uri="{FF2B5EF4-FFF2-40B4-BE49-F238E27FC236}">
                    <a16:creationId xmlns:a16="http://schemas.microsoft.com/office/drawing/2014/main" id="{C96B9437-F880-4A66-9427-34E6448381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9"/>
              </p:nvPr>
            </p:nvSpPr>
            <p:spPr>
              <a:xfrm>
                <a:off x="632884" y="1458879"/>
                <a:ext cx="11063816" cy="5034180"/>
              </a:xfrm>
              <a:blipFill>
                <a:blip r:embed="rId2"/>
                <a:stretch>
                  <a:fillRect l="-1433" t="-1065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>
            <a:extLst>
              <a:ext uri="{FF2B5EF4-FFF2-40B4-BE49-F238E27FC236}">
                <a16:creationId xmlns:a16="http://schemas.microsoft.com/office/drawing/2014/main" id="{EAEBA714-0398-463D-B4D9-33355B047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Linear Feedback Shift Registers (LFSRs)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E55EDB7F-97FC-4C87-8A4B-A3F9F93C8D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m-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se</a:t>
            </a:r>
            <a:r>
              <a:rPr lang="de-DE" sz="1600" dirty="0" err="1">
                <a:latin typeface="Arial" panose="020B0604020202020204" pitchFamily="34" charset="0"/>
                <a:cs typeface="Arial" panose="020B0604020202020204" pitchFamily="34" charset="0"/>
              </a:rPr>
              <a:t>quences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Primitive </a:t>
            </a:r>
            <a:r>
              <a:rPr lang="de-DE" sz="1600" dirty="0" err="1">
                <a:latin typeface="Arial" panose="020B0604020202020204" pitchFamily="34" charset="0"/>
                <a:cs typeface="Arial" panose="020B0604020202020204" pitchFamily="34" charset="0"/>
              </a:rPr>
              <a:t>Polynomials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E527036-302A-4657-8BD6-F6904ECD5F36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14E9E765-94CE-0941-BE99-F43834E80C33}" type="slidenum">
              <a:rPr lang="de-DE" smtClean="0"/>
              <a:pPr>
                <a:defRPr/>
              </a:pPr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567779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platzhalter 1">
                <a:extLst>
                  <a:ext uri="{FF2B5EF4-FFF2-40B4-BE49-F238E27FC236}">
                    <a16:creationId xmlns:a16="http://schemas.microsoft.com/office/drawing/2014/main" id="{C96B9437-F880-4A66-9427-34E6448381BC}"/>
                  </a:ext>
                </a:extLst>
              </p:cNvPr>
              <p:cNvSpPr>
                <a:spLocks noGrp="1"/>
              </p:cNvSpPr>
              <p:nvPr>
                <p:ph type="body" sz="quarter" idx="19"/>
              </p:nvPr>
            </p:nvSpPr>
            <p:spPr>
              <a:xfrm>
                <a:off x="632884" y="1458879"/>
                <a:ext cx="11063816" cy="5034180"/>
              </a:xfrm>
            </p:spPr>
            <p:txBody>
              <a:bodyPr>
                <a:normAutofit/>
              </a:bodyPr>
              <a:lstStyle/>
              <a:p>
                <a:pPr indent="0">
                  <a:lnSpc>
                    <a:spcPct val="100000"/>
                  </a:lnSpc>
                  <a:spcBef>
                    <a:spcPts val="1000"/>
                  </a:spcBef>
                  <a:buNone/>
                </a:pP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Given: </a:t>
                </a:r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primitive polynomial </a:t>
                </a:r>
                <a14:m>
                  <m:oMath xmlns:m="http://schemas.openxmlformats.org/officeDocument/2006/math">
                    <m:r>
                      <a:rPr lang="en-US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𝑓</m:t>
                    </m:r>
                    <m:d>
                      <m:dPr>
                        <m:begChr m:val=""/>
                        <m:ctrlP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d>
                          <m:dPr>
                            <m:endChr m:val=""/>
                            <m:ctrlPr>
                              <a:rPr lang="en-US" sz="2000" b="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2000" b="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=</m:t>
                    </m:r>
                    <m:sSup>
                      <m:sSupPr>
                        <m:ctrlP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sup>
                        <m: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4</m:t>
                        </m:r>
                      </m:sup>
                    </m:sSup>
                    <m:r>
                      <a:rPr lang="en-US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+</m:t>
                    </m:r>
                    <m:sSup>
                      <m:sSupPr>
                        <m:ctrlP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sup>
                        <m: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1</m:t>
                        </m:r>
                      </m:sup>
                    </m:sSup>
                    <m:r>
                      <a:rPr lang="en-US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+1</m:t>
                    </m:r>
                  </m:oMath>
                </a14:m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de-DE" sz="2000" b="0" spc="-300" dirty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ourier New" panose="02070309020205020404" pitchFamily="49" charset="0"/>
                          </a:rPr>
                          <m:t>IF</m:t>
                        </m:r>
                      </m:e>
                      <m:sub>
                        <m:r>
                          <a:rPr lang="de-DE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, degree </a:t>
                </a:r>
                <a14:m>
                  <m:oMath xmlns:m="http://schemas.openxmlformats.org/officeDocument/2006/math">
                    <m:r>
                      <a:rPr lang="de-DE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𝑚</m:t>
                    </m:r>
                    <m:r>
                      <a:rPr lang="de-DE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=4</m:t>
                    </m:r>
                  </m:oMath>
                </a14:m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indent="0">
                  <a:lnSpc>
                    <a:spcPct val="100000"/>
                  </a:lnSpc>
                  <a:spcBef>
                    <a:spcPts val="1000"/>
                  </a:spcBef>
                  <a:buNone/>
                </a:pP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Desired: </a:t>
                </a:r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maximum period + independent of initial state</a:t>
                </a:r>
              </a:p>
              <a:p>
                <a:pPr indent="0">
                  <a:lnSpc>
                    <a:spcPct val="100000"/>
                  </a:lnSpc>
                  <a:spcBef>
                    <a:spcPts val="1000"/>
                  </a:spcBef>
                  <a:buNone/>
                </a:pPr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		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Corresponding LFSR:</a:t>
                </a:r>
              </a:p>
              <a:p>
                <a:pPr indent="0">
                  <a:lnSpc>
                    <a:spcPct val="100000"/>
                  </a:lnSpc>
                  <a:buNone/>
                </a:pPr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indent="0">
                  <a:lnSpc>
                    <a:spcPct val="100000"/>
                  </a:lnSpc>
                  <a:buNone/>
                </a:pPr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indent="0">
                  <a:lnSpc>
                    <a:spcPct val="100000"/>
                  </a:lnSpc>
                  <a:buNone/>
                </a:pPr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indent="0">
                  <a:lnSpc>
                    <a:spcPct val="100000"/>
                  </a:lnSpc>
                  <a:spcBef>
                    <a:spcPts val="1000"/>
                  </a:spcBef>
                  <a:buNone/>
                </a:pPr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	</a:t>
                </a:r>
                <a:b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</a:br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		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State machine diagram:</a:t>
                </a:r>
              </a:p>
            </p:txBody>
          </p:sp>
        </mc:Choice>
        <mc:Fallback xmlns="">
          <p:sp>
            <p:nvSpPr>
              <p:cNvPr id="2" name="Textplatzhalter 1">
                <a:extLst>
                  <a:ext uri="{FF2B5EF4-FFF2-40B4-BE49-F238E27FC236}">
                    <a16:creationId xmlns:a16="http://schemas.microsoft.com/office/drawing/2014/main" id="{C96B9437-F880-4A66-9427-34E6448381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9"/>
              </p:nvPr>
            </p:nvSpPr>
            <p:spPr>
              <a:xfrm>
                <a:off x="632884" y="1458879"/>
                <a:ext cx="11063816" cy="5034180"/>
              </a:xfrm>
              <a:blipFill>
                <a:blip r:embed="rId2"/>
                <a:stretch>
                  <a:fillRect l="-1433" t="-1065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>
            <a:extLst>
              <a:ext uri="{FF2B5EF4-FFF2-40B4-BE49-F238E27FC236}">
                <a16:creationId xmlns:a16="http://schemas.microsoft.com/office/drawing/2014/main" id="{EAEBA714-0398-463D-B4D9-33355B047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Linear Feedback Shift Registers (LFSRs)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E55EDB7F-97FC-4C87-8A4B-A3F9F93C8D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m-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sequences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E527036-302A-4657-8BD6-F6904ECD5F36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14E9E765-94CE-0941-BE99-F43834E80C33}" type="slidenum">
              <a:rPr lang="de-DE" smtClean="0"/>
              <a:pPr>
                <a:defRPr/>
              </a:pPr>
              <a:t>13</a:t>
            </a:fld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14EF82B5-3D0A-4917-B68D-58569F3D42A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50864" y="3970104"/>
            <a:ext cx="4142113" cy="2773211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2DB51B98-A940-423A-8F4C-3921A86C5D2D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507779" y="2401243"/>
            <a:ext cx="5537175" cy="1327384"/>
          </a:xfrm>
          <a:prstGeom prst="rect">
            <a:avLst/>
          </a:prstGeom>
        </p:spPr>
      </p:pic>
      <p:sp>
        <p:nvSpPr>
          <p:cNvPr id="11" name="Titel 1">
            <a:extLst>
              <a:ext uri="{FF2B5EF4-FFF2-40B4-BE49-F238E27FC236}">
                <a16:creationId xmlns:a16="http://schemas.microsoft.com/office/drawing/2014/main" id="{984B5D6C-E5C0-4139-8F1C-1032FA1CA989}"/>
              </a:ext>
            </a:extLst>
          </p:cNvPr>
          <p:cNvSpPr txBox="1">
            <a:spLocks/>
          </p:cNvSpPr>
          <p:nvPr/>
        </p:nvSpPr>
        <p:spPr>
          <a:xfrm>
            <a:off x="9054454" y="2004058"/>
            <a:ext cx="1990500" cy="3971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Based on: [4, p. 430]</a:t>
            </a:r>
          </a:p>
        </p:txBody>
      </p:sp>
      <p:sp>
        <p:nvSpPr>
          <p:cNvPr id="12" name="Bogen 11">
            <a:extLst>
              <a:ext uri="{FF2B5EF4-FFF2-40B4-BE49-F238E27FC236}">
                <a16:creationId xmlns:a16="http://schemas.microsoft.com/office/drawing/2014/main" id="{F3C876D7-78BA-4855-B22A-338497DF240B}"/>
              </a:ext>
            </a:extLst>
          </p:cNvPr>
          <p:cNvSpPr/>
          <p:nvPr/>
        </p:nvSpPr>
        <p:spPr>
          <a:xfrm rot="436948">
            <a:off x="7475121" y="4716254"/>
            <a:ext cx="463406" cy="463406"/>
          </a:xfrm>
          <a:prstGeom prst="arc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Bogen 12">
            <a:extLst>
              <a:ext uri="{FF2B5EF4-FFF2-40B4-BE49-F238E27FC236}">
                <a16:creationId xmlns:a16="http://schemas.microsoft.com/office/drawing/2014/main" id="{F28825E3-D270-418C-91FB-D338CB11CFFB}"/>
              </a:ext>
            </a:extLst>
          </p:cNvPr>
          <p:cNvSpPr/>
          <p:nvPr/>
        </p:nvSpPr>
        <p:spPr>
          <a:xfrm rot="5400000">
            <a:off x="7475120" y="4716254"/>
            <a:ext cx="463406" cy="463406"/>
          </a:xfrm>
          <a:prstGeom prst="arc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Bogen 13">
            <a:extLst>
              <a:ext uri="{FF2B5EF4-FFF2-40B4-BE49-F238E27FC236}">
                <a16:creationId xmlns:a16="http://schemas.microsoft.com/office/drawing/2014/main" id="{30F01262-1E3E-4482-BBE9-751E1B2DAD6A}"/>
              </a:ext>
            </a:extLst>
          </p:cNvPr>
          <p:cNvSpPr/>
          <p:nvPr/>
        </p:nvSpPr>
        <p:spPr>
          <a:xfrm rot="10800000">
            <a:off x="7475120" y="4716253"/>
            <a:ext cx="463406" cy="463406"/>
          </a:xfrm>
          <a:prstGeom prst="arc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Bogen 14">
            <a:extLst>
              <a:ext uri="{FF2B5EF4-FFF2-40B4-BE49-F238E27FC236}">
                <a16:creationId xmlns:a16="http://schemas.microsoft.com/office/drawing/2014/main" id="{4EB263BC-FDB2-45B8-AFEF-AB01D70382F6}"/>
              </a:ext>
            </a:extLst>
          </p:cNvPr>
          <p:cNvSpPr/>
          <p:nvPr/>
        </p:nvSpPr>
        <p:spPr>
          <a:xfrm rot="16200000">
            <a:off x="7475121" y="4716253"/>
            <a:ext cx="463406" cy="463406"/>
          </a:xfrm>
          <a:prstGeom prst="arc">
            <a:avLst>
              <a:gd name="adj1" fmla="val 16200000"/>
              <a:gd name="adj2" fmla="val 20856594"/>
            </a:avLst>
          </a:prstGeom>
          <a:ln w="19050">
            <a:solidFill>
              <a:srgbClr val="FF0000"/>
            </a:solidFill>
            <a:headEnd type="none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0808400C-1E84-45F1-BA7F-E735C8EC198B}"/>
                  </a:ext>
                </a:extLst>
              </p:cNvPr>
              <p:cNvSpPr txBox="1"/>
              <p:nvPr/>
            </p:nvSpPr>
            <p:spPr>
              <a:xfrm>
                <a:off x="6990507" y="5183795"/>
                <a:ext cx="1432629" cy="9224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Period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de-DE" sz="1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𝒓</m:t>
                    </m:r>
                    <m:r>
                      <a:rPr lang="de-DE" sz="1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de-DE" sz="1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𝟏𝟓</m:t>
                    </m:r>
                    <m:r>
                      <a:rPr lang="de-DE" sz="1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=</m:t>
                    </m:r>
                    <m:sSup>
                      <m:sSupPr>
                        <m:ctrlPr>
                          <a:rPr lang="de-DE" sz="1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de-DE" sz="1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𝟐</m:t>
                        </m:r>
                      </m:e>
                      <m:sup>
                        <m:r>
                          <a:rPr lang="de-DE" sz="1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𝟒</m:t>
                        </m:r>
                      </m:sup>
                    </m:sSup>
                    <m:r>
                      <a:rPr lang="de-DE" sz="1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−</m:t>
                    </m:r>
                    <m:r>
                      <a:rPr lang="de-DE" sz="1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𝟏</m:t>
                    </m:r>
                  </m:oMath>
                </a14:m>
                <a:r>
                  <a:rPr lang="en-US" b="1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:endParaRPr lang="de-DE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0808400C-1E84-45F1-BA7F-E735C8EC19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0507" y="5183795"/>
                <a:ext cx="1432629" cy="922497"/>
              </a:xfrm>
              <a:prstGeom prst="rect">
                <a:avLst/>
              </a:prstGeom>
              <a:blipFill>
                <a:blip r:embed="rId7"/>
                <a:stretch>
                  <a:fillRect t="-328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feld 16">
            <a:extLst>
              <a:ext uri="{FF2B5EF4-FFF2-40B4-BE49-F238E27FC236}">
                <a16:creationId xmlns:a16="http://schemas.microsoft.com/office/drawing/2014/main" id="{919A0B3E-A999-418A-9F57-8FFEC09E4EEA}"/>
              </a:ext>
            </a:extLst>
          </p:cNvPr>
          <p:cNvSpPr txBox="1"/>
          <p:nvPr/>
        </p:nvSpPr>
        <p:spPr>
          <a:xfrm>
            <a:off x="1523695" y="4930585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Requirements satisfied</a:t>
            </a:r>
          </a:p>
        </p:txBody>
      </p:sp>
      <p:sp>
        <p:nvSpPr>
          <p:cNvPr id="18" name="Titel 1">
            <a:extLst>
              <a:ext uri="{FF2B5EF4-FFF2-40B4-BE49-F238E27FC236}">
                <a16:creationId xmlns:a16="http://schemas.microsoft.com/office/drawing/2014/main" id="{0C4D8649-B0F5-4063-B8D7-229CAAA93DF1}"/>
              </a:ext>
            </a:extLst>
          </p:cNvPr>
          <p:cNvSpPr txBox="1">
            <a:spLocks/>
          </p:cNvSpPr>
          <p:nvPr/>
        </p:nvSpPr>
        <p:spPr>
          <a:xfrm>
            <a:off x="9402250" y="6338145"/>
            <a:ext cx="2156866" cy="4303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Based on: [11, pp. 230-232]</a:t>
            </a:r>
          </a:p>
        </p:txBody>
      </p:sp>
    </p:spTree>
    <p:extLst>
      <p:ext uri="{BB962C8B-B14F-4D97-AF65-F5344CB8AC3E}">
        <p14:creationId xmlns:p14="http://schemas.microsoft.com/office/powerpoint/2010/main" val="16053690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C96B9437-F880-4A66-9427-34E6448381B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2884" y="1458879"/>
            <a:ext cx="11063816" cy="5034180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de-DE" sz="2000" b="1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1967: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sz="2000" b="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Solomon </a:t>
            </a:r>
            <a:r>
              <a:rPr lang="de-DE" sz="2000" b="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Golomb‘s</a:t>
            </a:r>
            <a:r>
              <a:rPr lang="de-DE" sz="2000" b="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sz="2000" b="0" i="1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Randomness</a:t>
            </a:r>
            <a:r>
              <a:rPr lang="de-DE" sz="2000" b="0" i="1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Postulates</a:t>
            </a:r>
            <a:r>
              <a:rPr lang="de-DE" sz="2000" b="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2000" b="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</a:t>
            </a:r>
            <a:r>
              <a:rPr lang="de-DE" sz="2000" b="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sz="2000" b="0" u="sng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fulfilled</a:t>
            </a:r>
            <a:r>
              <a:rPr lang="de-DE" sz="2000" b="0" u="sng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sz="2000" b="0" u="sng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by</a:t>
            </a:r>
            <a:r>
              <a:rPr lang="de-DE" sz="2000" b="0" u="sng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m-</a:t>
            </a:r>
            <a:r>
              <a:rPr lang="de-DE" sz="2000" b="0" u="sng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sequences</a:t>
            </a:r>
            <a:r>
              <a:rPr lang="de-DE" sz="2000" b="0" u="sng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endParaRPr lang="en-US" sz="2000" b="0" u="sng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indent="0">
              <a:lnSpc>
                <a:spcPct val="100000"/>
              </a:lnSpc>
              <a:spcBef>
                <a:spcPts val="1000"/>
              </a:spcBef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AEBA714-0398-463D-B4D9-33355B047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Linear Feedback Shift Registers (LFSRs)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E55EDB7F-97FC-4C87-8A4B-A3F9F93C8D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m-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sequences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: Statistical Properties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E527036-302A-4657-8BD6-F6904ECD5F36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14E9E765-94CE-0941-BE99-F43834E80C33}" type="slidenum">
              <a:rPr lang="de-DE" smtClean="0"/>
              <a:pPr>
                <a:defRPr/>
              </a:pPr>
              <a:t>14</a:t>
            </a:fld>
            <a:endParaRPr lang="de-DE" dirty="0"/>
          </a:p>
        </p:txBody>
      </p: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8721BFE7-E3E1-44CD-8782-E227DF5EC5ED}"/>
              </a:ext>
            </a:extLst>
          </p:cNvPr>
          <p:cNvGrpSpPr/>
          <p:nvPr/>
        </p:nvGrpSpPr>
        <p:grpSpPr>
          <a:xfrm>
            <a:off x="596239" y="1989510"/>
            <a:ext cx="5976852" cy="3571999"/>
            <a:chOff x="2700251" y="1769258"/>
            <a:chExt cx="5976852" cy="3571999"/>
          </a:xfrm>
          <a:effectLst>
            <a:outerShdw blurRad="63500" sx="102000" sy="102000" algn="ctr" rotWithShape="0">
              <a:prstClr val="black">
                <a:alpha val="8000"/>
              </a:prstClr>
            </a:outerShdw>
          </a:effectLst>
        </p:grpSpPr>
        <p:grpSp>
          <p:nvGrpSpPr>
            <p:cNvPr id="20" name="Gruppieren 19">
              <a:extLst>
                <a:ext uri="{FF2B5EF4-FFF2-40B4-BE49-F238E27FC236}">
                  <a16:creationId xmlns:a16="http://schemas.microsoft.com/office/drawing/2014/main" id="{8A318E5B-13FE-4A94-80D9-3F543B73578D}"/>
                </a:ext>
              </a:extLst>
            </p:cNvPr>
            <p:cNvGrpSpPr/>
            <p:nvPr/>
          </p:nvGrpSpPr>
          <p:grpSpPr>
            <a:xfrm>
              <a:off x="2700251" y="1769258"/>
              <a:ext cx="5976852" cy="3165798"/>
              <a:chOff x="2975956" y="1687615"/>
              <a:chExt cx="5976852" cy="3165798"/>
            </a:xfrm>
          </p:grpSpPr>
          <p:pic>
            <p:nvPicPr>
              <p:cNvPr id="22" name="Grafik 21">
                <a:extLst>
                  <a:ext uri="{FF2B5EF4-FFF2-40B4-BE49-F238E27FC236}">
                    <a16:creationId xmlns:a16="http://schemas.microsoft.com/office/drawing/2014/main" id="{F9649994-DE7C-49EE-A2B6-919746DA9E5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975957" y="1687615"/>
                <a:ext cx="5976851" cy="2291670"/>
              </a:xfrm>
              <a:prstGeom prst="rect">
                <a:avLst/>
              </a:prstGeom>
            </p:spPr>
          </p:pic>
          <p:pic>
            <p:nvPicPr>
              <p:cNvPr id="23" name="Grafik 22">
                <a:extLst>
                  <a:ext uri="{FF2B5EF4-FFF2-40B4-BE49-F238E27FC236}">
                    <a16:creationId xmlns:a16="http://schemas.microsoft.com/office/drawing/2014/main" id="{97951F18-DDE6-40D5-8E97-9F622A1C52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75956" y="3979285"/>
                <a:ext cx="5976851" cy="874128"/>
              </a:xfrm>
              <a:prstGeom prst="rect">
                <a:avLst/>
              </a:prstGeom>
            </p:spPr>
          </p:pic>
        </p:grpSp>
        <p:pic>
          <p:nvPicPr>
            <p:cNvPr id="21" name="Grafik 20">
              <a:extLst>
                <a:ext uri="{FF2B5EF4-FFF2-40B4-BE49-F238E27FC236}">
                  <a16:creationId xmlns:a16="http://schemas.microsoft.com/office/drawing/2014/main" id="{80C7557D-67F3-48ED-9184-0D81A82DCED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b="62792"/>
            <a:stretch>
              <a:fillRect/>
            </a:stretch>
          </p:blipFill>
          <p:spPr>
            <a:xfrm>
              <a:off x="2700251" y="4935056"/>
              <a:ext cx="5976851" cy="406201"/>
            </a:xfrm>
            <a:custGeom>
              <a:avLst/>
              <a:gdLst>
                <a:gd name="connsiteX0" fmla="*/ 2627040 w 5976851"/>
                <a:gd name="connsiteY0" fmla="*/ 0 h 406201"/>
                <a:gd name="connsiteX1" fmla="*/ 5976851 w 5976851"/>
                <a:gd name="connsiteY1" fmla="*/ 0 h 406201"/>
                <a:gd name="connsiteX2" fmla="*/ 5976851 w 5976851"/>
                <a:gd name="connsiteY2" fmla="*/ 280119 h 406201"/>
                <a:gd name="connsiteX3" fmla="*/ 5616435 w 5976851"/>
                <a:gd name="connsiteY3" fmla="*/ 36087 h 406201"/>
                <a:gd name="connsiteX4" fmla="*/ 5246320 w 5976851"/>
                <a:gd name="connsiteY4" fmla="*/ 362658 h 406201"/>
                <a:gd name="connsiteX5" fmla="*/ 4781863 w 5976851"/>
                <a:gd name="connsiteY5" fmla="*/ 14315 h 406201"/>
                <a:gd name="connsiteX6" fmla="*/ 4542378 w 5976851"/>
                <a:gd name="connsiteY6" fmla="*/ 232030 h 406201"/>
                <a:gd name="connsiteX7" fmla="*/ 4157749 w 5976851"/>
                <a:gd name="connsiteY7" fmla="*/ 21573 h 406201"/>
                <a:gd name="connsiteX8" fmla="*/ 3744092 w 5976851"/>
                <a:gd name="connsiteY8" fmla="*/ 406201 h 406201"/>
                <a:gd name="connsiteX9" fmla="*/ 0 w 5976851"/>
                <a:gd name="connsiteY9" fmla="*/ 0 h 406201"/>
                <a:gd name="connsiteX10" fmla="*/ 2626270 w 5976851"/>
                <a:gd name="connsiteY10" fmla="*/ 0 h 406201"/>
                <a:gd name="connsiteX11" fmla="*/ 2285406 w 5976851"/>
                <a:gd name="connsiteY11" fmla="*/ 304601 h 406201"/>
                <a:gd name="connsiteX12" fmla="*/ 1893520 w 5976851"/>
                <a:gd name="connsiteY12" fmla="*/ 43344 h 406201"/>
                <a:gd name="connsiteX13" fmla="*/ 1211349 w 5976851"/>
                <a:gd name="connsiteY13" fmla="*/ 348144 h 406201"/>
                <a:gd name="connsiteX14" fmla="*/ 609006 w 5976851"/>
                <a:gd name="connsiteY14" fmla="*/ 50601 h 406201"/>
                <a:gd name="connsiteX15" fmla="*/ 0 w 5976851"/>
                <a:gd name="connsiteY15" fmla="*/ 383251 h 406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976851" h="406201">
                  <a:moveTo>
                    <a:pt x="2627040" y="0"/>
                  </a:moveTo>
                  <a:lnTo>
                    <a:pt x="5976851" y="0"/>
                  </a:lnTo>
                  <a:lnTo>
                    <a:pt x="5976851" y="280119"/>
                  </a:lnTo>
                  <a:lnTo>
                    <a:pt x="5616435" y="36087"/>
                  </a:lnTo>
                  <a:lnTo>
                    <a:pt x="5246320" y="362658"/>
                  </a:lnTo>
                  <a:lnTo>
                    <a:pt x="4781863" y="14315"/>
                  </a:lnTo>
                  <a:lnTo>
                    <a:pt x="4542378" y="232030"/>
                  </a:lnTo>
                  <a:lnTo>
                    <a:pt x="4157749" y="21573"/>
                  </a:lnTo>
                  <a:lnTo>
                    <a:pt x="3744092" y="406201"/>
                  </a:lnTo>
                  <a:close/>
                  <a:moveTo>
                    <a:pt x="0" y="0"/>
                  </a:moveTo>
                  <a:lnTo>
                    <a:pt x="2626270" y="0"/>
                  </a:lnTo>
                  <a:lnTo>
                    <a:pt x="2285406" y="304601"/>
                  </a:lnTo>
                  <a:lnTo>
                    <a:pt x="1893520" y="43344"/>
                  </a:lnTo>
                  <a:lnTo>
                    <a:pt x="1211349" y="348144"/>
                  </a:lnTo>
                  <a:lnTo>
                    <a:pt x="609006" y="50601"/>
                  </a:lnTo>
                  <a:lnTo>
                    <a:pt x="0" y="383251"/>
                  </a:lnTo>
                  <a:close/>
                </a:path>
              </a:pathLst>
            </a:custGeom>
          </p:spPr>
        </p:pic>
      </p:grpSp>
      <p:sp>
        <p:nvSpPr>
          <p:cNvPr id="24" name="Titel 1">
            <a:extLst>
              <a:ext uri="{FF2B5EF4-FFF2-40B4-BE49-F238E27FC236}">
                <a16:creationId xmlns:a16="http://schemas.microsoft.com/office/drawing/2014/main" id="{906450A6-4119-473C-A1C3-C5B338FA5565}"/>
              </a:ext>
            </a:extLst>
          </p:cNvPr>
          <p:cNvSpPr txBox="1">
            <a:spLocks/>
          </p:cNvSpPr>
          <p:nvPr/>
        </p:nvSpPr>
        <p:spPr>
          <a:xfrm>
            <a:off x="495300" y="5369278"/>
            <a:ext cx="2386346" cy="6613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[8, p. 25]</a:t>
            </a:r>
          </a:p>
        </p:txBody>
      </p:sp>
      <p:sp>
        <p:nvSpPr>
          <p:cNvPr id="25" name="Geschweifte Klammer rechts 24">
            <a:extLst>
              <a:ext uri="{FF2B5EF4-FFF2-40B4-BE49-F238E27FC236}">
                <a16:creationId xmlns:a16="http://schemas.microsoft.com/office/drawing/2014/main" id="{BFCFC7CB-F715-435B-9759-B07223F13189}"/>
              </a:ext>
            </a:extLst>
          </p:cNvPr>
          <p:cNvSpPr/>
          <p:nvPr/>
        </p:nvSpPr>
        <p:spPr>
          <a:xfrm>
            <a:off x="6676339" y="2804689"/>
            <a:ext cx="277898" cy="970821"/>
          </a:xfrm>
          <a:prstGeom prst="rightBrace">
            <a:avLst>
              <a:gd name="adj1" fmla="val 49584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itel 1">
                <a:extLst>
                  <a:ext uri="{FF2B5EF4-FFF2-40B4-BE49-F238E27FC236}">
                    <a16:creationId xmlns:a16="http://schemas.microsoft.com/office/drawing/2014/main" id="{32CF3F99-C8F5-4F00-8DFB-394E8C6F652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996368" y="2974924"/>
                <a:ext cx="4255566" cy="633549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sz="19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Number of </a:t>
                </a:r>
                <a14:m>
                  <m:oMath xmlns:m="http://schemas.openxmlformats.org/officeDocument/2006/math">
                    <m:r>
                      <a:rPr lang="de-DE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1</m:t>
                    </m:r>
                  </m:oMath>
                </a14:m>
                <a:r>
                  <a:rPr lang="en-US" sz="19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-bits ≈ Number of </a:t>
                </a:r>
                <a14:m>
                  <m:oMath xmlns:m="http://schemas.openxmlformats.org/officeDocument/2006/math">
                    <m:r>
                      <a:rPr lang="de-DE" sz="1900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0</m:t>
                    </m:r>
                  </m:oMath>
                </a14:m>
                <a:r>
                  <a:rPr lang="en-US" sz="19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-bits</a:t>
                </a:r>
              </a:p>
            </p:txBody>
          </p:sp>
        </mc:Choice>
        <mc:Fallback xmlns="">
          <p:sp>
            <p:nvSpPr>
              <p:cNvPr id="26" name="Titel 1">
                <a:extLst>
                  <a:ext uri="{FF2B5EF4-FFF2-40B4-BE49-F238E27FC236}">
                    <a16:creationId xmlns:a16="http://schemas.microsoft.com/office/drawing/2014/main" id="{32CF3F99-C8F5-4F00-8DFB-394E8C6F65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6368" y="2974924"/>
                <a:ext cx="4255566" cy="633549"/>
              </a:xfrm>
              <a:prstGeom prst="rect">
                <a:avLst/>
              </a:prstGeom>
              <a:blipFill>
                <a:blip r:embed="rId5"/>
                <a:stretch>
                  <a:fillRect l="-14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Geschweifte Klammer rechts 26">
            <a:extLst>
              <a:ext uri="{FF2B5EF4-FFF2-40B4-BE49-F238E27FC236}">
                <a16:creationId xmlns:a16="http://schemas.microsoft.com/office/drawing/2014/main" id="{ACD68147-0EFC-4DEE-B098-3D01371894DF}"/>
              </a:ext>
            </a:extLst>
          </p:cNvPr>
          <p:cNvSpPr/>
          <p:nvPr/>
        </p:nvSpPr>
        <p:spPr>
          <a:xfrm>
            <a:off x="6676339" y="3842468"/>
            <a:ext cx="277898" cy="1291719"/>
          </a:xfrm>
          <a:prstGeom prst="rightBrace">
            <a:avLst>
              <a:gd name="adj1" fmla="val 49584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itel 1">
                <a:extLst>
                  <a:ext uri="{FF2B5EF4-FFF2-40B4-BE49-F238E27FC236}">
                    <a16:creationId xmlns:a16="http://schemas.microsoft.com/office/drawing/2014/main" id="{AFFFB8C2-8D20-4184-9510-ED80A53878A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978022" y="3904048"/>
                <a:ext cx="3179688" cy="1109676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en-US" sz="19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Number of </a:t>
                </a:r>
                <a14:m>
                  <m:oMath xmlns:m="http://schemas.openxmlformats.org/officeDocument/2006/math">
                    <m:r>
                      <a:rPr lang="de-DE" sz="200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1</m:t>
                    </m:r>
                  </m:oMath>
                </a14:m>
                <a:r>
                  <a:rPr lang="en-US" sz="19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-bit sequences</a:t>
                </a:r>
                <a:br>
                  <a:rPr lang="en-US" sz="19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</a:br>
                <a:r>
                  <a:rPr lang="en-US" sz="19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= </a:t>
                </a:r>
                <a:br>
                  <a:rPr lang="en-US" sz="19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</a:br>
                <a:r>
                  <a:rPr lang="en-US" sz="19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Number of </a:t>
                </a:r>
                <a14:m>
                  <m:oMath xmlns:m="http://schemas.openxmlformats.org/officeDocument/2006/math">
                    <m:r>
                      <a:rPr lang="de-DE" sz="2000" b="0" i="0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0</m:t>
                    </m:r>
                  </m:oMath>
                </a14:m>
                <a:r>
                  <a:rPr lang="en-US" sz="19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-bit sequences</a:t>
                </a:r>
              </a:p>
            </p:txBody>
          </p:sp>
        </mc:Choice>
        <mc:Fallback xmlns="">
          <p:sp>
            <p:nvSpPr>
              <p:cNvPr id="28" name="Titel 1">
                <a:extLst>
                  <a:ext uri="{FF2B5EF4-FFF2-40B4-BE49-F238E27FC236}">
                    <a16:creationId xmlns:a16="http://schemas.microsoft.com/office/drawing/2014/main" id="{AFFFB8C2-8D20-4184-9510-ED80A53878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8022" y="3904048"/>
                <a:ext cx="3179688" cy="1109676"/>
              </a:xfrm>
              <a:prstGeom prst="rect">
                <a:avLst/>
              </a:prstGeom>
              <a:blipFill>
                <a:blip r:embed="rId6"/>
                <a:stretch>
                  <a:fillRect l="-192" b="-1044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feld 28">
                <a:extLst>
                  <a:ext uri="{FF2B5EF4-FFF2-40B4-BE49-F238E27FC236}">
                    <a16:creationId xmlns:a16="http://schemas.microsoft.com/office/drawing/2014/main" id="{32387479-667F-4A5C-A0FD-C2C11C37EB81}"/>
                  </a:ext>
                </a:extLst>
              </p:cNvPr>
              <p:cNvSpPr txBox="1"/>
              <p:nvPr/>
            </p:nvSpPr>
            <p:spPr>
              <a:xfrm>
                <a:off x="10128050" y="3975317"/>
                <a:ext cx="2113019" cy="13234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>
                            <a:rPr lang="de-DE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11</m:t>
                          </m:r>
                        </m:e>
                      </m:d>
                      <m:r>
                        <a:rPr lang="de-DE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de-DE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>
                            <a:rPr lang="de-DE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00</m:t>
                          </m:r>
                        </m:e>
                      </m:d>
                    </m:oMath>
                  </m:oMathPara>
                </a14:m>
                <a:endParaRPr lang="de-DE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de-DE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>
                            <a:rPr lang="de-DE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111</m:t>
                          </m:r>
                        </m:e>
                      </m:d>
                      <m:r>
                        <a:rPr lang="de-DE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de-DE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>
                            <a:rPr lang="de-DE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000</m:t>
                          </m:r>
                        </m:e>
                      </m:d>
                    </m:oMath>
                  </m:oMathPara>
                </a14:m>
                <a:endParaRPr lang="de-DE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de-DE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>
                            <a:rPr lang="de-DE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1111</m:t>
                          </m:r>
                        </m:e>
                      </m:d>
                      <m:r>
                        <a:rPr lang="de-DE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m:t>=|0000|</m:t>
                      </m:r>
                    </m:oMath>
                  </m:oMathPara>
                </a14:m>
                <a:endParaRPr lang="de-DE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m:t>…</m:t>
                      </m:r>
                    </m:oMath>
                  </m:oMathPara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29" name="Textfeld 28">
                <a:extLst>
                  <a:ext uri="{FF2B5EF4-FFF2-40B4-BE49-F238E27FC236}">
                    <a16:creationId xmlns:a16="http://schemas.microsoft.com/office/drawing/2014/main" id="{32387479-667F-4A5C-A0FD-C2C11C37EB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8050" y="3975317"/>
                <a:ext cx="2113019" cy="132343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itel 1">
            <a:extLst>
              <a:ext uri="{FF2B5EF4-FFF2-40B4-BE49-F238E27FC236}">
                <a16:creationId xmlns:a16="http://schemas.microsoft.com/office/drawing/2014/main" id="{8683367F-138B-4EB8-AAAB-8112934BCCF9}"/>
              </a:ext>
            </a:extLst>
          </p:cNvPr>
          <p:cNvSpPr txBox="1">
            <a:spLocks/>
          </p:cNvSpPr>
          <p:nvPr/>
        </p:nvSpPr>
        <p:spPr>
          <a:xfrm>
            <a:off x="596239" y="5771690"/>
            <a:ext cx="10515600" cy="10025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Statistically secure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E9F48677-82CD-407D-AD23-9FF6F083F3CC}"/>
              </a:ext>
            </a:extLst>
          </p:cNvPr>
          <p:cNvSpPr txBox="1"/>
          <p:nvPr/>
        </p:nvSpPr>
        <p:spPr>
          <a:xfrm>
            <a:off x="3263735" y="6067325"/>
            <a:ext cx="61025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= cryptographically secure? …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35517850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2A898CDC-A2EF-3A03-4779-B5E624DED99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>
            <a:normAutofit/>
          </a:bodyPr>
          <a:lstStyle/>
          <a:p>
            <a:pPr indent="0">
              <a:buNone/>
            </a:pPr>
            <a:r>
              <a:rPr lang="en-US" sz="8800" dirty="0"/>
              <a:t>NÄCHSTER ABSCHNITT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62A7FEE-15BC-CF27-52F5-3D3624615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60F0355D-3546-5798-1FD0-99EF21B87A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5E2EF74-7624-46CF-1A28-842FA62E0CB6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14E9E765-94CE-0941-BE99-F43834E80C33}" type="slidenum">
              <a:rPr lang="de-DE" smtClean="0"/>
              <a:pPr>
                <a:defRPr/>
              </a:pPr>
              <a:t>15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690776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8F8326BD-9A3A-92D4-C932-4579DCED356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32033" y="1770964"/>
            <a:ext cx="9753600" cy="4740451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/>
              <a:t>Efficiently implemented in hardware with shift registers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/>
              <a:t>Encryption of messages with unknown length like audio or video data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/>
              <a:t>Calculation of succeeding bits in advance to allow faster encryption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/>
              <a:t>No error propagation if a bit is faulty</a:t>
            </a:r>
          </a:p>
          <a:p>
            <a:endParaRPr lang="en-US" sz="2000" dirty="0"/>
          </a:p>
          <a:p>
            <a:r>
              <a:rPr lang="en-US" sz="2000" dirty="0"/>
              <a:t>		</a:t>
            </a:r>
          </a:p>
          <a:p>
            <a:r>
              <a:rPr lang="en-US" sz="2000" dirty="0"/>
              <a:t>	    </a:t>
            </a:r>
            <a:r>
              <a:rPr lang="en-US" sz="2400" dirty="0"/>
              <a:t>How cryptographically secure are LFSRs?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1" name="Titel 10">
            <a:extLst>
              <a:ext uri="{FF2B5EF4-FFF2-40B4-BE49-F238E27FC236}">
                <a16:creationId xmlns:a16="http://schemas.microsoft.com/office/drawing/2014/main" id="{F5F0F470-9D60-36F6-6735-8B1836A9F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Security </a:t>
            </a:r>
            <a:r>
              <a:rPr lang="de-DE" dirty="0" err="1"/>
              <a:t>of</a:t>
            </a:r>
            <a:r>
              <a:rPr lang="de-DE" dirty="0"/>
              <a:t> Stream </a:t>
            </a:r>
            <a:r>
              <a:rPr lang="de-DE" dirty="0" err="1"/>
              <a:t>Ciphers</a:t>
            </a:r>
            <a:r>
              <a:rPr lang="de-DE" dirty="0"/>
              <a:t> </a:t>
            </a:r>
            <a:r>
              <a:rPr lang="de-DE" dirty="0" err="1"/>
              <a:t>based</a:t>
            </a:r>
            <a:r>
              <a:rPr lang="de-DE" dirty="0"/>
              <a:t> on LFSRs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682F494-DD64-D321-EF02-BE8AE4A7AD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/>
              <a:t>Properties </a:t>
            </a:r>
            <a:r>
              <a:rPr lang="de-DE" err="1"/>
              <a:t>of</a:t>
            </a:r>
            <a:r>
              <a:rPr lang="de-DE"/>
              <a:t> LFSRs</a:t>
            </a:r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9BA1439-9B69-2EC9-D05A-908686A3E32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16</a:t>
            </a:fld>
            <a:endParaRPr lang="de-DE"/>
          </a:p>
        </p:txBody>
      </p:sp>
      <p:sp>
        <p:nvSpPr>
          <p:cNvPr id="2" name="Pfeil: nach rechts 1">
            <a:extLst>
              <a:ext uri="{FF2B5EF4-FFF2-40B4-BE49-F238E27FC236}">
                <a16:creationId xmlns:a16="http://schemas.microsoft.com/office/drawing/2014/main" id="{82DD83A1-D866-6089-65DB-A2CB7B7E0FD3}"/>
              </a:ext>
            </a:extLst>
          </p:cNvPr>
          <p:cNvSpPr/>
          <p:nvPr/>
        </p:nvSpPr>
        <p:spPr>
          <a:xfrm>
            <a:off x="674688" y="4647712"/>
            <a:ext cx="510645" cy="342054"/>
          </a:xfrm>
          <a:prstGeom prst="rightArrow">
            <a:avLst/>
          </a:prstGeom>
          <a:solidFill>
            <a:srgbClr val="00599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535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platzhalter 1">
                <a:extLst>
                  <a:ext uri="{FF2B5EF4-FFF2-40B4-BE49-F238E27FC236}">
                    <a16:creationId xmlns:a16="http://schemas.microsoft.com/office/drawing/2014/main" id="{DC913C05-50F5-B5AA-D5A9-B8594DC7E835}"/>
                  </a:ext>
                </a:extLst>
              </p:cNvPr>
              <p:cNvSpPr>
                <a:spLocks noGrp="1"/>
              </p:cNvSpPr>
              <p:nvPr>
                <p:ph type="body" sz="quarter" idx="15"/>
              </p:nvPr>
            </p:nvSpPr>
            <p:spPr>
              <a:xfrm>
                <a:off x="632032" y="1770964"/>
                <a:ext cx="10353567" cy="4740451"/>
              </a:xfrm>
            </p:spPr>
            <p:txBody>
              <a:bodyPr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Adversary knows a part of the plaintext and its location in the encrypted message</a:t>
                </a:r>
              </a:p>
              <a:p>
                <a:pPr marL="1085850" lvl="1" indent="-342900">
                  <a:buFont typeface="Wingdings" panose="05000000000000000000" pitchFamily="2" charset="2"/>
                  <a:buChar char="Ø"/>
                </a:pPr>
                <a:r>
                  <a:rPr lang="en-US" sz="1800" dirty="0"/>
                  <a:t>The original keystream can be calculated based on this information</a:t>
                </a:r>
              </a:p>
              <a:p>
                <a:pPr marL="1028700" lvl="1">
                  <a:buFont typeface="Wingdings" panose="05000000000000000000" pitchFamily="2" charset="2"/>
                  <a:buChar char="Ø"/>
                </a:pPr>
                <a:r>
                  <a:rPr lang="en-US" sz="1800" dirty="0"/>
                  <a:t> Malicious data can be combined with the gained keystream to modify original message</a:t>
                </a:r>
              </a:p>
              <a:p>
                <a:br>
                  <a:rPr lang="de-DE" sz="2000" b="0" dirty="0"/>
                </a:br>
                <a:br>
                  <a:rPr lang="de-DE" sz="2000" b="0" dirty="0"/>
                </a:br>
                <a:endParaRPr lang="de-DE" sz="2000" b="0" dirty="0"/>
              </a:p>
              <a:p>
                <a:br>
                  <a:rPr lang="de-DE" sz="2000" b="0" dirty="0"/>
                </a:br>
                <a:endParaRPr lang="de-DE" sz="2000" b="0" dirty="0"/>
              </a:p>
              <a:p>
                <a:r>
                  <a:rPr lang="de-DE" sz="2000" b="0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de-D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)⊕</m:t>
                    </m:r>
                    <m:sSub>
                      <m:sSubPr>
                        <m:ctrlPr>
                          <a:rPr lang="de-D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sub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de-DE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⊕</m:t>
                        </m:r>
                        <m:sSub>
                          <m:sSubPr>
                            <m:ctrlP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de-D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)⊕</m:t>
                    </m:r>
                    <m:sSub>
                      <m:sSubPr>
                        <m:ctrlPr>
                          <a:rPr lang="de-D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sub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⊕0)⊕</m:t>
                    </m:r>
                    <m:sSub>
                      <m:sSubPr>
                        <m:ctrlPr>
                          <a:rPr lang="de-D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de-D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br>
                  <a:rPr lang="de-DE" sz="2000" b="0" dirty="0"/>
                </a:br>
                <a:endParaRPr lang="en-US" sz="2000" dirty="0"/>
              </a:p>
            </p:txBody>
          </p:sp>
        </mc:Choice>
        <mc:Fallback xmlns="">
          <p:sp>
            <p:nvSpPr>
              <p:cNvPr id="2" name="Textplatzhalter 1">
                <a:extLst>
                  <a:ext uri="{FF2B5EF4-FFF2-40B4-BE49-F238E27FC236}">
                    <a16:creationId xmlns:a16="http://schemas.microsoft.com/office/drawing/2014/main" id="{DC913C05-50F5-B5AA-D5A9-B8594DC7E8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5"/>
              </p:nvPr>
            </p:nvSpPr>
            <p:spPr>
              <a:xfrm>
                <a:off x="632032" y="1770964"/>
                <a:ext cx="10353567" cy="4740451"/>
              </a:xfrm>
              <a:blipFill>
                <a:blip r:embed="rId3"/>
                <a:stretch>
                  <a:fillRect l="-14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>
            <a:extLst>
              <a:ext uri="{FF2B5EF4-FFF2-40B4-BE49-F238E27FC236}">
                <a16:creationId xmlns:a16="http://schemas.microsoft.com/office/drawing/2014/main" id="{A22C141F-EC0E-4DBB-8122-76396B713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Security </a:t>
            </a:r>
            <a:r>
              <a:rPr lang="de-DE" dirty="0" err="1"/>
              <a:t>of</a:t>
            </a:r>
            <a:r>
              <a:rPr lang="de-DE" dirty="0"/>
              <a:t> Stream </a:t>
            </a:r>
            <a:r>
              <a:rPr lang="de-DE" dirty="0" err="1"/>
              <a:t>Ciphers</a:t>
            </a:r>
            <a:r>
              <a:rPr lang="de-DE" dirty="0"/>
              <a:t> </a:t>
            </a:r>
            <a:r>
              <a:rPr lang="de-DE" dirty="0" err="1"/>
              <a:t>based</a:t>
            </a:r>
            <a:r>
              <a:rPr lang="de-DE" dirty="0"/>
              <a:t> on LFSRs</a:t>
            </a:r>
            <a:endParaRPr lang="en-US" dirty="0"/>
          </a:p>
        </p:txBody>
      </p:sp>
      <p:sp>
        <p:nvSpPr>
          <p:cNvPr id="7" name="Untertitel 6">
            <a:extLst>
              <a:ext uri="{FF2B5EF4-FFF2-40B4-BE49-F238E27FC236}">
                <a16:creationId xmlns:a16="http://schemas.microsoft.com/office/drawing/2014/main" id="{4463777E-CDDA-282F-5976-0312D062C5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Known-Plaintext Attack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A8F95D3-2440-FEFD-FCFC-7848116C21A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17</a:t>
            </a:fld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elle 6">
                <a:extLst>
                  <a:ext uri="{FF2B5EF4-FFF2-40B4-BE49-F238E27FC236}">
                    <a16:creationId xmlns:a16="http://schemas.microsoft.com/office/drawing/2014/main" id="{CBFE1FBA-E947-4969-DDA9-C378CFF0D566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206401" y="3505200"/>
              <a:ext cx="8128000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064000">
                      <a:extLst>
                        <a:ext uri="{9D8B030D-6E8A-4147-A177-3AD203B41FA5}">
                          <a16:colId xmlns:a16="http://schemas.microsoft.com/office/drawing/2014/main" val="3528971136"/>
                        </a:ext>
                      </a:extLst>
                    </a:gridCol>
                    <a:gridCol w="4064000">
                      <a:extLst>
                        <a:ext uri="{9D8B030D-6E8A-4147-A177-3AD203B41FA5}">
                          <a16:colId xmlns:a16="http://schemas.microsoft.com/office/drawing/2014/main" val="347525124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0" dirty="0">
                              <a:solidFill>
                                <a:srgbClr val="00599C"/>
                              </a:solidFill>
                            </a:rPr>
                            <a:t>Original Data / Input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0" dirty="0">
                              <a:solidFill>
                                <a:srgbClr val="00599C"/>
                              </a:solidFill>
                            </a:rPr>
                            <a:t>Modified Data / Output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61076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0" i="1" smtClean="0">
                                        <a:solidFill>
                                          <a:srgbClr val="00599C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solidFill>
                                          <a:srgbClr val="00599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de-DE" b="0" i="1" smtClean="0">
                                        <a:solidFill>
                                          <a:srgbClr val="00599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solidFill>
                                          <a:srgbClr val="00599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solidFill>
                                      <a:srgbClr val="00599C"/>
                                    </a:solidFill>
                                    <a:latin typeface="Cambria Math" panose="02040503050406030204" pitchFamily="18" charset="0"/>
                                  </a:rPr>
                                  <m:t> ≔</m:t>
                                </m:r>
                                <m:r>
                                  <a:rPr lang="de-DE" b="0" i="1" smtClean="0">
                                    <a:solidFill>
                                      <a:srgbClr val="00599C"/>
                                    </a:solidFill>
                                    <a:latin typeface="Cambria Math" panose="02040503050406030204" pitchFamily="18" charset="0"/>
                                  </a:rPr>
                                  <m:t>𝑒𝑛𝑐𝑟𝑦𝑝𝑡𝑒𝑑</m:t>
                                </m:r>
                                <m:r>
                                  <a:rPr lang="de-DE" b="0" i="1" smtClean="0">
                                    <a:solidFill>
                                      <a:srgbClr val="00599C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de-DE" b="0" i="1" smtClean="0">
                                    <a:solidFill>
                                      <a:srgbClr val="00599C"/>
                                    </a:solidFill>
                                    <a:latin typeface="Cambria Math" panose="02040503050406030204" pitchFamily="18" charset="0"/>
                                  </a:rPr>
                                  <m:t>𝑏𝑖𝑡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599C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sz="1800" b="0" i="1" smtClean="0">
                                        <a:solidFill>
                                          <a:srgbClr val="00599C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800" b="0" i="1" smtClean="0">
                                        <a:solidFill>
                                          <a:srgbClr val="00599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de-DE" sz="1800" b="0" i="1" smtClean="0">
                                        <a:solidFill>
                                          <a:srgbClr val="00599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de-DE" sz="1800" b="0" i="1" smtClean="0">
                                        <a:solidFill>
                                          <a:srgbClr val="00599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de-DE" sz="1800" b="0" i="1" smtClean="0">
                                        <a:solidFill>
                                          <a:srgbClr val="00599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sz="1800" b="0" i="1" smtClean="0">
                                    <a:solidFill>
                                      <a:srgbClr val="00599C"/>
                                    </a:solidFill>
                                    <a:latin typeface="Cambria Math" panose="02040503050406030204" pitchFamily="18" charset="0"/>
                                  </a:rPr>
                                  <m:t> ≔</m:t>
                                </m:r>
                                <m:r>
                                  <a:rPr lang="de-DE" sz="1800" b="0" i="1" smtClean="0">
                                    <a:solidFill>
                                      <a:srgbClr val="00599C"/>
                                    </a:solidFill>
                                    <a:latin typeface="Cambria Math" panose="02040503050406030204" pitchFamily="18" charset="0"/>
                                  </a:rPr>
                                  <m:t>𝑚𝑎𝑙𝑖𝑐𝑖𝑜𝑢𝑠</m:t>
                                </m:r>
                                <m:r>
                                  <a:rPr lang="de-DE" sz="1800" b="0" i="1" smtClean="0">
                                    <a:solidFill>
                                      <a:srgbClr val="00599C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de-DE" sz="1800" b="0" i="1" smtClean="0">
                                    <a:solidFill>
                                      <a:srgbClr val="00599C"/>
                                    </a:solidFill>
                                    <a:latin typeface="Cambria Math" panose="02040503050406030204" pitchFamily="18" charset="0"/>
                                  </a:rPr>
                                  <m:t>𝑝𝑙𝑎𝑖𝑛𝑡𝑒𝑥𝑡</m:t>
                                </m:r>
                                <m:r>
                                  <a:rPr lang="de-DE" sz="1800" b="0" i="1" smtClean="0">
                                    <a:solidFill>
                                      <a:srgbClr val="00599C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de-DE" sz="1800" b="0" i="1" smtClean="0">
                                    <a:solidFill>
                                      <a:srgbClr val="00599C"/>
                                    </a:solidFill>
                                    <a:latin typeface="Cambria Math" panose="02040503050406030204" pitchFamily="18" charset="0"/>
                                  </a:rPr>
                                  <m:t>𝑏𝑖𝑡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599C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76826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sz="1800" b="0" i="1" smtClean="0">
                                        <a:solidFill>
                                          <a:srgbClr val="00599C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800" b="0" i="1" smtClean="0">
                                        <a:solidFill>
                                          <a:srgbClr val="00599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de-DE" sz="1800" b="0" i="1" smtClean="0">
                                        <a:solidFill>
                                          <a:srgbClr val="00599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de-DE" sz="1800" b="0" i="1" smtClean="0">
                                        <a:solidFill>
                                          <a:srgbClr val="00599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sz="1800" b="0" i="1" smtClean="0">
                                    <a:solidFill>
                                      <a:srgbClr val="00599C"/>
                                    </a:solidFill>
                                    <a:latin typeface="Cambria Math" panose="02040503050406030204" pitchFamily="18" charset="0"/>
                                  </a:rPr>
                                  <m:t> ≔</m:t>
                                </m:r>
                                <m:r>
                                  <a:rPr lang="de-DE" sz="1800" b="0" i="1" smtClean="0">
                                    <a:solidFill>
                                      <a:srgbClr val="00599C"/>
                                    </a:solidFill>
                                    <a:latin typeface="Cambria Math" panose="02040503050406030204" pitchFamily="18" charset="0"/>
                                  </a:rPr>
                                  <m:t>𝑝𝑙𝑎𝑖𝑛𝑡𝑒𝑥𝑡</m:t>
                                </m:r>
                                <m:r>
                                  <a:rPr lang="de-DE" sz="1800" b="0" i="1" smtClean="0">
                                    <a:solidFill>
                                      <a:srgbClr val="00599C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de-DE" sz="1800" b="0" i="1" smtClean="0">
                                    <a:solidFill>
                                      <a:srgbClr val="00599C"/>
                                    </a:solidFill>
                                    <a:latin typeface="Cambria Math" panose="02040503050406030204" pitchFamily="18" charset="0"/>
                                  </a:rPr>
                                  <m:t>𝑏𝑖𝑡</m:t>
                                </m:r>
                              </m:oMath>
                            </m:oMathPara>
                          </a14:m>
                          <a:br>
                            <a:rPr lang="de-DE" sz="1800" b="0" dirty="0">
                              <a:solidFill>
                                <a:srgbClr val="00599C"/>
                              </a:solidFill>
                            </a:rPr>
                          </a:br>
                          <a:endParaRPr lang="en-US" dirty="0">
                            <a:solidFill>
                              <a:srgbClr val="00599C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sz="1800" b="0" i="1" smtClean="0">
                                        <a:solidFill>
                                          <a:srgbClr val="00599C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800" b="0" i="1" smtClean="0">
                                        <a:solidFill>
                                          <a:srgbClr val="00599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de-DE" sz="1800" b="0" i="1" smtClean="0">
                                        <a:solidFill>
                                          <a:srgbClr val="00599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de-DE" sz="1800" b="0" i="1" smtClean="0">
                                        <a:solidFill>
                                          <a:srgbClr val="00599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de-DE" sz="1800" b="0" i="1" smtClean="0">
                                        <a:solidFill>
                                          <a:srgbClr val="00599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sz="1800" b="0" i="1" smtClean="0">
                                    <a:solidFill>
                                      <a:srgbClr val="00599C"/>
                                    </a:solidFill>
                                    <a:latin typeface="Cambria Math" panose="02040503050406030204" pitchFamily="18" charset="0"/>
                                  </a:rPr>
                                  <m:t> ≔</m:t>
                                </m:r>
                                <m:r>
                                  <a:rPr lang="de-DE" sz="1800" b="0" i="1" smtClean="0">
                                    <a:solidFill>
                                      <a:srgbClr val="00599C"/>
                                    </a:solidFill>
                                    <a:latin typeface="Cambria Math" panose="02040503050406030204" pitchFamily="18" charset="0"/>
                                  </a:rPr>
                                  <m:t>𝑚𝑎𝑙𝑖𝑐𝑖𝑜𝑢𝑠</m:t>
                                </m:r>
                                <m:r>
                                  <a:rPr lang="de-DE" sz="1800" b="0" i="1" smtClean="0">
                                    <a:solidFill>
                                      <a:srgbClr val="00599C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de-DE" sz="1800" b="0" i="1" smtClean="0">
                                    <a:solidFill>
                                      <a:srgbClr val="00599C"/>
                                    </a:solidFill>
                                    <a:latin typeface="Cambria Math" panose="02040503050406030204" pitchFamily="18" charset="0"/>
                                  </a:rPr>
                                  <m:t>𝑒𝑛𝑐𝑟𝑝𝑦𝑡𝑒𝑑</m:t>
                                </m:r>
                                <m:r>
                                  <a:rPr lang="de-DE" sz="1800" b="0" i="1" smtClean="0">
                                    <a:solidFill>
                                      <a:srgbClr val="00599C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de-DE" sz="1800" b="0" i="1" smtClean="0">
                                    <a:solidFill>
                                      <a:srgbClr val="00599C"/>
                                    </a:solidFill>
                                    <a:latin typeface="Cambria Math" panose="02040503050406030204" pitchFamily="18" charset="0"/>
                                  </a:rPr>
                                  <m:t>𝑏𝑖𝑡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599C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633296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de-DE" sz="1800" b="0" i="1" smtClean="0">
                                    <a:solidFill>
                                      <a:srgbClr val="00599C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de-DE" sz="1800" b="0" i="1" smtClean="0">
                                        <a:solidFill>
                                          <a:srgbClr val="00599C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800" b="0" i="1" smtClean="0">
                                        <a:solidFill>
                                          <a:srgbClr val="00599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de-DE" sz="1800" b="0" i="1" smtClean="0">
                                        <a:solidFill>
                                          <a:srgbClr val="00599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sz="1800" b="0" i="1" smtClean="0">
                                    <a:solidFill>
                                      <a:srgbClr val="00599C"/>
                                    </a:solidFill>
                                    <a:latin typeface="Cambria Math" panose="02040503050406030204" pitchFamily="18" charset="0"/>
                                  </a:rPr>
                                  <m:t> ≔</m:t>
                                </m:r>
                                <m:r>
                                  <a:rPr lang="de-DE" sz="1800" b="0" i="1" smtClean="0">
                                    <a:solidFill>
                                      <a:srgbClr val="00599C"/>
                                    </a:solidFill>
                                    <a:latin typeface="Cambria Math" panose="02040503050406030204" pitchFamily="18" charset="0"/>
                                  </a:rPr>
                                  <m:t>𝑘𝑒𝑦𝑠𝑡𝑟𝑒𝑎𝑚</m:t>
                                </m:r>
                                <m:r>
                                  <a:rPr lang="de-DE" sz="1800" b="0" i="1" smtClean="0">
                                    <a:solidFill>
                                      <a:srgbClr val="00599C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de-DE" sz="1800" b="0" i="1" smtClean="0">
                                    <a:solidFill>
                                      <a:srgbClr val="00599C"/>
                                    </a:solidFill>
                                    <a:latin typeface="Cambria Math" panose="02040503050406030204" pitchFamily="18" charset="0"/>
                                  </a:rPr>
                                  <m:t>𝑏𝑖𝑡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599C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dirty="0">
                            <a:solidFill>
                              <a:srgbClr val="00599C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472745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elle 6">
                <a:extLst>
                  <a:ext uri="{FF2B5EF4-FFF2-40B4-BE49-F238E27FC236}">
                    <a16:creationId xmlns:a16="http://schemas.microsoft.com/office/drawing/2014/main" id="{CBFE1FBA-E947-4969-DDA9-C378CFF0D56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09136207"/>
                  </p:ext>
                </p:extLst>
              </p:nvPr>
            </p:nvGraphicFramePr>
            <p:xfrm>
              <a:off x="1206401" y="3505200"/>
              <a:ext cx="8128000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064000">
                      <a:extLst>
                        <a:ext uri="{9D8B030D-6E8A-4147-A177-3AD203B41FA5}">
                          <a16:colId xmlns:a16="http://schemas.microsoft.com/office/drawing/2014/main" val="3528971136"/>
                        </a:ext>
                      </a:extLst>
                    </a:gridCol>
                    <a:gridCol w="4064000">
                      <a:extLst>
                        <a:ext uri="{9D8B030D-6E8A-4147-A177-3AD203B41FA5}">
                          <a16:colId xmlns:a16="http://schemas.microsoft.com/office/drawing/2014/main" val="347525124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0" dirty="0">
                              <a:solidFill>
                                <a:srgbClr val="00599C"/>
                              </a:solidFill>
                            </a:rPr>
                            <a:t>Original Data / Input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0" dirty="0">
                              <a:solidFill>
                                <a:srgbClr val="00599C"/>
                              </a:solidFill>
                            </a:rPr>
                            <a:t>Modified Data / Output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61076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108197" r="-99850" b="-2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0150" t="-108197" b="-2131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76826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208197" r="-99850" b="-1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0150" t="-208197" b="-1131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633296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308197" r="-99850" b="-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dirty="0">
                            <a:solidFill>
                              <a:srgbClr val="00599C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472745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elle 6">
                <a:extLst>
                  <a:ext uri="{FF2B5EF4-FFF2-40B4-BE49-F238E27FC236}">
                    <a16:creationId xmlns:a16="http://schemas.microsoft.com/office/drawing/2014/main" id="{45F0C2B4-C1C7-6793-0C13-640FEB372965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9908770" y="3659163"/>
              <a:ext cx="1144366" cy="1828800"/>
            </p:xfrm>
            <a:graphic>
              <a:graphicData uri="http://schemas.openxmlformats.org/drawingml/2006/table">
                <a:tbl>
                  <a:tblPr firstRow="1" bandRow="1">
                    <a:effectLst/>
                    <a:tableStyleId>{5C22544A-7EE6-4342-B048-85BDC9FD1C3A}</a:tableStyleId>
                  </a:tblPr>
                  <a:tblGrid>
                    <a:gridCol w="378132">
                      <a:extLst>
                        <a:ext uri="{9D8B030D-6E8A-4147-A177-3AD203B41FA5}">
                          <a16:colId xmlns:a16="http://schemas.microsoft.com/office/drawing/2014/main" val="409825775"/>
                        </a:ext>
                      </a:extLst>
                    </a:gridCol>
                    <a:gridCol w="383117">
                      <a:extLst>
                        <a:ext uri="{9D8B030D-6E8A-4147-A177-3AD203B41FA5}">
                          <a16:colId xmlns:a16="http://schemas.microsoft.com/office/drawing/2014/main" val="3770430851"/>
                        </a:ext>
                      </a:extLst>
                    </a:gridCol>
                    <a:gridCol w="383117">
                      <a:extLst>
                        <a:ext uri="{9D8B030D-6E8A-4147-A177-3AD203B41FA5}">
                          <a16:colId xmlns:a16="http://schemas.microsoft.com/office/drawing/2014/main" val="858345420"/>
                        </a:ext>
                      </a:extLst>
                    </a:gridCol>
                  </a:tblGrid>
                  <a:tr h="33151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9525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9525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⊕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988477866"/>
                      </a:ext>
                    </a:extLst>
                  </a:tr>
                  <a:tr h="3315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0</a:t>
                          </a:r>
                        </a:p>
                      </a:txBody>
                      <a:tcPr>
                        <a:lnL w="9525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0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770867033"/>
                      </a:ext>
                    </a:extLst>
                  </a:tr>
                  <a:tr h="3315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0</a:t>
                          </a:r>
                        </a:p>
                      </a:txBody>
                      <a:tcPr>
                        <a:lnL w="9525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762347836"/>
                      </a:ext>
                    </a:extLst>
                  </a:tr>
                  <a:tr h="3315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9525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674007548"/>
                      </a:ext>
                    </a:extLst>
                  </a:tr>
                  <a:tr h="3315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9525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9525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9525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9525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34105637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elle 6">
                <a:extLst>
                  <a:ext uri="{FF2B5EF4-FFF2-40B4-BE49-F238E27FC236}">
                    <a16:creationId xmlns:a16="http://schemas.microsoft.com/office/drawing/2014/main" id="{45F0C2B4-C1C7-6793-0C13-640FEB37296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69063364"/>
                  </p:ext>
                </p:extLst>
              </p:nvPr>
            </p:nvGraphicFramePr>
            <p:xfrm>
              <a:off x="9908770" y="3659163"/>
              <a:ext cx="1144366" cy="1828800"/>
            </p:xfrm>
            <a:graphic>
              <a:graphicData uri="http://schemas.openxmlformats.org/drawingml/2006/table">
                <a:tbl>
                  <a:tblPr firstRow="1" bandRow="1">
                    <a:effectLst/>
                    <a:tableStyleId>{5C22544A-7EE6-4342-B048-85BDC9FD1C3A}</a:tableStyleId>
                  </a:tblPr>
                  <a:tblGrid>
                    <a:gridCol w="378132">
                      <a:extLst>
                        <a:ext uri="{9D8B030D-6E8A-4147-A177-3AD203B41FA5}">
                          <a16:colId xmlns:a16="http://schemas.microsoft.com/office/drawing/2014/main" val="409825775"/>
                        </a:ext>
                      </a:extLst>
                    </a:gridCol>
                    <a:gridCol w="383117">
                      <a:extLst>
                        <a:ext uri="{9D8B030D-6E8A-4147-A177-3AD203B41FA5}">
                          <a16:colId xmlns:a16="http://schemas.microsoft.com/office/drawing/2014/main" val="3770430851"/>
                        </a:ext>
                      </a:extLst>
                    </a:gridCol>
                    <a:gridCol w="383117">
                      <a:extLst>
                        <a:ext uri="{9D8B030D-6E8A-4147-A177-3AD203B41FA5}">
                          <a16:colId xmlns:a16="http://schemas.microsoft.com/office/drawing/2014/main" val="858345420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9525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9525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5"/>
                          <a:stretch>
                            <a:fillRect l="-1613" t="-1667" r="-209677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5"/>
                          <a:stretch>
                            <a:fillRect l="-98438" t="-1667" r="-103125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201587" t="-1667" r="-4762" b="-4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8847786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0</a:t>
                          </a:r>
                        </a:p>
                      </a:txBody>
                      <a:tcPr>
                        <a:lnL w="9525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0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77086703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0</a:t>
                          </a:r>
                        </a:p>
                      </a:txBody>
                      <a:tcPr>
                        <a:lnL w="9525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76234783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9525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67400754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9525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9525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9525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9525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34105637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077009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platzhalter 1">
                <a:extLst>
                  <a:ext uri="{FF2B5EF4-FFF2-40B4-BE49-F238E27FC236}">
                    <a16:creationId xmlns:a16="http://schemas.microsoft.com/office/drawing/2014/main" id="{B8D2120F-267A-B636-A359-DF0BC7F70040}"/>
                  </a:ext>
                </a:extLst>
              </p:cNvPr>
              <p:cNvSpPr>
                <a:spLocks noGrp="1"/>
              </p:cNvSpPr>
              <p:nvPr>
                <p:ph type="body" sz="quarter" idx="15"/>
              </p:nvPr>
            </p:nvSpPr>
            <p:spPr>
              <a:xfrm>
                <a:off x="648966" y="1770964"/>
                <a:ext cx="10353571" cy="4740451"/>
              </a:xfrm>
            </p:spPr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The linear complexity </a:t>
                </a:r>
                <a14:m>
                  <m:oMath xmlns:m="http://schemas.openxmlformats.org/officeDocument/2006/math">
                    <m:r>
                      <a:rPr lang="de-DE" sz="20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de-DE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sz="20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de-DE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of a finite sequence </a:t>
                </a:r>
                <a14:m>
                  <m:oMath xmlns:m="http://schemas.openxmlformats.org/officeDocument/2006/math"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000" dirty="0"/>
                  <a:t> is equal to the degree of the shortest LFSR to generate </a:t>
                </a:r>
                <a14:m>
                  <m:oMath xmlns:m="http://schemas.openxmlformats.org/officeDocument/2006/math">
                    <m:r>
                      <a:rPr lang="de-DE" sz="2000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sz="2000" dirty="0"/>
              </a:p>
              <a:p>
                <a:pPr marL="1085850" lvl="1" indent="-342900">
                  <a:lnSpc>
                    <a:spcPct val="200000"/>
                  </a:lnSpc>
                  <a:buFont typeface="Wingdings" panose="05000000000000000000" pitchFamily="2" charset="2"/>
                  <a:buChar char="Ø"/>
                </a:pPr>
                <a:r>
                  <a:rPr lang="en-US" sz="1800" dirty="0"/>
                  <a:t>A primitive feedback polynomial always has maximal linear complexity</a:t>
                </a:r>
              </a:p>
              <a:p>
                <a:endParaRPr lang="en-US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The Berlekamp-Massey algorithm computes the shortest possible LFSR as long as </a:t>
                </a:r>
                <a14:m>
                  <m:oMath xmlns:m="http://schemas.openxmlformats.org/officeDocument/2006/math"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2000" dirty="0"/>
                  <a:t> bits of its keystream can be obtained</a:t>
                </a:r>
              </a:p>
              <a:p>
                <a:pPr marL="1085850" lvl="1" indent="-342900">
                  <a:lnSpc>
                    <a:spcPct val="200000"/>
                  </a:lnSpc>
                  <a:buFont typeface="Wingdings" panose="05000000000000000000" pitchFamily="2" charset="2"/>
                  <a:buChar char="Ø"/>
                </a:pPr>
                <a:r>
                  <a:rPr lang="en-US" sz="1800" dirty="0"/>
                  <a:t>An adversary can recreate an LFSR based on </a:t>
                </a:r>
                <a14:m>
                  <m:oMath xmlns:m="http://schemas.openxmlformats.org/officeDocument/2006/math">
                    <m:r>
                      <a:rPr lang="de-DE" sz="18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de-DE" sz="18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1800" dirty="0"/>
                  <a:t> bits</a:t>
                </a:r>
              </a:p>
              <a:p>
                <a:pPr marL="1085850" lvl="1" indent="-342900">
                  <a:buFont typeface="Wingdings" panose="05000000000000000000" pitchFamily="2" charset="2"/>
                  <a:buChar char="Ø"/>
                </a:pPr>
                <a:r>
                  <a:rPr lang="en-US" sz="1800" dirty="0"/>
                  <a:t>Even with a period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256</m:t>
                        </m:r>
                      </m:sup>
                    </m:sSup>
                    <m:r>
                      <a:rPr lang="de-DE" sz="18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1800" dirty="0"/>
                  <a:t> bits can already </a:t>
                </a:r>
                <a14:m>
                  <m:oMath xmlns:m="http://schemas.openxmlformats.org/officeDocument/2006/math">
                    <m:r>
                      <a:rPr lang="de-DE" sz="1800" b="0" i="1" smtClean="0">
                        <a:latin typeface="Cambria Math" panose="02040503050406030204" pitchFamily="18" charset="0"/>
                      </a:rPr>
                      <m:t>2∗256</m:t>
                    </m:r>
                  </m:oMath>
                </a14:m>
                <a:r>
                  <a:rPr lang="en-US" sz="1800" dirty="0"/>
                  <a:t> bits be sufficient to crack the cipher</a:t>
                </a:r>
              </a:p>
              <a:p>
                <a:pPr marL="1085850" lvl="1" indent="-342900">
                  <a:buFont typeface="Wingdings" panose="05000000000000000000" pitchFamily="2" charset="2"/>
                  <a:buChar char="Ø"/>
                </a:pPr>
                <a:r>
                  <a:rPr lang="en-US" sz="1800" b="1" dirty="0"/>
                  <a:t>LFSRs also require a high linear complexity to be safe against such algorithm</a:t>
                </a:r>
              </a:p>
            </p:txBody>
          </p:sp>
        </mc:Choice>
        <mc:Fallback>
          <p:sp>
            <p:nvSpPr>
              <p:cNvPr id="2" name="Textplatzhalter 1">
                <a:extLst>
                  <a:ext uri="{FF2B5EF4-FFF2-40B4-BE49-F238E27FC236}">
                    <a16:creationId xmlns:a16="http://schemas.microsoft.com/office/drawing/2014/main" id="{B8D2120F-267A-B636-A359-DF0BC7F700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5"/>
              </p:nvPr>
            </p:nvSpPr>
            <p:spPr>
              <a:xfrm>
                <a:off x="648966" y="1770964"/>
                <a:ext cx="10353571" cy="4740451"/>
              </a:xfrm>
              <a:blipFill>
                <a:blip r:embed="rId3"/>
                <a:stretch>
                  <a:fillRect l="-14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>
            <a:extLst>
              <a:ext uri="{FF2B5EF4-FFF2-40B4-BE49-F238E27FC236}">
                <a16:creationId xmlns:a16="http://schemas.microsoft.com/office/drawing/2014/main" id="{7485D3B8-9381-A3B7-B90C-4E7DCAE45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Security </a:t>
            </a:r>
            <a:r>
              <a:rPr lang="de-DE" dirty="0" err="1"/>
              <a:t>of</a:t>
            </a:r>
            <a:r>
              <a:rPr lang="de-DE" dirty="0"/>
              <a:t> Stream </a:t>
            </a:r>
            <a:r>
              <a:rPr lang="de-DE" dirty="0" err="1"/>
              <a:t>Ciphers</a:t>
            </a:r>
            <a:r>
              <a:rPr lang="de-DE" dirty="0"/>
              <a:t> </a:t>
            </a:r>
            <a:r>
              <a:rPr lang="de-DE" dirty="0" err="1"/>
              <a:t>based</a:t>
            </a:r>
            <a:r>
              <a:rPr lang="de-DE" dirty="0"/>
              <a:t> on LFSRs</a:t>
            </a:r>
            <a:endParaRPr lang="en-US" dirty="0"/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34BA8644-9BA2-70AB-2966-634A96B8ED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Linear Complexity and the Berlekamp-Massey Algorithm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D429771-06DA-E4A5-0D9B-A4CB1B1F58F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2184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platzhalter 1">
                <a:extLst>
                  <a:ext uri="{FF2B5EF4-FFF2-40B4-BE49-F238E27FC236}">
                    <a16:creationId xmlns:a16="http://schemas.microsoft.com/office/drawing/2014/main" id="{8D631A91-BB70-2D55-9358-E0809580DCA0}"/>
                  </a:ext>
                </a:extLst>
              </p:cNvPr>
              <p:cNvSpPr>
                <a:spLocks noGrp="1"/>
              </p:cNvSpPr>
              <p:nvPr>
                <p:ph type="body" sz="quarter" idx="15"/>
              </p:nvPr>
            </p:nvSpPr>
            <p:spPr>
              <a:xfrm>
                <a:off x="632033" y="1770964"/>
                <a:ext cx="10581090" cy="4740451"/>
              </a:xfrm>
            </p:spPr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i="1" dirty="0"/>
                  <a:t>NLFSR</a:t>
                </a:r>
                <a:r>
                  <a:rPr lang="en-US" sz="2000" dirty="0"/>
                  <a:t>s generate bits by combining the tapped cells in a nonlinear way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Example of an NLFSR feedback polynomial: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p>
                                  <m:sSup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p>
                                </m:s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sup>
                            </m:s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There are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000" dirty="0"/>
                  <a:t> possible Boolean functions for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/>
                  <a:t> bits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000" b="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b="0" dirty="0"/>
                  <a:t>However, for an NLFSR with period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000" dirty="0"/>
                  <a:t> the used register can be identified with at most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000" dirty="0"/>
                  <a:t> bits</a:t>
                </a:r>
              </a:p>
              <a:p>
                <a:pPr marL="1085850" lvl="1" indent="-342900">
                  <a:lnSpc>
                    <a:spcPct val="200000"/>
                  </a:lnSpc>
                  <a:buFont typeface="Wingdings" panose="05000000000000000000" pitchFamily="2" charset="2"/>
                  <a:buChar char="Ø"/>
                </a:pPr>
                <a:r>
                  <a:rPr lang="en-US" sz="1800" dirty="0"/>
                  <a:t>NLFSRs on their own are not secure enough</a:t>
                </a:r>
              </a:p>
            </p:txBody>
          </p:sp>
        </mc:Choice>
        <mc:Fallback xmlns="">
          <p:sp>
            <p:nvSpPr>
              <p:cNvPr id="2" name="Textplatzhalter 1">
                <a:extLst>
                  <a:ext uri="{FF2B5EF4-FFF2-40B4-BE49-F238E27FC236}">
                    <a16:creationId xmlns:a16="http://schemas.microsoft.com/office/drawing/2014/main" id="{8D631A91-BB70-2D55-9358-E0809580DC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5"/>
              </p:nvPr>
            </p:nvSpPr>
            <p:spPr>
              <a:xfrm>
                <a:off x="632033" y="1770964"/>
                <a:ext cx="10581090" cy="4740451"/>
              </a:xfrm>
              <a:blipFill>
                <a:blip r:embed="rId3"/>
                <a:stretch>
                  <a:fillRect l="-1383" r="-7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>
            <a:extLst>
              <a:ext uri="{FF2B5EF4-FFF2-40B4-BE49-F238E27FC236}">
                <a16:creationId xmlns:a16="http://schemas.microsoft.com/office/drawing/2014/main" id="{4EA520ED-A4B7-9CFD-374C-456BE447B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Increasing the Cryptographic Qualities of LFSRs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AE093400-948F-4F62-CA3D-EB0E754904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Nonlinear Feedback Shift Registers (NLFSR)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F3BEDA7-47EF-3DCA-3519-922E2FAA8AF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4722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8F8326BD-9A3A-92D4-C932-4579DCED356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1" name="Titel 10">
            <a:extLst>
              <a:ext uri="{FF2B5EF4-FFF2-40B4-BE49-F238E27FC236}">
                <a16:creationId xmlns:a16="http://schemas.microsoft.com/office/drawing/2014/main" id="{F5F0F470-9D60-36F6-6735-8B1836A9F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de-DE"/>
          </a:p>
        </p:txBody>
      </p:sp>
      <p:sp>
        <p:nvSpPr>
          <p:cNvPr id="12" name="Untertitel 11">
            <a:extLst>
              <a:ext uri="{FF2B5EF4-FFF2-40B4-BE49-F238E27FC236}">
                <a16:creationId xmlns:a16="http://schemas.microsoft.com/office/drawing/2014/main" id="{638BC512-6C21-FB1F-C0C9-4871D42986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9BA1439-9B69-2EC9-D05A-908686A3E32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2</a:t>
            </a:fld>
            <a:endParaRPr lang="de-DE" dirty="0"/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A85CB246-9987-4473-960F-C18D9B3C70C3}"/>
              </a:ext>
            </a:extLst>
          </p:cNvPr>
          <p:cNvSpPr txBox="1">
            <a:spLocks/>
          </p:cNvSpPr>
          <p:nvPr/>
        </p:nvSpPr>
        <p:spPr bwMode="auto">
          <a:xfrm>
            <a:off x="914624" y="2525830"/>
            <a:ext cx="10362751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marL="0" indent="0" algn="l" defTabSz="4572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None/>
              <a:defRPr sz="1600" b="0" i="1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457200" indent="0" algn="ctr" defTabSz="4572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None/>
              <a:defRPr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+mn-cs"/>
              </a:defRPr>
            </a:lvl2pPr>
            <a:lvl3pPr marL="914400" indent="0" algn="ctr" defTabSz="4572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None/>
              <a:defRPr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+mn-cs"/>
              </a:defRPr>
            </a:lvl3pPr>
            <a:lvl4pPr marL="1371600" indent="0" algn="ctr" defTabSz="4572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None/>
              <a:defRPr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+mn-cs"/>
              </a:defRPr>
            </a:lvl4pPr>
            <a:lvl5pPr marL="1828800" indent="0" algn="ctr" defTabSz="4572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None/>
              <a:defRPr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b="1" i="0" kern="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“Any one who considers arithmetical methods of </a:t>
            </a:r>
            <a:r>
              <a:rPr lang="en-US" sz="2800" b="1" i="0" kern="0" dirty="0"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producing random digits</a:t>
            </a:r>
            <a:r>
              <a:rPr lang="en-US" sz="2800" b="1" i="0" kern="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is, of course, in a </a:t>
            </a:r>
            <a:r>
              <a:rPr lang="en-US" sz="2800" b="1" i="0" kern="0" dirty="0"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state of sin</a:t>
            </a:r>
            <a:r>
              <a:rPr lang="en-US" sz="2800" b="1" i="0" kern="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.”</a:t>
            </a:r>
            <a:endParaRPr lang="de-DE" sz="2800" b="1" i="0" kern="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00E1863D-CF2F-44A3-80CF-B25567EE2594}"/>
              </a:ext>
            </a:extLst>
          </p:cNvPr>
          <p:cNvSpPr txBox="1">
            <a:spLocks/>
          </p:cNvSpPr>
          <p:nvPr/>
        </p:nvSpPr>
        <p:spPr>
          <a:xfrm>
            <a:off x="3999412" y="4025212"/>
            <a:ext cx="7277963" cy="13736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John von Neumann, 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summarized by George E. Forsythe, 1951 [2, p. 36]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98507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DBF9DB8F-9DF2-2A0F-042D-39950DCA39A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Combines the output of multiple LFSRs with a nonlinear combination function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</a:t>
            </a:r>
            <a:r>
              <a:rPr lang="en-US" sz="2000" i="1" dirty="0"/>
              <a:t>Geffe Generator </a:t>
            </a:r>
            <a:r>
              <a:rPr lang="en-US" sz="2000" dirty="0"/>
              <a:t>implements this principle:</a:t>
            </a:r>
          </a:p>
          <a:p>
            <a:pPr marL="1085850" lvl="1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800" dirty="0"/>
              <a:t>Select</a:t>
            </a:r>
            <a:r>
              <a:rPr lang="en-US" sz="2000" dirty="0"/>
              <a:t> output from one of two LFSRs based on the bit of another LFSR</a:t>
            </a:r>
          </a:p>
          <a:p>
            <a:endParaRPr lang="en-US" sz="2000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B69A7A26-E3B9-225F-31D1-EE479921E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Increasing the Cryptographic Qualities of LFSRs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10B0182F-547A-720E-CC51-88119F2527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Combining Linear Feedback Shift Registers with an Output Generator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DE77CE4-A174-0D97-751B-7B88A62AF4F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20</a:t>
            </a:fld>
            <a:endParaRPr lang="de-DE"/>
          </a:p>
        </p:txBody>
      </p:sp>
      <p:pic>
        <p:nvPicPr>
          <p:cNvPr id="26" name="Grafik 25">
            <a:extLst>
              <a:ext uri="{FF2B5EF4-FFF2-40B4-BE49-F238E27FC236}">
                <a16:creationId xmlns:a16="http://schemas.microsoft.com/office/drawing/2014/main" id="{5ADE7BF9-4B99-C20A-655E-6B21FB76C7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6566" y="3776133"/>
            <a:ext cx="6307667" cy="1997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842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platzhalter 1">
                <a:extLst>
                  <a:ext uri="{FF2B5EF4-FFF2-40B4-BE49-F238E27FC236}">
                    <a16:creationId xmlns:a16="http://schemas.microsoft.com/office/drawing/2014/main" id="{1E0314CD-1982-D3FE-8026-508A990CD9DB}"/>
                  </a:ext>
                </a:extLst>
              </p:cNvPr>
              <p:cNvSpPr>
                <a:spLocks noGrp="1"/>
              </p:cNvSpPr>
              <p:nvPr>
                <p:ph type="body" sz="quarter" idx="15"/>
              </p:nvPr>
            </p:nvSpPr>
            <p:spPr>
              <a:xfrm>
                <a:off x="632033" y="1770964"/>
                <a:ext cx="9316300" cy="4740451"/>
              </a:xfrm>
            </p:spPr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There is a strong correlation between the output bit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marL="1085850" lvl="1" indent="-342900">
                  <a:lnSpc>
                    <a:spcPct val="200000"/>
                  </a:lnSpc>
                  <a:buFont typeface="Wingdings" panose="05000000000000000000" pitchFamily="2" charset="2"/>
                  <a:buChar char="Ø"/>
                </a:pPr>
                <a:r>
                  <a:rPr lang="en-US" sz="1800" b="0" dirty="0"/>
                  <a:t>Probability 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=0.75</m:t>
                    </m:r>
                  </m:oMath>
                </a14:m>
                <a:r>
                  <a:rPr lang="en-US" sz="1800" dirty="0"/>
                  <a:t>   / 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=0.75</m:t>
                    </m:r>
                  </m:oMath>
                </a14:m>
                <a:endParaRPr lang="de-DE" sz="1800" dirty="0"/>
              </a:p>
              <a:p>
                <a:pPr lvl="1" indent="0">
                  <a:buNone/>
                </a:pPr>
                <a:endParaRPr lang="en-US" sz="18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Correlation Attack:</a:t>
                </a:r>
              </a:p>
              <a:p>
                <a:pPr marL="1085850" lvl="1" indent="-342900">
                  <a:buFont typeface="+mj-lt"/>
                  <a:buAutoNum type="arabicPeriod"/>
                </a:pPr>
                <a:r>
                  <a:rPr lang="en-US" sz="1800" dirty="0"/>
                  <a:t>Generate a random initial state </a:t>
                </a:r>
                <a14:m>
                  <m:oMath xmlns:m="http://schemas.openxmlformats.org/officeDocument/2006/math">
                    <m:r>
                      <a:rPr lang="de-DE" sz="1800" b="0" i="1" smtClean="0">
                        <a:latin typeface="Cambria Math" panose="02040503050406030204" pitchFamily="18" charset="0"/>
                      </a:rPr>
                      <m:t>𝐼</m:t>
                    </m:r>
                    <m:sSub>
                      <m:sSubPr>
                        <m:ctrlPr>
                          <a:rPr lang="de-DE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sz="1800" dirty="0"/>
                  <a:t> for the LFSR A</a:t>
                </a:r>
              </a:p>
              <a:p>
                <a:pPr marL="1085850" lvl="1" indent="-342900">
                  <a:buFont typeface="+mj-lt"/>
                  <a:buAutoNum type="arabicPeriod"/>
                </a:pPr>
                <a:r>
                  <a:rPr lang="en-US" sz="1800" dirty="0"/>
                  <a:t>Compare the keystream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de-DE" sz="18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/>
                  <a:t>with the sequence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1800" dirty="0"/>
                  <a:t> of LFSR A corresponding to </a:t>
                </a:r>
                <a14:m>
                  <m:oMath xmlns:m="http://schemas.openxmlformats.org/officeDocument/2006/math">
                    <m:r>
                      <a:rPr lang="de-DE" sz="1800" i="1">
                        <a:latin typeface="Cambria Math" panose="02040503050406030204" pitchFamily="18" charset="0"/>
                      </a:rPr>
                      <m:t>𝐼</m:t>
                    </m:r>
                    <m:sSub>
                      <m:sSubPr>
                        <m:ctrlPr>
                          <a:rPr lang="de-DE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8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de-DE" sz="1800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endParaRPr lang="en-US" sz="1800" dirty="0"/>
              </a:p>
              <a:p>
                <a:pPr marL="1085850" lvl="1" indent="-342900">
                  <a:buFont typeface="+mj-lt"/>
                  <a:buAutoNum type="arabicPeriod"/>
                </a:pPr>
                <a:r>
                  <a:rPr lang="en-US" sz="1800" dirty="0"/>
                  <a:t>If they match approximately 75%, then the state is with a high probability correct, else repeat step 1-3</a:t>
                </a:r>
              </a:p>
              <a:p>
                <a:pPr marL="1085850" lvl="1" indent="-342900">
                  <a:buFont typeface="+mj-lt"/>
                  <a:buAutoNum type="arabicPeriod"/>
                </a:pPr>
                <a:r>
                  <a:rPr lang="en-US" sz="1800" dirty="0"/>
                  <a:t>Do the same steps 1-3 for the remaining LFSR B and LFSR C</a:t>
                </a:r>
              </a:p>
            </p:txBody>
          </p:sp>
        </mc:Choice>
        <mc:Fallback xmlns="">
          <p:sp>
            <p:nvSpPr>
              <p:cNvPr id="2" name="Textplatzhalter 1">
                <a:extLst>
                  <a:ext uri="{FF2B5EF4-FFF2-40B4-BE49-F238E27FC236}">
                    <a16:creationId xmlns:a16="http://schemas.microsoft.com/office/drawing/2014/main" id="{1E0314CD-1982-D3FE-8026-508A990CD9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5"/>
              </p:nvPr>
            </p:nvSpPr>
            <p:spPr>
              <a:xfrm>
                <a:off x="632033" y="1770964"/>
                <a:ext cx="9316300" cy="4740451"/>
              </a:xfrm>
              <a:blipFill>
                <a:blip r:embed="rId3"/>
                <a:stretch>
                  <a:fillRect l="-1571" r="-12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>
            <a:extLst>
              <a:ext uri="{FF2B5EF4-FFF2-40B4-BE49-F238E27FC236}">
                <a16:creationId xmlns:a16="http://schemas.microsoft.com/office/drawing/2014/main" id="{404C51F4-B84B-EEB6-FD13-D685D4413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Increasing the Cryptographic Qualities of LFSRs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4CA12B3-759A-B7D7-98D9-F2A4BEA527A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21</a:t>
            </a:fld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elle 6">
                <a:extLst>
                  <a:ext uri="{FF2B5EF4-FFF2-40B4-BE49-F238E27FC236}">
                    <a16:creationId xmlns:a16="http://schemas.microsoft.com/office/drawing/2014/main" id="{8F05CAFE-0D9A-BFBD-A622-46C0C3CE100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62991344"/>
                  </p:ext>
                </p:extLst>
              </p:nvPr>
            </p:nvGraphicFramePr>
            <p:xfrm>
              <a:off x="10175633" y="2211547"/>
              <a:ext cx="1527483" cy="3291840"/>
            </p:xfrm>
            <a:graphic>
              <a:graphicData uri="http://schemas.openxmlformats.org/drawingml/2006/table">
                <a:tbl>
                  <a:tblPr firstRow="1" bandRow="1">
                    <a:effectLst/>
                    <a:tableStyleId>{5C22544A-7EE6-4342-B048-85BDC9FD1C3A}</a:tableStyleId>
                  </a:tblPr>
                  <a:tblGrid>
                    <a:gridCol w="378132">
                      <a:extLst>
                        <a:ext uri="{9D8B030D-6E8A-4147-A177-3AD203B41FA5}">
                          <a16:colId xmlns:a16="http://schemas.microsoft.com/office/drawing/2014/main" val="409825775"/>
                        </a:ext>
                      </a:extLst>
                    </a:gridCol>
                    <a:gridCol w="383117">
                      <a:extLst>
                        <a:ext uri="{9D8B030D-6E8A-4147-A177-3AD203B41FA5}">
                          <a16:colId xmlns:a16="http://schemas.microsoft.com/office/drawing/2014/main" val="3770430851"/>
                        </a:ext>
                      </a:extLst>
                    </a:gridCol>
                    <a:gridCol w="383117">
                      <a:extLst>
                        <a:ext uri="{9D8B030D-6E8A-4147-A177-3AD203B41FA5}">
                          <a16:colId xmlns:a16="http://schemas.microsoft.com/office/drawing/2014/main" val="1787255097"/>
                        </a:ext>
                      </a:extLst>
                    </a:gridCol>
                    <a:gridCol w="383117">
                      <a:extLst>
                        <a:ext uri="{9D8B030D-6E8A-4147-A177-3AD203B41FA5}">
                          <a16:colId xmlns:a16="http://schemas.microsoft.com/office/drawing/2014/main" val="858345420"/>
                        </a:ext>
                      </a:extLst>
                    </a:gridCol>
                  </a:tblGrid>
                  <a:tr h="33151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1" i="1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de-DE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1" i="1" smtClean="0">
                                        <a:latin typeface="Cambria Math" panose="02040503050406030204" pitchFamily="18" charset="0"/>
                                      </a:rPr>
                                      <m:t>𝒃</m:t>
                                    </m:r>
                                  </m:e>
                                  <m:sub>
                                    <m:r>
                                      <a:rPr lang="de-DE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/>
                        </a:p>
                      </a:txBody>
                      <a:tcPr>
                        <a:lnT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1" i="1" smtClean="0"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e>
                                  <m:sub>
                                    <m:r>
                                      <a:rPr lang="de-DE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1" i="1" smtClean="0"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e>
                                  <m:sub>
                                    <m:r>
                                      <a:rPr lang="de-DE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988477866"/>
                      </a:ext>
                    </a:extLst>
                  </a:tr>
                  <a:tr h="3315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770867033"/>
                      </a:ext>
                    </a:extLst>
                  </a:tr>
                  <a:tr h="3315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762347836"/>
                      </a:ext>
                    </a:extLst>
                  </a:tr>
                  <a:tr h="3315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674007548"/>
                      </a:ext>
                    </a:extLst>
                  </a:tr>
                  <a:tr h="3315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341056372"/>
                      </a:ext>
                    </a:extLst>
                  </a:tr>
                  <a:tr h="3315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</a:t>
                          </a:r>
                        </a:p>
                      </a:txBody>
                      <a:tcPr>
                        <a:lnL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0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719592128"/>
                      </a:ext>
                    </a:extLst>
                  </a:tr>
                  <a:tr h="3315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</a:t>
                          </a:r>
                        </a:p>
                      </a:txBody>
                      <a:tcPr>
                        <a:lnL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087346506"/>
                      </a:ext>
                    </a:extLst>
                  </a:tr>
                  <a:tr h="3315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</a:t>
                          </a:r>
                        </a:p>
                      </a:txBody>
                      <a:tcPr>
                        <a:lnL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0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9296619"/>
                      </a:ext>
                    </a:extLst>
                  </a:tr>
                  <a:tr h="3315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</a:t>
                          </a:r>
                        </a:p>
                      </a:txBody>
                      <a:tcPr>
                        <a:lnB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50058795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elle 6">
                <a:extLst>
                  <a:ext uri="{FF2B5EF4-FFF2-40B4-BE49-F238E27FC236}">
                    <a16:creationId xmlns:a16="http://schemas.microsoft.com/office/drawing/2014/main" id="{8F05CAFE-0D9A-BFBD-A622-46C0C3CE100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62991344"/>
                  </p:ext>
                </p:extLst>
              </p:nvPr>
            </p:nvGraphicFramePr>
            <p:xfrm>
              <a:off x="10175633" y="2211547"/>
              <a:ext cx="1527483" cy="3291840"/>
            </p:xfrm>
            <a:graphic>
              <a:graphicData uri="http://schemas.openxmlformats.org/drawingml/2006/table">
                <a:tbl>
                  <a:tblPr firstRow="1" bandRow="1">
                    <a:effectLst/>
                    <a:tableStyleId>{5C22544A-7EE6-4342-B048-85BDC9FD1C3A}</a:tableStyleId>
                  </a:tblPr>
                  <a:tblGrid>
                    <a:gridCol w="378132">
                      <a:extLst>
                        <a:ext uri="{9D8B030D-6E8A-4147-A177-3AD203B41FA5}">
                          <a16:colId xmlns:a16="http://schemas.microsoft.com/office/drawing/2014/main" val="409825775"/>
                        </a:ext>
                      </a:extLst>
                    </a:gridCol>
                    <a:gridCol w="383117">
                      <a:extLst>
                        <a:ext uri="{9D8B030D-6E8A-4147-A177-3AD203B41FA5}">
                          <a16:colId xmlns:a16="http://schemas.microsoft.com/office/drawing/2014/main" val="3770430851"/>
                        </a:ext>
                      </a:extLst>
                    </a:gridCol>
                    <a:gridCol w="383117">
                      <a:extLst>
                        <a:ext uri="{9D8B030D-6E8A-4147-A177-3AD203B41FA5}">
                          <a16:colId xmlns:a16="http://schemas.microsoft.com/office/drawing/2014/main" val="1787255097"/>
                        </a:ext>
                      </a:extLst>
                    </a:gridCol>
                    <a:gridCol w="383117">
                      <a:extLst>
                        <a:ext uri="{9D8B030D-6E8A-4147-A177-3AD203B41FA5}">
                          <a16:colId xmlns:a16="http://schemas.microsoft.com/office/drawing/2014/main" val="858345420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4"/>
                          <a:stretch>
                            <a:fillRect l="-1613" r="-309677" b="-8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4"/>
                          <a:stretch>
                            <a:fillRect l="-100000" r="-204762" b="-8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4"/>
                          <a:stretch>
                            <a:fillRect l="-200000" r="-104762" b="-8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300000" r="-4762" b="-828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8847786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77086703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76234783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67400754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34105637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</a:t>
                          </a:r>
                        </a:p>
                      </a:txBody>
                      <a:tcPr>
                        <a:lnL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0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71959212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</a:t>
                          </a:r>
                        </a:p>
                      </a:txBody>
                      <a:tcPr>
                        <a:lnL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08734650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</a:t>
                          </a:r>
                        </a:p>
                      </a:txBody>
                      <a:tcPr>
                        <a:lnL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0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929661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</a:t>
                          </a:r>
                        </a:p>
                      </a:txBody>
                      <a:tcPr>
                        <a:lnB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50058795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Untertitel 3">
            <a:extLst>
              <a:ext uri="{FF2B5EF4-FFF2-40B4-BE49-F238E27FC236}">
                <a16:creationId xmlns:a16="http://schemas.microsoft.com/office/drawing/2014/main" id="{B0404A9D-17DB-93DA-9440-21C13A827C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3700" y="744538"/>
            <a:ext cx="9753600" cy="342900"/>
          </a:xfrm>
        </p:spPr>
        <p:txBody>
          <a:bodyPr>
            <a:normAutofit/>
          </a:bodyPr>
          <a:lstStyle/>
          <a:p>
            <a:r>
              <a:rPr lang="en-US" dirty="0"/>
              <a:t>Correlation Attack on the </a:t>
            </a:r>
            <a:r>
              <a:rPr lang="en-US" sz="1600" dirty="0"/>
              <a:t>Geffe</a:t>
            </a:r>
            <a:r>
              <a:rPr lang="en-US" dirty="0"/>
              <a:t> Generator</a:t>
            </a:r>
          </a:p>
        </p:txBody>
      </p:sp>
    </p:spTree>
    <p:extLst>
      <p:ext uri="{BB962C8B-B14F-4D97-AF65-F5344CB8AC3E}">
        <p14:creationId xmlns:p14="http://schemas.microsoft.com/office/powerpoint/2010/main" val="2892686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platzhalter 1">
                <a:extLst>
                  <a:ext uri="{FF2B5EF4-FFF2-40B4-BE49-F238E27FC236}">
                    <a16:creationId xmlns:a16="http://schemas.microsoft.com/office/drawing/2014/main" id="{A0407D70-BB4F-881F-F65F-85BC3A411E30}"/>
                  </a:ext>
                </a:extLst>
              </p:cNvPr>
              <p:cNvSpPr>
                <a:spLocks noGrp="1"/>
              </p:cNvSpPr>
              <p:nvPr>
                <p:ph type="body" sz="quarter" idx="15"/>
              </p:nvPr>
            </p:nvSpPr>
            <p:spPr>
              <a:xfrm>
                <a:off x="632033" y="1770964"/>
                <a:ext cx="10044434" cy="4740451"/>
              </a:xfrm>
            </p:spPr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The required iterations are reduced from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2</m:t>
                        </m:r>
                      </m:e>
                      <m:sup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nor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k</m:t>
                    </m:r>
                    <m:r>
                      <m:rPr>
                        <m:nor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  to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/>
                  <a:t>, where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/>
                  <a:t> is equals to the number of all possible feedback polynomials </a:t>
                </a:r>
              </a:p>
              <a:p>
                <a:endParaRPr lang="en-US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A new unit is introduced to measure the proneness of functions to correlation attacks:</a:t>
                </a:r>
              </a:p>
              <a:p>
                <a:pPr marL="1085850" lvl="1" indent="-342900">
                  <a:buFont typeface="Wingdings" panose="05000000000000000000" pitchFamily="2" charset="2"/>
                  <a:buChar char="Ø"/>
                </a:pPr>
                <a:r>
                  <a:rPr lang="en-US" sz="1800" dirty="0"/>
                  <a:t>A function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sz="1800" dirty="0"/>
                  <a:t>-order correlation-immune when any subset of </a:t>
                </a:r>
                <a14:m>
                  <m:oMath xmlns:m="http://schemas.openxmlformats.org/officeDocument/2006/math">
                    <m:r>
                      <a:rPr lang="de-DE" sz="18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1800" dirty="0"/>
                  <a:t> input bits are uncorrelated to the output bit</a:t>
                </a:r>
              </a:p>
              <a:p>
                <a:pPr marL="1085850" lvl="1" indent="-342900">
                  <a:buFont typeface="Wingdings" panose="05000000000000000000" pitchFamily="2" charset="2"/>
                  <a:buChar char="Ø"/>
                </a:pPr>
                <a:r>
                  <a:rPr lang="en-US" sz="1800" b="1" dirty="0"/>
                  <a:t>A high linear complexity results in low correlation-immunity</a:t>
                </a:r>
              </a:p>
              <a:p>
                <a:endParaRPr lang="en-US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000" dirty="0"/>
              </a:p>
            </p:txBody>
          </p:sp>
        </mc:Choice>
        <mc:Fallback xmlns="">
          <p:sp>
            <p:nvSpPr>
              <p:cNvPr id="2" name="Textplatzhalter 1">
                <a:extLst>
                  <a:ext uri="{FF2B5EF4-FFF2-40B4-BE49-F238E27FC236}">
                    <a16:creationId xmlns:a16="http://schemas.microsoft.com/office/drawing/2014/main" id="{A0407D70-BB4F-881F-F65F-85BC3A411E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5"/>
              </p:nvPr>
            </p:nvSpPr>
            <p:spPr>
              <a:xfrm>
                <a:off x="632033" y="1770964"/>
                <a:ext cx="10044434" cy="4740451"/>
              </a:xfrm>
              <a:blipFill>
                <a:blip r:embed="rId3"/>
                <a:stretch>
                  <a:fillRect l="-1457" r="-1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>
            <a:extLst>
              <a:ext uri="{FF2B5EF4-FFF2-40B4-BE49-F238E27FC236}">
                <a16:creationId xmlns:a16="http://schemas.microsoft.com/office/drawing/2014/main" id="{5624BE72-7244-180A-83AC-188540AB7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Increasing the Cryptographic Qualities of LFSRs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42DF764-DCF1-F4CF-8DAE-D0B64F54A57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22</a:t>
            </a:fld>
            <a:endParaRPr lang="de-DE"/>
          </a:p>
        </p:txBody>
      </p:sp>
      <p:sp>
        <p:nvSpPr>
          <p:cNvPr id="8" name="Untertitel 3">
            <a:extLst>
              <a:ext uri="{FF2B5EF4-FFF2-40B4-BE49-F238E27FC236}">
                <a16:creationId xmlns:a16="http://schemas.microsoft.com/office/drawing/2014/main" id="{F9B36404-3592-EF5D-2F60-C5835E8219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3700" y="744538"/>
            <a:ext cx="9753600" cy="342900"/>
          </a:xfrm>
        </p:spPr>
        <p:txBody>
          <a:bodyPr>
            <a:normAutofit/>
          </a:bodyPr>
          <a:lstStyle/>
          <a:p>
            <a:r>
              <a:rPr lang="en-US" dirty="0"/>
              <a:t>Correlation Attack on the </a:t>
            </a:r>
            <a:r>
              <a:rPr lang="en-US" sz="1600" dirty="0"/>
              <a:t>Geffe</a:t>
            </a:r>
            <a:r>
              <a:rPr lang="en-US" dirty="0"/>
              <a:t> Generator</a:t>
            </a:r>
          </a:p>
        </p:txBody>
      </p:sp>
    </p:spTree>
    <p:extLst>
      <p:ext uri="{BB962C8B-B14F-4D97-AF65-F5344CB8AC3E}">
        <p14:creationId xmlns:p14="http://schemas.microsoft.com/office/powerpoint/2010/main" val="3131207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A3E65831-CB70-E2EC-AE49-C7B65B3C12B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/>
              <a:t>To achieve maximum linear complexity and correlation-immunity simultaneously a memory component is added to the generators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/>
              <a:t>The </a:t>
            </a:r>
            <a:r>
              <a:rPr lang="en-US" sz="2000" i="1" dirty="0"/>
              <a:t>summation combiner</a:t>
            </a:r>
            <a:r>
              <a:rPr lang="en-US" sz="2000" dirty="0"/>
              <a:t> uses integer addition with a memory acting as the carry bit </a:t>
            </a:r>
            <a:r>
              <a:rPr lang="el-GR" sz="2000" dirty="0"/>
              <a:t>σ</a:t>
            </a:r>
            <a:endParaRPr lang="en-US" sz="2000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C099AE84-8253-F817-3BF3-6020BB60B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Increasing the Cryptographic Qualities of LFSRs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B4DB92F4-6BCB-B93A-D344-0F35344969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Extending Nonlinear Output Generators with Memory Cells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865272F-8C70-64DB-EA2A-30DBA9B9411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23</a:t>
            </a:fld>
            <a:endParaRPr lang="de-DE"/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D2390F3C-D97B-4CDD-14C3-3385D7D3BB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630" y="3429000"/>
            <a:ext cx="5098031" cy="256735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Tabelle 18">
                <a:extLst>
                  <a:ext uri="{FF2B5EF4-FFF2-40B4-BE49-F238E27FC236}">
                    <a16:creationId xmlns:a16="http://schemas.microsoft.com/office/drawing/2014/main" id="{F740187C-447E-F05B-5C12-1AFB549A0395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517258" y="4607267"/>
              <a:ext cx="3346450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346450">
                      <a:extLst>
                        <a:ext uri="{9D8B030D-6E8A-4147-A177-3AD203B41FA5}">
                          <a16:colId xmlns:a16="http://schemas.microsoft.com/office/drawing/2014/main" val="349635409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b="0" dirty="0"/>
                            <a:t> </a:t>
                          </a:r>
                          <a:r>
                            <a:rPr lang="de-DE" b="0" dirty="0" err="1"/>
                            <a:t>Combination</a:t>
                          </a:r>
                          <a:r>
                            <a:rPr lang="de-DE" b="0" dirty="0"/>
                            <a:t> </a:t>
                          </a:r>
                          <a:r>
                            <a:rPr lang="de-DE" b="0" dirty="0" err="1"/>
                            <a:t>functions</a:t>
                          </a:r>
                          <a:r>
                            <a:rPr lang="de-DE" b="0" dirty="0"/>
                            <a:t>: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5147532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⊕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i="1" smtClean="0">
                                    <a:latin typeface="Cambria Math" panose="02040503050406030204" pitchFamily="18" charset="0"/>
                                  </a:rPr>
                                  <m:t>⊕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σ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 −1</m:t>
                                    </m:r>
                                  </m:sub>
                                </m:sSub>
                                <m:r>
                                  <m:rPr>
                                    <m:nor/>
                                  </m:rPr>
                                  <a:rPr lang="de-DE" b="0" i="0" smtClean="0"/>
                                  <m:t> </m:t>
                                </m:r>
                              </m:oMath>
                            </m:oMathPara>
                          </a14:m>
                          <a:endParaRPr lang="de-DE" b="0" dirty="0"/>
                        </a:p>
                      </a:txBody>
                      <a:tcPr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2137179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⊕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 −1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⊕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 −1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78848458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Tabelle 18">
                <a:extLst>
                  <a:ext uri="{FF2B5EF4-FFF2-40B4-BE49-F238E27FC236}">
                    <a16:creationId xmlns:a16="http://schemas.microsoft.com/office/drawing/2014/main" id="{F740187C-447E-F05B-5C12-1AFB549A039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62492834"/>
                  </p:ext>
                </p:extLst>
              </p:nvPr>
            </p:nvGraphicFramePr>
            <p:xfrm>
              <a:off x="7517258" y="4607267"/>
              <a:ext cx="3346450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346450">
                      <a:extLst>
                        <a:ext uri="{9D8B030D-6E8A-4147-A177-3AD203B41FA5}">
                          <a16:colId xmlns:a16="http://schemas.microsoft.com/office/drawing/2014/main" val="349635409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b="0" dirty="0"/>
                            <a:t> </a:t>
                          </a:r>
                          <a:r>
                            <a:rPr lang="de-DE" b="0" dirty="0" err="1"/>
                            <a:t>Combination</a:t>
                          </a:r>
                          <a:r>
                            <a:rPr lang="de-DE" b="0" dirty="0"/>
                            <a:t> </a:t>
                          </a:r>
                          <a:r>
                            <a:rPr lang="de-DE" b="0" dirty="0" err="1"/>
                            <a:t>functions</a:t>
                          </a:r>
                          <a:r>
                            <a:rPr lang="de-DE" b="0" dirty="0"/>
                            <a:t>: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5147532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4"/>
                          <a:stretch>
                            <a:fillRect l="-182" t="-106452" r="-364" b="-1032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137179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82" t="-209836" r="-364" b="-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8848458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189985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A3E65831-CB70-E2EC-AE49-C7B65B3C12B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/>
              <a:t>Metrics such as the period, linear complexity or correlation-immunity only guarantee minimal security of LFSR based stream ciphers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/>
              <a:t>The to this point presented stream ciphers are considered unsecure as of today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/>
              <a:t>To still be able to use stream ciphers in modern encryption methods, more secure approaches are necessary</a:t>
            </a:r>
            <a:endParaRPr lang="en-US" sz="2200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C099AE84-8253-F817-3BF3-6020BB60B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Increasing the Cryptographic Qualities of LFSRs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B4DB92F4-6BCB-B93A-D344-0F35344969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Summary of early attempts to increase the cryptographically security of stream ciphers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865272F-8C70-64DB-EA2A-30DBA9B9411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43963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2A898CDC-A2EF-3A03-4779-B5E624DED99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>
            <a:normAutofit/>
          </a:bodyPr>
          <a:lstStyle/>
          <a:p>
            <a:pPr indent="0">
              <a:buNone/>
            </a:pPr>
            <a:r>
              <a:rPr lang="en-US" sz="8800" dirty="0"/>
              <a:t>NÄCHSTER ABSCHNITT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62A7FEE-15BC-CF27-52F5-3D3624615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60F0355D-3546-5798-1FD0-99EF21B87A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5E2EF74-7624-46CF-1A28-842FA62E0CB6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14E9E765-94CE-0941-BE99-F43834E80C33}" type="slidenum">
              <a:rPr lang="de-DE" smtClean="0"/>
              <a:pPr>
                <a:defRPr/>
              </a:pPr>
              <a:t>25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922202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414DE88-D05F-E7AE-F12F-6A9835903ED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64000" y="1058774"/>
            <a:ext cx="11064000" cy="4740451"/>
          </a:xfrm>
        </p:spPr>
        <p:txBody>
          <a:bodyPr anchor="ctr"/>
          <a:lstStyle/>
          <a:p>
            <a:pPr algn="ctr"/>
            <a:r>
              <a:rPr lang="en-US" sz="4000" dirty="0" err="1"/>
              <a:t>eSTREAM</a:t>
            </a:r>
            <a:r>
              <a:rPr lang="en-US" sz="4000" dirty="0"/>
              <a:t> Contest</a:t>
            </a:r>
            <a:endParaRPr lang="en-DE" sz="4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46EB4B-0162-852A-26D2-F6C8559D01F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26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588213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BE05867-3B90-4E9B-FDE4-C0B773F6EF4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anchor="ctr"/>
          <a:lstStyle/>
          <a:p>
            <a:pPr marL="171450" indent="-171450">
              <a:buFontTx/>
              <a:buChar char="-"/>
            </a:pPr>
            <a:r>
              <a:rPr lang="en-US" sz="2000" dirty="0"/>
              <a:t>Took place between 2004 and 2008</a:t>
            </a:r>
          </a:p>
          <a:p>
            <a:pPr marL="171450" indent="-171450">
              <a:buFontTx/>
              <a:buChar char="-"/>
            </a:pPr>
            <a:r>
              <a:rPr lang="en-US" sz="2000" dirty="0"/>
              <a:t>Main goal: finding a stream cipher at least as strong as Advanced Encryption Standard (AES)</a:t>
            </a:r>
          </a:p>
          <a:p>
            <a:pPr marL="171450" indent="-171450">
              <a:buFontTx/>
              <a:buChar char="-"/>
            </a:pPr>
            <a:r>
              <a:rPr lang="en-US" sz="2000" dirty="0"/>
              <a:t>34 initial contestants</a:t>
            </a:r>
          </a:p>
          <a:p>
            <a:pPr marL="171450" indent="-171450">
              <a:buFontTx/>
              <a:buChar char="-"/>
            </a:pPr>
            <a:r>
              <a:rPr lang="en-US" sz="2000" dirty="0"/>
              <a:t>7 finalists were included in the </a:t>
            </a:r>
            <a:r>
              <a:rPr lang="en-US" sz="2000" dirty="0" err="1"/>
              <a:t>eSTREAM</a:t>
            </a:r>
            <a:r>
              <a:rPr lang="en-US" sz="2000" dirty="0"/>
              <a:t> Portfolio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endParaRPr lang="en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2B2A899-736C-3D97-876A-810834583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eSTREAM</a:t>
            </a:r>
            <a:r>
              <a:rPr lang="en-US" dirty="0"/>
              <a:t> Contest</a:t>
            </a:r>
            <a:endParaRPr lang="en-DE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51F83ADE-C12B-6921-1F82-DCEF2E2261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CCB234-8A9D-0ABF-539A-8C632FE117D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27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22442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D099D11-7933-4BAE-7B73-3C5D6E11155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32033" y="1770964"/>
            <a:ext cx="11064000" cy="4418169"/>
          </a:xfrm>
        </p:spPr>
        <p:txBody>
          <a:bodyPr/>
          <a:lstStyle/>
          <a:p>
            <a:endParaRPr lang="en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0AD630C-4A00-6E1B-F0F9-66F08347C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eSTREAM</a:t>
            </a:r>
            <a:r>
              <a:rPr lang="en-US" dirty="0"/>
              <a:t> Contest</a:t>
            </a:r>
            <a:endParaRPr lang="en-DE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1B031084-0E8A-1A6A-7A93-AB62492301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Profiles</a:t>
            </a:r>
            <a:endParaRPr lang="en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06147A-42DC-9F6F-3DDE-13FD76C0641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28</a:t>
            </a:fld>
            <a:endParaRPr lang="de-DE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0633C7AA-0ED8-EB98-49F8-8147C2A7CA04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2306269"/>
          <a:ext cx="8128000" cy="23969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74673011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9410267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71062000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324159523"/>
                    </a:ext>
                  </a:extLst>
                </a:gridCol>
              </a:tblGrid>
              <a:tr h="486266">
                <a:tc>
                  <a:txBody>
                    <a:bodyPr/>
                    <a:lstStyle/>
                    <a:p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key length (bits)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IV length (bits)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Tag length (bits)</a:t>
                      </a:r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7340347"/>
                  </a:ext>
                </a:extLst>
              </a:tr>
              <a:tr h="477672">
                <a:tc>
                  <a:txBody>
                    <a:bodyPr/>
                    <a:lstStyle/>
                    <a:p>
                      <a:r>
                        <a:rPr lang="en-US" dirty="0"/>
                        <a:t>Profile 1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128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 and 128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7078782"/>
                  </a:ext>
                </a:extLst>
              </a:tr>
              <a:tr h="477672">
                <a:tc>
                  <a:txBody>
                    <a:bodyPr/>
                    <a:lstStyle/>
                    <a:p>
                      <a:r>
                        <a:rPr lang="en-US" dirty="0"/>
                        <a:t>Profile 1A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128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 and 128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32, 64, 96 or 128</a:t>
                      </a:r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5976066"/>
                  </a:ext>
                </a:extLst>
              </a:tr>
              <a:tr h="477672">
                <a:tc>
                  <a:txBody>
                    <a:bodyPr/>
                    <a:lstStyle/>
                    <a:p>
                      <a:r>
                        <a:rPr lang="en-US" dirty="0"/>
                        <a:t>Profile 2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 and 64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3026703"/>
                  </a:ext>
                </a:extLst>
              </a:tr>
              <a:tr h="477672">
                <a:tc>
                  <a:txBody>
                    <a:bodyPr/>
                    <a:lstStyle/>
                    <a:p>
                      <a:r>
                        <a:rPr lang="en-US" dirty="0"/>
                        <a:t>Profile 2A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 and 64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 or 64</a:t>
                      </a:r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942518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4B0158D-5F10-C717-8169-CF34073D32A2}"/>
              </a:ext>
            </a:extLst>
          </p:cNvPr>
          <p:cNvSpPr txBox="1"/>
          <p:nvPr/>
        </p:nvSpPr>
        <p:spPr>
          <a:xfrm>
            <a:off x="5545667" y="6300907"/>
            <a:ext cx="61503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0" i="0" u="none" strike="noStrike" baseline="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. </a:t>
            </a:r>
            <a:r>
              <a:rPr lang="en-US" sz="1100" b="0" i="0" u="none" strike="noStrike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 </a:t>
            </a:r>
            <a:endParaRPr lang="en-DE" sz="1100" baseline="30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34257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D220674-A216-1036-0C36-B1A6F52A96C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EC0A671-CB59-8A81-D41E-17CA87069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eSTREAM</a:t>
            </a:r>
            <a:r>
              <a:rPr lang="en-US" dirty="0"/>
              <a:t> Contest</a:t>
            </a:r>
            <a:endParaRPr lang="en-DE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C68FDA14-3EA0-D725-8EF3-F8631EFC55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Portfolio </a:t>
            </a:r>
            <a:endParaRPr lang="en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755B8B-CB14-1441-BD33-7ECAFE2F7B8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29</a:t>
            </a:fld>
            <a:endParaRPr lang="de-DE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AB52122-DB65-D9D1-BE15-A1FE5E8176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2530255"/>
              </p:ext>
            </p:extLst>
          </p:nvPr>
        </p:nvGraphicFramePr>
        <p:xfrm>
          <a:off x="2032000" y="2523066"/>
          <a:ext cx="8128000" cy="18542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361267">
                  <a:extLst>
                    <a:ext uri="{9D8B030D-6E8A-4147-A177-3AD203B41FA5}">
                      <a16:colId xmlns:a16="http://schemas.microsoft.com/office/drawing/2014/main" val="1450531353"/>
                    </a:ext>
                  </a:extLst>
                </a:gridCol>
                <a:gridCol w="702733">
                  <a:extLst>
                    <a:ext uri="{9D8B030D-6E8A-4147-A177-3AD203B41FA5}">
                      <a16:colId xmlns:a16="http://schemas.microsoft.com/office/drawing/2014/main" val="3606576305"/>
                    </a:ext>
                  </a:extLst>
                </a:gridCol>
                <a:gridCol w="3318933">
                  <a:extLst>
                    <a:ext uri="{9D8B030D-6E8A-4147-A177-3AD203B41FA5}">
                      <a16:colId xmlns:a16="http://schemas.microsoft.com/office/drawing/2014/main" val="3831957189"/>
                    </a:ext>
                  </a:extLst>
                </a:gridCol>
                <a:gridCol w="745067">
                  <a:extLst>
                    <a:ext uri="{9D8B030D-6E8A-4147-A177-3AD203B41FA5}">
                      <a16:colId xmlns:a16="http://schemas.microsoft.com/office/drawing/2014/main" val="16029030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Profile 1</a:t>
                      </a:r>
                      <a:endParaRPr lang="en-DE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00518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dirty="0"/>
                    </a:p>
                  </a:txBody>
                  <a:tcPr>
                    <a:solidFill>
                      <a:srgbClr val="0051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Profile 2</a:t>
                      </a:r>
                      <a:endParaRPr lang="en-DE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00518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dirty="0"/>
                    </a:p>
                  </a:txBody>
                  <a:tcPr>
                    <a:solidFill>
                      <a:srgbClr val="0051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29153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Rabbit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2.80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Trivium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4.35</a:t>
                      </a:r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315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Salsa 20</a:t>
                      </a:r>
                      <a:endParaRPr lang="en-DE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2.80</a:t>
                      </a:r>
                      <a:endParaRPr lang="en-DE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Grain v1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3.50</a:t>
                      </a:r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401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SOSEMANUK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1.20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MICKEY v2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0.17</a:t>
                      </a:r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6640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HC-128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0.60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2949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1405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82EFD700-2818-4196-B521-C2F16A53D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Stream Ciphers: </a:t>
            </a:r>
            <a:r>
              <a:rPr lang="en-US" dirty="0"/>
              <a:t>Striving for Randomness</a:t>
            </a:r>
            <a:endParaRPr lang="de-DE" dirty="0"/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391065CB-6E7B-4AF3-8593-431AC8A72E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/>
              <a:t>Presentation</a:t>
            </a:r>
            <a:r>
              <a:rPr lang="de-DE" dirty="0"/>
              <a:t> </a:t>
            </a:r>
            <a:r>
              <a:rPr lang="de-DE" dirty="0" err="1"/>
              <a:t>Overview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FD7CB7E-04D9-4EF4-B71B-E067C98BAFDC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14E9E765-94CE-0941-BE99-F43834E80C33}" type="slidenum">
              <a:rPr lang="de-DE" smtClean="0"/>
              <a:pPr>
                <a:defRPr/>
              </a:pPr>
              <a:t>3</a:t>
            </a:fld>
            <a:endParaRPr lang="de-DE" dirty="0"/>
          </a:p>
        </p:txBody>
      </p:sp>
      <p:sp>
        <p:nvSpPr>
          <p:cNvPr id="8" name="Textplatzhalter 1">
            <a:extLst>
              <a:ext uri="{FF2B5EF4-FFF2-40B4-BE49-F238E27FC236}">
                <a16:creationId xmlns:a16="http://schemas.microsoft.com/office/drawing/2014/main" id="{AE6C0490-B73D-4AA1-935E-6497C46B2E42}"/>
              </a:ext>
            </a:extLst>
          </p:cNvPr>
          <p:cNvSpPr txBox="1">
            <a:spLocks/>
          </p:cNvSpPr>
          <p:nvPr/>
        </p:nvSpPr>
        <p:spPr bwMode="auto">
          <a:xfrm>
            <a:off x="649288" y="1710000"/>
            <a:ext cx="11063816" cy="474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marL="0" indent="360000" algn="l" defTabSz="457200" rtl="0" fontAlgn="base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SzPct val="100000"/>
              <a:buBlip>
                <a:blip r:embed="rId2"/>
              </a:buBlip>
              <a:defRPr sz="1800" b="1" kern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360000" indent="360000" algn="l" defTabSz="457200" rtl="0" fontAlgn="base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SzPct val="100000"/>
              <a:buBlip>
                <a:blip r:embed="rId2"/>
              </a:buBlip>
              <a:defRPr sz="1800" kern="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720000" indent="360000" algn="l" defTabSz="457200" rtl="0" fontAlgn="base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SzPct val="100000"/>
              <a:buBlip>
                <a:blip r:embed="rId2"/>
              </a:buBlip>
              <a:defRPr sz="1800" kern="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080000" indent="360000" algn="l" defTabSz="457200" rtl="0" fontAlgn="base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SzPct val="100000"/>
              <a:buBlip>
                <a:blip r:embed="rId2"/>
              </a:buBlip>
              <a:defRPr sz="1800" kern="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1440000" indent="360000" algn="l" defTabSz="457200" rtl="0" fontAlgn="base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SzPct val="100000"/>
              <a:buBlip>
                <a:blip r:embed="rId2"/>
              </a:buBlip>
              <a:defRPr sz="1800" kern="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de-DE" sz="2400" dirty="0" err="1">
                <a:latin typeface="Arial" panose="020B0604020202020204" pitchFamily="34" charset="0"/>
                <a:cs typeface="Arial" panose="020B0604020202020204" pitchFamily="34" charset="0"/>
              </a:rPr>
              <a:t>Idea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 Stream </a:t>
            </a:r>
            <a:r>
              <a:rPr lang="de-DE" sz="2400" dirty="0" err="1">
                <a:latin typeface="Arial" panose="020B0604020202020204" pitchFamily="34" charset="0"/>
                <a:cs typeface="Arial" panose="020B0604020202020204" pitchFamily="34" charset="0"/>
              </a:rPr>
              <a:t>Ciphers</a:t>
            </a:r>
            <a:endParaRPr lang="de-DE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Linear Feedback Shift Registers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Security </a:t>
            </a:r>
            <a:r>
              <a:rPr lang="de-DE" sz="24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 Stream </a:t>
            </a:r>
            <a:r>
              <a:rPr lang="de-DE" sz="2400" dirty="0" err="1">
                <a:latin typeface="Arial" panose="020B0604020202020204" pitchFamily="34" charset="0"/>
                <a:cs typeface="Arial" panose="020B0604020202020204" pitchFamily="34" charset="0"/>
              </a:rPr>
              <a:t>Ciphers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dirty="0" err="1">
                <a:latin typeface="Arial" panose="020B0604020202020204" pitchFamily="34" charset="0"/>
                <a:cs typeface="Arial" panose="020B0604020202020204" pitchFamily="34" charset="0"/>
              </a:rPr>
              <a:t>Based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 on LFSRs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400" dirty="0" err="1">
                <a:latin typeface="Arial" panose="020B0604020202020204" pitchFamily="34" charset="0"/>
                <a:cs typeface="Arial" panose="020B0604020202020204" pitchFamily="34" charset="0"/>
              </a:rPr>
              <a:t>Increasing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dirty="0" err="1">
                <a:latin typeface="Arial" panose="020B0604020202020204" pitchFamily="34" charset="0"/>
                <a:cs typeface="Arial" panose="020B0604020202020204" pitchFamily="34" charset="0"/>
              </a:rPr>
              <a:t>Cryptographic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dirty="0" err="1">
                <a:latin typeface="Arial" panose="020B0604020202020204" pitchFamily="34" charset="0"/>
                <a:cs typeface="Arial" panose="020B0604020202020204" pitchFamily="34" charset="0"/>
              </a:rPr>
              <a:t>Qualities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 LFSRs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de-DE" sz="2400" dirty="0" err="1">
                <a:latin typeface="Arial" panose="020B0604020202020204" pitchFamily="34" charset="0"/>
                <a:cs typeface="Arial" panose="020B0604020202020204" pitchFamily="34" charset="0"/>
              </a:rPr>
              <a:t>eSTREAM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 Contest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Trivium</a:t>
            </a:r>
            <a:endParaRPr lang="de-DE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0">
              <a:buFontTx/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509646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E3350F7-F716-D8B3-0B28-A7997022175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/>
              <a:t>ARX-based ciphers</a:t>
            </a:r>
          </a:p>
          <a:p>
            <a:pPr lvl="5" indent="0">
              <a:buNone/>
            </a:pPr>
            <a:r>
              <a:rPr lang="en-US" dirty="0"/>
              <a:t>Rabbit</a:t>
            </a:r>
          </a:p>
          <a:p>
            <a:pPr lvl="5" indent="0">
              <a:buNone/>
            </a:pPr>
            <a:r>
              <a:rPr lang="en-US" dirty="0"/>
              <a:t>Salsa 20</a:t>
            </a:r>
          </a:p>
          <a:p>
            <a:pPr marL="177800" lvl="2" indent="-171450">
              <a:buFont typeface="Arial" panose="020B0604020202020204" pitchFamily="34" charset="0"/>
              <a:buChar char="•"/>
            </a:pPr>
            <a:r>
              <a:rPr lang="en-US" sz="2000" dirty="0"/>
              <a:t>NLFSR-based ciphers</a:t>
            </a:r>
          </a:p>
          <a:p>
            <a:pPr marL="2546350" lvl="8" indent="0">
              <a:buNone/>
            </a:pPr>
            <a:r>
              <a:rPr lang="en-US" dirty="0"/>
              <a:t>Trivium</a:t>
            </a:r>
          </a:p>
          <a:p>
            <a:pPr marL="2546350" lvl="8" indent="0">
              <a:buNone/>
            </a:pPr>
            <a:r>
              <a:rPr lang="en-US" dirty="0"/>
              <a:t>Grain</a:t>
            </a:r>
          </a:p>
          <a:p>
            <a:pPr marL="177800" lvl="5" indent="-171450">
              <a:buFont typeface="Arial" panose="020B0604020202020204" pitchFamily="34" charset="0"/>
              <a:buChar char="•"/>
            </a:pPr>
            <a:r>
              <a:rPr lang="en-US" dirty="0"/>
              <a:t>LFSR-based ciphers</a:t>
            </a:r>
          </a:p>
          <a:p>
            <a:pPr marL="2514600" lvl="8" indent="0">
              <a:buNone/>
            </a:pPr>
            <a:r>
              <a:rPr lang="en-US" dirty="0"/>
              <a:t>MICKEY v2</a:t>
            </a:r>
          </a:p>
          <a:p>
            <a:pPr marL="2243138" lvl="8" indent="0">
              <a:buNone/>
              <a:tabLst>
                <a:tab pos="2514600" algn="l"/>
              </a:tabLst>
            </a:pPr>
            <a:r>
              <a:rPr lang="en-US" dirty="0"/>
              <a:t>	SOSEMANUK</a:t>
            </a:r>
          </a:p>
          <a:p>
            <a:pPr marL="177800" lvl="2" indent="-177800">
              <a:buFont typeface="Arial" panose="020B0604020202020204" pitchFamily="34" charset="0"/>
              <a:buChar char="•"/>
            </a:pPr>
            <a:r>
              <a:rPr lang="en-US" sz="2000" dirty="0"/>
              <a:t>Random shuffled</a:t>
            </a:r>
          </a:p>
          <a:p>
            <a:pPr marL="2514600" lvl="2" indent="0">
              <a:buNone/>
              <a:tabLst>
                <a:tab pos="2598738" algn="l"/>
              </a:tabLst>
            </a:pPr>
            <a:r>
              <a:rPr lang="en-US" sz="2000" dirty="0"/>
              <a:t>HC-128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1A0827-D291-8662-0216-A1C9D9DF4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eSTREAM</a:t>
            </a:r>
            <a:r>
              <a:rPr lang="en-US" dirty="0"/>
              <a:t> Contest</a:t>
            </a:r>
            <a:endParaRPr lang="en-DE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11B70036-1685-CBCD-B398-7792D787C4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Portfolio Designs</a:t>
            </a:r>
            <a:endParaRPr lang="en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235B0B-AE4B-262B-F8B0-13582369499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30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23602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46CA291-2E00-67E9-0BF6-3554689C397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64000" y="1058774"/>
            <a:ext cx="11064000" cy="4740451"/>
          </a:xfrm>
        </p:spPr>
        <p:txBody>
          <a:bodyPr anchor="ctr"/>
          <a:lstStyle/>
          <a:p>
            <a:pPr algn="ctr"/>
            <a:r>
              <a:rPr lang="en-US" sz="4800" dirty="0"/>
              <a:t>Trivium</a:t>
            </a:r>
            <a:endParaRPr lang="en-DE" sz="4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E0E38E-25E1-0681-DD0A-4E3000DCAA8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31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661260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8D4D1D8-5C27-A873-4E27-24C338389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de-DE" dirty="0"/>
              <a:t>Trivium</a:t>
            </a:r>
            <a:endParaRPr lang="en-DE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82C9259-70B1-C854-8C5A-F34B4C8F15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de-DE" dirty="0"/>
              <a:t>Internal structure</a:t>
            </a:r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A82835-4D14-A13C-4EF2-88425B71B62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 anchor="t">
            <a:normAutofit/>
          </a:bodyPr>
          <a:lstStyle/>
          <a:p>
            <a:pPr>
              <a:spcAft>
                <a:spcPts val="600"/>
              </a:spcAft>
              <a:defRPr/>
            </a:pPr>
            <a:fld id="{2EA4BB87-D65B-B741-90D0-3BFE1FF2D190}" type="slidenum">
              <a:rPr lang="de-DE" smtClean="0"/>
              <a:pPr>
                <a:spcAft>
                  <a:spcPts val="600"/>
                </a:spcAft>
                <a:defRPr/>
              </a:pPr>
              <a:t>32</a:t>
            </a:fld>
            <a:endParaRPr lang="de-DE"/>
          </a:p>
        </p:txBody>
      </p:sp>
      <p:pic>
        <p:nvPicPr>
          <p:cNvPr id="39" name="Picture 38" descr="Diagram&#10;&#10;Description automatically generated">
            <a:extLst>
              <a:ext uri="{FF2B5EF4-FFF2-40B4-BE49-F238E27FC236}">
                <a16:creationId xmlns:a16="http://schemas.microsoft.com/office/drawing/2014/main" id="{ED45A944-525C-B8C0-987B-CC10A65DC0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9615" y="1309391"/>
            <a:ext cx="6306430" cy="4239217"/>
          </a:xfrm>
          <a:prstGeom prst="rect">
            <a:avLst/>
          </a:prstGeom>
        </p:spPr>
      </p:pic>
      <p:pic>
        <p:nvPicPr>
          <p:cNvPr id="43" name="Picture 42" descr="Diagram, engineering drawing&#10;&#10;Description automatically generated">
            <a:extLst>
              <a:ext uri="{FF2B5EF4-FFF2-40B4-BE49-F238E27FC236}">
                <a16:creationId xmlns:a16="http://schemas.microsoft.com/office/drawing/2014/main" id="{5F072326-DE99-7B75-3478-9301A6B931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808" y="1309390"/>
            <a:ext cx="4022982" cy="4239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7022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695FB94-986F-FE84-B0D5-B0F8CA75BD0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/>
              <a:t>IV: 80 bits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/>
              <a:t>Key: 80 bits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/>
              <a:t>Internal State: 288 bits (s</a:t>
            </a:r>
            <a:r>
              <a:rPr lang="en-US" sz="2000" baseline="-25000" dirty="0"/>
              <a:t>1</a:t>
            </a:r>
            <a:r>
              <a:rPr lang="en-US" sz="2000" dirty="0"/>
              <a:t>, …, s</a:t>
            </a:r>
            <a:r>
              <a:rPr lang="en-US" sz="2000" baseline="-25000" dirty="0"/>
              <a:t>288</a:t>
            </a:r>
            <a:r>
              <a:rPr lang="en-US" sz="2000" dirty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/>
              <a:t>Key stream: N ≤ 2</a:t>
            </a:r>
            <a:r>
              <a:rPr lang="en-US" sz="2000" baseline="30000" dirty="0"/>
              <a:t>64</a:t>
            </a:r>
            <a:r>
              <a:rPr lang="en-US" sz="2000" dirty="0"/>
              <a:t> (z</a:t>
            </a:r>
            <a:r>
              <a:rPr lang="en-US" sz="2000" baseline="-25000" dirty="0"/>
              <a:t>1</a:t>
            </a:r>
            <a:r>
              <a:rPr lang="en-US" sz="2000" dirty="0"/>
              <a:t>, …, </a:t>
            </a:r>
            <a:r>
              <a:rPr lang="en-US" sz="2000" dirty="0" err="1"/>
              <a:t>z</a:t>
            </a:r>
            <a:r>
              <a:rPr lang="en-US" sz="2000" baseline="-25000" dirty="0" err="1"/>
              <a:t>n</a:t>
            </a:r>
            <a:r>
              <a:rPr lang="en-US" sz="2000" dirty="0"/>
              <a:t>),</a:t>
            </a:r>
            <a:r>
              <a:rPr lang="en-US" sz="2000" baseline="30000" dirty="0"/>
              <a:t> </a:t>
            </a:r>
            <a:r>
              <a:rPr lang="en-US" sz="2000" dirty="0"/>
              <a:t>where N is the length of the plaintext.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/>
              <a:t>Stream generation starts after 4 * 288 cycles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DE" sz="2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2923B78-97B4-A457-7AD5-EE9C954C1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Trivium</a:t>
            </a:r>
            <a:endParaRPr lang="en-DE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5F0DCFA0-A4C3-9217-2E9B-5412FF4148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Specifications</a:t>
            </a:r>
            <a:endParaRPr lang="en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E5EB61-EF83-FDA4-48B0-464CC46D1D7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33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72723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7981AA97-115B-3160-E3DD-F326461E05B2}"/>
                  </a:ext>
                </a:extLst>
              </p:cNvPr>
              <p:cNvSpPr>
                <a:spLocks noGrp="1"/>
              </p:cNvSpPr>
              <p:nvPr>
                <p:ph type="body" sz="quarter" idx="15"/>
              </p:nvPr>
            </p:nvSpPr>
            <p:spPr/>
            <p:txBody>
              <a:bodyPr/>
              <a:lstStyle/>
              <a:p>
                <a:r>
                  <a:rPr lang="en-US" sz="1800" dirty="0">
                    <a:latin typeface="+mn-lt"/>
                  </a:rPr>
                  <a:t>(s</a:t>
                </a:r>
                <a:r>
                  <a:rPr lang="en-US" sz="1800" baseline="-25000" dirty="0">
                    <a:latin typeface="+mn-lt"/>
                  </a:rPr>
                  <a:t>1</a:t>
                </a:r>
                <a:r>
                  <a:rPr lang="en-US" sz="1800" dirty="0">
                    <a:latin typeface="+mn-lt"/>
                  </a:rPr>
                  <a:t>, s</a:t>
                </a:r>
                <a:r>
                  <a:rPr lang="en-US" sz="1800" baseline="-25000" dirty="0">
                    <a:latin typeface="+mn-lt"/>
                  </a:rPr>
                  <a:t>2</a:t>
                </a:r>
                <a:r>
                  <a:rPr lang="en-US" sz="1800" dirty="0">
                    <a:latin typeface="+mn-lt"/>
                  </a:rPr>
                  <a:t>, ..., s</a:t>
                </a:r>
                <a:r>
                  <a:rPr lang="en-US" sz="1800" baseline="-25000" dirty="0">
                    <a:latin typeface="+mn-lt"/>
                  </a:rPr>
                  <a:t>93</a:t>
                </a:r>
                <a:r>
                  <a:rPr lang="en-US" sz="1800" dirty="0">
                    <a:latin typeface="+mn-lt"/>
                  </a:rPr>
                  <a:t>) ← (K</a:t>
                </a:r>
                <a:r>
                  <a:rPr lang="en-US" sz="1800" baseline="-25000" dirty="0">
                    <a:latin typeface="+mn-lt"/>
                  </a:rPr>
                  <a:t>1</a:t>
                </a:r>
                <a:r>
                  <a:rPr lang="en-US" sz="1800" dirty="0">
                    <a:latin typeface="+mn-lt"/>
                  </a:rPr>
                  <a:t>, ..., K</a:t>
                </a:r>
                <a:r>
                  <a:rPr lang="en-US" sz="1800" baseline="-25000" dirty="0">
                    <a:latin typeface="+mn-lt"/>
                  </a:rPr>
                  <a:t>80</a:t>
                </a:r>
                <a:r>
                  <a:rPr lang="en-US" sz="1800" dirty="0">
                    <a:latin typeface="+mn-lt"/>
                  </a:rPr>
                  <a:t>, 0, ..., 0)</a:t>
                </a:r>
              </a:p>
              <a:p>
                <a:r>
                  <a:rPr lang="en-US" sz="1800" dirty="0">
                    <a:latin typeface="+mn-lt"/>
                  </a:rPr>
                  <a:t>(s</a:t>
                </a:r>
                <a:r>
                  <a:rPr lang="en-US" sz="1800" baseline="-25000" dirty="0">
                    <a:latin typeface="+mn-lt"/>
                  </a:rPr>
                  <a:t>94</a:t>
                </a:r>
                <a:r>
                  <a:rPr lang="en-US" sz="1800" dirty="0">
                    <a:latin typeface="+mn-lt"/>
                  </a:rPr>
                  <a:t>, s</a:t>
                </a:r>
                <a:r>
                  <a:rPr lang="en-US" sz="1800" baseline="-25000" dirty="0">
                    <a:latin typeface="+mn-lt"/>
                  </a:rPr>
                  <a:t>95</a:t>
                </a:r>
                <a:r>
                  <a:rPr lang="en-US" sz="1800" dirty="0">
                    <a:latin typeface="+mn-lt"/>
                  </a:rPr>
                  <a:t>, ..., s</a:t>
                </a:r>
                <a:r>
                  <a:rPr lang="en-US" sz="1800" baseline="-25000" dirty="0">
                    <a:latin typeface="+mn-lt"/>
                  </a:rPr>
                  <a:t>177</a:t>
                </a:r>
                <a:r>
                  <a:rPr lang="en-US" sz="1800" dirty="0">
                    <a:latin typeface="+mn-lt"/>
                  </a:rPr>
                  <a:t>) ← (IV</a:t>
                </a:r>
                <a:r>
                  <a:rPr lang="en-US" sz="1800" baseline="-25000" dirty="0">
                    <a:latin typeface="+mn-lt"/>
                  </a:rPr>
                  <a:t>1</a:t>
                </a:r>
                <a:r>
                  <a:rPr lang="en-US" sz="1800" dirty="0">
                    <a:latin typeface="+mn-lt"/>
                  </a:rPr>
                  <a:t>, ..., IV</a:t>
                </a:r>
                <a:r>
                  <a:rPr lang="en-US" sz="1800" baseline="-25000" dirty="0">
                    <a:latin typeface="+mn-lt"/>
                  </a:rPr>
                  <a:t>80</a:t>
                </a:r>
                <a:r>
                  <a:rPr lang="en-US" sz="1800" dirty="0">
                    <a:latin typeface="+mn-lt"/>
                  </a:rPr>
                  <a:t>, 0, ..., 0) </a:t>
                </a:r>
              </a:p>
              <a:p>
                <a:r>
                  <a:rPr lang="en-US" sz="1800" dirty="0">
                    <a:latin typeface="+mn-lt"/>
                  </a:rPr>
                  <a:t>(s</a:t>
                </a:r>
                <a:r>
                  <a:rPr lang="en-US" sz="1800" baseline="-25000" dirty="0">
                    <a:latin typeface="+mn-lt"/>
                  </a:rPr>
                  <a:t>178</a:t>
                </a:r>
                <a:r>
                  <a:rPr lang="en-US" sz="1800" dirty="0">
                    <a:latin typeface="+mn-lt"/>
                  </a:rPr>
                  <a:t>, s</a:t>
                </a:r>
                <a:r>
                  <a:rPr lang="en-US" sz="1800" baseline="-25000" dirty="0">
                    <a:latin typeface="+mn-lt"/>
                  </a:rPr>
                  <a:t>279</a:t>
                </a:r>
                <a:r>
                  <a:rPr lang="en-US" sz="1800" dirty="0">
                    <a:latin typeface="+mn-lt"/>
                  </a:rPr>
                  <a:t>, ..., s</a:t>
                </a:r>
                <a:r>
                  <a:rPr lang="en-US" sz="1800" baseline="-25000" dirty="0">
                    <a:latin typeface="+mn-lt"/>
                  </a:rPr>
                  <a:t>288</a:t>
                </a:r>
                <a:r>
                  <a:rPr lang="en-US" sz="1800" dirty="0">
                    <a:latin typeface="+mn-lt"/>
                  </a:rPr>
                  <a:t>) ← (0, ..., 0, 1, 1, 1)</a:t>
                </a:r>
              </a:p>
              <a:p>
                <a:r>
                  <a:rPr lang="en-US" sz="1800" b="1" dirty="0">
                    <a:latin typeface="+mn-lt"/>
                  </a:rPr>
                  <a:t>for</a:t>
                </a:r>
                <a:r>
                  <a:rPr lang="en-US" sz="1800" dirty="0">
                    <a:latin typeface="+mn-lt"/>
                  </a:rPr>
                  <a:t> </a:t>
                </a:r>
                <a:r>
                  <a:rPr lang="en-US" sz="1800" dirty="0" err="1">
                    <a:latin typeface="+mn-lt"/>
                  </a:rPr>
                  <a:t>i</a:t>
                </a:r>
                <a:r>
                  <a:rPr lang="en-US" sz="1800" dirty="0">
                    <a:latin typeface="+mn-lt"/>
                  </a:rPr>
                  <a:t> = 1 to 4 * 288 </a:t>
                </a:r>
                <a:r>
                  <a:rPr lang="en-US" sz="1800" b="1" dirty="0">
                    <a:latin typeface="+mn-lt"/>
                  </a:rPr>
                  <a:t>do</a:t>
                </a:r>
              </a:p>
              <a:p>
                <a:pPr marL="457200" lvl="1" indent="0">
                  <a:buNone/>
                </a:pPr>
                <a:r>
                  <a:rPr lang="en-US" sz="2000" dirty="0">
                    <a:latin typeface="+mn-lt"/>
                  </a:rPr>
                  <a:t>t</a:t>
                </a:r>
                <a:r>
                  <a:rPr lang="en-US" sz="2000" baseline="-25000" dirty="0">
                    <a:latin typeface="+mn-lt"/>
                  </a:rPr>
                  <a:t>1</a:t>
                </a:r>
                <a:r>
                  <a:rPr lang="en-US" sz="2000" dirty="0">
                    <a:latin typeface="+mn-lt"/>
                  </a:rPr>
                  <a:t> ← s</a:t>
                </a:r>
                <a:r>
                  <a:rPr lang="en-US" sz="2000" baseline="-25000" dirty="0">
                    <a:latin typeface="+mn-lt"/>
                  </a:rPr>
                  <a:t>66</a:t>
                </a:r>
                <a:r>
                  <a:rPr lang="en-US" sz="2000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latin typeface="+mn-lt"/>
                  </a:rPr>
                  <a:t>s</a:t>
                </a:r>
                <a:r>
                  <a:rPr lang="en-US" sz="2000" baseline="-25000" dirty="0">
                    <a:latin typeface="+mn-lt"/>
                  </a:rPr>
                  <a:t>91</a:t>
                </a:r>
                <a:r>
                  <a:rPr lang="en-US" sz="2000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⊙</m:t>
                    </m:r>
                  </m:oMath>
                </a14:m>
                <a:r>
                  <a:rPr lang="en-US" sz="2000" dirty="0">
                    <a:latin typeface="+mn-lt"/>
                  </a:rPr>
                  <a:t> s</a:t>
                </a:r>
                <a:r>
                  <a:rPr lang="en-US" sz="2000" baseline="-25000" dirty="0">
                    <a:latin typeface="+mn-lt"/>
                  </a:rPr>
                  <a:t>92</a:t>
                </a:r>
                <a:r>
                  <a:rPr lang="en-US" sz="2000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2000" dirty="0">
                    <a:latin typeface="+mn-lt"/>
                  </a:rPr>
                  <a:t>s</a:t>
                </a:r>
                <a:r>
                  <a:rPr lang="en-US" sz="2000" baseline="-25000" dirty="0">
                    <a:latin typeface="+mn-lt"/>
                  </a:rPr>
                  <a:t>93</a:t>
                </a:r>
                <a:r>
                  <a:rPr lang="en-US" sz="2000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2000" dirty="0">
                    <a:latin typeface="+mn-lt"/>
                  </a:rPr>
                  <a:t>s</a:t>
                </a:r>
                <a:r>
                  <a:rPr lang="en-US" sz="2000" baseline="-25000" dirty="0">
                    <a:latin typeface="+mn-lt"/>
                  </a:rPr>
                  <a:t>171</a:t>
                </a:r>
              </a:p>
              <a:p>
                <a:pPr marL="457200" lvl="1" indent="0">
                  <a:buNone/>
                </a:pPr>
                <a:r>
                  <a:rPr lang="en-US" sz="2000" dirty="0">
                    <a:latin typeface="+mn-lt"/>
                  </a:rPr>
                  <a:t>t</a:t>
                </a:r>
                <a:r>
                  <a:rPr lang="en-US" sz="2000" baseline="-25000" dirty="0">
                    <a:latin typeface="+mn-lt"/>
                  </a:rPr>
                  <a:t>2</a:t>
                </a:r>
                <a:r>
                  <a:rPr lang="en-US" sz="2000" dirty="0">
                    <a:latin typeface="+mn-lt"/>
                  </a:rPr>
                  <a:t> ← s</a:t>
                </a:r>
                <a:r>
                  <a:rPr lang="en-US" sz="2000" baseline="-25000" dirty="0">
                    <a:latin typeface="+mn-lt"/>
                  </a:rPr>
                  <a:t>162</a:t>
                </a:r>
                <a:r>
                  <a:rPr lang="en-US" sz="2000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2000" dirty="0">
                    <a:latin typeface="+mn-lt"/>
                  </a:rPr>
                  <a:t>s</a:t>
                </a:r>
                <a:r>
                  <a:rPr lang="en-US" sz="2000" baseline="-25000" dirty="0">
                    <a:latin typeface="+mn-lt"/>
                  </a:rPr>
                  <a:t>175</a:t>
                </a:r>
                <a:r>
                  <a:rPr lang="en-US" sz="2000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⊙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latin typeface="+mn-lt"/>
                  </a:rPr>
                  <a:t>s</a:t>
                </a:r>
                <a:r>
                  <a:rPr lang="en-US" sz="2000" baseline="-25000" dirty="0">
                    <a:latin typeface="+mn-lt"/>
                  </a:rPr>
                  <a:t>176</a:t>
                </a:r>
                <a:r>
                  <a:rPr lang="en-US" sz="2000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2000" dirty="0">
                    <a:latin typeface="+mn-lt"/>
                  </a:rPr>
                  <a:t>s</a:t>
                </a:r>
                <a:r>
                  <a:rPr lang="en-US" sz="2000" baseline="-25000" dirty="0">
                    <a:latin typeface="+mn-lt"/>
                  </a:rPr>
                  <a:t>177</a:t>
                </a:r>
                <a:r>
                  <a:rPr lang="en-US" sz="2000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2000" dirty="0">
                    <a:latin typeface="+mn-lt"/>
                  </a:rPr>
                  <a:t>s</a:t>
                </a:r>
                <a:r>
                  <a:rPr lang="en-US" sz="2000" baseline="-25000" dirty="0">
                    <a:latin typeface="+mn-lt"/>
                  </a:rPr>
                  <a:t>264</a:t>
                </a:r>
              </a:p>
              <a:p>
                <a:pPr marL="457200" lvl="1" indent="0">
                  <a:buNone/>
                </a:pPr>
                <a:r>
                  <a:rPr lang="en-US" sz="2000" dirty="0">
                    <a:latin typeface="+mn-lt"/>
                  </a:rPr>
                  <a:t>t</a:t>
                </a:r>
                <a:r>
                  <a:rPr lang="en-US" sz="2000" baseline="-25000" dirty="0">
                    <a:latin typeface="+mn-lt"/>
                  </a:rPr>
                  <a:t>3</a:t>
                </a:r>
                <a:r>
                  <a:rPr lang="en-US" sz="2000" dirty="0">
                    <a:latin typeface="+mn-lt"/>
                  </a:rPr>
                  <a:t> ← s</a:t>
                </a:r>
                <a:r>
                  <a:rPr lang="en-US" sz="2000" baseline="-25000" dirty="0">
                    <a:latin typeface="+mn-lt"/>
                  </a:rPr>
                  <a:t>243</a:t>
                </a:r>
                <a:r>
                  <a:rPr lang="en-US" sz="2000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2000" dirty="0">
                    <a:latin typeface="+mn-lt"/>
                  </a:rPr>
                  <a:t>s</a:t>
                </a:r>
                <a:r>
                  <a:rPr lang="en-US" sz="2000" baseline="-25000" dirty="0">
                    <a:latin typeface="+mn-lt"/>
                  </a:rPr>
                  <a:t>286</a:t>
                </a:r>
                <a:r>
                  <a:rPr lang="en-US" sz="2000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⊙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latin typeface="+mn-lt"/>
                  </a:rPr>
                  <a:t>s</a:t>
                </a:r>
                <a:r>
                  <a:rPr lang="en-US" sz="2000" baseline="-25000" dirty="0">
                    <a:latin typeface="+mn-lt"/>
                  </a:rPr>
                  <a:t>287</a:t>
                </a:r>
                <a:r>
                  <a:rPr lang="en-US" sz="2000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2000" dirty="0">
                    <a:latin typeface="+mn-lt"/>
                  </a:rPr>
                  <a:t>s</a:t>
                </a:r>
                <a:r>
                  <a:rPr lang="en-US" sz="2000" baseline="-25000" dirty="0">
                    <a:latin typeface="+mn-lt"/>
                  </a:rPr>
                  <a:t>288</a:t>
                </a:r>
                <a:r>
                  <a:rPr lang="en-US" sz="2000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latin typeface="+mn-lt"/>
                  </a:rPr>
                  <a:t>s</a:t>
                </a:r>
                <a:r>
                  <a:rPr lang="en-US" sz="2000" baseline="-25000" dirty="0">
                    <a:latin typeface="+mn-lt"/>
                  </a:rPr>
                  <a:t>69</a:t>
                </a:r>
              </a:p>
              <a:p>
                <a:pPr marL="457200" lvl="1" indent="0">
                  <a:buNone/>
                </a:pPr>
                <a:r>
                  <a:rPr lang="en-US" sz="2000" dirty="0">
                    <a:latin typeface="+mn-lt"/>
                  </a:rPr>
                  <a:t>(s</a:t>
                </a:r>
                <a:r>
                  <a:rPr lang="en-US" sz="2000" baseline="-25000" dirty="0">
                    <a:latin typeface="+mn-lt"/>
                  </a:rPr>
                  <a:t>1</a:t>
                </a:r>
                <a:r>
                  <a:rPr lang="en-US" sz="2000" dirty="0">
                    <a:latin typeface="+mn-lt"/>
                  </a:rPr>
                  <a:t>, s</a:t>
                </a:r>
                <a:r>
                  <a:rPr lang="en-US" sz="2000" baseline="-25000" dirty="0">
                    <a:latin typeface="+mn-lt"/>
                  </a:rPr>
                  <a:t>2</a:t>
                </a:r>
                <a:r>
                  <a:rPr lang="en-US" sz="2000" dirty="0">
                    <a:latin typeface="+mn-lt"/>
                  </a:rPr>
                  <a:t>, ..., s</a:t>
                </a:r>
                <a:r>
                  <a:rPr lang="en-US" sz="2000" baseline="-25000" dirty="0">
                    <a:latin typeface="+mn-lt"/>
                  </a:rPr>
                  <a:t>93</a:t>
                </a:r>
                <a:r>
                  <a:rPr lang="en-US" sz="2000" dirty="0">
                    <a:latin typeface="+mn-lt"/>
                  </a:rPr>
                  <a:t>) ← (t</a:t>
                </a:r>
                <a:r>
                  <a:rPr lang="en-US" sz="2000" baseline="-25000" dirty="0">
                    <a:latin typeface="+mn-lt"/>
                  </a:rPr>
                  <a:t>3</a:t>
                </a:r>
                <a:r>
                  <a:rPr lang="en-US" sz="2000" dirty="0">
                    <a:latin typeface="+mn-lt"/>
                  </a:rPr>
                  <a:t>, s</a:t>
                </a:r>
                <a:r>
                  <a:rPr lang="en-US" sz="2000" baseline="-25000" dirty="0">
                    <a:latin typeface="+mn-lt"/>
                  </a:rPr>
                  <a:t>1</a:t>
                </a:r>
                <a:r>
                  <a:rPr lang="en-US" sz="2000" dirty="0">
                    <a:latin typeface="+mn-lt"/>
                  </a:rPr>
                  <a:t>, ..., s</a:t>
                </a:r>
                <a:r>
                  <a:rPr lang="en-US" sz="2000" baseline="-25000" dirty="0">
                    <a:latin typeface="+mn-lt"/>
                  </a:rPr>
                  <a:t>92</a:t>
                </a:r>
                <a:r>
                  <a:rPr lang="en-US" sz="2000" dirty="0">
                    <a:latin typeface="+mn-lt"/>
                  </a:rPr>
                  <a:t>)</a:t>
                </a:r>
              </a:p>
              <a:p>
                <a:pPr marL="457200" lvl="1" indent="0">
                  <a:buNone/>
                </a:pPr>
                <a:r>
                  <a:rPr lang="en-US" sz="2000" dirty="0">
                    <a:latin typeface="+mn-lt"/>
                  </a:rPr>
                  <a:t>(s</a:t>
                </a:r>
                <a:r>
                  <a:rPr lang="en-US" sz="2000" baseline="-25000" dirty="0">
                    <a:latin typeface="+mn-lt"/>
                  </a:rPr>
                  <a:t>94</a:t>
                </a:r>
                <a:r>
                  <a:rPr lang="en-US" sz="2000" dirty="0">
                    <a:latin typeface="+mn-lt"/>
                  </a:rPr>
                  <a:t>, s</a:t>
                </a:r>
                <a:r>
                  <a:rPr lang="en-US" sz="2000" baseline="-25000" dirty="0">
                    <a:latin typeface="+mn-lt"/>
                  </a:rPr>
                  <a:t>95</a:t>
                </a:r>
                <a:r>
                  <a:rPr lang="en-US" sz="2000" dirty="0">
                    <a:latin typeface="+mn-lt"/>
                  </a:rPr>
                  <a:t>, ..., s</a:t>
                </a:r>
                <a:r>
                  <a:rPr lang="en-US" sz="2000" baseline="-25000" dirty="0">
                    <a:latin typeface="+mn-lt"/>
                  </a:rPr>
                  <a:t>177</a:t>
                </a:r>
                <a:r>
                  <a:rPr lang="en-US" sz="2000" dirty="0">
                    <a:latin typeface="+mn-lt"/>
                  </a:rPr>
                  <a:t>) ← (t</a:t>
                </a:r>
                <a:r>
                  <a:rPr lang="en-US" sz="2000" baseline="-25000" dirty="0">
                    <a:latin typeface="+mn-lt"/>
                  </a:rPr>
                  <a:t>1</a:t>
                </a:r>
                <a:r>
                  <a:rPr lang="en-US" sz="2000" dirty="0">
                    <a:latin typeface="+mn-lt"/>
                  </a:rPr>
                  <a:t>, s</a:t>
                </a:r>
                <a:r>
                  <a:rPr lang="en-US" sz="2000" baseline="-25000" dirty="0">
                    <a:latin typeface="+mn-lt"/>
                  </a:rPr>
                  <a:t>94</a:t>
                </a:r>
                <a:r>
                  <a:rPr lang="en-US" sz="2000" dirty="0">
                    <a:latin typeface="+mn-lt"/>
                  </a:rPr>
                  <a:t>, ..., s</a:t>
                </a:r>
                <a:r>
                  <a:rPr lang="en-US" sz="2000" baseline="-25000" dirty="0">
                    <a:latin typeface="+mn-lt"/>
                  </a:rPr>
                  <a:t>176</a:t>
                </a:r>
                <a:r>
                  <a:rPr lang="en-US" sz="2000" dirty="0">
                    <a:latin typeface="+mn-lt"/>
                  </a:rPr>
                  <a:t>)</a:t>
                </a:r>
              </a:p>
              <a:p>
                <a:pPr marL="457200" lvl="1" indent="0">
                  <a:buNone/>
                </a:pPr>
                <a:r>
                  <a:rPr lang="en-US" sz="2000" dirty="0">
                    <a:latin typeface="+mn-lt"/>
                  </a:rPr>
                  <a:t>(s</a:t>
                </a:r>
                <a:r>
                  <a:rPr lang="en-US" sz="2000" baseline="-25000" dirty="0">
                    <a:latin typeface="+mn-lt"/>
                  </a:rPr>
                  <a:t>178</a:t>
                </a:r>
                <a:r>
                  <a:rPr lang="en-US" sz="2000" dirty="0">
                    <a:latin typeface="+mn-lt"/>
                  </a:rPr>
                  <a:t>, s</a:t>
                </a:r>
                <a:r>
                  <a:rPr lang="en-US" sz="2000" baseline="-25000" dirty="0">
                    <a:latin typeface="+mn-lt"/>
                  </a:rPr>
                  <a:t>279</a:t>
                </a:r>
                <a:r>
                  <a:rPr lang="en-US" sz="2000" dirty="0">
                    <a:latin typeface="+mn-lt"/>
                  </a:rPr>
                  <a:t>, ..., s</a:t>
                </a:r>
                <a:r>
                  <a:rPr lang="en-US" sz="2000" baseline="-25000" dirty="0">
                    <a:latin typeface="+mn-lt"/>
                  </a:rPr>
                  <a:t>288</a:t>
                </a:r>
                <a:r>
                  <a:rPr lang="en-US" sz="2000" dirty="0">
                    <a:latin typeface="+mn-lt"/>
                  </a:rPr>
                  <a:t>) ← (t</a:t>
                </a:r>
                <a:r>
                  <a:rPr lang="en-US" sz="2000" baseline="-25000" dirty="0">
                    <a:latin typeface="+mn-lt"/>
                  </a:rPr>
                  <a:t>2</a:t>
                </a:r>
                <a:r>
                  <a:rPr lang="en-US" sz="2000" dirty="0">
                    <a:latin typeface="+mn-lt"/>
                  </a:rPr>
                  <a:t>, s</a:t>
                </a:r>
                <a:r>
                  <a:rPr lang="en-US" sz="2000" baseline="-25000" dirty="0">
                    <a:latin typeface="+mn-lt"/>
                  </a:rPr>
                  <a:t>178</a:t>
                </a:r>
                <a:r>
                  <a:rPr lang="en-US" sz="2000" dirty="0">
                    <a:latin typeface="+mn-lt"/>
                  </a:rPr>
                  <a:t>, ..., s</a:t>
                </a:r>
                <a:r>
                  <a:rPr lang="en-US" sz="2000" baseline="-25000" dirty="0">
                    <a:latin typeface="+mn-lt"/>
                  </a:rPr>
                  <a:t>287</a:t>
                </a:r>
                <a:r>
                  <a:rPr lang="en-US" sz="2000" dirty="0">
                    <a:latin typeface="+mn-lt"/>
                  </a:rPr>
                  <a:t>)</a:t>
                </a:r>
              </a:p>
              <a:p>
                <a:r>
                  <a:rPr lang="en-US" sz="1800" b="1" dirty="0">
                    <a:latin typeface="+mn-lt"/>
                  </a:rPr>
                  <a:t>end for</a:t>
                </a:r>
                <a:endParaRPr lang="en-DE" sz="1800" b="1" dirty="0">
                  <a:latin typeface="+mn-lt"/>
                </a:endParaRPr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7981AA97-115B-3160-E3DD-F326461E05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5"/>
              </p:nvPr>
            </p:nvSpPr>
            <p:spPr>
              <a:blipFill>
                <a:blip r:embed="rId2"/>
                <a:stretch>
                  <a:fillRect l="-1322" b="-3346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08F503BD-FC2F-44F7-B0AC-D2B901E4F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Trivium</a:t>
            </a:r>
            <a:endParaRPr lang="en-DE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C75E2639-2C75-BC6E-03BB-97E3DD8002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Initialization</a:t>
            </a:r>
            <a:endParaRPr lang="en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1D75B9-0C4F-D3CF-FB0B-B7568E8B285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34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766485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981AA97-115B-3160-E3DD-F326461E05B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32033" y="1591408"/>
            <a:ext cx="11064000" cy="4920007"/>
          </a:xfrm>
        </p:spPr>
        <p:txBody>
          <a:bodyPr/>
          <a:lstStyle/>
          <a:p>
            <a:pPr algn="l"/>
            <a:r>
              <a:rPr lang="pt-BR" sz="1800" b="1" i="0" u="none" strike="noStrike" baseline="0" dirty="0">
                <a:latin typeface="TeXGyreCursor-Bold"/>
              </a:rPr>
              <a:t>for </a:t>
            </a:r>
            <a:r>
              <a:rPr lang="pt-BR" sz="1800" b="0" i="0" u="none" strike="noStrike" baseline="0" dirty="0">
                <a:latin typeface="TeXGyreCursor-Regular"/>
              </a:rPr>
              <a:t>i = 1 </a:t>
            </a:r>
            <a:r>
              <a:rPr lang="pt-BR" sz="1800" b="1" i="0" u="none" strike="noStrike" baseline="0" dirty="0">
                <a:latin typeface="TeXGyreCursor-Bold"/>
              </a:rPr>
              <a:t>to </a:t>
            </a:r>
            <a:r>
              <a:rPr lang="pt-BR" sz="1800" b="0" i="0" u="none" strike="noStrike" baseline="0" dirty="0">
                <a:latin typeface="TeXGyreCursor-Regular"/>
              </a:rPr>
              <a:t>N </a:t>
            </a:r>
            <a:r>
              <a:rPr lang="pt-BR" sz="1800" b="1" i="0" u="none" strike="noStrike" baseline="0" dirty="0">
                <a:latin typeface="TeXGyreCursor-Bold"/>
              </a:rPr>
              <a:t>do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800" b="0" i="0" u="none" strike="noStrike" baseline="0" dirty="0">
                <a:latin typeface="CMMI10"/>
              </a:rPr>
              <a:t>t</a:t>
            </a:r>
            <a:r>
              <a:rPr lang="en-US" sz="1800" b="0" i="0" u="none" strike="noStrike" baseline="-25000" dirty="0">
                <a:latin typeface="CMR8"/>
              </a:rPr>
              <a:t>1</a:t>
            </a:r>
            <a:r>
              <a:rPr lang="en-US" sz="1800" b="0" i="0" u="none" strike="noStrike" baseline="0" dirty="0">
                <a:latin typeface="CMR8"/>
              </a:rPr>
              <a:t> </a:t>
            </a:r>
            <a:r>
              <a:rPr lang="en-US" sz="1800" b="0" i="0" u="none" strike="noStrike" baseline="0" dirty="0">
                <a:latin typeface="TeXGyreCursor-Regular"/>
              </a:rPr>
              <a:t>← </a:t>
            </a:r>
            <a:r>
              <a:rPr lang="en-US" sz="1800" b="0" i="0" u="none" strike="noStrike" baseline="0" dirty="0">
                <a:latin typeface="CMMI10"/>
              </a:rPr>
              <a:t>s</a:t>
            </a:r>
            <a:r>
              <a:rPr lang="en-US" sz="1800" b="0" i="0" u="none" strike="noStrike" baseline="-25000" dirty="0">
                <a:latin typeface="CMR8"/>
              </a:rPr>
              <a:t>66</a:t>
            </a:r>
            <a:r>
              <a:rPr lang="en-US" sz="1800" b="0" i="0" u="none" strike="noStrike" baseline="0" dirty="0">
                <a:latin typeface="CMR8"/>
              </a:rPr>
              <a:t> </a:t>
            </a:r>
            <a:r>
              <a:rPr lang="en-US" sz="1800" b="0" i="0" u="none" strike="noStrike" baseline="0" dirty="0">
                <a:latin typeface="CMSY10"/>
              </a:rPr>
              <a:t>⊕ </a:t>
            </a:r>
            <a:r>
              <a:rPr lang="en-US" sz="1800" b="0" i="0" u="none" strike="noStrike" baseline="0" dirty="0">
                <a:latin typeface="CMMI10"/>
              </a:rPr>
              <a:t>s</a:t>
            </a:r>
            <a:r>
              <a:rPr lang="en-US" sz="1800" b="0" i="0" u="none" strike="noStrike" baseline="-25000" dirty="0">
                <a:latin typeface="CMR8"/>
              </a:rPr>
              <a:t>93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800" b="0" i="0" u="none" strike="noStrike" baseline="0" dirty="0">
                <a:latin typeface="CMMI10"/>
              </a:rPr>
              <a:t>t</a:t>
            </a:r>
            <a:r>
              <a:rPr lang="en-US" sz="1800" b="0" i="0" u="none" strike="noStrike" baseline="-25000" dirty="0">
                <a:latin typeface="CMR8"/>
              </a:rPr>
              <a:t>2</a:t>
            </a:r>
            <a:r>
              <a:rPr lang="en-US" sz="1800" b="0" i="0" u="none" strike="noStrike" baseline="0" dirty="0">
                <a:latin typeface="CMR8"/>
              </a:rPr>
              <a:t> </a:t>
            </a:r>
            <a:r>
              <a:rPr lang="en-US" sz="1800" b="0" i="0" u="none" strike="noStrike" baseline="0" dirty="0">
                <a:latin typeface="TeXGyreCursor-Regular"/>
              </a:rPr>
              <a:t>← </a:t>
            </a:r>
            <a:r>
              <a:rPr lang="en-US" sz="1800" b="0" i="0" u="none" strike="noStrike" baseline="0" dirty="0">
                <a:latin typeface="CMMI10"/>
              </a:rPr>
              <a:t>s</a:t>
            </a:r>
            <a:r>
              <a:rPr lang="en-US" sz="1800" b="0" i="0" u="none" strike="noStrike" baseline="-25000" dirty="0">
                <a:latin typeface="CMR8"/>
              </a:rPr>
              <a:t>162</a:t>
            </a:r>
            <a:r>
              <a:rPr lang="en-US" sz="1800" b="0" i="0" u="none" strike="noStrike" baseline="0" dirty="0">
                <a:latin typeface="CMR8"/>
              </a:rPr>
              <a:t> </a:t>
            </a:r>
            <a:r>
              <a:rPr lang="en-US" sz="1800" b="0" i="0" u="none" strike="noStrike" baseline="0" dirty="0">
                <a:latin typeface="CMSY10"/>
              </a:rPr>
              <a:t>⊕ </a:t>
            </a:r>
            <a:r>
              <a:rPr lang="en-US" sz="1800" b="0" i="0" u="none" strike="noStrike" baseline="0" dirty="0">
                <a:latin typeface="CMMI10"/>
              </a:rPr>
              <a:t>s</a:t>
            </a:r>
            <a:r>
              <a:rPr lang="en-US" sz="1800" b="0" i="0" u="none" strike="noStrike" baseline="-25000" dirty="0">
                <a:latin typeface="CMR8"/>
              </a:rPr>
              <a:t>177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800" b="0" i="0" u="none" strike="noStrike" baseline="0" dirty="0">
                <a:latin typeface="CMMI10"/>
              </a:rPr>
              <a:t>t</a:t>
            </a:r>
            <a:r>
              <a:rPr lang="en-US" sz="1800" b="0" i="0" u="none" strike="noStrike" baseline="-25000" dirty="0">
                <a:latin typeface="CMR8"/>
              </a:rPr>
              <a:t>3</a:t>
            </a:r>
            <a:r>
              <a:rPr lang="en-US" sz="1800" b="0" i="0" u="none" strike="noStrike" baseline="0" dirty="0">
                <a:latin typeface="CMR8"/>
              </a:rPr>
              <a:t> </a:t>
            </a:r>
            <a:r>
              <a:rPr lang="en-US" sz="1800" b="0" i="0" u="none" strike="noStrike" baseline="0" dirty="0">
                <a:latin typeface="TeXGyreCursor-Regular"/>
              </a:rPr>
              <a:t>← </a:t>
            </a:r>
            <a:r>
              <a:rPr lang="en-US" sz="1800" b="0" i="0" u="none" strike="noStrike" baseline="0" dirty="0">
                <a:latin typeface="CMMI10"/>
              </a:rPr>
              <a:t>s</a:t>
            </a:r>
            <a:r>
              <a:rPr lang="en-US" sz="1800" b="0" i="0" u="none" strike="noStrike" baseline="-25000" dirty="0">
                <a:latin typeface="CMR8"/>
              </a:rPr>
              <a:t>243</a:t>
            </a:r>
            <a:r>
              <a:rPr lang="en-US" sz="1800" b="0" i="0" u="none" strike="noStrike" baseline="0" dirty="0">
                <a:latin typeface="CMR8"/>
              </a:rPr>
              <a:t> </a:t>
            </a:r>
            <a:r>
              <a:rPr lang="en-US" sz="1800" b="0" i="0" u="none" strike="noStrike" baseline="0" dirty="0">
                <a:latin typeface="CMSY10"/>
              </a:rPr>
              <a:t>⊕ </a:t>
            </a:r>
            <a:r>
              <a:rPr lang="en-US" sz="1800" b="0" i="0" u="none" strike="noStrike" baseline="0" dirty="0">
                <a:latin typeface="CMMI10"/>
              </a:rPr>
              <a:t>s</a:t>
            </a:r>
            <a:r>
              <a:rPr lang="en-US" sz="1800" b="0" i="0" u="none" strike="noStrike" baseline="-25000" dirty="0">
                <a:latin typeface="CMR8"/>
              </a:rPr>
              <a:t>288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800" b="0" i="0" u="none" strike="noStrike" baseline="0" dirty="0">
                <a:latin typeface="CMMI10"/>
              </a:rPr>
              <a:t>z</a:t>
            </a:r>
            <a:r>
              <a:rPr lang="en-US" sz="1800" b="0" i="0" u="none" strike="noStrike" baseline="-25000" dirty="0">
                <a:latin typeface="CMMI8"/>
              </a:rPr>
              <a:t>i</a:t>
            </a:r>
            <a:r>
              <a:rPr lang="en-US" sz="1800" b="0" i="0" u="none" strike="noStrike" baseline="0" dirty="0">
                <a:latin typeface="CMMI8"/>
              </a:rPr>
              <a:t> </a:t>
            </a:r>
            <a:r>
              <a:rPr lang="en-US" sz="1800" b="0" i="0" u="none" strike="noStrike" baseline="0" dirty="0">
                <a:latin typeface="TeXGyreCursor-Regular"/>
              </a:rPr>
              <a:t>← </a:t>
            </a:r>
            <a:r>
              <a:rPr lang="en-US" sz="1800" b="0" i="0" u="none" strike="noStrike" baseline="0" dirty="0">
                <a:latin typeface="CMMI10"/>
              </a:rPr>
              <a:t>t</a:t>
            </a:r>
            <a:r>
              <a:rPr lang="en-US" sz="1800" b="0" i="0" u="none" strike="noStrike" baseline="-25000" dirty="0">
                <a:latin typeface="CMR8"/>
              </a:rPr>
              <a:t>1</a:t>
            </a:r>
            <a:r>
              <a:rPr lang="en-US" sz="1800" b="0" i="0" u="none" strike="noStrike" baseline="0" dirty="0">
                <a:latin typeface="CMR8"/>
              </a:rPr>
              <a:t> </a:t>
            </a:r>
            <a:r>
              <a:rPr lang="en-US" sz="1800" b="0" i="0" u="none" strike="noStrike" baseline="0" dirty="0">
                <a:latin typeface="CMSY10"/>
              </a:rPr>
              <a:t>⊕ </a:t>
            </a:r>
            <a:r>
              <a:rPr lang="en-US" sz="1800" b="0" i="0" u="none" strike="noStrike" baseline="0" dirty="0">
                <a:latin typeface="CMMI10"/>
              </a:rPr>
              <a:t>t</a:t>
            </a:r>
            <a:r>
              <a:rPr lang="en-US" sz="1800" b="0" i="0" u="none" strike="noStrike" baseline="-25000" dirty="0">
                <a:latin typeface="CMR8"/>
              </a:rPr>
              <a:t>2</a:t>
            </a:r>
            <a:r>
              <a:rPr lang="en-US" sz="1800" b="0" i="0" u="none" strike="noStrike" baseline="0" dirty="0">
                <a:latin typeface="CMR8"/>
              </a:rPr>
              <a:t> </a:t>
            </a:r>
            <a:r>
              <a:rPr lang="en-US" sz="1800" b="0" i="0" u="none" strike="noStrike" baseline="0" dirty="0">
                <a:latin typeface="CMSY10"/>
              </a:rPr>
              <a:t>⊕ </a:t>
            </a:r>
            <a:r>
              <a:rPr lang="en-US" sz="1800" b="0" i="0" u="none" strike="noStrike" dirty="0">
                <a:latin typeface="CMMI10"/>
              </a:rPr>
              <a:t>t</a:t>
            </a:r>
            <a:r>
              <a:rPr lang="en-US" sz="1800" b="0" i="0" u="none" strike="noStrike" baseline="-25000" dirty="0">
                <a:latin typeface="CMR8"/>
              </a:rPr>
              <a:t>3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800" b="0" i="0" u="none" strike="noStrike" baseline="0" dirty="0">
                <a:latin typeface="CMMI10"/>
              </a:rPr>
              <a:t>t</a:t>
            </a:r>
            <a:r>
              <a:rPr lang="en-US" sz="1800" b="0" i="0" u="none" strike="noStrike" baseline="-25000" dirty="0">
                <a:latin typeface="CMR8"/>
              </a:rPr>
              <a:t>1</a:t>
            </a:r>
            <a:r>
              <a:rPr lang="en-US" sz="1800" b="0" i="0" u="none" strike="noStrike" baseline="0" dirty="0">
                <a:latin typeface="CMR8"/>
              </a:rPr>
              <a:t> </a:t>
            </a:r>
            <a:r>
              <a:rPr lang="en-US" sz="1800" b="0" i="0" u="none" strike="noStrike" baseline="0" dirty="0">
                <a:latin typeface="TeXGyreCursor-Regular"/>
              </a:rPr>
              <a:t>← </a:t>
            </a:r>
            <a:r>
              <a:rPr lang="en-US" sz="1800" b="0" i="0" u="none" strike="noStrike" baseline="0" dirty="0">
                <a:latin typeface="CMMI10"/>
              </a:rPr>
              <a:t>t</a:t>
            </a:r>
            <a:r>
              <a:rPr lang="en-US" sz="1800" b="0" i="0" u="none" strike="noStrike" baseline="-25000" dirty="0">
                <a:latin typeface="CMR8"/>
              </a:rPr>
              <a:t>1</a:t>
            </a:r>
            <a:r>
              <a:rPr lang="en-US" sz="1800" b="0" i="0" u="none" strike="noStrike" baseline="0" dirty="0">
                <a:latin typeface="CMR8"/>
              </a:rPr>
              <a:t> </a:t>
            </a:r>
            <a:r>
              <a:rPr lang="en-US" sz="1800" b="0" i="0" u="none" strike="noStrike" baseline="0" dirty="0">
                <a:latin typeface="CMSY10"/>
              </a:rPr>
              <a:t>⊕ </a:t>
            </a:r>
            <a:r>
              <a:rPr lang="en-US" sz="1800" b="0" i="0" u="none" strike="noStrike" baseline="0" dirty="0">
                <a:latin typeface="CMMI10"/>
              </a:rPr>
              <a:t>s</a:t>
            </a:r>
            <a:r>
              <a:rPr lang="en-US" sz="1800" b="0" i="0" u="none" strike="noStrike" baseline="-25000" dirty="0">
                <a:latin typeface="CMR8"/>
              </a:rPr>
              <a:t>91</a:t>
            </a:r>
            <a:r>
              <a:rPr lang="en-US" sz="1800" b="0" i="0" u="none" strike="noStrike" baseline="0" dirty="0">
                <a:latin typeface="CMR8"/>
              </a:rPr>
              <a:t> </a:t>
            </a:r>
            <a:r>
              <a:rPr lang="en-US" sz="1800" b="0" i="0" u="none" strike="noStrike" baseline="0" dirty="0">
                <a:latin typeface="CMSY10"/>
              </a:rPr>
              <a:t>⊙ </a:t>
            </a:r>
            <a:r>
              <a:rPr lang="en-US" sz="1800" b="0" i="0" u="none" strike="noStrike" baseline="0" dirty="0">
                <a:latin typeface="CMMI10"/>
              </a:rPr>
              <a:t>s</a:t>
            </a:r>
            <a:r>
              <a:rPr lang="en-US" sz="1800" b="0" i="0" u="none" strike="noStrike" baseline="-25000" dirty="0">
                <a:latin typeface="CMR8"/>
              </a:rPr>
              <a:t>92</a:t>
            </a:r>
            <a:r>
              <a:rPr lang="en-US" sz="1800" b="0" i="0" u="none" strike="noStrike" baseline="0" dirty="0">
                <a:latin typeface="CMR8"/>
              </a:rPr>
              <a:t> </a:t>
            </a:r>
            <a:r>
              <a:rPr lang="en-US" sz="1800" b="0" i="0" u="none" strike="noStrike" baseline="0" dirty="0">
                <a:latin typeface="CMSY10"/>
              </a:rPr>
              <a:t>⊕ </a:t>
            </a:r>
            <a:r>
              <a:rPr lang="en-US" sz="1800" b="0" i="0" u="none" strike="noStrike" baseline="-25000" dirty="0">
                <a:latin typeface="CMMI10"/>
              </a:rPr>
              <a:t>s</a:t>
            </a:r>
            <a:r>
              <a:rPr lang="en-US" sz="1800" b="0" i="0" u="none" strike="noStrike" baseline="-25000" dirty="0">
                <a:latin typeface="CMR8"/>
              </a:rPr>
              <a:t>171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800" b="0" i="0" u="none" strike="noStrike" baseline="0" dirty="0">
                <a:latin typeface="CMMI10"/>
              </a:rPr>
              <a:t>t</a:t>
            </a:r>
            <a:r>
              <a:rPr lang="en-US" sz="1800" b="0" i="0" u="none" strike="noStrike" baseline="-25000" dirty="0">
                <a:latin typeface="CMR8"/>
              </a:rPr>
              <a:t>2</a:t>
            </a:r>
            <a:r>
              <a:rPr lang="en-US" sz="1800" b="0" i="0" u="none" strike="noStrike" baseline="0" dirty="0">
                <a:latin typeface="CMR8"/>
              </a:rPr>
              <a:t> </a:t>
            </a:r>
            <a:r>
              <a:rPr lang="en-US" sz="1800" b="0" i="0" u="none" strike="noStrike" baseline="0" dirty="0">
                <a:latin typeface="TeXGyreCursor-Regular"/>
              </a:rPr>
              <a:t>← </a:t>
            </a:r>
            <a:r>
              <a:rPr lang="en-US" sz="1800" b="0" i="0" u="none" strike="noStrike" baseline="0" dirty="0">
                <a:latin typeface="CMMI10"/>
              </a:rPr>
              <a:t>t</a:t>
            </a:r>
            <a:r>
              <a:rPr lang="en-US" sz="1800" b="0" i="0" u="none" strike="noStrike" baseline="-25000" dirty="0">
                <a:latin typeface="CMR8"/>
              </a:rPr>
              <a:t>2</a:t>
            </a:r>
            <a:r>
              <a:rPr lang="en-US" sz="1800" b="0" i="0" u="none" strike="noStrike" baseline="0" dirty="0">
                <a:latin typeface="CMR8"/>
              </a:rPr>
              <a:t> </a:t>
            </a:r>
            <a:r>
              <a:rPr lang="en-US" sz="1800" b="0" i="0" u="none" strike="noStrike" baseline="0" dirty="0">
                <a:latin typeface="CMSY10"/>
              </a:rPr>
              <a:t>⊕ </a:t>
            </a:r>
            <a:r>
              <a:rPr lang="en-US" sz="1800" b="0" i="0" u="none" strike="noStrike" baseline="0" dirty="0">
                <a:latin typeface="CMMI10"/>
              </a:rPr>
              <a:t>s</a:t>
            </a:r>
            <a:r>
              <a:rPr lang="en-US" sz="1800" b="0" i="0" u="none" strike="noStrike" baseline="-25000" dirty="0">
                <a:latin typeface="CMR8"/>
              </a:rPr>
              <a:t>175</a:t>
            </a:r>
            <a:r>
              <a:rPr lang="en-US" sz="1800" b="0" i="0" u="none" strike="noStrike" baseline="0" dirty="0">
                <a:latin typeface="CMR8"/>
              </a:rPr>
              <a:t> </a:t>
            </a:r>
            <a:r>
              <a:rPr lang="en-US" sz="1800" b="0" i="0" u="none" strike="noStrike" baseline="0" dirty="0">
                <a:latin typeface="CMSY10"/>
              </a:rPr>
              <a:t>⊙ </a:t>
            </a:r>
            <a:r>
              <a:rPr lang="en-US" sz="1800" b="0" i="0" u="none" strike="noStrike" baseline="0" dirty="0">
                <a:latin typeface="CMMI10"/>
              </a:rPr>
              <a:t>s</a:t>
            </a:r>
            <a:r>
              <a:rPr lang="en-US" sz="1800" b="0" i="0" u="none" strike="noStrike" baseline="-25000" dirty="0">
                <a:latin typeface="CMR8"/>
              </a:rPr>
              <a:t>176</a:t>
            </a:r>
            <a:r>
              <a:rPr lang="en-US" sz="1800" b="0" i="0" u="none" strike="noStrike" baseline="0" dirty="0">
                <a:latin typeface="CMR8"/>
              </a:rPr>
              <a:t> </a:t>
            </a:r>
            <a:r>
              <a:rPr lang="en-US" sz="1800" b="0" i="0" u="none" strike="noStrike" baseline="0" dirty="0">
                <a:latin typeface="CMSY10"/>
              </a:rPr>
              <a:t>⊕ </a:t>
            </a:r>
            <a:r>
              <a:rPr lang="en-US" sz="1800" b="0" i="0" u="none" strike="noStrike" baseline="0" dirty="0">
                <a:latin typeface="CMMI10"/>
              </a:rPr>
              <a:t>s</a:t>
            </a:r>
            <a:r>
              <a:rPr lang="en-US" sz="1800" b="0" i="0" u="none" strike="noStrike" baseline="-25000" dirty="0">
                <a:latin typeface="CMR8"/>
              </a:rPr>
              <a:t>264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800" b="0" i="0" u="none" strike="noStrike" baseline="0" dirty="0">
                <a:latin typeface="CMMI10"/>
              </a:rPr>
              <a:t>t</a:t>
            </a:r>
            <a:r>
              <a:rPr lang="en-US" sz="1800" b="0" i="0" u="none" strike="noStrike" baseline="-25000" dirty="0">
                <a:latin typeface="CMR8"/>
              </a:rPr>
              <a:t>3</a:t>
            </a:r>
            <a:r>
              <a:rPr lang="en-US" sz="1800" b="0" i="0" u="none" strike="noStrike" baseline="0" dirty="0">
                <a:latin typeface="CMR8"/>
              </a:rPr>
              <a:t> </a:t>
            </a:r>
            <a:r>
              <a:rPr lang="en-US" sz="1800" b="0" i="0" u="none" strike="noStrike" baseline="0" dirty="0">
                <a:latin typeface="TeXGyreCursor-Regular"/>
              </a:rPr>
              <a:t>← </a:t>
            </a:r>
            <a:r>
              <a:rPr lang="en-US" sz="1800" b="0" i="0" u="none" strike="noStrike" baseline="0" dirty="0">
                <a:latin typeface="CMMI10"/>
              </a:rPr>
              <a:t>t</a:t>
            </a:r>
            <a:r>
              <a:rPr lang="en-US" sz="1800" b="0" i="0" u="none" strike="noStrike" baseline="-25000" dirty="0">
                <a:latin typeface="CMR8"/>
              </a:rPr>
              <a:t>3</a:t>
            </a:r>
            <a:r>
              <a:rPr lang="en-US" sz="1800" b="0" i="0" u="none" strike="noStrike" baseline="0" dirty="0">
                <a:latin typeface="CMR8"/>
              </a:rPr>
              <a:t> </a:t>
            </a:r>
            <a:r>
              <a:rPr lang="en-US" sz="1800" b="0" i="0" u="none" strike="noStrike" baseline="0" dirty="0">
                <a:latin typeface="CMSY10"/>
              </a:rPr>
              <a:t>⊕ </a:t>
            </a:r>
            <a:r>
              <a:rPr lang="en-US" sz="1800" b="0" i="0" u="none" strike="noStrike" baseline="0" dirty="0">
                <a:latin typeface="CMMI10"/>
              </a:rPr>
              <a:t>s</a:t>
            </a:r>
            <a:r>
              <a:rPr lang="en-US" sz="1800" b="0" i="0" u="none" strike="noStrike" baseline="-25000" dirty="0">
                <a:latin typeface="CMR8"/>
              </a:rPr>
              <a:t>286</a:t>
            </a:r>
            <a:r>
              <a:rPr lang="en-US" sz="1800" b="0" i="0" u="none" strike="noStrike" baseline="0" dirty="0">
                <a:latin typeface="CMR8"/>
              </a:rPr>
              <a:t> </a:t>
            </a:r>
            <a:r>
              <a:rPr lang="en-US" sz="1800" b="0" i="0" u="none" strike="noStrike" baseline="0" dirty="0">
                <a:latin typeface="CMSY10"/>
              </a:rPr>
              <a:t>⊙ </a:t>
            </a:r>
            <a:r>
              <a:rPr lang="en-US" sz="1800" b="0" i="0" u="none" strike="noStrike" baseline="0" dirty="0">
                <a:latin typeface="CMMI10"/>
              </a:rPr>
              <a:t>s</a:t>
            </a:r>
            <a:r>
              <a:rPr lang="en-US" sz="1800" b="0" i="0" u="none" strike="noStrike" baseline="-25000" dirty="0">
                <a:latin typeface="CMR8"/>
              </a:rPr>
              <a:t>287</a:t>
            </a:r>
            <a:r>
              <a:rPr lang="en-US" sz="1800" b="0" i="0" u="none" strike="noStrike" baseline="0" dirty="0">
                <a:latin typeface="CMR8"/>
              </a:rPr>
              <a:t> </a:t>
            </a:r>
            <a:r>
              <a:rPr lang="en-US" sz="1800" b="0" i="0" u="none" strike="noStrike" baseline="0" dirty="0">
                <a:latin typeface="CMSY10"/>
              </a:rPr>
              <a:t>⊕ </a:t>
            </a:r>
            <a:r>
              <a:rPr lang="en-US" sz="1800" b="0" i="0" u="none" strike="noStrike" baseline="0" dirty="0">
                <a:latin typeface="CMMI10"/>
              </a:rPr>
              <a:t>s</a:t>
            </a:r>
            <a:r>
              <a:rPr lang="en-US" sz="1800" b="0" i="0" u="none" strike="noStrike" baseline="-25000" dirty="0">
                <a:latin typeface="CMR8"/>
              </a:rPr>
              <a:t>69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800" b="0" i="0" u="none" strike="noStrike" baseline="0" dirty="0">
                <a:latin typeface="TeXGyreCursor-Regular"/>
              </a:rPr>
              <a:t>(</a:t>
            </a:r>
            <a:r>
              <a:rPr lang="en-US" sz="1800" b="0" i="0" u="none" strike="noStrike" baseline="0" dirty="0">
                <a:latin typeface="CMMI10"/>
              </a:rPr>
              <a:t>s</a:t>
            </a:r>
            <a:r>
              <a:rPr lang="en-US" sz="1800" b="0" i="0" u="none" strike="noStrike" baseline="-25000" dirty="0">
                <a:latin typeface="CMR8"/>
              </a:rPr>
              <a:t>1</a:t>
            </a:r>
            <a:r>
              <a:rPr lang="en-US" sz="1800" b="0" i="0" u="none" strike="noStrike" baseline="0" dirty="0">
                <a:latin typeface="TeXGyreCursor-Regular"/>
              </a:rPr>
              <a:t>, </a:t>
            </a:r>
            <a:r>
              <a:rPr lang="en-US" sz="1800" b="0" i="0" u="none" strike="noStrike" baseline="0" dirty="0">
                <a:latin typeface="CMMI10"/>
              </a:rPr>
              <a:t>s</a:t>
            </a:r>
            <a:r>
              <a:rPr lang="en-US" sz="1800" b="0" i="0" u="none" strike="noStrike" baseline="-25000" dirty="0">
                <a:latin typeface="CMR8"/>
              </a:rPr>
              <a:t>2</a:t>
            </a:r>
            <a:r>
              <a:rPr lang="en-US" sz="1800" b="0" i="0" u="none" strike="noStrike" baseline="0" dirty="0">
                <a:latin typeface="TeXGyreCursor-Regular"/>
              </a:rPr>
              <a:t>, ..., </a:t>
            </a:r>
            <a:r>
              <a:rPr lang="en-US" sz="1800" b="0" i="0" u="none" strike="noStrike" baseline="0" dirty="0">
                <a:latin typeface="CMMI10"/>
              </a:rPr>
              <a:t>s</a:t>
            </a:r>
            <a:r>
              <a:rPr lang="en-US" sz="1800" b="0" i="0" u="none" strike="noStrike" baseline="-25000" dirty="0">
                <a:latin typeface="CMR8"/>
              </a:rPr>
              <a:t>93</a:t>
            </a:r>
            <a:r>
              <a:rPr lang="en-US" sz="1800" b="0" i="0" u="none" strike="noStrike" baseline="0" dirty="0">
                <a:latin typeface="TeXGyreCursor-Regular"/>
              </a:rPr>
              <a:t>) ← (</a:t>
            </a:r>
            <a:r>
              <a:rPr lang="en-US" sz="1800" b="0" i="0" u="none" strike="noStrike" baseline="0" dirty="0">
                <a:latin typeface="CMMI10"/>
              </a:rPr>
              <a:t>t</a:t>
            </a:r>
            <a:r>
              <a:rPr lang="en-US" sz="1800" b="0" i="0" u="none" strike="noStrike" baseline="-25000" dirty="0">
                <a:latin typeface="CMR8"/>
              </a:rPr>
              <a:t>3</a:t>
            </a:r>
            <a:r>
              <a:rPr lang="en-US" sz="1800" b="0" i="0" u="none" strike="noStrike" baseline="0" dirty="0">
                <a:latin typeface="TeXGyreCursor-Regular"/>
              </a:rPr>
              <a:t>, </a:t>
            </a:r>
            <a:r>
              <a:rPr lang="en-US" sz="1800" b="0" i="0" u="none" strike="noStrike" baseline="0" dirty="0">
                <a:latin typeface="CMMI10"/>
              </a:rPr>
              <a:t>s</a:t>
            </a:r>
            <a:r>
              <a:rPr lang="en-US" sz="1800" b="0" i="0" u="none" strike="noStrike" baseline="-25000" dirty="0">
                <a:latin typeface="CMR8"/>
              </a:rPr>
              <a:t>1</a:t>
            </a:r>
            <a:r>
              <a:rPr lang="en-US" sz="1800" b="0" i="0" u="none" strike="noStrike" baseline="0" dirty="0">
                <a:latin typeface="TeXGyreCursor-Regular"/>
              </a:rPr>
              <a:t>, ..., </a:t>
            </a:r>
            <a:r>
              <a:rPr lang="en-US" sz="1800" b="0" i="0" u="none" strike="noStrike" baseline="0" dirty="0">
                <a:latin typeface="CMMI10"/>
              </a:rPr>
              <a:t>s</a:t>
            </a:r>
            <a:r>
              <a:rPr lang="en-US" sz="1800" b="0" i="0" u="none" strike="noStrike" baseline="-25000" dirty="0">
                <a:latin typeface="CMR8"/>
              </a:rPr>
              <a:t>92</a:t>
            </a:r>
            <a:r>
              <a:rPr lang="en-US" sz="1800" b="0" i="0" u="none" strike="noStrike" baseline="0" dirty="0">
                <a:latin typeface="TeXGyreCursor-Regular"/>
              </a:rPr>
              <a:t>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800" b="0" i="0" u="none" strike="noStrike" baseline="0" dirty="0">
                <a:latin typeface="TeXGyreCursor-Regular"/>
              </a:rPr>
              <a:t>(</a:t>
            </a:r>
            <a:r>
              <a:rPr lang="en-US" sz="1800" b="0" i="0" u="none" strike="noStrike" baseline="0" dirty="0">
                <a:latin typeface="CMMI10"/>
              </a:rPr>
              <a:t>s</a:t>
            </a:r>
            <a:r>
              <a:rPr lang="en-US" sz="1800" b="0" i="0" u="none" strike="noStrike" baseline="-25000" dirty="0">
                <a:latin typeface="CMR8"/>
              </a:rPr>
              <a:t>94</a:t>
            </a:r>
            <a:r>
              <a:rPr lang="en-US" sz="1800" b="0" i="0" u="none" strike="noStrike" baseline="0" dirty="0">
                <a:latin typeface="TeXGyreCursor-Regular"/>
              </a:rPr>
              <a:t>, </a:t>
            </a:r>
            <a:r>
              <a:rPr lang="en-US" sz="1800" b="0" i="0" u="none" strike="noStrike" baseline="0" dirty="0">
                <a:latin typeface="CMMI10"/>
              </a:rPr>
              <a:t>s</a:t>
            </a:r>
            <a:r>
              <a:rPr lang="en-US" sz="1800" b="0" i="0" u="none" strike="noStrike" baseline="-25000" dirty="0">
                <a:latin typeface="CMR8"/>
              </a:rPr>
              <a:t>95</a:t>
            </a:r>
            <a:r>
              <a:rPr lang="en-US" sz="1800" b="0" i="0" u="none" strike="noStrike" baseline="0" dirty="0">
                <a:latin typeface="TeXGyreCursor-Regular"/>
              </a:rPr>
              <a:t>, ..., </a:t>
            </a:r>
            <a:r>
              <a:rPr lang="en-US" sz="1800" b="0" i="0" u="none" strike="noStrike" baseline="0" dirty="0">
                <a:latin typeface="CMMI10"/>
              </a:rPr>
              <a:t>s</a:t>
            </a:r>
            <a:r>
              <a:rPr lang="en-US" sz="1800" b="0" i="0" u="none" strike="noStrike" baseline="-25000" dirty="0">
                <a:latin typeface="CMR8"/>
              </a:rPr>
              <a:t>177</a:t>
            </a:r>
            <a:r>
              <a:rPr lang="en-US" sz="1800" b="0" i="0" u="none" strike="noStrike" baseline="0" dirty="0">
                <a:latin typeface="TeXGyreCursor-Regular"/>
              </a:rPr>
              <a:t>) ← (</a:t>
            </a:r>
            <a:r>
              <a:rPr lang="en-US" sz="1800" b="0" i="0" u="none" strike="noStrike" baseline="0" dirty="0">
                <a:latin typeface="CMMI10"/>
              </a:rPr>
              <a:t>t</a:t>
            </a:r>
            <a:r>
              <a:rPr lang="en-US" sz="1800" b="0" i="0" u="none" strike="noStrike" baseline="-25000" dirty="0">
                <a:latin typeface="CMR8"/>
              </a:rPr>
              <a:t>1</a:t>
            </a:r>
            <a:r>
              <a:rPr lang="en-US" sz="1800" b="0" i="0" u="none" strike="noStrike" baseline="0" dirty="0">
                <a:latin typeface="TeXGyreCursor-Regular"/>
              </a:rPr>
              <a:t>, </a:t>
            </a:r>
            <a:r>
              <a:rPr lang="en-US" sz="1800" b="0" i="0" u="none" strike="noStrike" baseline="0" dirty="0">
                <a:latin typeface="CMMI10"/>
              </a:rPr>
              <a:t>s</a:t>
            </a:r>
            <a:r>
              <a:rPr lang="en-US" sz="1800" b="0" i="0" u="none" strike="noStrike" baseline="-25000" dirty="0">
                <a:latin typeface="CMR8"/>
              </a:rPr>
              <a:t>94</a:t>
            </a:r>
            <a:r>
              <a:rPr lang="en-US" sz="1800" b="0" i="0" u="none" strike="noStrike" baseline="0" dirty="0">
                <a:latin typeface="TeXGyreCursor-Regular"/>
              </a:rPr>
              <a:t>, ..., </a:t>
            </a:r>
            <a:r>
              <a:rPr lang="en-US" sz="1800" b="0" i="0" u="none" strike="noStrike" baseline="0" dirty="0">
                <a:latin typeface="CMMI10"/>
              </a:rPr>
              <a:t>s</a:t>
            </a:r>
            <a:r>
              <a:rPr lang="en-US" sz="1800" b="0" i="0" u="none" strike="noStrike" baseline="-25000" dirty="0">
                <a:latin typeface="CMR8"/>
              </a:rPr>
              <a:t>176</a:t>
            </a:r>
            <a:r>
              <a:rPr lang="en-US" sz="1800" b="0" i="0" u="none" strike="noStrike" baseline="0" dirty="0">
                <a:latin typeface="TeXGyreCursor-Regular"/>
              </a:rPr>
              <a:t>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800" b="0" i="0" u="none" strike="noStrike" baseline="0" dirty="0">
                <a:latin typeface="TeXGyreCursor-Regular"/>
              </a:rPr>
              <a:t>(</a:t>
            </a:r>
            <a:r>
              <a:rPr lang="en-US" sz="1800" b="0" i="0" u="none" strike="noStrike" baseline="0" dirty="0">
                <a:latin typeface="CMMI10"/>
              </a:rPr>
              <a:t>s</a:t>
            </a:r>
            <a:r>
              <a:rPr lang="en-US" sz="1800" b="0" i="0" u="none" strike="noStrike" baseline="-25000" dirty="0">
                <a:latin typeface="CMR8"/>
              </a:rPr>
              <a:t>178</a:t>
            </a:r>
            <a:r>
              <a:rPr lang="en-US" sz="1800" b="0" i="0" u="none" strike="noStrike" baseline="0" dirty="0">
                <a:latin typeface="TeXGyreCursor-Regular"/>
              </a:rPr>
              <a:t>, </a:t>
            </a:r>
            <a:r>
              <a:rPr lang="en-US" sz="1800" b="0" i="0" u="none" strike="noStrike" baseline="0" dirty="0">
                <a:latin typeface="CMMI10"/>
              </a:rPr>
              <a:t>s</a:t>
            </a:r>
            <a:r>
              <a:rPr lang="en-US" sz="1800" b="0" i="0" u="none" strike="noStrike" baseline="-25000" dirty="0">
                <a:latin typeface="CMR8"/>
              </a:rPr>
              <a:t>279</a:t>
            </a:r>
            <a:r>
              <a:rPr lang="en-US" sz="1800" b="0" i="0" u="none" strike="noStrike" baseline="0" dirty="0">
                <a:latin typeface="TeXGyreCursor-Regular"/>
              </a:rPr>
              <a:t>, ..., </a:t>
            </a:r>
            <a:r>
              <a:rPr lang="en-US" sz="1800" b="0" i="0" u="none" strike="noStrike" dirty="0">
                <a:latin typeface="CMMI10"/>
              </a:rPr>
              <a:t>s</a:t>
            </a:r>
            <a:r>
              <a:rPr lang="en-US" sz="1800" b="0" i="0" u="none" strike="noStrike" baseline="-25000" dirty="0">
                <a:latin typeface="CMR8"/>
              </a:rPr>
              <a:t>288</a:t>
            </a:r>
            <a:r>
              <a:rPr lang="en-US" sz="1800" b="0" i="0" u="none" strike="noStrike" baseline="-25000" dirty="0">
                <a:latin typeface="TeXGyreCursor-Regular"/>
              </a:rPr>
              <a:t>)</a:t>
            </a:r>
            <a:r>
              <a:rPr lang="en-US" sz="1800" b="0" i="0" u="none" strike="noStrike" baseline="0" dirty="0">
                <a:latin typeface="TeXGyreCursor-Regular"/>
              </a:rPr>
              <a:t> ← (</a:t>
            </a:r>
            <a:r>
              <a:rPr lang="en-US" sz="1800" b="0" i="0" u="none" strike="noStrike" baseline="0" dirty="0">
                <a:latin typeface="CMMI10"/>
              </a:rPr>
              <a:t>t</a:t>
            </a:r>
            <a:r>
              <a:rPr lang="en-US" sz="1800" b="0" i="0" u="none" strike="noStrike" baseline="-25000" dirty="0">
                <a:latin typeface="CMR8"/>
              </a:rPr>
              <a:t>2</a:t>
            </a:r>
            <a:r>
              <a:rPr lang="en-US" sz="1800" b="0" i="0" u="none" strike="noStrike" baseline="0" dirty="0">
                <a:latin typeface="TeXGyreCursor-Regular"/>
              </a:rPr>
              <a:t>, </a:t>
            </a:r>
            <a:r>
              <a:rPr lang="en-US" sz="1800" b="0" i="0" u="none" strike="noStrike" baseline="0" dirty="0">
                <a:latin typeface="CMMI10"/>
              </a:rPr>
              <a:t>s</a:t>
            </a:r>
            <a:r>
              <a:rPr lang="en-US" sz="1800" b="0" i="0" u="none" strike="noStrike" baseline="-25000" dirty="0">
                <a:latin typeface="CMR8"/>
              </a:rPr>
              <a:t>178</a:t>
            </a:r>
            <a:r>
              <a:rPr lang="en-US" sz="1800" b="0" i="0" u="none" strike="noStrike" baseline="0" dirty="0">
                <a:latin typeface="TeXGyreCursor-Regular"/>
              </a:rPr>
              <a:t>, ..., </a:t>
            </a:r>
            <a:r>
              <a:rPr lang="en-US" sz="1800" b="0" i="0" u="none" strike="noStrike" baseline="0" dirty="0">
                <a:latin typeface="CMMI10"/>
              </a:rPr>
              <a:t>s</a:t>
            </a:r>
            <a:r>
              <a:rPr lang="en-US" sz="1800" b="0" i="0" u="none" strike="noStrike" baseline="-25000" dirty="0">
                <a:latin typeface="CMR8"/>
              </a:rPr>
              <a:t>287</a:t>
            </a:r>
            <a:r>
              <a:rPr lang="en-US" sz="1800" b="0" i="0" u="none" strike="noStrike" baseline="0" dirty="0">
                <a:latin typeface="TeXGyreCursor-Regular"/>
              </a:rPr>
              <a:t>)</a:t>
            </a:r>
          </a:p>
          <a:p>
            <a:pPr algn="l"/>
            <a:r>
              <a:rPr lang="en-US" sz="1800" b="1" i="0" u="none" strike="noStrike" baseline="0" dirty="0">
                <a:latin typeface="TeXGyreCursor-Bold"/>
              </a:rPr>
              <a:t>end for</a:t>
            </a:r>
            <a:endParaRPr lang="en-DE" sz="1800" b="1" dirty="0">
              <a:latin typeface="+mn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8F503BD-FC2F-44F7-B0AC-D2B901E4F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Trivium</a:t>
            </a:r>
            <a:endParaRPr lang="en-DE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C75E2639-2C75-BC6E-03BB-97E3DD8002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Stream Generation</a:t>
            </a:r>
            <a:endParaRPr lang="en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1D75B9-0C4F-D3CF-FB0B-B7568E8B285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35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041338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F9DEE76-0190-9AD1-A8B6-001D63955C4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sz="1800" b="1" i="0" u="none" strike="noStrike" baseline="0" dirty="0" err="1">
                <a:latin typeface="TeXGyreCursor-Regular"/>
              </a:rPr>
              <a:t>plainText</a:t>
            </a:r>
            <a:r>
              <a:rPr lang="en-US" sz="1800" b="0" i="0" u="none" strike="noStrike" baseline="0" dirty="0">
                <a:latin typeface="TeXGyreCursor-Regular"/>
              </a:rPr>
              <a:t> = 0110 0001 = ‘a’</a:t>
            </a:r>
          </a:p>
          <a:p>
            <a:r>
              <a:rPr lang="en-US" sz="1800" b="1" i="1" u="none" strike="noStrike" baseline="0" dirty="0">
                <a:latin typeface="TeXGyreCursor-Italic"/>
              </a:rPr>
              <a:t>K</a:t>
            </a:r>
            <a:r>
              <a:rPr lang="en-US" sz="1800" b="0" i="1" u="none" strike="noStrike" baseline="0" dirty="0">
                <a:latin typeface="TeXGyreCursor-Italic"/>
              </a:rPr>
              <a:t> </a:t>
            </a:r>
            <a:r>
              <a:rPr lang="en-US" sz="1800" b="0" i="0" u="none" strike="noStrike" baseline="0" dirty="0">
                <a:latin typeface="TeXGyreCursor-Regular"/>
              </a:rPr>
              <a:t>= 0010 0101 1001 0101 1010 1011 0000 0011 0000 1101 0011 </a:t>
            </a:r>
            <a:r>
              <a:rPr lang="en-DE" sz="1800" b="0" i="0" u="none" strike="noStrike" baseline="0" dirty="0">
                <a:latin typeface="TeXGyreCursor-Regular"/>
              </a:rPr>
              <a:t>1100 0010 0100 0001 0001 0111 0110 1110 1010</a:t>
            </a:r>
            <a:endParaRPr lang="en-US" sz="1800" b="0" i="0" u="none" strike="noStrike" baseline="0" dirty="0">
              <a:latin typeface="TeXGyreCursor-Regular"/>
            </a:endParaRPr>
          </a:p>
          <a:p>
            <a:r>
              <a:rPr lang="en-US" sz="1800" b="1" i="1" dirty="0">
                <a:latin typeface="TeXGyreCursor-Italic"/>
              </a:rPr>
              <a:t>IV</a:t>
            </a:r>
            <a:r>
              <a:rPr lang="en-US" sz="1800" i="1" dirty="0">
                <a:latin typeface="TeXGyreCursor-Italic"/>
              </a:rPr>
              <a:t> </a:t>
            </a:r>
            <a:r>
              <a:rPr lang="en-US" sz="1800" dirty="0">
                <a:latin typeface="TeXGyreCursor-Regular"/>
              </a:rPr>
              <a:t>= 0111 0000 1100 0001 0101 0111 1100 0110 1101 0111 1110 </a:t>
            </a:r>
            <a:r>
              <a:rPr lang="en-DE" sz="1800" dirty="0">
                <a:latin typeface="TeXGyreCursor-Regular"/>
              </a:rPr>
              <a:t>1000 1011 0111 0001 0000 1110 1110 </a:t>
            </a:r>
            <a:r>
              <a:rPr lang="en-DE" sz="1800">
                <a:latin typeface="TeXGyreCursor-Regular"/>
              </a:rPr>
              <a:t>0000 0111</a:t>
            </a:r>
            <a:endParaRPr lang="en-US" sz="1800" b="0" i="0" u="none" strike="noStrike" baseline="0" dirty="0">
              <a:latin typeface="TeXGyreCursor-Regular"/>
            </a:endParaRPr>
          </a:p>
          <a:p>
            <a:r>
              <a:rPr lang="en-US" sz="1800" dirty="0">
                <a:latin typeface="TeXGyreCursor-Regular"/>
              </a:rPr>
              <a:t>Internal State 288 bits:</a:t>
            </a:r>
            <a:endParaRPr lang="en-US" sz="1800" b="0" i="0" u="none" strike="noStrike" baseline="0" dirty="0">
              <a:latin typeface="TeXGyreCursor-Regular"/>
            </a:endParaRPr>
          </a:p>
          <a:p>
            <a:pPr algn="l"/>
            <a:r>
              <a:rPr lang="en-US" sz="1800" b="0" i="1" u="none" strike="noStrike" baseline="0" dirty="0">
                <a:latin typeface="TeXGyreCursor-Italic"/>
              </a:rPr>
              <a:t>	</a:t>
            </a:r>
            <a:r>
              <a:rPr lang="en-US" sz="1800" b="1" i="1" u="none" strike="noStrike" baseline="0" dirty="0" err="1">
                <a:latin typeface="TeXGyreCursor-Italic"/>
              </a:rPr>
              <a:t>regA</a:t>
            </a:r>
            <a:r>
              <a:rPr lang="en-US" sz="1800" b="0" i="1" u="none" strike="noStrike" baseline="0" dirty="0">
                <a:latin typeface="TeXGyreCursor-Italic"/>
              </a:rPr>
              <a:t> </a:t>
            </a:r>
            <a:r>
              <a:rPr lang="en-US" sz="1800" dirty="0">
                <a:latin typeface="TeXGyreCursor-Regular"/>
              </a:rPr>
              <a:t>– 93 bits long</a:t>
            </a:r>
          </a:p>
          <a:p>
            <a:pPr algn="l"/>
            <a:r>
              <a:rPr lang="en-US" sz="1800" i="0" u="none" strike="noStrike" baseline="0" dirty="0">
                <a:latin typeface="TeXGyreCursor-Regular"/>
              </a:rPr>
              <a:t>	</a:t>
            </a:r>
            <a:r>
              <a:rPr lang="en-US" sz="1800" b="1" i="0" u="none" strike="noStrike" baseline="0" dirty="0" err="1">
                <a:latin typeface="TeXGyreCursor-Regular"/>
              </a:rPr>
              <a:t>regB</a:t>
            </a:r>
            <a:r>
              <a:rPr lang="en-US" sz="1800" i="0" u="none" strike="noStrike" baseline="0" dirty="0">
                <a:latin typeface="TeXGyreCursor-Regular"/>
              </a:rPr>
              <a:t> – 84 bits long</a:t>
            </a:r>
          </a:p>
          <a:p>
            <a:pPr algn="l"/>
            <a:r>
              <a:rPr lang="en-US" sz="1800" dirty="0">
                <a:latin typeface="TeXGyreCursor-Regular"/>
              </a:rPr>
              <a:t>	</a:t>
            </a:r>
            <a:r>
              <a:rPr lang="en-US" sz="1800" b="1" dirty="0" err="1">
                <a:latin typeface="TeXGyreCursor-Regular"/>
              </a:rPr>
              <a:t>regC</a:t>
            </a:r>
            <a:r>
              <a:rPr lang="en-US" sz="1800" dirty="0">
                <a:latin typeface="TeXGyreCursor-Regular"/>
              </a:rPr>
              <a:t> – 111 bits long</a:t>
            </a:r>
            <a:endParaRPr lang="en-US" sz="1800" i="0" u="none" strike="noStrike" baseline="0" dirty="0">
              <a:latin typeface="TeXGyreCursor-Regular"/>
            </a:endParaRPr>
          </a:p>
          <a:p>
            <a:endParaRPr lang="en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00145A-07F5-AD61-3185-B5541D970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Trivium</a:t>
            </a:r>
            <a:endParaRPr lang="en-DE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8C45EE00-0E8C-D55B-67E3-58DA8EC576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557723-4F16-E853-5680-3808D906690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36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8649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91A7D93-BF53-261B-4FE9-A2229F1520B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93599" y="2356338"/>
            <a:ext cx="11097947" cy="3956539"/>
          </a:xfrm>
        </p:spPr>
        <p:txBody>
          <a:bodyPr/>
          <a:lstStyle/>
          <a:p>
            <a:pPr marL="623888" indent="-623888"/>
            <a:r>
              <a:rPr lang="en-US" sz="1800" b="0" i="1" u="none" strike="noStrike" baseline="0" dirty="0" err="1">
                <a:latin typeface="TeXGyreCursor-Italic"/>
              </a:rPr>
              <a:t>regA</a:t>
            </a:r>
            <a:r>
              <a:rPr lang="en-US" sz="1800" b="0" i="1" u="none" strike="noStrike" baseline="0" dirty="0">
                <a:latin typeface="TeXGyreCursor-Italic"/>
              </a:rPr>
              <a:t> </a:t>
            </a:r>
            <a:r>
              <a:rPr lang="en-US" sz="1800" b="0" i="0" u="none" strike="noStrike" baseline="0" dirty="0">
                <a:latin typeface="TeXGyreCursor-Regular"/>
              </a:rPr>
              <a:t>= 0010 0101 1001 0101 1010 1011 0000 0011 0000 1101 0011 </a:t>
            </a:r>
            <a:r>
              <a:rPr lang="en-DE" sz="1800" b="0" i="0" u="none" strike="noStrike" baseline="0" dirty="0">
                <a:latin typeface="TeXGyreCursor-Regular"/>
              </a:rPr>
              <a:t>1100 0010 0100 0001 0001 0111 </a:t>
            </a:r>
            <a:r>
              <a:rPr lang="en-DE" sz="1800" b="1" i="0" u="none" strike="noStrike" baseline="0" dirty="0">
                <a:latin typeface="TeXGyreCursor-Bold"/>
              </a:rPr>
              <a:t>0</a:t>
            </a:r>
            <a:r>
              <a:rPr lang="en-DE" sz="1800" b="0" i="0" u="none" strike="noStrike" baseline="0" dirty="0">
                <a:latin typeface="TeXGyreCursor-Regular"/>
              </a:rPr>
              <a:t>110 1110 1</a:t>
            </a:r>
            <a:r>
              <a:rPr lang="en-DE" sz="1800" b="1" i="0" u="none" strike="noStrike" baseline="0" dirty="0">
                <a:latin typeface="TeXGyreCursor-Bold"/>
              </a:rPr>
              <a:t>0</a:t>
            </a:r>
            <a:r>
              <a:rPr lang="en-DE" sz="1800" b="0" i="0" u="none" strike="noStrike" baseline="0" dirty="0">
                <a:latin typeface="TeXGyreCursor-Regular"/>
              </a:rPr>
              <a:t>10</a:t>
            </a:r>
            <a:r>
              <a:rPr lang="en-US" sz="1800" b="0" i="0" u="none" strike="noStrike" baseline="0" dirty="0">
                <a:latin typeface="TeXGyreCursor-Regular"/>
              </a:rPr>
              <a:t> </a:t>
            </a:r>
            <a:r>
              <a:rPr lang="en-DE" sz="1800" b="0" i="0" u="none" strike="noStrike" baseline="0" dirty="0">
                <a:latin typeface="TeXGyreCursor-Regular"/>
              </a:rPr>
              <a:t>0</a:t>
            </a:r>
            <a:r>
              <a:rPr lang="en-DE" sz="1800" b="1" i="0" u="none" strike="noStrike" baseline="0" dirty="0">
                <a:latin typeface="TeXGyreCursor-Bold"/>
              </a:rPr>
              <a:t>000</a:t>
            </a:r>
            <a:endParaRPr lang="en-US" sz="1800" b="0" i="0" u="none" strike="noStrike" baseline="0" dirty="0">
              <a:latin typeface="TeXGyreCursor-Regular"/>
            </a:endParaRPr>
          </a:p>
          <a:p>
            <a:pPr marL="623888" indent="-623888"/>
            <a:r>
              <a:rPr lang="en-US" sz="1800" b="0" i="1" u="none" strike="noStrike" baseline="0" dirty="0" err="1">
                <a:latin typeface="TeXGyreCursor-Italic"/>
              </a:rPr>
              <a:t>regB</a:t>
            </a:r>
            <a:r>
              <a:rPr lang="en-US" sz="1800" b="0" i="1" u="none" strike="noStrike" baseline="0" dirty="0">
                <a:latin typeface="TeXGyreCursor-Italic"/>
              </a:rPr>
              <a:t> </a:t>
            </a:r>
            <a:r>
              <a:rPr lang="en-US" sz="1800" b="0" i="0" u="none" strike="noStrike" baseline="0" dirty="0">
                <a:latin typeface="TeXGyreCursor-Regular"/>
              </a:rPr>
              <a:t>= 0111 0000 1100 0001 0101 0111 1100 0110 1101 0111 1110 </a:t>
            </a:r>
            <a:r>
              <a:rPr lang="en-DE" sz="1800" b="0" i="0" u="none" strike="noStrike" baseline="0" dirty="0">
                <a:latin typeface="TeXGyreCursor-Regular"/>
              </a:rPr>
              <a:t>1000 1011 0111 0001 0000 1</a:t>
            </a:r>
            <a:r>
              <a:rPr lang="en-DE" sz="1800" b="1" i="0" u="none" strike="noStrike" baseline="0" dirty="0">
                <a:latin typeface="TeXGyreCursor-Bold"/>
              </a:rPr>
              <a:t>1</a:t>
            </a:r>
            <a:r>
              <a:rPr lang="en-DE" sz="1800" b="0" i="0" u="none" strike="noStrike" baseline="0" dirty="0">
                <a:latin typeface="TeXGyreCursor-Regular"/>
              </a:rPr>
              <a:t>10 </a:t>
            </a:r>
            <a:r>
              <a:rPr lang="en-DE" sz="1800" b="1" i="0" strike="noStrike" baseline="0" dirty="0">
                <a:latin typeface="TeXGyreCursor-Bold"/>
              </a:rPr>
              <a:t>1</a:t>
            </a:r>
            <a:r>
              <a:rPr lang="en-DE" sz="1800" b="0" i="0" strike="noStrike" baseline="0" dirty="0">
                <a:latin typeface="TeXGyreCursor-Regular"/>
              </a:rPr>
              <a:t>1</a:t>
            </a:r>
            <a:r>
              <a:rPr lang="en-DE" sz="1800" b="0" i="0" u="none" strike="noStrike" baseline="0" dirty="0">
                <a:latin typeface="TeXGyreCursor-Regular"/>
              </a:rPr>
              <a:t>10 0000 0111 0000</a:t>
            </a:r>
            <a:r>
              <a:rPr lang="en-US" sz="1800" b="0" i="0" u="none" strike="noStrike" baseline="0" dirty="0">
                <a:latin typeface="TeXGyreCursor-Regular"/>
              </a:rPr>
              <a:t> </a:t>
            </a:r>
            <a:r>
              <a:rPr lang="en-DE" sz="1800" b="0" i="0" u="none" strike="noStrike" baseline="0" dirty="0">
                <a:latin typeface="TeXGyreCursor-Regular"/>
              </a:rPr>
              <a:t>0000 00</a:t>
            </a:r>
            <a:r>
              <a:rPr lang="en-DE" sz="1800" b="1" i="0" u="none" strike="noStrike" baseline="0" dirty="0">
                <a:latin typeface="TeXGyreCursor-Bold"/>
              </a:rPr>
              <a:t>00 0</a:t>
            </a:r>
            <a:endParaRPr lang="en-US" sz="1800" b="1" i="0" u="none" strike="noStrike" baseline="0" dirty="0">
              <a:latin typeface="TeXGyreCursor-Bold"/>
            </a:endParaRPr>
          </a:p>
          <a:p>
            <a:pPr marL="623888" indent="-623888" algn="l"/>
            <a:r>
              <a:rPr lang="en-US" sz="1800" b="0" i="1" u="none" strike="noStrike" baseline="0" dirty="0" err="1">
                <a:latin typeface="TeXGyreCursor-Italic"/>
              </a:rPr>
              <a:t>regC</a:t>
            </a:r>
            <a:r>
              <a:rPr lang="en-US" sz="1800" b="0" i="1" u="none" strike="noStrike" baseline="0" dirty="0">
                <a:latin typeface="TeXGyreCursor-Italic"/>
              </a:rPr>
              <a:t> </a:t>
            </a:r>
            <a:r>
              <a:rPr lang="en-US" sz="1800" b="0" i="0" u="none" strike="noStrike" baseline="0" dirty="0">
                <a:latin typeface="TeXGyreCursor-Regular"/>
              </a:rPr>
              <a:t>= 0000 0000 0000 0000 0000 0000 0000 0000 0000 0000 0000 </a:t>
            </a:r>
            <a:r>
              <a:rPr lang="en-DE" sz="1800" b="0" i="0" u="none" strike="noStrike" baseline="0" dirty="0">
                <a:latin typeface="TeXGyreCursor-Regular"/>
              </a:rPr>
              <a:t>1000 0000 0000 0000 0000 0</a:t>
            </a:r>
            <a:r>
              <a:rPr lang="en-DE" sz="1800" b="1" i="0" u="none" strike="noStrike" baseline="0" dirty="0">
                <a:latin typeface="TeXGyreCursor-Bold"/>
              </a:rPr>
              <a:t>0</a:t>
            </a:r>
            <a:r>
              <a:rPr lang="en-DE" sz="1800" b="0" i="0" u="none" strike="noStrike" baseline="0" dirty="0">
                <a:latin typeface="TeXGyreCursor-Regular"/>
              </a:rPr>
              <a:t>00 0000 0000 0000</a:t>
            </a:r>
            <a:r>
              <a:rPr lang="en-US" sz="1800" b="0" i="0" u="none" strike="noStrike" baseline="0" dirty="0">
                <a:latin typeface="TeXGyreCursor-Regular"/>
              </a:rPr>
              <a:t> </a:t>
            </a:r>
            <a:r>
              <a:rPr lang="en-DE" sz="1800" b="0" i="0" u="none" strike="noStrike" baseline="0" dirty="0">
                <a:latin typeface="TeXGyreCursor-Regular"/>
              </a:rPr>
              <a:t>0000 00</a:t>
            </a:r>
            <a:r>
              <a:rPr lang="en-DE" sz="1800" b="1" i="0" u="none" strike="noStrike" baseline="0" dirty="0">
                <a:latin typeface="TeXGyreCursor-Bold"/>
              </a:rPr>
              <a:t>0</a:t>
            </a:r>
            <a:r>
              <a:rPr lang="en-DE" sz="1800" b="0" i="0" u="none" strike="noStrike" baseline="0" dirty="0">
                <a:latin typeface="TeXGyreCursor-Regular"/>
              </a:rPr>
              <a:t>0</a:t>
            </a:r>
            <a:r>
              <a:rPr lang="en-US" sz="1800" b="0" i="0" u="none" strike="noStrike" baseline="0" dirty="0">
                <a:latin typeface="TeXGyreCursor-Regular"/>
              </a:rPr>
              <a:t> </a:t>
            </a:r>
            <a:r>
              <a:rPr lang="en-DE" sz="1800" b="0" i="0" u="none" strike="noStrike" baseline="0" dirty="0">
                <a:latin typeface="TeXGyreCursor-Regular"/>
              </a:rPr>
              <a:t>0000 0000 0000 0000 0000 </a:t>
            </a:r>
            <a:r>
              <a:rPr lang="en-DE" sz="1800" b="1" i="0" u="none" strike="noStrike" baseline="0" dirty="0">
                <a:latin typeface="TeXGyreCursor-Bold"/>
              </a:rPr>
              <a:t>111</a:t>
            </a:r>
            <a:endParaRPr lang="en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5AB6602-CC45-2A7C-CE94-C40D3F501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Trivium</a:t>
            </a:r>
            <a:endParaRPr lang="en-DE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2E55BF2F-70A4-15F5-A470-29AA3D3114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Example: Initialization</a:t>
            </a:r>
            <a:endParaRPr lang="en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0877B0-618D-F395-E97E-51B804D981F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37</a:t>
            </a:fld>
            <a:endParaRPr lang="de-D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686DF4-8379-AB89-BE07-3B080D9DA32C}"/>
              </a:ext>
            </a:extLst>
          </p:cNvPr>
          <p:cNvSpPr txBox="1"/>
          <p:nvPr/>
        </p:nvSpPr>
        <p:spPr>
          <a:xfrm>
            <a:off x="7500715" y="1213898"/>
            <a:ext cx="34114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(s</a:t>
            </a:r>
            <a:r>
              <a:rPr lang="en-US" sz="1400" baseline="-250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1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, s</a:t>
            </a:r>
            <a:r>
              <a:rPr lang="en-US" sz="1400" baseline="-250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2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, ..., s</a:t>
            </a:r>
            <a:r>
              <a:rPr lang="en-US" sz="1400" baseline="-250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93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) ← (K</a:t>
            </a:r>
            <a:r>
              <a:rPr lang="en-US" sz="1400" baseline="-250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1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, ..., K</a:t>
            </a:r>
            <a:r>
              <a:rPr lang="en-US" sz="1400" baseline="-250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80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, 0, ..., 0)</a:t>
            </a:r>
          </a:p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(s</a:t>
            </a:r>
            <a:r>
              <a:rPr lang="en-US" sz="1400" baseline="-250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94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, s</a:t>
            </a:r>
            <a:r>
              <a:rPr lang="en-US" sz="1400" baseline="-250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95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, ..., s</a:t>
            </a:r>
            <a:r>
              <a:rPr lang="en-US" sz="1400" baseline="-250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177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) ← (IV</a:t>
            </a:r>
            <a:r>
              <a:rPr lang="en-US" sz="1400" baseline="-250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1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, ..., IV</a:t>
            </a:r>
            <a:r>
              <a:rPr lang="en-US" sz="1400" baseline="-250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80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, 0, ..., 0) </a:t>
            </a:r>
          </a:p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(s</a:t>
            </a:r>
            <a:r>
              <a:rPr lang="en-US" sz="1400" baseline="-250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178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, s</a:t>
            </a:r>
            <a:r>
              <a:rPr lang="en-US" sz="1400" baseline="-250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279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, ..., s</a:t>
            </a:r>
            <a:r>
              <a:rPr lang="en-US" sz="1400" baseline="-250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288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) ← (0, ..., 0, 1, 1, 1)</a:t>
            </a:r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85058788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191A7D93-BF53-261B-4FE9-A2229F1520BF}"/>
                  </a:ext>
                </a:extLst>
              </p:cNvPr>
              <p:cNvSpPr>
                <a:spLocks noGrp="1"/>
              </p:cNvSpPr>
              <p:nvPr>
                <p:ph type="body" sz="quarter" idx="15"/>
              </p:nvPr>
            </p:nvSpPr>
            <p:spPr>
              <a:xfrm>
                <a:off x="393599" y="2356338"/>
                <a:ext cx="11370509" cy="3956539"/>
              </a:xfrm>
            </p:spPr>
            <p:txBody>
              <a:bodyPr/>
              <a:lstStyle/>
              <a:p>
                <a:pPr marL="623888" indent="-623888" algn="l"/>
                <a:r>
                  <a:rPr lang="en-US" sz="1600" b="0" i="1" u="none" strike="noStrike" baseline="0" dirty="0" err="1">
                    <a:latin typeface="TeXGyreCursor-Italic"/>
                  </a:rPr>
                  <a:t>regA</a:t>
                </a:r>
                <a:r>
                  <a:rPr lang="en-US" sz="1600" b="0" i="1" u="none" strike="noStrike" baseline="0" dirty="0">
                    <a:latin typeface="TeXGyreCursor-Italic"/>
                  </a:rPr>
                  <a:t> </a:t>
                </a:r>
                <a:r>
                  <a:rPr lang="en-US" sz="1600" b="0" i="0" u="none" strike="noStrike" baseline="0" dirty="0">
                    <a:latin typeface="TeXGyreCursor-Regular"/>
                  </a:rPr>
                  <a:t>= 0010 0101 1001 0101 1010 1011 0000 0011 0000 1101 0011 </a:t>
                </a:r>
                <a:r>
                  <a:rPr lang="en-DE" sz="1600" b="0" i="0" u="none" strike="noStrike" baseline="0" dirty="0">
                    <a:latin typeface="TeXGyreCursor-Regular"/>
                  </a:rPr>
                  <a:t>1100 0010 0100 0001 0001 0111 </a:t>
                </a:r>
                <a:r>
                  <a:rPr lang="en-DE" sz="1600" b="1" i="0" u="none" strike="noStrike" baseline="0" dirty="0">
                    <a:latin typeface="TeXGyreCursor-Bold"/>
                  </a:rPr>
                  <a:t>0</a:t>
                </a:r>
                <a:r>
                  <a:rPr lang="en-DE" sz="1600" b="0" i="0" u="none" strike="noStrike" baseline="0" dirty="0">
                    <a:latin typeface="TeXGyreCursor-Regular"/>
                  </a:rPr>
                  <a:t>110 1110 1</a:t>
                </a:r>
                <a:r>
                  <a:rPr lang="en-DE" sz="1600" b="1" i="0" u="none" strike="noStrike" baseline="0" dirty="0">
                    <a:latin typeface="TeXGyreCursor-Bold"/>
                  </a:rPr>
                  <a:t>0</a:t>
                </a:r>
                <a:r>
                  <a:rPr lang="en-DE" sz="1600" b="0" i="0" u="none" strike="noStrike" baseline="0" dirty="0">
                    <a:latin typeface="TeXGyreCursor-Regular"/>
                  </a:rPr>
                  <a:t>10</a:t>
                </a:r>
                <a:r>
                  <a:rPr lang="en-US" sz="1600" b="0" i="0" u="none" strike="noStrike" baseline="0" dirty="0">
                    <a:latin typeface="TeXGyreCursor-Regular"/>
                  </a:rPr>
                  <a:t> </a:t>
                </a:r>
                <a:r>
                  <a:rPr lang="en-DE" sz="1600" b="0" i="0" u="none" strike="noStrike" baseline="0" dirty="0">
                    <a:latin typeface="TeXGyreCursor-Regular"/>
                  </a:rPr>
                  <a:t>0</a:t>
                </a:r>
                <a:r>
                  <a:rPr lang="en-DE" sz="1600" i="0" u="none" strike="noStrike" baseline="0" dirty="0">
                    <a:latin typeface="TeXGyreCursor-Bold"/>
                  </a:rPr>
                  <a:t>000</a:t>
                </a:r>
                <a:r>
                  <a:rPr lang="en-US" sz="1600" i="0" u="none" strike="noStrike" baseline="0" dirty="0">
                    <a:latin typeface="TeXGyreCursor-Bold"/>
                  </a:rPr>
                  <a:t> 0000 00</a:t>
                </a:r>
                <a:r>
                  <a:rPr lang="en-US" sz="1600" b="1" i="0" u="none" strike="noStrike" baseline="0" dirty="0">
                    <a:latin typeface="TeXGyreCursor-Bold"/>
                  </a:rPr>
                  <a:t>00 0</a:t>
                </a:r>
                <a:endParaRPr lang="en-US" sz="1600" b="1" dirty="0">
                  <a:latin typeface="TeXGyreCursor-Bold"/>
                </a:endParaRPr>
              </a:p>
              <a:p>
                <a:pPr marL="623888" indent="-623888"/>
                <a:r>
                  <a:rPr lang="en-US" sz="1600" b="0" i="1" u="none" strike="noStrike" baseline="0" dirty="0" err="1">
                    <a:latin typeface="TeXGyreCursor-Italic"/>
                  </a:rPr>
                  <a:t>regB</a:t>
                </a:r>
                <a:r>
                  <a:rPr lang="en-US" sz="1600" b="0" i="1" u="none" strike="noStrike" baseline="0" dirty="0">
                    <a:latin typeface="TeXGyreCursor-Italic"/>
                  </a:rPr>
                  <a:t> </a:t>
                </a:r>
                <a:r>
                  <a:rPr lang="en-US" sz="1600" b="0" i="0" u="none" strike="noStrike" baseline="0" dirty="0">
                    <a:latin typeface="TeXGyreCursor-Regular"/>
                  </a:rPr>
                  <a:t>= 0111 0000 1100 0001 0101 0111 1100 0110 1101 0111 1110 </a:t>
                </a:r>
                <a:r>
                  <a:rPr lang="en-DE" sz="1600" b="0" i="0" u="none" strike="noStrike" baseline="0" dirty="0">
                    <a:latin typeface="TeXGyreCursor-Regular"/>
                  </a:rPr>
                  <a:t>1000 1011 0111 0001 0000 1</a:t>
                </a:r>
                <a:r>
                  <a:rPr lang="en-DE" sz="1600" b="1" i="0" u="none" strike="noStrike" baseline="0" dirty="0">
                    <a:latin typeface="TeXGyreCursor-Bold"/>
                  </a:rPr>
                  <a:t>1</a:t>
                </a:r>
                <a:r>
                  <a:rPr lang="en-DE" sz="1600" b="0" i="0" u="none" strike="noStrike" baseline="0" dirty="0">
                    <a:latin typeface="TeXGyreCursor-Regular"/>
                  </a:rPr>
                  <a:t>10 </a:t>
                </a:r>
                <a:r>
                  <a:rPr lang="en-DE" sz="1600" b="1" i="0" u="none" strike="noStrike" baseline="0" dirty="0">
                    <a:latin typeface="TeXGyreCursor-Bold"/>
                  </a:rPr>
                  <a:t>1</a:t>
                </a:r>
                <a:r>
                  <a:rPr lang="en-DE" sz="1600" b="0" i="0" u="none" strike="noStrike" baseline="0" dirty="0">
                    <a:latin typeface="TeXGyreCursor-Regular"/>
                  </a:rPr>
                  <a:t>110 0000 0111 0</a:t>
                </a:r>
                <a:r>
                  <a:rPr lang="en-DE" sz="1600" b="1" i="0" u="none" strike="noStrike" baseline="0" dirty="0">
                    <a:latin typeface="TeXGyreCursor-Regular"/>
                  </a:rPr>
                  <a:t>000</a:t>
                </a:r>
                <a:r>
                  <a:rPr lang="en-US" sz="1600" b="0" i="0" u="none" strike="noStrike" baseline="0" dirty="0">
                    <a:latin typeface="TeXGyreCursor-Regular"/>
                  </a:rPr>
                  <a:t> </a:t>
                </a:r>
                <a:endParaRPr lang="en-US" sz="1600" b="1" i="0" u="none" strike="noStrike" baseline="0" dirty="0">
                  <a:latin typeface="TeXGyreCursor-Bold"/>
                </a:endParaRPr>
              </a:p>
              <a:p>
                <a:pPr marL="623888" indent="-623888">
                  <a:lnSpc>
                    <a:spcPct val="100000"/>
                  </a:lnSpc>
                </a:pPr>
                <a:endParaRPr lang="en-US" sz="1600" dirty="0"/>
              </a:p>
              <a:p>
                <a:pPr marL="623888" indent="-623888">
                  <a:lnSpc>
                    <a:spcPct val="100000"/>
                  </a:lnSpc>
                </a:pPr>
                <a:r>
                  <a:rPr lang="en-US" sz="1600" dirty="0"/>
                  <a:t>regA</a:t>
                </a:r>
                <a:r>
                  <a:rPr lang="en-US" sz="1600" baseline="-25000" dirty="0"/>
                  <a:t>66 </a:t>
                </a:r>
                <a:r>
                  <a:rPr lang="en-US" sz="1600" dirty="0"/>
                  <a:t>= 1, regA</a:t>
                </a:r>
                <a:r>
                  <a:rPr lang="en-US" sz="1600" baseline="-25000" dirty="0"/>
                  <a:t>91 </a:t>
                </a:r>
                <a:r>
                  <a:rPr lang="en-US" sz="1600" dirty="0"/>
                  <a:t>= 0, regA</a:t>
                </a:r>
                <a:r>
                  <a:rPr lang="en-US" sz="1600" baseline="-25000" dirty="0"/>
                  <a:t>92</a:t>
                </a:r>
                <a:r>
                  <a:rPr lang="en-US" sz="1600" dirty="0"/>
                  <a:t> = 0, regA</a:t>
                </a:r>
                <a:r>
                  <a:rPr lang="en-US" sz="1600" baseline="-25000" dirty="0"/>
                  <a:t>93</a:t>
                </a:r>
                <a:r>
                  <a:rPr lang="en-US" sz="1600" dirty="0"/>
                  <a:t> = 1, regB</a:t>
                </a:r>
                <a:r>
                  <a:rPr lang="en-US" sz="1600" baseline="-25000" dirty="0"/>
                  <a:t>78</a:t>
                </a:r>
                <a:r>
                  <a:rPr lang="en-US" sz="1600" dirty="0"/>
                  <a:t> = 1</a:t>
                </a:r>
              </a:p>
              <a:p>
                <a:pPr marL="623888" indent="-623888">
                  <a:lnSpc>
                    <a:spcPct val="100000"/>
                  </a:lnSpc>
                </a:pPr>
                <a:r>
                  <a:rPr lang="en-US" sz="1600" dirty="0"/>
                  <a:t>									</a:t>
                </a:r>
                <a:endParaRPr lang="en-US" sz="1800" dirty="0"/>
              </a:p>
              <a:p>
                <a:pPr marL="623888" indent="-623888" algn="l">
                  <a:lnSpc>
                    <a:spcPct val="100000"/>
                  </a:lnSpc>
                </a:pPr>
                <a:r>
                  <a:rPr lang="en-US" sz="1800" dirty="0"/>
                  <a:t>t</a:t>
                </a:r>
                <a:r>
                  <a:rPr lang="en-US" sz="1800" baseline="-25000" dirty="0"/>
                  <a:t>1</a:t>
                </a:r>
                <a:r>
                  <a:rPr lang="en-US" sz="1800" dirty="0"/>
                  <a:t> = 1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1800" dirty="0"/>
                  <a:t>0 = 1</a:t>
                </a:r>
                <a:endParaRPr lang="en-US" sz="1600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191A7D93-BF53-261B-4FE9-A2229F1520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5"/>
              </p:nvPr>
            </p:nvSpPr>
            <p:spPr>
              <a:xfrm>
                <a:off x="393599" y="2356338"/>
                <a:ext cx="11370509" cy="3956539"/>
              </a:xfrm>
              <a:blipFill>
                <a:blip r:embed="rId2"/>
                <a:stretch>
                  <a:fillRect l="-1287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35AB6602-CC45-2A7C-CE94-C40D3F501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Trivium</a:t>
            </a:r>
            <a:endParaRPr lang="en-DE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2E55BF2F-70A4-15F5-A470-29AA3D3114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Example: Initialization</a:t>
            </a:r>
            <a:endParaRPr lang="en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0877B0-618D-F395-E97E-51B804D981F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38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E686DF4-8379-AB89-BE07-3B080D9DA32C}"/>
                  </a:ext>
                </a:extLst>
              </p:cNvPr>
              <p:cNvSpPr txBox="1"/>
              <p:nvPr/>
            </p:nvSpPr>
            <p:spPr>
              <a:xfrm>
                <a:off x="7789333" y="406800"/>
                <a:ext cx="3606375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>
                    <a:solidFill>
                      <a:schemeClr val="bg1">
                        <a:lumMod val="75000"/>
                      </a:schemeClr>
                    </a:solidFill>
                  </a:rPr>
                  <a:t>for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</a:rPr>
                  <a:t>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= 1 to 4 * 288 </a:t>
                </a:r>
                <a:r>
                  <a:rPr lang="en-US" sz="1400" b="1" dirty="0">
                    <a:solidFill>
                      <a:schemeClr val="bg1">
                        <a:lumMod val="75000"/>
                      </a:schemeClr>
                    </a:solidFill>
                  </a:rPr>
                  <a:t>do</a:t>
                </a:r>
              </a:p>
              <a:p>
                <a:pPr lvl="1"/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t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←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66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91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⊙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92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93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171</a:t>
                </a:r>
              </a:p>
              <a:p>
                <a:pPr lvl="1"/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t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←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162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175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⊙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176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177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264</a:t>
                </a:r>
              </a:p>
              <a:p>
                <a:pPr lvl="1"/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t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3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←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243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286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⊙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287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288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69</a:t>
                </a:r>
              </a:p>
              <a:p>
                <a:pPr lvl="1"/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(s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...,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93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) ← (t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3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...,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92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)</a:t>
                </a:r>
              </a:p>
              <a:p>
                <a:pPr lvl="1"/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(s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94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95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...,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177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) ← (t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94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...,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176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)</a:t>
                </a:r>
              </a:p>
              <a:p>
                <a:pPr lvl="1"/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(s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178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279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...,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288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) ← (t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178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...,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287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)</a:t>
                </a:r>
              </a:p>
              <a:p>
                <a:r>
                  <a:rPr lang="en-US" sz="1400" b="1" dirty="0">
                    <a:solidFill>
                      <a:schemeClr val="bg1">
                        <a:lumMod val="75000"/>
                      </a:schemeClr>
                    </a:solidFill>
                  </a:rPr>
                  <a:t>end for</a:t>
                </a:r>
                <a:endParaRPr lang="en-DE" sz="1400" b="1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E686DF4-8379-AB89-BE07-3B080D9DA3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9333" y="406800"/>
                <a:ext cx="3606375" cy="1815882"/>
              </a:xfrm>
              <a:prstGeom prst="rect">
                <a:avLst/>
              </a:prstGeom>
              <a:blipFill>
                <a:blip r:embed="rId3"/>
                <a:stretch>
                  <a:fillRect l="-508" t="-671" r="-508" b="-2349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34584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191A7D93-BF53-261B-4FE9-A2229F1520BF}"/>
                  </a:ext>
                </a:extLst>
              </p:cNvPr>
              <p:cNvSpPr>
                <a:spLocks noGrp="1"/>
              </p:cNvSpPr>
              <p:nvPr>
                <p:ph type="body" sz="quarter" idx="15"/>
              </p:nvPr>
            </p:nvSpPr>
            <p:spPr>
              <a:xfrm>
                <a:off x="393599" y="2356338"/>
                <a:ext cx="11370509" cy="3956539"/>
              </a:xfrm>
            </p:spPr>
            <p:txBody>
              <a:bodyPr/>
              <a:lstStyle/>
              <a:p>
                <a:pPr marL="623888" indent="-623888" algn="l"/>
                <a:r>
                  <a:rPr lang="en-US" sz="1600" b="0" i="1" u="none" strike="noStrike" baseline="0" dirty="0" err="1">
                    <a:latin typeface="TeXGyreCursor-Italic"/>
                  </a:rPr>
                  <a:t>regA</a:t>
                </a:r>
                <a:r>
                  <a:rPr lang="en-US" sz="1600" b="0" i="1" u="none" strike="noStrike" baseline="0" dirty="0">
                    <a:latin typeface="TeXGyreCursor-Italic"/>
                  </a:rPr>
                  <a:t> </a:t>
                </a:r>
                <a:r>
                  <a:rPr lang="en-US" sz="1600" b="0" i="0" u="none" strike="noStrike" baseline="0" dirty="0">
                    <a:latin typeface="TeXGyreCursor-Regular"/>
                  </a:rPr>
                  <a:t>= 0010 0101 1001 0101 1010 1011 0000 0011 0000 1101 0011 </a:t>
                </a:r>
                <a:r>
                  <a:rPr lang="en-DE" sz="1600" b="0" i="0" u="none" strike="noStrike" baseline="0" dirty="0">
                    <a:latin typeface="TeXGyreCursor-Regular"/>
                  </a:rPr>
                  <a:t>1100 0010 0100 0001 0001 0111 </a:t>
                </a:r>
                <a:r>
                  <a:rPr lang="en-DE" sz="1600" b="1" i="0" u="none" strike="noStrike" baseline="0" dirty="0">
                    <a:latin typeface="TeXGyreCursor-Bold"/>
                  </a:rPr>
                  <a:t>0</a:t>
                </a:r>
                <a:r>
                  <a:rPr lang="en-DE" sz="1600" b="0" i="0" u="none" strike="noStrike" baseline="0" dirty="0">
                    <a:latin typeface="TeXGyreCursor-Regular"/>
                  </a:rPr>
                  <a:t>110 1110 1</a:t>
                </a:r>
                <a:r>
                  <a:rPr lang="en-DE" sz="1600" b="1" i="0" u="none" strike="noStrike" baseline="0" dirty="0">
                    <a:latin typeface="TeXGyreCursor-Bold"/>
                  </a:rPr>
                  <a:t>0</a:t>
                </a:r>
                <a:r>
                  <a:rPr lang="en-DE" sz="1600" b="0" i="0" u="none" strike="noStrike" baseline="0" dirty="0">
                    <a:latin typeface="TeXGyreCursor-Regular"/>
                  </a:rPr>
                  <a:t>10</a:t>
                </a:r>
                <a:r>
                  <a:rPr lang="en-US" sz="1600" b="0" i="0" u="none" strike="noStrike" baseline="0" dirty="0">
                    <a:latin typeface="TeXGyreCursor-Regular"/>
                  </a:rPr>
                  <a:t> </a:t>
                </a:r>
                <a:r>
                  <a:rPr lang="en-DE" sz="1600" b="0" i="0" u="none" strike="noStrike" baseline="0" dirty="0">
                    <a:latin typeface="TeXGyreCursor-Regular"/>
                  </a:rPr>
                  <a:t>0</a:t>
                </a:r>
                <a:r>
                  <a:rPr lang="en-DE" sz="1600" i="0" u="none" strike="noStrike" baseline="0" dirty="0">
                    <a:latin typeface="TeXGyreCursor-Bold"/>
                  </a:rPr>
                  <a:t>000</a:t>
                </a:r>
                <a:r>
                  <a:rPr lang="en-US" sz="1600" i="0" u="none" strike="noStrike" baseline="0" dirty="0">
                    <a:latin typeface="TeXGyreCursor-Bold"/>
                  </a:rPr>
                  <a:t> 0000 00</a:t>
                </a:r>
                <a:r>
                  <a:rPr lang="en-US" sz="1600" b="1" i="0" u="none" strike="noStrike" baseline="0" dirty="0">
                    <a:latin typeface="TeXGyreCursor-Bold"/>
                  </a:rPr>
                  <a:t>00 0</a:t>
                </a:r>
                <a:endParaRPr lang="en-US" sz="1600" b="1" dirty="0">
                  <a:latin typeface="TeXGyreCursor-Bold"/>
                </a:endParaRPr>
              </a:p>
              <a:p>
                <a:pPr marL="623888" indent="-623888"/>
                <a:r>
                  <a:rPr lang="en-US" sz="1600" b="0" i="1" u="none" strike="noStrike" baseline="0" dirty="0" err="1">
                    <a:latin typeface="TeXGyreCursor-Italic"/>
                  </a:rPr>
                  <a:t>regB</a:t>
                </a:r>
                <a:r>
                  <a:rPr lang="en-US" sz="1600" b="0" i="1" u="none" strike="noStrike" baseline="0" dirty="0">
                    <a:latin typeface="TeXGyreCursor-Italic"/>
                  </a:rPr>
                  <a:t> </a:t>
                </a:r>
                <a:r>
                  <a:rPr lang="en-US" sz="1600" b="0" i="0" u="none" strike="noStrike" baseline="0" dirty="0">
                    <a:latin typeface="TeXGyreCursor-Regular"/>
                  </a:rPr>
                  <a:t>= 0111 0000 1100 0001 0101 0111 1100 0110 1101 0111 1110 </a:t>
                </a:r>
                <a:r>
                  <a:rPr lang="en-DE" sz="1600" b="0" i="0" u="none" strike="noStrike" baseline="0" dirty="0">
                    <a:latin typeface="TeXGyreCursor-Regular"/>
                  </a:rPr>
                  <a:t>1000 1011 0111 0001 0000 1</a:t>
                </a:r>
                <a:r>
                  <a:rPr lang="en-DE" sz="1600" b="1" i="0" u="none" strike="noStrike" baseline="0" dirty="0">
                    <a:latin typeface="TeXGyreCursor-Bold"/>
                  </a:rPr>
                  <a:t>1</a:t>
                </a:r>
                <a:r>
                  <a:rPr lang="en-DE" sz="1600" b="0" i="0" u="none" strike="noStrike" baseline="0" dirty="0">
                    <a:latin typeface="TeXGyreCursor-Regular"/>
                  </a:rPr>
                  <a:t>10 </a:t>
                </a:r>
                <a:r>
                  <a:rPr lang="en-DE" sz="1600" b="1" i="0" u="none" strike="noStrike" baseline="0" dirty="0">
                    <a:latin typeface="TeXGyreCursor-Bold"/>
                  </a:rPr>
                  <a:t>1</a:t>
                </a:r>
                <a:r>
                  <a:rPr lang="en-DE" sz="1600" b="0" i="0" u="none" strike="noStrike" baseline="0" dirty="0">
                    <a:latin typeface="TeXGyreCursor-Regular"/>
                  </a:rPr>
                  <a:t>110 0000 0111 0</a:t>
                </a:r>
                <a:r>
                  <a:rPr lang="en-DE" sz="1600" b="1" i="0" u="none" strike="noStrike" baseline="0" dirty="0">
                    <a:latin typeface="TeXGyreCursor-Regular"/>
                  </a:rPr>
                  <a:t>000</a:t>
                </a:r>
                <a:r>
                  <a:rPr lang="en-US" sz="1600" b="0" i="0" u="none" strike="noStrike" baseline="0" dirty="0">
                    <a:latin typeface="TeXGyreCursor-Regular"/>
                  </a:rPr>
                  <a:t> </a:t>
                </a:r>
                <a:endParaRPr lang="en-US" sz="1600" b="1" i="0" u="none" strike="noStrike" baseline="0" dirty="0">
                  <a:latin typeface="TeXGyreCursor-Bold"/>
                </a:endParaRPr>
              </a:p>
              <a:p>
                <a:pPr marL="623888" indent="-623888">
                  <a:lnSpc>
                    <a:spcPct val="100000"/>
                  </a:lnSpc>
                </a:pPr>
                <a:endParaRPr lang="en-US" sz="1600" dirty="0"/>
              </a:p>
              <a:p>
                <a:pPr marL="623888" indent="-623888">
                  <a:lnSpc>
                    <a:spcPct val="100000"/>
                  </a:lnSpc>
                </a:pPr>
                <a:r>
                  <a:rPr lang="en-US" sz="1600" dirty="0"/>
                  <a:t>regA</a:t>
                </a:r>
                <a:r>
                  <a:rPr lang="en-US" sz="1600" baseline="-25000" dirty="0"/>
                  <a:t>66 </a:t>
                </a:r>
                <a:r>
                  <a:rPr lang="en-US" sz="1600" dirty="0"/>
                  <a:t>= 1, regA</a:t>
                </a:r>
                <a:r>
                  <a:rPr lang="en-US" sz="1600" baseline="-25000" dirty="0"/>
                  <a:t>91 </a:t>
                </a:r>
                <a:r>
                  <a:rPr lang="en-US" sz="1600" dirty="0"/>
                  <a:t>= 0, regA</a:t>
                </a:r>
                <a:r>
                  <a:rPr lang="en-US" sz="1600" baseline="-25000" dirty="0"/>
                  <a:t>92</a:t>
                </a:r>
                <a:r>
                  <a:rPr lang="en-US" sz="1600" dirty="0"/>
                  <a:t> = 0, regA</a:t>
                </a:r>
                <a:r>
                  <a:rPr lang="en-US" sz="1600" baseline="-25000" dirty="0"/>
                  <a:t>93</a:t>
                </a:r>
                <a:r>
                  <a:rPr lang="en-US" sz="1600" dirty="0"/>
                  <a:t> = 1, regB</a:t>
                </a:r>
                <a:r>
                  <a:rPr lang="en-US" sz="1600" baseline="-25000" dirty="0"/>
                  <a:t>78</a:t>
                </a:r>
                <a:r>
                  <a:rPr lang="en-US" sz="1600" dirty="0"/>
                  <a:t> = 1</a:t>
                </a:r>
              </a:p>
              <a:p>
                <a:pPr marL="623888" indent="-623888">
                  <a:lnSpc>
                    <a:spcPct val="100000"/>
                  </a:lnSpc>
                </a:pPr>
                <a:r>
                  <a:rPr lang="en-US" sz="1600" dirty="0"/>
                  <a:t>									</a:t>
                </a:r>
                <a:endParaRPr lang="en-US" sz="1800" dirty="0"/>
              </a:p>
              <a:p>
                <a:pPr marL="623888" indent="-623888" algn="l">
                  <a:lnSpc>
                    <a:spcPct val="100000"/>
                  </a:lnSpc>
                </a:pPr>
                <a:r>
                  <a:rPr lang="en-US" sz="1800" dirty="0"/>
                  <a:t>t</a:t>
                </a:r>
                <a:r>
                  <a:rPr lang="en-US" sz="1800" baseline="-25000" dirty="0"/>
                  <a:t>1</a:t>
                </a:r>
                <a:r>
                  <a:rPr lang="en-US" sz="1800" dirty="0"/>
                  <a:t> = 1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1800" dirty="0"/>
                  <a:t>0 = 1 </a:t>
                </a:r>
                <a:r>
                  <a:rPr lang="en-US" sz="1800" dirty="0">
                    <a:solidFill>
                      <a:schemeClr val="bg1">
                        <a:lumMod val="75000"/>
                      </a:schemeClr>
                    </a:solidFill>
                  </a:rPr>
                  <a:t>-&gt;</a:t>
                </a:r>
                <a:r>
                  <a:rPr lang="en-US" sz="1800" dirty="0"/>
                  <a:t> 1 ⊙ 0 = 1</a:t>
                </a:r>
                <a:endParaRPr lang="en-US" sz="1600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191A7D93-BF53-261B-4FE9-A2229F1520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5"/>
              </p:nvPr>
            </p:nvSpPr>
            <p:spPr>
              <a:xfrm>
                <a:off x="393599" y="2356338"/>
                <a:ext cx="11370509" cy="3956539"/>
              </a:xfrm>
              <a:blipFill>
                <a:blip r:embed="rId2"/>
                <a:stretch>
                  <a:fillRect l="-1287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35AB6602-CC45-2A7C-CE94-C40D3F501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Trivium</a:t>
            </a:r>
            <a:endParaRPr lang="en-DE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2E55BF2F-70A4-15F5-A470-29AA3D3114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Example: Initialization</a:t>
            </a:r>
            <a:endParaRPr lang="en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0877B0-618D-F395-E97E-51B804D981F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39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E686DF4-8379-AB89-BE07-3B080D9DA32C}"/>
                  </a:ext>
                </a:extLst>
              </p:cNvPr>
              <p:cNvSpPr txBox="1"/>
              <p:nvPr/>
            </p:nvSpPr>
            <p:spPr>
              <a:xfrm>
                <a:off x="7780866" y="406800"/>
                <a:ext cx="3614841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>
                    <a:solidFill>
                      <a:schemeClr val="bg1">
                        <a:lumMod val="75000"/>
                      </a:schemeClr>
                    </a:solidFill>
                  </a:rPr>
                  <a:t>for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</a:rPr>
                  <a:t>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= 1 to 4 * 288 </a:t>
                </a:r>
                <a:r>
                  <a:rPr lang="en-US" sz="1400" b="1" dirty="0">
                    <a:solidFill>
                      <a:schemeClr val="bg1">
                        <a:lumMod val="75000"/>
                      </a:schemeClr>
                    </a:solidFill>
                  </a:rPr>
                  <a:t>do</a:t>
                </a:r>
              </a:p>
              <a:p>
                <a:pPr lvl="1"/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t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←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66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91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⊙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92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93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171</a:t>
                </a:r>
              </a:p>
              <a:p>
                <a:pPr lvl="1"/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t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←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162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175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⊙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176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177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264</a:t>
                </a:r>
              </a:p>
              <a:p>
                <a:pPr lvl="1"/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t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3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←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243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286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⊙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287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288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69</a:t>
                </a:r>
              </a:p>
              <a:p>
                <a:pPr lvl="1"/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(s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...,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93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) ← (t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3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...,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92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)</a:t>
                </a:r>
              </a:p>
              <a:p>
                <a:pPr lvl="1"/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(s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94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95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...,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177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) ← (t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94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...,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176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)</a:t>
                </a:r>
              </a:p>
              <a:p>
                <a:pPr lvl="1"/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(s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178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279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...,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288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) ← (t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178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...,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287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)</a:t>
                </a:r>
              </a:p>
              <a:p>
                <a:r>
                  <a:rPr lang="en-US" sz="1400" b="1" dirty="0">
                    <a:solidFill>
                      <a:schemeClr val="bg1">
                        <a:lumMod val="75000"/>
                      </a:schemeClr>
                    </a:solidFill>
                  </a:rPr>
                  <a:t>end for</a:t>
                </a:r>
                <a:endParaRPr lang="en-DE" sz="1400" b="1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E686DF4-8379-AB89-BE07-3B080D9DA3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0866" y="406800"/>
                <a:ext cx="3614841" cy="1815882"/>
              </a:xfrm>
              <a:prstGeom prst="rect">
                <a:avLst/>
              </a:prstGeom>
              <a:blipFill>
                <a:blip r:embed="rId3"/>
                <a:stretch>
                  <a:fillRect l="-506" t="-671" r="-169" b="-2349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9966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7F3CBA80-DB6B-4467-B462-B8585E2AB54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2884" y="1612888"/>
            <a:ext cx="11063816" cy="4741200"/>
          </a:xfrm>
        </p:spPr>
        <p:txBody>
          <a:bodyPr>
            <a:normAutofit/>
          </a:bodyPr>
          <a:lstStyle/>
          <a:p>
            <a:pPr indent="0">
              <a:buNone/>
            </a:pPr>
            <a:endParaRPr lang="de-DE" sz="2000" dirty="0"/>
          </a:p>
          <a:p>
            <a:endParaRPr lang="de-DE" sz="2000" dirty="0"/>
          </a:p>
          <a:p>
            <a:endParaRPr lang="de-DE" sz="2000" dirty="0"/>
          </a:p>
          <a:p>
            <a:endParaRPr lang="de-DE" sz="2000" dirty="0"/>
          </a:p>
          <a:p>
            <a:endParaRPr lang="de-DE" sz="2000" dirty="0"/>
          </a:p>
          <a:p>
            <a:endParaRPr lang="de-DE" sz="2000" dirty="0"/>
          </a:p>
          <a:p>
            <a:pPr indent="0">
              <a:buNone/>
            </a:pPr>
            <a:br>
              <a:rPr lang="de-DE" sz="2000" dirty="0"/>
            </a:br>
            <a:endParaRPr lang="en-US" sz="20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à"/>
            </a:pPr>
            <a:r>
              <a:rPr lang="en-US" sz="2000" b="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How can </a:t>
            </a:r>
            <a:r>
              <a:rPr lang="en-US" sz="2000" b="0" u="sng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random</a:t>
            </a:r>
            <a:r>
              <a:rPr lang="en-US" sz="2000" b="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keystreams be generated?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sz="2000" b="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How can two </a:t>
            </a:r>
            <a:r>
              <a:rPr lang="en-US" sz="2000" b="0" u="sng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identical</a:t>
            </a:r>
            <a:r>
              <a:rPr lang="en-US" sz="2000" b="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keystreams be generated?</a:t>
            </a:r>
          </a:p>
          <a:p>
            <a:pPr>
              <a:buFont typeface="Wingdings" panose="05000000000000000000" pitchFamily="2" charset="2"/>
              <a:buChar char="à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endParaRPr lang="de-DE" sz="2000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1AAE3615-5341-4110-A7B0-8FA474054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Idea of Stream Ciphers</a:t>
            </a:r>
            <a:endParaRPr lang="de-DE" dirty="0"/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CD19ACC3-1026-4848-898E-705AAC419C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Stream Cipher: A Symmetric Cipher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02D7CCB-066E-49D2-8531-49CEF9B14085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14E9E765-94CE-0941-BE99-F43834E80C33}" type="slidenum">
              <a:rPr lang="de-DE" smtClean="0"/>
              <a:pPr>
                <a:defRPr/>
              </a:pPr>
              <a:t>4</a:t>
            </a:fld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EAB6A9EC-A1F2-4D14-9399-7CF841621C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7830" y="1528777"/>
            <a:ext cx="10522979" cy="3359449"/>
          </a:xfrm>
          <a:prstGeom prst="rect">
            <a:avLst/>
          </a:prstGeom>
        </p:spPr>
      </p:pic>
      <p:sp>
        <p:nvSpPr>
          <p:cNvPr id="7" name="Titel 1">
            <a:extLst>
              <a:ext uri="{FF2B5EF4-FFF2-40B4-BE49-F238E27FC236}">
                <a16:creationId xmlns:a16="http://schemas.microsoft.com/office/drawing/2014/main" id="{2D966D01-0D96-4945-8D92-9FF3AE1C01E3}"/>
              </a:ext>
            </a:extLst>
          </p:cNvPr>
          <p:cNvSpPr txBox="1">
            <a:spLocks/>
          </p:cNvSpPr>
          <p:nvPr/>
        </p:nvSpPr>
        <p:spPr>
          <a:xfrm>
            <a:off x="9706200" y="4932038"/>
            <a:ext cx="1990500" cy="3971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Based on: [4, p. 232]</a:t>
            </a:r>
          </a:p>
        </p:txBody>
      </p:sp>
    </p:spTree>
    <p:extLst>
      <p:ext uri="{BB962C8B-B14F-4D97-AF65-F5344CB8AC3E}">
        <p14:creationId xmlns:p14="http://schemas.microsoft.com/office/powerpoint/2010/main" val="238357497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191A7D93-BF53-261B-4FE9-A2229F1520BF}"/>
                  </a:ext>
                </a:extLst>
              </p:cNvPr>
              <p:cNvSpPr>
                <a:spLocks noGrp="1"/>
              </p:cNvSpPr>
              <p:nvPr>
                <p:ph type="body" sz="quarter" idx="15"/>
              </p:nvPr>
            </p:nvSpPr>
            <p:spPr>
              <a:xfrm>
                <a:off x="393599" y="2356338"/>
                <a:ext cx="11370509" cy="3956539"/>
              </a:xfrm>
            </p:spPr>
            <p:txBody>
              <a:bodyPr/>
              <a:lstStyle/>
              <a:p>
                <a:pPr marL="623888" indent="-623888" algn="l"/>
                <a:r>
                  <a:rPr lang="en-US" sz="1600" b="0" i="1" u="none" strike="noStrike" baseline="0" dirty="0" err="1">
                    <a:latin typeface="TeXGyreCursor-Italic"/>
                  </a:rPr>
                  <a:t>regA</a:t>
                </a:r>
                <a:r>
                  <a:rPr lang="en-US" sz="1600" b="0" i="1" u="none" strike="noStrike" baseline="0" dirty="0">
                    <a:latin typeface="TeXGyreCursor-Italic"/>
                  </a:rPr>
                  <a:t> </a:t>
                </a:r>
                <a:r>
                  <a:rPr lang="en-US" sz="1600" b="0" i="0" u="none" strike="noStrike" baseline="0" dirty="0">
                    <a:latin typeface="TeXGyreCursor-Regular"/>
                  </a:rPr>
                  <a:t>= 0010 0101 1001 0101 1010 1011 0000 0011 0000 1101 0011 </a:t>
                </a:r>
                <a:r>
                  <a:rPr lang="en-DE" sz="1600" b="0" i="0" u="none" strike="noStrike" baseline="0" dirty="0">
                    <a:latin typeface="TeXGyreCursor-Regular"/>
                  </a:rPr>
                  <a:t>1100 0010 0100 0001 0001 0111 </a:t>
                </a:r>
                <a:r>
                  <a:rPr lang="en-DE" sz="1600" b="1" i="0" u="none" strike="noStrike" baseline="0" dirty="0">
                    <a:latin typeface="TeXGyreCursor-Bold"/>
                  </a:rPr>
                  <a:t>0</a:t>
                </a:r>
                <a:r>
                  <a:rPr lang="en-DE" sz="1600" b="0" i="0" u="none" strike="noStrike" baseline="0" dirty="0">
                    <a:latin typeface="TeXGyreCursor-Regular"/>
                  </a:rPr>
                  <a:t>110 1110 1</a:t>
                </a:r>
                <a:r>
                  <a:rPr lang="en-DE" sz="1600" b="1" i="0" u="none" strike="noStrike" baseline="0" dirty="0">
                    <a:latin typeface="TeXGyreCursor-Bold"/>
                  </a:rPr>
                  <a:t>0</a:t>
                </a:r>
                <a:r>
                  <a:rPr lang="en-DE" sz="1600" b="0" i="0" u="none" strike="noStrike" baseline="0" dirty="0">
                    <a:latin typeface="TeXGyreCursor-Regular"/>
                  </a:rPr>
                  <a:t>10</a:t>
                </a:r>
                <a:r>
                  <a:rPr lang="en-US" sz="1600" b="0" i="0" u="none" strike="noStrike" baseline="0" dirty="0">
                    <a:latin typeface="TeXGyreCursor-Regular"/>
                  </a:rPr>
                  <a:t> </a:t>
                </a:r>
                <a:r>
                  <a:rPr lang="en-DE" sz="1600" b="0" i="0" u="none" strike="noStrike" baseline="0" dirty="0">
                    <a:latin typeface="TeXGyreCursor-Regular"/>
                  </a:rPr>
                  <a:t>0</a:t>
                </a:r>
                <a:r>
                  <a:rPr lang="en-DE" sz="1600" i="0" u="none" strike="noStrike" baseline="0" dirty="0">
                    <a:latin typeface="TeXGyreCursor-Bold"/>
                  </a:rPr>
                  <a:t>000</a:t>
                </a:r>
                <a:r>
                  <a:rPr lang="en-US" sz="1600" i="0" u="none" strike="noStrike" baseline="0" dirty="0">
                    <a:latin typeface="TeXGyreCursor-Bold"/>
                  </a:rPr>
                  <a:t> 0000 00</a:t>
                </a:r>
                <a:r>
                  <a:rPr lang="en-US" sz="1600" b="1" i="0" u="none" strike="noStrike" baseline="0" dirty="0">
                    <a:latin typeface="TeXGyreCursor-Bold"/>
                  </a:rPr>
                  <a:t>00 0</a:t>
                </a:r>
                <a:endParaRPr lang="en-US" sz="1600" b="1" dirty="0">
                  <a:latin typeface="TeXGyreCursor-Bold"/>
                </a:endParaRPr>
              </a:p>
              <a:p>
                <a:pPr marL="623888" indent="-623888"/>
                <a:r>
                  <a:rPr lang="en-US" sz="1600" b="0" i="1" u="none" strike="noStrike" baseline="0" dirty="0" err="1">
                    <a:latin typeface="TeXGyreCursor-Italic"/>
                  </a:rPr>
                  <a:t>regB</a:t>
                </a:r>
                <a:r>
                  <a:rPr lang="en-US" sz="1600" b="0" i="1" u="none" strike="noStrike" baseline="0" dirty="0">
                    <a:latin typeface="TeXGyreCursor-Italic"/>
                  </a:rPr>
                  <a:t> </a:t>
                </a:r>
                <a:r>
                  <a:rPr lang="en-US" sz="1600" b="0" i="0" u="none" strike="noStrike" baseline="0" dirty="0">
                    <a:latin typeface="TeXGyreCursor-Regular"/>
                  </a:rPr>
                  <a:t>= 0111 0000 1100 0001 0101 0111 1100 0110 1101 0111 1110 </a:t>
                </a:r>
                <a:r>
                  <a:rPr lang="en-DE" sz="1600" b="0" i="0" u="none" strike="noStrike" baseline="0" dirty="0">
                    <a:latin typeface="TeXGyreCursor-Regular"/>
                  </a:rPr>
                  <a:t>1000 1011 0111 0001 0000 1</a:t>
                </a:r>
                <a:r>
                  <a:rPr lang="en-DE" sz="1600" b="1" i="0" u="none" strike="noStrike" baseline="0" dirty="0">
                    <a:latin typeface="TeXGyreCursor-Bold"/>
                  </a:rPr>
                  <a:t>1</a:t>
                </a:r>
                <a:r>
                  <a:rPr lang="en-DE" sz="1600" b="0" i="0" u="none" strike="noStrike" baseline="0" dirty="0">
                    <a:latin typeface="TeXGyreCursor-Regular"/>
                  </a:rPr>
                  <a:t>10 </a:t>
                </a:r>
                <a:r>
                  <a:rPr lang="en-DE" sz="1600" b="1" i="0" u="none" strike="noStrike" baseline="0" dirty="0">
                    <a:latin typeface="TeXGyreCursor-Bold"/>
                  </a:rPr>
                  <a:t>1</a:t>
                </a:r>
                <a:r>
                  <a:rPr lang="en-DE" sz="1600" b="0" i="0" u="none" strike="noStrike" baseline="0" dirty="0">
                    <a:latin typeface="TeXGyreCursor-Regular"/>
                  </a:rPr>
                  <a:t>110 0000 0111 0</a:t>
                </a:r>
                <a:r>
                  <a:rPr lang="en-DE" sz="1600" b="1" i="0" u="none" strike="noStrike" baseline="0" dirty="0">
                    <a:latin typeface="TeXGyreCursor-Regular"/>
                  </a:rPr>
                  <a:t>000</a:t>
                </a:r>
                <a:r>
                  <a:rPr lang="en-US" sz="1600" b="0" i="0" u="none" strike="noStrike" baseline="0" dirty="0">
                    <a:latin typeface="TeXGyreCursor-Regular"/>
                  </a:rPr>
                  <a:t> </a:t>
                </a:r>
                <a:endParaRPr lang="en-US" sz="1600" b="1" i="0" u="none" strike="noStrike" baseline="0" dirty="0">
                  <a:latin typeface="TeXGyreCursor-Bold"/>
                </a:endParaRPr>
              </a:p>
              <a:p>
                <a:pPr marL="623888" indent="-623888">
                  <a:lnSpc>
                    <a:spcPct val="100000"/>
                  </a:lnSpc>
                </a:pPr>
                <a:endParaRPr lang="en-US" sz="1600" dirty="0"/>
              </a:p>
              <a:p>
                <a:pPr marL="623888" indent="-623888">
                  <a:lnSpc>
                    <a:spcPct val="100000"/>
                  </a:lnSpc>
                </a:pPr>
                <a:r>
                  <a:rPr lang="en-US" sz="1600" dirty="0"/>
                  <a:t>regA</a:t>
                </a:r>
                <a:r>
                  <a:rPr lang="en-US" sz="1600" baseline="-25000" dirty="0"/>
                  <a:t>66 </a:t>
                </a:r>
                <a:r>
                  <a:rPr lang="en-US" sz="1600" dirty="0"/>
                  <a:t>= 1, regA</a:t>
                </a:r>
                <a:r>
                  <a:rPr lang="en-US" sz="1600" baseline="-25000" dirty="0"/>
                  <a:t>91 </a:t>
                </a:r>
                <a:r>
                  <a:rPr lang="en-US" sz="1600" dirty="0"/>
                  <a:t>= 0, regA</a:t>
                </a:r>
                <a:r>
                  <a:rPr lang="en-US" sz="1600" baseline="-25000" dirty="0"/>
                  <a:t>92</a:t>
                </a:r>
                <a:r>
                  <a:rPr lang="en-US" sz="1600" dirty="0"/>
                  <a:t> = 0, regA</a:t>
                </a:r>
                <a:r>
                  <a:rPr lang="en-US" sz="1600" baseline="-25000" dirty="0"/>
                  <a:t>93</a:t>
                </a:r>
                <a:r>
                  <a:rPr lang="en-US" sz="1600" dirty="0"/>
                  <a:t> = 1, regB</a:t>
                </a:r>
                <a:r>
                  <a:rPr lang="en-US" sz="1600" baseline="-25000" dirty="0"/>
                  <a:t>78</a:t>
                </a:r>
                <a:r>
                  <a:rPr lang="en-US" sz="1600" dirty="0"/>
                  <a:t> = 1</a:t>
                </a:r>
              </a:p>
              <a:p>
                <a:pPr marL="623888" indent="-623888">
                  <a:lnSpc>
                    <a:spcPct val="100000"/>
                  </a:lnSpc>
                </a:pPr>
                <a:r>
                  <a:rPr lang="en-US" sz="1600" dirty="0"/>
                  <a:t>									</a:t>
                </a:r>
                <a:endParaRPr lang="en-US" sz="1800" dirty="0"/>
              </a:p>
              <a:p>
                <a:pPr marL="623888" indent="-623888" algn="l">
                  <a:lnSpc>
                    <a:spcPct val="100000"/>
                  </a:lnSpc>
                </a:pPr>
                <a:r>
                  <a:rPr lang="en-US" sz="1800" dirty="0"/>
                  <a:t>t</a:t>
                </a:r>
                <a:r>
                  <a:rPr lang="en-US" sz="1800" baseline="-25000" dirty="0"/>
                  <a:t>1</a:t>
                </a:r>
                <a:r>
                  <a:rPr lang="en-US" sz="1800" dirty="0"/>
                  <a:t> = 1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1800" dirty="0"/>
                  <a:t>0 = 1 </a:t>
                </a:r>
                <a:r>
                  <a:rPr lang="en-US" sz="1800" dirty="0">
                    <a:solidFill>
                      <a:schemeClr val="bg1">
                        <a:lumMod val="75000"/>
                      </a:schemeClr>
                    </a:solidFill>
                  </a:rPr>
                  <a:t>-&gt;</a:t>
                </a:r>
                <a:r>
                  <a:rPr lang="en-US" sz="1800" dirty="0"/>
                  <a:t> 1 ⊙ 0 = 1 </a:t>
                </a:r>
                <a:r>
                  <a:rPr lang="en-US" sz="1800" dirty="0">
                    <a:solidFill>
                      <a:schemeClr val="bg1">
                        <a:lumMod val="75000"/>
                      </a:schemeClr>
                    </a:solidFill>
                  </a:rPr>
                  <a:t>-&gt;</a:t>
                </a:r>
                <a:r>
                  <a:rPr lang="en-US" sz="1800" dirty="0"/>
                  <a:t> 1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1800" dirty="0"/>
                  <a:t>1 = 0</a:t>
                </a:r>
                <a:endParaRPr lang="en-US" sz="1600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191A7D93-BF53-261B-4FE9-A2229F1520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5"/>
              </p:nvPr>
            </p:nvSpPr>
            <p:spPr>
              <a:xfrm>
                <a:off x="393599" y="2356338"/>
                <a:ext cx="11370509" cy="3956539"/>
              </a:xfrm>
              <a:blipFill>
                <a:blip r:embed="rId2"/>
                <a:stretch>
                  <a:fillRect l="-1287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35AB6602-CC45-2A7C-CE94-C40D3F501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Trivium</a:t>
            </a:r>
            <a:endParaRPr lang="en-DE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2E55BF2F-70A4-15F5-A470-29AA3D3114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Example: Initialization</a:t>
            </a:r>
            <a:endParaRPr lang="en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0877B0-618D-F395-E97E-51B804D981F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40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E686DF4-8379-AB89-BE07-3B080D9DA32C}"/>
                  </a:ext>
                </a:extLst>
              </p:cNvPr>
              <p:cNvSpPr txBox="1"/>
              <p:nvPr/>
            </p:nvSpPr>
            <p:spPr>
              <a:xfrm>
                <a:off x="7797800" y="406800"/>
                <a:ext cx="3597908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>
                    <a:solidFill>
                      <a:schemeClr val="bg1">
                        <a:lumMod val="75000"/>
                      </a:schemeClr>
                    </a:solidFill>
                  </a:rPr>
                  <a:t>for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</a:rPr>
                  <a:t>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= 1 to 4 * 288 </a:t>
                </a:r>
                <a:r>
                  <a:rPr lang="en-US" sz="1400" b="1" dirty="0">
                    <a:solidFill>
                      <a:schemeClr val="bg1">
                        <a:lumMod val="75000"/>
                      </a:schemeClr>
                    </a:solidFill>
                  </a:rPr>
                  <a:t>do</a:t>
                </a:r>
              </a:p>
              <a:p>
                <a:pPr lvl="1"/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t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←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66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91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⊙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92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93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171</a:t>
                </a:r>
              </a:p>
              <a:p>
                <a:pPr lvl="1"/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t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←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162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175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⊙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176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177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264</a:t>
                </a:r>
              </a:p>
              <a:p>
                <a:pPr lvl="1"/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t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3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←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243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286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⊙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287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288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69</a:t>
                </a:r>
              </a:p>
              <a:p>
                <a:pPr lvl="1"/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(s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...,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93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) ← (t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3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...,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92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)</a:t>
                </a:r>
              </a:p>
              <a:p>
                <a:pPr lvl="1"/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(s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94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95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...,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177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) ← (t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94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...,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176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)</a:t>
                </a:r>
              </a:p>
              <a:p>
                <a:pPr lvl="1"/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(s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178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279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...,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288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) ← (t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178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...,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287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)</a:t>
                </a:r>
              </a:p>
              <a:p>
                <a:r>
                  <a:rPr lang="en-US" sz="1400" b="1" dirty="0">
                    <a:solidFill>
                      <a:schemeClr val="bg1">
                        <a:lumMod val="75000"/>
                      </a:schemeClr>
                    </a:solidFill>
                  </a:rPr>
                  <a:t>end for</a:t>
                </a:r>
                <a:endParaRPr lang="en-DE" sz="1400" b="1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E686DF4-8379-AB89-BE07-3B080D9DA3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7800" y="406800"/>
                <a:ext cx="3597908" cy="1815882"/>
              </a:xfrm>
              <a:prstGeom prst="rect">
                <a:avLst/>
              </a:prstGeom>
              <a:blipFill>
                <a:blip r:embed="rId3"/>
                <a:stretch>
                  <a:fillRect l="-508" t="-671" r="-508" b="-2349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736601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191A7D93-BF53-261B-4FE9-A2229F1520BF}"/>
                  </a:ext>
                </a:extLst>
              </p:cNvPr>
              <p:cNvSpPr>
                <a:spLocks noGrp="1"/>
              </p:cNvSpPr>
              <p:nvPr>
                <p:ph type="body" sz="quarter" idx="15"/>
              </p:nvPr>
            </p:nvSpPr>
            <p:spPr>
              <a:xfrm>
                <a:off x="393599" y="2356338"/>
                <a:ext cx="11370509" cy="3956539"/>
              </a:xfrm>
            </p:spPr>
            <p:txBody>
              <a:bodyPr/>
              <a:lstStyle/>
              <a:p>
                <a:pPr marL="623888" indent="-623888" algn="l"/>
                <a:r>
                  <a:rPr lang="en-US" sz="1600" b="0" i="1" u="none" strike="noStrike" baseline="0" dirty="0" err="1">
                    <a:latin typeface="TeXGyreCursor-Italic"/>
                  </a:rPr>
                  <a:t>regA</a:t>
                </a:r>
                <a:r>
                  <a:rPr lang="en-US" sz="1600" b="0" i="1" u="none" strike="noStrike" baseline="0" dirty="0">
                    <a:latin typeface="TeXGyreCursor-Italic"/>
                  </a:rPr>
                  <a:t> </a:t>
                </a:r>
                <a:r>
                  <a:rPr lang="en-US" sz="1600" b="0" i="0" u="none" strike="noStrike" baseline="0" dirty="0">
                    <a:latin typeface="TeXGyreCursor-Regular"/>
                  </a:rPr>
                  <a:t>= 0010 0101 1001 0101 1010 1011 0000 0011 0000 1101 0011 </a:t>
                </a:r>
                <a:r>
                  <a:rPr lang="en-DE" sz="1600" b="0" i="0" u="none" strike="noStrike" baseline="0" dirty="0">
                    <a:latin typeface="TeXGyreCursor-Regular"/>
                  </a:rPr>
                  <a:t>1100 0010 0100 0001 0001 0111 </a:t>
                </a:r>
                <a:r>
                  <a:rPr lang="en-DE" sz="1600" b="1" i="0" u="none" strike="noStrike" baseline="0" dirty="0">
                    <a:latin typeface="TeXGyreCursor-Bold"/>
                  </a:rPr>
                  <a:t>0</a:t>
                </a:r>
                <a:r>
                  <a:rPr lang="en-DE" sz="1600" b="0" i="0" u="none" strike="noStrike" baseline="0" dirty="0">
                    <a:latin typeface="TeXGyreCursor-Regular"/>
                  </a:rPr>
                  <a:t>110 1110 1</a:t>
                </a:r>
                <a:r>
                  <a:rPr lang="en-DE" sz="1600" b="1" i="0" u="none" strike="noStrike" baseline="0" dirty="0">
                    <a:latin typeface="TeXGyreCursor-Bold"/>
                  </a:rPr>
                  <a:t>0</a:t>
                </a:r>
                <a:r>
                  <a:rPr lang="en-DE" sz="1600" b="0" i="0" u="none" strike="noStrike" baseline="0" dirty="0">
                    <a:latin typeface="TeXGyreCursor-Regular"/>
                  </a:rPr>
                  <a:t>10</a:t>
                </a:r>
                <a:r>
                  <a:rPr lang="en-US" sz="1600" b="0" i="0" u="none" strike="noStrike" baseline="0" dirty="0">
                    <a:latin typeface="TeXGyreCursor-Regular"/>
                  </a:rPr>
                  <a:t> </a:t>
                </a:r>
                <a:r>
                  <a:rPr lang="en-DE" sz="1600" b="0" i="0" u="none" strike="noStrike" baseline="0" dirty="0">
                    <a:latin typeface="TeXGyreCursor-Regular"/>
                  </a:rPr>
                  <a:t>0</a:t>
                </a:r>
                <a:r>
                  <a:rPr lang="en-DE" sz="1600" i="0" u="none" strike="noStrike" baseline="0" dirty="0">
                    <a:latin typeface="TeXGyreCursor-Bold"/>
                  </a:rPr>
                  <a:t>000</a:t>
                </a:r>
                <a:r>
                  <a:rPr lang="en-US" sz="1600" i="0" u="none" strike="noStrike" baseline="0" dirty="0">
                    <a:latin typeface="TeXGyreCursor-Bold"/>
                  </a:rPr>
                  <a:t> 0000 00</a:t>
                </a:r>
                <a:r>
                  <a:rPr lang="en-US" sz="1600" b="1" i="0" u="none" strike="noStrike" baseline="0" dirty="0">
                    <a:latin typeface="TeXGyreCursor-Bold"/>
                  </a:rPr>
                  <a:t>00 0</a:t>
                </a:r>
                <a:endParaRPr lang="en-US" sz="1600" b="1" dirty="0">
                  <a:latin typeface="TeXGyreCursor-Bold"/>
                </a:endParaRPr>
              </a:p>
              <a:p>
                <a:pPr marL="623888" indent="-623888"/>
                <a:r>
                  <a:rPr lang="en-US" sz="1600" b="0" i="1" u="none" strike="noStrike" baseline="0" dirty="0" err="1">
                    <a:latin typeface="TeXGyreCursor-Italic"/>
                  </a:rPr>
                  <a:t>regB</a:t>
                </a:r>
                <a:r>
                  <a:rPr lang="en-US" sz="1600" b="0" i="1" u="none" strike="noStrike" baseline="0" dirty="0">
                    <a:latin typeface="TeXGyreCursor-Italic"/>
                  </a:rPr>
                  <a:t> </a:t>
                </a:r>
                <a:r>
                  <a:rPr lang="en-US" sz="1600" b="0" i="0" u="none" strike="noStrike" baseline="0" dirty="0">
                    <a:latin typeface="TeXGyreCursor-Regular"/>
                  </a:rPr>
                  <a:t>= 0111 0000 1100 0001 0101 0111 1100 0110 1101 0111 1110 </a:t>
                </a:r>
                <a:r>
                  <a:rPr lang="en-DE" sz="1600" b="0" i="0" u="none" strike="noStrike" baseline="0" dirty="0">
                    <a:latin typeface="TeXGyreCursor-Regular"/>
                  </a:rPr>
                  <a:t>1000 1011 0111 0001 0000 1</a:t>
                </a:r>
                <a:r>
                  <a:rPr lang="en-DE" sz="1600" b="1" i="0" u="none" strike="noStrike" baseline="0" dirty="0">
                    <a:latin typeface="TeXGyreCursor-Bold"/>
                  </a:rPr>
                  <a:t>1</a:t>
                </a:r>
                <a:r>
                  <a:rPr lang="en-DE" sz="1600" b="0" i="0" u="none" strike="noStrike" baseline="0" dirty="0">
                    <a:latin typeface="TeXGyreCursor-Regular"/>
                  </a:rPr>
                  <a:t>10 </a:t>
                </a:r>
                <a:r>
                  <a:rPr lang="en-DE" sz="1600" b="1" i="0" u="none" strike="noStrike" baseline="0" dirty="0">
                    <a:latin typeface="TeXGyreCursor-Bold"/>
                  </a:rPr>
                  <a:t>1</a:t>
                </a:r>
                <a:r>
                  <a:rPr lang="en-DE" sz="1600" b="0" i="0" u="none" strike="noStrike" baseline="0" dirty="0">
                    <a:latin typeface="TeXGyreCursor-Regular"/>
                  </a:rPr>
                  <a:t>110 0000 0111 0</a:t>
                </a:r>
                <a:r>
                  <a:rPr lang="en-DE" sz="1600" b="1" i="0" u="none" strike="noStrike" baseline="0" dirty="0">
                    <a:latin typeface="TeXGyreCursor-Regular"/>
                  </a:rPr>
                  <a:t>000</a:t>
                </a:r>
                <a:r>
                  <a:rPr lang="en-US" sz="1600" b="0" i="0" u="none" strike="noStrike" baseline="0" dirty="0">
                    <a:latin typeface="TeXGyreCursor-Regular"/>
                  </a:rPr>
                  <a:t> </a:t>
                </a:r>
                <a:endParaRPr lang="en-US" sz="1600" b="1" i="0" u="none" strike="noStrike" baseline="0" dirty="0">
                  <a:latin typeface="TeXGyreCursor-Bold"/>
                </a:endParaRPr>
              </a:p>
              <a:p>
                <a:pPr marL="623888" indent="-623888">
                  <a:lnSpc>
                    <a:spcPct val="100000"/>
                  </a:lnSpc>
                </a:pPr>
                <a:endParaRPr lang="en-US" sz="1600" dirty="0"/>
              </a:p>
              <a:p>
                <a:pPr marL="623888" indent="-623888">
                  <a:lnSpc>
                    <a:spcPct val="100000"/>
                  </a:lnSpc>
                </a:pPr>
                <a:r>
                  <a:rPr lang="en-US" sz="1600" dirty="0"/>
                  <a:t>regA</a:t>
                </a:r>
                <a:r>
                  <a:rPr lang="en-US" sz="1600" baseline="-25000" dirty="0"/>
                  <a:t>66 </a:t>
                </a:r>
                <a:r>
                  <a:rPr lang="en-US" sz="1600" dirty="0"/>
                  <a:t>= 1, regA</a:t>
                </a:r>
                <a:r>
                  <a:rPr lang="en-US" sz="1600" baseline="-25000" dirty="0"/>
                  <a:t>91 </a:t>
                </a:r>
                <a:r>
                  <a:rPr lang="en-US" sz="1600" dirty="0"/>
                  <a:t>= 0, regA</a:t>
                </a:r>
                <a:r>
                  <a:rPr lang="en-US" sz="1600" baseline="-25000" dirty="0"/>
                  <a:t>92</a:t>
                </a:r>
                <a:r>
                  <a:rPr lang="en-US" sz="1600" dirty="0"/>
                  <a:t> = 0, regA</a:t>
                </a:r>
                <a:r>
                  <a:rPr lang="en-US" sz="1600" baseline="-25000" dirty="0"/>
                  <a:t>93</a:t>
                </a:r>
                <a:r>
                  <a:rPr lang="en-US" sz="1600" dirty="0"/>
                  <a:t> = 1, regB</a:t>
                </a:r>
                <a:r>
                  <a:rPr lang="en-US" sz="1600" baseline="-25000" dirty="0"/>
                  <a:t>78</a:t>
                </a:r>
                <a:r>
                  <a:rPr lang="en-US" sz="1600" dirty="0"/>
                  <a:t> = 1</a:t>
                </a:r>
              </a:p>
              <a:p>
                <a:pPr marL="623888" indent="-623888">
                  <a:lnSpc>
                    <a:spcPct val="100000"/>
                  </a:lnSpc>
                </a:pPr>
                <a:r>
                  <a:rPr lang="en-US" sz="1600" dirty="0"/>
                  <a:t>									</a:t>
                </a:r>
                <a:endParaRPr lang="en-US" sz="1800" dirty="0"/>
              </a:p>
              <a:p>
                <a:pPr marL="623888" indent="-623888" algn="l">
                  <a:lnSpc>
                    <a:spcPct val="100000"/>
                  </a:lnSpc>
                </a:pPr>
                <a:r>
                  <a:rPr lang="en-US" sz="1800" dirty="0"/>
                  <a:t>t</a:t>
                </a:r>
                <a:r>
                  <a:rPr lang="en-US" sz="1800" baseline="-25000" dirty="0"/>
                  <a:t>1</a:t>
                </a:r>
                <a:r>
                  <a:rPr lang="en-US" sz="1800" dirty="0"/>
                  <a:t> = 1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1800" dirty="0"/>
                  <a:t>0 = 1 </a:t>
                </a:r>
                <a:r>
                  <a:rPr lang="en-US" sz="1800" dirty="0">
                    <a:solidFill>
                      <a:schemeClr val="bg1">
                        <a:lumMod val="75000"/>
                      </a:schemeClr>
                    </a:solidFill>
                  </a:rPr>
                  <a:t>-&gt;</a:t>
                </a:r>
                <a:r>
                  <a:rPr lang="en-US" sz="1800" dirty="0"/>
                  <a:t> 1 ⊙ 0 = 1 </a:t>
                </a:r>
                <a:r>
                  <a:rPr lang="en-US" sz="1800" dirty="0">
                    <a:solidFill>
                      <a:schemeClr val="bg1">
                        <a:lumMod val="75000"/>
                      </a:schemeClr>
                    </a:solidFill>
                  </a:rPr>
                  <a:t>-&gt;</a:t>
                </a:r>
                <a:r>
                  <a:rPr lang="en-US" sz="1800" dirty="0"/>
                  <a:t> 1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1800" dirty="0"/>
                  <a:t>1 = 0 </a:t>
                </a:r>
                <a:r>
                  <a:rPr lang="en-US" sz="1800" dirty="0">
                    <a:solidFill>
                      <a:schemeClr val="bg1">
                        <a:lumMod val="75000"/>
                      </a:schemeClr>
                    </a:solidFill>
                  </a:rPr>
                  <a:t>-&gt;</a:t>
                </a:r>
                <a:r>
                  <a:rPr lang="en-US" sz="1800" dirty="0"/>
                  <a:t> 0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1800" dirty="0"/>
                  <a:t>1</a:t>
                </a:r>
                <a:endParaRPr lang="en-US" sz="1800" b="1" dirty="0">
                  <a:solidFill>
                    <a:srgbClr val="FF0000"/>
                  </a:solidFill>
                </a:endParaRPr>
              </a:p>
              <a:p>
                <a:pPr marL="623888" indent="-623888" algn="l"/>
                <a:endParaRPr lang="en-US" sz="1600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191A7D93-BF53-261B-4FE9-A2229F1520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5"/>
              </p:nvPr>
            </p:nvSpPr>
            <p:spPr>
              <a:xfrm>
                <a:off x="393599" y="2356338"/>
                <a:ext cx="11370509" cy="3956539"/>
              </a:xfrm>
              <a:blipFill>
                <a:blip r:embed="rId2"/>
                <a:stretch>
                  <a:fillRect l="-1287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35AB6602-CC45-2A7C-CE94-C40D3F501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Trivium</a:t>
            </a:r>
            <a:endParaRPr lang="en-DE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2E55BF2F-70A4-15F5-A470-29AA3D3114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Example: Initialization</a:t>
            </a:r>
            <a:endParaRPr lang="en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0877B0-618D-F395-E97E-51B804D981F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41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E686DF4-8379-AB89-BE07-3B080D9DA32C}"/>
                  </a:ext>
                </a:extLst>
              </p:cNvPr>
              <p:cNvSpPr txBox="1"/>
              <p:nvPr/>
            </p:nvSpPr>
            <p:spPr>
              <a:xfrm>
                <a:off x="7797800" y="406800"/>
                <a:ext cx="3597908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>
                    <a:solidFill>
                      <a:schemeClr val="bg1">
                        <a:lumMod val="75000"/>
                      </a:schemeClr>
                    </a:solidFill>
                  </a:rPr>
                  <a:t>for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</a:rPr>
                  <a:t>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= 1 to 4 * 288 </a:t>
                </a:r>
                <a:r>
                  <a:rPr lang="en-US" sz="1400" b="1" dirty="0">
                    <a:solidFill>
                      <a:schemeClr val="bg1">
                        <a:lumMod val="75000"/>
                      </a:schemeClr>
                    </a:solidFill>
                  </a:rPr>
                  <a:t>do</a:t>
                </a:r>
              </a:p>
              <a:p>
                <a:pPr lvl="1"/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t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←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66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91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⊙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92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93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171</a:t>
                </a:r>
              </a:p>
              <a:p>
                <a:pPr lvl="1"/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t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←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162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175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⊙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176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177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264</a:t>
                </a:r>
              </a:p>
              <a:p>
                <a:pPr lvl="1"/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t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3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←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243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286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⊙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287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288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69</a:t>
                </a:r>
              </a:p>
              <a:p>
                <a:pPr lvl="1"/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(s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...,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93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) ← (t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3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...,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92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)</a:t>
                </a:r>
              </a:p>
              <a:p>
                <a:pPr lvl="1"/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(s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94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95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...,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177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) ← (t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94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...,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176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)</a:t>
                </a:r>
              </a:p>
              <a:p>
                <a:pPr lvl="1"/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(s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178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279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...,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288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) ← (t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178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...,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287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)</a:t>
                </a:r>
              </a:p>
              <a:p>
                <a:r>
                  <a:rPr lang="en-US" sz="1400" b="1" dirty="0">
                    <a:solidFill>
                      <a:schemeClr val="bg1">
                        <a:lumMod val="75000"/>
                      </a:schemeClr>
                    </a:solidFill>
                  </a:rPr>
                  <a:t>end for</a:t>
                </a:r>
                <a:endParaRPr lang="en-DE" sz="1400" b="1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E686DF4-8379-AB89-BE07-3B080D9DA3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7800" y="406800"/>
                <a:ext cx="3597908" cy="1815882"/>
              </a:xfrm>
              <a:prstGeom prst="rect">
                <a:avLst/>
              </a:prstGeom>
              <a:blipFill>
                <a:blip r:embed="rId3"/>
                <a:stretch>
                  <a:fillRect l="-508" t="-671" r="-508" b="-2349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69075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191A7D93-BF53-261B-4FE9-A2229F1520BF}"/>
                  </a:ext>
                </a:extLst>
              </p:cNvPr>
              <p:cNvSpPr>
                <a:spLocks noGrp="1"/>
              </p:cNvSpPr>
              <p:nvPr>
                <p:ph type="body" sz="quarter" idx="15"/>
              </p:nvPr>
            </p:nvSpPr>
            <p:spPr>
              <a:xfrm>
                <a:off x="393599" y="2356338"/>
                <a:ext cx="11370509" cy="3956539"/>
              </a:xfrm>
            </p:spPr>
            <p:txBody>
              <a:bodyPr/>
              <a:lstStyle/>
              <a:p>
                <a:pPr marL="623888" indent="-623888" algn="l"/>
                <a:r>
                  <a:rPr lang="en-US" sz="1600" b="0" i="1" u="none" strike="noStrike" baseline="0" dirty="0" err="1">
                    <a:latin typeface="TeXGyreCursor-Italic"/>
                  </a:rPr>
                  <a:t>regA</a:t>
                </a:r>
                <a:r>
                  <a:rPr lang="en-US" sz="1600" b="0" i="1" u="none" strike="noStrike" baseline="0" dirty="0">
                    <a:latin typeface="TeXGyreCursor-Italic"/>
                  </a:rPr>
                  <a:t> </a:t>
                </a:r>
                <a:r>
                  <a:rPr lang="en-US" sz="1600" b="0" i="0" u="none" strike="noStrike" baseline="0" dirty="0">
                    <a:latin typeface="TeXGyreCursor-Regular"/>
                  </a:rPr>
                  <a:t>= 0010 0101 1001 0101 1010 1011 0000 0011 0000 1101 0011 </a:t>
                </a:r>
                <a:r>
                  <a:rPr lang="en-DE" sz="1600" b="0" i="0" u="none" strike="noStrike" baseline="0" dirty="0">
                    <a:latin typeface="TeXGyreCursor-Regular"/>
                  </a:rPr>
                  <a:t>1100 0010 0100 0001 0001 0111 </a:t>
                </a:r>
                <a:r>
                  <a:rPr lang="en-DE" sz="1600" b="1" i="0" u="none" strike="noStrike" baseline="0" dirty="0">
                    <a:latin typeface="TeXGyreCursor-Bold"/>
                  </a:rPr>
                  <a:t>0</a:t>
                </a:r>
                <a:r>
                  <a:rPr lang="en-DE" sz="1600" b="0" i="0" u="none" strike="noStrike" baseline="0" dirty="0">
                    <a:latin typeface="TeXGyreCursor-Regular"/>
                  </a:rPr>
                  <a:t>110 1110 1</a:t>
                </a:r>
                <a:r>
                  <a:rPr lang="en-DE" sz="1600" b="1" i="0" u="none" strike="noStrike" baseline="0" dirty="0">
                    <a:latin typeface="TeXGyreCursor-Bold"/>
                  </a:rPr>
                  <a:t>0</a:t>
                </a:r>
                <a:r>
                  <a:rPr lang="en-DE" sz="1600" b="0" i="0" u="none" strike="noStrike" baseline="0" dirty="0">
                    <a:latin typeface="TeXGyreCursor-Regular"/>
                  </a:rPr>
                  <a:t>10</a:t>
                </a:r>
                <a:r>
                  <a:rPr lang="en-US" sz="1600" b="0" i="0" u="none" strike="noStrike" baseline="0" dirty="0">
                    <a:latin typeface="TeXGyreCursor-Regular"/>
                  </a:rPr>
                  <a:t> </a:t>
                </a:r>
                <a:r>
                  <a:rPr lang="en-DE" sz="1600" b="0" i="0" u="none" strike="noStrike" baseline="0" dirty="0">
                    <a:latin typeface="TeXGyreCursor-Regular"/>
                  </a:rPr>
                  <a:t>0</a:t>
                </a:r>
                <a:r>
                  <a:rPr lang="en-DE" sz="1600" i="0" u="none" strike="noStrike" baseline="0" dirty="0">
                    <a:latin typeface="TeXGyreCursor-Bold"/>
                  </a:rPr>
                  <a:t>000</a:t>
                </a:r>
                <a:r>
                  <a:rPr lang="en-US" sz="1600" i="0" u="none" strike="noStrike" baseline="0" dirty="0">
                    <a:latin typeface="TeXGyreCursor-Bold"/>
                  </a:rPr>
                  <a:t> 0000 00</a:t>
                </a:r>
                <a:r>
                  <a:rPr lang="en-US" sz="1600" b="1" i="0" u="none" strike="noStrike" baseline="0" dirty="0">
                    <a:latin typeface="TeXGyreCursor-Bold"/>
                  </a:rPr>
                  <a:t>00 0</a:t>
                </a:r>
                <a:endParaRPr lang="en-US" sz="1600" b="1" dirty="0">
                  <a:latin typeface="TeXGyreCursor-Bold"/>
                </a:endParaRPr>
              </a:p>
              <a:p>
                <a:pPr marL="623888" indent="-623888"/>
                <a:r>
                  <a:rPr lang="en-US" sz="1600" b="0" i="1" u="none" strike="noStrike" baseline="0" dirty="0" err="1">
                    <a:latin typeface="TeXGyreCursor-Italic"/>
                  </a:rPr>
                  <a:t>regB</a:t>
                </a:r>
                <a:r>
                  <a:rPr lang="en-US" sz="1600" b="0" i="1" u="none" strike="noStrike" baseline="0" dirty="0">
                    <a:latin typeface="TeXGyreCursor-Italic"/>
                  </a:rPr>
                  <a:t> </a:t>
                </a:r>
                <a:r>
                  <a:rPr lang="en-US" sz="1600" b="0" i="0" u="none" strike="noStrike" baseline="0" dirty="0">
                    <a:latin typeface="TeXGyreCursor-Regular"/>
                  </a:rPr>
                  <a:t>= 0111 0000 1100 0001 0101 0111 1100 0110 1101 0111 1110 </a:t>
                </a:r>
                <a:r>
                  <a:rPr lang="en-DE" sz="1600" b="0" i="0" u="none" strike="noStrike" baseline="0" dirty="0">
                    <a:latin typeface="TeXGyreCursor-Regular"/>
                  </a:rPr>
                  <a:t>1000 1011 0111 0001 0000 1</a:t>
                </a:r>
                <a:r>
                  <a:rPr lang="en-DE" sz="1600" b="1" i="0" u="none" strike="noStrike" baseline="0" dirty="0">
                    <a:latin typeface="TeXGyreCursor-Bold"/>
                  </a:rPr>
                  <a:t>1</a:t>
                </a:r>
                <a:r>
                  <a:rPr lang="en-DE" sz="1600" b="0" i="0" u="none" strike="noStrike" baseline="0" dirty="0">
                    <a:latin typeface="TeXGyreCursor-Regular"/>
                  </a:rPr>
                  <a:t>10 </a:t>
                </a:r>
                <a:r>
                  <a:rPr lang="en-DE" sz="1600" b="1" i="0" u="none" strike="noStrike" baseline="0" dirty="0">
                    <a:latin typeface="TeXGyreCursor-Bold"/>
                  </a:rPr>
                  <a:t>1</a:t>
                </a:r>
                <a:r>
                  <a:rPr lang="en-DE" sz="1600" b="0" i="0" u="none" strike="noStrike" baseline="0" dirty="0">
                    <a:latin typeface="TeXGyreCursor-Regular"/>
                  </a:rPr>
                  <a:t>110 0000 0111 0</a:t>
                </a:r>
                <a:r>
                  <a:rPr lang="en-DE" sz="1600" b="1" i="0" u="none" strike="noStrike" baseline="0" dirty="0">
                    <a:latin typeface="TeXGyreCursor-Regular"/>
                  </a:rPr>
                  <a:t>000</a:t>
                </a:r>
                <a:r>
                  <a:rPr lang="en-US" sz="1600" b="0" i="0" u="none" strike="noStrike" baseline="0" dirty="0">
                    <a:latin typeface="TeXGyreCursor-Regular"/>
                  </a:rPr>
                  <a:t> </a:t>
                </a:r>
                <a:endParaRPr lang="en-US" sz="1600" b="1" i="0" u="none" strike="noStrike" baseline="0" dirty="0">
                  <a:latin typeface="TeXGyreCursor-Bold"/>
                </a:endParaRPr>
              </a:p>
              <a:p>
                <a:pPr marL="623888" indent="-623888">
                  <a:lnSpc>
                    <a:spcPct val="100000"/>
                  </a:lnSpc>
                </a:pPr>
                <a:endParaRPr lang="en-US" sz="1600" dirty="0"/>
              </a:p>
              <a:p>
                <a:pPr marL="623888" indent="-623888">
                  <a:lnSpc>
                    <a:spcPct val="100000"/>
                  </a:lnSpc>
                </a:pPr>
                <a:r>
                  <a:rPr lang="en-US" sz="1600" dirty="0"/>
                  <a:t>regA</a:t>
                </a:r>
                <a:r>
                  <a:rPr lang="en-US" sz="1600" baseline="-25000" dirty="0"/>
                  <a:t>66 </a:t>
                </a:r>
                <a:r>
                  <a:rPr lang="en-US" sz="1600" dirty="0"/>
                  <a:t>= 1, regA</a:t>
                </a:r>
                <a:r>
                  <a:rPr lang="en-US" sz="1600" baseline="-25000" dirty="0"/>
                  <a:t>91 </a:t>
                </a:r>
                <a:r>
                  <a:rPr lang="en-US" sz="1600" dirty="0"/>
                  <a:t>= 0, regA</a:t>
                </a:r>
                <a:r>
                  <a:rPr lang="en-US" sz="1600" baseline="-25000" dirty="0"/>
                  <a:t>92</a:t>
                </a:r>
                <a:r>
                  <a:rPr lang="en-US" sz="1600" dirty="0"/>
                  <a:t> = 0, regA</a:t>
                </a:r>
                <a:r>
                  <a:rPr lang="en-US" sz="1600" baseline="-25000" dirty="0"/>
                  <a:t>93</a:t>
                </a:r>
                <a:r>
                  <a:rPr lang="en-US" sz="1600" dirty="0"/>
                  <a:t> = 1, regB</a:t>
                </a:r>
                <a:r>
                  <a:rPr lang="en-US" sz="1600" baseline="-25000" dirty="0"/>
                  <a:t>78</a:t>
                </a:r>
                <a:r>
                  <a:rPr lang="en-US" sz="1600" dirty="0"/>
                  <a:t> = 1</a:t>
                </a:r>
              </a:p>
              <a:p>
                <a:pPr marL="623888" indent="-623888">
                  <a:lnSpc>
                    <a:spcPct val="100000"/>
                  </a:lnSpc>
                </a:pPr>
                <a:r>
                  <a:rPr lang="en-US" sz="1600" dirty="0"/>
                  <a:t>									</a:t>
                </a:r>
                <a:endParaRPr lang="en-US" sz="1800" dirty="0"/>
              </a:p>
              <a:p>
                <a:pPr marL="623888" indent="-623888" algn="l">
                  <a:lnSpc>
                    <a:spcPct val="100000"/>
                  </a:lnSpc>
                </a:pPr>
                <a:r>
                  <a:rPr lang="en-US" sz="1800" dirty="0"/>
                  <a:t>t</a:t>
                </a:r>
                <a:r>
                  <a:rPr lang="en-US" sz="1800" baseline="-25000" dirty="0"/>
                  <a:t>1</a:t>
                </a:r>
                <a:r>
                  <a:rPr lang="en-US" sz="1800" dirty="0"/>
                  <a:t> = 1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1800" dirty="0"/>
                  <a:t>0 = 1 </a:t>
                </a:r>
                <a:r>
                  <a:rPr lang="en-US" sz="1800" dirty="0">
                    <a:solidFill>
                      <a:schemeClr val="bg1">
                        <a:lumMod val="75000"/>
                      </a:schemeClr>
                    </a:solidFill>
                  </a:rPr>
                  <a:t>-&gt;</a:t>
                </a:r>
                <a:r>
                  <a:rPr lang="en-US" sz="1800" dirty="0"/>
                  <a:t> 1 ⊙ 0 = 1 </a:t>
                </a:r>
                <a:r>
                  <a:rPr lang="en-US" sz="1800" dirty="0">
                    <a:solidFill>
                      <a:schemeClr val="bg1">
                        <a:lumMod val="75000"/>
                      </a:schemeClr>
                    </a:solidFill>
                  </a:rPr>
                  <a:t>-&gt;</a:t>
                </a:r>
                <a:r>
                  <a:rPr lang="en-US" sz="1800" dirty="0"/>
                  <a:t> 1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1800" dirty="0"/>
                  <a:t>1 = 0 </a:t>
                </a:r>
                <a:r>
                  <a:rPr lang="en-US" sz="1800" dirty="0">
                    <a:solidFill>
                      <a:schemeClr val="bg1">
                        <a:lumMod val="75000"/>
                      </a:schemeClr>
                    </a:solidFill>
                  </a:rPr>
                  <a:t>-&gt;</a:t>
                </a:r>
                <a:r>
                  <a:rPr lang="en-US" sz="1800" dirty="0"/>
                  <a:t> 0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1800" dirty="0"/>
                  <a:t>1 = </a:t>
                </a:r>
                <a:r>
                  <a:rPr lang="en-US" sz="1800" b="1" dirty="0">
                    <a:solidFill>
                      <a:srgbClr val="FF0000"/>
                    </a:solidFill>
                  </a:rPr>
                  <a:t>1</a:t>
                </a:r>
              </a:p>
              <a:p>
                <a:pPr marL="623888" indent="-623888" algn="l">
                  <a:lnSpc>
                    <a:spcPct val="100000"/>
                  </a:lnSpc>
                </a:pPr>
                <a:endParaRPr lang="en-US" sz="1800" b="1" dirty="0">
                  <a:solidFill>
                    <a:srgbClr val="FF0000"/>
                  </a:solidFill>
                </a:endParaRPr>
              </a:p>
              <a:p>
                <a:pPr marL="623888" indent="-623888" algn="l"/>
                <a:endParaRPr lang="en-US" sz="1600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191A7D93-BF53-261B-4FE9-A2229F1520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5"/>
              </p:nvPr>
            </p:nvSpPr>
            <p:spPr>
              <a:xfrm>
                <a:off x="393599" y="2356338"/>
                <a:ext cx="11370509" cy="3956539"/>
              </a:xfrm>
              <a:blipFill>
                <a:blip r:embed="rId2"/>
                <a:stretch>
                  <a:fillRect l="-1287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35AB6602-CC45-2A7C-CE94-C40D3F501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Trivium</a:t>
            </a:r>
            <a:endParaRPr lang="en-DE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2E55BF2F-70A4-15F5-A470-29AA3D3114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Example: Initialization</a:t>
            </a:r>
            <a:endParaRPr lang="en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0877B0-618D-F395-E97E-51B804D981F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42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E686DF4-8379-AB89-BE07-3B080D9DA32C}"/>
                  </a:ext>
                </a:extLst>
              </p:cNvPr>
              <p:cNvSpPr txBox="1"/>
              <p:nvPr/>
            </p:nvSpPr>
            <p:spPr>
              <a:xfrm>
                <a:off x="7797800" y="406800"/>
                <a:ext cx="3597908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>
                    <a:solidFill>
                      <a:schemeClr val="bg1">
                        <a:lumMod val="75000"/>
                      </a:schemeClr>
                    </a:solidFill>
                  </a:rPr>
                  <a:t>for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</a:rPr>
                  <a:t>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= 1 to 4 * 288 </a:t>
                </a:r>
                <a:r>
                  <a:rPr lang="en-US" sz="1400" b="1" dirty="0">
                    <a:solidFill>
                      <a:schemeClr val="bg1">
                        <a:lumMod val="75000"/>
                      </a:schemeClr>
                    </a:solidFill>
                  </a:rPr>
                  <a:t>do</a:t>
                </a:r>
              </a:p>
              <a:p>
                <a:pPr lvl="1"/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t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←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66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91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⊙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92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93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171</a:t>
                </a:r>
              </a:p>
              <a:p>
                <a:pPr lvl="1"/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t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←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162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175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⊙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176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177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264</a:t>
                </a:r>
              </a:p>
              <a:p>
                <a:pPr lvl="1"/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t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3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←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243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286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⊙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287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288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69</a:t>
                </a:r>
              </a:p>
              <a:p>
                <a:pPr lvl="1"/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(s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...,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93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) ← (t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3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...,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92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)</a:t>
                </a:r>
              </a:p>
              <a:p>
                <a:pPr lvl="1"/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(s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94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95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...,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177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) ← (t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94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...,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176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)</a:t>
                </a:r>
              </a:p>
              <a:p>
                <a:pPr lvl="1"/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(s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178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279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...,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288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) ← (t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178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...,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287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)</a:t>
                </a:r>
              </a:p>
              <a:p>
                <a:r>
                  <a:rPr lang="en-US" sz="1400" b="1" dirty="0">
                    <a:solidFill>
                      <a:schemeClr val="bg1">
                        <a:lumMod val="75000"/>
                      </a:schemeClr>
                    </a:solidFill>
                  </a:rPr>
                  <a:t>end for</a:t>
                </a:r>
                <a:endParaRPr lang="en-DE" sz="1400" b="1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E686DF4-8379-AB89-BE07-3B080D9DA3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7800" y="406800"/>
                <a:ext cx="3597908" cy="1815882"/>
              </a:xfrm>
              <a:prstGeom prst="rect">
                <a:avLst/>
              </a:prstGeom>
              <a:blipFill>
                <a:blip r:embed="rId3"/>
                <a:stretch>
                  <a:fillRect l="-508" t="-671" r="-508" b="-2349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652254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191A7D93-BF53-261B-4FE9-A2229F1520BF}"/>
                  </a:ext>
                </a:extLst>
              </p:cNvPr>
              <p:cNvSpPr>
                <a:spLocks noGrp="1"/>
              </p:cNvSpPr>
              <p:nvPr>
                <p:ph type="body" sz="quarter" idx="15"/>
              </p:nvPr>
            </p:nvSpPr>
            <p:spPr>
              <a:xfrm>
                <a:off x="393599" y="2356338"/>
                <a:ext cx="11370509" cy="3956539"/>
              </a:xfrm>
            </p:spPr>
            <p:txBody>
              <a:bodyPr/>
              <a:lstStyle/>
              <a:p>
                <a:pPr marL="623888" indent="-623888" algn="l"/>
                <a:r>
                  <a:rPr lang="en-US" sz="1600" b="0" i="1" u="none" strike="noStrike" baseline="0" dirty="0" err="1">
                    <a:latin typeface="TeXGyreCursor-Italic"/>
                  </a:rPr>
                  <a:t>regA</a:t>
                </a:r>
                <a:r>
                  <a:rPr lang="en-US" sz="1600" b="0" i="1" u="none" strike="noStrike" baseline="0" dirty="0">
                    <a:latin typeface="TeXGyreCursor-Italic"/>
                  </a:rPr>
                  <a:t> </a:t>
                </a:r>
                <a:r>
                  <a:rPr lang="en-US" sz="1600" b="0" i="0" u="none" strike="noStrike" baseline="0" dirty="0">
                    <a:latin typeface="TeXGyreCursor-Regular"/>
                  </a:rPr>
                  <a:t>= 0010 0101 1001 0101 1010 1011 0000 0011 0000 1101 0011 </a:t>
                </a:r>
                <a:r>
                  <a:rPr lang="en-DE" sz="1600" b="0" i="0" u="none" strike="noStrike" baseline="0" dirty="0">
                    <a:latin typeface="TeXGyreCursor-Regular"/>
                  </a:rPr>
                  <a:t>1100 0010 0100 0001 0001 0111 </a:t>
                </a:r>
                <a:r>
                  <a:rPr lang="en-DE" sz="1600" b="1" i="0" u="none" strike="noStrike" baseline="0" dirty="0">
                    <a:latin typeface="TeXGyreCursor-Bold"/>
                  </a:rPr>
                  <a:t>0</a:t>
                </a:r>
                <a:r>
                  <a:rPr lang="en-DE" sz="1600" b="0" i="0" u="none" strike="noStrike" baseline="0" dirty="0">
                    <a:latin typeface="TeXGyreCursor-Regular"/>
                  </a:rPr>
                  <a:t>110 1110 1</a:t>
                </a:r>
                <a:r>
                  <a:rPr lang="en-DE" sz="1600" b="1" i="0" u="none" strike="noStrike" baseline="0" dirty="0">
                    <a:latin typeface="TeXGyreCursor-Bold"/>
                  </a:rPr>
                  <a:t>0</a:t>
                </a:r>
                <a:r>
                  <a:rPr lang="en-DE" sz="1600" b="0" i="0" u="none" strike="noStrike" baseline="0" dirty="0">
                    <a:latin typeface="TeXGyreCursor-Regular"/>
                  </a:rPr>
                  <a:t>10</a:t>
                </a:r>
                <a:r>
                  <a:rPr lang="en-US" sz="1600" b="0" i="0" u="none" strike="noStrike" baseline="0" dirty="0">
                    <a:latin typeface="TeXGyreCursor-Regular"/>
                  </a:rPr>
                  <a:t> </a:t>
                </a:r>
                <a:r>
                  <a:rPr lang="en-DE" sz="1600" b="0" i="0" u="none" strike="noStrike" baseline="0" dirty="0">
                    <a:latin typeface="TeXGyreCursor-Regular"/>
                  </a:rPr>
                  <a:t>0</a:t>
                </a:r>
                <a:r>
                  <a:rPr lang="en-DE" sz="1600" i="0" u="none" strike="noStrike" baseline="0" dirty="0">
                    <a:latin typeface="TeXGyreCursor-Bold"/>
                  </a:rPr>
                  <a:t>000</a:t>
                </a:r>
                <a:r>
                  <a:rPr lang="en-US" sz="1600" i="0" u="none" strike="noStrike" baseline="0" dirty="0">
                    <a:latin typeface="TeXGyreCursor-Bold"/>
                  </a:rPr>
                  <a:t> 0000 00</a:t>
                </a:r>
                <a:r>
                  <a:rPr lang="en-US" sz="1600" b="1" i="0" u="none" strike="noStrike" baseline="0" dirty="0">
                    <a:latin typeface="TeXGyreCursor-Bold"/>
                  </a:rPr>
                  <a:t>00 0</a:t>
                </a:r>
                <a:endParaRPr lang="en-US" sz="1600" b="1" dirty="0">
                  <a:latin typeface="TeXGyreCursor-Bold"/>
                </a:endParaRPr>
              </a:p>
              <a:p>
                <a:pPr marL="623888" indent="-623888"/>
                <a:r>
                  <a:rPr lang="en-US" sz="1600" b="0" i="1" u="none" strike="noStrike" baseline="0" dirty="0" err="1">
                    <a:latin typeface="TeXGyreCursor-Italic"/>
                  </a:rPr>
                  <a:t>regB</a:t>
                </a:r>
                <a:r>
                  <a:rPr lang="en-US" sz="1600" b="0" i="1" u="none" strike="noStrike" baseline="0" dirty="0">
                    <a:latin typeface="TeXGyreCursor-Italic"/>
                  </a:rPr>
                  <a:t> </a:t>
                </a:r>
                <a:r>
                  <a:rPr lang="en-US" sz="1600" b="0" i="0" u="none" strike="noStrike" baseline="0" dirty="0">
                    <a:latin typeface="TeXGyreCursor-Regular"/>
                  </a:rPr>
                  <a:t>= 0111 0000 1100 0001 0101 0111 1100 0110 1101 0111 1110 </a:t>
                </a:r>
                <a:r>
                  <a:rPr lang="en-DE" sz="1600" b="0" i="0" u="none" strike="noStrike" baseline="0" dirty="0">
                    <a:latin typeface="TeXGyreCursor-Regular"/>
                  </a:rPr>
                  <a:t>1000 1011 0111 0001 0000 1</a:t>
                </a:r>
                <a:r>
                  <a:rPr lang="en-DE" sz="1600" b="1" i="0" u="none" strike="noStrike" baseline="0" dirty="0">
                    <a:latin typeface="TeXGyreCursor-Bold"/>
                  </a:rPr>
                  <a:t>1</a:t>
                </a:r>
                <a:r>
                  <a:rPr lang="en-DE" sz="1600" b="0" i="0" u="none" strike="noStrike" baseline="0" dirty="0">
                    <a:latin typeface="TeXGyreCursor-Regular"/>
                  </a:rPr>
                  <a:t>10 </a:t>
                </a:r>
                <a:r>
                  <a:rPr lang="en-DE" sz="1600" b="1" i="0" u="none" strike="noStrike" baseline="0" dirty="0">
                    <a:latin typeface="TeXGyreCursor-Bold"/>
                  </a:rPr>
                  <a:t>1</a:t>
                </a:r>
                <a:r>
                  <a:rPr lang="en-DE" sz="1600" b="0" i="0" u="none" strike="noStrike" baseline="0" dirty="0">
                    <a:latin typeface="TeXGyreCursor-Regular"/>
                  </a:rPr>
                  <a:t>110 0000 0111 0</a:t>
                </a:r>
                <a:r>
                  <a:rPr lang="en-DE" sz="1600" b="1" i="0" u="none" strike="noStrike" baseline="0" dirty="0">
                    <a:latin typeface="TeXGyreCursor-Regular"/>
                  </a:rPr>
                  <a:t>000</a:t>
                </a:r>
                <a:r>
                  <a:rPr lang="en-US" sz="1600" b="0" i="0" u="none" strike="noStrike" baseline="0" dirty="0">
                    <a:latin typeface="TeXGyreCursor-Regular"/>
                  </a:rPr>
                  <a:t> </a:t>
                </a:r>
                <a:endParaRPr lang="en-US" sz="1600" b="1" i="0" u="none" strike="noStrike" baseline="0" dirty="0">
                  <a:latin typeface="TeXGyreCursor-Bold"/>
                </a:endParaRPr>
              </a:p>
              <a:p>
                <a:pPr marL="623888" indent="-623888">
                  <a:lnSpc>
                    <a:spcPct val="100000"/>
                  </a:lnSpc>
                </a:pPr>
                <a:endParaRPr lang="en-US" sz="1600" dirty="0"/>
              </a:p>
              <a:p>
                <a:pPr marL="623888" indent="-623888">
                  <a:lnSpc>
                    <a:spcPct val="100000"/>
                  </a:lnSpc>
                </a:pPr>
                <a:r>
                  <a:rPr lang="en-US" sz="1600" dirty="0"/>
                  <a:t>regA</a:t>
                </a:r>
                <a:r>
                  <a:rPr lang="en-US" sz="1600" baseline="-25000" dirty="0"/>
                  <a:t>66 </a:t>
                </a:r>
                <a:r>
                  <a:rPr lang="en-US" sz="1600" dirty="0"/>
                  <a:t>= 1, regA</a:t>
                </a:r>
                <a:r>
                  <a:rPr lang="en-US" sz="1600" baseline="-25000" dirty="0"/>
                  <a:t>91 </a:t>
                </a:r>
                <a:r>
                  <a:rPr lang="en-US" sz="1600" dirty="0"/>
                  <a:t>= 0, regA</a:t>
                </a:r>
                <a:r>
                  <a:rPr lang="en-US" sz="1600" baseline="-25000" dirty="0"/>
                  <a:t>92</a:t>
                </a:r>
                <a:r>
                  <a:rPr lang="en-US" sz="1600" dirty="0"/>
                  <a:t> = 0, regA</a:t>
                </a:r>
                <a:r>
                  <a:rPr lang="en-US" sz="1600" baseline="-25000" dirty="0"/>
                  <a:t>93</a:t>
                </a:r>
                <a:r>
                  <a:rPr lang="en-US" sz="1600" dirty="0"/>
                  <a:t> = 1, regB</a:t>
                </a:r>
                <a:r>
                  <a:rPr lang="en-US" sz="1600" baseline="-25000" dirty="0"/>
                  <a:t>78</a:t>
                </a:r>
                <a:r>
                  <a:rPr lang="en-US" sz="1600" dirty="0"/>
                  <a:t> = 1</a:t>
                </a:r>
              </a:p>
              <a:p>
                <a:pPr marL="623888" indent="-623888">
                  <a:lnSpc>
                    <a:spcPct val="100000"/>
                  </a:lnSpc>
                </a:pPr>
                <a:r>
                  <a:rPr lang="en-US" sz="1600" dirty="0"/>
                  <a:t>									</a:t>
                </a:r>
                <a:endParaRPr lang="en-US" sz="1800" dirty="0"/>
              </a:p>
              <a:p>
                <a:pPr marL="623888" indent="-623888" algn="l">
                  <a:lnSpc>
                    <a:spcPct val="100000"/>
                  </a:lnSpc>
                </a:pPr>
                <a:r>
                  <a:rPr lang="en-US" sz="1800" dirty="0"/>
                  <a:t>t</a:t>
                </a:r>
                <a:r>
                  <a:rPr lang="en-US" sz="1800" baseline="-25000" dirty="0"/>
                  <a:t>1</a:t>
                </a:r>
                <a:r>
                  <a:rPr lang="en-US" sz="1800" dirty="0"/>
                  <a:t> = 1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1800" dirty="0"/>
                  <a:t>0 = 1 </a:t>
                </a:r>
                <a:r>
                  <a:rPr lang="en-US" sz="1800" dirty="0">
                    <a:solidFill>
                      <a:schemeClr val="bg1">
                        <a:lumMod val="75000"/>
                      </a:schemeClr>
                    </a:solidFill>
                  </a:rPr>
                  <a:t>-&gt;</a:t>
                </a:r>
                <a:r>
                  <a:rPr lang="en-US" sz="1800" dirty="0"/>
                  <a:t> 1 ⊙ 0 = 1 </a:t>
                </a:r>
                <a:r>
                  <a:rPr lang="en-US" sz="1800" dirty="0">
                    <a:solidFill>
                      <a:schemeClr val="bg1">
                        <a:lumMod val="75000"/>
                      </a:schemeClr>
                    </a:solidFill>
                  </a:rPr>
                  <a:t>-&gt;</a:t>
                </a:r>
                <a:r>
                  <a:rPr lang="en-US" sz="1800" dirty="0"/>
                  <a:t> 1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1800" dirty="0"/>
                  <a:t>1 = 0 </a:t>
                </a:r>
                <a:r>
                  <a:rPr lang="en-US" sz="1800" dirty="0">
                    <a:solidFill>
                      <a:schemeClr val="bg1">
                        <a:lumMod val="75000"/>
                      </a:schemeClr>
                    </a:solidFill>
                  </a:rPr>
                  <a:t>-&gt;</a:t>
                </a:r>
                <a:r>
                  <a:rPr lang="en-US" sz="1800" dirty="0"/>
                  <a:t> 0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1800" dirty="0"/>
                  <a:t>1 = </a:t>
                </a:r>
                <a:r>
                  <a:rPr lang="en-US" sz="1800" b="1" dirty="0">
                    <a:solidFill>
                      <a:srgbClr val="FF0000"/>
                    </a:solidFill>
                  </a:rPr>
                  <a:t>1</a:t>
                </a:r>
              </a:p>
              <a:p>
                <a:pPr marL="623888" indent="-623888" algn="l">
                  <a:lnSpc>
                    <a:spcPct val="100000"/>
                  </a:lnSpc>
                </a:pPr>
                <a:endParaRPr lang="en-US" sz="1800" b="1" dirty="0">
                  <a:solidFill>
                    <a:srgbClr val="FF0000"/>
                  </a:solidFill>
                </a:endParaRPr>
              </a:p>
              <a:p>
                <a:pPr marL="623888" indent="-623888"/>
                <a:endParaRPr lang="en-US" sz="1800" dirty="0"/>
              </a:p>
              <a:p>
                <a:pPr marL="623888" indent="-623888"/>
                <a:endParaRPr lang="en-US" sz="1800" b="0" i="1" u="none" strike="noStrike" baseline="0" dirty="0">
                  <a:latin typeface="TeXGyreCursor-Italic"/>
                </a:endParaRPr>
              </a:p>
              <a:p>
                <a:pPr marL="623888" indent="-623888"/>
                <a:r>
                  <a:rPr lang="en-US" sz="1800" b="0" i="1" u="none" strike="noStrike" baseline="0" dirty="0" err="1">
                    <a:latin typeface="TeXGyreCursor-Italic"/>
                  </a:rPr>
                  <a:t>regB</a:t>
                </a:r>
                <a:r>
                  <a:rPr lang="en-US" sz="1800" b="0" i="1" u="none" strike="noStrike" baseline="0" dirty="0">
                    <a:latin typeface="TeXGyreCursor-Italic"/>
                  </a:rPr>
                  <a:t> </a:t>
                </a:r>
                <a:r>
                  <a:rPr lang="en-US" sz="1800" b="0" i="0" u="none" strike="noStrike" baseline="0" dirty="0">
                    <a:latin typeface="TeXGyreCursor-Regular"/>
                  </a:rPr>
                  <a:t>= </a:t>
                </a:r>
                <a:r>
                  <a:rPr lang="uk-UA" sz="1800" b="1" i="0" u="none" strike="noStrike" baseline="0" dirty="0">
                    <a:solidFill>
                      <a:srgbClr val="FF0000"/>
                    </a:solidFill>
                    <a:latin typeface="TeXGyreCursor-Regular"/>
                  </a:rPr>
                  <a:t>1</a:t>
                </a:r>
                <a:r>
                  <a:rPr lang="en-US" sz="1800" b="0" i="0" u="none" strike="noStrike" baseline="0" dirty="0">
                    <a:latin typeface="TeXGyreCursor-Regular"/>
                  </a:rPr>
                  <a:t>011 1000 0110 0000 1010 1011 1110 0011 0110 1011 1111 0</a:t>
                </a:r>
                <a:r>
                  <a:rPr lang="en-DE" sz="1800" b="0" i="0" u="none" strike="noStrike" baseline="0" dirty="0">
                    <a:latin typeface="TeXGyreCursor-Regular"/>
                  </a:rPr>
                  <a:t>100</a:t>
                </a:r>
                <a:r>
                  <a:rPr lang="de-DE" sz="1800" b="0" i="0" u="none" strike="noStrike" baseline="0" dirty="0">
                    <a:latin typeface="TeXGyreCursor-Regular"/>
                  </a:rPr>
                  <a:t> </a:t>
                </a:r>
                <a:r>
                  <a:rPr lang="en-DE" sz="1800" b="0" i="0" u="none" strike="noStrike" baseline="0" dirty="0">
                    <a:latin typeface="TeXGyreCursor-Regular"/>
                  </a:rPr>
                  <a:t>0101</a:t>
                </a:r>
                <a:r>
                  <a:rPr lang="de-DE" sz="1800" b="0" i="0" u="none" strike="noStrike" baseline="0" dirty="0">
                    <a:latin typeface="TeXGyreCursor-Regular"/>
                  </a:rPr>
                  <a:t> </a:t>
                </a:r>
                <a:r>
                  <a:rPr lang="en-DE" sz="1800" b="0" i="0" u="none" strike="noStrike" baseline="0" dirty="0">
                    <a:latin typeface="TeXGyreCursor-Regular"/>
                  </a:rPr>
                  <a:t>1011</a:t>
                </a:r>
                <a:r>
                  <a:rPr lang="de-DE" sz="1800" b="0" i="0" u="none" strike="noStrike" baseline="0" dirty="0">
                    <a:latin typeface="TeXGyreCursor-Regular"/>
                  </a:rPr>
                  <a:t> </a:t>
                </a:r>
                <a:r>
                  <a:rPr lang="en-DE" sz="1800" b="0" i="0" u="none" strike="noStrike" baseline="0" dirty="0">
                    <a:latin typeface="TeXGyreCursor-Regular"/>
                  </a:rPr>
                  <a:t>1000</a:t>
                </a:r>
                <a:r>
                  <a:rPr lang="de-DE" sz="1800" b="0" i="0" u="none" strike="noStrike" baseline="0" dirty="0">
                    <a:latin typeface="TeXGyreCursor-Regular"/>
                  </a:rPr>
                  <a:t> </a:t>
                </a:r>
                <a:r>
                  <a:rPr lang="en-DE" sz="1800" b="0" i="0" u="none" strike="noStrike" baseline="0" dirty="0">
                    <a:latin typeface="TeXGyreCursor-Regular"/>
                  </a:rPr>
                  <a:t>1000</a:t>
                </a:r>
                <a:r>
                  <a:rPr lang="de-DE" sz="1800" b="0" i="0" u="none" strike="noStrike" baseline="0" dirty="0">
                    <a:latin typeface="TeXGyreCursor-Regular"/>
                  </a:rPr>
                  <a:t> </a:t>
                </a:r>
                <a:r>
                  <a:rPr lang="en-DE" sz="1800" b="0" i="0" u="none" strike="noStrike" baseline="0" dirty="0">
                    <a:latin typeface="TeXGyreCursor-Regular"/>
                  </a:rPr>
                  <a:t>0</a:t>
                </a:r>
                <a:r>
                  <a:rPr lang="en-DE" sz="1800" b="1" i="0" u="none" strike="noStrike" baseline="0" dirty="0">
                    <a:latin typeface="TeXGyreCursor-Regular"/>
                  </a:rPr>
                  <a:t>1</a:t>
                </a:r>
                <a:r>
                  <a:rPr lang="en-DE" sz="1800" i="0" u="none" strike="noStrike" baseline="0" dirty="0">
                    <a:latin typeface="TeXGyreCursor-Bold"/>
                  </a:rPr>
                  <a:t>1</a:t>
                </a:r>
                <a:r>
                  <a:rPr lang="en-DE" sz="1800" b="0" i="0" u="none" strike="noStrike" baseline="0" dirty="0">
                    <a:latin typeface="TeXGyreCursor-Regular"/>
                  </a:rPr>
                  <a:t>1</a:t>
                </a:r>
                <a:r>
                  <a:rPr lang="de-DE" sz="1800" b="0" i="0" u="none" strike="noStrike" baseline="0" dirty="0">
                    <a:latin typeface="TeXGyreCursor-Regular"/>
                  </a:rPr>
                  <a:t> </a:t>
                </a:r>
                <a:r>
                  <a:rPr lang="en-DE" sz="1800" b="1" i="0" u="none" strike="noStrike" baseline="0" dirty="0">
                    <a:latin typeface="TeXGyreCursor-Regular"/>
                  </a:rPr>
                  <a:t>0</a:t>
                </a:r>
                <a:r>
                  <a:rPr lang="en-DE" sz="1800" i="0" u="none" strike="noStrike" baseline="0" dirty="0">
                    <a:latin typeface="TeXGyreCursor-Bold"/>
                  </a:rPr>
                  <a:t>1</a:t>
                </a:r>
                <a:r>
                  <a:rPr lang="en-DE" sz="1800" b="0" i="0" u="none" strike="noStrike" baseline="0" dirty="0">
                    <a:latin typeface="TeXGyreCursor-Regular"/>
                  </a:rPr>
                  <a:t>11</a:t>
                </a:r>
                <a:r>
                  <a:rPr lang="de-DE" sz="1800" b="0" i="0" u="none" strike="noStrike" baseline="0" dirty="0">
                    <a:latin typeface="TeXGyreCursor-Regular"/>
                  </a:rPr>
                  <a:t> </a:t>
                </a:r>
                <a:r>
                  <a:rPr lang="en-DE" sz="1800" b="0" i="0" u="none" strike="noStrike" baseline="0" dirty="0">
                    <a:latin typeface="TeXGyreCursor-Regular"/>
                  </a:rPr>
                  <a:t>0000</a:t>
                </a:r>
                <a:r>
                  <a:rPr lang="de-DE" sz="1800" b="0" i="0" u="none" strike="noStrike" baseline="0" dirty="0">
                    <a:latin typeface="TeXGyreCursor-Regular"/>
                  </a:rPr>
                  <a:t> </a:t>
                </a:r>
                <a:r>
                  <a:rPr lang="en-DE" sz="1800" b="0" i="0" u="none" strike="noStrike" baseline="0" dirty="0">
                    <a:latin typeface="TeXGyreCursor-Regular"/>
                  </a:rPr>
                  <a:t>0011</a:t>
                </a:r>
                <a:r>
                  <a:rPr lang="de-DE" sz="1800" b="0" i="0" u="none" strike="noStrike" baseline="0" dirty="0">
                    <a:latin typeface="TeXGyreCursor-Regular"/>
                  </a:rPr>
                  <a:t> </a:t>
                </a:r>
                <a:r>
                  <a:rPr lang="en-DE" sz="1800" b="0" i="0" u="none" strike="noStrike" baseline="0" dirty="0">
                    <a:latin typeface="TeXGyreCursor-Regular"/>
                  </a:rPr>
                  <a:t>1</a:t>
                </a:r>
                <a:r>
                  <a:rPr lang="en-DE" sz="1800" b="1" i="0" u="none" strike="noStrike" baseline="0" dirty="0">
                    <a:latin typeface="TeXGyreCursor-Regular"/>
                  </a:rPr>
                  <a:t>000</a:t>
                </a:r>
                <a:r>
                  <a:rPr lang="de-DE" sz="1800" b="1" i="0" u="none" strike="noStrike" baseline="0" dirty="0">
                    <a:latin typeface="TeXGyreCursor-Regular"/>
                  </a:rPr>
                  <a:t> </a:t>
                </a:r>
                <a:r>
                  <a:rPr lang="en-DE" sz="1800" b="1" i="0" u="none" strike="noStrike" baseline="0" dirty="0">
                    <a:solidFill>
                      <a:schemeClr val="bg1">
                        <a:lumMod val="65000"/>
                      </a:schemeClr>
                    </a:solidFill>
                    <a:latin typeface="TeXGyreCursor-Regular"/>
                  </a:rPr>
                  <a:t>0</a:t>
                </a:r>
                <a:r>
                  <a:rPr lang="en-US" sz="1800" b="0" i="0" u="none" strike="noStrike" baseline="0" dirty="0">
                    <a:latin typeface="TeXGyreCursor-Regular"/>
                  </a:rPr>
                  <a:t> </a:t>
                </a:r>
                <a:endParaRPr lang="en-US" sz="1800" b="1" i="0" u="none" strike="noStrike" baseline="0" dirty="0">
                  <a:latin typeface="TeXGyreCursor-Bold"/>
                </a:endParaRPr>
              </a:p>
              <a:p>
                <a:pPr marL="623888" indent="-623888"/>
                <a:endParaRPr lang="en-US" sz="1600" b="1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191A7D93-BF53-261B-4FE9-A2229F1520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5"/>
              </p:nvPr>
            </p:nvSpPr>
            <p:spPr>
              <a:xfrm>
                <a:off x="393599" y="2356338"/>
                <a:ext cx="11370509" cy="3956539"/>
              </a:xfrm>
              <a:blipFill>
                <a:blip r:embed="rId2"/>
                <a:stretch>
                  <a:fillRect l="-1287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35AB6602-CC45-2A7C-CE94-C40D3F501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Trivium</a:t>
            </a:r>
            <a:endParaRPr lang="en-DE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2E55BF2F-70A4-15F5-A470-29AA3D3114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Example: Initialization</a:t>
            </a:r>
            <a:endParaRPr lang="en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0877B0-618D-F395-E97E-51B804D981F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43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E686DF4-8379-AB89-BE07-3B080D9DA32C}"/>
                  </a:ext>
                </a:extLst>
              </p:cNvPr>
              <p:cNvSpPr txBox="1"/>
              <p:nvPr/>
            </p:nvSpPr>
            <p:spPr>
              <a:xfrm>
                <a:off x="7780867" y="406800"/>
                <a:ext cx="3614841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>
                    <a:solidFill>
                      <a:schemeClr val="bg1">
                        <a:lumMod val="75000"/>
                      </a:schemeClr>
                    </a:solidFill>
                  </a:rPr>
                  <a:t>for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</a:rPr>
                  <a:t>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= 1 to 4 * 288 </a:t>
                </a:r>
                <a:r>
                  <a:rPr lang="en-US" sz="1400" b="1" dirty="0">
                    <a:solidFill>
                      <a:schemeClr val="bg1">
                        <a:lumMod val="75000"/>
                      </a:schemeClr>
                    </a:solidFill>
                  </a:rPr>
                  <a:t>do</a:t>
                </a:r>
              </a:p>
              <a:p>
                <a:pPr lvl="1"/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t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←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66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91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⊙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92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93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171</a:t>
                </a:r>
              </a:p>
              <a:p>
                <a:pPr lvl="1"/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t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←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162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175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⊙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176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177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264</a:t>
                </a:r>
              </a:p>
              <a:p>
                <a:pPr lvl="1"/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t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3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←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243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286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⊙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287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288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69</a:t>
                </a:r>
              </a:p>
              <a:p>
                <a:pPr lvl="1"/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(s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...,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93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) ← (t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3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...,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92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)</a:t>
                </a:r>
              </a:p>
              <a:p>
                <a:pPr lvl="1"/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(s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94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95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...,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177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) ← (t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94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...,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176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)</a:t>
                </a:r>
              </a:p>
              <a:p>
                <a:pPr lvl="1"/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(s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178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279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...,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288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) ← (t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178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...,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287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)</a:t>
                </a:r>
              </a:p>
              <a:p>
                <a:r>
                  <a:rPr lang="en-US" sz="1400" b="1" dirty="0">
                    <a:solidFill>
                      <a:schemeClr val="bg1">
                        <a:lumMod val="75000"/>
                      </a:schemeClr>
                    </a:solidFill>
                  </a:rPr>
                  <a:t>end for</a:t>
                </a:r>
                <a:endParaRPr lang="en-DE" sz="1400" b="1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E686DF4-8379-AB89-BE07-3B080D9DA3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0867" y="406800"/>
                <a:ext cx="3614841" cy="1815882"/>
              </a:xfrm>
              <a:prstGeom prst="rect">
                <a:avLst/>
              </a:prstGeom>
              <a:blipFill>
                <a:blip r:embed="rId3"/>
                <a:stretch>
                  <a:fillRect l="-506" t="-671" r="-169" b="-2349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Arrow: Down 9">
            <a:extLst>
              <a:ext uri="{FF2B5EF4-FFF2-40B4-BE49-F238E27FC236}">
                <a16:creationId xmlns:a16="http://schemas.microsoft.com/office/drawing/2014/main" id="{70E0E8EF-E5CD-B546-B6D4-6D97802CA51B}"/>
              </a:ext>
            </a:extLst>
          </p:cNvPr>
          <p:cNvSpPr/>
          <p:nvPr/>
        </p:nvSpPr>
        <p:spPr>
          <a:xfrm>
            <a:off x="5762330" y="4334607"/>
            <a:ext cx="633046" cy="712178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4065726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F352465-CC9A-3AEA-FDC4-30A2C428BBE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627063" indent="-627063" algn="l"/>
            <a:r>
              <a:rPr lang="en-US" sz="1800" b="0" i="1" u="none" strike="noStrike" baseline="0" dirty="0" err="1">
                <a:latin typeface="TeXGyreCursor-Italic"/>
              </a:rPr>
              <a:t>regA</a:t>
            </a:r>
            <a:r>
              <a:rPr lang="en-US" sz="1800" b="0" i="1" u="none" strike="noStrike" baseline="0" dirty="0">
                <a:latin typeface="TeXGyreCursor-Italic"/>
              </a:rPr>
              <a:t> </a:t>
            </a:r>
            <a:r>
              <a:rPr lang="en-US" sz="1800" b="0" i="0" u="none" strike="noStrike" baseline="0" dirty="0">
                <a:latin typeface="TeXGyreCursor-Regular"/>
              </a:rPr>
              <a:t>= 1101 0111 1001 1001 0110 0111 0001 0010 1010 1000 0101 </a:t>
            </a:r>
            <a:r>
              <a:rPr lang="en-DE" sz="1800" b="0" i="0" u="none" strike="noStrike" baseline="0" dirty="0">
                <a:latin typeface="TeXGyreCursor-Regular"/>
              </a:rPr>
              <a:t>1000 1010 1011 1111 1100 0</a:t>
            </a:r>
            <a:r>
              <a:rPr lang="en-DE" sz="1800" b="1" i="0" u="none" strike="noStrike" baseline="0" dirty="0">
                <a:latin typeface="TeXGyreCursor-Bold"/>
              </a:rPr>
              <a:t>1</a:t>
            </a:r>
            <a:r>
              <a:rPr lang="en-DE" sz="1800" b="0" i="0" u="none" strike="noStrike" baseline="0" dirty="0">
                <a:latin typeface="TeXGyreCursor-Regular"/>
              </a:rPr>
              <a:t>10 </a:t>
            </a:r>
            <a:r>
              <a:rPr lang="en-DE" sz="1800" b="1" i="0" u="none" strike="noStrike" baseline="0" dirty="0">
                <a:latin typeface="TeXGyreCursor-Bold"/>
              </a:rPr>
              <a:t>1</a:t>
            </a:r>
            <a:r>
              <a:rPr lang="en-DE" sz="1800" b="0" i="0" u="none" strike="noStrike" baseline="0" dirty="0">
                <a:latin typeface="TeXGyreCursor-Regular"/>
              </a:rPr>
              <a:t>011 1001 0110</a:t>
            </a:r>
            <a:r>
              <a:rPr lang="de-DE" sz="1800" b="0" i="0" u="none" strike="noStrike" baseline="0" dirty="0">
                <a:latin typeface="TeXGyreCursor-Regular"/>
              </a:rPr>
              <a:t> </a:t>
            </a:r>
            <a:r>
              <a:rPr lang="en-DE" sz="1800" b="0" i="0" u="none" strike="noStrike" baseline="0" dirty="0">
                <a:latin typeface="TeXGyreCursor-Regular"/>
              </a:rPr>
              <a:t>1100 1110</a:t>
            </a:r>
            <a:r>
              <a:rPr lang="en-US" sz="1800" b="0" i="0" u="none" strike="noStrike" baseline="0" dirty="0">
                <a:latin typeface="TeXGyreCursor-Regular"/>
              </a:rPr>
              <a:t> </a:t>
            </a:r>
            <a:r>
              <a:rPr lang="en-DE" sz="1800" b="0" i="0" u="none" strike="noStrike" baseline="0" dirty="0">
                <a:latin typeface="TeXGyreCursor-Regular"/>
              </a:rPr>
              <a:t>01</a:t>
            </a:r>
            <a:r>
              <a:rPr lang="en-DE" sz="1800" b="1" i="0" u="none" strike="noStrike" baseline="0" dirty="0">
                <a:latin typeface="TeXGyreCursor-Bold"/>
              </a:rPr>
              <a:t>00 1</a:t>
            </a:r>
          </a:p>
          <a:p>
            <a:pPr marL="627063" indent="-627063" algn="l">
              <a:spcBef>
                <a:spcPts val="1200"/>
              </a:spcBef>
              <a:spcAft>
                <a:spcPts val="1200"/>
              </a:spcAft>
            </a:pPr>
            <a:r>
              <a:rPr lang="en-US" sz="1800" b="0" i="1" u="none" strike="noStrike" baseline="0" dirty="0" err="1">
                <a:latin typeface="TeXGyreCursor-Italic"/>
              </a:rPr>
              <a:t>regB</a:t>
            </a:r>
            <a:r>
              <a:rPr lang="en-US" sz="1800" b="0" i="1" u="none" strike="noStrike" baseline="0" dirty="0">
                <a:latin typeface="TeXGyreCursor-Italic"/>
              </a:rPr>
              <a:t> </a:t>
            </a:r>
            <a:r>
              <a:rPr lang="en-US" sz="1800" b="0" i="0" u="none" strike="noStrike" baseline="0" dirty="0">
                <a:latin typeface="TeXGyreCursor-Regular"/>
              </a:rPr>
              <a:t>= 1101 1101 1101 0101 0111 0101 0011 1110 0001 0101 0011 </a:t>
            </a:r>
            <a:r>
              <a:rPr lang="en-DE" sz="1800" b="0" i="0" u="none" strike="noStrike" baseline="0" dirty="0">
                <a:latin typeface="TeXGyreCursor-Regular"/>
              </a:rPr>
              <a:t>1000 0011 0001 0111 0111 0011 </a:t>
            </a:r>
            <a:r>
              <a:rPr lang="en-DE" sz="1800" b="1" i="0" u="none" strike="noStrike" baseline="0" dirty="0">
                <a:latin typeface="TeXGyreCursor-Bold"/>
              </a:rPr>
              <a:t>0</a:t>
            </a:r>
            <a:r>
              <a:rPr lang="en-DE" sz="1800" b="0" i="0" u="none" strike="noStrike" baseline="0" dirty="0">
                <a:latin typeface="TeXGyreCursor-Regular"/>
              </a:rPr>
              <a:t>011 1001 1</a:t>
            </a:r>
            <a:r>
              <a:rPr lang="en-DE" sz="1800" b="1" i="0" u="none" strike="noStrike" baseline="0" dirty="0">
                <a:latin typeface="TeXGyreCursor-Bold"/>
              </a:rPr>
              <a:t>1</a:t>
            </a:r>
            <a:r>
              <a:rPr lang="en-DE" sz="1800" b="0" i="0" u="none" strike="noStrike" baseline="0" dirty="0">
                <a:latin typeface="TeXGyreCursor-Regular"/>
              </a:rPr>
              <a:t>10 1</a:t>
            </a:r>
            <a:r>
              <a:rPr lang="en-DE" sz="1800" b="1" i="0" u="none" strike="noStrike" baseline="0" dirty="0">
                <a:latin typeface="TeXGyreCursor-Bold"/>
              </a:rPr>
              <a:t>100</a:t>
            </a:r>
            <a:endParaRPr lang="en-US" sz="1800" b="1" dirty="0">
              <a:latin typeface="TeXGyreCursor-Bold"/>
            </a:endParaRPr>
          </a:p>
          <a:p>
            <a:pPr marL="627063" indent="-627063" algn="l"/>
            <a:r>
              <a:rPr lang="en-US" sz="1800" b="0" i="1" u="none" strike="noStrike" baseline="0" dirty="0" err="1">
                <a:latin typeface="TeXGyreCursor-Italic"/>
              </a:rPr>
              <a:t>regC</a:t>
            </a:r>
            <a:r>
              <a:rPr lang="en-US" sz="1800" b="0" i="1" u="none" strike="noStrike" baseline="0" dirty="0">
                <a:latin typeface="TeXGyreCursor-Italic"/>
              </a:rPr>
              <a:t> </a:t>
            </a:r>
            <a:r>
              <a:rPr lang="en-US" sz="1800" b="0" i="0" u="none" strike="noStrike" baseline="0" dirty="0">
                <a:latin typeface="TeXGyreCursor-Regular"/>
              </a:rPr>
              <a:t>= 1111 0011 0000 0111 1001 0110 0101 0001 0100 0010 1011 </a:t>
            </a:r>
            <a:r>
              <a:rPr lang="en-DE" sz="1800" b="0" i="0" u="none" strike="noStrike" baseline="0" dirty="0">
                <a:latin typeface="TeXGyreCursor-Regular"/>
              </a:rPr>
              <a:t>1100 0000 0000 0011 1110 0</a:t>
            </a:r>
            <a:r>
              <a:rPr lang="en-DE" sz="1800" b="1" i="0" u="none" strike="noStrike" baseline="0" dirty="0">
                <a:latin typeface="TeXGyreCursor-Bold"/>
              </a:rPr>
              <a:t>1</a:t>
            </a:r>
            <a:r>
              <a:rPr lang="en-DE" sz="1800" b="0" i="0" u="none" strike="noStrike" baseline="0" dirty="0">
                <a:latin typeface="TeXGyreCursor-Regular"/>
              </a:rPr>
              <a:t>10 0001 1010 </a:t>
            </a:r>
            <a:r>
              <a:rPr lang="en-DE" sz="1800" b="1" i="0" u="none" strike="noStrike" baseline="0" dirty="0">
                <a:latin typeface="TeXGyreCursor-Bold"/>
              </a:rPr>
              <a:t>1</a:t>
            </a:r>
            <a:r>
              <a:rPr lang="en-DE" sz="1800" b="0" i="0" u="none" strike="noStrike" baseline="0" dirty="0">
                <a:latin typeface="TeXGyreCursor-Regular"/>
              </a:rPr>
              <a:t>000 1101 0111</a:t>
            </a:r>
            <a:r>
              <a:rPr lang="en-US" sz="1800" b="0" i="0" u="none" strike="noStrike" baseline="0" dirty="0">
                <a:latin typeface="TeXGyreCursor-Regular"/>
              </a:rPr>
              <a:t> </a:t>
            </a:r>
            <a:r>
              <a:rPr lang="en-DE" sz="1800" b="0" i="0" u="none" strike="noStrike" baseline="0" dirty="0">
                <a:latin typeface="TeXGyreCursor-Regular"/>
              </a:rPr>
              <a:t>0011 1010 1001 1000 100</a:t>
            </a:r>
            <a:r>
              <a:rPr lang="en-DE" sz="1800" b="1" i="0" u="none" strike="noStrike" baseline="0" dirty="0">
                <a:latin typeface="TeXGyreCursor-Bold"/>
              </a:rPr>
              <a:t>0 01</a:t>
            </a:r>
            <a:r>
              <a:rPr lang="en-DE" sz="1800" b="0" i="0" u="none" strike="noStrike" baseline="0" dirty="0">
                <a:latin typeface="TeXGyreCursor-Regular"/>
              </a:rPr>
              <a:t>01 0111 0111 0011 </a:t>
            </a:r>
            <a:r>
              <a:rPr lang="en-DE" sz="1800" b="1" i="0" u="none" strike="noStrike" baseline="0" dirty="0">
                <a:latin typeface="TeXGyreCursor-Bold"/>
              </a:rPr>
              <a:t>0</a:t>
            </a:r>
            <a:r>
              <a:rPr lang="en-DE" sz="1800" b="0" i="0" u="none" strike="noStrike" baseline="0" dirty="0">
                <a:latin typeface="TeXGyreCursor-Regular"/>
              </a:rPr>
              <a:t>011 1001 1</a:t>
            </a:r>
            <a:r>
              <a:rPr lang="en-DE" sz="1800" b="1" i="0" u="none" strike="noStrike" baseline="0" dirty="0">
                <a:latin typeface="TeXGyreCursor-Bold"/>
              </a:rPr>
              <a:t>1</a:t>
            </a:r>
            <a:r>
              <a:rPr lang="en-DE" sz="1800" b="0" i="0" u="none" strike="noStrike" baseline="0" dirty="0">
                <a:latin typeface="TeXGyreCursor-Regular"/>
              </a:rPr>
              <a:t>10 1</a:t>
            </a:r>
            <a:r>
              <a:rPr lang="en-DE" sz="1800" b="1" i="0" u="none" strike="noStrike" baseline="0" dirty="0">
                <a:latin typeface="TeXGyreCursor-Bold"/>
              </a:rPr>
              <a:t>100</a:t>
            </a:r>
            <a:endParaRPr lang="en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BCB4FA4-BCDB-2D18-4262-0BDB91FB3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Trivium</a:t>
            </a:r>
            <a:endParaRPr lang="en-DE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69303556-98A0-3815-BD9D-B0D74F2BE6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Example: Initialization</a:t>
            </a:r>
            <a:endParaRPr lang="en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625113-EEC9-B698-C736-896D7CB7606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44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4909132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F2ECD8B-A493-C78B-4821-0E396A6A29B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32032" y="2123685"/>
            <a:ext cx="7978568" cy="4387730"/>
          </a:xfrm>
        </p:spPr>
        <p:txBody>
          <a:bodyPr numCol="2"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8385B08-09B7-B677-E845-DADDF7380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Trivium </a:t>
            </a:r>
            <a:endParaRPr lang="en-DE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5AB32643-DD8C-4200-C129-6901229527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Stream Generation</a:t>
            </a:r>
            <a:endParaRPr lang="en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4394C7-61D3-79A2-8BA5-14C35161CD4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45</a:t>
            </a:fld>
            <a:endParaRPr lang="de-D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C49935-BA12-5D2A-8E7E-892ED82D0825}"/>
              </a:ext>
            </a:extLst>
          </p:cNvPr>
          <p:cNvSpPr txBox="1"/>
          <p:nvPr/>
        </p:nvSpPr>
        <p:spPr>
          <a:xfrm>
            <a:off x="8610600" y="1770964"/>
            <a:ext cx="368711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1600" b="1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Bold"/>
              </a:rPr>
              <a:t>for </a:t>
            </a:r>
            <a:r>
              <a:rPr lang="pt-BR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i = 1 </a:t>
            </a:r>
            <a:r>
              <a:rPr lang="pt-BR" sz="1600" b="1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Bold"/>
              </a:rPr>
              <a:t>to </a:t>
            </a:r>
            <a:r>
              <a:rPr lang="pt-BR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N </a:t>
            </a:r>
            <a:r>
              <a:rPr lang="pt-BR" sz="1600" b="1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Bold"/>
              </a:rPr>
              <a:t>do</a:t>
            </a:r>
          </a:p>
          <a:p>
            <a:pPr lvl="1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←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66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93</a:t>
            </a:r>
          </a:p>
          <a:p>
            <a:pPr lvl="1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←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162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177</a:t>
            </a:r>
          </a:p>
          <a:p>
            <a:pPr lvl="1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3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←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243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288</a:t>
            </a:r>
          </a:p>
          <a:p>
            <a:pPr lvl="1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z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MI8"/>
              </a:rPr>
              <a:t>i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←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3</a:t>
            </a:r>
          </a:p>
          <a:p>
            <a:pPr lvl="1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←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⊙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171</a:t>
            </a:r>
          </a:p>
          <a:p>
            <a:pPr lvl="1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←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175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⊙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176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264</a:t>
            </a:r>
          </a:p>
          <a:p>
            <a:pPr lvl="1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3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←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3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286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⊙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287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69</a:t>
            </a:r>
          </a:p>
          <a:p>
            <a:pPr lvl="1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(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...,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93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) ← (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3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...,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)</a:t>
            </a:r>
          </a:p>
          <a:p>
            <a:pPr lvl="1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(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94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95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...,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177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) ← (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94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...,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176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)</a:t>
            </a:r>
          </a:p>
          <a:p>
            <a:pPr lvl="1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(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178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279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..., </a:t>
            </a:r>
            <a:r>
              <a:rPr lang="en-US" sz="1600" b="0" i="0" u="none" strike="noStrike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288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)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 ← (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178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...,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287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)</a:t>
            </a:r>
          </a:p>
          <a:p>
            <a:pPr algn="l"/>
            <a:r>
              <a:rPr lang="en-US" sz="1600" b="1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Bold"/>
              </a:rPr>
              <a:t>end for</a:t>
            </a:r>
            <a:endParaRPr lang="en-DE" sz="1600" b="1" dirty="0">
              <a:solidFill>
                <a:schemeClr val="bg1">
                  <a:lumMod val="75000"/>
                </a:schemeClr>
              </a:solidFill>
              <a:latin typeface="+mn-lt"/>
            </a:endParaRPr>
          </a:p>
          <a:p>
            <a:endParaRPr lang="en-D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3ED0E0-9ACF-2A73-D2A8-7F31675D81FC}"/>
              </a:ext>
            </a:extLst>
          </p:cNvPr>
          <p:cNvSpPr txBox="1"/>
          <p:nvPr/>
        </p:nvSpPr>
        <p:spPr>
          <a:xfrm>
            <a:off x="632032" y="1577993"/>
            <a:ext cx="1486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keyStream</a:t>
            </a:r>
            <a:r>
              <a:rPr lang="en-US" dirty="0"/>
              <a:t> =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8067776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F2ECD8B-A493-C78B-4821-0E396A6A29B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32032" y="2123685"/>
            <a:ext cx="8213029" cy="4387730"/>
          </a:xfrm>
        </p:spPr>
        <p:txBody>
          <a:bodyPr numCol="2"/>
          <a:lstStyle/>
          <a:p>
            <a:pPr marL="285750" indent="-285750">
              <a:buFont typeface="+mj-lt"/>
              <a:buAutoNum type="romanUcPeriod"/>
            </a:pPr>
            <a:r>
              <a:rPr lang="en-US" dirty="0"/>
              <a:t>t</a:t>
            </a:r>
            <a:r>
              <a:rPr lang="en-US" baseline="-25000" dirty="0"/>
              <a:t>1</a:t>
            </a:r>
            <a:r>
              <a:rPr lang="en-US" dirty="0"/>
              <a:t> = 1 ⊕ 1 = 0 </a:t>
            </a:r>
            <a:br>
              <a:rPr lang="en-US" dirty="0"/>
            </a:br>
            <a:r>
              <a:rPr lang="en-US" dirty="0"/>
              <a:t>t</a:t>
            </a:r>
            <a:r>
              <a:rPr lang="en-US" baseline="-25000" dirty="0"/>
              <a:t>2</a:t>
            </a:r>
            <a:r>
              <a:rPr lang="en-US" dirty="0"/>
              <a:t> = 0 ⊕ 0 = 0 </a:t>
            </a:r>
            <a:br>
              <a:rPr lang="en-US" dirty="0"/>
            </a:br>
            <a:r>
              <a:rPr lang="en-US" dirty="0"/>
              <a:t>t</a:t>
            </a:r>
            <a:r>
              <a:rPr lang="en-US" baseline="-25000" dirty="0"/>
              <a:t>3</a:t>
            </a:r>
            <a:r>
              <a:rPr lang="en-US" dirty="0"/>
              <a:t> = 1 ⊕ 1 = 0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8385B08-09B7-B677-E845-DADDF7380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Trivium </a:t>
            </a:r>
            <a:endParaRPr lang="en-DE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5AB32643-DD8C-4200-C129-6901229527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Stream Generation</a:t>
            </a:r>
            <a:endParaRPr lang="en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4394C7-61D3-79A2-8BA5-14C35161CD4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46</a:t>
            </a:fld>
            <a:endParaRPr lang="de-D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C49935-BA12-5D2A-8E7E-892ED82D0825}"/>
              </a:ext>
            </a:extLst>
          </p:cNvPr>
          <p:cNvSpPr txBox="1"/>
          <p:nvPr/>
        </p:nvSpPr>
        <p:spPr>
          <a:xfrm>
            <a:off x="8652933" y="1770964"/>
            <a:ext cx="3644783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1600" b="1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Bold"/>
              </a:rPr>
              <a:t>for </a:t>
            </a:r>
            <a:r>
              <a:rPr lang="pt-BR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i = 1 </a:t>
            </a:r>
            <a:r>
              <a:rPr lang="pt-BR" sz="1600" b="1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Bold"/>
              </a:rPr>
              <a:t>to </a:t>
            </a:r>
            <a:r>
              <a:rPr lang="pt-BR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N </a:t>
            </a:r>
            <a:r>
              <a:rPr lang="pt-BR" sz="1600" b="1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Bold"/>
              </a:rPr>
              <a:t>do</a:t>
            </a:r>
          </a:p>
          <a:p>
            <a:pPr lvl="1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←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66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93</a:t>
            </a:r>
          </a:p>
          <a:p>
            <a:pPr lvl="1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←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162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177</a:t>
            </a:r>
          </a:p>
          <a:p>
            <a:pPr lvl="1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3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←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243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288</a:t>
            </a:r>
          </a:p>
          <a:p>
            <a:pPr lvl="1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z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MI8"/>
              </a:rPr>
              <a:t>i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←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3</a:t>
            </a:r>
          </a:p>
          <a:p>
            <a:pPr lvl="1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←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⊙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171</a:t>
            </a:r>
          </a:p>
          <a:p>
            <a:pPr lvl="1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←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175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⊙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176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264</a:t>
            </a:r>
          </a:p>
          <a:p>
            <a:pPr lvl="1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3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←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3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286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⊙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287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69</a:t>
            </a:r>
          </a:p>
          <a:p>
            <a:pPr lvl="1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(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...,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93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) ← (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3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...,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)</a:t>
            </a:r>
          </a:p>
          <a:p>
            <a:pPr lvl="1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(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94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95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...,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177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) ← (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94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...,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176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)</a:t>
            </a:r>
          </a:p>
          <a:p>
            <a:pPr lvl="1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(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178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279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..., </a:t>
            </a:r>
            <a:r>
              <a:rPr lang="en-US" sz="1600" b="0" i="0" u="none" strike="noStrike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288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)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 ← (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178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...,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287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)</a:t>
            </a:r>
          </a:p>
          <a:p>
            <a:pPr algn="l"/>
            <a:r>
              <a:rPr lang="en-US" sz="1600" b="1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Bold"/>
              </a:rPr>
              <a:t>end for</a:t>
            </a:r>
            <a:endParaRPr lang="en-DE" sz="1600" b="1" dirty="0">
              <a:solidFill>
                <a:schemeClr val="bg1">
                  <a:lumMod val="75000"/>
                </a:schemeClr>
              </a:solidFill>
              <a:latin typeface="+mn-lt"/>
            </a:endParaRPr>
          </a:p>
          <a:p>
            <a:endParaRPr lang="en-D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3ED0E0-9ACF-2A73-D2A8-7F31675D81FC}"/>
              </a:ext>
            </a:extLst>
          </p:cNvPr>
          <p:cNvSpPr txBox="1"/>
          <p:nvPr/>
        </p:nvSpPr>
        <p:spPr>
          <a:xfrm>
            <a:off x="649288" y="1577993"/>
            <a:ext cx="1678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keyStream</a:t>
            </a:r>
            <a:r>
              <a:rPr lang="en-US" dirty="0"/>
              <a:t> = 0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39532081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F2ECD8B-A493-C78B-4821-0E396A6A29B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32032" y="2123685"/>
            <a:ext cx="8213029" cy="4387730"/>
          </a:xfrm>
        </p:spPr>
        <p:txBody>
          <a:bodyPr numCol="2"/>
          <a:lstStyle/>
          <a:p>
            <a:pPr marL="285750" indent="-285750">
              <a:buFont typeface="+mj-lt"/>
              <a:buAutoNum type="romanUcPeriod"/>
            </a:pPr>
            <a:r>
              <a:rPr lang="en-US" dirty="0"/>
              <a:t>t</a:t>
            </a:r>
            <a:r>
              <a:rPr lang="en-US" baseline="-25000" dirty="0"/>
              <a:t>1</a:t>
            </a:r>
            <a:r>
              <a:rPr lang="en-US" dirty="0"/>
              <a:t> = 1 ⊕ 1 = 0 </a:t>
            </a:r>
            <a:br>
              <a:rPr lang="en-US" dirty="0"/>
            </a:br>
            <a:r>
              <a:rPr lang="en-US" dirty="0"/>
              <a:t>t</a:t>
            </a:r>
            <a:r>
              <a:rPr lang="en-US" baseline="-25000" dirty="0"/>
              <a:t>2</a:t>
            </a:r>
            <a:r>
              <a:rPr lang="en-US" dirty="0"/>
              <a:t> = 0 ⊕ 0 = 0 </a:t>
            </a:r>
            <a:br>
              <a:rPr lang="en-US" dirty="0"/>
            </a:br>
            <a:r>
              <a:rPr lang="en-US" dirty="0"/>
              <a:t>t</a:t>
            </a:r>
            <a:r>
              <a:rPr lang="en-US" baseline="-25000" dirty="0"/>
              <a:t>3</a:t>
            </a:r>
            <a:r>
              <a:rPr lang="en-US" dirty="0"/>
              <a:t> = 1 ⊕ 1 = 0</a:t>
            </a:r>
          </a:p>
          <a:p>
            <a:pPr marL="285750" indent="-285750">
              <a:buFont typeface="+mj-lt"/>
              <a:buAutoNum type="romanUcPeriod"/>
            </a:pPr>
            <a:r>
              <a:rPr lang="en-US" dirty="0"/>
              <a:t>t</a:t>
            </a:r>
            <a:r>
              <a:rPr lang="en-US" baseline="-25000" dirty="0"/>
              <a:t>1</a:t>
            </a:r>
            <a:r>
              <a:rPr lang="en-US" dirty="0"/>
              <a:t> = 0 ⊕ 0 = 0 </a:t>
            </a:r>
            <a:br>
              <a:rPr lang="en-US" dirty="0"/>
            </a:br>
            <a:r>
              <a:rPr lang="en-US" dirty="0"/>
              <a:t>t</a:t>
            </a:r>
            <a:r>
              <a:rPr lang="en-US" baseline="-25000" dirty="0"/>
              <a:t>2</a:t>
            </a:r>
            <a:r>
              <a:rPr lang="en-US" dirty="0"/>
              <a:t> = 1 ⊕ 0 = 1 </a:t>
            </a:r>
            <a:br>
              <a:rPr lang="en-US" dirty="0"/>
            </a:br>
            <a:r>
              <a:rPr lang="en-US" dirty="0"/>
              <a:t>t</a:t>
            </a:r>
            <a:r>
              <a:rPr lang="en-US" baseline="-25000" dirty="0"/>
              <a:t>3</a:t>
            </a:r>
            <a:r>
              <a:rPr lang="en-US" dirty="0"/>
              <a:t> = 0 ⊕ 0 = 0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8385B08-09B7-B677-E845-DADDF7380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Trivium </a:t>
            </a:r>
            <a:endParaRPr lang="en-DE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5AB32643-DD8C-4200-C129-6901229527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Stream Generation</a:t>
            </a:r>
            <a:endParaRPr lang="en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4394C7-61D3-79A2-8BA5-14C35161CD4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47</a:t>
            </a:fld>
            <a:endParaRPr lang="de-D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C49935-BA12-5D2A-8E7E-892ED82D0825}"/>
              </a:ext>
            </a:extLst>
          </p:cNvPr>
          <p:cNvSpPr txBox="1"/>
          <p:nvPr/>
        </p:nvSpPr>
        <p:spPr>
          <a:xfrm>
            <a:off x="8610600" y="1770964"/>
            <a:ext cx="368711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1600" b="1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Bold"/>
              </a:rPr>
              <a:t>for </a:t>
            </a:r>
            <a:r>
              <a:rPr lang="pt-BR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i = 1 </a:t>
            </a:r>
            <a:r>
              <a:rPr lang="pt-BR" sz="1600" b="1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Bold"/>
              </a:rPr>
              <a:t>to </a:t>
            </a:r>
            <a:r>
              <a:rPr lang="pt-BR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N </a:t>
            </a:r>
            <a:r>
              <a:rPr lang="pt-BR" sz="1600" b="1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Bold"/>
              </a:rPr>
              <a:t>do</a:t>
            </a:r>
          </a:p>
          <a:p>
            <a:pPr lvl="1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←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66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93</a:t>
            </a:r>
          </a:p>
          <a:p>
            <a:pPr lvl="1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←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162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177</a:t>
            </a:r>
          </a:p>
          <a:p>
            <a:pPr lvl="1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3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←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243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288</a:t>
            </a:r>
          </a:p>
          <a:p>
            <a:pPr lvl="1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z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MI8"/>
              </a:rPr>
              <a:t>i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←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3</a:t>
            </a:r>
          </a:p>
          <a:p>
            <a:pPr lvl="1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←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⊙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171</a:t>
            </a:r>
          </a:p>
          <a:p>
            <a:pPr lvl="1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←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175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⊙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176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264</a:t>
            </a:r>
          </a:p>
          <a:p>
            <a:pPr lvl="1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3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←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3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286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⊙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287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69</a:t>
            </a:r>
          </a:p>
          <a:p>
            <a:pPr lvl="1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(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...,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93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) ← (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3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...,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)</a:t>
            </a:r>
          </a:p>
          <a:p>
            <a:pPr lvl="1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(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94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95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...,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177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) ← (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94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...,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176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)</a:t>
            </a:r>
          </a:p>
          <a:p>
            <a:pPr lvl="1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(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178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279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..., </a:t>
            </a:r>
            <a:r>
              <a:rPr lang="en-US" sz="1600" b="0" i="0" u="none" strike="noStrike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288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)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 ← (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178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...,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287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)</a:t>
            </a:r>
          </a:p>
          <a:p>
            <a:pPr algn="l"/>
            <a:r>
              <a:rPr lang="en-US" sz="1600" b="1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Bold"/>
              </a:rPr>
              <a:t>end for</a:t>
            </a:r>
            <a:endParaRPr lang="en-DE" sz="1600" b="1" dirty="0">
              <a:solidFill>
                <a:schemeClr val="bg1">
                  <a:lumMod val="75000"/>
                </a:schemeClr>
              </a:solidFill>
              <a:latin typeface="+mn-lt"/>
            </a:endParaRPr>
          </a:p>
          <a:p>
            <a:endParaRPr lang="en-D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3ED0E0-9ACF-2A73-D2A8-7F31675D81FC}"/>
              </a:ext>
            </a:extLst>
          </p:cNvPr>
          <p:cNvSpPr txBox="1"/>
          <p:nvPr/>
        </p:nvSpPr>
        <p:spPr>
          <a:xfrm>
            <a:off x="649288" y="1577993"/>
            <a:ext cx="1806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keyStream</a:t>
            </a:r>
            <a:r>
              <a:rPr lang="en-US" dirty="0"/>
              <a:t> = 01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48116156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F2ECD8B-A493-C78B-4821-0E396A6A29B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32032" y="2123685"/>
            <a:ext cx="8213029" cy="4387730"/>
          </a:xfrm>
        </p:spPr>
        <p:txBody>
          <a:bodyPr numCol="2"/>
          <a:lstStyle/>
          <a:p>
            <a:pPr marL="285750" indent="-285750">
              <a:buFont typeface="+mj-lt"/>
              <a:buAutoNum type="romanUcPeriod"/>
            </a:pPr>
            <a:r>
              <a:rPr lang="en-US" dirty="0"/>
              <a:t>t</a:t>
            </a:r>
            <a:r>
              <a:rPr lang="en-US" baseline="-25000" dirty="0"/>
              <a:t>1</a:t>
            </a:r>
            <a:r>
              <a:rPr lang="en-US" dirty="0"/>
              <a:t> = 1 ⊕ 1 = 0 </a:t>
            </a:r>
            <a:br>
              <a:rPr lang="en-US" dirty="0"/>
            </a:br>
            <a:r>
              <a:rPr lang="en-US" dirty="0"/>
              <a:t>t</a:t>
            </a:r>
            <a:r>
              <a:rPr lang="en-US" baseline="-25000" dirty="0"/>
              <a:t>2</a:t>
            </a:r>
            <a:r>
              <a:rPr lang="en-US" dirty="0"/>
              <a:t> = 0 ⊕ 0 = 0 </a:t>
            </a:r>
            <a:br>
              <a:rPr lang="en-US" dirty="0"/>
            </a:br>
            <a:r>
              <a:rPr lang="en-US" dirty="0"/>
              <a:t>t</a:t>
            </a:r>
            <a:r>
              <a:rPr lang="en-US" baseline="-25000" dirty="0"/>
              <a:t>3</a:t>
            </a:r>
            <a:r>
              <a:rPr lang="en-US" dirty="0"/>
              <a:t> = 1 ⊕ 1 = 0</a:t>
            </a:r>
          </a:p>
          <a:p>
            <a:pPr marL="285750" indent="-285750">
              <a:buFont typeface="+mj-lt"/>
              <a:buAutoNum type="romanUcPeriod"/>
            </a:pPr>
            <a:r>
              <a:rPr lang="en-US" dirty="0"/>
              <a:t>t</a:t>
            </a:r>
            <a:r>
              <a:rPr lang="en-US" baseline="-25000" dirty="0"/>
              <a:t>1</a:t>
            </a:r>
            <a:r>
              <a:rPr lang="en-US" dirty="0"/>
              <a:t> = 0 ⊕ 0 = 0 </a:t>
            </a:r>
            <a:br>
              <a:rPr lang="en-US" dirty="0"/>
            </a:br>
            <a:r>
              <a:rPr lang="en-US" dirty="0"/>
              <a:t>t</a:t>
            </a:r>
            <a:r>
              <a:rPr lang="en-US" baseline="-25000" dirty="0"/>
              <a:t>2</a:t>
            </a:r>
            <a:r>
              <a:rPr lang="en-US" dirty="0"/>
              <a:t> = 1 ⊕ 0 = 1 </a:t>
            </a:r>
            <a:br>
              <a:rPr lang="en-US" dirty="0"/>
            </a:br>
            <a:r>
              <a:rPr lang="en-US" dirty="0"/>
              <a:t>t</a:t>
            </a:r>
            <a:r>
              <a:rPr lang="en-US" baseline="-25000" dirty="0"/>
              <a:t>3</a:t>
            </a:r>
            <a:r>
              <a:rPr lang="en-US" dirty="0"/>
              <a:t> = 0 ⊕ 0 = 0</a:t>
            </a:r>
          </a:p>
          <a:p>
            <a:pPr marL="285750" indent="-285750">
              <a:buFont typeface="+mj-lt"/>
              <a:buAutoNum type="romanUcPeriod"/>
            </a:pPr>
            <a:r>
              <a:rPr lang="en-US" dirty="0"/>
              <a:t>t</a:t>
            </a:r>
            <a:r>
              <a:rPr lang="en-US" baseline="-25000" dirty="0"/>
              <a:t>1</a:t>
            </a:r>
            <a:r>
              <a:rPr lang="en-US" dirty="0"/>
              <a:t> = 0 ⊕ 0 = 0 </a:t>
            </a:r>
            <a:br>
              <a:rPr lang="en-US" dirty="0"/>
            </a:br>
            <a:r>
              <a:rPr lang="en-US" dirty="0"/>
              <a:t>t</a:t>
            </a:r>
            <a:r>
              <a:rPr lang="en-US" baseline="-25000" dirty="0"/>
              <a:t>2</a:t>
            </a:r>
            <a:r>
              <a:rPr lang="en-US" dirty="0"/>
              <a:t> = 1 ⊕ 1 = 0 </a:t>
            </a:r>
            <a:br>
              <a:rPr lang="en-US" dirty="0"/>
            </a:br>
            <a:r>
              <a:rPr lang="en-US" dirty="0"/>
              <a:t>t</a:t>
            </a:r>
            <a:r>
              <a:rPr lang="en-US" baseline="-25000" dirty="0"/>
              <a:t>3</a:t>
            </a:r>
            <a:r>
              <a:rPr lang="en-US" dirty="0"/>
              <a:t> = 0 ⊕ 0 = 0</a:t>
            </a:r>
          </a:p>
          <a:p>
            <a:pPr marL="285750" indent="-285750">
              <a:buFont typeface="+mj-lt"/>
              <a:buAutoNum type="romanUcPeriod"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8385B08-09B7-B677-E845-DADDF7380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Trivium </a:t>
            </a:r>
            <a:endParaRPr lang="en-DE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5AB32643-DD8C-4200-C129-6901229527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Stream Generation</a:t>
            </a:r>
            <a:endParaRPr lang="en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4394C7-61D3-79A2-8BA5-14C35161CD4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48</a:t>
            </a:fld>
            <a:endParaRPr lang="de-D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C49935-BA12-5D2A-8E7E-892ED82D0825}"/>
              </a:ext>
            </a:extLst>
          </p:cNvPr>
          <p:cNvSpPr txBox="1"/>
          <p:nvPr/>
        </p:nvSpPr>
        <p:spPr>
          <a:xfrm>
            <a:off x="8636000" y="1770964"/>
            <a:ext cx="366171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1600" b="1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Bold"/>
              </a:rPr>
              <a:t>for </a:t>
            </a:r>
            <a:r>
              <a:rPr lang="pt-BR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i = 1 </a:t>
            </a:r>
            <a:r>
              <a:rPr lang="pt-BR" sz="1600" b="1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Bold"/>
              </a:rPr>
              <a:t>to </a:t>
            </a:r>
            <a:r>
              <a:rPr lang="pt-BR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N </a:t>
            </a:r>
            <a:r>
              <a:rPr lang="pt-BR" sz="1600" b="1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Bold"/>
              </a:rPr>
              <a:t>do</a:t>
            </a:r>
          </a:p>
          <a:p>
            <a:pPr lvl="1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←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66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93</a:t>
            </a:r>
          </a:p>
          <a:p>
            <a:pPr lvl="1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←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162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177</a:t>
            </a:r>
          </a:p>
          <a:p>
            <a:pPr lvl="1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3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←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243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288</a:t>
            </a:r>
          </a:p>
          <a:p>
            <a:pPr lvl="1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z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MI8"/>
              </a:rPr>
              <a:t>i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←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3</a:t>
            </a:r>
          </a:p>
          <a:p>
            <a:pPr lvl="1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←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⊙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171</a:t>
            </a:r>
          </a:p>
          <a:p>
            <a:pPr lvl="1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←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175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⊙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176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264</a:t>
            </a:r>
          </a:p>
          <a:p>
            <a:pPr lvl="1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3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←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3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286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⊙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287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69</a:t>
            </a:r>
          </a:p>
          <a:p>
            <a:pPr lvl="1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(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...,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93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) ← (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3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...,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)</a:t>
            </a:r>
          </a:p>
          <a:p>
            <a:pPr lvl="1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(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94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95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...,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177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) ← (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94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...,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176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)</a:t>
            </a:r>
          </a:p>
          <a:p>
            <a:pPr lvl="1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(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178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279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..., </a:t>
            </a:r>
            <a:r>
              <a:rPr lang="en-US" sz="1600" b="0" i="0" u="none" strike="noStrike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288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)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 ← (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178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...,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287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)</a:t>
            </a:r>
          </a:p>
          <a:p>
            <a:pPr algn="l"/>
            <a:r>
              <a:rPr lang="en-US" sz="1600" b="1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Bold"/>
              </a:rPr>
              <a:t>end for</a:t>
            </a:r>
            <a:endParaRPr lang="en-DE" sz="1600" b="1" dirty="0">
              <a:solidFill>
                <a:schemeClr val="bg1">
                  <a:lumMod val="75000"/>
                </a:schemeClr>
              </a:solidFill>
              <a:latin typeface="+mn-lt"/>
            </a:endParaRPr>
          </a:p>
          <a:p>
            <a:endParaRPr lang="en-D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3ED0E0-9ACF-2A73-D2A8-7F31675D81FC}"/>
              </a:ext>
            </a:extLst>
          </p:cNvPr>
          <p:cNvSpPr txBox="1"/>
          <p:nvPr/>
        </p:nvSpPr>
        <p:spPr>
          <a:xfrm>
            <a:off x="649288" y="1577993"/>
            <a:ext cx="1935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keyStream</a:t>
            </a:r>
            <a:r>
              <a:rPr lang="en-US" dirty="0"/>
              <a:t> = 010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22952601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F2ECD8B-A493-C78B-4821-0E396A6A29B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32032" y="2123685"/>
            <a:ext cx="8213029" cy="4387730"/>
          </a:xfrm>
        </p:spPr>
        <p:txBody>
          <a:bodyPr numCol="2"/>
          <a:lstStyle/>
          <a:p>
            <a:pPr marL="285750" indent="-285750">
              <a:buFont typeface="+mj-lt"/>
              <a:buAutoNum type="romanUcPeriod"/>
            </a:pPr>
            <a:r>
              <a:rPr lang="en-US" dirty="0"/>
              <a:t>t</a:t>
            </a:r>
            <a:r>
              <a:rPr lang="en-US" baseline="-25000" dirty="0"/>
              <a:t>1</a:t>
            </a:r>
            <a:r>
              <a:rPr lang="en-US" dirty="0"/>
              <a:t> = 1 ⊕ 1 = 0 </a:t>
            </a:r>
            <a:br>
              <a:rPr lang="en-US" dirty="0"/>
            </a:br>
            <a:r>
              <a:rPr lang="en-US" dirty="0"/>
              <a:t>t</a:t>
            </a:r>
            <a:r>
              <a:rPr lang="en-US" baseline="-25000" dirty="0"/>
              <a:t>2</a:t>
            </a:r>
            <a:r>
              <a:rPr lang="en-US" dirty="0"/>
              <a:t> = 0 ⊕ 0 = 0 </a:t>
            </a:r>
            <a:br>
              <a:rPr lang="en-US" dirty="0"/>
            </a:br>
            <a:r>
              <a:rPr lang="en-US" dirty="0"/>
              <a:t>t</a:t>
            </a:r>
            <a:r>
              <a:rPr lang="en-US" baseline="-25000" dirty="0"/>
              <a:t>3</a:t>
            </a:r>
            <a:r>
              <a:rPr lang="en-US" dirty="0"/>
              <a:t> = 1 ⊕ 1 = 0</a:t>
            </a:r>
          </a:p>
          <a:p>
            <a:pPr marL="285750" indent="-285750">
              <a:buFont typeface="+mj-lt"/>
              <a:buAutoNum type="romanUcPeriod"/>
            </a:pPr>
            <a:r>
              <a:rPr lang="en-US" dirty="0"/>
              <a:t>t</a:t>
            </a:r>
            <a:r>
              <a:rPr lang="en-US" baseline="-25000" dirty="0"/>
              <a:t>1</a:t>
            </a:r>
            <a:r>
              <a:rPr lang="en-US" dirty="0"/>
              <a:t> = 0 ⊕ 0 = 0 </a:t>
            </a:r>
            <a:br>
              <a:rPr lang="en-US" dirty="0"/>
            </a:br>
            <a:r>
              <a:rPr lang="en-US" dirty="0"/>
              <a:t>t</a:t>
            </a:r>
            <a:r>
              <a:rPr lang="en-US" baseline="-25000" dirty="0"/>
              <a:t>2</a:t>
            </a:r>
            <a:r>
              <a:rPr lang="en-US" dirty="0"/>
              <a:t> = 1 ⊕ 0 = 1 </a:t>
            </a:r>
            <a:br>
              <a:rPr lang="en-US" dirty="0"/>
            </a:br>
            <a:r>
              <a:rPr lang="en-US" dirty="0"/>
              <a:t>t</a:t>
            </a:r>
            <a:r>
              <a:rPr lang="en-US" baseline="-25000" dirty="0"/>
              <a:t>3</a:t>
            </a:r>
            <a:r>
              <a:rPr lang="en-US" dirty="0"/>
              <a:t> = 0 ⊕ 0 = 0</a:t>
            </a:r>
          </a:p>
          <a:p>
            <a:pPr marL="285750" indent="-285750">
              <a:buFont typeface="+mj-lt"/>
              <a:buAutoNum type="romanUcPeriod"/>
            </a:pPr>
            <a:r>
              <a:rPr lang="en-US" dirty="0"/>
              <a:t>t</a:t>
            </a:r>
            <a:r>
              <a:rPr lang="en-US" baseline="-25000" dirty="0"/>
              <a:t>1</a:t>
            </a:r>
            <a:r>
              <a:rPr lang="en-US" dirty="0"/>
              <a:t> = 0 ⊕ 0 = 0 </a:t>
            </a:r>
            <a:br>
              <a:rPr lang="en-US" dirty="0"/>
            </a:br>
            <a:r>
              <a:rPr lang="en-US" dirty="0"/>
              <a:t>t</a:t>
            </a:r>
            <a:r>
              <a:rPr lang="en-US" baseline="-25000" dirty="0"/>
              <a:t>2</a:t>
            </a:r>
            <a:r>
              <a:rPr lang="en-US" dirty="0"/>
              <a:t> = 1 ⊕ 1 = 0 </a:t>
            </a:r>
            <a:br>
              <a:rPr lang="en-US" dirty="0"/>
            </a:br>
            <a:r>
              <a:rPr lang="en-US" dirty="0"/>
              <a:t>t</a:t>
            </a:r>
            <a:r>
              <a:rPr lang="en-US" baseline="-25000" dirty="0"/>
              <a:t>3</a:t>
            </a:r>
            <a:r>
              <a:rPr lang="en-US" dirty="0"/>
              <a:t> = 0 ⊕ 0 = 0</a:t>
            </a:r>
          </a:p>
          <a:p>
            <a:pPr marL="285750" indent="-285750">
              <a:buFont typeface="+mj-lt"/>
              <a:buAutoNum type="romanUcPeriod"/>
            </a:pPr>
            <a:r>
              <a:rPr lang="en-US" dirty="0"/>
              <a:t>t</a:t>
            </a:r>
            <a:r>
              <a:rPr lang="en-US" baseline="-25000" dirty="0"/>
              <a:t>1</a:t>
            </a:r>
            <a:r>
              <a:rPr lang="en-US" dirty="0"/>
              <a:t> = 0 ⊕ 1 = 1 </a:t>
            </a:r>
            <a:br>
              <a:rPr lang="en-US" dirty="0"/>
            </a:br>
            <a:r>
              <a:rPr lang="en-US" dirty="0"/>
              <a:t>t</a:t>
            </a:r>
            <a:r>
              <a:rPr lang="en-US" baseline="-25000" dirty="0"/>
              <a:t>2</a:t>
            </a:r>
            <a:r>
              <a:rPr lang="en-US" dirty="0"/>
              <a:t> = 1 ⊕ 1 = 0 </a:t>
            </a:r>
            <a:br>
              <a:rPr lang="en-US" dirty="0"/>
            </a:br>
            <a:r>
              <a:rPr lang="en-US" dirty="0"/>
              <a:t>t</a:t>
            </a:r>
            <a:r>
              <a:rPr lang="en-US" baseline="-25000" dirty="0"/>
              <a:t>3</a:t>
            </a:r>
            <a:r>
              <a:rPr lang="en-US" dirty="0"/>
              <a:t> = 0 ⊕ 0 = 0</a:t>
            </a:r>
          </a:p>
          <a:p>
            <a:pPr marL="285750" indent="-285750">
              <a:buFont typeface="+mj-lt"/>
              <a:buAutoNum type="romanUcPeriod"/>
            </a:pPr>
            <a:endParaRPr lang="en-US" dirty="0"/>
          </a:p>
          <a:p>
            <a:pPr marL="285750" indent="-285750">
              <a:buFont typeface="+mj-lt"/>
              <a:buAutoNum type="romanUcPeriod"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8385B08-09B7-B677-E845-DADDF7380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Trivium </a:t>
            </a:r>
            <a:endParaRPr lang="en-DE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5AB32643-DD8C-4200-C129-6901229527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Stream Generation</a:t>
            </a:r>
            <a:endParaRPr lang="en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4394C7-61D3-79A2-8BA5-14C35161CD4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49</a:t>
            </a:fld>
            <a:endParaRPr lang="de-D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C49935-BA12-5D2A-8E7E-892ED82D0825}"/>
              </a:ext>
            </a:extLst>
          </p:cNvPr>
          <p:cNvSpPr txBox="1"/>
          <p:nvPr/>
        </p:nvSpPr>
        <p:spPr>
          <a:xfrm>
            <a:off x="8644467" y="1770964"/>
            <a:ext cx="3653249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1600" b="1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Bold"/>
              </a:rPr>
              <a:t>for </a:t>
            </a:r>
            <a:r>
              <a:rPr lang="pt-BR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i = 1 </a:t>
            </a:r>
            <a:r>
              <a:rPr lang="pt-BR" sz="1600" b="1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Bold"/>
              </a:rPr>
              <a:t>to </a:t>
            </a:r>
            <a:r>
              <a:rPr lang="pt-BR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N </a:t>
            </a:r>
            <a:r>
              <a:rPr lang="pt-BR" sz="1600" b="1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Bold"/>
              </a:rPr>
              <a:t>do</a:t>
            </a:r>
          </a:p>
          <a:p>
            <a:pPr lvl="1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←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66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93</a:t>
            </a:r>
          </a:p>
          <a:p>
            <a:pPr lvl="1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←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162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177</a:t>
            </a:r>
          </a:p>
          <a:p>
            <a:pPr lvl="1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3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←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243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288</a:t>
            </a:r>
          </a:p>
          <a:p>
            <a:pPr lvl="1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z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MI8"/>
              </a:rPr>
              <a:t>i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←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3</a:t>
            </a:r>
          </a:p>
          <a:p>
            <a:pPr lvl="1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←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⊙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171</a:t>
            </a:r>
          </a:p>
          <a:p>
            <a:pPr lvl="1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←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175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⊙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176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264</a:t>
            </a:r>
          </a:p>
          <a:p>
            <a:pPr lvl="1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3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←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3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286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⊙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287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69</a:t>
            </a:r>
          </a:p>
          <a:p>
            <a:pPr lvl="1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(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...,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93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) ← (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3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...,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)</a:t>
            </a:r>
          </a:p>
          <a:p>
            <a:pPr lvl="1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(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94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95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...,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177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) ← (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94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...,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176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)</a:t>
            </a:r>
          </a:p>
          <a:p>
            <a:pPr lvl="1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(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178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279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..., </a:t>
            </a:r>
            <a:r>
              <a:rPr lang="en-US" sz="1600" b="0" i="0" u="none" strike="noStrike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288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)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 ← (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178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...,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287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)</a:t>
            </a:r>
          </a:p>
          <a:p>
            <a:pPr algn="l"/>
            <a:r>
              <a:rPr lang="en-US" sz="1600" b="1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Bold"/>
              </a:rPr>
              <a:t>end for</a:t>
            </a:r>
            <a:endParaRPr lang="en-DE" sz="1600" b="1" dirty="0">
              <a:solidFill>
                <a:schemeClr val="bg1">
                  <a:lumMod val="75000"/>
                </a:schemeClr>
              </a:solidFill>
              <a:latin typeface="+mn-lt"/>
            </a:endParaRPr>
          </a:p>
          <a:p>
            <a:endParaRPr lang="en-D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3ED0E0-9ACF-2A73-D2A8-7F31675D81FC}"/>
              </a:ext>
            </a:extLst>
          </p:cNvPr>
          <p:cNvSpPr txBox="1"/>
          <p:nvPr/>
        </p:nvSpPr>
        <p:spPr>
          <a:xfrm>
            <a:off x="649288" y="1577993"/>
            <a:ext cx="2063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keyStream</a:t>
            </a:r>
            <a:r>
              <a:rPr lang="en-US" dirty="0"/>
              <a:t> = 0101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4097137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platzhalter 1">
                <a:extLst>
                  <a:ext uri="{FF2B5EF4-FFF2-40B4-BE49-F238E27FC236}">
                    <a16:creationId xmlns:a16="http://schemas.microsoft.com/office/drawing/2014/main" id="{8B957C63-EB1B-4ECE-8D3D-FFC97D8537DD}"/>
                  </a:ext>
                </a:extLst>
              </p:cNvPr>
              <p:cNvSpPr>
                <a:spLocks noGrp="1"/>
              </p:cNvSpPr>
              <p:nvPr>
                <p:ph type="body" sz="quarter" idx="19"/>
              </p:nvPr>
            </p:nvSpPr>
            <p:spPr>
              <a:xfrm>
                <a:off x="649288" y="1533892"/>
                <a:ext cx="11063816" cy="4741200"/>
              </a:xfrm>
            </p:spPr>
            <p:txBody>
              <a:bodyPr>
                <a:noAutofit/>
              </a:bodyPr>
              <a:lstStyle/>
              <a:p>
                <a:pPr indent="0">
                  <a:buNone/>
                </a:pPr>
                <a:r>
                  <a:rPr lang="de-DE" sz="19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Truly </a:t>
                </a:r>
                <a:r>
                  <a:rPr lang="de-DE" sz="1900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random</a:t>
                </a:r>
                <a:r>
                  <a:rPr lang="de-DE" sz="19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1900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sequence</a:t>
                </a:r>
                <a:r>
                  <a:rPr lang="de-DE" sz="19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  <a:r>
                  <a:rPr lang="de-DE" sz="19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19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f</a:t>
                </a:r>
                <a:r>
                  <a:rPr lang="de-DE" sz="19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air </a:t>
                </a:r>
                <a:r>
                  <a:rPr lang="de-DE" sz="1900" b="0" dirty="0" err="1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coin</a:t>
                </a:r>
                <a:r>
                  <a:rPr lang="de-DE" sz="19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:r>
                  <a:rPr lang="de-DE" sz="1900" b="0" dirty="0" err="1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tosses</a:t>
                </a:r>
                <a:r>
                  <a:rPr lang="de-DE" sz="19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:r>
                  <a:rPr lang="en-US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</a:t>
                </a:r>
                <a:r>
                  <a:rPr lang="de-DE" sz="19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:r>
                  <a:rPr lang="de-DE" sz="1900" b="0" dirty="0" err="1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heads</a:t>
                </a:r>
                <a:r>
                  <a:rPr lang="de-DE" sz="19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= </a:t>
                </a:r>
                <a14:m>
                  <m:oMath xmlns:m="http://schemas.openxmlformats.org/officeDocument/2006/math">
                    <m:r>
                      <a:rPr lang="de-DE" sz="1900" b="0" i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de-DE" sz="19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, </a:t>
                </a:r>
                <a:r>
                  <a:rPr lang="de-DE" sz="1900" b="0" dirty="0" err="1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tails</a:t>
                </a:r>
                <a:r>
                  <a:rPr lang="de-DE" sz="19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= </a:t>
                </a:r>
                <a14:m>
                  <m:oMath xmlns:m="http://schemas.openxmlformats.org/officeDocument/2006/math">
                    <m:r>
                      <a:rPr lang="de-DE" sz="190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de-DE" sz="19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sz="19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sepChr m:val="∣"/>
                        <m:ctrlPr>
                          <a:rPr lang="de-DE" sz="1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𝑁𝑒𝑥𝑡</m:t>
                        </m:r>
                        <m:r>
                          <a:rPr lang="de-DE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𝐵𝑖𝑡</m:t>
                        </m:r>
                        <m:r>
                          <a:rPr lang="de-DE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e>
                      <m:e>
                        <m:r>
                          <a:rPr lang="de-DE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𝐴𝑙𝑙</m:t>
                        </m:r>
                        <m:r>
                          <a:rPr lang="de-DE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𝑝𝑟𝑒𝑣𝑖𝑜𝑢𝑠</m:t>
                        </m:r>
                        <m:r>
                          <a:rPr lang="de-DE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𝑏𝑖𝑡𝑠</m:t>
                        </m:r>
                        <m:r>
                          <a:rPr lang="de-DE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𝑘𝑛𝑜𝑤𝑛</m:t>
                        </m:r>
                      </m:e>
                    </m:d>
                    <m:r>
                      <a:rPr lang="de-DE" sz="1900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 </m:t>
                    </m:r>
                  </m:oMath>
                </a14:m>
                <a:r>
                  <a:rPr lang="de-DE" sz="19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de-DE" sz="19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de-DE" sz="1900" dirty="0">
                    <a:solidFill>
                      <a:schemeClr val="tx1"/>
                    </a:solidFill>
                  </a:rPr>
                  <a:t>  </a:t>
                </a:r>
                <a:endParaRPr lang="de-DE" sz="1900" dirty="0"/>
              </a:p>
              <a:p>
                <a:pPr lvl="1" indent="0">
                  <a:buNone/>
                </a:pPr>
                <a:r>
                  <a:rPr lang="de-DE" sz="1900" dirty="0">
                    <a:solidFill>
                      <a:schemeClr val="tx1"/>
                    </a:solidFill>
                  </a:rPr>
                  <a:t>	</a:t>
                </a:r>
                <a:r>
                  <a:rPr lang="de-DE" sz="1900" i="1" dirty="0"/>
                  <a:t>    </a:t>
                </a:r>
                <a14:m>
                  <m:oMath xmlns:m="http://schemas.openxmlformats.org/officeDocument/2006/math">
                    <m:r>
                      <a:rPr lang="de-DE" sz="19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sepChr m:val="∣"/>
                        <m:ctrlPr>
                          <a:rPr lang="de-DE" sz="1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𝑁𝑒𝑥𝑡</m:t>
                        </m:r>
                        <m:r>
                          <a:rPr lang="de-DE" sz="1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sz="1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𝐵𝑖𝑡</m:t>
                        </m:r>
                        <m:r>
                          <a:rPr lang="de-DE" sz="1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e>
                      <m:e>
                        <m:r>
                          <a:rPr lang="de-DE" sz="1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𝐴𝑙𝑙</m:t>
                        </m:r>
                        <m:r>
                          <a:rPr lang="de-DE" sz="1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sz="1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𝑝𝑟𝑒𝑣𝑖𝑜𝑢𝑠</m:t>
                        </m:r>
                        <m:r>
                          <a:rPr lang="de-DE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𝑏𝑖𝑡𝑠</m:t>
                        </m:r>
                        <m:r>
                          <a:rPr lang="de-DE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sz="1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𝑘𝑛𝑜𝑤𝑛</m:t>
                        </m:r>
                      </m:e>
                    </m:d>
                    <m:r>
                      <a:rPr lang="de-DE" sz="19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 </m:t>
                    </m:r>
                    <m:r>
                      <a:rPr lang="de-DE" sz="19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=0.5</m:t>
                    </m:r>
                  </m:oMath>
                </a14:m>
                <a:endParaRPr lang="de-DE" sz="1900" dirty="0">
                  <a:solidFill>
                    <a:schemeClr val="tx1"/>
                  </a:solidFill>
                </a:endParaRP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19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Message</a:t>
                </a:r>
                <a:r>
                  <a:rPr lang="de-DE" sz="19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sz="1900">
                        <a:latin typeface="Cambria Math" panose="02040503050406030204" pitchFamily="18" charset="0"/>
                      </a:rPr>
                      <m:t>M</m:t>
                    </m:r>
                  </m:oMath>
                </a14:m>
                <a:r>
                  <a:rPr lang="en-US" sz="19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XOR truly random sequence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sz="1900">
                        <a:latin typeface="Cambria Math" panose="02040503050406030204" pitchFamily="18" charset="0"/>
                      </a:rPr>
                      <m:t>S</m:t>
                    </m:r>
                  </m:oMath>
                </a14:m>
                <a:r>
                  <a:rPr lang="en-US" sz="19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= </a:t>
                </a:r>
                <a:r>
                  <a:rPr lang="en-US" sz="1900" u="sng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truly random ciphertext </a:t>
                </a:r>
                <a14:m>
                  <m:oMath xmlns:m="http://schemas.openxmlformats.org/officeDocument/2006/math">
                    <m:r>
                      <a:rPr lang="de-DE" sz="1900" b="0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de-DE" sz="1900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de-DE" sz="1900" dirty="0"/>
              </a:p>
              <a:p>
                <a:pPr indent="0">
                  <a:lnSpc>
                    <a:spcPct val="100000"/>
                  </a:lnSpc>
                  <a:spcBef>
                    <a:spcPts val="1000"/>
                  </a:spcBef>
                  <a:buNone/>
                </a:pPr>
                <a:br>
                  <a:rPr lang="de-DE" sz="1900" b="1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de-DE" sz="19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Challenge</a:t>
                </a:r>
                <a:r>
                  <a:rPr lang="de-DE" sz="1900" dirty="0">
                    <a:latin typeface="Arial" panose="020B0604020202020204" pitchFamily="34" charset="0"/>
                    <a:cs typeface="Arial" panose="020B0604020202020204" pitchFamily="34" charset="0"/>
                  </a:rPr>
                  <a:t>: </a:t>
                </a:r>
                <a:r>
                  <a:rPr lang="de-DE" sz="1900" b="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generating</a:t>
                </a:r>
                <a:r>
                  <a:rPr lang="de-DE" sz="19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1900" b="0" u="sng" dirty="0" err="1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pseudorandom</a:t>
                </a:r>
                <a:r>
                  <a:rPr lang="de-DE" sz="19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1900" b="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sequence</a:t>
                </a:r>
                <a:endParaRPr lang="de-DE" sz="19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indent="0">
                  <a:lnSpc>
                    <a:spcPct val="100000"/>
                  </a:lnSpc>
                  <a:spcBef>
                    <a:spcPts val="1000"/>
                  </a:spcBef>
                  <a:buNone/>
                </a:pPr>
                <a:r>
                  <a:rPr lang="de-DE" sz="19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      + </a:t>
                </a:r>
                <a:r>
                  <a:rPr lang="de-DE" sz="1900" b="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based</a:t>
                </a:r>
                <a:r>
                  <a:rPr lang="de-DE" sz="19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 on </a:t>
                </a:r>
                <a:r>
                  <a:rPr lang="de-DE" sz="1900" b="0" u="sng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short</a:t>
                </a:r>
                <a:r>
                  <a:rPr lang="de-DE" sz="1900" b="0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1900" b="0" u="sng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secret</a:t>
                </a:r>
                <a:endParaRPr lang="de-DE" sz="1900" b="0" u="sng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indent="0">
                  <a:lnSpc>
                    <a:spcPct val="100000"/>
                  </a:lnSpc>
                  <a:spcBef>
                    <a:spcPts val="1000"/>
                  </a:spcBef>
                  <a:buNone/>
                </a:pPr>
                <a:r>
                  <a:rPr lang="de-DE" sz="19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      + </a:t>
                </a:r>
                <a:r>
                  <a:rPr lang="de-DE" sz="19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with </a:t>
                </a:r>
                <a:r>
                  <a:rPr lang="de-DE" sz="1900" b="0" u="sng" dirty="0" err="1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truly</a:t>
                </a:r>
                <a:r>
                  <a:rPr lang="de-DE" sz="1900" b="0" u="sng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:r>
                  <a:rPr lang="de-DE" sz="1900" b="0" u="sng" dirty="0" err="1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random</a:t>
                </a:r>
                <a:r>
                  <a:rPr lang="de-DE" sz="1900" b="0" u="sng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:r>
                  <a:rPr lang="de-DE" sz="1900" b="0" u="sng" dirty="0" err="1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properties</a:t>
                </a:r>
                <a:endParaRPr lang="de-DE" sz="1900" b="0" u="sng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indent="0">
                  <a:lnSpc>
                    <a:spcPct val="100000"/>
                  </a:lnSpc>
                  <a:spcBef>
                    <a:spcPts val="1000"/>
                  </a:spcBef>
                  <a:buNone/>
                </a:pPr>
                <a:endParaRPr lang="de-DE" sz="19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indent="0">
                  <a:buNone/>
                </a:pPr>
                <a:r>
                  <a:rPr lang="de-DE" sz="19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     </a:t>
                </a:r>
                <a:r>
                  <a:rPr lang="de-DE" sz="1900" dirty="0">
                    <a:highlight>
                      <a:srgbClr val="FFFF00"/>
                    </a:highlight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= </a:t>
                </a:r>
                <a:r>
                  <a:rPr lang="en-US" sz="1900" dirty="0">
                    <a:highlight>
                      <a:srgbClr val="FFFF00"/>
                    </a:highlight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C</a:t>
                </a:r>
                <a:r>
                  <a:rPr lang="en-US" sz="1900" b="1" dirty="0">
                    <a:highlight>
                      <a:srgbClr val="FFFF00"/>
                    </a:highlight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ore idea of stream ciphers</a:t>
                </a:r>
                <a:endParaRPr lang="de-DE" sz="1900" b="0" dirty="0"/>
              </a:p>
              <a:p>
                <a:endParaRPr lang="de-DE" sz="1900" dirty="0"/>
              </a:p>
            </p:txBody>
          </p:sp>
        </mc:Choice>
        <mc:Fallback xmlns="">
          <p:sp>
            <p:nvSpPr>
              <p:cNvPr id="2" name="Textplatzhalter 1">
                <a:extLst>
                  <a:ext uri="{FF2B5EF4-FFF2-40B4-BE49-F238E27FC236}">
                    <a16:creationId xmlns:a16="http://schemas.microsoft.com/office/drawing/2014/main" id="{8B957C63-EB1B-4ECE-8D3D-FFC97D8537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9"/>
              </p:nvPr>
            </p:nvSpPr>
            <p:spPr>
              <a:xfrm>
                <a:off x="649288" y="1533892"/>
                <a:ext cx="11063816" cy="4741200"/>
              </a:xfrm>
              <a:blipFill>
                <a:blip r:embed="rId4"/>
                <a:stretch>
                  <a:fillRect l="-137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>
            <a:extLst>
              <a:ext uri="{FF2B5EF4-FFF2-40B4-BE49-F238E27FC236}">
                <a16:creationId xmlns:a16="http://schemas.microsoft.com/office/drawing/2014/main" id="{117D5555-AD79-405D-8421-19E4759B0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Idea of Stream Ciphers</a:t>
            </a:r>
            <a:endParaRPr lang="de-DE" dirty="0"/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3C838EE8-BDF4-4604-AA84-A662902D6F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/>
              <a:t>Pseudorandomness</a:t>
            </a:r>
            <a:r>
              <a:rPr lang="de-DE" dirty="0"/>
              <a:t>: Generating </a:t>
            </a:r>
            <a:r>
              <a:rPr lang="de-DE" dirty="0" err="1"/>
              <a:t>Randomness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08A0AC5-6A8E-4DDF-95C5-CFAB9668CF65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14E9E765-94CE-0941-BE99-F43834E80C33}" type="slidenum">
              <a:rPr lang="de-DE" smtClean="0"/>
              <a:pPr>
                <a:defRPr/>
              </a:pPr>
              <a:t>5</a:t>
            </a:fld>
            <a:endParaRPr lang="de-DE" dirty="0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88C565F7-AF9A-4C9F-8BDB-3F0354C48CAA}"/>
              </a:ext>
            </a:extLst>
          </p:cNvPr>
          <p:cNvSpPr txBox="1">
            <a:spLocks/>
          </p:cNvSpPr>
          <p:nvPr/>
        </p:nvSpPr>
        <p:spPr>
          <a:xfrm>
            <a:off x="8767531" y="3349660"/>
            <a:ext cx="1990500" cy="3971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Based on: [4, p. 234]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320607FE-EB0F-4B69-A2AA-528020F41C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579985" y="3845432"/>
            <a:ext cx="4178046" cy="2957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84985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F2ECD8B-A493-C78B-4821-0E396A6A29B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32032" y="2123685"/>
            <a:ext cx="8213029" cy="4387730"/>
          </a:xfrm>
        </p:spPr>
        <p:txBody>
          <a:bodyPr numCol="2"/>
          <a:lstStyle/>
          <a:p>
            <a:pPr marL="285750" indent="-285750">
              <a:buFont typeface="+mj-lt"/>
              <a:buAutoNum type="romanUcPeriod"/>
            </a:pPr>
            <a:r>
              <a:rPr lang="en-US" dirty="0"/>
              <a:t>t</a:t>
            </a:r>
            <a:r>
              <a:rPr lang="en-US" baseline="-25000" dirty="0"/>
              <a:t>1</a:t>
            </a:r>
            <a:r>
              <a:rPr lang="en-US" dirty="0"/>
              <a:t> = 1 ⊕ 1 = 0 </a:t>
            </a:r>
            <a:br>
              <a:rPr lang="en-US" dirty="0"/>
            </a:br>
            <a:r>
              <a:rPr lang="en-US" dirty="0"/>
              <a:t>t</a:t>
            </a:r>
            <a:r>
              <a:rPr lang="en-US" baseline="-25000" dirty="0"/>
              <a:t>2</a:t>
            </a:r>
            <a:r>
              <a:rPr lang="en-US" dirty="0"/>
              <a:t> = 0 ⊕ 0 = 0 </a:t>
            </a:r>
            <a:br>
              <a:rPr lang="en-US" dirty="0"/>
            </a:br>
            <a:r>
              <a:rPr lang="en-US" dirty="0"/>
              <a:t>t</a:t>
            </a:r>
            <a:r>
              <a:rPr lang="en-US" baseline="-25000" dirty="0"/>
              <a:t>3</a:t>
            </a:r>
            <a:r>
              <a:rPr lang="en-US" dirty="0"/>
              <a:t> = 1 ⊕ 1 = 0</a:t>
            </a:r>
          </a:p>
          <a:p>
            <a:pPr marL="285750" indent="-285750">
              <a:buFont typeface="+mj-lt"/>
              <a:buAutoNum type="romanUcPeriod"/>
            </a:pPr>
            <a:r>
              <a:rPr lang="en-US" dirty="0"/>
              <a:t>t</a:t>
            </a:r>
            <a:r>
              <a:rPr lang="en-US" baseline="-25000" dirty="0"/>
              <a:t>1</a:t>
            </a:r>
            <a:r>
              <a:rPr lang="en-US" dirty="0"/>
              <a:t> = 0 ⊕ 0 = 0 </a:t>
            </a:r>
            <a:br>
              <a:rPr lang="en-US" dirty="0"/>
            </a:br>
            <a:r>
              <a:rPr lang="en-US" dirty="0"/>
              <a:t>t</a:t>
            </a:r>
            <a:r>
              <a:rPr lang="en-US" baseline="-25000" dirty="0"/>
              <a:t>2</a:t>
            </a:r>
            <a:r>
              <a:rPr lang="en-US" dirty="0"/>
              <a:t> = 1 ⊕ 0 = 1 </a:t>
            </a:r>
            <a:br>
              <a:rPr lang="en-US" dirty="0"/>
            </a:br>
            <a:r>
              <a:rPr lang="en-US" dirty="0"/>
              <a:t>t</a:t>
            </a:r>
            <a:r>
              <a:rPr lang="en-US" baseline="-25000" dirty="0"/>
              <a:t>3</a:t>
            </a:r>
            <a:r>
              <a:rPr lang="en-US" dirty="0"/>
              <a:t> = 0 ⊕ 0 = 0</a:t>
            </a:r>
          </a:p>
          <a:p>
            <a:pPr marL="285750" indent="-285750">
              <a:buFont typeface="+mj-lt"/>
              <a:buAutoNum type="romanUcPeriod"/>
            </a:pPr>
            <a:r>
              <a:rPr lang="en-US" dirty="0"/>
              <a:t>t</a:t>
            </a:r>
            <a:r>
              <a:rPr lang="en-US" baseline="-25000" dirty="0"/>
              <a:t>1</a:t>
            </a:r>
            <a:r>
              <a:rPr lang="en-US" dirty="0"/>
              <a:t> = 0 ⊕ 0 = 0 </a:t>
            </a:r>
            <a:br>
              <a:rPr lang="en-US" dirty="0"/>
            </a:br>
            <a:r>
              <a:rPr lang="en-US" dirty="0"/>
              <a:t>t</a:t>
            </a:r>
            <a:r>
              <a:rPr lang="en-US" baseline="-25000" dirty="0"/>
              <a:t>2</a:t>
            </a:r>
            <a:r>
              <a:rPr lang="en-US" dirty="0"/>
              <a:t> = 1 ⊕ 1 = 0 </a:t>
            </a:r>
            <a:br>
              <a:rPr lang="en-US" dirty="0"/>
            </a:br>
            <a:r>
              <a:rPr lang="en-US" dirty="0"/>
              <a:t>t</a:t>
            </a:r>
            <a:r>
              <a:rPr lang="en-US" baseline="-25000" dirty="0"/>
              <a:t>3</a:t>
            </a:r>
            <a:r>
              <a:rPr lang="en-US" dirty="0"/>
              <a:t> = 0 ⊕ 0 = 0</a:t>
            </a:r>
          </a:p>
          <a:p>
            <a:pPr marL="285750" indent="-285750">
              <a:buFont typeface="+mj-lt"/>
              <a:buAutoNum type="romanUcPeriod"/>
            </a:pPr>
            <a:r>
              <a:rPr lang="en-US" dirty="0"/>
              <a:t>t</a:t>
            </a:r>
            <a:r>
              <a:rPr lang="en-US" baseline="-25000" dirty="0"/>
              <a:t>1</a:t>
            </a:r>
            <a:r>
              <a:rPr lang="en-US" dirty="0"/>
              <a:t> = 0 ⊕ 1 = 1 </a:t>
            </a:r>
            <a:br>
              <a:rPr lang="en-US" dirty="0"/>
            </a:br>
            <a:r>
              <a:rPr lang="en-US" dirty="0"/>
              <a:t>t</a:t>
            </a:r>
            <a:r>
              <a:rPr lang="en-US" baseline="-25000" dirty="0"/>
              <a:t>2</a:t>
            </a:r>
            <a:r>
              <a:rPr lang="en-US" dirty="0"/>
              <a:t> = 1 ⊕ 1 = 0 </a:t>
            </a:r>
            <a:br>
              <a:rPr lang="en-US" dirty="0"/>
            </a:br>
            <a:r>
              <a:rPr lang="en-US" dirty="0"/>
              <a:t>t</a:t>
            </a:r>
            <a:r>
              <a:rPr lang="en-US" baseline="-25000" dirty="0"/>
              <a:t>3</a:t>
            </a:r>
            <a:r>
              <a:rPr lang="en-US" dirty="0"/>
              <a:t> = 0 ⊕ 0 = 0</a:t>
            </a:r>
          </a:p>
          <a:p>
            <a:pPr marL="285750" indent="-285750">
              <a:buFont typeface="+mj-lt"/>
              <a:buAutoNum type="romanUcPeriod"/>
            </a:pPr>
            <a:r>
              <a:rPr lang="en-US" dirty="0"/>
              <a:t>t</a:t>
            </a:r>
            <a:r>
              <a:rPr lang="en-US" baseline="-25000" dirty="0"/>
              <a:t>1</a:t>
            </a:r>
            <a:r>
              <a:rPr lang="en-US" dirty="0"/>
              <a:t> = 1 ⊕ 0 = 1 </a:t>
            </a:r>
            <a:br>
              <a:rPr lang="en-US" dirty="0"/>
            </a:br>
            <a:r>
              <a:rPr lang="en-US" dirty="0"/>
              <a:t>t</a:t>
            </a:r>
            <a:r>
              <a:rPr lang="en-US" baseline="-25000" dirty="0"/>
              <a:t>2</a:t>
            </a:r>
            <a:r>
              <a:rPr lang="en-US" dirty="0"/>
              <a:t> = 0 ⊕ 0 = 0 </a:t>
            </a:r>
            <a:br>
              <a:rPr lang="en-US" dirty="0"/>
            </a:br>
            <a:r>
              <a:rPr lang="en-US" dirty="0"/>
              <a:t>t</a:t>
            </a:r>
            <a:r>
              <a:rPr lang="en-US" baseline="-25000" dirty="0"/>
              <a:t>3</a:t>
            </a:r>
            <a:r>
              <a:rPr lang="en-US" dirty="0"/>
              <a:t> = 1 ⊕ 0 = 1</a:t>
            </a:r>
          </a:p>
          <a:p>
            <a:pPr marL="285750" indent="-285750">
              <a:buFont typeface="+mj-lt"/>
              <a:buAutoNum type="romanUcPeriod"/>
            </a:pPr>
            <a:endParaRPr lang="en-US" dirty="0"/>
          </a:p>
          <a:p>
            <a:pPr marL="285750" indent="-285750">
              <a:buFont typeface="+mj-lt"/>
              <a:buAutoNum type="romanUcPeriod"/>
            </a:pPr>
            <a:endParaRPr lang="en-US" dirty="0"/>
          </a:p>
          <a:p>
            <a:pPr marL="285750" indent="-285750">
              <a:buFont typeface="+mj-lt"/>
              <a:buAutoNum type="romanUcPeriod"/>
            </a:pPr>
            <a:r>
              <a:rPr lang="en-US" dirty="0"/>
              <a:t>t</a:t>
            </a:r>
            <a:r>
              <a:rPr lang="en-US" baseline="-25000" dirty="0"/>
              <a:t>1</a:t>
            </a:r>
            <a:r>
              <a:rPr lang="en-US" dirty="0"/>
              <a:t> = 1 ⊕ 0 = 1 </a:t>
            </a:r>
            <a:br>
              <a:rPr lang="en-US" dirty="0"/>
            </a:br>
            <a:r>
              <a:rPr lang="en-US" dirty="0"/>
              <a:t>t</a:t>
            </a:r>
            <a:r>
              <a:rPr lang="en-US" baseline="-25000" dirty="0"/>
              <a:t>2</a:t>
            </a:r>
            <a:r>
              <a:rPr lang="en-US" dirty="0"/>
              <a:t> = 1 ⊕ 1 = 0 </a:t>
            </a:r>
            <a:br>
              <a:rPr lang="en-US" dirty="0"/>
            </a:br>
            <a:r>
              <a:rPr lang="en-US" dirty="0"/>
              <a:t>t</a:t>
            </a:r>
            <a:r>
              <a:rPr lang="en-US" baseline="-25000" dirty="0"/>
              <a:t>3</a:t>
            </a:r>
            <a:r>
              <a:rPr lang="en-US" dirty="0"/>
              <a:t> = 1 ⊕ 1 = 0</a:t>
            </a:r>
          </a:p>
          <a:p>
            <a:pPr marL="285750" indent="-285750">
              <a:buFont typeface="+mj-lt"/>
              <a:buAutoNum type="romanUcPeriod"/>
            </a:pPr>
            <a:r>
              <a:rPr lang="en-US" dirty="0"/>
              <a:t>t</a:t>
            </a:r>
            <a:r>
              <a:rPr lang="en-US" baseline="-25000" dirty="0"/>
              <a:t>1</a:t>
            </a:r>
            <a:r>
              <a:rPr lang="en-US" dirty="0"/>
              <a:t> = 1 ⊕ 1 = 0 </a:t>
            </a:r>
            <a:br>
              <a:rPr lang="en-US" dirty="0"/>
            </a:br>
            <a:r>
              <a:rPr lang="en-US" dirty="0"/>
              <a:t>t</a:t>
            </a:r>
            <a:r>
              <a:rPr lang="en-US" baseline="-25000" dirty="0"/>
              <a:t>2</a:t>
            </a:r>
            <a:r>
              <a:rPr lang="en-US" dirty="0"/>
              <a:t> = 1 ⊕ 1 = 0 </a:t>
            </a:r>
            <a:br>
              <a:rPr lang="en-US" dirty="0"/>
            </a:br>
            <a:r>
              <a:rPr lang="en-US" dirty="0"/>
              <a:t>t</a:t>
            </a:r>
            <a:r>
              <a:rPr lang="en-US" baseline="-25000" dirty="0"/>
              <a:t>3</a:t>
            </a:r>
            <a:r>
              <a:rPr lang="en-US" dirty="0"/>
              <a:t> = 1 ⊕ 0 = 1</a:t>
            </a:r>
          </a:p>
          <a:p>
            <a:pPr marL="285750" indent="-285750">
              <a:buFont typeface="+mj-lt"/>
              <a:buAutoNum type="romanUcPeriod"/>
            </a:pPr>
            <a:r>
              <a:rPr lang="en-US" dirty="0"/>
              <a:t>t</a:t>
            </a:r>
            <a:r>
              <a:rPr lang="en-US" baseline="-25000" dirty="0"/>
              <a:t>1</a:t>
            </a:r>
            <a:r>
              <a:rPr lang="en-US" dirty="0"/>
              <a:t> = 1 ⊕ 1 = 0 </a:t>
            </a:r>
            <a:br>
              <a:rPr lang="en-US" dirty="0"/>
            </a:br>
            <a:r>
              <a:rPr lang="en-US" dirty="0"/>
              <a:t>t</a:t>
            </a:r>
            <a:r>
              <a:rPr lang="en-US" baseline="-25000" dirty="0"/>
              <a:t>2</a:t>
            </a:r>
            <a:r>
              <a:rPr lang="en-US" dirty="0"/>
              <a:t> = 1 ⊕ 1 = 0 </a:t>
            </a:r>
            <a:br>
              <a:rPr lang="en-US" dirty="0"/>
            </a:br>
            <a:r>
              <a:rPr lang="en-US" dirty="0"/>
              <a:t>t</a:t>
            </a:r>
            <a:r>
              <a:rPr lang="en-US" baseline="-25000" dirty="0"/>
              <a:t>3</a:t>
            </a:r>
            <a:r>
              <a:rPr lang="en-US" dirty="0"/>
              <a:t> = 1 ⊕ 0 = 1</a:t>
            </a:r>
          </a:p>
          <a:p>
            <a:pPr marL="285750" indent="-285750">
              <a:buFont typeface="+mj-lt"/>
              <a:buAutoNum type="romanUcPeriod"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8385B08-09B7-B677-E845-DADDF7380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Trivium </a:t>
            </a:r>
            <a:endParaRPr lang="en-DE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5AB32643-DD8C-4200-C129-6901229527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Stream Generation</a:t>
            </a:r>
            <a:endParaRPr lang="en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4394C7-61D3-79A2-8BA5-14C35161CD4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50</a:t>
            </a:fld>
            <a:endParaRPr lang="de-D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C49935-BA12-5D2A-8E7E-892ED82D0825}"/>
              </a:ext>
            </a:extLst>
          </p:cNvPr>
          <p:cNvSpPr txBox="1"/>
          <p:nvPr/>
        </p:nvSpPr>
        <p:spPr>
          <a:xfrm>
            <a:off x="8636000" y="1770964"/>
            <a:ext cx="366171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1600" b="1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Bold"/>
              </a:rPr>
              <a:t>for </a:t>
            </a:r>
            <a:r>
              <a:rPr lang="pt-BR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i = 1 </a:t>
            </a:r>
            <a:r>
              <a:rPr lang="pt-BR" sz="1600" b="1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Bold"/>
              </a:rPr>
              <a:t>to </a:t>
            </a:r>
            <a:r>
              <a:rPr lang="pt-BR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N </a:t>
            </a:r>
            <a:r>
              <a:rPr lang="pt-BR" sz="1600" b="1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Bold"/>
              </a:rPr>
              <a:t>do</a:t>
            </a:r>
          </a:p>
          <a:p>
            <a:pPr lvl="1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←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66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93</a:t>
            </a:r>
          </a:p>
          <a:p>
            <a:pPr lvl="1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←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162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177</a:t>
            </a:r>
          </a:p>
          <a:p>
            <a:pPr lvl="1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3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←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243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288</a:t>
            </a:r>
          </a:p>
          <a:p>
            <a:pPr lvl="1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z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MI8"/>
              </a:rPr>
              <a:t>i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←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3</a:t>
            </a:r>
          </a:p>
          <a:p>
            <a:pPr lvl="1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←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⊙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171</a:t>
            </a:r>
          </a:p>
          <a:p>
            <a:pPr lvl="1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←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175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⊙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176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264</a:t>
            </a:r>
          </a:p>
          <a:p>
            <a:pPr lvl="1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3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←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3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286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⊙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287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69</a:t>
            </a:r>
          </a:p>
          <a:p>
            <a:pPr lvl="1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(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...,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93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) ← (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3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...,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)</a:t>
            </a:r>
          </a:p>
          <a:p>
            <a:pPr lvl="1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(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94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95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...,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177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) ← (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94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...,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176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)</a:t>
            </a:r>
          </a:p>
          <a:p>
            <a:pPr lvl="1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(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178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279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..., </a:t>
            </a:r>
            <a:r>
              <a:rPr lang="en-US" sz="1600" b="0" i="0" u="none" strike="noStrike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288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)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 ← (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178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...,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287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)</a:t>
            </a:r>
          </a:p>
          <a:p>
            <a:pPr algn="l"/>
            <a:r>
              <a:rPr lang="en-US" sz="1600" b="1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Bold"/>
              </a:rPr>
              <a:t>end for</a:t>
            </a:r>
            <a:endParaRPr lang="en-DE" sz="1600" b="1" dirty="0">
              <a:solidFill>
                <a:schemeClr val="bg1">
                  <a:lumMod val="75000"/>
                </a:schemeClr>
              </a:solidFill>
              <a:latin typeface="+mn-lt"/>
            </a:endParaRPr>
          </a:p>
          <a:p>
            <a:endParaRPr lang="en-D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3ED0E0-9ACF-2A73-D2A8-7F31675D81FC}"/>
              </a:ext>
            </a:extLst>
          </p:cNvPr>
          <p:cNvSpPr txBox="1"/>
          <p:nvPr/>
        </p:nvSpPr>
        <p:spPr>
          <a:xfrm>
            <a:off x="649288" y="1577993"/>
            <a:ext cx="3181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keyStream</a:t>
            </a:r>
            <a:r>
              <a:rPr lang="en-US" dirty="0"/>
              <a:t> = 0101 0111 = ‘W’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38528738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2D3B152-C756-0D00-93DF-4EE98C31D26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sz="1600" dirty="0"/>
              <a:t>Encryption:</a:t>
            </a:r>
          </a:p>
          <a:p>
            <a:r>
              <a:rPr lang="en-US" sz="1600" dirty="0" err="1"/>
              <a:t>encryptedText</a:t>
            </a:r>
            <a:r>
              <a:rPr lang="en-US" sz="1600" dirty="0"/>
              <a:t> = </a:t>
            </a:r>
            <a:r>
              <a:rPr lang="en-US" sz="1600" dirty="0" err="1"/>
              <a:t>keyStream</a:t>
            </a:r>
            <a:r>
              <a:rPr lang="en-US" sz="1600" dirty="0"/>
              <a:t> ⊕ </a:t>
            </a:r>
            <a:r>
              <a:rPr lang="en-US" sz="1600" dirty="0" err="1"/>
              <a:t>plainText</a:t>
            </a:r>
            <a:endParaRPr lang="en-US" sz="1600" dirty="0"/>
          </a:p>
          <a:p>
            <a:r>
              <a:rPr lang="en-US" sz="1600" dirty="0"/>
              <a:t> 		</a:t>
            </a:r>
            <a:endParaRPr lang="en-DE" sz="16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0B7F7D5-32D4-8A36-0EDD-683748C94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Trivium</a:t>
            </a:r>
            <a:endParaRPr lang="en-DE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BD47BED5-D22D-BC3D-7E0C-25BE5C9F30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Encryption / Decryption</a:t>
            </a:r>
            <a:endParaRPr lang="en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2DAF89-BB28-5485-B4C5-AC465235F96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51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779414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2D3B152-C756-0D00-93DF-4EE98C31D26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sz="1600" dirty="0"/>
              <a:t>Encryption:</a:t>
            </a:r>
          </a:p>
          <a:p>
            <a:r>
              <a:rPr lang="en-US" sz="1600" dirty="0" err="1"/>
              <a:t>encryptedText</a:t>
            </a:r>
            <a:r>
              <a:rPr lang="en-US" sz="1600" dirty="0"/>
              <a:t> = </a:t>
            </a:r>
            <a:r>
              <a:rPr lang="en-US" sz="1600" dirty="0" err="1"/>
              <a:t>keyStream</a:t>
            </a:r>
            <a:r>
              <a:rPr lang="en-US" sz="1600" dirty="0"/>
              <a:t> ⊕ </a:t>
            </a:r>
            <a:r>
              <a:rPr lang="en-US" sz="1600" dirty="0" err="1"/>
              <a:t>plainText</a:t>
            </a:r>
            <a:endParaRPr lang="en-US" sz="1600" dirty="0"/>
          </a:p>
          <a:p>
            <a:r>
              <a:rPr lang="en-US" sz="1600" dirty="0"/>
              <a:t> 			0101 0111 ⊕ 0110 0001</a:t>
            </a:r>
            <a:endParaRPr lang="en-DE" sz="16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0B7F7D5-32D4-8A36-0EDD-683748C94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Trivium</a:t>
            </a:r>
            <a:endParaRPr lang="en-DE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BD47BED5-D22D-BC3D-7E0C-25BE5C9F30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Encryption / Decryption</a:t>
            </a:r>
            <a:endParaRPr lang="en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2DAF89-BB28-5485-B4C5-AC465235F96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52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0511856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2D3B152-C756-0D00-93DF-4EE98C31D26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sz="1600" dirty="0"/>
              <a:t>Encryption:</a:t>
            </a:r>
          </a:p>
          <a:p>
            <a:r>
              <a:rPr lang="en-US" sz="1600" dirty="0" err="1"/>
              <a:t>encryptedText</a:t>
            </a:r>
            <a:r>
              <a:rPr lang="en-US" sz="1600" dirty="0"/>
              <a:t> = </a:t>
            </a:r>
            <a:r>
              <a:rPr lang="en-US" sz="1600" dirty="0" err="1"/>
              <a:t>keyStream</a:t>
            </a:r>
            <a:r>
              <a:rPr lang="en-US" sz="1600" dirty="0"/>
              <a:t> ⊕ </a:t>
            </a:r>
            <a:r>
              <a:rPr lang="en-US" sz="1600" dirty="0" err="1"/>
              <a:t>plainText</a:t>
            </a:r>
            <a:endParaRPr lang="en-US" sz="1600" dirty="0"/>
          </a:p>
          <a:p>
            <a:r>
              <a:rPr lang="en-US" sz="1600" dirty="0"/>
              <a:t> 		 	0101 0111 ⊕ 0110 0001 = 0011 0110 = 6</a:t>
            </a:r>
          </a:p>
          <a:p>
            <a:endParaRPr lang="en-US" sz="1600" dirty="0"/>
          </a:p>
          <a:p>
            <a:endParaRPr lang="en-DE" sz="16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0B7F7D5-32D4-8A36-0EDD-683748C94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Trivium</a:t>
            </a:r>
            <a:endParaRPr lang="en-DE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BD47BED5-D22D-BC3D-7E0C-25BE5C9F30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Encryption / Decryption</a:t>
            </a:r>
            <a:endParaRPr lang="en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2DAF89-BB28-5485-B4C5-AC465235F96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53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1751288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2D3B152-C756-0D00-93DF-4EE98C31D26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sz="1600" dirty="0"/>
              <a:t>Encryption:</a:t>
            </a:r>
          </a:p>
          <a:p>
            <a:r>
              <a:rPr lang="en-US" sz="1600" dirty="0" err="1"/>
              <a:t>encryptedText</a:t>
            </a:r>
            <a:r>
              <a:rPr lang="en-US" sz="1600" dirty="0"/>
              <a:t> = </a:t>
            </a:r>
            <a:r>
              <a:rPr lang="en-US" sz="1600" dirty="0" err="1"/>
              <a:t>keyStream</a:t>
            </a:r>
            <a:r>
              <a:rPr lang="en-US" sz="1600" dirty="0"/>
              <a:t> ⊕ </a:t>
            </a:r>
            <a:r>
              <a:rPr lang="en-US" sz="1600" dirty="0" err="1"/>
              <a:t>plainText</a:t>
            </a:r>
            <a:endParaRPr lang="en-US" sz="1600" dirty="0"/>
          </a:p>
          <a:p>
            <a:r>
              <a:rPr lang="en-US" sz="1600" dirty="0"/>
              <a:t> 		    	0101 0111 ⊕ 0110 0001 = 0011 0110 = 6</a:t>
            </a:r>
          </a:p>
          <a:p>
            <a:endParaRPr lang="en-US" sz="1600" dirty="0"/>
          </a:p>
          <a:p>
            <a:r>
              <a:rPr lang="en-US" sz="1600" dirty="0"/>
              <a:t>Decryption:</a:t>
            </a:r>
          </a:p>
          <a:p>
            <a:r>
              <a:rPr lang="en-US" sz="1600" dirty="0" err="1"/>
              <a:t>plainText</a:t>
            </a:r>
            <a:r>
              <a:rPr lang="en-US" sz="1600" dirty="0"/>
              <a:t>  = </a:t>
            </a:r>
            <a:r>
              <a:rPr lang="en-US" sz="1600" dirty="0" err="1"/>
              <a:t>keyStream</a:t>
            </a:r>
            <a:r>
              <a:rPr lang="en-US" sz="1600" dirty="0"/>
              <a:t> ⊕ </a:t>
            </a:r>
            <a:r>
              <a:rPr lang="en-US" sz="1600" dirty="0" err="1"/>
              <a:t>encryptedText</a:t>
            </a:r>
            <a:endParaRPr lang="en-US" sz="1600" dirty="0"/>
          </a:p>
          <a:p>
            <a:endParaRPr lang="en-US" sz="1600" dirty="0"/>
          </a:p>
          <a:p>
            <a:endParaRPr lang="en-DE" sz="16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0B7F7D5-32D4-8A36-0EDD-683748C94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Trivium</a:t>
            </a:r>
            <a:endParaRPr lang="en-DE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BD47BED5-D22D-BC3D-7E0C-25BE5C9F30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Encryption / Decryption</a:t>
            </a:r>
            <a:endParaRPr lang="en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2DAF89-BB28-5485-B4C5-AC465235F96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54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8331527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2D3B152-C756-0D00-93DF-4EE98C31D26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sz="1600" dirty="0"/>
              <a:t>Encryption:</a:t>
            </a:r>
          </a:p>
          <a:p>
            <a:r>
              <a:rPr lang="en-US" sz="1600" dirty="0" err="1"/>
              <a:t>encryptedText</a:t>
            </a:r>
            <a:r>
              <a:rPr lang="en-US" sz="1600" dirty="0"/>
              <a:t> = </a:t>
            </a:r>
            <a:r>
              <a:rPr lang="en-US" sz="1600" dirty="0" err="1"/>
              <a:t>keyStream</a:t>
            </a:r>
            <a:r>
              <a:rPr lang="en-US" sz="1600" dirty="0"/>
              <a:t> ⊕ </a:t>
            </a:r>
            <a:r>
              <a:rPr lang="en-US" sz="1600" dirty="0" err="1"/>
              <a:t>plainText</a:t>
            </a:r>
            <a:endParaRPr lang="en-US" sz="1600" dirty="0"/>
          </a:p>
          <a:p>
            <a:r>
              <a:rPr lang="en-US" sz="1600" dirty="0"/>
              <a:t> 		   	0101 0111 ⊕ 0110 0001 = 0011 0110 = 6</a:t>
            </a:r>
          </a:p>
          <a:p>
            <a:endParaRPr lang="en-US" sz="1600" dirty="0"/>
          </a:p>
          <a:p>
            <a:r>
              <a:rPr lang="en-US" sz="1600" dirty="0"/>
              <a:t>Decryption:</a:t>
            </a:r>
          </a:p>
          <a:p>
            <a:r>
              <a:rPr lang="en-US" sz="1600" dirty="0" err="1"/>
              <a:t>plainText</a:t>
            </a:r>
            <a:r>
              <a:rPr lang="en-US" sz="1600" dirty="0"/>
              <a:t>  = </a:t>
            </a:r>
            <a:r>
              <a:rPr lang="en-US" sz="1600" dirty="0" err="1"/>
              <a:t>keyStream</a:t>
            </a:r>
            <a:r>
              <a:rPr lang="en-US" sz="1600" dirty="0"/>
              <a:t> ⊕ </a:t>
            </a:r>
            <a:r>
              <a:rPr lang="en-US" sz="1600" dirty="0" err="1"/>
              <a:t>encryptedText</a:t>
            </a:r>
            <a:endParaRPr lang="en-US" sz="1600" dirty="0"/>
          </a:p>
          <a:p>
            <a:r>
              <a:rPr lang="en-US" sz="1600" dirty="0"/>
              <a:t>		    	0101 0111 ⊕ 0011 0110</a:t>
            </a:r>
          </a:p>
          <a:p>
            <a:endParaRPr lang="en-DE" sz="16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0B7F7D5-32D4-8A36-0EDD-683748C94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Trivium</a:t>
            </a:r>
            <a:endParaRPr lang="en-DE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BD47BED5-D22D-BC3D-7E0C-25BE5C9F30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Encryption / Decryption</a:t>
            </a:r>
            <a:endParaRPr lang="en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2DAF89-BB28-5485-B4C5-AC465235F96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55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7416208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2D3B152-C756-0D00-93DF-4EE98C31D26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sz="1600" dirty="0"/>
              <a:t>Encryption:</a:t>
            </a:r>
          </a:p>
          <a:p>
            <a:r>
              <a:rPr lang="en-US" sz="1600" dirty="0" err="1"/>
              <a:t>encryptedText</a:t>
            </a:r>
            <a:r>
              <a:rPr lang="en-US" sz="1600" dirty="0"/>
              <a:t> = </a:t>
            </a:r>
            <a:r>
              <a:rPr lang="en-US" sz="1600" dirty="0" err="1"/>
              <a:t>keyStream</a:t>
            </a:r>
            <a:r>
              <a:rPr lang="en-US" sz="1600" dirty="0"/>
              <a:t> ⊕ </a:t>
            </a:r>
            <a:r>
              <a:rPr lang="en-US" sz="1600" dirty="0" err="1"/>
              <a:t>plainText</a:t>
            </a:r>
            <a:endParaRPr lang="en-US" sz="1600" dirty="0"/>
          </a:p>
          <a:p>
            <a:r>
              <a:rPr lang="en-US" sz="1600" dirty="0"/>
              <a:t> 			0101 0111 ⊕ 0110 0001 = 0011 0110 = 6</a:t>
            </a:r>
          </a:p>
          <a:p>
            <a:endParaRPr lang="en-US" sz="1600" dirty="0"/>
          </a:p>
          <a:p>
            <a:r>
              <a:rPr lang="en-US" sz="1600" dirty="0"/>
              <a:t>Decryption:</a:t>
            </a:r>
          </a:p>
          <a:p>
            <a:r>
              <a:rPr lang="en-US" sz="1600" dirty="0" err="1"/>
              <a:t>plainText</a:t>
            </a:r>
            <a:r>
              <a:rPr lang="en-US" sz="1600" dirty="0"/>
              <a:t>  = </a:t>
            </a:r>
            <a:r>
              <a:rPr lang="en-US" sz="1600" dirty="0" err="1"/>
              <a:t>keyStream</a:t>
            </a:r>
            <a:r>
              <a:rPr lang="en-US" sz="1600" dirty="0"/>
              <a:t> ⊕ </a:t>
            </a:r>
            <a:r>
              <a:rPr lang="en-US" sz="1600" dirty="0" err="1"/>
              <a:t>encryptedText</a:t>
            </a:r>
            <a:endParaRPr lang="en-US" sz="1600" dirty="0"/>
          </a:p>
          <a:p>
            <a:r>
              <a:rPr lang="en-US" sz="1600" dirty="0"/>
              <a:t>		   	0101 0111 ⊕ 0011 0110 = 0110 0001 = ‘a’</a:t>
            </a:r>
          </a:p>
          <a:p>
            <a:endParaRPr lang="en-US" sz="1600" dirty="0"/>
          </a:p>
          <a:p>
            <a:endParaRPr lang="en-DE" sz="16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0B7F7D5-32D4-8A36-0EDD-683748C94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Trivium</a:t>
            </a:r>
            <a:endParaRPr lang="en-DE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BD47BED5-D22D-BC3D-7E0C-25BE5C9F30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Encryption / Decryption</a:t>
            </a:r>
            <a:endParaRPr lang="en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2DAF89-BB28-5485-B4C5-AC465235F96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56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0488688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8B2A57F-AF0D-457D-E2C1-AF9109D02A2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21494" y="589086"/>
            <a:ext cx="11064000" cy="5236530"/>
          </a:xfrm>
        </p:spPr>
        <p:txBody>
          <a:bodyPr anchor="ctr"/>
          <a:lstStyle/>
          <a:p>
            <a:pPr algn="ctr"/>
            <a:r>
              <a:rPr lang="en-US" sz="6000" dirty="0"/>
              <a:t>Conclusions</a:t>
            </a:r>
            <a:endParaRPr lang="en-DE" sz="6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07720C-E3CE-81E5-7FFE-9471689C164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57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5772228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70B2BFF-C42A-A532-92E1-A9260DD21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Conclusion</a:t>
            </a:r>
            <a:endParaRPr lang="en-DE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1426B425-EE83-442A-7F96-20524853E0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75E354-83E2-CE87-091A-607C7BF4D16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58</a:t>
            </a:fld>
            <a:endParaRPr lang="de-DE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89036930-9339-4D65-828B-7889CB3C007C}"/>
              </a:ext>
            </a:extLst>
          </p:cNvPr>
          <p:cNvSpPr txBox="1"/>
          <p:nvPr/>
        </p:nvSpPr>
        <p:spPr>
          <a:xfrm>
            <a:off x="405951" y="3211015"/>
            <a:ext cx="11240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/>
              <a:t>Stream </a:t>
            </a:r>
            <a:br>
              <a:rPr lang="de-DE" sz="2000" b="1" dirty="0"/>
            </a:br>
            <a:r>
              <a:rPr lang="de-DE" sz="2000" b="1" dirty="0" err="1"/>
              <a:t>Cipher</a:t>
            </a:r>
            <a:endParaRPr lang="de-DE" sz="2000" b="1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A2B8D0E9-EDD3-405E-93ED-9780E48EC4A8}"/>
              </a:ext>
            </a:extLst>
          </p:cNvPr>
          <p:cNvSpPr txBox="1"/>
          <p:nvPr/>
        </p:nvSpPr>
        <p:spPr>
          <a:xfrm>
            <a:off x="10758546" y="3237932"/>
            <a:ext cx="23215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b="1" dirty="0"/>
              <a:t>Random </a:t>
            </a:r>
            <a:br>
              <a:rPr lang="de-DE" sz="1800" b="1" dirty="0"/>
            </a:br>
            <a:r>
              <a:rPr lang="de-DE" sz="1800" b="1" dirty="0" err="1"/>
              <a:t>Number</a:t>
            </a:r>
            <a:endParaRPr lang="de-DE" sz="1800" b="1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B13E6EDB-612A-4FAE-89EE-7D2A171735A6}"/>
              </a:ext>
            </a:extLst>
          </p:cNvPr>
          <p:cNvSpPr txBox="1"/>
          <p:nvPr/>
        </p:nvSpPr>
        <p:spPr>
          <a:xfrm>
            <a:off x="4238539" y="1350797"/>
            <a:ext cx="94510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b="1" dirty="0"/>
              <a:t>S</a:t>
            </a:r>
            <a:r>
              <a:rPr lang="de-DE" sz="1800" b="1" dirty="0"/>
              <a:t>ingle</a:t>
            </a:r>
          </a:p>
          <a:p>
            <a:pPr algn="ctr"/>
            <a:r>
              <a:rPr lang="de-DE" sz="1800" b="1" dirty="0"/>
              <a:t>LFSR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0F1B7C9A-423D-4D75-A080-340015D5610E}"/>
              </a:ext>
            </a:extLst>
          </p:cNvPr>
          <p:cNvSpPr txBox="1"/>
          <p:nvPr/>
        </p:nvSpPr>
        <p:spPr>
          <a:xfrm>
            <a:off x="6304199" y="1521092"/>
            <a:ext cx="23247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dirty="0" err="1">
                <a:solidFill>
                  <a:srgbClr val="FF0000"/>
                </a:solidFill>
              </a:rPr>
              <a:t>Berlekamp</a:t>
            </a:r>
            <a:r>
              <a:rPr lang="de-DE" sz="1800" dirty="0">
                <a:solidFill>
                  <a:srgbClr val="FF0000"/>
                </a:solidFill>
              </a:rPr>
              <a:t> Massey</a:t>
            </a:r>
          </a:p>
        </p:txBody>
      </p:sp>
      <p:sp>
        <p:nvSpPr>
          <p:cNvPr id="25" name="Gewitterblitz 24">
            <a:extLst>
              <a:ext uri="{FF2B5EF4-FFF2-40B4-BE49-F238E27FC236}">
                <a16:creationId xmlns:a16="http://schemas.microsoft.com/office/drawing/2014/main" id="{D3CC4D5D-2B7D-4EC8-90C9-608B55993032}"/>
              </a:ext>
            </a:extLst>
          </p:cNvPr>
          <p:cNvSpPr/>
          <p:nvPr/>
        </p:nvSpPr>
        <p:spPr>
          <a:xfrm flipH="1">
            <a:off x="5856658" y="1521092"/>
            <a:ext cx="296379" cy="400110"/>
          </a:xfrm>
          <a:prstGeom prst="lightningBol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AD4FA5B5-85FE-44FE-B583-993F3E094B2C}"/>
              </a:ext>
            </a:extLst>
          </p:cNvPr>
          <p:cNvSpPr txBox="1"/>
          <p:nvPr/>
        </p:nvSpPr>
        <p:spPr>
          <a:xfrm>
            <a:off x="3852435" y="2707337"/>
            <a:ext cx="171731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800" b="1" dirty="0"/>
              <a:t>Non-linear </a:t>
            </a:r>
          </a:p>
          <a:p>
            <a:pPr algn="ctr"/>
            <a:r>
              <a:rPr lang="de-DE" sz="1800" b="1" dirty="0" err="1"/>
              <a:t>Combination</a:t>
            </a:r>
            <a:r>
              <a:rPr lang="de-DE" sz="1800" b="1" dirty="0"/>
              <a:t> </a:t>
            </a:r>
          </a:p>
          <a:p>
            <a:pPr algn="ctr"/>
            <a:r>
              <a:rPr lang="de-DE" sz="1800" b="1" dirty="0" err="1"/>
              <a:t>of</a:t>
            </a:r>
            <a:r>
              <a:rPr lang="de-DE" sz="1800" b="1" dirty="0"/>
              <a:t> LFSRs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592C2520-132A-4D6E-8590-154C67D0BE75}"/>
              </a:ext>
            </a:extLst>
          </p:cNvPr>
          <p:cNvSpPr txBox="1"/>
          <p:nvPr/>
        </p:nvSpPr>
        <p:spPr>
          <a:xfrm>
            <a:off x="6338398" y="2966246"/>
            <a:ext cx="28272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dirty="0">
                <a:solidFill>
                  <a:srgbClr val="FF0000"/>
                </a:solidFill>
              </a:rPr>
              <a:t>e.g. </a:t>
            </a:r>
            <a:r>
              <a:rPr lang="de-DE" sz="1800" dirty="0" err="1">
                <a:solidFill>
                  <a:srgbClr val="FF0000"/>
                </a:solidFill>
              </a:rPr>
              <a:t>Correlation</a:t>
            </a:r>
            <a:r>
              <a:rPr lang="de-DE" sz="1800" dirty="0">
                <a:solidFill>
                  <a:srgbClr val="FF0000"/>
                </a:solidFill>
              </a:rPr>
              <a:t> </a:t>
            </a:r>
            <a:r>
              <a:rPr lang="de-DE" sz="1800" dirty="0" err="1">
                <a:solidFill>
                  <a:srgbClr val="FF0000"/>
                </a:solidFill>
              </a:rPr>
              <a:t>Attacks</a:t>
            </a:r>
            <a:r>
              <a:rPr lang="de-DE" sz="1800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29" name="Gewitterblitz 28">
            <a:extLst>
              <a:ext uri="{FF2B5EF4-FFF2-40B4-BE49-F238E27FC236}">
                <a16:creationId xmlns:a16="http://schemas.microsoft.com/office/drawing/2014/main" id="{62D27412-1E37-443F-860E-2A32AE8B1113}"/>
              </a:ext>
            </a:extLst>
          </p:cNvPr>
          <p:cNvSpPr/>
          <p:nvPr/>
        </p:nvSpPr>
        <p:spPr>
          <a:xfrm flipH="1">
            <a:off x="5851666" y="2937708"/>
            <a:ext cx="296379" cy="400110"/>
          </a:xfrm>
          <a:prstGeom prst="lightningBol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D73C6DF9-1E06-46A2-B262-AED3C4331EDF}"/>
              </a:ext>
            </a:extLst>
          </p:cNvPr>
          <p:cNvSpPr txBox="1"/>
          <p:nvPr/>
        </p:nvSpPr>
        <p:spPr>
          <a:xfrm>
            <a:off x="3833341" y="4340692"/>
            <a:ext cx="171731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800" b="1" dirty="0" err="1"/>
              <a:t>eSTREAM</a:t>
            </a:r>
            <a:endParaRPr lang="de-DE" sz="1800" b="1" dirty="0"/>
          </a:p>
          <a:p>
            <a:pPr algn="ctr"/>
            <a:r>
              <a:rPr lang="de-DE" sz="1800" b="1" dirty="0"/>
              <a:t>Contest</a:t>
            </a:r>
          </a:p>
        </p:txBody>
      </p: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45563BE5-D5F5-443D-BBF0-A8B7B854CCCC}"/>
              </a:ext>
            </a:extLst>
          </p:cNvPr>
          <p:cNvCxnSpPr>
            <a:cxnSpLocks/>
          </p:cNvCxnSpPr>
          <p:nvPr/>
        </p:nvCxnSpPr>
        <p:spPr>
          <a:xfrm flipH="1">
            <a:off x="3833341" y="5011779"/>
            <a:ext cx="344462" cy="34446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3DAFD474-CD0D-4476-963E-F1CD9E693209}"/>
              </a:ext>
            </a:extLst>
          </p:cNvPr>
          <p:cNvCxnSpPr>
            <a:cxnSpLocks/>
          </p:cNvCxnSpPr>
          <p:nvPr/>
        </p:nvCxnSpPr>
        <p:spPr>
          <a:xfrm flipH="1" flipV="1">
            <a:off x="5281899" y="5011779"/>
            <a:ext cx="344462" cy="34446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B380BBDF-63C8-4671-A45C-EF6D460E63B4}"/>
              </a:ext>
            </a:extLst>
          </p:cNvPr>
          <p:cNvCxnSpPr>
            <a:cxnSpLocks/>
          </p:cNvCxnSpPr>
          <p:nvPr/>
        </p:nvCxnSpPr>
        <p:spPr>
          <a:xfrm flipV="1">
            <a:off x="4641953" y="5011779"/>
            <a:ext cx="0" cy="3445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feld 40">
            <a:extLst>
              <a:ext uri="{FF2B5EF4-FFF2-40B4-BE49-F238E27FC236}">
                <a16:creationId xmlns:a16="http://schemas.microsoft.com/office/drawing/2014/main" id="{A1048639-3F52-4246-9613-5E2E51CF3964}"/>
              </a:ext>
            </a:extLst>
          </p:cNvPr>
          <p:cNvSpPr txBox="1"/>
          <p:nvPr/>
        </p:nvSpPr>
        <p:spPr>
          <a:xfrm>
            <a:off x="3236849" y="5414026"/>
            <a:ext cx="9409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dirty="0">
                <a:solidFill>
                  <a:schemeClr val="accent4"/>
                </a:solidFill>
              </a:rPr>
              <a:t>Rabbit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ACFEF58A-ED1E-4D37-8219-42C332EB8AD2}"/>
              </a:ext>
            </a:extLst>
          </p:cNvPr>
          <p:cNvSpPr txBox="1"/>
          <p:nvPr/>
        </p:nvSpPr>
        <p:spPr>
          <a:xfrm>
            <a:off x="5166552" y="5417261"/>
            <a:ext cx="10273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dirty="0">
                <a:solidFill>
                  <a:schemeClr val="accent4"/>
                </a:solidFill>
              </a:rPr>
              <a:t>Trivium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44F85921-E405-401C-B0B9-F6044FD52E75}"/>
              </a:ext>
            </a:extLst>
          </p:cNvPr>
          <p:cNvSpPr txBox="1"/>
          <p:nvPr/>
        </p:nvSpPr>
        <p:spPr>
          <a:xfrm>
            <a:off x="4440255" y="5414026"/>
            <a:ext cx="4638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dirty="0">
                <a:solidFill>
                  <a:schemeClr val="accent4"/>
                </a:solidFill>
              </a:rPr>
              <a:t>…</a:t>
            </a:r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270E1A14-946F-4911-AB6A-185A4CDF9DBF}"/>
              </a:ext>
            </a:extLst>
          </p:cNvPr>
          <p:cNvSpPr txBox="1"/>
          <p:nvPr/>
        </p:nvSpPr>
        <p:spPr>
          <a:xfrm>
            <a:off x="6304199" y="4461148"/>
            <a:ext cx="23247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dirty="0">
                <a:solidFill>
                  <a:srgbClr val="FF0000"/>
                </a:solidFill>
              </a:rPr>
              <a:t>… Future </a:t>
            </a:r>
            <a:r>
              <a:rPr lang="de-DE" sz="1800" dirty="0" err="1">
                <a:solidFill>
                  <a:srgbClr val="FF0000"/>
                </a:solidFill>
              </a:rPr>
              <a:t>Attacks</a:t>
            </a:r>
            <a:r>
              <a:rPr lang="de-DE" sz="1800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54" name="Gewitterblitz 53">
            <a:extLst>
              <a:ext uri="{FF2B5EF4-FFF2-40B4-BE49-F238E27FC236}">
                <a16:creationId xmlns:a16="http://schemas.microsoft.com/office/drawing/2014/main" id="{DF82F0F2-EE0F-42F3-BD6F-0AB74B1A36B5}"/>
              </a:ext>
            </a:extLst>
          </p:cNvPr>
          <p:cNvSpPr/>
          <p:nvPr/>
        </p:nvSpPr>
        <p:spPr>
          <a:xfrm flipH="1">
            <a:off x="5851666" y="4461148"/>
            <a:ext cx="296379" cy="400110"/>
          </a:xfrm>
          <a:prstGeom prst="lightningBol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E55F51CD-400D-4363-81F3-99FA481BF535}"/>
              </a:ext>
            </a:extLst>
          </p:cNvPr>
          <p:cNvCxnSpPr>
            <a:cxnSpLocks/>
          </p:cNvCxnSpPr>
          <p:nvPr/>
        </p:nvCxnSpPr>
        <p:spPr>
          <a:xfrm>
            <a:off x="9843936" y="3564957"/>
            <a:ext cx="81862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mit Pfeil 56">
            <a:extLst>
              <a:ext uri="{FF2B5EF4-FFF2-40B4-BE49-F238E27FC236}">
                <a16:creationId xmlns:a16="http://schemas.microsoft.com/office/drawing/2014/main" id="{36F3E684-71E7-475F-A15B-FF97611DF56F}"/>
              </a:ext>
            </a:extLst>
          </p:cNvPr>
          <p:cNvCxnSpPr>
            <a:cxnSpLocks/>
          </p:cNvCxnSpPr>
          <p:nvPr/>
        </p:nvCxnSpPr>
        <p:spPr>
          <a:xfrm>
            <a:off x="4711092" y="2022281"/>
            <a:ext cx="0" cy="6240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F39011B5-BC1D-4944-80A6-64C063ED6B2C}"/>
              </a:ext>
            </a:extLst>
          </p:cNvPr>
          <p:cNvCxnSpPr>
            <a:cxnSpLocks/>
          </p:cNvCxnSpPr>
          <p:nvPr/>
        </p:nvCxnSpPr>
        <p:spPr>
          <a:xfrm>
            <a:off x="4711092" y="3627017"/>
            <a:ext cx="0" cy="6240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Geschweifte Klammer rechts 60">
            <a:extLst>
              <a:ext uri="{FF2B5EF4-FFF2-40B4-BE49-F238E27FC236}">
                <a16:creationId xmlns:a16="http://schemas.microsoft.com/office/drawing/2014/main" id="{F97693DA-AF3E-4958-A2DB-7111D455F959}"/>
              </a:ext>
            </a:extLst>
          </p:cNvPr>
          <p:cNvSpPr/>
          <p:nvPr/>
        </p:nvSpPr>
        <p:spPr>
          <a:xfrm>
            <a:off x="9112625" y="1338839"/>
            <a:ext cx="481227" cy="4444519"/>
          </a:xfrm>
          <a:prstGeom prst="rightBrace">
            <a:avLst>
              <a:gd name="adj1" fmla="val 34855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Geschweifte Klammer rechts 62">
            <a:extLst>
              <a:ext uri="{FF2B5EF4-FFF2-40B4-BE49-F238E27FC236}">
                <a16:creationId xmlns:a16="http://schemas.microsoft.com/office/drawing/2014/main" id="{E055AF22-F306-43AF-BF26-026CDD3C3CF6}"/>
              </a:ext>
            </a:extLst>
          </p:cNvPr>
          <p:cNvSpPr/>
          <p:nvPr/>
        </p:nvSpPr>
        <p:spPr>
          <a:xfrm flipH="1">
            <a:off x="2710472" y="1338839"/>
            <a:ext cx="477995" cy="4444519"/>
          </a:xfrm>
          <a:prstGeom prst="rightBrace">
            <a:avLst>
              <a:gd name="adj1" fmla="val 34855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6" name="Gerade Verbindung mit Pfeil 65">
            <a:extLst>
              <a:ext uri="{FF2B5EF4-FFF2-40B4-BE49-F238E27FC236}">
                <a16:creationId xmlns:a16="http://schemas.microsoft.com/office/drawing/2014/main" id="{F0F4E3A8-6B98-4EB0-90C1-D0EA1C947937}"/>
              </a:ext>
            </a:extLst>
          </p:cNvPr>
          <p:cNvCxnSpPr>
            <a:cxnSpLocks/>
          </p:cNvCxnSpPr>
          <p:nvPr/>
        </p:nvCxnSpPr>
        <p:spPr>
          <a:xfrm>
            <a:off x="1636108" y="3564957"/>
            <a:ext cx="81862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Textfeld 67">
            <a:extLst>
              <a:ext uri="{FF2B5EF4-FFF2-40B4-BE49-F238E27FC236}">
                <a16:creationId xmlns:a16="http://schemas.microsoft.com/office/drawing/2014/main" id="{F4DB00AF-8B2B-4577-AD88-0D2D83EA6FFF}"/>
              </a:ext>
            </a:extLst>
          </p:cNvPr>
          <p:cNvSpPr txBox="1"/>
          <p:nvPr/>
        </p:nvSpPr>
        <p:spPr>
          <a:xfrm>
            <a:off x="6664455" y="6201162"/>
            <a:ext cx="21751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i="0" kern="0" dirty="0"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“[…] state of sin”</a:t>
            </a:r>
            <a:endParaRPr lang="de-DE" dirty="0"/>
          </a:p>
        </p:txBody>
      </p:sp>
      <p:sp>
        <p:nvSpPr>
          <p:cNvPr id="69" name="Geschweifte Klammer rechts 68">
            <a:extLst>
              <a:ext uri="{FF2B5EF4-FFF2-40B4-BE49-F238E27FC236}">
                <a16:creationId xmlns:a16="http://schemas.microsoft.com/office/drawing/2014/main" id="{594B3B45-C48A-487A-A7F5-80B358EA43E4}"/>
              </a:ext>
            </a:extLst>
          </p:cNvPr>
          <p:cNvSpPr/>
          <p:nvPr/>
        </p:nvSpPr>
        <p:spPr>
          <a:xfrm rot="5400000">
            <a:off x="7582917" y="4753291"/>
            <a:ext cx="294859" cy="2600882"/>
          </a:xfrm>
          <a:prstGeom prst="rightBrace">
            <a:avLst>
              <a:gd name="adj1" fmla="val 33950"/>
              <a:gd name="adj2" fmla="val 50000"/>
            </a:avLst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" name="Textfeld 70">
            <a:extLst>
              <a:ext uri="{FF2B5EF4-FFF2-40B4-BE49-F238E27FC236}">
                <a16:creationId xmlns:a16="http://schemas.microsoft.com/office/drawing/2014/main" id="{7B9EBB01-0BD2-4227-8E03-509B200BA299}"/>
              </a:ext>
            </a:extLst>
          </p:cNvPr>
          <p:cNvSpPr txBox="1"/>
          <p:nvPr/>
        </p:nvSpPr>
        <p:spPr>
          <a:xfrm>
            <a:off x="8636742" y="6282942"/>
            <a:ext cx="177306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[2, p. 36]</a:t>
            </a:r>
            <a:endParaRPr lang="de-DE" sz="1050" dirty="0"/>
          </a:p>
        </p:txBody>
      </p:sp>
    </p:spTree>
    <p:extLst>
      <p:ext uri="{BB962C8B-B14F-4D97-AF65-F5344CB8AC3E}">
        <p14:creationId xmlns:p14="http://schemas.microsoft.com/office/powerpoint/2010/main" val="145033760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1DF8068-392A-5794-0363-8285E05C3FF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32033" y="734400"/>
            <a:ext cx="11064000" cy="5777016"/>
          </a:xfrm>
        </p:spPr>
        <p:txBody>
          <a:bodyPr anchor="ctr"/>
          <a:lstStyle/>
          <a:p>
            <a:pPr algn="ctr"/>
            <a:r>
              <a:rPr lang="en-US" sz="4800" dirty="0"/>
              <a:t>Thank you for your attention! </a:t>
            </a:r>
            <a:endParaRPr lang="en-DE" sz="48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61A95E3-0F46-CD00-8805-3CCCD41F0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DE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DA2E5D32-F197-856E-54D0-972DF47076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595361-7EB6-D708-3E26-55DCFB5A044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59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34820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platzhalter 1">
                <a:extLst>
                  <a:ext uri="{FF2B5EF4-FFF2-40B4-BE49-F238E27FC236}">
                    <a16:creationId xmlns:a16="http://schemas.microsoft.com/office/drawing/2014/main" id="{C96B9437-F880-4A66-9427-34E6448381BC}"/>
                  </a:ext>
                </a:extLst>
              </p:cNvPr>
              <p:cNvSpPr>
                <a:spLocks noGrp="1"/>
              </p:cNvSpPr>
              <p:nvPr>
                <p:ph type="body" sz="quarter" idx="19"/>
              </p:nvPr>
            </p:nvSpPr>
            <p:spPr>
              <a:xfrm>
                <a:off x="632884" y="1593634"/>
                <a:ext cx="11063816" cy="4741200"/>
              </a:xfrm>
            </p:spPr>
            <p:txBody>
              <a:bodyPr>
                <a:normAutofit/>
              </a:bodyPr>
              <a:lstStyle/>
              <a:p>
                <a:pPr indent="0">
                  <a:buNone/>
                </a:pPr>
                <a:r>
                  <a:rPr lang="de-DE" sz="19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Popular </a:t>
                </a:r>
                <a:r>
                  <a:rPr lang="de-DE" sz="1900" b="0" dirty="0" err="1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tool</a:t>
                </a:r>
                <a:r>
                  <a:rPr lang="de-DE" sz="19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:r>
                  <a:rPr lang="de-DE" sz="1900" b="0" dirty="0" err="1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for</a:t>
                </a:r>
                <a:r>
                  <a:rPr lang="de-DE" sz="19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stream </a:t>
                </a:r>
                <a:r>
                  <a:rPr lang="de-DE" sz="1900" b="0" dirty="0" err="1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ciphers</a:t>
                </a:r>
                <a:r>
                  <a:rPr lang="de-DE" sz="19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: </a:t>
                </a:r>
                <a14:m>
                  <m:oMath xmlns:m="http://schemas.openxmlformats.org/officeDocument/2006/math">
                    <m:r>
                      <a:rPr lang="de-DE" sz="1900" b="0" i="1" smtClean="0">
                        <a:latin typeface="Cambria Math" panose="02040503050406030204" pitchFamily="18" charset="0"/>
                      </a:rPr>
                      <m:t>~ 80</m:t>
                    </m:r>
                  </m:oMath>
                </a14:m>
                <a:r>
                  <a:rPr lang="en-US" sz="19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years of research history</a:t>
                </a:r>
              </a:p>
              <a:p>
                <a:pPr indent="0">
                  <a:buNone/>
                </a:pPr>
                <a:endParaRPr lang="de-DE" sz="1900" dirty="0"/>
              </a:p>
              <a:p>
                <a:pPr indent="0">
                  <a:buNone/>
                </a:pPr>
                <a:endParaRPr lang="de-DE" sz="1900" dirty="0"/>
              </a:p>
              <a:p>
                <a:pPr indent="0">
                  <a:buNone/>
                </a:pPr>
                <a:endParaRPr lang="de-DE" sz="1900" dirty="0"/>
              </a:p>
              <a:p>
                <a:pPr indent="0">
                  <a:buNone/>
                </a:pPr>
                <a:endParaRPr lang="de-DE" sz="1900" dirty="0"/>
              </a:p>
              <a:p>
                <a:pPr indent="0">
                  <a:buNone/>
                </a:pPr>
                <a:endParaRPr lang="de-DE" sz="1900" dirty="0"/>
              </a:p>
              <a:p>
                <a:pPr indent="0">
                  <a:buNone/>
                </a:pPr>
                <a:endParaRPr lang="de-DE" sz="1900" dirty="0"/>
              </a:p>
              <a:p>
                <a:pPr indent="0">
                  <a:buNone/>
                </a:pPr>
                <a:endParaRPr lang="de-DE" sz="1900" dirty="0"/>
              </a:p>
              <a:p>
                <a:pPr indent="0">
                  <a:buNone/>
                </a:pPr>
                <a:endParaRPr lang="de-DE" sz="1900" dirty="0"/>
              </a:p>
              <a:p>
                <a:pPr indent="0">
                  <a:buNone/>
                </a:pPr>
                <a:r>
                  <a:rPr lang="en-US" sz="1900" b="1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Reason for popularity: </a:t>
                </a:r>
                <a:r>
                  <a:rPr lang="en-US" sz="19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mathematical interpretability</a:t>
                </a:r>
              </a:p>
              <a:p>
                <a:pPr indent="0">
                  <a:buNone/>
                </a:pPr>
                <a:endParaRPr lang="de-DE" sz="1900" dirty="0"/>
              </a:p>
            </p:txBody>
          </p:sp>
        </mc:Choice>
        <mc:Fallback xmlns="">
          <p:sp>
            <p:nvSpPr>
              <p:cNvPr id="2" name="Textplatzhalter 1">
                <a:extLst>
                  <a:ext uri="{FF2B5EF4-FFF2-40B4-BE49-F238E27FC236}">
                    <a16:creationId xmlns:a16="http://schemas.microsoft.com/office/drawing/2014/main" id="{C96B9437-F880-4A66-9427-34E6448381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9"/>
              </p:nvPr>
            </p:nvSpPr>
            <p:spPr>
              <a:xfrm>
                <a:off x="632884" y="1593634"/>
                <a:ext cx="11063816" cy="4741200"/>
              </a:xfrm>
              <a:blipFill>
                <a:blip r:embed="rId2"/>
                <a:stretch>
                  <a:fillRect l="-137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>
            <a:extLst>
              <a:ext uri="{FF2B5EF4-FFF2-40B4-BE49-F238E27FC236}">
                <a16:creationId xmlns:a16="http://schemas.microsoft.com/office/drawing/2014/main" id="{EAEBA714-0398-463D-B4D9-33355B047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Linear Feedback Shift Registers (LFSRs)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E55EDB7F-97FC-4C87-8A4B-A3F9F93C8D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E527036-302A-4657-8BD6-F6904ECD5F36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14E9E765-94CE-0941-BE99-F43834E80C33}" type="slidenum">
              <a:rPr lang="de-DE" smtClean="0"/>
              <a:pPr>
                <a:defRPr/>
              </a:pPr>
              <a:t>6</a:t>
            </a:fld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11C866F7-95F4-4FB1-AA0F-E5926279FE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7679" y="3155090"/>
            <a:ext cx="9908997" cy="2058150"/>
          </a:xfrm>
          <a:prstGeom prst="rect">
            <a:avLst/>
          </a:prstGeom>
        </p:spPr>
      </p:pic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02B7622F-6F15-455B-A813-DD6EFD9AAE80}"/>
              </a:ext>
            </a:extLst>
          </p:cNvPr>
          <p:cNvCxnSpPr>
            <a:cxnSpLocks/>
          </p:cNvCxnSpPr>
          <p:nvPr/>
        </p:nvCxnSpPr>
        <p:spPr>
          <a:xfrm flipH="1">
            <a:off x="2819424" y="2668294"/>
            <a:ext cx="780562" cy="607233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DC6BD578-5BC9-4BA2-A9A1-50E6D30C0D26}"/>
              </a:ext>
            </a:extLst>
          </p:cNvPr>
          <p:cNvCxnSpPr>
            <a:cxnSpLocks/>
          </p:cNvCxnSpPr>
          <p:nvPr/>
        </p:nvCxnSpPr>
        <p:spPr>
          <a:xfrm>
            <a:off x="3599986" y="2668294"/>
            <a:ext cx="762402" cy="607233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8E2C0387-8C38-43D7-A838-00B278649079}"/>
              </a:ext>
            </a:extLst>
          </p:cNvPr>
          <p:cNvSpPr txBox="1"/>
          <p:nvPr/>
        </p:nvSpPr>
        <p:spPr>
          <a:xfrm>
            <a:off x="2749086" y="2275652"/>
            <a:ext cx="1701800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Tapped</a:t>
            </a:r>
            <a:r>
              <a:rPr lang="en-US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Cells</a:t>
            </a:r>
            <a:endParaRPr lang="de-DE" i="1" dirty="0">
              <a:solidFill>
                <a:srgbClr val="FF0000"/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C4A00224-2CF2-469D-96E3-4E885B3C4D04}"/>
              </a:ext>
            </a:extLst>
          </p:cNvPr>
          <p:cNvSpPr txBox="1"/>
          <p:nvPr/>
        </p:nvSpPr>
        <p:spPr>
          <a:xfrm>
            <a:off x="5108318" y="5069950"/>
            <a:ext cx="2456948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Feedback Function</a:t>
            </a:r>
            <a:endParaRPr lang="de-DE" i="1" dirty="0">
              <a:solidFill>
                <a:srgbClr val="FF0000"/>
              </a:solidFill>
            </a:endParaRPr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F0342613-0A46-43EF-80AA-176C795CD7EA}"/>
              </a:ext>
            </a:extLst>
          </p:cNvPr>
          <p:cNvCxnSpPr>
            <a:cxnSpLocks/>
          </p:cNvCxnSpPr>
          <p:nvPr/>
        </p:nvCxnSpPr>
        <p:spPr>
          <a:xfrm>
            <a:off x="4450886" y="5043333"/>
            <a:ext cx="720468" cy="211283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el 1">
            <a:extLst>
              <a:ext uri="{FF2B5EF4-FFF2-40B4-BE49-F238E27FC236}">
                <a16:creationId xmlns:a16="http://schemas.microsoft.com/office/drawing/2014/main" id="{CBF444EA-06E6-4AFC-9323-E805B00994A9}"/>
              </a:ext>
            </a:extLst>
          </p:cNvPr>
          <p:cNvSpPr txBox="1">
            <a:spLocks/>
          </p:cNvSpPr>
          <p:nvPr/>
        </p:nvSpPr>
        <p:spPr>
          <a:xfrm>
            <a:off x="8997972" y="2773317"/>
            <a:ext cx="1990500" cy="3971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Based on: [4, p. 430]</a:t>
            </a:r>
          </a:p>
        </p:txBody>
      </p:sp>
    </p:spTree>
    <p:extLst>
      <p:ext uri="{BB962C8B-B14F-4D97-AF65-F5344CB8AC3E}">
        <p14:creationId xmlns:p14="http://schemas.microsoft.com/office/powerpoint/2010/main" val="10395842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61A95E3-0F46-CD00-8805-3CCCD41F0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/>
              <a:t>Literature</a:t>
            </a:r>
            <a:r>
              <a:rPr lang="de-DE" dirty="0"/>
              <a:t> (1/3)</a:t>
            </a:r>
            <a:endParaRPr lang="en-DE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DA2E5D32-F197-856E-54D0-972DF47076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595361-7EB6-D708-3E26-55DCFB5A044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60</a:t>
            </a:fld>
            <a:endParaRPr lang="de-DE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3713FFC5-AB29-4216-835E-9E71B8C4665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93600" y="1582686"/>
            <a:ext cx="5996314" cy="4586292"/>
          </a:xfrm>
        </p:spPr>
        <p:txBody>
          <a:bodyPr/>
          <a:lstStyle/>
          <a:p>
            <a:r>
              <a:rPr lang="en-US" sz="1000" b="0" i="0" u="none" strike="noStrike" baseline="0" dirty="0">
                <a:latin typeface="+mj-lt"/>
              </a:rPr>
              <a:t>[1] B. Y. Zhang and G. Gong, “Randomness properties of stream ciphers for wireless communications,”</a:t>
            </a:r>
          </a:p>
          <a:p>
            <a:r>
              <a:rPr lang="en-US" sz="1000" b="0" i="0" u="none" strike="noStrike" baseline="0" dirty="0">
                <a:latin typeface="+mj-lt"/>
              </a:rPr>
              <a:t>	</a:t>
            </a:r>
            <a:r>
              <a:rPr lang="en-US" sz="1000" b="0" i="1" u="none" strike="noStrike" baseline="0" dirty="0">
                <a:latin typeface="+mj-lt"/>
              </a:rPr>
              <a:t>The Sixth International Workshop on Signal Design and Its Applications in Communications</a:t>
            </a:r>
            <a:r>
              <a:rPr lang="en-US" sz="1000" b="0" i="0" u="none" strike="noStrike" baseline="0" dirty="0">
                <a:latin typeface="+mj-lt"/>
              </a:rPr>
              <a:t>,</a:t>
            </a:r>
          </a:p>
          <a:p>
            <a:r>
              <a:rPr lang="pt-BR" sz="1000" b="0" i="0" u="none" strike="noStrike" baseline="0" dirty="0">
                <a:latin typeface="+mj-lt"/>
              </a:rPr>
              <a:t>	pp. 107–109, 2014. DOI: 10.1109/IWSDA.2013.6849074.</a:t>
            </a:r>
          </a:p>
          <a:p>
            <a:r>
              <a:rPr lang="en-US" sz="1000" b="0" i="0" u="none" strike="noStrike" baseline="0" dirty="0">
                <a:latin typeface="+mj-lt"/>
              </a:rPr>
              <a:t>[2] J. von Neumann, “Various techniques used in connection with random digits,” in </a:t>
            </a:r>
            <a:r>
              <a:rPr lang="en-US" sz="1000" b="0" i="1" u="none" strike="noStrike" baseline="0" dirty="0">
                <a:latin typeface="+mj-lt"/>
              </a:rPr>
              <a:t>Monte Carlo</a:t>
            </a:r>
          </a:p>
          <a:p>
            <a:r>
              <a:rPr lang="en-US" sz="1000" b="0" i="1" u="none" strike="noStrike" baseline="0" dirty="0">
                <a:latin typeface="+mj-lt"/>
              </a:rPr>
              <a:t>	Method</a:t>
            </a:r>
            <a:r>
              <a:rPr lang="en-US" sz="1000" b="0" i="0" u="none" strike="noStrike" baseline="0" dirty="0">
                <a:latin typeface="+mj-lt"/>
              </a:rPr>
              <a:t>, ser. National Bureau of Standards Applied Mathematics Series, A. S. Householder,</a:t>
            </a:r>
          </a:p>
          <a:p>
            <a:r>
              <a:rPr lang="en-US" sz="1000" b="0" i="0" u="none" strike="noStrike" baseline="0" dirty="0">
                <a:latin typeface="+mj-lt"/>
              </a:rPr>
              <a:t>	G. E. Forsythe, and H. H. </a:t>
            </a:r>
            <a:r>
              <a:rPr lang="en-US" sz="1000" b="0" i="0" u="none" strike="noStrike" baseline="0" dirty="0" err="1">
                <a:latin typeface="+mj-lt"/>
              </a:rPr>
              <a:t>Germond</a:t>
            </a:r>
            <a:r>
              <a:rPr lang="en-US" sz="1000" b="0" i="0" u="none" strike="noStrike" baseline="0" dirty="0">
                <a:latin typeface="+mj-lt"/>
              </a:rPr>
              <a:t>, Eds., vol. 12, Washington, DC: US Government Printing</a:t>
            </a:r>
          </a:p>
          <a:p>
            <a:r>
              <a:rPr lang="en-US" sz="1000" b="0" i="0" u="none" strike="noStrike" baseline="0" dirty="0">
                <a:latin typeface="+mj-lt"/>
              </a:rPr>
              <a:t>	Office, 1951, </a:t>
            </a:r>
            <a:r>
              <a:rPr lang="en-US" sz="1000" b="0" i="0" u="none" strike="noStrike" baseline="0" dirty="0" err="1">
                <a:latin typeface="+mj-lt"/>
              </a:rPr>
              <a:t>ch.</a:t>
            </a:r>
            <a:r>
              <a:rPr lang="en-US" sz="1000" b="0" i="0" u="none" strike="noStrike" baseline="0" dirty="0">
                <a:latin typeface="+mj-lt"/>
              </a:rPr>
              <a:t> 13, pp. 36–38.</a:t>
            </a:r>
          </a:p>
          <a:p>
            <a:r>
              <a:rPr lang="de-DE" sz="1000" b="0" i="0" u="none" strike="noStrike" baseline="0" dirty="0">
                <a:latin typeface="+mj-lt"/>
              </a:rPr>
              <a:t>[3] A. J. Menezes, P. C. van </a:t>
            </a:r>
            <a:r>
              <a:rPr lang="de-DE" sz="1000" b="0" i="0" u="none" strike="noStrike" baseline="0" dirty="0" err="1">
                <a:latin typeface="+mj-lt"/>
              </a:rPr>
              <a:t>Oorschot</a:t>
            </a:r>
            <a:r>
              <a:rPr lang="de-DE" sz="1000" b="0" i="0" u="none" strike="noStrike" baseline="0" dirty="0">
                <a:latin typeface="+mj-lt"/>
              </a:rPr>
              <a:t>, and S. A. </a:t>
            </a:r>
            <a:r>
              <a:rPr lang="de-DE" sz="1000" b="0" i="0" u="none" strike="noStrike" baseline="0" dirty="0" err="1">
                <a:latin typeface="+mj-lt"/>
              </a:rPr>
              <a:t>Vanstone</a:t>
            </a:r>
            <a:r>
              <a:rPr lang="de-DE" sz="1000" b="0" i="0" u="none" strike="noStrike" baseline="0" dirty="0">
                <a:latin typeface="+mj-lt"/>
              </a:rPr>
              <a:t>, </a:t>
            </a:r>
            <a:r>
              <a:rPr lang="de-DE" sz="1000" b="0" i="1" u="none" strike="noStrike" baseline="0" dirty="0">
                <a:latin typeface="+mj-lt"/>
              </a:rPr>
              <a:t>Handbook </a:t>
            </a:r>
            <a:r>
              <a:rPr lang="de-DE" sz="1000" b="0" i="1" u="none" strike="noStrike" baseline="0" dirty="0" err="1">
                <a:latin typeface="+mj-lt"/>
              </a:rPr>
              <a:t>of</a:t>
            </a:r>
            <a:r>
              <a:rPr lang="de-DE" sz="1000" b="0" i="1" u="none" strike="noStrike" baseline="0" dirty="0">
                <a:latin typeface="+mj-lt"/>
              </a:rPr>
              <a:t> </a:t>
            </a:r>
            <a:r>
              <a:rPr lang="de-DE" sz="1000" b="0" i="1" u="none" strike="noStrike" baseline="0" dirty="0" err="1">
                <a:latin typeface="+mj-lt"/>
              </a:rPr>
              <a:t>applied</a:t>
            </a:r>
            <a:r>
              <a:rPr lang="de-DE" sz="1000" b="0" i="1" u="none" strike="noStrike" baseline="0" dirty="0">
                <a:latin typeface="+mj-lt"/>
              </a:rPr>
              <a:t> </a:t>
            </a:r>
            <a:r>
              <a:rPr lang="de-DE" sz="1000" b="0" i="1" u="none" strike="noStrike" baseline="0" dirty="0" err="1">
                <a:latin typeface="+mj-lt"/>
              </a:rPr>
              <a:t>cryptography</a:t>
            </a:r>
            <a:endParaRPr lang="de-DE" sz="1000" b="0" i="1" u="none" strike="noStrike" baseline="0" dirty="0">
              <a:latin typeface="+mj-lt"/>
            </a:endParaRPr>
          </a:p>
          <a:p>
            <a:r>
              <a:rPr lang="en-US" sz="1000" b="0" i="0" u="none" strike="noStrike" baseline="0" dirty="0">
                <a:latin typeface="+mj-lt"/>
              </a:rPr>
              <a:t>	(CRC Press series on discrete mathematics and its applications), rev. reprint with updates, 5.</a:t>
            </a:r>
          </a:p>
          <a:p>
            <a:r>
              <a:rPr lang="en-US" sz="1000" b="0" i="0" u="none" strike="noStrike" baseline="0" dirty="0">
                <a:latin typeface="+mj-lt"/>
              </a:rPr>
              <a:t>	printing. Boca Raton: CRC Press, 2001, ISBN: 0-8493-8523-7.</a:t>
            </a:r>
          </a:p>
          <a:p>
            <a:r>
              <a:rPr lang="de-DE" sz="1000" b="0" i="0" u="none" strike="noStrike" baseline="0" dirty="0">
                <a:latin typeface="+mj-lt"/>
              </a:rPr>
              <a:t>[4] B. Schneier, </a:t>
            </a:r>
            <a:r>
              <a:rPr lang="de-DE" sz="1000" b="0" i="1" u="none" strike="noStrike" baseline="0" dirty="0">
                <a:latin typeface="+mj-lt"/>
              </a:rPr>
              <a:t>Angewandte Kryptographie: Protokolle, Algorithmen und Sourcecode in C</a:t>
            </a:r>
            <a:r>
              <a:rPr lang="de-DE" sz="1000" b="0" i="0" u="none" strike="noStrike" baseline="0" dirty="0">
                <a:latin typeface="+mj-lt"/>
              </a:rPr>
              <a:t>, 2nd</a:t>
            </a:r>
          </a:p>
          <a:p>
            <a:r>
              <a:rPr lang="de-DE" sz="1000" b="0" i="0" u="none" strike="noStrike" baseline="0" dirty="0">
                <a:latin typeface="+mj-lt"/>
              </a:rPr>
              <a:t>	</a:t>
            </a:r>
            <a:r>
              <a:rPr lang="de-DE" sz="1000" b="0" i="0" u="none" strike="noStrike" baseline="0" dirty="0" err="1">
                <a:latin typeface="+mj-lt"/>
              </a:rPr>
              <a:t>edition</a:t>
            </a:r>
            <a:r>
              <a:rPr lang="de-DE" sz="1000" b="0" i="0" u="none" strike="noStrike" baseline="0" dirty="0">
                <a:latin typeface="+mj-lt"/>
              </a:rPr>
              <a:t>. M</a:t>
            </a:r>
            <a:r>
              <a:rPr lang="de-DE" sz="1000" dirty="0">
                <a:latin typeface="+mj-lt"/>
              </a:rPr>
              <a:t>ü</a:t>
            </a:r>
            <a:r>
              <a:rPr lang="de-DE" sz="1000" b="0" i="0" u="none" strike="noStrike" baseline="0" dirty="0">
                <a:latin typeface="+mj-lt"/>
              </a:rPr>
              <a:t>nchen: Pearson Studium, 2006, ISBN: 3-8273-7228-3.</a:t>
            </a:r>
          </a:p>
          <a:p>
            <a:r>
              <a:rPr lang="de-DE" sz="1000" b="0" i="0" u="none" strike="noStrike" baseline="0" dirty="0">
                <a:latin typeface="+mj-lt"/>
              </a:rPr>
              <a:t>[5] K. </a:t>
            </a:r>
            <a:r>
              <a:rPr lang="de-DE" sz="1000" b="0" i="0" u="none" strike="noStrike" baseline="0" dirty="0" err="1">
                <a:latin typeface="+mj-lt"/>
              </a:rPr>
              <a:t>Schmeh</a:t>
            </a:r>
            <a:r>
              <a:rPr lang="de-DE" sz="1000" b="0" i="0" u="none" strike="noStrike" baseline="0" dirty="0">
                <a:latin typeface="+mj-lt"/>
              </a:rPr>
              <a:t>, </a:t>
            </a:r>
            <a:r>
              <a:rPr lang="de-DE" sz="1000" b="0" i="1" u="none" strike="noStrike" baseline="0" dirty="0">
                <a:latin typeface="+mj-lt"/>
              </a:rPr>
              <a:t>Kryptografie: Verfahren, Protokolle, Infrastrukturen</a:t>
            </a:r>
            <a:r>
              <a:rPr lang="de-DE" sz="1000" b="0" i="0" u="none" strike="noStrike" baseline="0" dirty="0">
                <a:latin typeface="+mj-lt"/>
              </a:rPr>
              <a:t>, 6th </a:t>
            </a:r>
            <a:r>
              <a:rPr lang="de-DE" sz="1000" b="0" i="0" u="none" strike="noStrike" baseline="0" dirty="0" err="1">
                <a:latin typeface="+mj-lt"/>
              </a:rPr>
              <a:t>edition</a:t>
            </a:r>
            <a:r>
              <a:rPr lang="de-DE" sz="1000" b="0" i="0" u="none" strike="noStrike" baseline="0" dirty="0">
                <a:latin typeface="+mj-lt"/>
              </a:rPr>
              <a:t>. Heidelberg: </a:t>
            </a:r>
            <a:r>
              <a:rPr lang="de-DE" sz="1000" b="0" i="0" u="none" strike="noStrike" baseline="0" dirty="0" err="1">
                <a:latin typeface="+mj-lt"/>
              </a:rPr>
              <a:t>dpunkt.verlag</a:t>
            </a:r>
            <a:r>
              <a:rPr lang="de-DE" sz="1000" b="0" i="0" u="none" strike="noStrike" baseline="0" dirty="0">
                <a:latin typeface="+mj-lt"/>
              </a:rPr>
              <a:t>,</a:t>
            </a:r>
          </a:p>
          <a:p>
            <a:r>
              <a:rPr lang="de-DE" sz="1000" b="0" i="0" u="none" strike="noStrike" baseline="0" dirty="0">
                <a:latin typeface="+mj-lt"/>
              </a:rPr>
              <a:t>	2016, ISBN: 978-3-86490-356-4.</a:t>
            </a:r>
          </a:p>
          <a:p>
            <a:r>
              <a:rPr lang="de-DE" sz="1000" b="0" i="0" u="none" strike="noStrike" baseline="0" dirty="0">
                <a:latin typeface="+mj-lt"/>
              </a:rPr>
              <a:t>[6] A. Beutelspacher, H. B. Neumann, and T. </a:t>
            </a:r>
            <a:r>
              <a:rPr lang="de-DE" sz="1000" b="0" i="0" u="none" strike="noStrike" baseline="0" dirty="0" err="1">
                <a:latin typeface="+mj-lt"/>
              </a:rPr>
              <a:t>Schwarzpaul</a:t>
            </a:r>
            <a:r>
              <a:rPr lang="de-DE" sz="1000" b="0" i="0" u="none" strike="noStrike" baseline="0" dirty="0">
                <a:latin typeface="+mj-lt"/>
              </a:rPr>
              <a:t>, </a:t>
            </a:r>
            <a:r>
              <a:rPr lang="de-DE" sz="1000" b="0" i="1" u="none" strike="noStrike" baseline="0" dirty="0">
                <a:latin typeface="+mj-lt"/>
              </a:rPr>
              <a:t>Kryptografie in Theorie und Praxis:</a:t>
            </a:r>
          </a:p>
          <a:p>
            <a:r>
              <a:rPr lang="de-DE" sz="1000" b="0" i="1" u="none" strike="noStrike" baseline="0" dirty="0">
                <a:latin typeface="+mj-lt"/>
              </a:rPr>
              <a:t>	Mathematische Grundlagen für elektronisches Geld, Internetsicherheit und Mobilfunk</a:t>
            </a:r>
            <a:r>
              <a:rPr lang="de-DE" sz="1000" b="0" i="0" u="none" strike="noStrike" baseline="0" dirty="0">
                <a:latin typeface="+mj-lt"/>
              </a:rPr>
              <a:t>, 1st </a:t>
            </a:r>
            <a:r>
              <a:rPr lang="de-DE" sz="1000" b="0" i="0" u="none" strike="noStrike" baseline="0" dirty="0" err="1">
                <a:latin typeface="+mj-lt"/>
              </a:rPr>
              <a:t>edition</a:t>
            </a:r>
            <a:r>
              <a:rPr lang="de-DE" sz="1000" b="0" i="0" u="none" strike="noStrike" baseline="0" dirty="0">
                <a:latin typeface="+mj-lt"/>
              </a:rPr>
              <a:t>.</a:t>
            </a:r>
          </a:p>
          <a:p>
            <a:r>
              <a:rPr lang="de-DE" sz="1000" b="0" i="0" u="none" strike="noStrike" baseline="0" dirty="0">
                <a:latin typeface="+mj-lt"/>
              </a:rPr>
              <a:t>	Wiesbaden: </a:t>
            </a:r>
            <a:r>
              <a:rPr lang="de-DE" sz="1000" b="0" i="0" u="none" strike="noStrike" baseline="0" dirty="0" err="1">
                <a:latin typeface="+mj-lt"/>
              </a:rPr>
              <a:t>Vieweg+Teubner</a:t>
            </a:r>
            <a:r>
              <a:rPr lang="de-DE" sz="1000" b="0" i="0" u="none" strike="noStrike" baseline="0" dirty="0">
                <a:latin typeface="+mj-lt"/>
              </a:rPr>
              <a:t> Verlag, 2005, ISBN: 3-528-03168-9. DOI: 10.1007/978-</a:t>
            </a:r>
          </a:p>
          <a:p>
            <a:r>
              <a:rPr lang="de-DE" sz="1000" b="0" i="0" u="none" strike="noStrike" baseline="0" dirty="0">
                <a:latin typeface="+mj-lt"/>
              </a:rPr>
              <a:t>	3-322-93902-9.</a:t>
            </a:r>
          </a:p>
          <a:p>
            <a:r>
              <a:rPr lang="de-DE" sz="1000" b="0" i="0" u="none" strike="noStrike" baseline="0" dirty="0">
                <a:latin typeface="+mj-lt"/>
              </a:rPr>
              <a:t>[7] W. Ertel and E. </a:t>
            </a:r>
            <a:r>
              <a:rPr lang="de-DE" sz="1000" b="0" i="0" u="none" strike="noStrike" baseline="0" dirty="0" err="1">
                <a:latin typeface="+mj-lt"/>
              </a:rPr>
              <a:t>Löhmann</a:t>
            </a:r>
            <a:r>
              <a:rPr lang="de-DE" sz="1000" b="0" i="0" u="none" strike="noStrike" baseline="0" dirty="0">
                <a:latin typeface="+mj-lt"/>
              </a:rPr>
              <a:t>, </a:t>
            </a:r>
            <a:r>
              <a:rPr lang="de-DE" sz="1000" b="0" i="1" u="none" strike="noStrike" baseline="0" dirty="0">
                <a:latin typeface="+mj-lt"/>
              </a:rPr>
              <a:t>Angewandte Kryptographie</a:t>
            </a:r>
            <a:r>
              <a:rPr lang="de-DE" sz="1000" b="0" i="0" u="none" strike="noStrike" baseline="0" dirty="0">
                <a:latin typeface="+mj-lt"/>
              </a:rPr>
              <a:t>, 6th </a:t>
            </a:r>
            <a:r>
              <a:rPr lang="de-DE" sz="1000" b="0" i="0" u="none" strike="noStrike" baseline="0" dirty="0" err="1">
                <a:latin typeface="+mj-lt"/>
              </a:rPr>
              <a:t>edition</a:t>
            </a:r>
            <a:r>
              <a:rPr lang="de-DE" sz="1000" b="0" i="0" u="none" strike="noStrike" baseline="0" dirty="0">
                <a:latin typeface="+mj-lt"/>
              </a:rPr>
              <a:t>. München: Hanser, 2020,</a:t>
            </a:r>
          </a:p>
          <a:p>
            <a:r>
              <a:rPr lang="de-DE" sz="1000" b="0" i="0" u="none" strike="noStrike" baseline="0" dirty="0">
                <a:latin typeface="+mj-lt"/>
              </a:rPr>
              <a:t>	ISBN: 978-3-446-46353-0.</a:t>
            </a:r>
          </a:p>
          <a:p>
            <a:endParaRPr lang="de-DE" sz="1000" b="0" i="0" u="none" strike="noStrike" baseline="0" dirty="0">
              <a:latin typeface="+mj-lt"/>
            </a:endParaRPr>
          </a:p>
        </p:txBody>
      </p:sp>
      <p:sp>
        <p:nvSpPr>
          <p:cNvPr id="10" name="Textplatzhalter 6">
            <a:extLst>
              <a:ext uri="{FF2B5EF4-FFF2-40B4-BE49-F238E27FC236}">
                <a16:creationId xmlns:a16="http://schemas.microsoft.com/office/drawing/2014/main" id="{ABFA1159-1627-42BF-862A-665DF243C5C9}"/>
              </a:ext>
            </a:extLst>
          </p:cNvPr>
          <p:cNvSpPr txBox="1">
            <a:spLocks/>
          </p:cNvSpPr>
          <p:nvPr/>
        </p:nvSpPr>
        <p:spPr bwMode="auto">
          <a:xfrm>
            <a:off x="6435171" y="1582686"/>
            <a:ext cx="6649916" cy="4151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defTabSz="457200" rtl="0" fontAlgn="base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SzPct val="100000"/>
              <a:buFontTx/>
              <a:buNone/>
              <a:defRPr sz="1200" b="0" kern="0" baseline="0">
                <a:solidFill>
                  <a:schemeClr val="tx1"/>
                </a:solidFill>
                <a:latin typeface="Arial"/>
                <a:ea typeface="ＭＳ Ｐゴシック" charset="0"/>
                <a:cs typeface="ＭＳ Ｐゴシック" charset="0"/>
              </a:defRPr>
            </a:lvl1pPr>
            <a:lvl2pPr marL="742950" indent="-285750" algn="l" defTabSz="4572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  <a:ea typeface="ＭＳ Ｐゴシック" charset="0"/>
                <a:cs typeface="+mn-cs"/>
              </a:defRPr>
            </a:lvl2pPr>
            <a:lvl3pPr marL="1143000" indent="-228600" algn="l" defTabSz="4572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  <a:ea typeface="ＭＳ Ｐゴシック" charset="0"/>
                <a:cs typeface="+mn-cs"/>
              </a:defRPr>
            </a:lvl3pPr>
            <a:lvl4pPr marL="1600200" indent="-228600" algn="l" defTabSz="4572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  <a:ea typeface="ＭＳ Ｐゴシック" charset="0"/>
                <a:cs typeface="+mn-cs"/>
              </a:defRPr>
            </a:lvl4pPr>
            <a:lvl5pPr marL="2057400" indent="-228600" algn="l" defTabSz="4572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000" b="0" i="0" u="none" strike="noStrike" baseline="0" dirty="0">
                <a:latin typeface="+mj-lt"/>
              </a:rPr>
              <a:t>[8] S. W. </a:t>
            </a:r>
            <a:r>
              <a:rPr lang="en-US" sz="1000" b="0" i="0" u="none" strike="noStrike" baseline="0" dirty="0" err="1">
                <a:latin typeface="+mj-lt"/>
              </a:rPr>
              <a:t>Golomb</a:t>
            </a:r>
            <a:r>
              <a:rPr lang="en-US" sz="1000" b="0" i="0" u="none" strike="noStrike" baseline="0" dirty="0">
                <a:latin typeface="+mj-lt"/>
              </a:rPr>
              <a:t>, </a:t>
            </a:r>
            <a:r>
              <a:rPr lang="en-US" sz="1000" b="0" i="1" u="none" strike="noStrike" baseline="0" dirty="0">
                <a:latin typeface="+mj-lt"/>
              </a:rPr>
              <a:t>Shift register sequences: Secure and limited-access code generators, efficiency</a:t>
            </a:r>
          </a:p>
          <a:p>
            <a:pPr algn="l"/>
            <a:r>
              <a:rPr lang="en-US" sz="1000" b="0" i="1" u="none" strike="noStrike" baseline="0" dirty="0">
                <a:latin typeface="+mj-lt"/>
              </a:rPr>
              <a:t>	code generators, prescribed property generators, mathematical models</a:t>
            </a:r>
            <a:r>
              <a:rPr lang="en-US" sz="1000" b="0" i="0" u="none" strike="noStrike" baseline="0" dirty="0">
                <a:latin typeface="+mj-lt"/>
              </a:rPr>
              <a:t>, 1st edition. </a:t>
            </a:r>
          </a:p>
          <a:p>
            <a:pPr algn="l"/>
            <a:r>
              <a:rPr lang="en-US" sz="1000" b="0" i="0" u="none" strike="noStrike" baseline="0" dirty="0">
                <a:latin typeface="+mj-lt"/>
              </a:rPr>
              <a:t>	San Francisco: </a:t>
            </a:r>
            <a:r>
              <a:rPr lang="de-DE" sz="1000" b="0" i="0" u="none" strike="noStrike" baseline="0" dirty="0">
                <a:latin typeface="+mj-lt"/>
              </a:rPr>
              <a:t>Holden-Day, Inc., 1967.</a:t>
            </a:r>
          </a:p>
          <a:p>
            <a:pPr algn="l"/>
            <a:r>
              <a:rPr lang="en-US" sz="1000" b="0" i="0" u="none" strike="noStrike" baseline="0" dirty="0">
                <a:latin typeface="+mj-lt"/>
              </a:rPr>
              <a:t>[9] M. Stamp and R. M. Low, </a:t>
            </a:r>
            <a:r>
              <a:rPr lang="en-US" sz="1000" b="0" i="1" u="none" strike="noStrike" baseline="0" dirty="0">
                <a:latin typeface="+mj-lt"/>
              </a:rPr>
              <a:t>Applied cryptanalysis: Breaking ciphers in the real world</a:t>
            </a:r>
            <a:r>
              <a:rPr lang="en-US" sz="1000" b="0" i="0" u="none" strike="noStrike" baseline="0" dirty="0">
                <a:latin typeface="+mj-lt"/>
              </a:rPr>
              <a:t>, 1st edition.</a:t>
            </a:r>
          </a:p>
          <a:p>
            <a:pPr algn="l"/>
            <a:r>
              <a:rPr lang="en-US" sz="1000" b="0" i="0" u="none" strike="noStrike" baseline="0" dirty="0">
                <a:latin typeface="+mj-lt"/>
              </a:rPr>
              <a:t>	Hoboken, New Jersey: Wiley-</a:t>
            </a:r>
            <a:r>
              <a:rPr lang="en-US" sz="1000" b="0" i="0" u="none" strike="noStrike" baseline="0" dirty="0" err="1">
                <a:latin typeface="+mj-lt"/>
              </a:rPr>
              <a:t>Interscience</a:t>
            </a:r>
            <a:r>
              <a:rPr lang="en-US" sz="1000" b="0" i="0" u="none" strike="noStrike" baseline="0" dirty="0">
                <a:latin typeface="+mj-lt"/>
              </a:rPr>
              <a:t> a John Wiley &amp; Sons Inc., 2007, ISBN: 978-0-</a:t>
            </a:r>
          </a:p>
          <a:p>
            <a:pPr algn="l"/>
            <a:r>
              <a:rPr lang="de-DE" sz="1000" b="0" i="0" u="none" strike="noStrike" baseline="0" dirty="0">
                <a:latin typeface="+mj-lt"/>
              </a:rPr>
              <a:t>	470-1-1486-5.</a:t>
            </a:r>
          </a:p>
          <a:p>
            <a:pPr algn="l"/>
            <a:r>
              <a:rPr lang="en-US" sz="1000" b="0" i="0" u="none" strike="noStrike" baseline="0" dirty="0">
                <a:latin typeface="+mj-lt"/>
              </a:rPr>
              <a:t>[10] R. Lidl and H. Niederreiter, </a:t>
            </a:r>
            <a:r>
              <a:rPr lang="en-US" sz="1000" b="0" i="1" u="none" strike="noStrike" baseline="0" dirty="0">
                <a:latin typeface="+mj-lt"/>
              </a:rPr>
              <a:t>Introduction to finite fields and their applications</a:t>
            </a:r>
            <a:r>
              <a:rPr lang="en-US" sz="1000" b="0" i="0" u="none" strike="noStrike" baseline="0" dirty="0">
                <a:latin typeface="+mj-lt"/>
              </a:rPr>
              <a:t>, 1st edition.</a:t>
            </a:r>
          </a:p>
          <a:p>
            <a:pPr algn="l"/>
            <a:r>
              <a:rPr lang="en-US" sz="1000" b="0" i="0" u="none" strike="noStrike" baseline="0" dirty="0">
                <a:latin typeface="+mj-lt"/>
              </a:rPr>
              <a:t>	Cambridge: Cambridge University Press, 1986, ISBN: 0-521-30706-6.</a:t>
            </a:r>
          </a:p>
          <a:p>
            <a:pPr algn="l"/>
            <a:r>
              <a:rPr lang="en-US" sz="1000" b="0" i="0" u="none" strike="noStrike" baseline="0" dirty="0">
                <a:latin typeface="+mj-lt"/>
              </a:rPr>
              <a:t>[11] N. P. Smart, </a:t>
            </a:r>
            <a:r>
              <a:rPr lang="en-US" sz="1000" b="0" i="1" u="none" strike="noStrike" baseline="0" dirty="0">
                <a:latin typeface="+mj-lt"/>
              </a:rPr>
              <a:t>Cryptography made simple </a:t>
            </a:r>
            <a:r>
              <a:rPr lang="en-US" sz="1000" b="0" i="0" u="none" strike="noStrike" baseline="0" dirty="0">
                <a:latin typeface="+mj-lt"/>
              </a:rPr>
              <a:t>(Information security and cryptography), 1st edition.</a:t>
            </a:r>
          </a:p>
          <a:p>
            <a:pPr algn="l"/>
            <a:r>
              <a:rPr lang="da-DK" sz="1000" b="0" i="0" u="none" strike="noStrike" baseline="0" dirty="0">
                <a:latin typeface="+mj-lt"/>
              </a:rPr>
              <a:t>	Cham et al.: Springer, 2016, ISBN: 978-3-319-21936-3.</a:t>
            </a:r>
          </a:p>
          <a:p>
            <a:pPr algn="l"/>
            <a:r>
              <a:rPr lang="en-US" sz="1000" b="0" i="0" u="none" strike="noStrike" baseline="0" dirty="0">
                <a:latin typeface="+mj-lt"/>
              </a:rPr>
              <a:t>[12] R. A. </a:t>
            </a:r>
            <a:r>
              <a:rPr lang="en-US" sz="1000" b="0" i="0" u="none" strike="noStrike" baseline="0" dirty="0" err="1">
                <a:latin typeface="+mj-lt"/>
              </a:rPr>
              <a:t>Rueppel</a:t>
            </a:r>
            <a:r>
              <a:rPr lang="en-US" sz="1000" b="0" i="0" u="none" strike="noStrike" baseline="0" dirty="0">
                <a:latin typeface="+mj-lt"/>
              </a:rPr>
              <a:t>, </a:t>
            </a:r>
            <a:r>
              <a:rPr lang="en-US" sz="1000" b="0" i="1" u="none" strike="noStrike" baseline="0" dirty="0">
                <a:latin typeface="+mj-lt"/>
              </a:rPr>
              <a:t>Analysis and Design of Stream Ciphers</a:t>
            </a:r>
            <a:r>
              <a:rPr lang="en-US" sz="1000" b="0" i="0" u="none" strike="noStrike" baseline="0" dirty="0">
                <a:latin typeface="+mj-lt"/>
              </a:rPr>
              <a:t> (Communications and Control Engineering</a:t>
            </a:r>
          </a:p>
          <a:p>
            <a:pPr algn="l"/>
            <a:r>
              <a:rPr lang="de-DE" sz="1000" b="0" i="0" u="none" strike="noStrike" baseline="0" dirty="0">
                <a:latin typeface="+mj-lt"/>
              </a:rPr>
              <a:t>	Series), 1st </a:t>
            </a:r>
            <a:r>
              <a:rPr lang="de-DE" sz="1000" b="0" i="0" u="none" strike="noStrike" baseline="0" dirty="0" err="1">
                <a:latin typeface="+mj-lt"/>
              </a:rPr>
              <a:t>edition</a:t>
            </a:r>
            <a:r>
              <a:rPr lang="de-DE" sz="1000" b="0" i="0" u="none" strike="noStrike" baseline="0" dirty="0">
                <a:latin typeface="+mj-lt"/>
              </a:rPr>
              <a:t>. Berlin and Heidelberg: Springer, 1986, ISBN: 978-3-642-82865-2.</a:t>
            </a:r>
          </a:p>
          <a:p>
            <a:pPr algn="l"/>
            <a:r>
              <a:rPr lang="de-DE" sz="1000" b="0" i="0" u="none" strike="noStrike" baseline="0" dirty="0">
                <a:latin typeface="+mj-lt"/>
              </a:rPr>
              <a:t>	DOI: 10.1007/978-3-642-82865-2.</a:t>
            </a:r>
          </a:p>
          <a:p>
            <a:pPr algn="l"/>
            <a:r>
              <a:rPr lang="en-US" sz="1000" b="0" i="0" u="none" strike="noStrike" baseline="0" dirty="0">
                <a:latin typeface="+mj-lt"/>
              </a:rPr>
              <a:t>[13] R. Lidl and H. Niederreiter, </a:t>
            </a:r>
            <a:r>
              <a:rPr lang="en-US" sz="1000" b="0" i="1" u="none" strike="noStrike" baseline="0" dirty="0">
                <a:latin typeface="+mj-lt"/>
              </a:rPr>
              <a:t>Finite fields</a:t>
            </a:r>
            <a:r>
              <a:rPr lang="en-US" sz="1000" b="0" i="0" u="none" strike="noStrike" baseline="0" dirty="0">
                <a:latin typeface="+mj-lt"/>
              </a:rPr>
              <a:t>, 2nd edition. Cambridge: Cambridge University Press,</a:t>
            </a:r>
          </a:p>
          <a:p>
            <a:pPr algn="l"/>
            <a:r>
              <a:rPr lang="pt-BR" sz="1000" b="0" i="0" u="none" strike="noStrike" baseline="0" dirty="0">
                <a:latin typeface="+mj-lt"/>
              </a:rPr>
              <a:t>	1997, ISBN: 978-0-521-06567-2. DOI: 10.1017/CBO9780511525926.</a:t>
            </a:r>
          </a:p>
          <a:p>
            <a:pPr algn="l"/>
            <a:r>
              <a:rPr lang="en-US" sz="1000" b="0" i="0" u="none" strike="noStrike" baseline="0" dirty="0">
                <a:latin typeface="+mj-lt"/>
              </a:rPr>
              <a:t>[14] G. Gong, T. </a:t>
            </a:r>
            <a:r>
              <a:rPr lang="en-US" sz="1000" b="0" i="0" u="none" strike="noStrike" baseline="0" dirty="0" err="1">
                <a:latin typeface="+mj-lt"/>
              </a:rPr>
              <a:t>Helleseth</a:t>
            </a:r>
            <a:r>
              <a:rPr lang="en-US" sz="1000" b="0" i="0" u="none" strike="noStrike" baseline="0" dirty="0">
                <a:latin typeface="+mj-lt"/>
              </a:rPr>
              <a:t>, and P. V. Kumar, “Solomon w. </a:t>
            </a:r>
            <a:r>
              <a:rPr lang="en-US" sz="1000" b="0" i="0" u="none" strike="noStrike" baseline="0" dirty="0" err="1">
                <a:latin typeface="+mj-lt"/>
              </a:rPr>
              <a:t>golomb</a:t>
            </a:r>
            <a:r>
              <a:rPr lang="en-US" sz="1000" b="0" i="0" u="none" strike="noStrike" baseline="0" dirty="0">
                <a:latin typeface="+mj-lt"/>
              </a:rPr>
              <a:t>—mathematician, engineer, and</a:t>
            </a:r>
          </a:p>
          <a:p>
            <a:pPr algn="l"/>
            <a:r>
              <a:rPr lang="de-DE" sz="1000" b="0" i="0" u="none" strike="noStrike" baseline="0" dirty="0">
                <a:latin typeface="+mj-lt"/>
              </a:rPr>
              <a:t>	</a:t>
            </a:r>
            <a:r>
              <a:rPr lang="de-DE" sz="1000" b="0" i="0" u="none" strike="noStrike" baseline="0" dirty="0" err="1">
                <a:latin typeface="+mj-lt"/>
              </a:rPr>
              <a:t>pioneer</a:t>
            </a:r>
            <a:r>
              <a:rPr lang="de-DE" sz="1000" b="0" i="0" u="none" strike="noStrike" baseline="0" dirty="0">
                <a:latin typeface="+mj-lt"/>
              </a:rPr>
              <a:t>,” </a:t>
            </a:r>
            <a:r>
              <a:rPr lang="de-DE" sz="1000" b="0" i="1" u="none" strike="noStrike" baseline="0" dirty="0">
                <a:latin typeface="+mj-lt"/>
              </a:rPr>
              <a:t>IEEE Transactions on Information Theory</a:t>
            </a:r>
            <a:r>
              <a:rPr lang="de-DE" sz="1000" b="0" i="0" u="none" strike="noStrike" baseline="0" dirty="0">
                <a:latin typeface="+mj-lt"/>
              </a:rPr>
              <a:t>, vol. 64, </a:t>
            </a:r>
            <a:r>
              <a:rPr lang="de-DE" sz="1000" b="0" i="0" u="none" strike="noStrike" baseline="0" dirty="0" err="1">
                <a:latin typeface="+mj-lt"/>
              </a:rPr>
              <a:t>no</a:t>
            </a:r>
            <a:r>
              <a:rPr lang="de-DE" sz="1000" b="0" i="0" u="none" strike="noStrike" baseline="0" dirty="0">
                <a:latin typeface="+mj-lt"/>
              </a:rPr>
              <a:t>. 4, pp. 2844–2857, 2018, </a:t>
            </a:r>
            <a:br>
              <a:rPr lang="de-DE" sz="1000" b="0" i="0" u="none" strike="noStrike" baseline="0" dirty="0">
                <a:latin typeface="+mj-lt"/>
              </a:rPr>
            </a:br>
            <a:r>
              <a:rPr lang="de-DE" sz="1000" b="0" i="0" u="none" strike="noStrike" baseline="0" dirty="0">
                <a:latin typeface="+mj-lt"/>
              </a:rPr>
              <a:t>	ISSN: </a:t>
            </a:r>
            <a:r>
              <a:rPr lang="fi-FI" sz="1000" b="0" i="0" u="none" strike="noStrike" baseline="0" dirty="0">
                <a:latin typeface="+mj-lt"/>
              </a:rPr>
              <a:t>0018-9448. DOI: 10.1109/TIT.2018.2809497.</a:t>
            </a:r>
          </a:p>
          <a:p>
            <a:pPr algn="l"/>
            <a:r>
              <a:rPr lang="en-US" sz="1000" b="0" i="0" u="none" strike="noStrike" baseline="0" dirty="0">
                <a:latin typeface="+mj-lt"/>
              </a:rPr>
              <a:t>[15] M. J. Robshaw, “Stream ciphers,” </a:t>
            </a:r>
            <a:r>
              <a:rPr lang="en-US" sz="1000" b="0" i="1" u="none" strike="noStrike" baseline="0" dirty="0">
                <a:latin typeface="+mj-lt"/>
              </a:rPr>
              <a:t>RSA </a:t>
            </a:r>
            <a:r>
              <a:rPr lang="en-US" sz="1000" b="0" i="1" u="none" strike="noStrike" baseline="0" dirty="0" err="1">
                <a:latin typeface="+mj-lt"/>
              </a:rPr>
              <a:t>Labratories</a:t>
            </a:r>
            <a:r>
              <a:rPr lang="en-US" sz="1000" b="0" i="0" u="none" strike="noStrike" baseline="0" dirty="0">
                <a:latin typeface="+mj-lt"/>
              </a:rPr>
              <a:t>, vol. 25, 1995. [Online]. Available: </a:t>
            </a:r>
            <a:br>
              <a:rPr lang="en-US" sz="1000" b="0" i="0" u="none" strike="noStrike" baseline="0" dirty="0">
                <a:latin typeface="+mj-lt"/>
              </a:rPr>
            </a:br>
            <a:r>
              <a:rPr lang="en-US" sz="1000" b="0" i="0" u="none" strike="noStrike" baseline="0" dirty="0">
                <a:latin typeface="+mj-lt"/>
              </a:rPr>
              <a:t>	http://www.networkdls.com/Articles/tr-701.pdf (visited on 04/29/2022).</a:t>
            </a:r>
            <a:endParaRPr lang="de-DE" sz="1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8426456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61A95E3-0F46-CD00-8805-3CCCD41F0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/>
              <a:t>Literature</a:t>
            </a:r>
            <a:r>
              <a:rPr lang="de-DE" dirty="0"/>
              <a:t> (2/3)</a:t>
            </a:r>
            <a:endParaRPr lang="en-DE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DA2E5D32-F197-856E-54D0-972DF47076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595361-7EB6-D708-3E26-55DCFB5A044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61</a:t>
            </a:fld>
            <a:endParaRPr lang="de-DE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3713FFC5-AB29-4216-835E-9E71B8C4665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93600" y="1582686"/>
            <a:ext cx="5996314" cy="4586292"/>
          </a:xfrm>
        </p:spPr>
        <p:txBody>
          <a:bodyPr/>
          <a:lstStyle/>
          <a:p>
            <a:pPr algn="l"/>
            <a:r>
              <a:rPr lang="en-US" sz="1000" b="0" i="0" u="none" strike="noStrike" baseline="0" dirty="0">
                <a:latin typeface="+mj-lt"/>
              </a:rPr>
              <a:t>[16] K. </a:t>
            </a:r>
            <a:r>
              <a:rPr lang="en-US" sz="1000" b="0" i="0" u="none" strike="noStrike" baseline="0" dirty="0" err="1">
                <a:latin typeface="+mj-lt"/>
              </a:rPr>
              <a:t>Pommerening</a:t>
            </a:r>
            <a:r>
              <a:rPr lang="en-US" sz="1000" b="0" i="0" u="none" strike="noStrike" baseline="0" dirty="0">
                <a:latin typeface="+mj-lt"/>
              </a:rPr>
              <a:t>, </a:t>
            </a:r>
            <a:r>
              <a:rPr lang="en-US" sz="1000" b="0" i="1" u="none" strike="noStrike" baseline="0" dirty="0">
                <a:latin typeface="+mj-lt"/>
              </a:rPr>
              <a:t>Cryptology part iv: Bitstream ciphers</a:t>
            </a:r>
            <a:r>
              <a:rPr lang="en-US" sz="1000" b="0" i="0" u="none" strike="noStrike" baseline="0" dirty="0">
                <a:latin typeface="+mj-lt"/>
              </a:rPr>
              <a:t>, 2000. [Online]. Available: https:</a:t>
            </a:r>
          </a:p>
          <a:p>
            <a:pPr algn="l"/>
            <a:r>
              <a:rPr lang="en-US" sz="1000" b="0" i="0" u="none" strike="noStrike" baseline="0" dirty="0">
                <a:latin typeface="+mj-lt"/>
              </a:rPr>
              <a:t>	//www.staff.uni-mainz.de/pommeren/Cryptology/Bitstream/ (visited on </a:t>
            </a:r>
            <a:r>
              <a:rPr lang="de-DE" sz="1000" b="0" i="0" u="none" strike="noStrike" baseline="0" dirty="0">
                <a:latin typeface="+mj-lt"/>
              </a:rPr>
              <a:t>05/13/2022).</a:t>
            </a:r>
          </a:p>
          <a:p>
            <a:r>
              <a:rPr lang="de-DE" sz="1000" b="0" i="0" u="none" strike="noStrike" baseline="0" dirty="0">
                <a:latin typeface="+mj-lt"/>
              </a:rPr>
              <a:t>[17] C. Eckert, </a:t>
            </a:r>
            <a:r>
              <a:rPr lang="de-DE" sz="1000" b="0" i="1" u="none" strike="noStrike" baseline="0" dirty="0">
                <a:latin typeface="+mj-lt"/>
              </a:rPr>
              <a:t>IT-Sicherheit: Konzepte - Verfahren - Protokolle</a:t>
            </a:r>
            <a:r>
              <a:rPr lang="de-DE" sz="1000" b="0" i="0" u="none" strike="noStrike" baseline="0" dirty="0">
                <a:latin typeface="+mj-lt"/>
              </a:rPr>
              <a:t>, 10th </a:t>
            </a:r>
            <a:r>
              <a:rPr lang="de-DE" sz="1000" b="0" i="0" u="none" strike="noStrike" baseline="0" dirty="0" err="1">
                <a:latin typeface="+mj-lt"/>
              </a:rPr>
              <a:t>edition</a:t>
            </a:r>
            <a:r>
              <a:rPr lang="de-DE" sz="1000" b="0" i="0" u="none" strike="noStrike" baseline="0" dirty="0">
                <a:latin typeface="+mj-lt"/>
              </a:rPr>
              <a:t>. Berlin/Boston: De</a:t>
            </a:r>
          </a:p>
          <a:p>
            <a:pPr algn="l"/>
            <a:r>
              <a:rPr lang="de-DE" sz="1000" b="0" i="0" u="none" strike="noStrike" baseline="0" dirty="0">
                <a:latin typeface="+mj-lt"/>
              </a:rPr>
              <a:t>	Gruyter, 2018, ISBN: 978-3-11-055158-7. DOI: 10.1515/9783110563900.</a:t>
            </a:r>
          </a:p>
          <a:p>
            <a:pPr algn="l"/>
            <a:r>
              <a:rPr lang="en-US" sz="1000" b="0" i="0" u="none" strike="noStrike" baseline="0" dirty="0">
                <a:latin typeface="+mj-lt"/>
              </a:rPr>
              <a:t>[18] T. W. Cusick and P. </a:t>
            </a:r>
            <a:r>
              <a:rPr lang="en-US" sz="1000" b="0" i="0" u="none" strike="noStrike" baseline="0" dirty="0" err="1">
                <a:latin typeface="+mj-lt"/>
              </a:rPr>
              <a:t>Stanica</a:t>
            </a:r>
            <a:r>
              <a:rPr lang="en-US" sz="1000" b="0" i="0" u="none" strike="noStrike" baseline="0" dirty="0">
                <a:latin typeface="+mj-lt"/>
              </a:rPr>
              <a:t>, </a:t>
            </a:r>
            <a:r>
              <a:rPr lang="en-US" sz="1000" b="0" i="1" u="none" strike="noStrike" baseline="0" dirty="0">
                <a:latin typeface="+mj-lt"/>
              </a:rPr>
              <a:t>Cryptographic Boolean functions and applications</a:t>
            </a:r>
            <a:r>
              <a:rPr lang="en-US" sz="1000" b="0" i="0" u="none" strike="noStrike" baseline="0" dirty="0">
                <a:latin typeface="+mj-lt"/>
              </a:rPr>
              <a:t>, 1st ed. Amsterdam</a:t>
            </a:r>
          </a:p>
          <a:p>
            <a:pPr algn="l"/>
            <a:r>
              <a:rPr lang="en-US" sz="1000" b="0" i="0" u="none" strike="noStrike" baseline="0" dirty="0">
                <a:latin typeface="+mj-lt"/>
              </a:rPr>
              <a:t>	and Boston: Academic Press/Elsevier, 2009, ISBN: 978-0-08-095222-2. [Online]. Available:</a:t>
            </a:r>
          </a:p>
          <a:p>
            <a:pPr algn="l"/>
            <a:r>
              <a:rPr lang="en-US" sz="1000" b="0" i="0" u="none" strike="noStrike" baseline="0" dirty="0">
                <a:latin typeface="+mj-lt"/>
              </a:rPr>
              <a:t>	http://site.ebrary.com/lib/alltitles/docDetail.action?</a:t>
            </a:r>
            <a:r>
              <a:rPr lang="de-DE" sz="1000" b="0" i="0" u="none" strike="noStrike" baseline="0" dirty="0" err="1">
                <a:latin typeface="+mj-lt"/>
              </a:rPr>
              <a:t>docID</a:t>
            </a:r>
            <a:r>
              <a:rPr lang="de-DE" sz="1000" b="0" i="0" u="none" strike="noStrike" baseline="0" dirty="0">
                <a:latin typeface="+mj-lt"/>
              </a:rPr>
              <a:t>=10286068.</a:t>
            </a:r>
          </a:p>
          <a:p>
            <a:pPr algn="l"/>
            <a:r>
              <a:rPr lang="en-US" sz="1000" b="0" i="0" u="none" strike="noStrike" baseline="0" dirty="0">
                <a:latin typeface="+mj-lt"/>
              </a:rPr>
              <a:t>[19] J. Massey, “Shift-register synthesis and bch decoding,” </a:t>
            </a:r>
            <a:r>
              <a:rPr lang="en-US" sz="1000" b="0" i="1" u="none" strike="noStrike" baseline="0" dirty="0">
                <a:latin typeface="+mj-lt"/>
              </a:rPr>
              <a:t>IEEE Transactions on Information Theory</a:t>
            </a:r>
            <a:r>
              <a:rPr lang="en-US" sz="1000" b="0" i="0" u="none" strike="noStrike" baseline="0" dirty="0">
                <a:latin typeface="+mj-lt"/>
              </a:rPr>
              <a:t>,</a:t>
            </a:r>
          </a:p>
          <a:p>
            <a:pPr algn="l"/>
            <a:r>
              <a:rPr lang="pt-BR" sz="1000" b="0" i="0" u="none" strike="noStrike" baseline="0" dirty="0">
                <a:latin typeface="+mj-lt"/>
              </a:rPr>
              <a:t>	vol. 15, no. 1, pp. 122–127, 1969, ISSN: 0018-9448. DOI: 10.1109/TIT.1969. </a:t>
            </a:r>
            <a:r>
              <a:rPr lang="de-DE" sz="1000" b="0" i="0" u="none" strike="noStrike" baseline="0" dirty="0">
                <a:latin typeface="+mj-lt"/>
              </a:rPr>
              <a:t>1054260.</a:t>
            </a:r>
          </a:p>
          <a:p>
            <a:pPr algn="l"/>
            <a:r>
              <a:rPr lang="de-DE" sz="1000" b="0" i="0" u="none" strike="noStrike" baseline="0" dirty="0">
                <a:latin typeface="+mj-lt"/>
              </a:rPr>
              <a:t>[20] K. Pommerening, “</a:t>
            </a:r>
            <a:r>
              <a:rPr lang="de-DE" sz="1000" b="0" i="0" u="none" strike="noStrike" baseline="0" dirty="0" err="1">
                <a:latin typeface="+mj-lt"/>
              </a:rPr>
              <a:t>Cryptanalysis</a:t>
            </a:r>
            <a:r>
              <a:rPr lang="de-DE" sz="1000" b="0" i="0" u="none" strike="noStrike" baseline="0" dirty="0">
                <a:latin typeface="+mj-lt"/>
              </a:rPr>
              <a:t> </a:t>
            </a:r>
            <a:r>
              <a:rPr lang="de-DE" sz="1000" b="0" i="0" u="none" strike="noStrike" baseline="0" dirty="0" err="1">
                <a:latin typeface="+mj-lt"/>
              </a:rPr>
              <a:t>of</a:t>
            </a:r>
            <a:r>
              <a:rPr lang="de-DE" sz="1000" b="0" i="0" u="none" strike="noStrike" baseline="0" dirty="0">
                <a:latin typeface="+mj-lt"/>
              </a:rPr>
              <a:t> </a:t>
            </a:r>
            <a:r>
              <a:rPr lang="de-DE" sz="1000" b="0" i="0" u="none" strike="noStrike" baseline="0" dirty="0" err="1">
                <a:latin typeface="+mj-lt"/>
              </a:rPr>
              <a:t>nonlinear</a:t>
            </a:r>
            <a:r>
              <a:rPr lang="de-DE" sz="1000" b="0" i="0" u="none" strike="noStrike" baseline="0" dirty="0">
                <a:latin typeface="+mj-lt"/>
              </a:rPr>
              <a:t> </a:t>
            </a:r>
            <a:r>
              <a:rPr lang="de-DE" sz="1000" b="0" i="0" u="none" strike="noStrike" baseline="0" dirty="0" err="1">
                <a:latin typeface="+mj-lt"/>
              </a:rPr>
              <a:t>feedback</a:t>
            </a:r>
            <a:r>
              <a:rPr lang="de-DE" sz="1000" b="0" i="0" u="none" strike="noStrike" baseline="0" dirty="0">
                <a:latin typeface="+mj-lt"/>
              </a:rPr>
              <a:t> shift </a:t>
            </a:r>
            <a:r>
              <a:rPr lang="de-DE" sz="1000" b="0" i="0" u="none" strike="noStrike" baseline="0" dirty="0" err="1">
                <a:latin typeface="+mj-lt"/>
              </a:rPr>
              <a:t>registers</a:t>
            </a:r>
            <a:r>
              <a:rPr lang="de-DE" sz="1000" b="0" i="0" u="none" strike="noStrike" baseline="0" dirty="0">
                <a:latin typeface="+mj-lt"/>
              </a:rPr>
              <a:t>,” </a:t>
            </a:r>
            <a:r>
              <a:rPr lang="de-DE" sz="1000" b="0" i="1" u="none" strike="noStrike" baseline="0" dirty="0" err="1">
                <a:latin typeface="+mj-lt"/>
              </a:rPr>
              <a:t>Cryptologia</a:t>
            </a:r>
            <a:r>
              <a:rPr lang="de-DE" sz="1000" b="0" i="0" u="none" strike="noStrike" baseline="0" dirty="0">
                <a:latin typeface="+mj-lt"/>
              </a:rPr>
              <a:t>, vol. 40,</a:t>
            </a:r>
          </a:p>
          <a:p>
            <a:pPr algn="l"/>
            <a:r>
              <a:rPr lang="pt-BR" sz="1000" b="0" i="0" u="none" strike="noStrike" baseline="0" dirty="0">
                <a:latin typeface="+mj-lt"/>
              </a:rPr>
              <a:t>	no. 4, pp. 303–315, 2015, ISSN: 0161-1194. DOI: 10.1080/01611194.2015.1055385.</a:t>
            </a:r>
          </a:p>
          <a:p>
            <a:pPr algn="l"/>
            <a:r>
              <a:rPr lang="de-DE" sz="1000" b="0" i="0" u="none" strike="noStrike" baseline="0" dirty="0">
                <a:latin typeface="+mj-lt"/>
              </a:rPr>
              <a:t>	(</a:t>
            </a:r>
            <a:r>
              <a:rPr lang="de-DE" sz="1000" b="0" i="0" u="none" strike="noStrike" baseline="0" dirty="0" err="1">
                <a:latin typeface="+mj-lt"/>
              </a:rPr>
              <a:t>visited</a:t>
            </a:r>
            <a:r>
              <a:rPr lang="de-DE" sz="1000" b="0" i="0" u="none" strike="noStrike" baseline="0" dirty="0">
                <a:latin typeface="+mj-lt"/>
              </a:rPr>
              <a:t> on 05/13/2022).</a:t>
            </a:r>
          </a:p>
          <a:p>
            <a:pPr algn="l"/>
            <a:r>
              <a:rPr lang="en-US" sz="1000" b="0" i="0" u="none" strike="noStrike" baseline="0" dirty="0">
                <a:latin typeface="+mj-lt"/>
              </a:rPr>
              <a:t>[21] F. </a:t>
            </a:r>
            <a:r>
              <a:rPr lang="en-US" sz="1000" b="0" i="0" u="none" strike="noStrike" baseline="0" dirty="0" err="1">
                <a:latin typeface="+mj-lt"/>
              </a:rPr>
              <a:t>Handayani</a:t>
            </a:r>
            <a:r>
              <a:rPr lang="en-US" sz="1000" b="0" i="0" u="none" strike="noStrike" baseline="0" dirty="0">
                <a:latin typeface="+mj-lt"/>
              </a:rPr>
              <a:t> and N. P. R. </a:t>
            </a:r>
            <a:r>
              <a:rPr lang="en-US" sz="1000" b="0" i="0" u="none" strike="noStrike" baseline="0" dirty="0" err="1">
                <a:latin typeface="+mj-lt"/>
              </a:rPr>
              <a:t>Adiati</a:t>
            </a:r>
            <a:r>
              <a:rPr lang="en-US" sz="1000" b="0" i="0" u="none" strike="noStrike" baseline="0" dirty="0">
                <a:latin typeface="+mj-lt"/>
              </a:rPr>
              <a:t>, “Analysis of </a:t>
            </a:r>
            <a:r>
              <a:rPr lang="en-US" sz="1000" b="0" i="0" u="none" strike="noStrike" baseline="0" dirty="0" err="1">
                <a:latin typeface="+mj-lt"/>
              </a:rPr>
              <a:t>geffe</a:t>
            </a:r>
            <a:r>
              <a:rPr lang="en-US" sz="1000" b="0" i="0" u="none" strike="noStrike" baseline="0" dirty="0">
                <a:latin typeface="+mj-lt"/>
              </a:rPr>
              <a:t> generator </a:t>
            </a:r>
            <a:r>
              <a:rPr lang="en-US" sz="1000" b="0" i="0" u="none" strike="noStrike" baseline="0" dirty="0" err="1">
                <a:latin typeface="+mj-lt"/>
              </a:rPr>
              <a:t>lfsr</a:t>
            </a:r>
            <a:r>
              <a:rPr lang="en-US" sz="1000" b="0" i="0" u="none" strike="noStrike" baseline="0" dirty="0">
                <a:latin typeface="+mj-lt"/>
              </a:rPr>
              <a:t> properties on the application</a:t>
            </a:r>
          </a:p>
          <a:p>
            <a:pPr algn="l"/>
            <a:r>
              <a:rPr lang="en-US" sz="1000" b="0" i="0" u="none" strike="noStrike" baseline="0" dirty="0">
                <a:latin typeface="+mj-lt"/>
              </a:rPr>
              <a:t>	of algebraic attack,” ser. AIP Conference Proceedings, AIP Publishing, 2019, p. 020 029. DOI:</a:t>
            </a:r>
          </a:p>
          <a:p>
            <a:pPr algn="l"/>
            <a:r>
              <a:rPr lang="de-DE" sz="1000" b="0" i="0" u="none" strike="noStrike" baseline="0" dirty="0">
                <a:latin typeface="+mj-lt"/>
              </a:rPr>
              <a:t>	10.1063/1.5132456.</a:t>
            </a:r>
          </a:p>
          <a:p>
            <a:pPr algn="l"/>
            <a:r>
              <a:rPr lang="en-US" sz="1000" b="0" i="0" u="none" strike="noStrike" baseline="0" dirty="0">
                <a:latin typeface="+mj-lt"/>
              </a:rPr>
              <a:t>[22] T. </a:t>
            </a:r>
            <a:r>
              <a:rPr lang="en-US" sz="1000" b="0" i="0" u="none" strike="noStrike" baseline="0" dirty="0" err="1">
                <a:latin typeface="+mj-lt"/>
              </a:rPr>
              <a:t>Siegenthaler</a:t>
            </a:r>
            <a:r>
              <a:rPr lang="en-US" sz="1000" b="0" i="0" u="none" strike="noStrike" baseline="0" dirty="0">
                <a:latin typeface="+mj-lt"/>
              </a:rPr>
              <a:t>, “Correlation-immunity of nonlinear combining functions for cryptographic</a:t>
            </a:r>
          </a:p>
          <a:p>
            <a:pPr algn="l"/>
            <a:r>
              <a:rPr lang="de-DE" sz="1000" b="0" i="0" u="none" strike="noStrike" baseline="0" dirty="0">
                <a:latin typeface="+mj-lt"/>
              </a:rPr>
              <a:t>	</a:t>
            </a:r>
            <a:r>
              <a:rPr lang="de-DE" sz="1000" b="0" i="0" u="none" strike="noStrike" baseline="0" dirty="0" err="1">
                <a:latin typeface="+mj-lt"/>
              </a:rPr>
              <a:t>applications</a:t>
            </a:r>
            <a:r>
              <a:rPr lang="de-DE" sz="1000" b="0" i="0" u="none" strike="noStrike" baseline="0" dirty="0">
                <a:latin typeface="+mj-lt"/>
              </a:rPr>
              <a:t> (</a:t>
            </a:r>
            <a:r>
              <a:rPr lang="de-DE" sz="1000" b="0" i="0" u="none" strike="noStrike" baseline="0" dirty="0" err="1">
                <a:latin typeface="+mj-lt"/>
              </a:rPr>
              <a:t>corresp</a:t>
            </a:r>
            <a:r>
              <a:rPr lang="de-DE" sz="1000" b="0" i="0" u="none" strike="noStrike" baseline="0" dirty="0">
                <a:latin typeface="+mj-lt"/>
              </a:rPr>
              <a:t>.),” </a:t>
            </a:r>
            <a:r>
              <a:rPr lang="de-DE" sz="1000" b="0" i="1" u="none" strike="noStrike" baseline="0" dirty="0">
                <a:latin typeface="+mj-lt"/>
              </a:rPr>
              <a:t>IEEE Transactions on Information Theory</a:t>
            </a:r>
            <a:r>
              <a:rPr lang="de-DE" sz="1000" b="0" i="0" u="none" strike="noStrike" baseline="0" dirty="0">
                <a:latin typeface="+mj-lt"/>
              </a:rPr>
              <a:t>, vol. 30, </a:t>
            </a:r>
            <a:r>
              <a:rPr lang="de-DE" sz="1000" b="0" i="0" u="none" strike="noStrike" baseline="0" dirty="0" err="1">
                <a:latin typeface="+mj-lt"/>
              </a:rPr>
              <a:t>no</a:t>
            </a:r>
            <a:r>
              <a:rPr lang="de-DE" sz="1000" b="0" i="0" u="none" strike="noStrike" baseline="0" dirty="0">
                <a:latin typeface="+mj-lt"/>
              </a:rPr>
              <a:t>. 5, pp. 776–</a:t>
            </a:r>
          </a:p>
          <a:p>
            <a:pPr algn="l"/>
            <a:r>
              <a:rPr lang="sv-SE" sz="1000" b="0" i="0" u="none" strike="noStrike" baseline="0" dirty="0">
                <a:latin typeface="+mj-lt"/>
              </a:rPr>
              <a:t>	780, 1984, ISSN: 0018-9448. DOI: 10.1109/TIT.1984.1056949.</a:t>
            </a:r>
            <a:endParaRPr lang="de-DE" sz="1000" b="0" i="0" u="none" strike="noStrike" baseline="0" dirty="0">
              <a:latin typeface="+mj-lt"/>
            </a:endParaRPr>
          </a:p>
        </p:txBody>
      </p:sp>
      <p:sp>
        <p:nvSpPr>
          <p:cNvPr id="10" name="Textplatzhalter 6">
            <a:extLst>
              <a:ext uri="{FF2B5EF4-FFF2-40B4-BE49-F238E27FC236}">
                <a16:creationId xmlns:a16="http://schemas.microsoft.com/office/drawing/2014/main" id="{ABFA1159-1627-42BF-862A-665DF243C5C9}"/>
              </a:ext>
            </a:extLst>
          </p:cNvPr>
          <p:cNvSpPr txBox="1">
            <a:spLocks/>
          </p:cNvSpPr>
          <p:nvPr/>
        </p:nvSpPr>
        <p:spPr bwMode="auto">
          <a:xfrm>
            <a:off x="6435171" y="1582686"/>
            <a:ext cx="6649916" cy="4151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defTabSz="457200" rtl="0" fontAlgn="base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SzPct val="100000"/>
              <a:buFontTx/>
              <a:buNone/>
              <a:defRPr sz="1200" b="0" kern="0" baseline="0">
                <a:solidFill>
                  <a:schemeClr val="tx1"/>
                </a:solidFill>
                <a:latin typeface="Arial"/>
                <a:ea typeface="ＭＳ Ｐゴシック" charset="0"/>
                <a:cs typeface="ＭＳ Ｐゴシック" charset="0"/>
              </a:defRPr>
            </a:lvl1pPr>
            <a:lvl2pPr marL="742950" indent="-285750" algn="l" defTabSz="4572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  <a:ea typeface="ＭＳ Ｐゴシック" charset="0"/>
                <a:cs typeface="+mn-cs"/>
              </a:defRPr>
            </a:lvl2pPr>
            <a:lvl3pPr marL="1143000" indent="-228600" algn="l" defTabSz="4572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  <a:ea typeface="ＭＳ Ｐゴシック" charset="0"/>
                <a:cs typeface="+mn-cs"/>
              </a:defRPr>
            </a:lvl3pPr>
            <a:lvl4pPr marL="1600200" indent="-228600" algn="l" defTabSz="4572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  <a:ea typeface="ＭＳ Ｐゴシック" charset="0"/>
                <a:cs typeface="+mn-cs"/>
              </a:defRPr>
            </a:lvl4pPr>
            <a:lvl5pPr marL="2057400" indent="-228600" algn="l" defTabSz="4572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000" b="0" i="0" u="none" strike="noStrike" baseline="0" dirty="0">
                <a:latin typeface="+mj-lt"/>
              </a:rPr>
              <a:t>[23] </a:t>
            </a:r>
            <a:r>
              <a:rPr lang="en-US" sz="1000" b="0" i="0" u="none" strike="noStrike" baseline="0" dirty="0" err="1">
                <a:latin typeface="+mj-lt"/>
              </a:rPr>
              <a:t>H.Wu</a:t>
            </a:r>
            <a:r>
              <a:rPr lang="en-US" sz="1000" b="0" i="0" u="none" strike="noStrike" baseline="0" dirty="0">
                <a:latin typeface="+mj-lt"/>
              </a:rPr>
              <a:t>, “Cryptanalysis and design of stream ciphers,” Ph.D. dissertation, 2008. [Online]. Available:</a:t>
            </a:r>
          </a:p>
          <a:p>
            <a:pPr algn="l"/>
            <a:r>
              <a:rPr lang="de-DE" sz="1000" b="0" i="0" u="none" strike="noStrike" baseline="0" dirty="0">
                <a:latin typeface="+mj-lt"/>
              </a:rPr>
              <a:t>	https://www.esat.kuleuven.be/cosic/publications/thesis-</a:t>
            </a:r>
            <a:r>
              <a:rPr lang="en-US" sz="1000" b="0" i="0" u="none" strike="noStrike" baseline="0" dirty="0">
                <a:latin typeface="+mj-lt"/>
              </a:rPr>
              <a:t>167.pdf (visited on 04/25/2022).</a:t>
            </a:r>
          </a:p>
          <a:p>
            <a:pPr algn="l"/>
            <a:r>
              <a:rPr lang="en-US" sz="1000" b="0" i="0" u="none" strike="noStrike" baseline="0" dirty="0">
                <a:latin typeface="+mj-lt"/>
              </a:rPr>
              <a:t>[24] R. A. </a:t>
            </a:r>
            <a:r>
              <a:rPr lang="en-US" sz="1000" b="0" i="0" u="none" strike="noStrike" baseline="0" dirty="0" err="1">
                <a:latin typeface="+mj-lt"/>
              </a:rPr>
              <a:t>Rueppel</a:t>
            </a:r>
            <a:r>
              <a:rPr lang="en-US" sz="1000" b="0" i="0" u="none" strike="noStrike" baseline="0" dirty="0">
                <a:latin typeface="+mj-lt"/>
              </a:rPr>
              <a:t>, “Correlation immunity and the summation generator,” in </a:t>
            </a:r>
            <a:r>
              <a:rPr lang="en-US" sz="1000" b="0" i="1" u="none" strike="noStrike" baseline="0" dirty="0">
                <a:latin typeface="+mj-lt"/>
              </a:rPr>
              <a:t>Advances in Cryptology</a:t>
            </a:r>
          </a:p>
          <a:p>
            <a:pPr algn="l"/>
            <a:r>
              <a:rPr lang="en-US" sz="1000" b="0" i="1" u="none" strike="noStrike" baseline="0" dirty="0">
                <a:latin typeface="+mj-lt"/>
              </a:rPr>
              <a:t>	— CRYPTO ’85 Proceedings</a:t>
            </a:r>
            <a:r>
              <a:rPr lang="en-US" sz="1000" b="0" i="0" u="none" strike="noStrike" baseline="0" dirty="0">
                <a:latin typeface="+mj-lt"/>
              </a:rPr>
              <a:t>, ser. Lecture Notes in Computer Science, H. C. Williams,</a:t>
            </a:r>
          </a:p>
          <a:p>
            <a:pPr algn="l"/>
            <a:r>
              <a:rPr lang="de-DE" sz="1000" b="0" i="0" u="none" strike="noStrike" baseline="0" dirty="0">
                <a:latin typeface="+mj-lt"/>
              </a:rPr>
              <a:t>	Ed., vol. 218, Berlin, Heidelberg: Springer Berlin Heidelberg, 1986, pp. 260–272, ISBN: 978-</a:t>
            </a:r>
          </a:p>
          <a:p>
            <a:pPr algn="l"/>
            <a:r>
              <a:rPr lang="fr-FR" sz="1000" b="0" i="0" u="none" strike="noStrike" baseline="0" dirty="0">
                <a:latin typeface="+mj-lt"/>
              </a:rPr>
              <a:t>	3-540-16463-0. DOI: 10.1007/3- 540- 39799- X_20. [Online]. </a:t>
            </a:r>
            <a:r>
              <a:rPr lang="fr-FR" sz="1000" b="0" i="0" u="none" strike="noStrike" baseline="0" dirty="0" err="1">
                <a:latin typeface="+mj-lt"/>
              </a:rPr>
              <a:t>Available</a:t>
            </a:r>
            <a:r>
              <a:rPr lang="fr-FR" sz="1000" b="0" i="0" u="none" strike="noStrike" baseline="0" dirty="0">
                <a:latin typeface="+mj-lt"/>
              </a:rPr>
              <a:t>: https:</a:t>
            </a:r>
          </a:p>
          <a:p>
            <a:pPr algn="l"/>
            <a:r>
              <a:rPr lang="en-US" sz="1000" b="0" i="0" u="none" strike="noStrike" baseline="0" dirty="0">
                <a:latin typeface="+mj-lt"/>
              </a:rPr>
              <a:t>	//link.springer.com/content/pdf/10.1007/3-540-39799-X_20.pdf </a:t>
            </a:r>
            <a:r>
              <a:rPr lang="de-DE" sz="1000" b="0" i="0" u="none" strike="noStrike" baseline="0" dirty="0">
                <a:latin typeface="+mj-lt"/>
              </a:rPr>
              <a:t>(</a:t>
            </a:r>
            <a:r>
              <a:rPr lang="de-DE" sz="1000" b="0" i="0" u="none" strike="noStrike" baseline="0" dirty="0" err="1">
                <a:latin typeface="+mj-lt"/>
              </a:rPr>
              <a:t>visited</a:t>
            </a:r>
            <a:r>
              <a:rPr lang="de-DE" sz="1000" b="0" i="0" u="none" strike="noStrike" baseline="0" dirty="0">
                <a:latin typeface="+mj-lt"/>
              </a:rPr>
              <a:t> on 05/15/2022).</a:t>
            </a:r>
          </a:p>
          <a:p>
            <a:pPr algn="l"/>
            <a:r>
              <a:rPr lang="en-US" sz="1000" b="0" i="0" u="none" strike="noStrike" baseline="0" dirty="0">
                <a:latin typeface="+mj-lt"/>
              </a:rPr>
              <a:t>[25] W. Meier and O. </a:t>
            </a:r>
            <a:r>
              <a:rPr lang="en-US" sz="1000" b="0" i="0" u="none" strike="noStrike" baseline="0" dirty="0" err="1">
                <a:latin typeface="+mj-lt"/>
              </a:rPr>
              <a:t>Staffelbach</a:t>
            </a:r>
            <a:r>
              <a:rPr lang="en-US" sz="1000" b="0" i="0" u="none" strike="noStrike" baseline="0" dirty="0">
                <a:latin typeface="+mj-lt"/>
              </a:rPr>
              <a:t>, “Correlation properties of combiners with memory in stream</a:t>
            </a:r>
          </a:p>
          <a:p>
            <a:pPr algn="l"/>
            <a:r>
              <a:rPr lang="en-US" sz="1000" b="0" i="0" u="none" strike="noStrike" baseline="0" dirty="0">
                <a:latin typeface="+mj-lt"/>
              </a:rPr>
              <a:t>	ciphers,” </a:t>
            </a:r>
            <a:r>
              <a:rPr lang="en-US" sz="1000" b="0" i="1" u="none" strike="noStrike" baseline="0" dirty="0">
                <a:latin typeface="+mj-lt"/>
              </a:rPr>
              <a:t>Journal of Cryptology</a:t>
            </a:r>
            <a:r>
              <a:rPr lang="en-US" sz="1000" b="0" i="0" u="none" strike="noStrike" baseline="0" dirty="0">
                <a:latin typeface="+mj-lt"/>
              </a:rPr>
              <a:t>, vol. 5, no. 1, pp. 67–86, 1992, ISSN: 0933-2790. DOI: 10.</a:t>
            </a:r>
          </a:p>
          <a:p>
            <a:pPr algn="l"/>
            <a:r>
              <a:rPr lang="de-DE" sz="1000" b="0" i="0" u="none" strike="noStrike" baseline="0" dirty="0">
                <a:latin typeface="+mj-lt"/>
              </a:rPr>
              <a:t>	1007/BF00191322.</a:t>
            </a:r>
          </a:p>
          <a:p>
            <a:pPr algn="l"/>
            <a:r>
              <a:rPr lang="en-US" sz="1000" b="0" i="0" u="none" strike="noStrike" baseline="0" dirty="0">
                <a:latin typeface="+mj-lt"/>
              </a:rPr>
              <a:t>[26] T. Beth and F. C. Piper, “The stop-and-go-generator,” in </a:t>
            </a:r>
            <a:r>
              <a:rPr lang="en-US" sz="1000" b="0" i="1" u="none" strike="noStrike" baseline="0" dirty="0">
                <a:latin typeface="+mj-lt"/>
              </a:rPr>
              <a:t>Advances in Cryptology</a:t>
            </a:r>
            <a:r>
              <a:rPr lang="en-US" sz="1000" b="0" i="0" u="none" strike="noStrike" baseline="0" dirty="0">
                <a:latin typeface="+mj-lt"/>
              </a:rPr>
              <a:t>, ser. Lecture</a:t>
            </a:r>
          </a:p>
          <a:p>
            <a:pPr algn="l"/>
            <a:r>
              <a:rPr lang="de-DE" sz="1000" b="0" i="0" u="none" strike="noStrike" baseline="0" dirty="0">
                <a:latin typeface="+mj-lt"/>
              </a:rPr>
              <a:t>	Notes in Computer Science, T. Beth, N. Cot, and I. </a:t>
            </a:r>
            <a:r>
              <a:rPr lang="de-DE" sz="1000" b="0" i="0" u="none" strike="noStrike" baseline="0" dirty="0" err="1">
                <a:latin typeface="+mj-lt"/>
              </a:rPr>
              <a:t>Ingemarsson</a:t>
            </a:r>
            <a:r>
              <a:rPr lang="de-DE" sz="1000" b="0" i="0" u="none" strike="noStrike" baseline="0" dirty="0">
                <a:latin typeface="+mj-lt"/>
              </a:rPr>
              <a:t>, Eds., vol. 209, Berlin, </a:t>
            </a:r>
            <a:br>
              <a:rPr lang="de-DE" sz="1000" b="0" i="0" u="none" strike="noStrike" baseline="0" dirty="0">
                <a:latin typeface="+mj-lt"/>
              </a:rPr>
            </a:br>
            <a:r>
              <a:rPr lang="de-DE" sz="1000" b="0" i="0" u="none" strike="noStrike" baseline="0" dirty="0">
                <a:latin typeface="+mj-lt"/>
              </a:rPr>
              <a:t>	Heidelberg: Springer Berlin Heidelberg, 1985, pp. 88–92, ISBN: 978-3-540-16076-2. </a:t>
            </a:r>
            <a:br>
              <a:rPr lang="de-DE" sz="1000" b="0" i="0" u="none" strike="noStrike" baseline="0" dirty="0">
                <a:latin typeface="+mj-lt"/>
              </a:rPr>
            </a:br>
            <a:r>
              <a:rPr lang="de-DE" sz="1000" b="0" i="0" u="none" strike="noStrike" baseline="0" dirty="0">
                <a:latin typeface="+mj-lt"/>
              </a:rPr>
              <a:t>	DOI: 10.1007/3-540-39757-4_9.</a:t>
            </a:r>
          </a:p>
          <a:p>
            <a:pPr algn="l"/>
            <a:r>
              <a:rPr lang="de-DE" sz="1000" b="0" i="0" u="none" strike="noStrike" baseline="0" dirty="0">
                <a:latin typeface="+mj-lt"/>
              </a:rPr>
              <a:t>[27] A. Klein, </a:t>
            </a:r>
            <a:r>
              <a:rPr lang="de-DE" sz="1000" b="0" i="1" u="none" strike="noStrike" baseline="0" dirty="0">
                <a:latin typeface="+mj-lt"/>
              </a:rPr>
              <a:t>Stream </a:t>
            </a:r>
            <a:r>
              <a:rPr lang="de-DE" sz="1000" b="0" i="1" u="none" strike="noStrike" baseline="0" dirty="0" err="1">
                <a:latin typeface="+mj-lt"/>
              </a:rPr>
              <a:t>ciphers</a:t>
            </a:r>
            <a:r>
              <a:rPr lang="de-DE" sz="1000" b="0" i="0" u="none" strike="noStrike" baseline="0" dirty="0">
                <a:latin typeface="+mj-lt"/>
              </a:rPr>
              <a:t>. London: Springer, 2013, ISBN: 9781447150787.</a:t>
            </a:r>
          </a:p>
          <a:p>
            <a:pPr algn="l"/>
            <a:r>
              <a:rPr lang="en-US" sz="1000" b="0" i="0" u="none" strike="noStrike" baseline="0" dirty="0">
                <a:latin typeface="+mj-lt"/>
              </a:rPr>
              <a:t>[28] D. Coppersmith, H. Krawczyk, and Y. Mansour, “The shrinking generator,” in </a:t>
            </a:r>
            <a:r>
              <a:rPr lang="en-US" sz="1000" b="0" i="1" u="none" strike="noStrike" baseline="0" dirty="0">
                <a:latin typeface="+mj-lt"/>
              </a:rPr>
              <a:t>Annual International</a:t>
            </a:r>
          </a:p>
          <a:p>
            <a:pPr algn="l"/>
            <a:r>
              <a:rPr lang="en-US" sz="1000" b="0" i="1" u="none" strike="noStrike" baseline="0" dirty="0">
                <a:latin typeface="+mj-lt"/>
              </a:rPr>
              <a:t>	Cryptology Conference</a:t>
            </a:r>
            <a:r>
              <a:rPr lang="en-US" sz="1000" b="0" i="0" u="none" strike="noStrike" baseline="0" dirty="0">
                <a:latin typeface="+mj-lt"/>
              </a:rPr>
              <a:t>, Springer, 1993, pp. 22–39.</a:t>
            </a:r>
          </a:p>
          <a:p>
            <a:pPr algn="l"/>
            <a:r>
              <a:rPr lang="en-US" sz="1000" b="0" i="0" u="none" strike="noStrike" baseline="0" dirty="0">
                <a:latin typeface="+mj-lt"/>
              </a:rPr>
              <a:t>[29] M. Robshaw, “The </a:t>
            </a:r>
            <a:r>
              <a:rPr lang="en-US" sz="1000" dirty="0">
                <a:latin typeface="+mj-lt"/>
              </a:rPr>
              <a:t>S</a:t>
            </a:r>
            <a:r>
              <a:rPr lang="en-US" sz="1000" b="0" i="0" u="none" strike="noStrike" baseline="0" dirty="0">
                <a:latin typeface="+mj-lt"/>
              </a:rPr>
              <a:t>tream project,” in </a:t>
            </a:r>
            <a:r>
              <a:rPr lang="en-US" sz="1000" b="0" i="1" u="none" strike="noStrike" baseline="0" dirty="0">
                <a:latin typeface="+mj-lt"/>
              </a:rPr>
              <a:t>New Stream Cipher Designs</a:t>
            </a:r>
            <a:r>
              <a:rPr lang="en-US" sz="1000" b="0" i="0" u="none" strike="noStrike" baseline="0" dirty="0">
                <a:latin typeface="+mj-lt"/>
              </a:rPr>
              <a:t>, Springer, 2008, pp. 1–6. </a:t>
            </a:r>
            <a:endParaRPr lang="de-DE" sz="1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0372710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61A95E3-0F46-CD00-8805-3CCCD41F0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/>
              <a:t>Literature</a:t>
            </a:r>
            <a:r>
              <a:rPr lang="de-DE" dirty="0"/>
              <a:t> (3/3)</a:t>
            </a:r>
            <a:endParaRPr lang="en-DE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DA2E5D32-F197-856E-54D0-972DF47076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595361-7EB6-D708-3E26-55DCFB5A044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62</a:t>
            </a:fld>
            <a:endParaRPr lang="de-DE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3713FFC5-AB29-4216-835E-9E71B8C4665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93600" y="1582686"/>
            <a:ext cx="5996314" cy="4586292"/>
          </a:xfrm>
        </p:spPr>
        <p:txBody>
          <a:bodyPr/>
          <a:lstStyle/>
          <a:p>
            <a:pPr algn="l"/>
            <a:r>
              <a:rPr lang="en-US" sz="1000" b="0" i="0" u="none" strike="noStrike" baseline="0" dirty="0">
                <a:latin typeface="+mj-lt"/>
              </a:rPr>
              <a:t>[30] C. D. </a:t>
            </a:r>
            <a:r>
              <a:rPr lang="en-US" sz="1000" b="0" i="0" u="none" strike="noStrike" baseline="0" dirty="0" err="1">
                <a:latin typeface="+mj-lt"/>
              </a:rPr>
              <a:t>Cannière</a:t>
            </a:r>
            <a:r>
              <a:rPr lang="en-US" sz="1000" b="0" i="0" u="none" strike="noStrike" baseline="0" dirty="0">
                <a:latin typeface="+mj-lt"/>
              </a:rPr>
              <a:t>, “</a:t>
            </a:r>
            <a:r>
              <a:rPr lang="en-US" sz="1000" b="0" i="0" u="none" strike="noStrike" baseline="0" dirty="0" err="1">
                <a:latin typeface="+mj-lt"/>
              </a:rPr>
              <a:t>Estream</a:t>
            </a:r>
            <a:r>
              <a:rPr lang="en-US" sz="1000" b="0" i="0" u="none" strike="noStrike" baseline="0" dirty="0">
                <a:latin typeface="+mj-lt"/>
              </a:rPr>
              <a:t> software performance,” in </a:t>
            </a:r>
            <a:r>
              <a:rPr lang="en-US" sz="1000" b="0" i="1" u="none" strike="noStrike" baseline="0" dirty="0">
                <a:latin typeface="+mj-lt"/>
              </a:rPr>
              <a:t>New Stream Cipher Designs</a:t>
            </a:r>
            <a:r>
              <a:rPr lang="en-US" sz="1000" b="0" i="0" u="none" strike="noStrike" baseline="0" dirty="0">
                <a:latin typeface="+mj-lt"/>
              </a:rPr>
              <a:t>, Springer,</a:t>
            </a:r>
          </a:p>
          <a:p>
            <a:pPr algn="l"/>
            <a:r>
              <a:rPr lang="de-DE" sz="1000" b="0" i="0" u="none" strike="noStrike" baseline="0" dirty="0">
                <a:latin typeface="+mj-lt"/>
              </a:rPr>
              <a:t>	2008, pp. 119–139.</a:t>
            </a:r>
          </a:p>
          <a:p>
            <a:pPr algn="l"/>
            <a:r>
              <a:rPr lang="en-US" sz="1000" b="0" i="0" u="none" strike="noStrike" baseline="0" dirty="0">
                <a:latin typeface="+mj-lt"/>
              </a:rPr>
              <a:t>[31] T. Good and M. </a:t>
            </a:r>
            <a:r>
              <a:rPr lang="en-US" sz="1000" b="0" i="0" u="none" strike="noStrike" baseline="0" dirty="0" err="1">
                <a:latin typeface="+mj-lt"/>
              </a:rPr>
              <a:t>Benaissa</a:t>
            </a:r>
            <a:r>
              <a:rPr lang="en-US" sz="1000" b="0" i="0" u="none" strike="noStrike" baseline="0" dirty="0">
                <a:latin typeface="+mj-lt"/>
              </a:rPr>
              <a:t>, “</a:t>
            </a:r>
            <a:r>
              <a:rPr lang="en-US" sz="1000" b="0" i="0" u="none" strike="noStrike" baseline="0" dirty="0" err="1">
                <a:latin typeface="+mj-lt"/>
              </a:rPr>
              <a:t>Asic</a:t>
            </a:r>
            <a:r>
              <a:rPr lang="en-US" sz="1000" b="0" i="0" u="none" strike="noStrike" baseline="0" dirty="0">
                <a:latin typeface="+mj-lt"/>
              </a:rPr>
              <a:t> hardware performance,” in </a:t>
            </a:r>
            <a:r>
              <a:rPr lang="en-US" sz="1000" b="0" i="1" u="none" strike="noStrike" baseline="0" dirty="0">
                <a:latin typeface="+mj-lt"/>
              </a:rPr>
              <a:t>New stream cipher designs</a:t>
            </a:r>
            <a:r>
              <a:rPr lang="en-US" sz="1000" b="0" i="0" u="none" strike="noStrike" baseline="0" dirty="0">
                <a:latin typeface="+mj-lt"/>
              </a:rPr>
              <a:t>, Springer,</a:t>
            </a:r>
          </a:p>
          <a:p>
            <a:pPr algn="l"/>
            <a:r>
              <a:rPr lang="de-DE" sz="1000" b="0" i="0" u="none" strike="noStrike" baseline="0" dirty="0">
                <a:latin typeface="+mj-lt"/>
              </a:rPr>
              <a:t>	2008, pp. 267–293.</a:t>
            </a:r>
          </a:p>
          <a:p>
            <a:pPr algn="l"/>
            <a:r>
              <a:rPr lang="en-US" sz="1000" b="0" i="0" u="none" strike="noStrike" baseline="0" dirty="0">
                <a:latin typeface="+mj-lt"/>
              </a:rPr>
              <a:t>[32] L. Jiao, Y. Hao, and D. Feng, “Stream cipher designs: A review,” </a:t>
            </a:r>
            <a:r>
              <a:rPr lang="en-US" sz="1000" b="0" i="1" u="none" strike="noStrike" baseline="0" dirty="0">
                <a:latin typeface="+mj-lt"/>
              </a:rPr>
              <a:t>Science China Information</a:t>
            </a:r>
          </a:p>
          <a:p>
            <a:pPr algn="l"/>
            <a:r>
              <a:rPr lang="de-DE" sz="1000" b="0" i="1" u="none" strike="noStrike" baseline="0" dirty="0">
                <a:latin typeface="+mj-lt"/>
              </a:rPr>
              <a:t>	Sciences</a:t>
            </a:r>
            <a:r>
              <a:rPr lang="de-DE" sz="1000" b="0" i="0" u="none" strike="noStrike" baseline="0" dirty="0">
                <a:latin typeface="+mj-lt"/>
              </a:rPr>
              <a:t>, vol. 63, </a:t>
            </a:r>
            <a:r>
              <a:rPr lang="de-DE" sz="1000" b="0" i="0" u="none" strike="noStrike" baseline="0" dirty="0" err="1">
                <a:latin typeface="+mj-lt"/>
              </a:rPr>
              <a:t>no</a:t>
            </a:r>
            <a:r>
              <a:rPr lang="de-DE" sz="1000" b="0" i="0" u="none" strike="noStrike" baseline="0" dirty="0">
                <a:latin typeface="+mj-lt"/>
              </a:rPr>
              <a:t>. 3, pp. 1–25, 2020.</a:t>
            </a:r>
          </a:p>
          <a:p>
            <a:pPr algn="l"/>
            <a:r>
              <a:rPr lang="en-US" sz="1000" b="0" i="0" u="none" strike="noStrike" baseline="0" dirty="0">
                <a:latin typeface="+mj-lt"/>
              </a:rPr>
              <a:t>[33] M. </a:t>
            </a:r>
            <a:r>
              <a:rPr lang="en-US" sz="1000" b="0" i="0" u="none" strike="noStrike" baseline="0" dirty="0" err="1">
                <a:latin typeface="+mj-lt"/>
              </a:rPr>
              <a:t>Boesgaard</a:t>
            </a:r>
            <a:r>
              <a:rPr lang="en-US" sz="1000" b="0" i="0" u="none" strike="noStrike" baseline="0" dirty="0">
                <a:latin typeface="+mj-lt"/>
              </a:rPr>
              <a:t>, M. </a:t>
            </a:r>
            <a:r>
              <a:rPr lang="en-US" sz="1000" b="0" i="0" u="none" strike="noStrike" baseline="0" dirty="0" err="1">
                <a:latin typeface="+mj-lt"/>
              </a:rPr>
              <a:t>Vesterager</a:t>
            </a:r>
            <a:r>
              <a:rPr lang="en-US" sz="1000" b="0" i="0" u="none" strike="noStrike" baseline="0" dirty="0">
                <a:latin typeface="+mj-lt"/>
              </a:rPr>
              <a:t>, and E. Zenner, “The rabbit stream cipher,” in </a:t>
            </a:r>
            <a:r>
              <a:rPr lang="en-US" sz="1000" b="0" i="1" u="none" strike="noStrike" baseline="0" dirty="0">
                <a:latin typeface="+mj-lt"/>
              </a:rPr>
              <a:t>New stream cipher</a:t>
            </a:r>
          </a:p>
          <a:p>
            <a:pPr algn="l"/>
            <a:r>
              <a:rPr lang="de-DE" sz="1000" b="0" i="1" u="none" strike="noStrike" baseline="0" dirty="0">
                <a:latin typeface="+mj-lt"/>
              </a:rPr>
              <a:t>	</a:t>
            </a:r>
            <a:r>
              <a:rPr lang="de-DE" sz="1000" b="0" i="1" u="none" strike="noStrike" baseline="0" dirty="0" err="1">
                <a:latin typeface="+mj-lt"/>
              </a:rPr>
              <a:t>designs</a:t>
            </a:r>
            <a:r>
              <a:rPr lang="de-DE" sz="1000" b="0" i="0" u="none" strike="noStrike" baseline="0" dirty="0">
                <a:latin typeface="+mj-lt"/>
              </a:rPr>
              <a:t>, Springer, 2008, pp. 69–83.</a:t>
            </a:r>
          </a:p>
          <a:p>
            <a:pPr algn="l"/>
            <a:r>
              <a:rPr lang="en-US" sz="1000" b="0" i="0" u="none" strike="noStrike" baseline="0" dirty="0">
                <a:latin typeface="+mj-lt"/>
              </a:rPr>
              <a:t>[34] D. J. Bernstein, “The salsa20 family of stream ciphers,” in </a:t>
            </a:r>
            <a:r>
              <a:rPr lang="en-US" sz="1000" b="0" i="1" u="none" strike="noStrike" baseline="0" dirty="0">
                <a:latin typeface="+mj-lt"/>
              </a:rPr>
              <a:t>New stream cipher designs</a:t>
            </a:r>
            <a:r>
              <a:rPr lang="en-US" sz="1000" b="0" i="0" u="none" strike="noStrike" baseline="0" dirty="0">
                <a:latin typeface="+mj-lt"/>
              </a:rPr>
              <a:t>, Springer,</a:t>
            </a:r>
          </a:p>
          <a:p>
            <a:pPr algn="l"/>
            <a:r>
              <a:rPr lang="de-DE" sz="1000" b="0" i="0" u="none" strike="noStrike" baseline="0" dirty="0">
                <a:latin typeface="+mj-lt"/>
              </a:rPr>
              <a:t>	2008, pp. 84–97.</a:t>
            </a:r>
          </a:p>
          <a:p>
            <a:pPr algn="l"/>
            <a:r>
              <a:rPr lang="en-US" sz="1000" b="0" i="0" u="none" strike="noStrike" baseline="0" dirty="0">
                <a:latin typeface="+mj-lt"/>
              </a:rPr>
              <a:t>[35] C. D. </a:t>
            </a:r>
            <a:r>
              <a:rPr lang="en-US" sz="1000" b="0" i="0" u="none" strike="noStrike" baseline="0" dirty="0" err="1">
                <a:latin typeface="+mj-lt"/>
              </a:rPr>
              <a:t>Canni`ere</a:t>
            </a:r>
            <a:r>
              <a:rPr lang="en-US" sz="1000" b="0" i="0" u="none" strike="noStrike" baseline="0" dirty="0">
                <a:latin typeface="+mj-lt"/>
              </a:rPr>
              <a:t> and B. </a:t>
            </a:r>
            <a:r>
              <a:rPr lang="en-US" sz="1000" b="0" i="0" u="none" strike="noStrike" baseline="0" dirty="0" err="1">
                <a:latin typeface="+mj-lt"/>
              </a:rPr>
              <a:t>Preneel</a:t>
            </a:r>
            <a:r>
              <a:rPr lang="en-US" sz="1000" b="0" i="0" u="none" strike="noStrike" baseline="0" dirty="0">
                <a:latin typeface="+mj-lt"/>
              </a:rPr>
              <a:t>, “Trivium,” in </a:t>
            </a:r>
            <a:r>
              <a:rPr lang="en-US" sz="1000" b="0" i="1" u="none" strike="noStrike" baseline="0" dirty="0">
                <a:latin typeface="+mj-lt"/>
              </a:rPr>
              <a:t>New stream cipher designs</a:t>
            </a:r>
            <a:r>
              <a:rPr lang="en-US" sz="1000" b="0" i="0" u="none" strike="noStrike" baseline="0" dirty="0">
                <a:latin typeface="+mj-lt"/>
              </a:rPr>
              <a:t>, Springer, 2008,</a:t>
            </a:r>
          </a:p>
          <a:p>
            <a:pPr algn="l"/>
            <a:r>
              <a:rPr lang="de-DE" sz="1000" b="0" i="0" u="none" strike="noStrike" baseline="0" dirty="0">
                <a:latin typeface="+mj-lt"/>
              </a:rPr>
              <a:t>	pp. 244–266.</a:t>
            </a:r>
          </a:p>
          <a:p>
            <a:pPr algn="l"/>
            <a:r>
              <a:rPr lang="en-US" sz="1000" b="0" i="0" u="none" strike="noStrike" baseline="0" dirty="0">
                <a:latin typeface="+mj-lt"/>
              </a:rPr>
              <a:t>[36] M. Hell, T. Johansson, and W. Meier, “Grain: A stream cipher for constrained environments,”</a:t>
            </a:r>
          </a:p>
          <a:p>
            <a:pPr algn="l"/>
            <a:r>
              <a:rPr lang="en-US" sz="1000" b="0" i="0" u="none" strike="noStrike" baseline="0" dirty="0">
                <a:latin typeface="+mj-lt"/>
              </a:rPr>
              <a:t>	</a:t>
            </a:r>
            <a:r>
              <a:rPr lang="en-US" sz="1000" b="0" i="1" u="none" strike="noStrike" baseline="0" dirty="0">
                <a:latin typeface="+mj-lt"/>
              </a:rPr>
              <a:t>International journal of wireless and mobile computing</a:t>
            </a:r>
            <a:r>
              <a:rPr lang="en-US" sz="1000" b="0" i="0" u="none" strike="noStrike" baseline="0" dirty="0">
                <a:latin typeface="+mj-lt"/>
              </a:rPr>
              <a:t>, vol. 2, no. 1, pp. 86–93, 2007.</a:t>
            </a:r>
          </a:p>
          <a:p>
            <a:pPr algn="l"/>
            <a:r>
              <a:rPr lang="en-US" sz="1000" b="0" i="0" u="none" strike="noStrike" baseline="0" dirty="0">
                <a:latin typeface="+mj-lt"/>
              </a:rPr>
              <a:t>[37] Ö. </a:t>
            </a:r>
            <a:r>
              <a:rPr lang="en-US" sz="1000" b="0" i="0" u="none" strike="noStrike" baseline="0" dirty="0" err="1">
                <a:latin typeface="+mj-lt"/>
              </a:rPr>
              <a:t>Küc</a:t>
            </a:r>
            <a:r>
              <a:rPr lang="en-US" sz="1000" dirty="0" err="1">
                <a:latin typeface="+mj-lt"/>
              </a:rPr>
              <a:t>ü</a:t>
            </a:r>
            <a:r>
              <a:rPr lang="en-US" sz="1000" b="0" i="0" u="none" strike="noStrike" baseline="0" dirty="0" err="1">
                <a:latin typeface="+mj-lt"/>
              </a:rPr>
              <a:t>k</a:t>
            </a:r>
            <a:r>
              <a:rPr lang="en-US" sz="1000" b="0" i="0" u="none" strike="noStrike" baseline="0" dirty="0">
                <a:latin typeface="+mj-lt"/>
              </a:rPr>
              <a:t>, “Slide resynchronization attack on the initialization of grain 1.0,” </a:t>
            </a:r>
            <a:r>
              <a:rPr lang="en-US" sz="1000" b="0" i="1" u="none" strike="noStrike" baseline="0" dirty="0" err="1">
                <a:latin typeface="+mj-lt"/>
              </a:rPr>
              <a:t>eSTREAM</a:t>
            </a:r>
            <a:r>
              <a:rPr lang="en-US" sz="1000" b="0" i="1" u="none" strike="noStrike" baseline="0" dirty="0">
                <a:latin typeface="+mj-lt"/>
              </a:rPr>
              <a:t>, </a:t>
            </a:r>
            <a:br>
              <a:rPr lang="en-US" sz="1000" b="0" i="1" u="none" strike="noStrike" baseline="0" dirty="0">
                <a:latin typeface="+mj-lt"/>
              </a:rPr>
            </a:br>
            <a:r>
              <a:rPr lang="en-US" sz="1000" b="0" i="1" u="none" strike="noStrike" baseline="0" dirty="0">
                <a:latin typeface="+mj-lt"/>
              </a:rPr>
              <a:t>	ECRYPT </a:t>
            </a:r>
            <a:r>
              <a:rPr lang="de-DE" sz="1000" b="0" i="1" u="none" strike="noStrike" baseline="0" dirty="0">
                <a:latin typeface="+mj-lt"/>
              </a:rPr>
              <a:t>Stream </a:t>
            </a:r>
            <a:r>
              <a:rPr lang="de-DE" sz="1000" b="0" i="1" u="none" strike="noStrike" baseline="0" dirty="0" err="1">
                <a:latin typeface="+mj-lt"/>
              </a:rPr>
              <a:t>Cipher</a:t>
            </a:r>
            <a:r>
              <a:rPr lang="de-DE" sz="1000" b="0" i="1" u="none" strike="noStrike" baseline="0" dirty="0">
                <a:latin typeface="+mj-lt"/>
              </a:rPr>
              <a:t> Project, Report</a:t>
            </a:r>
            <a:r>
              <a:rPr lang="de-DE" sz="1000" b="0" i="0" u="none" strike="noStrike" baseline="0" dirty="0">
                <a:latin typeface="+mj-lt"/>
              </a:rPr>
              <a:t>, vol. 44, p. 2006, 2006.</a:t>
            </a:r>
          </a:p>
          <a:p>
            <a:pPr algn="l"/>
            <a:r>
              <a:rPr lang="en-US" sz="1000" b="0" i="0" u="none" strike="noStrike" baseline="0" dirty="0">
                <a:latin typeface="+mj-lt"/>
              </a:rPr>
              <a:t>[38] S. Babbage and M. Dodd, “The stream cipher mickey 2.0,” </a:t>
            </a:r>
            <a:r>
              <a:rPr lang="en-US" sz="1000" b="0" i="1" u="none" strike="noStrike" baseline="0" dirty="0">
                <a:latin typeface="+mj-lt"/>
              </a:rPr>
              <a:t>ECRYPT Stream Cipher</a:t>
            </a:r>
            <a:r>
              <a:rPr lang="en-US" sz="1000" b="0" i="0" u="none" strike="noStrike" baseline="0" dirty="0">
                <a:latin typeface="+mj-lt"/>
              </a:rPr>
              <a:t>, pp. 191–</a:t>
            </a:r>
          </a:p>
          <a:p>
            <a:pPr algn="l"/>
            <a:r>
              <a:rPr lang="de-DE" sz="1000" b="0" i="0" u="none" strike="noStrike" baseline="0" dirty="0">
                <a:latin typeface="+mj-lt"/>
              </a:rPr>
              <a:t>	209, 2006.</a:t>
            </a:r>
          </a:p>
          <a:p>
            <a:pPr algn="l"/>
            <a:r>
              <a:rPr lang="en-US" sz="1000" b="0" i="0" u="none" strike="noStrike" baseline="0" dirty="0">
                <a:latin typeface="+mj-lt"/>
              </a:rPr>
              <a:t>[39] S. </a:t>
            </a:r>
            <a:r>
              <a:rPr lang="en-US" sz="1000" b="0" i="0" u="none" strike="noStrike" baseline="0" dirty="0" err="1">
                <a:latin typeface="+mj-lt"/>
              </a:rPr>
              <a:t>Banik</a:t>
            </a:r>
            <a:r>
              <a:rPr lang="en-US" sz="1000" b="0" i="0" u="none" strike="noStrike" baseline="0" dirty="0">
                <a:latin typeface="+mj-lt"/>
              </a:rPr>
              <a:t>, S. Maitra, and S. Sarkar, “Improved differential fault attack on mickey 2.0,” </a:t>
            </a:r>
            <a:r>
              <a:rPr lang="en-US" sz="1000" b="0" i="1" u="none" strike="noStrike" baseline="0" dirty="0">
                <a:latin typeface="+mj-lt"/>
              </a:rPr>
              <a:t>Journal</a:t>
            </a:r>
          </a:p>
          <a:p>
            <a:pPr algn="l"/>
            <a:r>
              <a:rPr lang="en-US" sz="1000" b="0" i="1" u="none" strike="noStrike" baseline="0" dirty="0">
                <a:latin typeface="+mj-lt"/>
              </a:rPr>
              <a:t>	of Cryptographic Engineering</a:t>
            </a:r>
            <a:r>
              <a:rPr lang="en-US" sz="1000" b="0" i="0" u="none" strike="noStrike" baseline="0" dirty="0">
                <a:latin typeface="+mj-lt"/>
              </a:rPr>
              <a:t>, vol. 5, no. 1, pp. 13–29, 2015.</a:t>
            </a:r>
            <a:endParaRPr lang="de-DE" sz="1000" b="0" i="0" u="none" strike="noStrike" baseline="0" dirty="0">
              <a:latin typeface="+mj-lt"/>
            </a:endParaRPr>
          </a:p>
        </p:txBody>
      </p:sp>
      <p:sp>
        <p:nvSpPr>
          <p:cNvPr id="10" name="Textplatzhalter 6">
            <a:extLst>
              <a:ext uri="{FF2B5EF4-FFF2-40B4-BE49-F238E27FC236}">
                <a16:creationId xmlns:a16="http://schemas.microsoft.com/office/drawing/2014/main" id="{ABFA1159-1627-42BF-862A-665DF243C5C9}"/>
              </a:ext>
            </a:extLst>
          </p:cNvPr>
          <p:cNvSpPr txBox="1">
            <a:spLocks/>
          </p:cNvSpPr>
          <p:nvPr/>
        </p:nvSpPr>
        <p:spPr bwMode="auto">
          <a:xfrm>
            <a:off x="6435171" y="1582686"/>
            <a:ext cx="6649916" cy="4151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defTabSz="457200" rtl="0" fontAlgn="base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SzPct val="100000"/>
              <a:buFontTx/>
              <a:buNone/>
              <a:defRPr sz="1200" b="0" kern="0" baseline="0">
                <a:solidFill>
                  <a:schemeClr val="tx1"/>
                </a:solidFill>
                <a:latin typeface="Arial"/>
                <a:ea typeface="ＭＳ Ｐゴシック" charset="0"/>
                <a:cs typeface="ＭＳ Ｐゴシック" charset="0"/>
              </a:defRPr>
            </a:lvl1pPr>
            <a:lvl2pPr marL="742950" indent="-285750" algn="l" defTabSz="4572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  <a:ea typeface="ＭＳ Ｐゴシック" charset="0"/>
                <a:cs typeface="+mn-cs"/>
              </a:defRPr>
            </a:lvl2pPr>
            <a:lvl3pPr marL="1143000" indent="-228600" algn="l" defTabSz="4572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  <a:ea typeface="ＭＳ Ｐゴシック" charset="0"/>
                <a:cs typeface="+mn-cs"/>
              </a:defRPr>
            </a:lvl3pPr>
            <a:lvl4pPr marL="1600200" indent="-228600" algn="l" defTabSz="4572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  <a:ea typeface="ＭＳ Ｐゴシック" charset="0"/>
                <a:cs typeface="+mn-cs"/>
              </a:defRPr>
            </a:lvl4pPr>
            <a:lvl5pPr marL="2057400" indent="-228600" algn="l" defTabSz="4572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1000" b="0" i="0" u="none" strike="noStrike" baseline="0" dirty="0">
                <a:latin typeface="+mj-lt"/>
              </a:rPr>
              <a:t>[40] C. </a:t>
            </a:r>
            <a:r>
              <a:rPr lang="de-DE" sz="1000" b="0" i="0" u="none" strike="noStrike" baseline="0" dirty="0" err="1">
                <a:latin typeface="+mj-lt"/>
              </a:rPr>
              <a:t>Berbain</a:t>
            </a:r>
            <a:r>
              <a:rPr lang="de-DE" sz="1000" b="0" i="0" u="none" strike="noStrike" baseline="0" dirty="0">
                <a:latin typeface="+mj-lt"/>
              </a:rPr>
              <a:t>, O. </a:t>
            </a:r>
            <a:r>
              <a:rPr lang="de-DE" sz="1000" b="0" i="0" u="none" strike="noStrike" baseline="0" dirty="0" err="1">
                <a:latin typeface="+mj-lt"/>
              </a:rPr>
              <a:t>Billet</a:t>
            </a:r>
            <a:r>
              <a:rPr lang="de-DE" sz="1000" b="0" i="0" u="none" strike="noStrike" baseline="0" dirty="0">
                <a:latin typeface="+mj-lt"/>
              </a:rPr>
              <a:t>, A. </a:t>
            </a:r>
            <a:r>
              <a:rPr lang="de-DE" sz="1000" b="0" i="0" u="none" strike="noStrike" baseline="0" dirty="0" err="1">
                <a:latin typeface="+mj-lt"/>
              </a:rPr>
              <a:t>Canteaut</a:t>
            </a:r>
            <a:r>
              <a:rPr lang="de-DE" sz="1000" b="0" i="0" u="none" strike="noStrike" baseline="0" dirty="0">
                <a:latin typeface="+mj-lt"/>
              </a:rPr>
              <a:t>, et al., “</a:t>
            </a:r>
            <a:r>
              <a:rPr lang="de-DE" sz="1000" b="0" i="0" u="none" strike="noStrike" baseline="0" dirty="0" err="1">
                <a:latin typeface="+mj-lt"/>
              </a:rPr>
              <a:t>Sosemanuk</a:t>
            </a:r>
            <a:r>
              <a:rPr lang="de-DE" sz="1000" b="0" i="0" u="none" strike="noStrike" baseline="0" dirty="0">
                <a:latin typeface="+mj-lt"/>
              </a:rPr>
              <a:t>, a fast software-</a:t>
            </a:r>
            <a:r>
              <a:rPr lang="de-DE" sz="1000" b="0" i="0" u="none" strike="noStrike" baseline="0" dirty="0" err="1">
                <a:latin typeface="+mj-lt"/>
              </a:rPr>
              <a:t>oriented</a:t>
            </a:r>
            <a:r>
              <a:rPr lang="de-DE" sz="1000" b="0" i="0" u="none" strike="noStrike" baseline="0" dirty="0">
                <a:latin typeface="+mj-lt"/>
              </a:rPr>
              <a:t> stream </a:t>
            </a:r>
            <a:r>
              <a:rPr lang="de-DE" sz="1000" b="0" i="0" u="none" strike="noStrike" baseline="0" dirty="0" err="1">
                <a:latin typeface="+mj-lt"/>
              </a:rPr>
              <a:t>cipher</a:t>
            </a:r>
            <a:r>
              <a:rPr lang="de-DE" sz="1000" b="0" i="0" u="none" strike="noStrike" baseline="0" dirty="0">
                <a:latin typeface="+mj-lt"/>
              </a:rPr>
              <a:t>,”</a:t>
            </a:r>
          </a:p>
          <a:p>
            <a:pPr algn="l"/>
            <a:r>
              <a:rPr lang="en-US" sz="1000" b="0" i="0" u="none" strike="noStrike" baseline="0" dirty="0">
                <a:latin typeface="+mj-lt"/>
              </a:rPr>
              <a:t>	in </a:t>
            </a:r>
            <a:r>
              <a:rPr lang="en-US" sz="1000" b="0" i="1" u="none" strike="noStrike" baseline="0" dirty="0">
                <a:latin typeface="+mj-lt"/>
              </a:rPr>
              <a:t>New stream cipher designs</a:t>
            </a:r>
            <a:r>
              <a:rPr lang="en-US" sz="1000" b="0" i="0" u="none" strike="noStrike" baseline="0" dirty="0">
                <a:latin typeface="+mj-lt"/>
              </a:rPr>
              <a:t>, Springer, 2008, pp. 98–118.</a:t>
            </a:r>
          </a:p>
          <a:p>
            <a:pPr algn="l"/>
            <a:r>
              <a:rPr lang="en-US" sz="1000" b="0" i="0" u="none" strike="noStrike" baseline="0" dirty="0">
                <a:latin typeface="+mj-lt"/>
              </a:rPr>
              <a:t>[41] Y. </a:t>
            </a:r>
            <a:r>
              <a:rPr lang="en-US" sz="1000" b="0" i="0" u="none" strike="noStrike" baseline="0" dirty="0" err="1">
                <a:latin typeface="+mj-lt"/>
              </a:rPr>
              <a:t>Tsunoo</a:t>
            </a:r>
            <a:r>
              <a:rPr lang="en-US" sz="1000" b="0" i="0" u="none" strike="noStrike" baseline="0" dirty="0">
                <a:latin typeface="+mj-lt"/>
              </a:rPr>
              <a:t>, T. Saito, M. </a:t>
            </a:r>
            <a:r>
              <a:rPr lang="en-US" sz="1000" b="0" i="0" u="none" strike="noStrike" baseline="0" dirty="0" err="1">
                <a:latin typeface="+mj-lt"/>
              </a:rPr>
              <a:t>Shigeri</a:t>
            </a:r>
            <a:r>
              <a:rPr lang="en-US" sz="1000" b="0" i="0" u="none" strike="noStrike" baseline="0" dirty="0">
                <a:latin typeface="+mj-lt"/>
              </a:rPr>
              <a:t>, et al., “Evaluation of </a:t>
            </a:r>
            <a:r>
              <a:rPr lang="en-US" sz="1000" b="0" i="0" u="none" strike="noStrike" baseline="0" dirty="0" err="1">
                <a:latin typeface="+mj-lt"/>
              </a:rPr>
              <a:t>sosemanuk</a:t>
            </a:r>
            <a:r>
              <a:rPr lang="en-US" sz="1000" b="0" i="0" u="none" strike="noStrike" baseline="0" dirty="0">
                <a:latin typeface="+mj-lt"/>
              </a:rPr>
              <a:t> with regard to guess-</a:t>
            </a:r>
            <a:br>
              <a:rPr lang="en-US" sz="1000" b="0" i="0" u="none" strike="noStrike" baseline="0" dirty="0">
                <a:latin typeface="+mj-lt"/>
              </a:rPr>
            </a:br>
            <a:r>
              <a:rPr lang="en-US" sz="1000" b="0" i="0" u="none" strike="noStrike" baseline="0" dirty="0">
                <a:latin typeface="+mj-lt"/>
              </a:rPr>
              <a:t>	and determine attacks,” </a:t>
            </a:r>
            <a:r>
              <a:rPr lang="en-US" sz="1000" b="0" i="1" u="none" strike="noStrike" baseline="0" dirty="0">
                <a:latin typeface="+mj-lt"/>
              </a:rPr>
              <a:t>SASC 2006 Stream Ciphers Revisited</a:t>
            </a:r>
            <a:r>
              <a:rPr lang="en-US" sz="1000" b="0" i="0" u="none" strike="noStrike" baseline="0" dirty="0">
                <a:latin typeface="+mj-lt"/>
              </a:rPr>
              <a:t>, p. 25, 2006.</a:t>
            </a:r>
          </a:p>
          <a:p>
            <a:pPr algn="l"/>
            <a:r>
              <a:rPr lang="en-US" sz="1000" b="0" i="0" u="none" strike="noStrike" baseline="0" dirty="0">
                <a:latin typeface="+mj-lt"/>
              </a:rPr>
              <a:t>[42] J.-K. Lee, D. H. Lee, and S. Park, “Cryptanalysis of </a:t>
            </a:r>
            <a:r>
              <a:rPr lang="en-US" sz="1000" b="0" i="0" u="none" strike="noStrike" baseline="0" dirty="0" err="1">
                <a:latin typeface="+mj-lt"/>
              </a:rPr>
              <a:t>sosemanuk</a:t>
            </a:r>
            <a:r>
              <a:rPr lang="en-US" sz="1000" b="0" i="0" u="none" strike="noStrike" baseline="0" dirty="0">
                <a:latin typeface="+mj-lt"/>
              </a:rPr>
              <a:t> and snow 2.0 using linear</a:t>
            </a:r>
          </a:p>
          <a:p>
            <a:pPr algn="l"/>
            <a:r>
              <a:rPr lang="en-US" sz="1000" b="0" i="0" u="none" strike="noStrike" baseline="0" dirty="0">
                <a:latin typeface="+mj-lt"/>
              </a:rPr>
              <a:t>	masks,” in </a:t>
            </a:r>
            <a:r>
              <a:rPr lang="en-US" sz="1000" b="0" i="1" u="none" strike="noStrike" baseline="0" dirty="0">
                <a:latin typeface="+mj-lt"/>
              </a:rPr>
              <a:t>International Conference on the Theory and Application of Cryptology and </a:t>
            </a:r>
            <a:br>
              <a:rPr lang="en-US" sz="1000" b="0" i="1" u="none" strike="noStrike" baseline="0" dirty="0">
                <a:latin typeface="+mj-lt"/>
              </a:rPr>
            </a:br>
            <a:r>
              <a:rPr lang="en-US" sz="1000" b="0" i="1" u="none" strike="noStrike" baseline="0" dirty="0">
                <a:latin typeface="+mj-lt"/>
              </a:rPr>
              <a:t>	Information Security</a:t>
            </a:r>
            <a:r>
              <a:rPr lang="en-US" sz="1000" b="0" i="0" u="none" strike="noStrike" baseline="0" dirty="0">
                <a:latin typeface="+mj-lt"/>
              </a:rPr>
              <a:t>, Springer, 2008, pp. 524–538.</a:t>
            </a:r>
          </a:p>
          <a:p>
            <a:pPr algn="l"/>
            <a:r>
              <a:rPr lang="en-US" sz="1000" b="0" i="0" u="none" strike="noStrike" baseline="0" dirty="0">
                <a:latin typeface="+mj-lt"/>
              </a:rPr>
              <a:t>[43] H. Wu, “The stream cipher hc-128,” in </a:t>
            </a:r>
            <a:r>
              <a:rPr lang="en-US" sz="1000" b="0" i="1" u="none" strike="noStrike" baseline="0" dirty="0">
                <a:latin typeface="+mj-lt"/>
              </a:rPr>
              <a:t>New stream cipher designs</a:t>
            </a:r>
            <a:r>
              <a:rPr lang="en-US" sz="1000" b="0" i="0" u="none" strike="noStrike" baseline="0" dirty="0">
                <a:latin typeface="+mj-lt"/>
              </a:rPr>
              <a:t>, Springer, 2008, pp. 39–47.</a:t>
            </a:r>
          </a:p>
          <a:p>
            <a:pPr algn="l"/>
            <a:r>
              <a:rPr lang="en-US" sz="1000" b="0" i="0" u="none" strike="noStrike" baseline="0" dirty="0">
                <a:latin typeface="+mj-lt"/>
              </a:rPr>
              <a:t>[44] P.-A. </a:t>
            </a:r>
            <a:r>
              <a:rPr lang="en-US" sz="1000" b="0" i="0" u="none" strike="noStrike" baseline="0" dirty="0" err="1">
                <a:latin typeface="+mj-lt"/>
              </a:rPr>
              <a:t>Fouque</a:t>
            </a:r>
            <a:r>
              <a:rPr lang="en-US" sz="1000" b="0" i="0" u="none" strike="noStrike" baseline="0" dirty="0">
                <a:latin typeface="+mj-lt"/>
              </a:rPr>
              <a:t> and T. </a:t>
            </a:r>
            <a:r>
              <a:rPr lang="en-US" sz="1000" b="0" i="0" u="none" strike="noStrike" baseline="0" dirty="0" err="1">
                <a:latin typeface="+mj-lt"/>
              </a:rPr>
              <a:t>Vannet</a:t>
            </a:r>
            <a:r>
              <a:rPr lang="en-US" sz="1000" b="0" i="0" u="none" strike="noStrike" baseline="0" dirty="0">
                <a:latin typeface="+mj-lt"/>
              </a:rPr>
              <a:t>, “Improving key recovery to 784 and 799 rounds of trivium using</a:t>
            </a:r>
          </a:p>
          <a:p>
            <a:pPr algn="l"/>
            <a:r>
              <a:rPr lang="en-US" sz="1000" b="0" i="0" u="none" strike="noStrike" baseline="0" dirty="0">
                <a:latin typeface="+mj-lt"/>
              </a:rPr>
              <a:t>	optimized cube attacks,” in </a:t>
            </a:r>
            <a:r>
              <a:rPr lang="en-US" sz="1000" b="0" i="1" u="none" strike="noStrike" baseline="0" dirty="0">
                <a:latin typeface="+mj-lt"/>
              </a:rPr>
              <a:t>International Workshop on Fast Software Encryption</a:t>
            </a:r>
            <a:r>
              <a:rPr lang="en-US" sz="1000" b="0" i="0" u="none" strike="noStrike" baseline="0" dirty="0">
                <a:latin typeface="+mj-lt"/>
              </a:rPr>
              <a:t>, Springer,</a:t>
            </a:r>
          </a:p>
          <a:p>
            <a:pPr algn="l"/>
            <a:r>
              <a:rPr lang="de-DE" sz="1000" b="0" i="0" u="none" strike="noStrike" baseline="0" dirty="0">
                <a:latin typeface="+mj-lt"/>
              </a:rPr>
              <a:t>	2013, pp. 502–517.</a:t>
            </a:r>
          </a:p>
          <a:p>
            <a:pPr algn="l"/>
            <a:r>
              <a:rPr lang="de-DE" sz="1000" b="0" i="0" u="none" strike="noStrike" baseline="0" dirty="0">
                <a:latin typeface="+mj-lt"/>
              </a:rPr>
              <a:t>[45] F. E. </a:t>
            </a:r>
            <a:r>
              <a:rPr lang="de-DE" sz="1000" b="0" i="0" u="none" strike="noStrike" baseline="0" dirty="0" err="1">
                <a:latin typeface="+mj-lt"/>
              </a:rPr>
              <a:t>Potestad-Or</a:t>
            </a:r>
            <a:r>
              <a:rPr lang="de-DE" sz="1000" dirty="0" err="1">
                <a:latin typeface="+mj-lt"/>
              </a:rPr>
              <a:t>ó</a:t>
            </a:r>
            <a:r>
              <a:rPr lang="de-DE" sz="1000" b="0" i="0" u="none" strike="noStrike" baseline="0" dirty="0" err="1">
                <a:latin typeface="+mj-lt"/>
              </a:rPr>
              <a:t>nez</a:t>
            </a:r>
            <a:r>
              <a:rPr lang="de-DE" sz="1000" b="0" i="0" u="none" strike="noStrike" baseline="0" dirty="0">
                <a:latin typeface="+mj-lt"/>
              </a:rPr>
              <a:t>, M. Valencia-</a:t>
            </a:r>
            <a:r>
              <a:rPr lang="de-DE" sz="1000" b="0" i="0" u="none" strike="noStrike" baseline="0" dirty="0" err="1">
                <a:latin typeface="+mj-lt"/>
              </a:rPr>
              <a:t>Barrero</a:t>
            </a:r>
            <a:r>
              <a:rPr lang="de-DE" sz="1000" b="0" i="0" u="none" strike="noStrike" baseline="0" dirty="0">
                <a:latin typeface="+mj-lt"/>
              </a:rPr>
              <a:t>, C. </a:t>
            </a:r>
            <a:r>
              <a:rPr lang="de-DE" sz="1000" b="0" i="0" u="none" strike="noStrike" baseline="0" dirty="0" err="1">
                <a:latin typeface="+mj-lt"/>
              </a:rPr>
              <a:t>Baena</a:t>
            </a:r>
            <a:r>
              <a:rPr lang="de-DE" sz="1000" b="0" i="0" u="none" strike="noStrike" baseline="0" dirty="0">
                <a:latin typeface="+mj-lt"/>
              </a:rPr>
              <a:t>-Oliva, P. Parra-</a:t>
            </a:r>
            <a:r>
              <a:rPr lang="de-DE" sz="1000" b="0" i="0" u="none" strike="noStrike" baseline="0" dirty="0" err="1">
                <a:latin typeface="+mj-lt"/>
              </a:rPr>
              <a:t>Fern´andez</a:t>
            </a:r>
            <a:r>
              <a:rPr lang="de-DE" sz="1000" b="0" i="0" u="none" strike="noStrike" baseline="0" dirty="0">
                <a:latin typeface="+mj-lt"/>
              </a:rPr>
              <a:t>, and C. J.</a:t>
            </a:r>
          </a:p>
          <a:p>
            <a:pPr algn="l"/>
            <a:r>
              <a:rPr lang="en-US" sz="1000" b="0" i="0" u="none" strike="noStrike" baseline="0" dirty="0">
                <a:latin typeface="+mj-lt"/>
              </a:rPr>
              <a:t>	Jiménez-Fernández, “Breaking trivium stream cipher implemented in </a:t>
            </a:r>
            <a:r>
              <a:rPr lang="en-US" sz="1000" b="0" i="0" u="none" strike="noStrike" baseline="0" dirty="0" err="1">
                <a:latin typeface="+mj-lt"/>
              </a:rPr>
              <a:t>asic</a:t>
            </a:r>
            <a:r>
              <a:rPr lang="en-US" sz="1000" b="0" i="0" u="none" strike="noStrike" baseline="0" dirty="0">
                <a:latin typeface="+mj-lt"/>
              </a:rPr>
              <a:t> using </a:t>
            </a:r>
            <a:br>
              <a:rPr lang="en-US" sz="1000" b="0" i="0" u="none" strike="noStrike" baseline="0" dirty="0">
                <a:latin typeface="+mj-lt"/>
              </a:rPr>
            </a:br>
            <a:r>
              <a:rPr lang="en-US" sz="1000" b="0" i="0" u="none" strike="noStrike" baseline="0" dirty="0">
                <a:latin typeface="+mj-lt"/>
              </a:rPr>
              <a:t>	experimental attacks and </a:t>
            </a:r>
            <a:r>
              <a:rPr lang="en-US" sz="1000" b="0" i="0" u="none" strike="noStrike" baseline="0" dirty="0" err="1">
                <a:latin typeface="+mj-lt"/>
              </a:rPr>
              <a:t>dfa</a:t>
            </a:r>
            <a:r>
              <a:rPr lang="en-US" sz="1000" b="0" i="0" u="none" strike="noStrike" baseline="0" dirty="0">
                <a:latin typeface="+mj-lt"/>
              </a:rPr>
              <a:t>,” </a:t>
            </a:r>
            <a:r>
              <a:rPr lang="en-US" sz="1000" b="0" i="1" u="none" strike="noStrike" baseline="0" dirty="0">
                <a:latin typeface="+mj-lt"/>
              </a:rPr>
              <a:t>Sensors</a:t>
            </a:r>
            <a:r>
              <a:rPr lang="en-US" sz="1000" b="0" i="0" u="none" strike="noStrike" baseline="0" dirty="0">
                <a:latin typeface="+mj-lt"/>
              </a:rPr>
              <a:t>, vol. 20, no. 23, p. 6909, 2020.</a:t>
            </a:r>
            <a:endParaRPr lang="de-DE" sz="1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5289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platzhalter 1">
                <a:extLst>
                  <a:ext uri="{FF2B5EF4-FFF2-40B4-BE49-F238E27FC236}">
                    <a16:creationId xmlns:a16="http://schemas.microsoft.com/office/drawing/2014/main" id="{C96B9437-F880-4A66-9427-34E6448381BC}"/>
                  </a:ext>
                </a:extLst>
              </p:cNvPr>
              <p:cNvSpPr>
                <a:spLocks noGrp="1"/>
              </p:cNvSpPr>
              <p:nvPr>
                <p:ph type="body" sz="quarter" idx="19"/>
              </p:nvPr>
            </p:nvSpPr>
            <p:spPr>
              <a:xfrm>
                <a:off x="632884" y="1458879"/>
                <a:ext cx="11063816" cy="5034180"/>
              </a:xfrm>
            </p:spPr>
            <p:txBody>
              <a:bodyPr>
                <a:normAutofit/>
              </a:bodyPr>
              <a:lstStyle/>
              <a:p>
                <a:pPr indent="0">
                  <a:lnSpc>
                    <a:spcPct val="100000"/>
                  </a:lnSpc>
                  <a:buNone/>
                </a:pPr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Bit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de-DE" sz="2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de-DE" sz="2000" b="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de-DE" sz="2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de-DE" sz="20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calculated by feedback function after </a:t>
                </a:r>
                <a14:m>
                  <m:oMath xmlns:m="http://schemas.openxmlformats.org/officeDocument/2006/math">
                    <m:r>
                      <a:rPr lang="en-US" sz="2000" b="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de-DE" sz="2000" b="0" dirty="0"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-</a:t>
                </a:r>
                <a:r>
                  <a:rPr lang="en-US" altLang="de-DE" sz="2000" b="0" dirty="0" err="1"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th</a:t>
                </a:r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shift:</a:t>
                </a:r>
              </a:p>
              <a:p>
                <a:pPr marL="0" indent="0">
                  <a:lnSpc>
                    <a:spcPct val="150000"/>
                  </a:lnSpc>
                  <a:spcBef>
                    <a:spcPts val="3500"/>
                  </a:spcBef>
                  <a:buNone/>
                </a:pPr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de-DE" sz="2000" b="0" dirty="0"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de-DE" sz="2000" b="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de-DE" sz="2000" b="0" dirty="0"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, 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de-DE" sz="2000" b="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2000" b="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de-DE" sz="2000" b="0" baseline="-25000" dirty="0"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de-DE" sz="2000" b="0" dirty="0"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:= </a:t>
                </a:r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initial state and </a:t>
                </a:r>
                <a14:m>
                  <m:oMath xmlns:m="http://schemas.openxmlformats.org/officeDocument/2006/math">
                    <m:r>
                      <a:rPr lang="de-DE" sz="2000" b="0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de-DE" sz="2000" b="0" baseline="-25000" dirty="0"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0</a:t>
                </a:r>
                <a:r>
                  <a:rPr lang="en-US" altLang="de-DE" sz="2000" b="0" dirty="0"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de-DE" sz="2000" b="0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de-DE" sz="2000" b="0" baseline="-25000" dirty="0"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1</a:t>
                </a:r>
                <a:r>
                  <a:rPr lang="en-US" altLang="de-DE" sz="2000" b="0" dirty="0"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, 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de-DE" sz="2000" b="0" baseline="-25000" dirty="0"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de-DE" sz="2000" b="0" dirty="0"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:= </a:t>
                </a:r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tapped memory cells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1000"/>
                  </a:spcBef>
                  <a:buNone/>
                </a:pPr>
                <a:b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</a:b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Example </a:t>
                </a:r>
                <a:r>
                  <a:rPr lang="en-US" altLang="de-DE" sz="2000" dirty="0"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k = 5</a:t>
                </a:r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indent="0">
                  <a:lnSpc>
                    <a:spcPct val="100000"/>
                  </a:lnSpc>
                  <a:spcBef>
                    <a:spcPts val="1000"/>
                  </a:spcBef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2000" b="0" i="1" smtClean="0">
                            <a:solidFill>
                              <a:srgbClr val="718E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>
                            <a:solidFill>
                              <a:srgbClr val="718E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de-DE" sz="2000" b="0" i="0" smtClean="0">
                            <a:solidFill>
                              <a:srgbClr val="718E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de-DE" sz="2000" b="0" dirty="0">
                    <a:solidFill>
                      <a:srgbClr val="718E00"/>
                    </a:solidFill>
                    <a:latin typeface="Cambria Math" panose="02040503050406030204" pitchFamily="18" charset="0"/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 b="0" i="1" smtClean="0">
                            <a:solidFill>
                              <a:srgbClr val="718E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>
                            <a:solidFill>
                              <a:srgbClr val="718E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m:rPr>
                            <m:nor/>
                          </m:rPr>
                          <a:rPr lang="en-US" altLang="de-DE" sz="2000" b="0" baseline="-25000" dirty="0">
                            <a:solidFill>
                              <a:srgbClr val="718E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0</m:t>
                        </m:r>
                        <m:r>
                          <a:rPr lang="de-DE" sz="2000" b="0" i="1">
                            <a:solidFill>
                              <a:srgbClr val="718E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de-DE" sz="2000" b="0" i="0" smtClean="0">
                            <a:solidFill>
                              <a:srgbClr val="718E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DE" sz="2000" b="0" i="0" smtClean="0">
                        <a:solidFill>
                          <a:srgbClr val="718E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DE" sz="2000" b="0" i="1">
                            <a:solidFill>
                              <a:srgbClr val="718E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>
                            <a:solidFill>
                              <a:srgbClr val="718E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de-DE" altLang="de-DE" sz="2000" b="0" i="1" baseline="-25000" dirty="0" smtClean="0">
                            <a:solidFill>
                              <a:srgbClr val="718E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1</m:t>
                        </m:r>
                        <m:r>
                          <a:rPr lang="de-DE" sz="2000" b="0" i="1">
                            <a:solidFill>
                              <a:srgbClr val="718E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de-DE" sz="2000" b="0" i="0" smtClean="0">
                            <a:solidFill>
                              <a:srgbClr val="718E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sz="2000" b="0" i="0" smtClean="0">
                        <a:solidFill>
                          <a:srgbClr val="718E00"/>
                        </a:solidFill>
                        <a:latin typeface="Cambria Math" panose="02040503050406030204" pitchFamily="18" charset="0"/>
                      </a:rPr>
                      <m:t>=1+1=0 </m:t>
                    </m:r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(</m:t>
                    </m:r>
                  </m:oMath>
                </a14:m>
                <a:r>
                  <a:rPr lang="en-US" altLang="de-DE" sz="2000" b="0" dirty="0">
                    <a:latin typeface="Cambria Math" panose="02040503050406030204" pitchFamily="18" charset="0"/>
                    <a:ea typeface="Calibri" panose="020F0502020204030204" pitchFamily="34" charset="0"/>
                    <a:cs typeface="Courier New" panose="02070309020205020404" pitchFamily="49" charset="0"/>
                  </a:rPr>
                  <a:t>ℤ/2ℤ)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1000"/>
                  </a:spcBef>
                  <a:buNone/>
                </a:pPr>
                <a:b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</a:br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indent="0">
                  <a:buNone/>
                </a:pPr>
                <a:endParaRPr lang="de-DE" sz="2000" b="0" dirty="0"/>
              </a:p>
            </p:txBody>
          </p:sp>
        </mc:Choice>
        <mc:Fallback xmlns="">
          <p:sp>
            <p:nvSpPr>
              <p:cNvPr id="2" name="Textplatzhalter 1">
                <a:extLst>
                  <a:ext uri="{FF2B5EF4-FFF2-40B4-BE49-F238E27FC236}">
                    <a16:creationId xmlns:a16="http://schemas.microsoft.com/office/drawing/2014/main" id="{C96B9437-F880-4A66-9427-34E6448381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9"/>
              </p:nvPr>
            </p:nvSpPr>
            <p:spPr>
              <a:xfrm>
                <a:off x="632884" y="1458879"/>
                <a:ext cx="11063816" cy="5034180"/>
              </a:xfrm>
              <a:blipFill>
                <a:blip r:embed="rId2"/>
                <a:stretch>
                  <a:fillRect l="-1433" t="-157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>
            <a:extLst>
              <a:ext uri="{FF2B5EF4-FFF2-40B4-BE49-F238E27FC236}">
                <a16:creationId xmlns:a16="http://schemas.microsoft.com/office/drawing/2014/main" id="{EAEBA714-0398-463D-B4D9-33355B047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Linear Feedback Shift Registers (LFSRs)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E55EDB7F-97FC-4C87-8A4B-A3F9F93C8D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Generating </a:t>
            </a:r>
            <a:r>
              <a:rPr lang="de-DE" dirty="0" err="1"/>
              <a:t>Pseudorandom</a:t>
            </a:r>
            <a:r>
              <a:rPr lang="de-DE" dirty="0"/>
              <a:t> Numbers with LFSRs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E527036-302A-4657-8BD6-F6904ECD5F36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14E9E765-94CE-0941-BE99-F43834E80C33}" type="slidenum">
              <a:rPr lang="de-DE" smtClean="0"/>
              <a:pPr>
                <a:defRPr/>
              </a:pPr>
              <a:t>7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067A316F-4BCF-4D1C-A0DA-B7F4C9C07B67}"/>
                  </a:ext>
                </a:extLst>
              </p:cNvPr>
              <p:cNvSpPr txBox="1"/>
              <p:nvPr/>
            </p:nvSpPr>
            <p:spPr>
              <a:xfrm>
                <a:off x="2284740" y="1821874"/>
                <a:ext cx="8457055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de-DE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de-DE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sSub>
                      <m:sSubPr>
                        <m:ctrlP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de-DE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de-DE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de-DE" sz="2000" dirty="0">
                    <a:solidFill>
                      <a:schemeClr val="tx1"/>
                    </a:solidFill>
                  </a:rPr>
                  <a:t>	</a:t>
                </a:r>
                <a:r>
                  <a:rPr lang="de-DE" sz="2000" dirty="0" err="1">
                    <a:solidFill>
                      <a:schemeClr val="tx1"/>
                    </a:solidFill>
                  </a:rPr>
                  <a:t>with</a:t>
                </a:r>
                <a:r>
                  <a:rPr lang="de-DE" sz="2000" dirty="0">
                    <a:solidFill>
                      <a:schemeClr val="tx1"/>
                    </a:solidFill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de-DE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sz="20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de-DE" sz="2000" dirty="0">
                    <a:latin typeface="Cambria Math" panose="02040503050406030204" pitchFamily="18" charset="0"/>
                    <a:ea typeface="Calibri" panose="020F0502020204030204" pitchFamily="34" charset="0"/>
                    <a:cs typeface="Courier New" panose="02070309020205020404" pitchFamily="49" charset="0"/>
                  </a:rPr>
                  <a:t>∈ </a:t>
                </a:r>
                <a:r>
                  <a:rPr lang="en-US" altLang="de-DE" sz="2000" spc="-300" dirty="0">
                    <a:latin typeface="Cambria Math" panose="02040503050406030204" pitchFamily="18" charset="0"/>
                    <a:ea typeface="Calibri" panose="020F0502020204030204" pitchFamily="34" charset="0"/>
                    <a:cs typeface="Courier New" panose="02070309020205020404" pitchFamily="49" charset="0"/>
                  </a:rPr>
                  <a:t>IF</a:t>
                </a:r>
                <a:r>
                  <a:rPr lang="en-US" altLang="de-DE" sz="2000" baseline="-25000" dirty="0">
                    <a:latin typeface="Cambria Math" panose="02040503050406030204" pitchFamily="18" charset="0"/>
                    <a:ea typeface="Calibri" panose="020F0502020204030204" pitchFamily="34" charset="0"/>
                    <a:cs typeface="Courier New" panose="02070309020205020404" pitchFamily="49" charset="0"/>
                  </a:rPr>
                  <a:t>2 </a:t>
                </a:r>
                <a:r>
                  <a:rPr lang="en-US" altLang="de-DE" sz="2000" dirty="0">
                    <a:latin typeface="Cambria Math" panose="02040503050406030204" pitchFamily="18" charset="0"/>
                    <a:ea typeface="Calibri" panose="020F0502020204030204" pitchFamily="34" charset="0"/>
                    <a:cs typeface="Courier New" panose="02070309020205020404" pitchFamily="49" charset="0"/>
                  </a:rPr>
                  <a:t>(≙ ℤ/2ℤ)</a:t>
                </a:r>
                <a:endParaRPr lang="de-DE" altLang="de-DE" sz="2000" baseline="-25000" dirty="0"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067A316F-4BCF-4D1C-A0DA-B7F4C9C07B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4740" y="1821874"/>
                <a:ext cx="8457055" cy="400110"/>
              </a:xfrm>
              <a:prstGeom prst="rect">
                <a:avLst/>
              </a:prstGeom>
              <a:blipFill>
                <a:blip r:embed="rId5"/>
                <a:stretch>
                  <a:fillRect t="-9231" b="-2923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Grafik 13">
            <a:extLst>
              <a:ext uri="{FF2B5EF4-FFF2-40B4-BE49-F238E27FC236}">
                <a16:creationId xmlns:a16="http://schemas.microsoft.com/office/drawing/2014/main" id="{017142D0-0ED8-45E6-9DE6-70E5201484D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032593" y="2929058"/>
            <a:ext cx="6807430" cy="3143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7926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rafik 16">
            <a:extLst>
              <a:ext uri="{FF2B5EF4-FFF2-40B4-BE49-F238E27FC236}">
                <a16:creationId xmlns:a16="http://schemas.microsoft.com/office/drawing/2014/main" id="{D6985751-919E-410B-8E3D-16D8170E4F6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80695" y="2790897"/>
            <a:ext cx="6403957" cy="394089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platzhalter 1">
                <a:extLst>
                  <a:ext uri="{FF2B5EF4-FFF2-40B4-BE49-F238E27FC236}">
                    <a16:creationId xmlns:a16="http://schemas.microsoft.com/office/drawing/2014/main" id="{C96B9437-F880-4A66-9427-34E6448381BC}"/>
                  </a:ext>
                </a:extLst>
              </p:cNvPr>
              <p:cNvSpPr>
                <a:spLocks noGrp="1"/>
              </p:cNvSpPr>
              <p:nvPr>
                <p:ph type="body" sz="quarter" idx="19"/>
              </p:nvPr>
            </p:nvSpPr>
            <p:spPr>
              <a:xfrm>
                <a:off x="632884" y="1458879"/>
                <a:ext cx="11063816" cy="5034180"/>
              </a:xfrm>
            </p:spPr>
            <p:txBody>
              <a:bodyPr>
                <a:normAutofit/>
              </a:bodyPr>
              <a:lstStyle/>
              <a:p>
                <a:pPr indent="0">
                  <a:lnSpc>
                    <a:spcPct val="100000"/>
                  </a:lnSpc>
                  <a:buNone/>
                </a:pPr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Bit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de-DE" sz="2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de-DE" sz="2000" b="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de-DE" sz="2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de-DE" sz="20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calculated by feedback function after </a:t>
                </a:r>
                <a14:m>
                  <m:oMath xmlns:m="http://schemas.openxmlformats.org/officeDocument/2006/math">
                    <m:r>
                      <a:rPr lang="en-US" sz="2000" b="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de-DE" sz="2000" b="0" dirty="0"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-</a:t>
                </a:r>
                <a:r>
                  <a:rPr lang="en-US" altLang="de-DE" sz="2000" b="0" dirty="0" err="1"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th</a:t>
                </a:r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shift:</a:t>
                </a:r>
              </a:p>
              <a:p>
                <a:pPr marL="0" indent="0">
                  <a:lnSpc>
                    <a:spcPct val="150000"/>
                  </a:lnSpc>
                  <a:spcBef>
                    <a:spcPts val="3500"/>
                  </a:spcBef>
                  <a:buNone/>
                </a:pPr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de-DE" sz="2000" b="0" dirty="0"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de-DE" sz="2000" b="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de-DE" sz="2000" b="0" dirty="0"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, 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de-DE" sz="2000" b="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2000" b="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de-DE" sz="2000" b="0" baseline="-25000" dirty="0"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de-DE" sz="2000" b="0" dirty="0"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:= </a:t>
                </a:r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initial state and </a:t>
                </a:r>
                <a14:m>
                  <m:oMath xmlns:m="http://schemas.openxmlformats.org/officeDocument/2006/math">
                    <m:r>
                      <a:rPr lang="de-DE" sz="2000" b="0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de-DE" sz="2000" b="0" baseline="-25000" dirty="0"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0</a:t>
                </a:r>
                <a:r>
                  <a:rPr lang="en-US" altLang="de-DE" sz="2000" b="0" dirty="0"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de-DE" sz="2000" b="0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de-DE" sz="2000" b="0" baseline="-25000" dirty="0"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1</a:t>
                </a:r>
                <a:r>
                  <a:rPr lang="en-US" altLang="de-DE" sz="2000" b="0" dirty="0"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, 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de-DE" sz="2000" b="0" baseline="-25000" dirty="0"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de-DE" sz="2000" b="0" dirty="0"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:= </a:t>
                </a:r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tapped memory cells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1000"/>
                  </a:spcBef>
                  <a:buNone/>
                </a:pPr>
                <a:b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</a:b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Period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𝒓</m:t>
                    </m:r>
                    <m:r>
                      <a:rPr lang="en-US" sz="2000" b="1" i="1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:</a:t>
                </a:r>
                <a:endParaRPr lang="de-DE" sz="2000" i="1" dirty="0">
                  <a:effectLst/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1000"/>
                  </a:spcBef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2000" b="0" i="1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000" b="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𝑠</m:t>
                        </m:r>
                      </m:e>
                      <m:sub>
                        <m:r>
                          <a:rPr lang="en-US" sz="2000" b="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𝑛</m:t>
                        </m:r>
                        <m:r>
                          <a:rPr lang="en-US" sz="2000" b="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+</m:t>
                        </m:r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𝑟</m:t>
                        </m:r>
                      </m:sub>
                    </m:sSub>
                    <m:r>
                      <a:rPr lang="en-US" sz="2000" b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=</m:t>
                    </m:r>
                    <m:sSub>
                      <m:sSubPr>
                        <m:ctrlPr>
                          <a:rPr lang="de-DE" sz="2000" b="0" i="1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000" b="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𝑠</m:t>
                        </m:r>
                      </m:e>
                      <m:sub>
                        <m:r>
                          <a:rPr lang="en-US" sz="2000" b="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𝑛</m:t>
                        </m:r>
                      </m:sub>
                    </m:sSub>
                    <m:r>
                      <a:rPr lang="en-US" sz="2000" b="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for all </a:t>
                </a:r>
                <a14:m>
                  <m:oMath xmlns:m="http://schemas.openxmlformats.org/officeDocument/2006/math">
                    <m:r>
                      <a:rPr lang="en-US" sz="2000" b="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de-DE" sz="20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with </a:t>
                </a:r>
                <a14:m>
                  <m:oMath xmlns:m="http://schemas.openxmlformats.org/officeDocument/2006/math">
                    <m:r>
                      <a:rPr lang="en-US" sz="2000" b="0" i="1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𝑟</m:t>
                    </m:r>
                    <m:sSub>
                      <m:sSubPr>
                        <m:ctrlPr>
                          <a:rPr lang="de-DE" sz="20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∈</m:t>
                    </m:r>
                    <m:r>
                      <a:rPr lang="en-US" sz="2000" b="0" i="1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ℕ</m:t>
                    </m:r>
                  </m:oMath>
                </a14:m>
                <a:endParaRPr lang="en-US" sz="2000" b="0" i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2000" b="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>
                  <a:lnSpc>
                    <a:spcPct val="110000"/>
                  </a:lnSpc>
                  <a:buFont typeface="Wingdings" panose="05000000000000000000" pitchFamily="2" charset="2"/>
                  <a:buChar char="à"/>
                </a:pPr>
                <a:r>
                  <a:rPr lang="en-US" sz="2000" b="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Maximum possible period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𝑟</m:t>
                    </m:r>
                    <m:r>
                      <a:rPr lang="de-DE" sz="2000" b="0" i="1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=</m:t>
                    </m:r>
                    <m:sSup>
                      <m:sSupPr>
                        <m:ctrlPr>
                          <a:rPr lang="de-DE" sz="2000" b="0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2000" b="0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2</m:t>
                        </m:r>
                      </m:e>
                      <m:sup>
                        <m:r>
                          <a:rPr lang="en-US" sz="2000" b="0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𝑘</m:t>
                        </m:r>
                      </m:sup>
                    </m:sSup>
                    <m:r>
                      <a:rPr lang="de-DE" sz="2000" b="0" i="1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−1</m:t>
                    </m:r>
                  </m:oMath>
                </a14:m>
                <a:endParaRPr lang="en-US" sz="2000" b="0" i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>
                  <a:lnSpc>
                    <a:spcPct val="110000"/>
                  </a:lnSpc>
                  <a:spcBef>
                    <a:spcPts val="1000"/>
                  </a:spcBef>
                  <a:buFont typeface="Wingdings" panose="05000000000000000000" pitchFamily="2" charset="2"/>
                  <a:buChar char="à"/>
                </a:pPr>
                <a:r>
                  <a:rPr lang="en-US" sz="2000" b="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Period can depend on initial state</a:t>
                </a:r>
                <a:br>
                  <a:rPr lang="en-US" sz="2000" b="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</a:br>
                <a:r>
                  <a:rPr lang="en-US" sz="2000" b="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    </a:t>
                </a:r>
                <a:r>
                  <a:rPr lang="en-US" altLang="de-DE" sz="2000" b="0" i="1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s</a:t>
                </a:r>
                <a:r>
                  <a:rPr lang="en-US" altLang="de-DE" sz="2000" b="0" baseline="-250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0</a:t>
                </a:r>
                <a:r>
                  <a:rPr lang="en-US" altLang="de-DE" sz="2000" b="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,</a:t>
                </a:r>
                <a:r>
                  <a:rPr lang="en-US" altLang="de-DE" sz="2000" b="0" i="1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s</a:t>
                </a:r>
                <a:r>
                  <a:rPr lang="en-US" altLang="de-DE" sz="2000" b="0" baseline="-250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1</a:t>
                </a:r>
                <a:r>
                  <a:rPr lang="en-US" altLang="de-DE" sz="2000" b="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, …,</a:t>
                </a:r>
                <a:r>
                  <a:rPr lang="en-US" altLang="de-DE" sz="2000" b="0" i="1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s</a:t>
                </a:r>
                <a:r>
                  <a:rPr lang="en-US" altLang="de-DE" sz="2000" b="0" baseline="-250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k-1</a:t>
                </a:r>
              </a:p>
              <a:p>
                <a:pPr indent="0">
                  <a:lnSpc>
                    <a:spcPct val="100000"/>
                  </a:lnSpc>
                  <a:buNone/>
                </a:pPr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indent="0">
                  <a:buNone/>
                </a:pPr>
                <a:endParaRPr lang="de-DE" sz="2000" b="0" dirty="0"/>
              </a:p>
            </p:txBody>
          </p:sp>
        </mc:Choice>
        <mc:Fallback xmlns="">
          <p:sp>
            <p:nvSpPr>
              <p:cNvPr id="2" name="Textplatzhalter 1">
                <a:extLst>
                  <a:ext uri="{FF2B5EF4-FFF2-40B4-BE49-F238E27FC236}">
                    <a16:creationId xmlns:a16="http://schemas.microsoft.com/office/drawing/2014/main" id="{C96B9437-F880-4A66-9427-34E6448381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9"/>
              </p:nvPr>
            </p:nvSpPr>
            <p:spPr>
              <a:xfrm>
                <a:off x="632884" y="1458879"/>
                <a:ext cx="11063816" cy="5034180"/>
              </a:xfrm>
              <a:blipFill>
                <a:blip r:embed="rId4"/>
                <a:stretch>
                  <a:fillRect l="-1433" t="-157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>
            <a:extLst>
              <a:ext uri="{FF2B5EF4-FFF2-40B4-BE49-F238E27FC236}">
                <a16:creationId xmlns:a16="http://schemas.microsoft.com/office/drawing/2014/main" id="{EAEBA714-0398-463D-B4D9-33355B047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Linear Feedback Shift Registers (LFSRs)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E55EDB7F-97FC-4C87-8A4B-A3F9F93C8D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Generating </a:t>
            </a:r>
            <a:r>
              <a:rPr lang="de-DE" dirty="0" err="1"/>
              <a:t>Pseudorandom</a:t>
            </a:r>
            <a:r>
              <a:rPr lang="de-DE" dirty="0"/>
              <a:t> Numbers with LFSRs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E527036-302A-4657-8BD6-F6904ECD5F36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14E9E765-94CE-0941-BE99-F43834E80C33}" type="slidenum">
              <a:rPr lang="de-DE" smtClean="0"/>
              <a:pPr>
                <a:defRPr/>
              </a:pPr>
              <a:t>8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067A316F-4BCF-4D1C-A0DA-B7F4C9C07B67}"/>
                  </a:ext>
                </a:extLst>
              </p:cNvPr>
              <p:cNvSpPr txBox="1"/>
              <p:nvPr/>
            </p:nvSpPr>
            <p:spPr>
              <a:xfrm>
                <a:off x="2284740" y="1821874"/>
                <a:ext cx="8457055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de-DE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de-DE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sSub>
                      <m:sSubPr>
                        <m:ctrlP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de-DE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de-DE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de-DE" sz="2000" dirty="0">
                    <a:solidFill>
                      <a:schemeClr val="tx1"/>
                    </a:solidFill>
                  </a:rPr>
                  <a:t>	</a:t>
                </a:r>
                <a:r>
                  <a:rPr lang="de-DE" sz="2000" dirty="0" err="1">
                    <a:solidFill>
                      <a:schemeClr val="tx1"/>
                    </a:solidFill>
                  </a:rPr>
                  <a:t>with</a:t>
                </a:r>
                <a:r>
                  <a:rPr lang="de-DE" sz="2000" dirty="0">
                    <a:solidFill>
                      <a:schemeClr val="tx1"/>
                    </a:solidFill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de-DE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sz="20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de-DE" sz="2000" dirty="0">
                    <a:latin typeface="Cambria Math" panose="02040503050406030204" pitchFamily="18" charset="0"/>
                    <a:ea typeface="Calibri" panose="020F0502020204030204" pitchFamily="34" charset="0"/>
                    <a:cs typeface="Courier New" panose="02070309020205020404" pitchFamily="49" charset="0"/>
                  </a:rPr>
                  <a:t>∈ </a:t>
                </a:r>
                <a:r>
                  <a:rPr lang="en-US" altLang="de-DE" sz="2000" spc="-300" dirty="0">
                    <a:latin typeface="Cambria Math" panose="02040503050406030204" pitchFamily="18" charset="0"/>
                    <a:ea typeface="Calibri" panose="020F0502020204030204" pitchFamily="34" charset="0"/>
                    <a:cs typeface="Courier New" panose="02070309020205020404" pitchFamily="49" charset="0"/>
                  </a:rPr>
                  <a:t>IF</a:t>
                </a:r>
                <a:r>
                  <a:rPr lang="en-US" altLang="de-DE" sz="2000" baseline="-25000" dirty="0">
                    <a:latin typeface="Cambria Math" panose="02040503050406030204" pitchFamily="18" charset="0"/>
                    <a:ea typeface="Calibri" panose="020F0502020204030204" pitchFamily="34" charset="0"/>
                    <a:cs typeface="Courier New" panose="02070309020205020404" pitchFamily="49" charset="0"/>
                  </a:rPr>
                  <a:t>2 </a:t>
                </a:r>
                <a:r>
                  <a:rPr lang="en-US" altLang="de-DE" sz="2000" dirty="0">
                    <a:latin typeface="Cambria Math" panose="02040503050406030204" pitchFamily="18" charset="0"/>
                    <a:ea typeface="Calibri" panose="020F0502020204030204" pitchFamily="34" charset="0"/>
                    <a:cs typeface="Courier New" panose="02070309020205020404" pitchFamily="49" charset="0"/>
                  </a:rPr>
                  <a:t>(≙ ℤ/2ℤ)</a:t>
                </a:r>
                <a:endParaRPr lang="de-DE" altLang="de-DE" sz="2000" baseline="-25000" dirty="0"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067A316F-4BCF-4D1C-A0DA-B7F4C9C07B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4740" y="1821874"/>
                <a:ext cx="8457055" cy="400110"/>
              </a:xfrm>
              <a:prstGeom prst="rect">
                <a:avLst/>
              </a:prstGeom>
              <a:blipFill>
                <a:blip r:embed="rId5"/>
                <a:stretch>
                  <a:fillRect t="-9231" b="-2923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91396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C96B9437-F880-4A66-9427-34E6448381B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2884" y="1458879"/>
            <a:ext cx="11063816" cy="5034180"/>
          </a:xfrm>
        </p:spPr>
        <p:txBody>
          <a:bodyPr>
            <a:normAutofit/>
          </a:bodyPr>
          <a:lstStyle/>
          <a:p>
            <a:pPr indent="0">
              <a:lnSpc>
                <a:spcPct val="100000"/>
              </a:lnSpc>
              <a:spcBef>
                <a:spcPts val="1000"/>
              </a:spcBef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Desired: </a:t>
            </a:r>
            <a:r>
              <a:rPr lang="en-US" sz="2000" b="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maximum period + independent of initial state  </a:t>
            </a:r>
            <a:r>
              <a:rPr lang="en-US" sz="2000" b="0" i="1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m-sequences</a:t>
            </a:r>
            <a:br>
              <a:rPr lang="en-US" sz="2000" b="0" i="1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</a:br>
            <a:endParaRPr lang="en-US" sz="2000" b="0" i="1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indent="0">
              <a:lnSpc>
                <a:spcPct val="100000"/>
              </a:lnSpc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Producing m-sequences:</a:t>
            </a:r>
          </a:p>
          <a:p>
            <a:pPr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 b="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Describing the LFSR as matrix </a:t>
            </a:r>
            <a:r>
              <a:rPr lang="en-US" altLang="de-DE" sz="2000" b="0" i="1" dirty="0">
                <a:latin typeface="Cambria Math" panose="0204050305040603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A</a:t>
            </a:r>
            <a:r>
              <a:rPr lang="en-US" altLang="de-DE" sz="2000" b="0" dirty="0">
                <a:latin typeface="Cambria Math" panose="0204050305040603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∈ </a:t>
            </a:r>
            <a:r>
              <a:rPr lang="en-US" altLang="de-DE" sz="2000" b="0" spc="-300" dirty="0">
                <a:latin typeface="Cambria Math" panose="02040503050406030204" pitchFamily="18" charset="0"/>
                <a:ea typeface="Calibri" panose="020F0502020204030204" pitchFamily="34" charset="0"/>
                <a:cs typeface="Courier New" panose="02070309020205020404" pitchFamily="49" charset="0"/>
              </a:rPr>
              <a:t>IF</a:t>
            </a:r>
            <a:r>
              <a:rPr lang="en-US" altLang="de-DE" sz="2000" b="0" baseline="-25000" dirty="0">
                <a:latin typeface="Cambria Math" panose="02040503050406030204" pitchFamily="18" charset="0"/>
                <a:ea typeface="Calibri" panose="020F0502020204030204" pitchFamily="34" charset="0"/>
                <a:cs typeface="Courier New" panose="02070309020205020404" pitchFamily="49" charset="0"/>
              </a:rPr>
              <a:t>2</a:t>
            </a:r>
            <a:r>
              <a:rPr lang="en-US" sz="2000" b="0" baseline="30000" dirty="0">
                <a:latin typeface="Arial" panose="020B0604020202020204" pitchFamily="34" charset="0"/>
                <a:ea typeface="Calibri" panose="020F0502020204030204" pitchFamily="34" charset="0"/>
              </a:rPr>
              <a:t>k×k</a:t>
            </a:r>
            <a:r>
              <a:rPr lang="en-US" sz="2000" b="0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2000" b="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: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000" b="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000" b="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000" b="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000" b="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indent="0">
              <a:lnSpc>
                <a:spcPct val="100000"/>
              </a:lnSpc>
              <a:buNone/>
            </a:pPr>
            <a:br>
              <a:rPr lang="en-US" sz="2000" b="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</a:br>
            <a:endParaRPr lang="en-US" sz="2000" b="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Characteristic polynomial of </a:t>
            </a:r>
            <a:r>
              <a:rPr lang="en-US" altLang="de-DE" sz="2000" b="0" dirty="0">
                <a:latin typeface="Cambria Math" panose="0204050305040603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A </a:t>
            </a:r>
            <a:r>
              <a:rPr lang="en-US" sz="2000" b="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:</a:t>
            </a:r>
          </a:p>
          <a:p>
            <a:pPr indent="0">
              <a:lnSpc>
                <a:spcPct val="100000"/>
              </a:lnSpc>
              <a:buNone/>
            </a:pPr>
            <a:endParaRPr lang="en-US" sz="2000" b="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indent="0">
              <a:lnSpc>
                <a:spcPct val="100000"/>
              </a:lnSpc>
              <a:buNone/>
            </a:pPr>
            <a:endParaRPr lang="en-US" sz="2000" b="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indent="0">
              <a:lnSpc>
                <a:spcPct val="200000"/>
              </a:lnSpc>
              <a:buNone/>
            </a:pPr>
            <a:r>
              <a:rPr lang="en-US" sz="2000" b="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LFSR produces m-sequence, if characteristic polynomial of </a:t>
            </a:r>
            <a:r>
              <a:rPr lang="en-US" altLang="de-DE" sz="2000" b="0" i="1" dirty="0">
                <a:latin typeface="Cambria Math" panose="0204050305040603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A</a:t>
            </a:r>
            <a:r>
              <a:rPr lang="en-US" sz="2000" b="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is </a:t>
            </a:r>
            <a:r>
              <a:rPr lang="en-US" sz="2000" b="0" i="1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primitive</a:t>
            </a:r>
          </a:p>
          <a:p>
            <a:pPr indent="0">
              <a:lnSpc>
                <a:spcPct val="100000"/>
              </a:lnSpc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indent="0">
              <a:lnSpc>
                <a:spcPct val="100000"/>
              </a:lnSpc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indent="0">
              <a:lnSpc>
                <a:spcPct val="100000"/>
              </a:lnSpc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indent="0">
              <a:lnSpc>
                <a:spcPct val="100000"/>
              </a:lnSpc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indent="0">
              <a:lnSpc>
                <a:spcPct val="100000"/>
              </a:lnSpc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AEBA714-0398-463D-B4D9-33355B047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Linear Feedback Shift Registers (LFSRs)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E55EDB7F-97FC-4C87-8A4B-A3F9F93C8D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/>
              <a:t>Optimizing</a:t>
            </a:r>
            <a:r>
              <a:rPr lang="de-DE" dirty="0"/>
              <a:t> LFSRs: m-</a:t>
            </a:r>
            <a:r>
              <a:rPr lang="de-DE" dirty="0" err="1"/>
              <a:t>sequences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E527036-302A-4657-8BD6-F6904ECD5F36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14E9E765-94CE-0941-BE99-F43834E80C33}" type="slidenum">
              <a:rPr lang="de-DE" smtClean="0"/>
              <a:pPr>
                <a:defRPr/>
              </a:pPr>
              <a:t>9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E142209F-7B78-49C9-80C2-B099BEDF25C0}"/>
                  </a:ext>
                </a:extLst>
              </p:cNvPr>
              <p:cNvSpPr txBox="1"/>
              <p:nvPr/>
            </p:nvSpPr>
            <p:spPr>
              <a:xfrm>
                <a:off x="2227644" y="5190493"/>
                <a:ext cx="7736711" cy="4056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m:t>𝑓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𝑥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m:t>𝑑𝑒𝑡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𝑥𝐼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−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𝐴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m:t>=</m:t>
                      </m:r>
                      <m:r>
                        <m:rPr>
                          <m:lit/>
                        </m:rPr>
                        <a:rPr lang="en-US" sz="2000" i="1">
                          <a:latin typeface="Cambria Math" panose="02040503050406030204" pitchFamily="18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m:t> 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𝑥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𝑘</m:t>
                          </m:r>
                        </m:sup>
                      </m:sSup>
                      <m:r>
                        <a:rPr lang="de-DE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𝑎</m:t>
                          </m:r>
                        </m:e>
                        <m:sub>
                          <m:r>
                            <a:rPr lang="de-DE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𝑘</m:t>
                          </m:r>
                          <m:r>
                            <a:rPr lang="de-DE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−1</m:t>
                          </m:r>
                        </m:sub>
                      </m:sSub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𝑥</m:t>
                          </m:r>
                        </m:e>
                        <m:sup>
                          <m:r>
                            <a:rPr lang="de-DE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𝑘</m:t>
                          </m:r>
                          <m:r>
                            <a:rPr lang="de-DE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−1</m:t>
                          </m:r>
                        </m:sup>
                      </m:sSup>
                      <m:r>
                        <a:rPr lang="de-DE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𝑎</m:t>
                          </m:r>
                        </m:e>
                        <m:sub>
                          <m:r>
                            <a:rPr lang="de-DE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𝑘</m:t>
                          </m:r>
                          <m:r>
                            <a:rPr lang="de-DE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−2</m:t>
                          </m:r>
                        </m:sub>
                      </m:sSub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𝑥</m:t>
                          </m:r>
                        </m:e>
                        <m:sup>
                          <m:r>
                            <a:rPr lang="de-DE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𝑘</m:t>
                          </m:r>
                          <m:r>
                            <a:rPr lang="de-DE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−2</m:t>
                          </m:r>
                        </m:sup>
                      </m:sSup>
                      <m:r>
                        <a:rPr lang="de-DE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m:t>+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m:t>…</m:t>
                      </m:r>
                      <m:r>
                        <a:rPr lang="de-DE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m:t>+ 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𝑎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0</m:t>
                          </m:r>
                        </m:sub>
                      </m:sSub>
                      <m:r>
                        <a:rPr lang="en-US" sz="2000" i="1" smtClean="0">
                          <a:latin typeface="Cambria Math" panose="02040503050406030204" pitchFamily="18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m:t>∈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de-DE" sz="2000" spc="-300" dirty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urier New" panose="02070309020205020404" pitchFamily="49" charset="0"/>
                            </a:rPr>
                            <m:t>IF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2</m:t>
                          </m:r>
                        </m:sub>
                      </m:sSub>
                      <m:r>
                        <a:rPr lang="en-US" sz="2000" i="1" smtClean="0">
                          <a:latin typeface="Cambria Math" panose="02040503050406030204" pitchFamily="18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de-DE" sz="2000" dirty="0"/>
              </a:p>
            </p:txBody>
          </p:sp>
        </mc:Choice>
        <mc:Fallback xmlns="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E142209F-7B78-49C9-80C2-B099BEDF25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7644" y="5190493"/>
                <a:ext cx="7736711" cy="405624"/>
              </a:xfrm>
              <a:prstGeom prst="rect">
                <a:avLst/>
              </a:prstGeom>
              <a:blipFill>
                <a:blip r:embed="rId2"/>
                <a:stretch>
                  <a:fillRect l="-157" b="-1492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C5230EB6-C2FA-47CA-A6B5-48F47A9246FA}"/>
                  </a:ext>
                </a:extLst>
              </p:cNvPr>
              <p:cNvSpPr txBox="1"/>
              <p:nvPr/>
            </p:nvSpPr>
            <p:spPr>
              <a:xfrm>
                <a:off x="4370614" y="2940510"/>
                <a:ext cx="2979057" cy="15740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de-DE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6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sz="20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de-DE" sz="200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sz="20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sz="20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sz="2000" i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de-DE" sz="20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de-DE" sz="20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20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sz="2000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de-DE" sz="20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de-DE" sz="20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sz="20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sz="2000" i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de-DE" sz="20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de-DE" sz="20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20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sz="20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de-DE" sz="20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sz="20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de-DE" sz="20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sz="2000" i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de-DE" sz="20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de-DE" sz="20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20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sz="20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de-DE" sz="2000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de-DE" sz="2000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de-DE" sz="2000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de-DE" sz="2000" i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de-DE" sz="2000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de-DE" sz="2000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sz="20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sz="20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sz="2000" i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de-DE" sz="20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de-DE" sz="20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20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sz="20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de-DE" sz="2000" i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de-DE" sz="2000" dirty="0"/>
              </a:p>
            </p:txBody>
          </p:sp>
        </mc:Choice>
        <mc:Fallback xmlns="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C5230EB6-C2FA-47CA-A6B5-48F47A9246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0614" y="2940510"/>
                <a:ext cx="2979057" cy="1574085"/>
              </a:xfrm>
              <a:prstGeom prst="rect">
                <a:avLst/>
              </a:prstGeom>
              <a:blipFill>
                <a:blip r:embed="rId3"/>
                <a:stretch>
                  <a:fillRect r="-40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2">
                <a:extLst>
                  <a:ext uri="{FF2B5EF4-FFF2-40B4-BE49-F238E27FC236}">
                    <a16:creationId xmlns:a16="http://schemas.microsoft.com/office/drawing/2014/main" id="{98D10C8C-52B3-4327-BEA9-C18FCC1926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68555" y="3327443"/>
                <a:ext cx="3828145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altLang="de-DE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de-DE" sz="2000" dirty="0"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:= </a:t>
                </a:r>
                <a:r>
                  <a:rPr lang="en-US" altLang="de-DE" sz="2000" dirty="0"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tapped variables</a:t>
                </a:r>
                <a:endParaRPr kumimoji="0" lang="de-DE" altLang="de-DE" sz="2000" b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" name="Rectangle 2">
                <a:extLst>
                  <a:ext uri="{FF2B5EF4-FFF2-40B4-BE49-F238E27FC236}">
                    <a16:creationId xmlns:a16="http://schemas.microsoft.com/office/drawing/2014/main" id="{98D10C8C-52B3-4327-BEA9-C18FCC1926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868555" y="3327443"/>
                <a:ext cx="3828145" cy="400110"/>
              </a:xfrm>
              <a:prstGeom prst="rect">
                <a:avLst/>
              </a:prstGeom>
              <a:blipFill>
                <a:blip r:embed="rId4"/>
                <a:stretch>
                  <a:fillRect l="-1752" t="-7692" b="-2923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8181848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I Präsentation Template I_16_9 [Schreibgeschützt]" id="{6E1FC12C-E241-4EA9-B509-58D9ECC47C6E}" vid="{8A1B42C8-6EEC-445B-A900-F154598C64A4}"/>
    </a:ext>
  </a:extLst>
</a:theme>
</file>

<file path=ppt/theme/theme2.xml><?xml version="1.0" encoding="utf-8"?>
<a:theme xmlns:a="http://schemas.openxmlformats.org/drawingml/2006/main" name="1_Bildschirm">
  <a:themeElements>
    <a:clrScheme name="THI Farbschema">
      <a:dk1>
        <a:srgbClr val="005A9B"/>
      </a:dk1>
      <a:lt1>
        <a:sysClr val="window" lastClr="FFFFFF"/>
      </a:lt1>
      <a:dk2>
        <a:srgbClr val="000000"/>
      </a:dk2>
      <a:lt2>
        <a:srgbClr val="FFFFFF"/>
      </a:lt2>
      <a:accent1>
        <a:srgbClr val="005A9B"/>
      </a:accent1>
      <a:accent2>
        <a:srgbClr val="007382"/>
      </a:accent2>
      <a:accent3>
        <a:srgbClr val="009BCD"/>
      </a:accent3>
      <a:accent4>
        <a:srgbClr val="96BE00"/>
      </a:accent4>
      <a:accent5>
        <a:srgbClr val="009664"/>
      </a:accent5>
      <a:accent6>
        <a:srgbClr val="E6320F"/>
      </a:accent6>
      <a:hlink>
        <a:srgbClr val="005A9B"/>
      </a:hlink>
      <a:folHlink>
        <a:srgbClr val="009BCD"/>
      </a:folHlink>
    </a:clrScheme>
    <a:fontScheme name="Office Klassisch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HI Präsentation Template I_16_9 [Schreibgeschützt]" id="{6E1FC12C-E241-4EA9-B509-58D9ECC47C6E}" vid="{64CF7779-663E-47E0-BCB9-5091361682A2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78AB19A0A86D2148BE9E8CA48E53677F" ma:contentTypeVersion="2" ma:contentTypeDescription="Ein neues Dokument erstellen." ma:contentTypeScope="" ma:versionID="1e80b2ca2b93bd808485b2d451bc603f">
  <xsd:schema xmlns:xsd="http://www.w3.org/2001/XMLSchema" xmlns:xs="http://www.w3.org/2001/XMLSchema" xmlns:p="http://schemas.microsoft.com/office/2006/metadata/properties" xmlns:ns2="bfb11438-62cb-48e0-8e08-adb7b8077717" xmlns:ns3="3ea1445a-e6f2-4b21-90f1-4e4a5aca6572" xmlns:ns4="bb6f2568-2a10-4a56-89e3-032448edb678" targetNamespace="http://schemas.microsoft.com/office/2006/metadata/properties" ma:root="true" ma:fieldsID="6bdf8fd81a7b586dd79b811828187a67" ns2:_="" ns3:_="" ns4:_="">
    <xsd:import namespace="bfb11438-62cb-48e0-8e08-adb7b8077717"/>
    <xsd:import namespace="3ea1445a-e6f2-4b21-90f1-4e4a5aca6572"/>
    <xsd:import namespace="bb6f2568-2a10-4a56-89e3-032448edb678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Kategorie"/>
                <xsd:element ref="ns4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b11438-62cb-48e0-8e08-adb7b8077717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Wert der Dokument-ID" ma:description="Der Wert der diesem Element zugewiesenen Dokument-ID." ma:internalName="_dlc_DocId" ma:readOnly="true">
      <xsd:simpleType>
        <xsd:restriction base="dms:Text"/>
      </xsd:simpleType>
    </xsd:element>
    <xsd:element name="_dlc_DocIdUrl" ma:index="9" nillable="true" ma:displayName="Dokument-ID" ma:description="Permanenter Hyperlink zu diesem Dok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Beständige ID" ma:description="ID beim Hinzufügen beibehalten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ea1445a-e6f2-4b21-90f1-4e4a5aca6572" elementFormDefault="qualified">
    <xsd:import namespace="http://schemas.microsoft.com/office/2006/documentManagement/types"/>
    <xsd:import namespace="http://schemas.microsoft.com/office/infopath/2007/PartnerControls"/>
    <xsd:element name="Kategorie" ma:index="11" ma:displayName="Kategorie" ma:default="NEU" ma:format="Dropdown" ma:internalName="Kategorie">
      <xsd:simpleType>
        <xsd:restriction base="dms:Choice">
          <xsd:enumeration value="NEU"/>
          <xsd:enumeration value="Fakultätsfarben"/>
          <xsd:enumeration value="Vorlagen Briefe"/>
          <xsd:enumeration value="Lageplan"/>
          <xsd:enumeration value="Logos"/>
          <xsd:enumeration value="Vorlagen Präsentationen 4:3"/>
          <xsd:enumeration value="Vorlagen Präsentationen 16:9"/>
          <xsd:enumeration value="Plakate"/>
          <xsd:enumeration value="Leitfäden"/>
          <xsd:enumeration value="TH Intern"/>
          <xsd:enumeration value="Hochschulpräsentationen"/>
          <xsd:enumeration value="Webhandbuch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6f2568-2a10-4a56-89e3-032448edb678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Freigegeben für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Kategorie xmlns="3ea1445a-e6f2-4b21-90f1-4e4a5aca6572">Vorlagen Präsentationen 16:9</Kategorie>
    <_dlc_DocId xmlns="bfb11438-62cb-48e0-8e08-adb7b8077717">4ZPPNAQV5EQV-6530471-237</_dlc_DocId>
    <_dlc_DocIdUrl xmlns="bfb11438-62cb-48e0-8e08-adb7b8077717">
      <Url>https://mythi.de/_layouts/15/DocIdRedir.aspx?ID=4ZPPNAQV5EQV-6530471-237</Url>
      <Description>4ZPPNAQV5EQV-6530471-237</Description>
    </_dlc_DocIdUrl>
  </documentManagement>
</p:properties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ACE7C72F-ED79-494F-A7ED-1F0FF5B91FF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C111C41-FBCC-4433-B45C-C3FBA6F156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fb11438-62cb-48e0-8e08-adb7b8077717"/>
    <ds:schemaRef ds:uri="3ea1445a-e6f2-4b21-90f1-4e4a5aca6572"/>
    <ds:schemaRef ds:uri="bb6f2568-2a10-4a56-89e3-032448edb67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B5802FD-0FE5-40B9-964E-26CF6C896D54}">
  <ds:schemaRefs>
    <ds:schemaRef ds:uri="http://www.w3.org/XML/1998/namespace"/>
    <ds:schemaRef ds:uri="http://schemas.microsoft.com/office/2006/metadata/properties"/>
    <ds:schemaRef ds:uri="http://schemas.microsoft.com/office/infopath/2007/PartnerControls"/>
    <ds:schemaRef ds:uri="http://purl.org/dc/dcmitype/"/>
    <ds:schemaRef ds:uri="http://schemas.microsoft.com/office/2006/documentManagement/types"/>
    <ds:schemaRef ds:uri="bb6f2568-2a10-4a56-89e3-032448edb678"/>
    <ds:schemaRef ds:uri="http://purl.org/dc/elements/1.1/"/>
    <ds:schemaRef ds:uri="http://purl.org/dc/terms/"/>
    <ds:schemaRef ds:uri="http://schemas.openxmlformats.org/package/2006/metadata/core-properties"/>
    <ds:schemaRef ds:uri="3ea1445a-e6f2-4b21-90f1-4e4a5aca6572"/>
    <ds:schemaRef ds:uri="bfb11438-62cb-48e0-8e08-adb7b8077717"/>
  </ds:schemaRefs>
</ds:datastoreItem>
</file>

<file path=customXml/itemProps4.xml><?xml version="1.0" encoding="utf-8"?>
<ds:datastoreItem xmlns:ds="http://schemas.openxmlformats.org/officeDocument/2006/customXml" ds:itemID="{C90C7402-FDBD-4B5F-A7A1-6AD2340559B8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THI Präsentation Template I_16_9</Template>
  <TotalTime>0</TotalTime>
  <Words>8216</Words>
  <Application>Microsoft Office PowerPoint</Application>
  <PresentationFormat>Breitbild</PresentationFormat>
  <Paragraphs>1002</Paragraphs>
  <Slides>62</Slides>
  <Notes>10</Notes>
  <HiddenSlides>2</HiddenSlides>
  <MMClips>0</MMClips>
  <ScaleCrop>false</ScaleCrop>
  <HeadingPairs>
    <vt:vector size="6" baseType="variant">
      <vt:variant>
        <vt:lpstr>Verwendete Schriftarten</vt:lpstr>
      </vt:variant>
      <vt:variant>
        <vt:i4>11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62</vt:i4>
      </vt:variant>
    </vt:vector>
  </HeadingPairs>
  <TitlesOfParts>
    <vt:vector size="75" baseType="lpstr">
      <vt:lpstr>CMMI10</vt:lpstr>
      <vt:lpstr>CMMI8</vt:lpstr>
      <vt:lpstr>CMR8</vt:lpstr>
      <vt:lpstr>CMSY10</vt:lpstr>
      <vt:lpstr>TeXGyreCursor-Bold</vt:lpstr>
      <vt:lpstr>TeXGyreCursor-Italic</vt:lpstr>
      <vt:lpstr>TeXGyreCursor-Regular</vt:lpstr>
      <vt:lpstr>Arial</vt:lpstr>
      <vt:lpstr>Calibri</vt:lpstr>
      <vt:lpstr>Cambria Math</vt:lpstr>
      <vt:lpstr>Wingdings</vt:lpstr>
      <vt:lpstr>2_Office</vt:lpstr>
      <vt:lpstr>1_Bildschirm</vt:lpstr>
      <vt:lpstr>PowerPoint-Präsentation</vt:lpstr>
      <vt:lpstr>PowerPoint-Präsentation</vt:lpstr>
      <vt:lpstr>Stream Ciphers: Striving for Randomness</vt:lpstr>
      <vt:lpstr>The Idea of Stream Ciphers</vt:lpstr>
      <vt:lpstr>The Idea of Stream Ciphers</vt:lpstr>
      <vt:lpstr>Linear Feedback Shift Registers (LFSRs)</vt:lpstr>
      <vt:lpstr>Linear Feedback Shift Registers (LFSRs)</vt:lpstr>
      <vt:lpstr>Linear Feedback Shift Registers (LFSRs)</vt:lpstr>
      <vt:lpstr>Linear Feedback Shift Registers (LFSRs)</vt:lpstr>
      <vt:lpstr>Linear Feedback Shift Registers (LFSRs)</vt:lpstr>
      <vt:lpstr>Linear Feedback Shift Registers (LFSRs)</vt:lpstr>
      <vt:lpstr>Linear Feedback Shift Registers (LFSRs)</vt:lpstr>
      <vt:lpstr>Linear Feedback Shift Registers (LFSRs)</vt:lpstr>
      <vt:lpstr>Linear Feedback Shift Registers (LFSRs)</vt:lpstr>
      <vt:lpstr>PowerPoint-Präsentation</vt:lpstr>
      <vt:lpstr>Security of Stream Ciphers based on LFSRs</vt:lpstr>
      <vt:lpstr>Security of Stream Ciphers based on LFSRs</vt:lpstr>
      <vt:lpstr>Security of Stream Ciphers based on LFSRs</vt:lpstr>
      <vt:lpstr>Increasing the Cryptographic Qualities of LFSRs</vt:lpstr>
      <vt:lpstr>Increasing the Cryptographic Qualities of LFSRs</vt:lpstr>
      <vt:lpstr>Increasing the Cryptographic Qualities of LFSRs</vt:lpstr>
      <vt:lpstr>Increasing the Cryptographic Qualities of LFSRs</vt:lpstr>
      <vt:lpstr>Increasing the Cryptographic Qualities of LFSRs</vt:lpstr>
      <vt:lpstr>Increasing the Cryptographic Qualities of LFSRs</vt:lpstr>
      <vt:lpstr>PowerPoint-Präsentation</vt:lpstr>
      <vt:lpstr>PowerPoint-Präsentation</vt:lpstr>
      <vt:lpstr>eSTREAM Contest</vt:lpstr>
      <vt:lpstr>eSTREAM Contest</vt:lpstr>
      <vt:lpstr>eSTREAM Contest</vt:lpstr>
      <vt:lpstr>eSTREAM Contest</vt:lpstr>
      <vt:lpstr>PowerPoint-Präsentation</vt:lpstr>
      <vt:lpstr>Trivium</vt:lpstr>
      <vt:lpstr>Trivium</vt:lpstr>
      <vt:lpstr>Trivium</vt:lpstr>
      <vt:lpstr>Trivium</vt:lpstr>
      <vt:lpstr>Trivium</vt:lpstr>
      <vt:lpstr>Trivium</vt:lpstr>
      <vt:lpstr>Trivium</vt:lpstr>
      <vt:lpstr>Trivium</vt:lpstr>
      <vt:lpstr>Trivium</vt:lpstr>
      <vt:lpstr>Trivium</vt:lpstr>
      <vt:lpstr>Trivium</vt:lpstr>
      <vt:lpstr>Trivium</vt:lpstr>
      <vt:lpstr>Trivium</vt:lpstr>
      <vt:lpstr>Trivium </vt:lpstr>
      <vt:lpstr>Trivium </vt:lpstr>
      <vt:lpstr>Trivium </vt:lpstr>
      <vt:lpstr>Trivium </vt:lpstr>
      <vt:lpstr>Trivium </vt:lpstr>
      <vt:lpstr>Trivium </vt:lpstr>
      <vt:lpstr>Trivium</vt:lpstr>
      <vt:lpstr>Trivium</vt:lpstr>
      <vt:lpstr>Trivium</vt:lpstr>
      <vt:lpstr>Trivium</vt:lpstr>
      <vt:lpstr>Trivium</vt:lpstr>
      <vt:lpstr>Trivium</vt:lpstr>
      <vt:lpstr>PowerPoint-Präsentation</vt:lpstr>
      <vt:lpstr>Conclusion</vt:lpstr>
      <vt:lpstr>PowerPoint-Präsentation</vt:lpstr>
      <vt:lpstr>Literature (1/3)</vt:lpstr>
      <vt:lpstr>Literature (2/3)</vt:lpstr>
      <vt:lpstr>Literature (3/3)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Simon Thalmaier</dc:creator>
  <cp:lastModifiedBy>Simon Thalmaier</cp:lastModifiedBy>
  <cp:revision>342</cp:revision>
  <cp:lastPrinted>2018-04-09T18:27:12Z</cp:lastPrinted>
  <dcterms:created xsi:type="dcterms:W3CDTF">2021-04-01T17:07:33Z</dcterms:created>
  <dcterms:modified xsi:type="dcterms:W3CDTF">2022-06-10T11:11:58Z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0x01010078AB19A0A86D2148BE9E8CA48E53677F</vt:lpwstr>
  </property>
  <property fmtid="{D5CDD505-2E9C-101B-9397-08002B2CF9AE}" pid="3" name="_dlc_DocIdItemGuid">
    <vt:lpwstr>01d87115-5e35-40f8-a10e-6019eecf87d0</vt:lpwstr>
  </property>
  <property fmtid="{D5CDD505-2E9C-101B-9397-08002B2CF9AE}" pid="4" name="Tfs.IsStoryboard">
    <vt:bool>true</vt:bool>
  </property>
</Properties>
</file>