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5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2" r:id="rId30"/>
    <p:sldId id="281" r:id="rId31"/>
    <p:sldId id="285" r:id="rId32"/>
    <p:sldId id="286" r:id="rId33"/>
    <p:sldId id="287" r:id="rId34"/>
    <p:sldId id="327" r:id="rId35"/>
    <p:sldId id="335" r:id="rId36"/>
    <p:sldId id="338" r:id="rId37"/>
    <p:sldId id="339" r:id="rId38"/>
    <p:sldId id="340" r:id="rId39"/>
    <p:sldId id="344" r:id="rId40"/>
    <p:sldId id="345" r:id="rId41"/>
    <p:sldId id="291" r:id="rId42"/>
    <p:sldId id="346" r:id="rId43"/>
    <p:sldId id="347" r:id="rId44"/>
    <p:sldId id="348" r:id="rId45"/>
    <p:sldId id="349" r:id="rId46"/>
    <p:sldId id="350" r:id="rId47"/>
    <p:sldId id="290" r:id="rId48"/>
    <p:sldId id="292" r:id="rId49"/>
    <p:sldId id="300" r:id="rId50"/>
    <p:sldId id="299" r:id="rId51"/>
    <p:sldId id="298" r:id="rId52"/>
    <p:sldId id="297" r:id="rId53"/>
    <p:sldId id="293" r:id="rId54"/>
    <p:sldId id="302" r:id="rId55"/>
    <p:sldId id="303" r:id="rId56"/>
    <p:sldId id="301" r:id="rId57"/>
    <p:sldId id="304" r:id="rId58"/>
    <p:sldId id="305" r:id="rId59"/>
    <p:sldId id="306" r:id="rId60"/>
    <p:sldId id="313" r:id="rId61"/>
    <p:sldId id="314" r:id="rId62"/>
    <p:sldId id="320" r:id="rId63"/>
    <p:sldId id="326" r:id="rId6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1" autoAdjust="0"/>
    <p:restoredTop sz="93690" autoAdjust="0"/>
  </p:normalViewPr>
  <p:slideViewPr>
    <p:cSldViewPr snapToGrid="0" showGuides="1">
      <p:cViewPr>
        <p:scale>
          <a:sx n="125" d="100"/>
          <a:sy n="125" d="100"/>
        </p:scale>
        <p:origin x="4908" y="9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0)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B0E025D-ED0C-46F6-92FE-75ED2803F0F5}"/>
              </a:ext>
            </a:extLst>
          </p:cNvPr>
          <p:cNvSpPr txBox="1">
            <a:spLocks/>
          </p:cNvSpPr>
          <p:nvPr/>
        </p:nvSpPr>
        <p:spPr>
          <a:xfrm>
            <a:off x="9331361" y="6342939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[TODO Source]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 calculate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Fast 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</a:t>
            </a:r>
            <a:r>
              <a:rPr lang="en-US" sz="2400" dirty="0"/>
              <a:t>How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1850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change final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𝑚𝑒𝑠𝑠𝑎𝑔𝑒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periodic sequence of a primitive feedback polynomial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always equals its degree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only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LFSR requires also a high linear complexity to safe against this threat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Security </a:t>
            </a:r>
            <a:r>
              <a:rPr lang="de-DE" err="1"/>
              <a:t>of</a:t>
            </a:r>
            <a:r>
              <a:rPr lang="de-DE"/>
              <a:t> stream </a:t>
            </a:r>
            <a:r>
              <a:rPr lang="de-DE" err="1"/>
              <a:t>ciphers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LFSRs</a:t>
            </a:r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polynomial of a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[TODO Source]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If they match approximately 75%, then the state is with a high probability correct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Repeat step 1-3 for the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1F02826-4CB2-A7CD-8494-7D44A1BA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r="-3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2382737-6EEC-074B-9886-68E277D9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62001"/>
            <a:ext cx="9753600" cy="342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the memory acting as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B51E71-8257-A990-3F3B-7713CEBC7416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C1BBD8-4826-B33A-BA49-0352814FC2EE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31FF66-CEBA-7E9E-FA44-FC5D95A52D7F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0BB6A7-97FA-2A24-DAE0-70C0ECC30B05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1AC39-10B5-FCAB-5D81-36FF5D4F3EF4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8DA39F-A180-F112-221F-DAF0E8A98DBA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A5DEC25-42AF-1420-5F3A-5B7736EA390E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9A82FA3-EAF1-3041-BD1E-83F489CC502A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4E146F-2E2F-0C98-48BC-AEEDCE892443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7F5D2B1-3C64-D4FD-A9E1-4DE075A3EB78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D99FF7-60F1-8624-6CC9-5E745570976D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E152A6A-0B8F-A69C-EC43-B7B994D99614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8ECDC2E-AAAE-F4CB-A555-E9D62573CB6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Synchronous &amp;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CCB6A4C-8B1F-7F11-577A-30ABFA1543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390D57A-F943-7087-3618-47F3B313583A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06BAED-BF38-5F52-B6C0-49CB7EEF50EB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48154AD-0556-EC10-8564-AC396C6C0EF0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27BF48D-D9D2-434F-48BD-5A54CD68A216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4D08645-DB6D-AE25-6EA2-CB2F77342FF1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D257B06-E727-DCA4-45E3-E4F219830D4A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7A5EBA2-4671-FA10-6F70-84F73F7AC4B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6333750-80E1-007C-96BB-E61315652477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818A9D0-8832-2CD5-886D-30E7A159A48A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DBD40BF-3CC2-8DBE-FBA2-5FD341D443A4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C84C50C-1101-3B92-55B6-4B830709518A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FAF0F7A-60C4-A81E-93EF-D499C65C5B0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C8233DE-3BE4-949E-543D-640CFAC0154F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6071F3-600F-48BC-8CF7-155D8A6549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821" y="3870347"/>
            <a:ext cx="4072182" cy="2907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1BE0D0-AE9C-56A7-4F00-ADF7521DFA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5A1BC-1214-DE59-DAA2-7EBFDEDBFC71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6BDA69-1854-2208-5A76-6A923CC8C1A6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9E1775-CFAA-ACA9-1A57-9585D929450E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E45776-502B-6992-2567-851D7BE75BD0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26068A-2932-22F7-D725-7F73050167BF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D5EE8F4-F121-14E4-4E81-0A499329549C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391AB3-DBC6-32C0-816F-6115C82C31F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94EB9-0659-C23B-2747-B4AE1ED3B384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D92CF0D-516F-8DF6-964C-E0342E18A49F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EB1BD5D-51FF-A575-EC76-8AF45520C4EC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68CC5A-732A-6F73-A1D4-A877C2A4E9DC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D4C96BC-762B-CF7F-CA2C-AD0850776AF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8EBF04-EB64-8B6E-BF81-7DE8FA0F7377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E255B67-F3C6-A959-CD6A-46E0D9851BA3}"/>
              </a:ext>
            </a:extLst>
          </p:cNvPr>
          <p:cNvSpPr/>
          <p:nvPr/>
        </p:nvSpPr>
        <p:spPr>
          <a:xfrm>
            <a:off x="4767143" y="6660234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88742E-9F34-4CCA-3A1E-EF2AD8DA7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M</a:t>
            </a:r>
            <a:r>
              <a:rPr lang="en-US" sz="2400" b="0" i="0" u="none" strike="noStrike" baseline="0" dirty="0">
                <a:latin typeface="NimbusRomNo9L-Regu"/>
              </a:rPr>
              <a:t>ore efficient and faster than block ciphers.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B</a:t>
            </a:r>
            <a:r>
              <a:rPr lang="en-US" sz="2400" b="0" i="0" u="none" strike="noStrike" baseline="0" dirty="0">
                <a:latin typeface="NimbusRomNo9L-Regu"/>
              </a:rPr>
              <a:t>etter suited for environments with limited resources.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L</a:t>
            </a:r>
            <a:r>
              <a:rPr lang="en-US" sz="2400" b="0" i="0" u="none" strike="noStrike" baseline="0" dirty="0">
                <a:latin typeface="NimbusRomNo9L-Regu"/>
              </a:rPr>
              <a:t>ess susceptible to noise in transmission.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NimbusRomNo9L-Regu"/>
              </a:rPr>
              <a:t>Easy to implement in hardware, using Flip-Flops and gates.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C</a:t>
            </a:r>
            <a:r>
              <a:rPr lang="en-US" sz="2400" b="0" i="0" u="none" strike="noStrike" baseline="0" dirty="0">
                <a:latin typeface="NimbusRomNo9L-Regu"/>
              </a:rPr>
              <a:t>an be synchronous or asynchronous.</a:t>
            </a:r>
            <a:endParaRPr lang="en-D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 of Stream Ciphers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88742E-9F34-4CCA-3A1E-EF2AD8DA7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NimbusRomNo9L-Regu"/>
              </a:rPr>
              <a:t>Not very software efficient.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V</a:t>
            </a:r>
            <a:r>
              <a:rPr lang="en-US" sz="2400" b="0" i="0" u="none" strike="noStrike" baseline="0" dirty="0">
                <a:latin typeface="NimbusRomNo9L-Regu"/>
              </a:rPr>
              <a:t>ulnerable to bit-flipping and code reuse attacks.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M</a:t>
            </a:r>
            <a:r>
              <a:rPr lang="en-US" sz="2400" b="0" i="0" u="none" strike="noStrike" baseline="0" dirty="0">
                <a:latin typeface="NimbusRomNo9L-Regu"/>
              </a:rPr>
              <a:t>ore difficult to implement correctly.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NimbusRomNo9L-Regu"/>
              </a:rPr>
              <a:t>D</a:t>
            </a:r>
            <a:r>
              <a:rPr lang="en-US" sz="2400" b="0" i="0" u="none" strike="noStrike" baseline="0" dirty="0">
                <a:latin typeface="NimbusRomNo9L-Regu"/>
              </a:rPr>
              <a:t>o not provide integrity protection or authentication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NimbusRomNo9L-Regu"/>
              </a:rPr>
              <a:t>Because stream ciphers work not with blocks, but with bits, an adversary can change a strategically chosen bit in the encrypted text to change the decrypted one.</a:t>
            </a:r>
            <a:endParaRPr lang="en-D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Disadvantages of Stream Ciphers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24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861A20-9C89-7207-AF63-3715030A32F3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9E7EF6-3F2C-4C2C-3D27-E62E562F6592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03A9A0-4773-83E5-E0AD-025E7D042148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D0CCAD-5CCB-B2B4-7B6D-1C6B98E14889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FE0CD5-B300-B247-2C9A-1B495025DA8A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8C6044-C368-D626-AC92-EF0483D028A7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963E2A-A384-C9C2-CE00-D300A203840D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33A0BF-A51B-E833-B63D-D9AA9BE9C765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23A06CA-D8B4-A3BE-092E-0C724A3F4ED9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5268C7-97EA-B350-2742-3D0437D7175E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4AA5458-D23B-84FA-570E-9990FE2FF387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5795D6C-0358-ACD5-93FC-6D3E87B48870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BBBE05-A3C2-8656-5C34-6C8D1AFBFAF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5351</Words>
  <Application>Microsoft Office PowerPoint</Application>
  <PresentationFormat>Breitbild</PresentationFormat>
  <Paragraphs>816</Paragraphs>
  <Slides>58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58</vt:i4>
      </vt:variant>
    </vt:vector>
  </HeadingPairs>
  <TitlesOfParts>
    <vt:vector size="72" baseType="lpstr">
      <vt:lpstr>CMMI10</vt:lpstr>
      <vt:lpstr>CMMI8</vt:lpstr>
      <vt:lpstr>CMR8</vt:lpstr>
      <vt:lpstr>CMSY10</vt:lpstr>
      <vt:lpstr>NimbusRomNo9L-Regu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Conclusions</vt:lpstr>
      <vt:lpstr>Conclusions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272</cp:revision>
  <cp:lastPrinted>2018-04-09T18:27:12Z</cp:lastPrinted>
  <dcterms:created xsi:type="dcterms:W3CDTF">2021-04-01T17:07:33Z</dcterms:created>
  <dcterms:modified xsi:type="dcterms:W3CDTF">2022-06-04T23:43:10Z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