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4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2" r:id="rId30"/>
    <p:sldId id="281" r:id="rId31"/>
    <p:sldId id="285" r:id="rId32"/>
    <p:sldId id="286" r:id="rId33"/>
    <p:sldId id="287" r:id="rId34"/>
    <p:sldId id="327" r:id="rId35"/>
    <p:sldId id="335" r:id="rId36"/>
    <p:sldId id="338" r:id="rId37"/>
    <p:sldId id="339" r:id="rId38"/>
    <p:sldId id="340" r:id="rId39"/>
    <p:sldId id="344" r:id="rId40"/>
    <p:sldId id="345" r:id="rId41"/>
    <p:sldId id="291" r:id="rId42"/>
    <p:sldId id="346" r:id="rId43"/>
    <p:sldId id="347" r:id="rId44"/>
    <p:sldId id="348" r:id="rId45"/>
    <p:sldId id="349" r:id="rId46"/>
    <p:sldId id="350" r:id="rId47"/>
    <p:sldId id="290" r:id="rId48"/>
    <p:sldId id="292" r:id="rId49"/>
    <p:sldId id="300" r:id="rId50"/>
    <p:sldId id="299" r:id="rId51"/>
    <p:sldId id="298" r:id="rId52"/>
    <p:sldId id="297" r:id="rId53"/>
    <p:sldId id="293" r:id="rId54"/>
    <p:sldId id="302" r:id="rId55"/>
    <p:sldId id="303" r:id="rId56"/>
    <p:sldId id="301" r:id="rId57"/>
    <p:sldId id="304" r:id="rId58"/>
    <p:sldId id="305" r:id="rId59"/>
    <p:sldId id="306" r:id="rId60"/>
    <p:sldId id="313" r:id="rId61"/>
    <p:sldId id="314" r:id="rId62"/>
    <p:sldId id="326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8" autoAdjust="0"/>
    <p:restoredTop sz="93690" autoAdjust="0"/>
  </p:normalViewPr>
  <p:slideViewPr>
    <p:cSldViewPr snapToGrid="0" showGuides="1">
      <p:cViewPr varScale="1">
        <p:scale>
          <a:sx n="117" d="100"/>
          <a:sy n="117" d="100"/>
        </p:scale>
        <p:origin x="138" y="10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05.06.2022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8AF285-1398-4991-8FD5-0466A92C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6DA08AE-C59E-47BD-A793-3A901085D1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560B12DA-8A7C-4295-9201-D4752A8B5BF8}"/>
              </a:ext>
            </a:extLst>
          </p:cNvPr>
          <p:cNvSpPr txBox="1">
            <a:spLocks/>
          </p:cNvSpPr>
          <p:nvPr/>
        </p:nvSpPr>
        <p:spPr>
          <a:xfrm>
            <a:off x="9331361" y="6342939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6E4FB26-7637-47CA-B489-2B7AF6956A17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719F23AD-07A5-4ED3-B510-A63F8E50BA7D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4E985046-274D-4D06-BF25-CB2288F8E802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734CFA55-787B-4B1E-9134-5574D5E81E40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7404EE7E-FE34-4168-AB73-C5B8C91E533A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4DBCC5A7-B052-43A2-9A7F-A5B76D740781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[TODO Source]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 calculate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Fast 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1850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keystream can be calculated based on this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Malicious data can be combined with the gained keystream to change final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𝑚𝑒𝑠𝑠𝑎𝑔𝑒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1994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the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periodic sequence of a primitive feedback polynomial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always equals its degree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adversary can recreate a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only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LFSR requires also a high linear complexity to safe against this threat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 polynomial of a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[TODO Source]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Geffe</a:t>
            </a:r>
            <a:r>
              <a:rPr lang="en-US" sz="2000" i="1" dirty="0"/>
              <a:t>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Generation of a random initial state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to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corresponding to the guessed state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</a:t>
                </a:r>
                <a:r>
                  <a:rPr lang="en-US" sz="1800"/>
                  <a:t>for the LFSR </a:t>
                </a:r>
                <a:r>
                  <a:rPr lang="en-US" sz="1800" dirty="0"/>
                  <a:t>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1F02826-4CB2-A7CD-8494-7D44A1BA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54405"/>
                  </p:ext>
                </p:extLst>
              </p:nvPr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r="-3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2382737-6EEC-074B-9886-68E277D9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62001"/>
            <a:ext cx="9753600" cy="342054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the memory acting as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3CBEA-16DE-8BF5-F856-91235F9A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2" y="3496736"/>
            <a:ext cx="5364796" cy="2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B51E71-8257-A990-3F3B-7713CEBC7416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C1BBD8-4826-B33A-BA49-0352814FC2EE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31FF66-CEBA-7E9E-FA44-FC5D95A52D7F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0BB6A7-97FA-2A24-DAE0-70C0ECC30B05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1AC39-10B5-FCAB-5D81-36FF5D4F3EF4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8DA39F-A180-F112-221F-DAF0E8A98DBA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A5DEC25-42AF-1420-5F3A-5B7736EA390E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9A82FA3-EAF1-3041-BD1E-83F489CC502A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84E146F-2E2F-0C98-48BC-AEEDCE892443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7F5D2B1-3C64-D4FD-A9E1-4DE075A3EB78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D99FF7-60F1-8624-6CC9-5E745570976D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E152A6A-0B8F-A69C-EC43-B7B994D99614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8ECDC2E-AAAE-F4CB-A555-E9D62573CB64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CCB6A4C-8B1F-7F11-577A-30ABFA1543E2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390D57A-F943-7087-3618-47F3B313583A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06BAED-BF38-5F52-B6C0-49CB7EEF50EB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48154AD-0556-EC10-8564-AC396C6C0EF0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27BF48D-D9D2-434F-48BD-5A54CD68A216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4D08645-DB6D-AE25-6EA2-CB2F77342FF1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D257B06-E727-DCA4-45E3-E4F219830D4A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7A5EBA2-4671-FA10-6F70-84F73F7AC4B1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6333750-80E1-007C-96BB-E61315652477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818A9D0-8832-2CD5-886D-30E7A159A48A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DBD40BF-3CC2-8DBE-FBA2-5FD341D443A4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C84C50C-1101-3B92-55B6-4B830709518A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FAF0F7A-60C4-A81E-93EF-D499C65C5B01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C8233DE-3BE4-949E-543D-640CFAC0154F}"/>
              </a:ext>
            </a:extLst>
          </p:cNvPr>
          <p:cNvSpPr/>
          <p:nvPr/>
        </p:nvSpPr>
        <p:spPr>
          <a:xfrm>
            <a:off x="4487132" y="6661181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1BE0D0-AE9C-56A7-4F00-ADF7521DFAE2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C5A1BC-1214-DE59-DAA2-7EBFDEDBFC71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6BDA69-1854-2208-5A76-6A923CC8C1A6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9E1775-CFAA-ACA9-1A57-9585D929450E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E45776-502B-6992-2567-851D7BE75BD0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26068A-2932-22F7-D725-7F73050167BF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D5EE8F4-F121-14E4-4E81-0A499329549C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9391AB3-DBC6-32C0-816F-6115C82C31F1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94EB9-0659-C23B-2747-B4AE1ED3B384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D92CF0D-516F-8DF6-964C-E0342E18A49F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EB1BD5D-51FF-A575-EC76-8AF45520C4EC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68CC5A-732A-6F73-A1D4-A877C2A4E9DC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D4C96BC-762B-CF7F-CA2C-AD0850776AF4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8EBF04-EB64-8B6E-BF81-7DE8FA0F7377}"/>
              </a:ext>
            </a:extLst>
          </p:cNvPr>
          <p:cNvSpPr/>
          <p:nvPr/>
        </p:nvSpPr>
        <p:spPr>
          <a:xfrm>
            <a:off x="4487132" y="6661181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E255B67-F3C6-A959-CD6A-46E0D9851BA3}"/>
              </a:ext>
            </a:extLst>
          </p:cNvPr>
          <p:cNvSpPr/>
          <p:nvPr/>
        </p:nvSpPr>
        <p:spPr>
          <a:xfrm>
            <a:off x="4767143" y="6660234"/>
            <a:ext cx="28080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E6129467-8B99-4D69-9320-EF977123F3A1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1A1E92C-7AAD-48C5-B633-02A8F4D68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FF0000"/>
                </a:solidFill>
              </a:rPr>
              <a:t>Berlekamp</a:t>
            </a:r>
            <a:r>
              <a:rPr lang="de-DE" sz="1800" b="1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rgbClr val="FF0000"/>
                </a:solidFill>
              </a:rPr>
              <a:t>e.g. </a:t>
            </a:r>
            <a:r>
              <a:rPr lang="de-DE" sz="1800" b="1" dirty="0" err="1">
                <a:solidFill>
                  <a:srgbClr val="FF0000"/>
                </a:solidFill>
              </a:rPr>
              <a:t>Correlation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  <a:r>
              <a:rPr lang="de-DE" sz="1800" b="1" dirty="0" err="1">
                <a:solidFill>
                  <a:srgbClr val="FF0000"/>
                </a:solidFill>
              </a:rPr>
              <a:t>Attacks</a:t>
            </a:r>
            <a:r>
              <a:rPr lang="de-DE" sz="1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rgbClr val="FF0000"/>
                </a:solidFill>
              </a:rPr>
              <a:t>… Future </a:t>
            </a:r>
            <a:r>
              <a:rPr lang="de-DE" sz="1800" b="1" dirty="0" err="1">
                <a:solidFill>
                  <a:srgbClr val="FF0000"/>
                </a:solidFill>
              </a:rPr>
              <a:t>Attacks</a:t>
            </a:r>
            <a:r>
              <a:rPr lang="de-DE" sz="1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42788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[TODO Source]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[TODO Source]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861A20-9C89-7207-AF63-3715030A32F3}"/>
              </a:ext>
            </a:extLst>
          </p:cNvPr>
          <p:cNvSpPr/>
          <p:nvPr/>
        </p:nvSpPr>
        <p:spPr>
          <a:xfrm>
            <a:off x="4475600" y="6661181"/>
            <a:ext cx="838830" cy="45719"/>
          </a:xfrm>
          <a:prstGeom prst="rect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9E7EF6-3F2C-4C2C-3D27-E62E562F6592}"/>
              </a:ext>
            </a:extLst>
          </p:cNvPr>
          <p:cNvSpPr/>
          <p:nvPr/>
        </p:nvSpPr>
        <p:spPr>
          <a:xfrm>
            <a:off x="5325962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03A9A0-4773-83E5-E0AD-025E7D042148}"/>
              </a:ext>
            </a:extLst>
          </p:cNvPr>
          <p:cNvSpPr/>
          <p:nvPr/>
        </p:nvSpPr>
        <p:spPr>
          <a:xfrm>
            <a:off x="6164792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D0CCAD-5CCB-B2B4-7B6D-1C6B98E14889}"/>
              </a:ext>
            </a:extLst>
          </p:cNvPr>
          <p:cNvSpPr/>
          <p:nvPr/>
        </p:nvSpPr>
        <p:spPr>
          <a:xfrm>
            <a:off x="7015154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FE0CD5-B300-B247-2C9A-1B495025DA8A}"/>
              </a:ext>
            </a:extLst>
          </p:cNvPr>
          <p:cNvSpPr/>
          <p:nvPr/>
        </p:nvSpPr>
        <p:spPr>
          <a:xfrm>
            <a:off x="7853984" y="6661181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8C6044-C368-D626-AC92-EF0483D028A7}"/>
              </a:ext>
            </a:extLst>
          </p:cNvPr>
          <p:cNvSpPr/>
          <p:nvPr/>
        </p:nvSpPr>
        <p:spPr>
          <a:xfrm>
            <a:off x="8704346" y="6657853"/>
            <a:ext cx="838830" cy="4571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963E2A-A384-C9C2-CE00-D300A203840D}"/>
              </a:ext>
            </a:extLst>
          </p:cNvPr>
          <p:cNvSpPr/>
          <p:nvPr/>
        </p:nvSpPr>
        <p:spPr>
          <a:xfrm>
            <a:off x="4422701" y="6631142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33A0BF-A51B-E833-B63D-D9AA9BE9C765}"/>
              </a:ext>
            </a:extLst>
          </p:cNvPr>
          <p:cNvSpPr/>
          <p:nvPr/>
        </p:nvSpPr>
        <p:spPr>
          <a:xfrm>
            <a:off x="5273063" y="6631141"/>
            <a:ext cx="105798" cy="105798"/>
          </a:xfrm>
          <a:prstGeom prst="ellipse">
            <a:avLst/>
          </a:prstGeom>
          <a:solidFill>
            <a:srgbClr val="D7D7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23A06CA-D8B4-A3BE-092E-0C724A3F4ED9}"/>
              </a:ext>
            </a:extLst>
          </p:cNvPr>
          <p:cNvSpPr/>
          <p:nvPr/>
        </p:nvSpPr>
        <p:spPr>
          <a:xfrm>
            <a:off x="6123425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5268C7-97EA-B350-2742-3D0437D7175E}"/>
              </a:ext>
            </a:extLst>
          </p:cNvPr>
          <p:cNvSpPr/>
          <p:nvPr/>
        </p:nvSpPr>
        <p:spPr>
          <a:xfrm>
            <a:off x="6962255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4AA5458-D23B-84FA-570E-9990FE2FF387}"/>
              </a:ext>
            </a:extLst>
          </p:cNvPr>
          <p:cNvSpPr/>
          <p:nvPr/>
        </p:nvSpPr>
        <p:spPr>
          <a:xfrm>
            <a:off x="7812617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5795D6C-0358-ACD5-93FC-6D3E87B48870}"/>
              </a:ext>
            </a:extLst>
          </p:cNvPr>
          <p:cNvSpPr/>
          <p:nvPr/>
        </p:nvSpPr>
        <p:spPr>
          <a:xfrm>
            <a:off x="8651447" y="6631141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BBBE05-A3C2-8656-5C34-6C8D1AFBFAF1}"/>
              </a:ext>
            </a:extLst>
          </p:cNvPr>
          <p:cNvSpPr/>
          <p:nvPr/>
        </p:nvSpPr>
        <p:spPr>
          <a:xfrm>
            <a:off x="9501809" y="6627813"/>
            <a:ext cx="105798" cy="10579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5289</Words>
  <Application>Microsoft Office PowerPoint</Application>
  <PresentationFormat>Breitbild</PresentationFormat>
  <Paragraphs>819</Paragraphs>
  <Slides>57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57</vt:i4>
      </vt:variant>
    </vt:vector>
  </HeadingPairs>
  <TitlesOfParts>
    <vt:vector size="70" baseType="lpstr"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298</cp:revision>
  <cp:lastPrinted>2018-04-09T18:27:12Z</cp:lastPrinted>
  <dcterms:created xsi:type="dcterms:W3CDTF">2021-04-01T17:07:33Z</dcterms:created>
  <dcterms:modified xsi:type="dcterms:W3CDTF">2022-06-05T13:15:56Z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