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5"/>
    <p:sldMasterId id="2147483668" r:id="rId6"/>
  </p:sldMasterIdLst>
  <p:notesMasterIdLst>
    <p:notesMasterId r:id="rId69"/>
  </p:notesMasterIdLst>
  <p:sldIdLst>
    <p:sldId id="256" r:id="rId7"/>
    <p:sldId id="359" r:id="rId8"/>
    <p:sldId id="261" r:id="rId9"/>
    <p:sldId id="262" r:id="rId10"/>
    <p:sldId id="263" r:id="rId11"/>
    <p:sldId id="264" r:id="rId12"/>
    <p:sldId id="266" r:id="rId13"/>
    <p:sldId id="360" r:id="rId14"/>
    <p:sldId id="267" r:id="rId15"/>
    <p:sldId id="268" r:id="rId16"/>
    <p:sldId id="269" r:id="rId17"/>
    <p:sldId id="270" r:id="rId18"/>
    <p:sldId id="271" r:id="rId19"/>
    <p:sldId id="272" r:id="rId20"/>
    <p:sldId id="351" r:id="rId21"/>
    <p:sldId id="274" r:id="rId22"/>
    <p:sldId id="260" r:id="rId23"/>
    <p:sldId id="275" r:id="rId24"/>
    <p:sldId id="276" r:id="rId25"/>
    <p:sldId id="277" r:id="rId26"/>
    <p:sldId id="278" r:id="rId27"/>
    <p:sldId id="265" r:id="rId28"/>
    <p:sldId id="279" r:id="rId29"/>
    <p:sldId id="356" r:id="rId30"/>
    <p:sldId id="352" r:id="rId31"/>
    <p:sldId id="281" r:id="rId32"/>
    <p:sldId id="285" r:id="rId33"/>
    <p:sldId id="286" r:id="rId34"/>
    <p:sldId id="287" r:id="rId35"/>
    <p:sldId id="327" r:id="rId36"/>
    <p:sldId id="335" r:id="rId37"/>
    <p:sldId id="357" r:id="rId38"/>
    <p:sldId id="338" r:id="rId39"/>
    <p:sldId id="339" r:id="rId40"/>
    <p:sldId id="340" r:id="rId41"/>
    <p:sldId id="344" r:id="rId42"/>
    <p:sldId id="345" r:id="rId43"/>
    <p:sldId id="291" r:id="rId44"/>
    <p:sldId id="346" r:id="rId45"/>
    <p:sldId id="347" r:id="rId46"/>
    <p:sldId id="348" r:id="rId47"/>
    <p:sldId id="349" r:id="rId48"/>
    <p:sldId id="350" r:id="rId49"/>
    <p:sldId id="290" r:id="rId50"/>
    <p:sldId id="292" r:id="rId51"/>
    <p:sldId id="300" r:id="rId52"/>
    <p:sldId id="299" r:id="rId53"/>
    <p:sldId id="298" r:id="rId54"/>
    <p:sldId id="297" r:id="rId55"/>
    <p:sldId id="293" r:id="rId56"/>
    <p:sldId id="302" r:id="rId57"/>
    <p:sldId id="303" r:id="rId58"/>
    <p:sldId id="301" r:id="rId59"/>
    <p:sldId id="304" r:id="rId60"/>
    <p:sldId id="305" r:id="rId61"/>
    <p:sldId id="306" r:id="rId62"/>
    <p:sldId id="313" r:id="rId63"/>
    <p:sldId id="314" r:id="rId64"/>
    <p:sldId id="326" r:id="rId65"/>
    <p:sldId id="353" r:id="rId66"/>
    <p:sldId id="355" r:id="rId67"/>
    <p:sldId id="354" r:id="rId6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18E"/>
    <a:srgbClr val="00599C"/>
    <a:srgbClr val="D7D700"/>
    <a:srgbClr val="718E00"/>
    <a:srgbClr val="AABC67"/>
    <a:srgbClr val="FFD7D7"/>
    <a:srgbClr val="F5E9B5"/>
    <a:srgbClr val="BCEEBD"/>
    <a:srgbClr val="575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85" autoAdjust="0"/>
    <p:restoredTop sz="93690" autoAdjust="0"/>
  </p:normalViewPr>
  <p:slideViewPr>
    <p:cSldViewPr snapToGrid="0" showGuides="1">
      <p:cViewPr varScale="1">
        <p:scale>
          <a:sx n="113" d="100"/>
          <a:sy n="113" d="100"/>
        </p:scale>
        <p:origin x="129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5" Type="http://schemas.openxmlformats.org/officeDocument/2006/relationships/slideMaster" Target="slideMasters/slideMaster1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" Type="http://schemas.openxmlformats.org/officeDocument/2006/relationships/slide" Target="slides/slide1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9E342-F6A9-4F29-9B27-B9C233E73F2C}" type="datetimeFigureOut">
              <a:rPr lang="de-DE" smtClean="0"/>
              <a:t>10.06.2022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6CFAF-25DC-4335-BB6F-0DF8AAA92CE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25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Begrüßung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Thema zu Webtechnologien</a:t>
            </a:r>
          </a:p>
          <a:p>
            <a:pPr marL="171450" indent="-171450">
              <a:buFontTx/>
              <a:buChar char="-"/>
            </a:pPr>
            <a:r>
              <a:rPr lang="de-DE" dirty="0"/>
              <a:t>Vor allem </a:t>
            </a:r>
            <a:r>
              <a:rPr lang="de-DE" dirty="0" err="1"/>
              <a:t>WebAssembly</a:t>
            </a:r>
            <a:r>
              <a:rPr lang="de-DE" dirty="0"/>
              <a:t>, Progressive Web Apps, Single Page </a:t>
            </a:r>
            <a:r>
              <a:rPr lang="de-DE" dirty="0" err="1"/>
              <a:t>Applications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Unscheinbar:</a:t>
            </a:r>
            <a:r>
              <a:rPr lang="de-DE" baseline="0" dirty="0"/>
              <a:t> LAMP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now</a:t>
            </a:r>
            <a:r>
              <a:rPr lang="de-DE" baseline="0" dirty="0"/>
              <a:t> MEAN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LAMP und MEAN: Akronyme für einen Stack an Webtechnologien (Stack ==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aufeinander bauende</a:t>
            </a:r>
            <a:r>
              <a:rPr lang="de-DE" baseline="0" dirty="0"/>
              <a:t> Softwarekomponente)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Ist LAMP noch Sinnvoll wenn es MEAN gibt? Vorteile von MEAN? Bzw. hat LAMP </a:t>
            </a:r>
            <a:r>
              <a:rPr lang="de-DE" baseline="0" dirty="0" err="1"/>
              <a:t>vlt</a:t>
            </a:r>
            <a:r>
              <a:rPr lang="de-DE" baseline="0" dirty="0"/>
              <a:t> Vorteile zu MEAN?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Deswegen Thema ausgewählt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Erste Frage: Was steckt hinter LAMP und MEAN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6CFAF-25DC-4335-BB6F-0DF8AAA92CE7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7461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6CFAF-25DC-4335-BB6F-0DF8AAA92CE7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93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372107"/>
            <a:ext cx="5368925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>
              <a:lnSpc>
                <a:spcPct val="80000"/>
              </a:lnSpc>
              <a:buNone/>
              <a:defRPr sz="3600" i="1">
                <a:solidFill>
                  <a:srgbClr val="0059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00599C"/>
                </a:solidFill>
              </a:defRPr>
            </a:lvl1pPr>
          </a:lstStyle>
          <a:p>
            <a:fld id="{54E47B7E-1879-468C-AC6C-74FE3DD743D1}" type="datetime1">
              <a:rPr lang="de-DE" smtClean="0"/>
              <a:pPr/>
              <a:t>10.06.2022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1" i="1" baseline="0">
                <a:solidFill>
                  <a:srgbClr val="575756"/>
                </a:solidFill>
                <a:latin typeface="Arial" panose="020B0604020202020204" pitchFamily="34" charset="0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4525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/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0"/>
            <a:ext cx="5402103" cy="16099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3541926"/>
            <a:ext cx="5401253" cy="296948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5EDBF-F42E-4A47-ACDB-0E72DDFC05E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01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8FB2E-9454-CC40-B155-B924620EFC86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24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11064000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07125-F287-674A-B4D8-FED3251FDE20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67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0"/>
            <a:ext cx="11064000" cy="10643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2978941"/>
            <a:ext cx="11063816" cy="3528000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6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D81EC-8C31-054F-B717-4ACEB33BE349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91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1766888"/>
            <a:ext cx="11063816" cy="474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9E765-94CE-0941-BE99-F43834E80C3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00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3604" y="1767840"/>
            <a:ext cx="11055617" cy="4741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4BB87-D65B-B741-90D0-3BFE1FF2D190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198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4"/>
            <a:ext cx="5402103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49947-ECEE-CD4E-8E00-25DB9EFCD1C0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7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632368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/>
          </p:nvPr>
        </p:nvSpPr>
        <p:spPr>
          <a:xfrm>
            <a:off x="632369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90C2B-DDFC-DE4D-9708-9CA1E81D3CA7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51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1771655"/>
            <a:ext cx="5401253" cy="473975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DF636-10E3-C843-BAEB-4F17E52BCE0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5.emf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5798B34-4A25-40A0-900B-1450FBA630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8" b="7798"/>
          <a:stretch/>
        </p:blipFill>
        <p:spPr>
          <a:xfrm>
            <a:off x="4175" y="0"/>
            <a:ext cx="12187825" cy="6858000"/>
          </a:xfrm>
          <a:prstGeom prst="rect">
            <a:avLst/>
          </a:prstGeom>
        </p:spPr>
      </p:pic>
      <p:pic>
        <p:nvPicPr>
          <p:cNvPr id="6" name="Grafik 13">
            <a:extLst>
              <a:ext uri="{FF2B5EF4-FFF2-40B4-BE49-F238E27FC236}">
                <a16:creationId xmlns:a16="http://schemas.microsoft.com/office/drawing/2014/main" id="{DDBD8EDB-F6BF-46C2-A48B-112205C0E36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95" y="0"/>
            <a:ext cx="7034705" cy="68580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76DA9497-EC4F-483C-BC2B-4763B264BEA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56716" y="720001"/>
            <a:ext cx="2770887" cy="142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4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i="1" kern="1200" baseline="0">
          <a:solidFill>
            <a:srgbClr val="00599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31">
          <p15:clr>
            <a:srgbClr val="F26B43"/>
          </p15:clr>
        </p15:guide>
        <p15:guide id="4" orient="horz" pos="4088">
          <p15:clr>
            <a:srgbClr val="F26B43"/>
          </p15:clr>
        </p15:guide>
        <p15:guide id="5" pos="7222">
          <p15:clr>
            <a:srgbClr val="F26B43"/>
          </p15:clr>
        </p15:guide>
        <p15:guide id="6" pos="23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8"/>
          <p:cNvSpPr txBox="1">
            <a:spLocks/>
          </p:cNvSpPr>
          <p:nvPr/>
        </p:nvSpPr>
        <p:spPr>
          <a:xfrm>
            <a:off x="504825" y="6583363"/>
            <a:ext cx="1096963" cy="20796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052" name="Titelplatzhalter 16"/>
          <p:cNvSpPr>
            <a:spLocks noGrp="1"/>
          </p:cNvSpPr>
          <p:nvPr>
            <p:ph type="title"/>
          </p:nvPr>
        </p:nvSpPr>
        <p:spPr bwMode="auto">
          <a:xfrm>
            <a:off x="393700" y="406400"/>
            <a:ext cx="97536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2053" name="Textplatzhalter 17"/>
          <p:cNvSpPr>
            <a:spLocks noGrp="1"/>
          </p:cNvSpPr>
          <p:nvPr>
            <p:ph type="body" idx="1"/>
          </p:nvPr>
        </p:nvSpPr>
        <p:spPr bwMode="auto">
          <a:xfrm>
            <a:off x="633413" y="1766888"/>
            <a:ext cx="11064875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700" y="6627813"/>
            <a:ext cx="255588" cy="2079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aseline="0" smtClean="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F4603CEF-B396-964A-9571-AA9A38748142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2056" name="Textfeld 13"/>
          <p:cNvSpPr txBox="1">
            <a:spLocks noChangeArrowheads="1"/>
          </p:cNvSpPr>
          <p:nvPr userDrawn="1"/>
        </p:nvSpPr>
        <p:spPr bwMode="auto">
          <a:xfrm>
            <a:off x="633413" y="6627813"/>
            <a:ext cx="82248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800" dirty="0"/>
              <a:t> Technische Hochschule Ingolstadt   |   Stream </a:t>
            </a:r>
            <a:r>
              <a:rPr lang="de-DE" sz="800" dirty="0" err="1"/>
              <a:t>Ciphers</a:t>
            </a:r>
            <a:r>
              <a:rPr lang="de-DE" sz="800" dirty="0"/>
              <a:t>: </a:t>
            </a:r>
            <a:r>
              <a:rPr lang="de-DE" sz="800" dirty="0" err="1"/>
              <a:t>Striving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</a:t>
            </a:r>
            <a:r>
              <a:rPr lang="de-DE" sz="800" dirty="0" err="1"/>
              <a:t>Randomness</a:t>
            </a:r>
            <a:endParaRPr lang="de-DE" sz="800" dirty="0"/>
          </a:p>
          <a:p>
            <a:endParaRPr lang="de-DE" sz="800" dirty="0"/>
          </a:p>
        </p:txBody>
      </p:sp>
      <p:pic>
        <p:nvPicPr>
          <p:cNvPr id="9" name="Bild 6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78" t="3003" b="83303"/>
          <a:stretch/>
        </p:blipFill>
        <p:spPr>
          <a:xfrm>
            <a:off x="10963703" y="101149"/>
            <a:ext cx="1062681" cy="939113"/>
          </a:xfrm>
          <a:prstGeom prst="rect">
            <a:avLst/>
          </a:prstGeom>
        </p:spPr>
      </p:pic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74C4E33B-49A6-4300-83A6-C76B1520ABA7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" y="1584325"/>
            <a:ext cx="288925" cy="4997450"/>
          </a:xfrm>
          <a:custGeom>
            <a:avLst/>
            <a:gdLst>
              <a:gd name="connsiteX0" fmla="*/ 0 w 288925"/>
              <a:gd name="connsiteY0" fmla="*/ 0 h 4997450"/>
              <a:gd name="connsiteX1" fmla="*/ 72124 w 288925"/>
              <a:gd name="connsiteY1" fmla="*/ 0 h 4997450"/>
              <a:gd name="connsiteX2" fmla="*/ 288925 w 288925"/>
              <a:gd name="connsiteY2" fmla="*/ 216575 h 4997450"/>
              <a:gd name="connsiteX3" fmla="*/ 288925 w 288925"/>
              <a:gd name="connsiteY3" fmla="*/ 4961195 h 4997450"/>
              <a:gd name="connsiteX4" fmla="*/ 252632 w 288925"/>
              <a:gd name="connsiteY4" fmla="*/ 4997450 h 4997450"/>
              <a:gd name="connsiteX5" fmla="*/ 0 w 288925"/>
              <a:gd name="connsiteY5" fmla="*/ 4997450 h 4997450"/>
              <a:gd name="connsiteX6" fmla="*/ 0 w 288925"/>
              <a:gd name="connsiteY6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925" h="4997450">
                <a:moveTo>
                  <a:pt x="0" y="0"/>
                </a:moveTo>
                <a:lnTo>
                  <a:pt x="72124" y="0"/>
                </a:lnTo>
                <a:cubicBezTo>
                  <a:pt x="288925" y="0"/>
                  <a:pt x="288925" y="216575"/>
                  <a:pt x="288925" y="216575"/>
                </a:cubicBezTo>
                <a:lnTo>
                  <a:pt x="288925" y="4961195"/>
                </a:lnTo>
                <a:cubicBezTo>
                  <a:pt x="288925" y="4997450"/>
                  <a:pt x="252632" y="4997450"/>
                  <a:pt x="252632" y="4997450"/>
                </a:cubicBezTo>
                <a:lnTo>
                  <a:pt x="0" y="4997450"/>
                </a:lnTo>
                <a:lnTo>
                  <a:pt x="0" y="0"/>
                </a:lnTo>
                <a:close/>
              </a:path>
            </a:pathLst>
          </a:custGeom>
          <a:solidFill>
            <a:srgbClr val="D7D7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0B9A292F-0451-4569-B1A0-1D585F680152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438150" cy="6858000"/>
          </a:xfrm>
          <a:custGeom>
            <a:avLst/>
            <a:gdLst>
              <a:gd name="connsiteX0" fmla="*/ 0 w 438150"/>
              <a:gd name="connsiteY0" fmla="*/ 0 h 6858000"/>
              <a:gd name="connsiteX1" fmla="*/ 438150 w 438150"/>
              <a:gd name="connsiteY1" fmla="*/ 0 h 6858000"/>
              <a:gd name="connsiteX2" fmla="*/ 438150 w 438150"/>
              <a:gd name="connsiteY2" fmla="*/ 6858000 h 6858000"/>
              <a:gd name="connsiteX3" fmla="*/ 0 w 438150"/>
              <a:gd name="connsiteY3" fmla="*/ 6858000 h 6858000"/>
              <a:gd name="connsiteX4" fmla="*/ 0 w 438150"/>
              <a:gd name="connsiteY4" fmla="*/ 6581775 h 6858000"/>
              <a:gd name="connsiteX5" fmla="*/ 252632 w 438150"/>
              <a:gd name="connsiteY5" fmla="*/ 6581775 h 6858000"/>
              <a:gd name="connsiteX6" fmla="*/ 288925 w 438150"/>
              <a:gd name="connsiteY6" fmla="*/ 6545520 h 6858000"/>
              <a:gd name="connsiteX7" fmla="*/ 288925 w 438150"/>
              <a:gd name="connsiteY7" fmla="*/ 1800900 h 6858000"/>
              <a:gd name="connsiteX8" fmla="*/ 72124 w 438150"/>
              <a:gd name="connsiteY8" fmla="*/ 1584325 h 6858000"/>
              <a:gd name="connsiteX9" fmla="*/ 0 w 438150"/>
              <a:gd name="connsiteY9" fmla="*/ 1584325 h 6858000"/>
              <a:gd name="connsiteX10" fmla="*/ 0 w 438150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8150" h="6858000">
                <a:moveTo>
                  <a:pt x="0" y="0"/>
                </a:moveTo>
                <a:lnTo>
                  <a:pt x="438150" y="0"/>
                </a:lnTo>
                <a:lnTo>
                  <a:pt x="438150" y="6858000"/>
                </a:lnTo>
                <a:lnTo>
                  <a:pt x="0" y="6858000"/>
                </a:lnTo>
                <a:lnTo>
                  <a:pt x="0" y="6581775"/>
                </a:lnTo>
                <a:lnTo>
                  <a:pt x="252632" y="6581775"/>
                </a:lnTo>
                <a:cubicBezTo>
                  <a:pt x="252632" y="6581775"/>
                  <a:pt x="288925" y="6581775"/>
                  <a:pt x="288925" y="6545520"/>
                </a:cubicBezTo>
                <a:lnTo>
                  <a:pt x="288925" y="1800900"/>
                </a:lnTo>
                <a:cubicBezTo>
                  <a:pt x="288925" y="1800900"/>
                  <a:pt x="288925" y="1584325"/>
                  <a:pt x="72124" y="1584325"/>
                </a:cubicBezTo>
                <a:lnTo>
                  <a:pt x="0" y="158432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152EDF18-C2BE-4416-B697-E7527905AE10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-1717675" y="1584325"/>
            <a:ext cx="1717675" cy="4997450"/>
          </a:xfrm>
          <a:custGeom>
            <a:avLst/>
            <a:gdLst>
              <a:gd name="connsiteX0" fmla="*/ 36293 w 1717675"/>
              <a:gd name="connsiteY0" fmla="*/ 0 h 4997450"/>
              <a:gd name="connsiteX1" fmla="*/ 1717675 w 1717675"/>
              <a:gd name="connsiteY1" fmla="*/ 0 h 4997450"/>
              <a:gd name="connsiteX2" fmla="*/ 1717675 w 1717675"/>
              <a:gd name="connsiteY2" fmla="*/ 4997450 h 4997450"/>
              <a:gd name="connsiteX3" fmla="*/ 216801 w 1717675"/>
              <a:gd name="connsiteY3" fmla="*/ 4997450 h 4997450"/>
              <a:gd name="connsiteX4" fmla="*/ 0 w 1717675"/>
              <a:gd name="connsiteY4" fmla="*/ 4781829 h 4997450"/>
              <a:gd name="connsiteX5" fmla="*/ 0 w 1717675"/>
              <a:gd name="connsiteY5" fmla="*/ 36255 h 4997450"/>
              <a:gd name="connsiteX6" fmla="*/ 36293 w 1717675"/>
              <a:gd name="connsiteY6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675" h="4997450">
                <a:moveTo>
                  <a:pt x="36293" y="0"/>
                </a:moveTo>
                <a:lnTo>
                  <a:pt x="1717675" y="0"/>
                </a:lnTo>
                <a:lnTo>
                  <a:pt x="1717675" y="4997450"/>
                </a:lnTo>
                <a:lnTo>
                  <a:pt x="216801" y="4997450"/>
                </a:lnTo>
                <a:cubicBezTo>
                  <a:pt x="0" y="4997450"/>
                  <a:pt x="0" y="4781829"/>
                  <a:pt x="0" y="4781829"/>
                </a:cubicBezTo>
                <a:lnTo>
                  <a:pt x="0" y="36255"/>
                </a:lnTo>
                <a:cubicBezTo>
                  <a:pt x="0" y="0"/>
                  <a:pt x="36293" y="0"/>
                  <a:pt x="36293" y="0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572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2"/>
        </a:buBlip>
        <a:defRPr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58775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2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19138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2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79500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2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39863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2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2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7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3.xm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6246976" y="3096985"/>
            <a:ext cx="5217949" cy="12954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de-DE" sz="4400" b="1" i="0" dirty="0"/>
              <a:t>Stream </a:t>
            </a:r>
            <a:r>
              <a:rPr lang="de-DE" sz="4400" b="1" i="0" dirty="0" err="1"/>
              <a:t>Ciphers</a:t>
            </a:r>
            <a:br>
              <a:rPr lang="de-DE" sz="4000" i="0" dirty="0"/>
            </a:br>
            <a:r>
              <a:rPr lang="de-DE" sz="2400" dirty="0" err="1"/>
              <a:t>Striving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Randomness</a:t>
            </a:r>
            <a:endParaRPr lang="de-DE" sz="40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10.06.2022</a:t>
            </a:r>
          </a:p>
        </p:txBody>
      </p:sp>
      <p:sp>
        <p:nvSpPr>
          <p:cNvPr id="4" name="Untertitel 1">
            <a:extLst>
              <a:ext uri="{FF2B5EF4-FFF2-40B4-BE49-F238E27FC236}">
                <a16:creationId xmlns:a16="http://schemas.microsoft.com/office/drawing/2014/main" id="{D76B19BC-9C70-4C2C-B8F1-52CFDC37A41E}"/>
              </a:ext>
            </a:extLst>
          </p:cNvPr>
          <p:cNvSpPr txBox="1">
            <a:spLocks/>
          </p:cNvSpPr>
          <p:nvPr/>
        </p:nvSpPr>
        <p:spPr>
          <a:xfrm>
            <a:off x="7555833" y="4876247"/>
            <a:ext cx="3909092" cy="947038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i="1" kern="1200">
                <a:solidFill>
                  <a:srgbClr val="00599C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i="0" dirty="0"/>
              <a:t>Carl Schünemann (</a:t>
            </a:r>
            <a:r>
              <a:rPr lang="de-DE" sz="1600" i="0" dirty="0" err="1"/>
              <a:t>ch</a:t>
            </a:r>
            <a:r>
              <a:rPr lang="de-DE" sz="1600" i="0" dirty="0"/>
              <a:t>. 1 &amp; 2)</a:t>
            </a:r>
          </a:p>
          <a:p>
            <a:r>
              <a:rPr lang="de-DE" sz="1600" i="0" dirty="0"/>
              <a:t>Simon Thalmaier (</a:t>
            </a:r>
            <a:r>
              <a:rPr lang="de-DE" sz="1600" i="0" dirty="0" err="1"/>
              <a:t>ch</a:t>
            </a:r>
            <a:r>
              <a:rPr lang="de-DE" sz="1600" i="0" dirty="0"/>
              <a:t>. 3 &amp; 4)</a:t>
            </a:r>
          </a:p>
          <a:p>
            <a:r>
              <a:rPr lang="de-DE" sz="1600" i="0" dirty="0"/>
              <a:t>Larysa Bondar (</a:t>
            </a:r>
            <a:r>
              <a:rPr lang="de-DE" sz="1600" i="0" dirty="0" err="1"/>
              <a:t>ch</a:t>
            </a:r>
            <a:r>
              <a:rPr lang="de-DE" sz="1600" i="0" dirty="0"/>
              <a:t>. 5 &amp; 6)</a:t>
            </a:r>
          </a:p>
        </p:txBody>
      </p:sp>
    </p:spTree>
    <p:extLst>
      <p:ext uri="{BB962C8B-B14F-4D97-AF65-F5344CB8AC3E}">
        <p14:creationId xmlns:p14="http://schemas.microsoft.com/office/powerpoint/2010/main" val="131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primitive polynomial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1. Condition: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for some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US" sz="2000" b="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∈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𝑚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b="0" dirty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=</m:t>
                        </m:r>
                        <m:sSub>
                          <m:sSub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de-DE" sz="2000" b="0" spc="-300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IF</m:t>
                            </m:r>
                          </m:e>
                          <m:sub>
                            <m:sSup>
                              <m:sSupPr>
                                <m:ctrlPr>
                                  <a:rPr lang="de-DE" sz="2000" b="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de-DE" sz="2000" b="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4</m:t>
                                </m:r>
                              </m:sup>
                            </m:sSup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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(𝛼 := </a:t>
                </a: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root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Construction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</a:t>
                </a:r>
                <a:r>
                  <a:rPr lang="en-US" sz="2000" b="0" dirty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b="0" dirty="0">
                    <a:solidFill>
                      <a:srgbClr val="FFC000"/>
                    </a:solidFill>
                    <a:cs typeface="Arial" panose="020B0604020202020204" pitchFamily="34" charset="0"/>
                    <a:sym typeface="Wingdings" panose="05000000000000000000" pitchFamily="2" charset="2"/>
                  </a:rPr>
                  <a:t>		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solidFill>
                              <a:srgbClr val="FFC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solidFill>
                              <a:srgbClr val="FFC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+1=0</m:t>
                    </m:r>
                  </m:oMath>
                </a14:m>
                <a:r>
                  <a:rPr lang="en-US" sz="2000" b="0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</a:t>
                </a: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de-DE" sz="2000" b="0" dirty="0">
                    <a:solidFill>
                      <a:srgbClr val="FF0000"/>
                    </a:solidFill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de-DE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\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  <m:r>
                      <a:rPr lang="de-DE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)=</m:t>
                    </m:r>
                    <m:sSub>
                      <m:sSubPr>
                        <m:ctrlPr>
                          <a:rPr lang="de-DE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</m:sSub>
                  </m:oMath>
                </a14:m>
                <a:endParaRPr lang="en-US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 b="-26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quences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: Primitive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Polynomials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e 23">
                <a:extLst>
                  <a:ext uri="{FF2B5EF4-FFF2-40B4-BE49-F238E27FC236}">
                    <a16:creationId xmlns:a16="http://schemas.microsoft.com/office/drawing/2014/main" id="{2B0EBB9D-12C7-44E1-92FA-295BE5AAC2D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92958" y="2842586"/>
              <a:ext cx="10416601" cy="28196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6924">
                      <a:extLst>
                        <a:ext uri="{9D8B030D-6E8A-4147-A177-3AD203B41FA5}">
                          <a16:colId xmlns:a16="http://schemas.microsoft.com/office/drawing/2014/main" val="1131901894"/>
                        </a:ext>
                      </a:extLst>
                    </a:gridCol>
                    <a:gridCol w="926974">
                      <a:extLst>
                        <a:ext uri="{9D8B030D-6E8A-4147-A177-3AD203B41FA5}">
                          <a16:colId xmlns:a16="http://schemas.microsoft.com/office/drawing/2014/main" val="91079558"/>
                        </a:ext>
                      </a:extLst>
                    </a:gridCol>
                    <a:gridCol w="929132">
                      <a:extLst>
                        <a:ext uri="{9D8B030D-6E8A-4147-A177-3AD203B41FA5}">
                          <a16:colId xmlns:a16="http://schemas.microsoft.com/office/drawing/2014/main" val="1027879593"/>
                        </a:ext>
                      </a:extLst>
                    </a:gridCol>
                    <a:gridCol w="1430782">
                      <a:extLst>
                        <a:ext uri="{9D8B030D-6E8A-4147-A177-3AD203B41FA5}">
                          <a16:colId xmlns:a16="http://schemas.microsoft.com/office/drawing/2014/main" val="1335387401"/>
                        </a:ext>
                      </a:extLst>
                    </a:gridCol>
                    <a:gridCol w="1041020">
                      <a:extLst>
                        <a:ext uri="{9D8B030D-6E8A-4147-A177-3AD203B41FA5}">
                          <a16:colId xmlns:a16="http://schemas.microsoft.com/office/drawing/2014/main" val="2906066102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995180213"/>
                        </a:ext>
                      </a:extLst>
                    </a:gridCol>
                    <a:gridCol w="598863">
                      <a:extLst>
                        <a:ext uri="{9D8B030D-6E8A-4147-A177-3AD203B41FA5}">
                          <a16:colId xmlns:a16="http://schemas.microsoft.com/office/drawing/2014/main" val="3342222519"/>
                        </a:ext>
                      </a:extLst>
                    </a:gridCol>
                    <a:gridCol w="1443228">
                      <a:extLst>
                        <a:ext uri="{9D8B030D-6E8A-4147-A177-3AD203B41FA5}">
                          <a16:colId xmlns:a16="http://schemas.microsoft.com/office/drawing/2014/main" val="4161568447"/>
                        </a:ext>
                      </a:extLst>
                    </a:gridCol>
                    <a:gridCol w="1894078">
                      <a:extLst>
                        <a:ext uri="{9D8B030D-6E8A-4147-A177-3AD203B41FA5}">
                          <a16:colId xmlns:a16="http://schemas.microsoft.com/office/drawing/2014/main" val="264094004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09547"/>
                        </a:ext>
                      </a:extLst>
                    </a:gridCol>
                  </a:tblGrid>
                  <a:tr h="29873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5095771"/>
                      </a:ext>
                    </a:extLst>
                  </a:tr>
                  <a:tr h="29873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1800061"/>
                      </a:ext>
                    </a:extLst>
                  </a:tr>
                  <a:tr h="29873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+ 1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2193178"/>
                      </a:ext>
                    </a:extLst>
                  </a:tr>
                  <a:tr h="391145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solidFill>
                                          <a:schemeClr val="tx1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+ 1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3931165"/>
                      </a:ext>
                    </a:extLst>
                  </a:tr>
                  <a:tr h="41181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solidFill>
                                          <a:schemeClr val="tx1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+ 1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5660938"/>
                      </a:ext>
                    </a:extLst>
                  </a:tr>
                  <a:tr h="530217"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800" dirty="0"/>
                            <a:t>…</a:t>
                          </a:r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76841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e 23">
                <a:extLst>
                  <a:ext uri="{FF2B5EF4-FFF2-40B4-BE49-F238E27FC236}">
                    <a16:creationId xmlns:a16="http://schemas.microsoft.com/office/drawing/2014/main" id="{2B0EBB9D-12C7-44E1-92FA-295BE5AAC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2676711"/>
                  </p:ext>
                </p:extLst>
              </p:nvPr>
            </p:nvGraphicFramePr>
            <p:xfrm>
              <a:off x="1892958" y="2842586"/>
              <a:ext cx="10416601" cy="28196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6924">
                      <a:extLst>
                        <a:ext uri="{9D8B030D-6E8A-4147-A177-3AD203B41FA5}">
                          <a16:colId xmlns:a16="http://schemas.microsoft.com/office/drawing/2014/main" val="1131901894"/>
                        </a:ext>
                      </a:extLst>
                    </a:gridCol>
                    <a:gridCol w="926974">
                      <a:extLst>
                        <a:ext uri="{9D8B030D-6E8A-4147-A177-3AD203B41FA5}">
                          <a16:colId xmlns:a16="http://schemas.microsoft.com/office/drawing/2014/main" val="91079558"/>
                        </a:ext>
                      </a:extLst>
                    </a:gridCol>
                    <a:gridCol w="929132">
                      <a:extLst>
                        <a:ext uri="{9D8B030D-6E8A-4147-A177-3AD203B41FA5}">
                          <a16:colId xmlns:a16="http://schemas.microsoft.com/office/drawing/2014/main" val="1027879593"/>
                        </a:ext>
                      </a:extLst>
                    </a:gridCol>
                    <a:gridCol w="1430782">
                      <a:extLst>
                        <a:ext uri="{9D8B030D-6E8A-4147-A177-3AD203B41FA5}">
                          <a16:colId xmlns:a16="http://schemas.microsoft.com/office/drawing/2014/main" val="1335387401"/>
                        </a:ext>
                      </a:extLst>
                    </a:gridCol>
                    <a:gridCol w="1041020">
                      <a:extLst>
                        <a:ext uri="{9D8B030D-6E8A-4147-A177-3AD203B41FA5}">
                          <a16:colId xmlns:a16="http://schemas.microsoft.com/office/drawing/2014/main" val="2906066102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995180213"/>
                        </a:ext>
                      </a:extLst>
                    </a:gridCol>
                    <a:gridCol w="598863">
                      <a:extLst>
                        <a:ext uri="{9D8B030D-6E8A-4147-A177-3AD203B41FA5}">
                          <a16:colId xmlns:a16="http://schemas.microsoft.com/office/drawing/2014/main" val="3342222519"/>
                        </a:ext>
                      </a:extLst>
                    </a:gridCol>
                    <a:gridCol w="1443228">
                      <a:extLst>
                        <a:ext uri="{9D8B030D-6E8A-4147-A177-3AD203B41FA5}">
                          <a16:colId xmlns:a16="http://schemas.microsoft.com/office/drawing/2014/main" val="4161568447"/>
                        </a:ext>
                      </a:extLst>
                    </a:gridCol>
                    <a:gridCol w="1894078">
                      <a:extLst>
                        <a:ext uri="{9D8B030D-6E8A-4147-A177-3AD203B41FA5}">
                          <a16:colId xmlns:a16="http://schemas.microsoft.com/office/drawing/2014/main" val="264094004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09547"/>
                        </a:ext>
                      </a:extLst>
                    </a:gridCol>
                  </a:tblGrid>
                  <a:tr h="39509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1865517" b="-6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r="-967763" b="-6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5095771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0000" r="-1865517" b="-5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100000" r="-967763" b="-5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1800061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0000" r="-1865517" b="-4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200000" r="-967763" b="-4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237" t="-200000" r="-867763" b="-4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383" t="-200000" r="-461277" b="-41230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2193178"/>
                      </a:ext>
                    </a:extLst>
                  </a:tr>
                  <a:tr h="497139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40741" r="-1865517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240741" r="-967763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237" t="-240741" r="-867763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383" t="-240741" r="-461277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6082" t="-240741" r="-533918" b="-23086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43534" t="-240741" r="-293534" b="-2308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34177" t="-240741" r="-187342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7074" t="-240741" r="-42765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3931165"/>
                      </a:ext>
                    </a:extLst>
                  </a:tr>
                  <a:tr h="497139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36585" r="-1865517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336585" r="-967763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237" t="-336585" r="-867763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383" t="-336585" r="-461277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6082" t="-336585" r="-533918" b="-12804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43534" t="-336585" r="-293534" b="-12804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34177" t="-336585" r="-187342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7074" t="-336585" r="-42765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566093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800" dirty="0"/>
                            <a:t>…</a:t>
                          </a:r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76841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Geschweifte Klammer links 12">
            <a:extLst>
              <a:ext uri="{FF2B5EF4-FFF2-40B4-BE49-F238E27FC236}">
                <a16:creationId xmlns:a16="http://schemas.microsoft.com/office/drawing/2014/main" id="{77C5C6D2-99F8-4645-985A-8954167AA14F}"/>
              </a:ext>
            </a:extLst>
          </p:cNvPr>
          <p:cNvSpPr/>
          <p:nvPr/>
        </p:nvSpPr>
        <p:spPr>
          <a:xfrm rot="16200000">
            <a:off x="4911873" y="4395250"/>
            <a:ext cx="144100" cy="1181898"/>
          </a:xfrm>
          <a:prstGeom prst="leftBrace">
            <a:avLst>
              <a:gd name="adj1" fmla="val 26952"/>
              <a:gd name="adj2" fmla="val 50000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D240C3C-E499-41B6-A119-210D1A0D1080}"/>
                  </a:ext>
                </a:extLst>
              </p:cNvPr>
              <p:cNvSpPr txBox="1"/>
              <p:nvPr/>
            </p:nvSpPr>
            <p:spPr>
              <a:xfrm>
                <a:off x="9682237" y="5058249"/>
                <a:ext cx="16815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0+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C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𝛼</m:t>
                          </m:r>
                        </m:e>
                        <m:sup>
                          <m:r>
                            <a:rPr lang="en-US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C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𝛼</m:t>
                          </m:r>
                        </m:e>
                        <m:sup>
                          <m:r>
                            <a:rPr lang="en-US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D240C3C-E499-41B6-A119-210D1A0D1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2237" y="5058249"/>
                <a:ext cx="16815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eschweifte Klammer links 14">
            <a:extLst>
              <a:ext uri="{FF2B5EF4-FFF2-40B4-BE49-F238E27FC236}">
                <a16:creationId xmlns:a16="http://schemas.microsoft.com/office/drawing/2014/main" id="{0F3B63DB-A397-48D6-A1F3-4AAA6395F0E0}"/>
              </a:ext>
            </a:extLst>
          </p:cNvPr>
          <p:cNvSpPr/>
          <p:nvPr/>
        </p:nvSpPr>
        <p:spPr>
          <a:xfrm rot="16200000">
            <a:off x="10447599" y="4168487"/>
            <a:ext cx="150835" cy="1642569"/>
          </a:xfrm>
          <a:prstGeom prst="leftBrace">
            <a:avLst>
              <a:gd name="adj1" fmla="val 26952"/>
              <a:gd name="adj2" fmla="val 50000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69519AD-A5AE-405E-8AD4-77AF5659E571}"/>
                  </a:ext>
                </a:extLst>
              </p:cNvPr>
              <p:cNvSpPr txBox="1"/>
              <p:nvPr/>
            </p:nvSpPr>
            <p:spPr>
              <a:xfrm>
                <a:off x="4561557" y="5065189"/>
                <a:ext cx="8447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"</m:t>
                      </m:r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=0</m:t>
                      </m:r>
                      <m:r>
                        <a:rPr lang="de-DE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 "</m:t>
                      </m:r>
                    </m:oMath>
                  </m:oMathPara>
                </a14:m>
                <a:endParaRPr lang="de-DE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69519AD-A5AE-405E-8AD4-77AF5659E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557" y="5065189"/>
                <a:ext cx="8447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1F45D4A-AEEE-4FBF-9E96-48A48E2B1F30}"/>
              </a:ext>
            </a:extLst>
          </p:cNvPr>
          <p:cNvCxnSpPr/>
          <p:nvPr/>
        </p:nvCxnSpPr>
        <p:spPr>
          <a:xfrm>
            <a:off x="1845899" y="4750097"/>
            <a:ext cx="10238014" cy="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D68BFCC-0106-4FE0-AC4E-FD207E7DE511}"/>
              </a:ext>
            </a:extLst>
          </p:cNvPr>
          <p:cNvCxnSpPr>
            <a:cxnSpLocks/>
          </p:cNvCxnSpPr>
          <p:nvPr/>
        </p:nvCxnSpPr>
        <p:spPr>
          <a:xfrm>
            <a:off x="5928353" y="5291202"/>
            <a:ext cx="603370" cy="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links 18">
            <a:extLst>
              <a:ext uri="{FF2B5EF4-FFF2-40B4-BE49-F238E27FC236}">
                <a16:creationId xmlns:a16="http://schemas.microsoft.com/office/drawing/2014/main" id="{8D5E6DE8-EBC0-4187-9650-E145E64F655A}"/>
              </a:ext>
            </a:extLst>
          </p:cNvPr>
          <p:cNvSpPr/>
          <p:nvPr/>
        </p:nvSpPr>
        <p:spPr>
          <a:xfrm>
            <a:off x="1066075" y="2861836"/>
            <a:ext cx="112914" cy="1997011"/>
          </a:xfrm>
          <a:prstGeom prst="leftBrace">
            <a:avLst>
              <a:gd name="adj1" fmla="val 26952"/>
              <a:gd name="adj2" fmla="val 49866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2F51C80-AEC1-400E-AB3D-539C3092603B}"/>
                  </a:ext>
                </a:extLst>
              </p:cNvPr>
              <p:cNvSpPr txBox="1"/>
              <p:nvPr/>
            </p:nvSpPr>
            <p:spPr>
              <a:xfrm>
                <a:off x="393600" y="3675675"/>
                <a:ext cx="5442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de-DE" spc="-300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IF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2F51C80-AEC1-400E-AB3D-539C30926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0" y="3675675"/>
                <a:ext cx="544286" cy="369332"/>
              </a:xfrm>
              <a:prstGeom prst="rect">
                <a:avLst/>
              </a:prstGeom>
              <a:blipFill>
                <a:blip r:embed="rId6"/>
                <a:stretch>
                  <a:fillRect r="-78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Geschweifte Klammer links 20">
            <a:extLst>
              <a:ext uri="{FF2B5EF4-FFF2-40B4-BE49-F238E27FC236}">
                <a16:creationId xmlns:a16="http://schemas.microsoft.com/office/drawing/2014/main" id="{F265A47E-8963-41FB-95D8-90FB4DF7E9C3}"/>
              </a:ext>
            </a:extLst>
          </p:cNvPr>
          <p:cNvSpPr/>
          <p:nvPr/>
        </p:nvSpPr>
        <p:spPr>
          <a:xfrm>
            <a:off x="1704408" y="2883854"/>
            <a:ext cx="112914" cy="1492642"/>
          </a:xfrm>
          <a:prstGeom prst="leftBrace">
            <a:avLst>
              <a:gd name="adj1" fmla="val 26952"/>
              <a:gd name="adj2" fmla="val 49866"/>
            </a:avLst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379AA43-E8EC-43E8-B4E4-921093D0E93B}"/>
                  </a:ext>
                </a:extLst>
              </p:cNvPr>
              <p:cNvSpPr txBox="1"/>
              <p:nvPr/>
            </p:nvSpPr>
            <p:spPr>
              <a:xfrm>
                <a:off x="1213130" y="3445092"/>
                <a:ext cx="544286" cy="3701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de-DE" spc="-30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IF</m:t>
                          </m:r>
                        </m:e>
                        <m:sub>
                          <m:sSup>
                            <m:sSupPr>
                              <m:ctrlP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4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379AA43-E8EC-43E8-B4E4-921093D0E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130" y="3445092"/>
                <a:ext cx="544286" cy="370166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BB774CAD-A662-4943-9EF0-5BFFF3B72219}"/>
                  </a:ext>
                </a:extLst>
              </p:cNvPr>
              <p:cNvSpPr txBox="1"/>
              <p:nvPr/>
            </p:nvSpPr>
            <p:spPr>
              <a:xfrm>
                <a:off x="1943632" y="4524238"/>
                <a:ext cx="60966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i="1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800" dirty="0" smtClean="0">
                              <a:solidFill>
                                <a:srgbClr val="FFC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𝛼</m:t>
                          </m:r>
                        </m:e>
                        <m:sup>
                          <m:r>
                            <a:rPr lang="de-DE" sz="1800" b="0" i="1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80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80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 + 1</m:t>
                      </m:r>
                    </m:oMath>
                  </m:oMathPara>
                </a14:m>
                <a:endParaRPr lang="de-DE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BB774CAD-A662-4943-9EF0-5BFFF3B72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632" y="4524238"/>
                <a:ext cx="609668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235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primitive polynomial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2. Condition: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for 𝛼 from 1</a:t>
                </a:r>
                <a:r>
                  <a:rPr lang="en-US" sz="2000" b="0" baseline="30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st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condition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+1=0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	            	      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bSup>
                      <m:sSub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×</m:t>
                        </m:r>
                      </m:sup>
                    </m:sSubSup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×</m:t>
                        </m:r>
                      </m:sup>
                    </m:sSubSup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2000" b="0" dirty="0"/>
                  <a:t>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without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sequences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: Primitive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Polynomials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elle 8">
                <a:extLst>
                  <a:ext uri="{FF2B5EF4-FFF2-40B4-BE49-F238E27FC236}">
                    <a16:creationId xmlns:a16="http://schemas.microsoft.com/office/drawing/2014/main" id="{D80E9CBA-968D-40CA-B0DB-BDB67C24ACA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09748" y="2876171"/>
              <a:ext cx="5071190" cy="1521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1250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𝛂</m:t>
                              </m:r>
                              <m:r>
                                <a:rPr lang="en-US" sz="1600" b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elle 8">
                <a:extLst>
                  <a:ext uri="{FF2B5EF4-FFF2-40B4-BE49-F238E27FC236}">
                    <a16:creationId xmlns:a16="http://schemas.microsoft.com/office/drawing/2014/main" id="{D80E9CBA-968D-40CA-B0DB-BDB67C24AC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7315404"/>
                  </p:ext>
                </p:extLst>
              </p:nvPr>
            </p:nvGraphicFramePr>
            <p:xfrm>
              <a:off x="809748" y="2876171"/>
              <a:ext cx="5071190" cy="1521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38201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5873" r="-1107246" b="-2984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15873" b="-298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14063" r="-1107246" b="-1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114063" b="-1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4063" r="-1107246" b="-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214063" b="-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35000" r="-11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33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elle 8">
                <a:extLst>
                  <a:ext uri="{FF2B5EF4-FFF2-40B4-BE49-F238E27FC236}">
                    <a16:creationId xmlns:a16="http://schemas.microsoft.com/office/drawing/2014/main" id="{9F421638-A4E8-4DAC-A4D9-1A463D85084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6000" y="2873959"/>
              <a:ext cx="5816138" cy="29582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22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65703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5019207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3427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de-DE" sz="1600" b="1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3427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5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34270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3400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  <a:tr h="3400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…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 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4517446"/>
                      </a:ext>
                    </a:extLst>
                  </a:tr>
                  <a:tr h="3400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8069007"/>
                      </a:ext>
                    </a:extLst>
                  </a:tr>
                  <a:tr h="39285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6177951"/>
                      </a:ext>
                    </a:extLst>
                  </a:tr>
                  <a:tr h="3548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6082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elle 8">
                <a:extLst>
                  <a:ext uri="{FF2B5EF4-FFF2-40B4-BE49-F238E27FC236}">
                    <a16:creationId xmlns:a16="http://schemas.microsoft.com/office/drawing/2014/main" id="{9F421638-A4E8-4DAC-A4D9-1A463D8508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509629"/>
                  </p:ext>
                </p:extLst>
              </p:nvPr>
            </p:nvGraphicFramePr>
            <p:xfrm>
              <a:off x="6096000" y="2873959"/>
              <a:ext cx="5816138" cy="29582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22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65703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5019207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6393" r="-1245070" b="-6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16393" b="-6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18333" r="-1245070" b="-6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118333" b="-6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14754" r="-1245070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214754" b="-4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20000" r="-124507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320000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13115" r="-124507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413115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517446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21667" r="-124507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521667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8069007"/>
                      </a:ext>
                    </a:extLst>
                  </a:tr>
                  <a:tr h="39285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73846" r="-1245070" b="-8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573846" b="-8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6177951"/>
                      </a:ext>
                    </a:extLst>
                  </a:tr>
                  <a:tr h="3548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60825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elle 25">
                <a:extLst>
                  <a:ext uri="{FF2B5EF4-FFF2-40B4-BE49-F238E27FC236}">
                    <a16:creationId xmlns:a16="http://schemas.microsoft.com/office/drawing/2014/main" id="{A1B6597C-BA9F-444B-8498-DB10B5E0056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09748" y="4397441"/>
              <a:ext cx="5071190" cy="15135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177026459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921103296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26989717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142195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4453299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  <m:r>
                                  <a:rPr lang="en-US" sz="1600" b="1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94493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+1=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58500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elle 25">
                <a:extLst>
                  <a:ext uri="{FF2B5EF4-FFF2-40B4-BE49-F238E27FC236}">
                    <a16:creationId xmlns:a16="http://schemas.microsoft.com/office/drawing/2014/main" id="{A1B6597C-BA9F-444B-8498-DB10B5E005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8254093"/>
                  </p:ext>
                </p:extLst>
              </p:nvPr>
            </p:nvGraphicFramePr>
            <p:xfrm>
              <a:off x="809748" y="4397441"/>
              <a:ext cx="5071190" cy="15135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177026459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921103296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269897171"/>
                        </a:ext>
                      </a:extLst>
                    </a:gridCol>
                  </a:tblGrid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5625" r="-1107246" b="-2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15625" b="-289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421958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21311" r="-110724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121311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532996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25000" r="-1107246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225000" b="-1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9449369"/>
                      </a:ext>
                    </a:extLst>
                  </a:tr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4688" r="-11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30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58500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55287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primitive polynomial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3. Condition: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for 𝛼 from 1</a:t>
                </a:r>
                <a:r>
                  <a:rPr lang="en-US" sz="2000" b="0" baseline="30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st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condition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+1=0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	     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must be </a:t>
                </a: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minimal polynomial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of</a:t>
                </a: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𝛼</a:t>
                </a: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endParaRPr lang="en-US" sz="2000" b="0" i="1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2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Not possible to factor</a:t>
                </a:r>
                <a:r>
                  <a:rPr lang="en-US" sz="2000" dirty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into polynomials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 degree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b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</m:t>
                    </m:r>
                    <m:r>
                      <a:rPr lang="de-DE" sz="2000" b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≥0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2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𝑔</m:t>
                    </m:r>
                    <m:d>
                      <m:dPr>
                        <m:begChr m:val="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for polynomial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𝑔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 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𝑔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| </m:t>
                    </m:r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endParaRPr lang="en-US" sz="2000" i="1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2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must be polynomial of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minimal degree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914400" lvl="2" indent="0">
                  <a:lnSpc>
                    <a:spcPct val="100000"/>
                  </a:lnSpc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914400" lvl="2" indent="0">
                  <a:lnSpc>
                    <a:spcPct val="100000"/>
                  </a:lnSpc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à"/>
                </a:pP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Can be assumed to be true for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spc="-3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endParaRPr lang="de-DE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quences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Primitive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Polynomials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6777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primitive polynomial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Desired: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maximum period + independent of initial state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Corresponding LFSR: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</a:t>
                </a: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State machine diagram: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sequences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4EF82B5-3D0A-4917-B68D-58569F3D42A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0864" y="3970104"/>
            <a:ext cx="4142113" cy="277321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DB51B98-A940-423A-8F4C-3921A86C5D2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7779" y="2401243"/>
            <a:ext cx="5537175" cy="1327384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984B5D6C-E5C0-4139-8F1C-1032FA1CA989}"/>
              </a:ext>
            </a:extLst>
          </p:cNvPr>
          <p:cNvSpPr txBox="1">
            <a:spLocks/>
          </p:cNvSpPr>
          <p:nvPr/>
        </p:nvSpPr>
        <p:spPr>
          <a:xfrm>
            <a:off x="9054454" y="2004058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[4, p. 430]</a:t>
            </a:r>
          </a:p>
        </p:txBody>
      </p:sp>
      <p:sp>
        <p:nvSpPr>
          <p:cNvPr id="12" name="Bogen 11">
            <a:extLst>
              <a:ext uri="{FF2B5EF4-FFF2-40B4-BE49-F238E27FC236}">
                <a16:creationId xmlns:a16="http://schemas.microsoft.com/office/drawing/2014/main" id="{F3C876D7-78BA-4855-B22A-338497DF240B}"/>
              </a:ext>
            </a:extLst>
          </p:cNvPr>
          <p:cNvSpPr/>
          <p:nvPr/>
        </p:nvSpPr>
        <p:spPr>
          <a:xfrm rot="436948">
            <a:off x="7475121" y="4716254"/>
            <a:ext cx="463406" cy="463406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ogen 12">
            <a:extLst>
              <a:ext uri="{FF2B5EF4-FFF2-40B4-BE49-F238E27FC236}">
                <a16:creationId xmlns:a16="http://schemas.microsoft.com/office/drawing/2014/main" id="{F28825E3-D270-418C-91FB-D338CB11CFFB}"/>
              </a:ext>
            </a:extLst>
          </p:cNvPr>
          <p:cNvSpPr/>
          <p:nvPr/>
        </p:nvSpPr>
        <p:spPr>
          <a:xfrm rot="5400000">
            <a:off x="7475120" y="4716254"/>
            <a:ext cx="463406" cy="463406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Bogen 13">
            <a:extLst>
              <a:ext uri="{FF2B5EF4-FFF2-40B4-BE49-F238E27FC236}">
                <a16:creationId xmlns:a16="http://schemas.microsoft.com/office/drawing/2014/main" id="{30F01262-1E3E-4482-BBE9-751E1B2DAD6A}"/>
              </a:ext>
            </a:extLst>
          </p:cNvPr>
          <p:cNvSpPr/>
          <p:nvPr/>
        </p:nvSpPr>
        <p:spPr>
          <a:xfrm rot="10800000">
            <a:off x="7475120" y="4716253"/>
            <a:ext cx="463406" cy="463406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Bogen 14">
            <a:extLst>
              <a:ext uri="{FF2B5EF4-FFF2-40B4-BE49-F238E27FC236}">
                <a16:creationId xmlns:a16="http://schemas.microsoft.com/office/drawing/2014/main" id="{4EB263BC-FDB2-45B8-AFEF-AB01D70382F6}"/>
              </a:ext>
            </a:extLst>
          </p:cNvPr>
          <p:cNvSpPr/>
          <p:nvPr/>
        </p:nvSpPr>
        <p:spPr>
          <a:xfrm rot="16200000">
            <a:off x="7475121" y="4716253"/>
            <a:ext cx="463406" cy="463406"/>
          </a:xfrm>
          <a:prstGeom prst="arc">
            <a:avLst>
              <a:gd name="adj1" fmla="val 16200000"/>
              <a:gd name="adj2" fmla="val 20856594"/>
            </a:avLst>
          </a:prstGeom>
          <a:ln w="19050">
            <a:solidFill>
              <a:srgbClr val="FF0000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0808400C-1E84-45F1-BA7F-E735C8EC198B}"/>
                  </a:ext>
                </a:extLst>
              </p:cNvPr>
              <p:cNvSpPr txBox="1"/>
              <p:nvPr/>
            </p:nvSpPr>
            <p:spPr>
              <a:xfrm>
                <a:off x="6990507" y="5183795"/>
                <a:ext cx="1432629" cy="922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Period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𝒓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𝟏𝟓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de-DE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𝟐</m:t>
                        </m:r>
                      </m:e>
                      <m:sup>
                        <m:r>
                          <a:rPr lang="de-DE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𝟒</m:t>
                        </m:r>
                      </m:sup>
                    </m:sSup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0808400C-1E84-45F1-BA7F-E735C8EC1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507" y="5183795"/>
                <a:ext cx="1432629" cy="922497"/>
              </a:xfrm>
              <a:prstGeom prst="rect">
                <a:avLst/>
              </a:prstGeom>
              <a:blipFill>
                <a:blip r:embed="rId7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>
            <a:extLst>
              <a:ext uri="{FF2B5EF4-FFF2-40B4-BE49-F238E27FC236}">
                <a16:creationId xmlns:a16="http://schemas.microsoft.com/office/drawing/2014/main" id="{919A0B3E-A999-418A-9F57-8FFEC09E4EEA}"/>
              </a:ext>
            </a:extLst>
          </p:cNvPr>
          <p:cNvSpPr txBox="1"/>
          <p:nvPr/>
        </p:nvSpPr>
        <p:spPr>
          <a:xfrm>
            <a:off x="1523695" y="493058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Requirements satisfied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0C4D8649-B0F5-4063-B8D7-229CAAA93DF1}"/>
              </a:ext>
            </a:extLst>
          </p:cNvPr>
          <p:cNvSpPr txBox="1">
            <a:spLocks/>
          </p:cNvSpPr>
          <p:nvPr/>
        </p:nvSpPr>
        <p:spPr>
          <a:xfrm>
            <a:off x="9402250" y="6338145"/>
            <a:ext cx="2156866" cy="430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[11, pp. 230-232]</a:t>
            </a:r>
          </a:p>
        </p:txBody>
      </p:sp>
    </p:spTree>
    <p:extLst>
      <p:ext uri="{BB962C8B-B14F-4D97-AF65-F5344CB8AC3E}">
        <p14:creationId xmlns:p14="http://schemas.microsoft.com/office/powerpoint/2010/main" val="1605369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96B9437-F880-4A66-9427-34E6448381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884" y="1458879"/>
            <a:ext cx="11063816" cy="503418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1967: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Solomon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Golomb‘s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Randomness</a:t>
            </a:r>
            <a:r>
              <a:rPr lang="de-DE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Postulates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u="sng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fulfilled</a:t>
            </a:r>
            <a:r>
              <a:rPr lang="de-DE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u="sng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de-DE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m-</a:t>
            </a:r>
            <a:r>
              <a:rPr lang="de-DE" sz="2000" b="0" u="sng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sequences</a:t>
            </a:r>
            <a:r>
              <a:rPr lang="de-DE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en-US" sz="2000" b="0" u="sng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sequences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Statistical Properties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721BFE7-E3E1-44CD-8782-E227DF5EC5ED}"/>
              </a:ext>
            </a:extLst>
          </p:cNvPr>
          <p:cNvGrpSpPr/>
          <p:nvPr/>
        </p:nvGrpSpPr>
        <p:grpSpPr>
          <a:xfrm>
            <a:off x="596239" y="1989510"/>
            <a:ext cx="5976852" cy="3571999"/>
            <a:chOff x="2700251" y="1769258"/>
            <a:chExt cx="5976852" cy="3571999"/>
          </a:xfrm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8A318E5B-13FE-4A94-80D9-3F543B73578D}"/>
                </a:ext>
              </a:extLst>
            </p:cNvPr>
            <p:cNvGrpSpPr/>
            <p:nvPr/>
          </p:nvGrpSpPr>
          <p:grpSpPr>
            <a:xfrm>
              <a:off x="2700251" y="1769258"/>
              <a:ext cx="5976852" cy="3165798"/>
              <a:chOff x="2975956" y="1687615"/>
              <a:chExt cx="5976852" cy="3165798"/>
            </a:xfrm>
          </p:grpSpPr>
          <p:pic>
            <p:nvPicPr>
              <p:cNvPr id="22" name="Grafik 21">
                <a:extLst>
                  <a:ext uri="{FF2B5EF4-FFF2-40B4-BE49-F238E27FC236}">
                    <a16:creationId xmlns:a16="http://schemas.microsoft.com/office/drawing/2014/main" id="{F9649994-DE7C-49EE-A2B6-919746DA9E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75957" y="1687615"/>
                <a:ext cx="5976851" cy="2291670"/>
              </a:xfrm>
              <a:prstGeom prst="rect">
                <a:avLst/>
              </a:prstGeom>
            </p:spPr>
          </p:pic>
          <p:pic>
            <p:nvPicPr>
              <p:cNvPr id="23" name="Grafik 22">
                <a:extLst>
                  <a:ext uri="{FF2B5EF4-FFF2-40B4-BE49-F238E27FC236}">
                    <a16:creationId xmlns:a16="http://schemas.microsoft.com/office/drawing/2014/main" id="{97951F18-DDE6-40D5-8E97-9F622A1C52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5956" y="3979285"/>
                <a:ext cx="5976851" cy="874128"/>
              </a:xfrm>
              <a:prstGeom prst="rect">
                <a:avLst/>
              </a:prstGeom>
            </p:spPr>
          </p:pic>
        </p:grpSp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80C7557D-67F3-48ED-9184-0D81A82DC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b="62792"/>
            <a:stretch>
              <a:fillRect/>
            </a:stretch>
          </p:blipFill>
          <p:spPr>
            <a:xfrm>
              <a:off x="2700251" y="4935056"/>
              <a:ext cx="5976851" cy="406201"/>
            </a:xfrm>
            <a:custGeom>
              <a:avLst/>
              <a:gdLst>
                <a:gd name="connsiteX0" fmla="*/ 2627040 w 5976851"/>
                <a:gd name="connsiteY0" fmla="*/ 0 h 406201"/>
                <a:gd name="connsiteX1" fmla="*/ 5976851 w 5976851"/>
                <a:gd name="connsiteY1" fmla="*/ 0 h 406201"/>
                <a:gd name="connsiteX2" fmla="*/ 5976851 w 5976851"/>
                <a:gd name="connsiteY2" fmla="*/ 280119 h 406201"/>
                <a:gd name="connsiteX3" fmla="*/ 5616435 w 5976851"/>
                <a:gd name="connsiteY3" fmla="*/ 36087 h 406201"/>
                <a:gd name="connsiteX4" fmla="*/ 5246320 w 5976851"/>
                <a:gd name="connsiteY4" fmla="*/ 362658 h 406201"/>
                <a:gd name="connsiteX5" fmla="*/ 4781863 w 5976851"/>
                <a:gd name="connsiteY5" fmla="*/ 14315 h 406201"/>
                <a:gd name="connsiteX6" fmla="*/ 4542378 w 5976851"/>
                <a:gd name="connsiteY6" fmla="*/ 232030 h 406201"/>
                <a:gd name="connsiteX7" fmla="*/ 4157749 w 5976851"/>
                <a:gd name="connsiteY7" fmla="*/ 21573 h 406201"/>
                <a:gd name="connsiteX8" fmla="*/ 3744092 w 5976851"/>
                <a:gd name="connsiteY8" fmla="*/ 406201 h 406201"/>
                <a:gd name="connsiteX9" fmla="*/ 0 w 5976851"/>
                <a:gd name="connsiteY9" fmla="*/ 0 h 406201"/>
                <a:gd name="connsiteX10" fmla="*/ 2626270 w 5976851"/>
                <a:gd name="connsiteY10" fmla="*/ 0 h 406201"/>
                <a:gd name="connsiteX11" fmla="*/ 2285406 w 5976851"/>
                <a:gd name="connsiteY11" fmla="*/ 304601 h 406201"/>
                <a:gd name="connsiteX12" fmla="*/ 1893520 w 5976851"/>
                <a:gd name="connsiteY12" fmla="*/ 43344 h 406201"/>
                <a:gd name="connsiteX13" fmla="*/ 1211349 w 5976851"/>
                <a:gd name="connsiteY13" fmla="*/ 348144 h 406201"/>
                <a:gd name="connsiteX14" fmla="*/ 609006 w 5976851"/>
                <a:gd name="connsiteY14" fmla="*/ 50601 h 406201"/>
                <a:gd name="connsiteX15" fmla="*/ 0 w 5976851"/>
                <a:gd name="connsiteY15" fmla="*/ 383251 h 40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76851" h="406201">
                  <a:moveTo>
                    <a:pt x="2627040" y="0"/>
                  </a:moveTo>
                  <a:lnTo>
                    <a:pt x="5976851" y="0"/>
                  </a:lnTo>
                  <a:lnTo>
                    <a:pt x="5976851" y="280119"/>
                  </a:lnTo>
                  <a:lnTo>
                    <a:pt x="5616435" y="36087"/>
                  </a:lnTo>
                  <a:lnTo>
                    <a:pt x="5246320" y="362658"/>
                  </a:lnTo>
                  <a:lnTo>
                    <a:pt x="4781863" y="14315"/>
                  </a:lnTo>
                  <a:lnTo>
                    <a:pt x="4542378" y="232030"/>
                  </a:lnTo>
                  <a:lnTo>
                    <a:pt x="4157749" y="21573"/>
                  </a:lnTo>
                  <a:lnTo>
                    <a:pt x="3744092" y="406201"/>
                  </a:lnTo>
                  <a:close/>
                  <a:moveTo>
                    <a:pt x="0" y="0"/>
                  </a:moveTo>
                  <a:lnTo>
                    <a:pt x="2626270" y="0"/>
                  </a:lnTo>
                  <a:lnTo>
                    <a:pt x="2285406" y="304601"/>
                  </a:lnTo>
                  <a:lnTo>
                    <a:pt x="1893520" y="43344"/>
                  </a:lnTo>
                  <a:lnTo>
                    <a:pt x="1211349" y="348144"/>
                  </a:lnTo>
                  <a:lnTo>
                    <a:pt x="609006" y="50601"/>
                  </a:lnTo>
                  <a:lnTo>
                    <a:pt x="0" y="383251"/>
                  </a:lnTo>
                  <a:close/>
                </a:path>
              </a:pathLst>
            </a:custGeom>
          </p:spPr>
        </p:pic>
      </p:grpSp>
      <p:sp>
        <p:nvSpPr>
          <p:cNvPr id="24" name="Titel 1">
            <a:extLst>
              <a:ext uri="{FF2B5EF4-FFF2-40B4-BE49-F238E27FC236}">
                <a16:creationId xmlns:a16="http://schemas.microsoft.com/office/drawing/2014/main" id="{906450A6-4119-473C-A1C3-C5B338FA5565}"/>
              </a:ext>
            </a:extLst>
          </p:cNvPr>
          <p:cNvSpPr txBox="1">
            <a:spLocks/>
          </p:cNvSpPr>
          <p:nvPr/>
        </p:nvSpPr>
        <p:spPr>
          <a:xfrm>
            <a:off x="495300" y="5369278"/>
            <a:ext cx="2386346" cy="661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[8, p. 25]</a:t>
            </a:r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BFCFC7CB-F715-435B-9759-B07223F13189}"/>
              </a:ext>
            </a:extLst>
          </p:cNvPr>
          <p:cNvSpPr/>
          <p:nvPr/>
        </p:nvSpPr>
        <p:spPr>
          <a:xfrm>
            <a:off x="6676339" y="2804689"/>
            <a:ext cx="277898" cy="970821"/>
          </a:xfrm>
          <a:prstGeom prst="rightBrace">
            <a:avLst>
              <a:gd name="adj1" fmla="val 4958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itel 1">
                <a:extLst>
                  <a:ext uri="{FF2B5EF4-FFF2-40B4-BE49-F238E27FC236}">
                    <a16:creationId xmlns:a16="http://schemas.microsoft.com/office/drawing/2014/main" id="{32CF3F99-C8F5-4F00-8DFB-394E8C6F65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6368" y="2974924"/>
                <a:ext cx="4255566" cy="63354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Number of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-bits ≈ Number of </a:t>
                </a:r>
                <a14:m>
                  <m:oMath xmlns:m="http://schemas.openxmlformats.org/officeDocument/2006/math">
                    <m:r>
                      <a:rPr lang="de-DE" sz="19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-bits</a:t>
                </a:r>
              </a:p>
            </p:txBody>
          </p:sp>
        </mc:Choice>
        <mc:Fallback xmlns="">
          <p:sp>
            <p:nvSpPr>
              <p:cNvPr id="26" name="Titel 1">
                <a:extLst>
                  <a:ext uri="{FF2B5EF4-FFF2-40B4-BE49-F238E27FC236}">
                    <a16:creationId xmlns:a16="http://schemas.microsoft.com/office/drawing/2014/main" id="{32CF3F99-C8F5-4F00-8DFB-394E8C6F6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368" y="2974924"/>
                <a:ext cx="4255566" cy="633549"/>
              </a:xfrm>
              <a:prstGeom prst="rect">
                <a:avLst/>
              </a:prstGeom>
              <a:blipFill>
                <a:blip r:embed="rId5"/>
                <a:stretch>
                  <a:fillRect l="-14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Geschweifte Klammer rechts 26">
            <a:extLst>
              <a:ext uri="{FF2B5EF4-FFF2-40B4-BE49-F238E27FC236}">
                <a16:creationId xmlns:a16="http://schemas.microsoft.com/office/drawing/2014/main" id="{ACD68147-0EFC-4DEE-B098-3D01371894DF}"/>
              </a:ext>
            </a:extLst>
          </p:cNvPr>
          <p:cNvSpPr/>
          <p:nvPr/>
        </p:nvSpPr>
        <p:spPr>
          <a:xfrm>
            <a:off x="6676339" y="3842468"/>
            <a:ext cx="277898" cy="1291719"/>
          </a:xfrm>
          <a:prstGeom prst="rightBrace">
            <a:avLst>
              <a:gd name="adj1" fmla="val 4958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itel 1">
                <a:extLst>
                  <a:ext uri="{FF2B5EF4-FFF2-40B4-BE49-F238E27FC236}">
                    <a16:creationId xmlns:a16="http://schemas.microsoft.com/office/drawing/2014/main" id="{AFFFB8C2-8D20-4184-9510-ED80A53878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78022" y="3904048"/>
                <a:ext cx="3179688" cy="110967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Number of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-bit sequences</a:t>
                </a:r>
                <a:b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= </a:t>
                </a:r>
                <a:b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Number of </a:t>
                </a:r>
                <a14:m>
                  <m:oMath xmlns:m="http://schemas.openxmlformats.org/officeDocument/2006/math">
                    <m:r>
                      <a:rPr lang="de-DE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-bit sequences</a:t>
                </a:r>
              </a:p>
            </p:txBody>
          </p:sp>
        </mc:Choice>
        <mc:Fallback xmlns="">
          <p:sp>
            <p:nvSpPr>
              <p:cNvPr id="28" name="Titel 1">
                <a:extLst>
                  <a:ext uri="{FF2B5EF4-FFF2-40B4-BE49-F238E27FC236}">
                    <a16:creationId xmlns:a16="http://schemas.microsoft.com/office/drawing/2014/main" id="{AFFFB8C2-8D20-4184-9510-ED80A5387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022" y="3904048"/>
                <a:ext cx="3179688" cy="1109676"/>
              </a:xfrm>
              <a:prstGeom prst="rect">
                <a:avLst/>
              </a:prstGeom>
              <a:blipFill>
                <a:blip r:embed="rId6"/>
                <a:stretch>
                  <a:fillRect l="-192" b="-104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2387479-667F-4A5C-A0FD-C2C11C37EB81}"/>
                  </a:ext>
                </a:extLst>
              </p:cNvPr>
              <p:cNvSpPr txBox="1"/>
              <p:nvPr/>
            </p:nvSpPr>
            <p:spPr>
              <a:xfrm>
                <a:off x="10128050" y="3975317"/>
                <a:ext cx="2113019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11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00</m:t>
                          </m:r>
                        </m:e>
                      </m:d>
                    </m:oMath>
                  </m:oMathPara>
                </a14:m>
                <a:endParaRPr lang="de-DE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111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000</m:t>
                          </m:r>
                        </m:e>
                      </m:d>
                    </m:oMath>
                  </m:oMathPara>
                </a14:m>
                <a:endParaRPr lang="de-DE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1111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=|0000|</m:t>
                      </m:r>
                    </m:oMath>
                  </m:oMathPara>
                </a14:m>
                <a:endParaRPr lang="de-DE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…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2387479-667F-4A5C-A0FD-C2C11C37E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050" y="3975317"/>
                <a:ext cx="2113019" cy="13234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el 1">
            <a:extLst>
              <a:ext uri="{FF2B5EF4-FFF2-40B4-BE49-F238E27FC236}">
                <a16:creationId xmlns:a16="http://schemas.microsoft.com/office/drawing/2014/main" id="{8683367F-138B-4EB8-AAAB-8112934BCCF9}"/>
              </a:ext>
            </a:extLst>
          </p:cNvPr>
          <p:cNvSpPr txBox="1">
            <a:spLocks/>
          </p:cNvSpPr>
          <p:nvPr/>
        </p:nvSpPr>
        <p:spPr>
          <a:xfrm>
            <a:off x="596239" y="5771690"/>
            <a:ext cx="10515600" cy="1002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Statistically secure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9F48677-82CD-407D-AD23-9FF6F083F3CC}"/>
              </a:ext>
            </a:extLst>
          </p:cNvPr>
          <p:cNvSpPr txBox="1"/>
          <p:nvPr/>
        </p:nvSpPr>
        <p:spPr>
          <a:xfrm>
            <a:off x="3263735" y="6067325"/>
            <a:ext cx="6102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= cryptographically secure? …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51785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A898CDC-A2EF-3A03-4779-B5E624DED99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8800" dirty="0"/>
              <a:t>NÄCHSTER ABSCHNITT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2A7FEE-15BC-CF27-52F5-3D362461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0F0355D-3546-5798-1FD0-99EF21B87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E2EF74-7624-46CF-1A28-842FA62E0CB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9077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F8326BD-9A3A-92D4-C932-4579DCED35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9753600" cy="4740451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Efficiently implemented in hardware with shift registers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Encryption of messages with unknown length like audio or video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Calculation of succeeding bits in advance to allow faster encryption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No error propagation if a bit is faulty</a:t>
            </a:r>
          </a:p>
          <a:p>
            <a:endParaRPr lang="en-US" sz="2000" dirty="0"/>
          </a:p>
          <a:p>
            <a:r>
              <a:rPr lang="en-US" sz="2000" dirty="0"/>
              <a:t>		</a:t>
            </a:r>
          </a:p>
          <a:p>
            <a:r>
              <a:rPr lang="en-US" sz="2000" dirty="0"/>
              <a:t>	    </a:t>
            </a:r>
            <a:r>
              <a:rPr lang="en-US" sz="2400" dirty="0"/>
              <a:t>How cryptographically secure are LFSRs?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F5F0F470-9D60-36F6-6735-8B1836A9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Security </a:t>
            </a:r>
            <a:r>
              <a:rPr lang="de-DE" dirty="0" err="1"/>
              <a:t>of</a:t>
            </a:r>
            <a:r>
              <a:rPr lang="de-DE" dirty="0"/>
              <a:t> Stream </a:t>
            </a:r>
            <a:r>
              <a:rPr lang="de-DE" dirty="0" err="1"/>
              <a:t>Ciphers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LFSRs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82F494-DD64-D321-EF02-BE8AE4A7AD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Properties </a:t>
            </a:r>
            <a:r>
              <a:rPr lang="de-DE" err="1"/>
              <a:t>of</a:t>
            </a:r>
            <a:r>
              <a:rPr lang="de-DE"/>
              <a:t> LFSRs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BA1439-9B69-2EC9-D05A-908686A3E3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82DD83A1-D866-6089-65DB-A2CB7B7E0FD3}"/>
              </a:ext>
            </a:extLst>
          </p:cNvPr>
          <p:cNvSpPr/>
          <p:nvPr/>
        </p:nvSpPr>
        <p:spPr>
          <a:xfrm>
            <a:off x="674688" y="4647712"/>
            <a:ext cx="510645" cy="342054"/>
          </a:xfrm>
          <a:prstGeom prst="rightArrow">
            <a:avLst/>
          </a:prstGeom>
          <a:solidFill>
            <a:srgbClr val="0059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3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DC913C05-50F5-B5AA-D5A9-B8594DC7E835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32032" y="1770964"/>
                <a:ext cx="10353567" cy="4740451"/>
              </a:xfrm>
            </p:spPr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Adversary knows a part of the plaintext and its location in the encrypted message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The original keystream can be calculated based on this information</a:t>
                </a:r>
              </a:p>
              <a:p>
                <a:pPr marL="1028700" lvl="1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 Malicious data can be combined with the gained keystream to modify original message</a:t>
                </a:r>
              </a:p>
              <a:p>
                <a:br>
                  <a:rPr lang="de-DE" sz="2000" b="0" dirty="0"/>
                </a:br>
                <a:br>
                  <a:rPr lang="de-DE" sz="2000" b="0" dirty="0"/>
                </a:br>
                <a:endParaRPr lang="de-DE" sz="2000" b="0" dirty="0"/>
              </a:p>
              <a:p>
                <a:br>
                  <a:rPr lang="de-DE" sz="2000" b="0" dirty="0"/>
                </a:br>
                <a:endParaRPr lang="de-DE" sz="2000" b="0" dirty="0"/>
              </a:p>
              <a:p>
                <a:r>
                  <a:rPr lang="de-DE" sz="2000" b="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)⊕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)⊕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⊕0)⊕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br>
                  <a:rPr lang="de-DE" sz="2000" b="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DC913C05-50F5-B5AA-D5A9-B8594DC7E8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32032" y="1770964"/>
                <a:ext cx="10353567" cy="4740451"/>
              </a:xfrm>
              <a:blipFill>
                <a:blip r:embed="rId2"/>
                <a:stretch>
                  <a:fillRect l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A22C141F-EC0E-4DBB-8122-76396B71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Security </a:t>
            </a:r>
            <a:r>
              <a:rPr lang="de-DE" dirty="0" err="1"/>
              <a:t>of</a:t>
            </a:r>
            <a:r>
              <a:rPr lang="de-DE" dirty="0"/>
              <a:t> Stream </a:t>
            </a:r>
            <a:r>
              <a:rPr lang="de-DE" dirty="0" err="1"/>
              <a:t>Ciphers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LFSRs</a:t>
            </a:r>
            <a:endParaRPr lang="en-US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4463777E-CDDA-282F-5976-0312D062C5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Known-Plaintext Attack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8F95D3-2440-FEFD-FCFC-7848116C21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CBFE1FBA-E947-4969-DDA9-C378CFF0D56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06401" y="3505200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528971136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4752512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rgbClr val="00599C"/>
                              </a:solidFill>
                            </a:rPr>
                            <a:t>Original Data / Input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rgbClr val="00599C"/>
                              </a:solidFill>
                            </a:rPr>
                            <a:t>Modified Data / Output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107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de-DE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𝑒𝑛𝑐𝑟𝑦𝑝𝑡𝑒𝑑</m:t>
                                </m:r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𝑚𝑎𝑙𝑖𝑐𝑖𝑜𝑢𝑠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𝑝𝑙𝑎𝑖𝑛𝑡𝑒𝑥𝑡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682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𝑝𝑙𝑎𝑖𝑛𝑡𝑒𝑥𝑡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br>
                            <a:rPr lang="de-DE" sz="1800" b="0" dirty="0">
                              <a:solidFill>
                                <a:srgbClr val="00599C"/>
                              </a:solidFill>
                            </a:rPr>
                          </a:br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𝑚𝑎𝑙𝑖𝑐𝑖𝑜𝑢𝑠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𝑒𝑛𝑐𝑟𝑝𝑦𝑡𝑒𝑑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332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𝑘𝑒𝑦𝑠𝑡𝑟𝑒𝑎𝑚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7274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CBFE1FBA-E947-4969-DDA9-C378CFF0D5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9136207"/>
                  </p:ext>
                </p:extLst>
              </p:nvPr>
            </p:nvGraphicFramePr>
            <p:xfrm>
              <a:off x="1206401" y="3505200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528971136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4752512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rgbClr val="00599C"/>
                              </a:solidFill>
                            </a:rPr>
                            <a:t>Original Data / Input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rgbClr val="00599C"/>
                              </a:solidFill>
                            </a:rPr>
                            <a:t>Modified Data / Output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107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8197" r="-99850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150" t="-108197" b="-2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82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8197" r="-99850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150" t="-208197" b="-1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332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8197" r="-9985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7274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6">
                <a:extLst>
                  <a:ext uri="{FF2B5EF4-FFF2-40B4-BE49-F238E27FC236}">
                    <a16:creationId xmlns:a16="http://schemas.microsoft.com/office/drawing/2014/main" id="{45F0C2B4-C1C7-6793-0C13-640FEB37296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908770" y="3659163"/>
              <a:ext cx="1144366" cy="182880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378132">
                      <a:extLst>
                        <a:ext uri="{9D8B030D-6E8A-4147-A177-3AD203B41FA5}">
                          <a16:colId xmlns:a16="http://schemas.microsoft.com/office/drawing/2014/main" val="409825775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3770430851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858345420"/>
                        </a:ext>
                      </a:extLst>
                    </a:gridCol>
                  </a:tblGrid>
                  <a:tr h="3315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88477866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70867033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347836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4007548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410563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6">
                <a:extLst>
                  <a:ext uri="{FF2B5EF4-FFF2-40B4-BE49-F238E27FC236}">
                    <a16:creationId xmlns:a16="http://schemas.microsoft.com/office/drawing/2014/main" id="{45F0C2B4-C1C7-6793-0C13-640FEB3729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9063364"/>
                  </p:ext>
                </p:extLst>
              </p:nvPr>
            </p:nvGraphicFramePr>
            <p:xfrm>
              <a:off x="9908770" y="3659163"/>
              <a:ext cx="1144366" cy="182880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378132">
                      <a:extLst>
                        <a:ext uri="{9D8B030D-6E8A-4147-A177-3AD203B41FA5}">
                          <a16:colId xmlns:a16="http://schemas.microsoft.com/office/drawing/2014/main" val="409825775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3770430851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8583454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613" t="-1667" r="-209677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98438" t="-1667" r="-103125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587" t="-1667" r="-4762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84778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708670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3478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40075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410563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700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B8D2120F-267A-B636-A359-DF0BC7F70040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48966" y="1770964"/>
                <a:ext cx="10112167" cy="474045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linear complexity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of a finite sequence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is equal to the degree of the shortest LFSR to generate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000" dirty="0"/>
              </a:p>
              <a:p>
                <a:pPr marL="108585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A primitive feedback polynomial always has maximal linear complexity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Berlekamp-Massey algorithm computes the shortest possible LFSR as long as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bits of its keystream can be obtained</a:t>
                </a:r>
              </a:p>
              <a:p>
                <a:pPr marL="108585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An adversary can recreate an LFSR based on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800" dirty="0"/>
                  <a:t> bits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Even with a period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</m:sSup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/>
                  <a:t> bits already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2∗256</m:t>
                    </m:r>
                  </m:oMath>
                </a14:m>
                <a:r>
                  <a:rPr lang="en-US" sz="1800" dirty="0"/>
                  <a:t> bits are sufficient to crack the cipher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b="1" dirty="0"/>
                  <a:t>LFSRs also require a high linear complexity to be safe against such algorithm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B8D2120F-267A-B636-A359-DF0BC7F700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48966" y="1770964"/>
                <a:ext cx="10112167" cy="4740451"/>
              </a:xfrm>
              <a:blipFill>
                <a:blip r:embed="rId2"/>
                <a:stretch>
                  <a:fillRect l="-1447" r="-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7485D3B8-9381-A3B7-B90C-4E7DCAE4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Security </a:t>
            </a:r>
            <a:r>
              <a:rPr lang="de-DE" dirty="0" err="1"/>
              <a:t>of</a:t>
            </a:r>
            <a:r>
              <a:rPr lang="de-DE" dirty="0"/>
              <a:t> Stream </a:t>
            </a:r>
            <a:r>
              <a:rPr lang="de-DE" dirty="0" err="1"/>
              <a:t>Ciphers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LFSRs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4BA8644-9BA2-70AB-2966-634A96B8E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Linear Complexity and the Berlekamp-Massey Algorithm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429771-06DA-E4A5-0D9B-A4CB1B1F58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18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8D631A91-BB70-2D55-9358-E0809580DCA0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10581090" cy="474045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i="1" dirty="0"/>
                  <a:t>NLFSR</a:t>
                </a:r>
                <a:r>
                  <a:rPr lang="en-US" sz="2000" dirty="0"/>
                  <a:t>s generate bits by combining the tapped cells in a nonlinear way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Example of an NLFSR feedback polynomial: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possible Boolean functions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bits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0" dirty="0"/>
                  <a:t>However, for an NLFSR with period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the used register can be identified with at most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bits</a:t>
                </a:r>
              </a:p>
              <a:p>
                <a:pPr marL="108585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NLFSRs on their own are not secure enough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8D631A91-BB70-2D55-9358-E0809580DC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10581090" cy="4740451"/>
              </a:xfrm>
              <a:blipFill>
                <a:blip r:embed="rId2"/>
                <a:stretch>
                  <a:fillRect l="-1383" r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4EA520ED-A4B7-9CFD-374C-456BE447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E093400-948F-4F62-CA3D-EB0E75490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Nonlinear Feedback Shift Registers (NLFSR)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3BEDA7-47EF-3DCA-3519-922E2FAA8A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72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F8326BD-9A3A-92D4-C932-4579DCED35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F5F0F470-9D60-36F6-6735-8B1836A9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12" name="Untertitel 11">
            <a:extLst>
              <a:ext uri="{FF2B5EF4-FFF2-40B4-BE49-F238E27FC236}">
                <a16:creationId xmlns:a16="http://schemas.microsoft.com/office/drawing/2014/main" id="{638BC512-6C21-FB1F-C0C9-4871D4298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BA1439-9B69-2EC9-D05A-908686A3E3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85CB246-9987-4473-960F-C18D9B3C70C3}"/>
              </a:ext>
            </a:extLst>
          </p:cNvPr>
          <p:cNvSpPr txBox="1">
            <a:spLocks/>
          </p:cNvSpPr>
          <p:nvPr/>
        </p:nvSpPr>
        <p:spPr bwMode="auto">
          <a:xfrm>
            <a:off x="914624" y="2525830"/>
            <a:ext cx="10362751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sz="1600" b="0" i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i="0" kern="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“Any one who considers arithmetical methods of </a:t>
            </a:r>
            <a:r>
              <a:rPr lang="en-US" sz="2800" b="1" i="0" kern="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producing random digits</a:t>
            </a:r>
            <a:r>
              <a:rPr lang="en-US" sz="2800" b="1" i="0" kern="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is, of course, in a </a:t>
            </a:r>
            <a:r>
              <a:rPr lang="en-US" sz="2800" b="1" i="0" kern="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 of sin</a:t>
            </a:r>
            <a:r>
              <a:rPr lang="en-US" sz="2800" b="1" i="0" kern="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.”</a:t>
            </a:r>
            <a:endParaRPr lang="de-DE" sz="2800" b="1" i="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0E1863D-CF2F-44A3-80CF-B25567EE2594}"/>
              </a:ext>
            </a:extLst>
          </p:cNvPr>
          <p:cNvSpPr txBox="1">
            <a:spLocks/>
          </p:cNvSpPr>
          <p:nvPr/>
        </p:nvSpPr>
        <p:spPr>
          <a:xfrm>
            <a:off x="3999412" y="4025212"/>
            <a:ext cx="7277963" cy="1373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John von Neumann,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summarized by George E. Forsythe, 1951 [2, p. 36]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850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BF9DB8F-9DF2-2A0F-042D-39950DCA39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Combines the output of multiple LFSRs with a nonlinear combination function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i="1" dirty="0"/>
              <a:t>Geffe Generator </a:t>
            </a:r>
            <a:r>
              <a:rPr lang="en-US" sz="2000" dirty="0"/>
              <a:t>implements this principle:</a:t>
            </a:r>
          </a:p>
          <a:p>
            <a:pPr marL="108585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Select</a:t>
            </a:r>
            <a:r>
              <a:rPr lang="en-US" sz="2000" dirty="0"/>
              <a:t> output from one of two LFSRs based on the bit of another LFSR</a:t>
            </a:r>
          </a:p>
          <a:p>
            <a:endParaRPr lang="en-US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69A7A26-E3B9-225F-31D1-EE479921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10B0182F-547A-720E-CC51-88119F252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Combining Linear Feedback Shift Registers with an Output Generator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E77CE4-A174-0D97-751B-7B88A62AF4F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5ADE7BF9-4B99-C20A-655E-6B21FB76C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566" y="3776133"/>
            <a:ext cx="6307667" cy="199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4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1E0314CD-1982-D3FE-8026-508A990CD9DB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9316300" cy="474045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There is a strong correlation between the output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108585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sz="1800" b="0" dirty="0"/>
                  <a:t>Probability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r>
                  <a:rPr lang="en-US" sz="1800" dirty="0"/>
                  <a:t>   /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de-DE" sz="1800" dirty="0"/>
              </a:p>
              <a:p>
                <a:pPr lvl="1" indent="0">
                  <a:buNone/>
                </a:pPr>
                <a:endParaRPr lang="en-US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Correlation Attack:</a:t>
                </a:r>
              </a:p>
              <a:p>
                <a:pPr marL="1085850" lvl="1" indent="-342900">
                  <a:buFont typeface="+mj-lt"/>
                  <a:buAutoNum type="arabicPeriod"/>
                </a:pPr>
                <a:r>
                  <a:rPr lang="en-US" sz="1800" dirty="0"/>
                  <a:t>Generate a random initial state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800" dirty="0"/>
                  <a:t> for the LFSR A</a:t>
                </a:r>
              </a:p>
              <a:p>
                <a:pPr marL="1085850" lvl="1" indent="-342900">
                  <a:buFont typeface="+mj-lt"/>
                  <a:buAutoNum type="arabicPeriod"/>
                </a:pPr>
                <a:r>
                  <a:rPr lang="en-US" sz="1800" dirty="0"/>
                  <a:t>Compare the keystream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with the sequence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/>
                  <a:t> of LFSR A corresponding to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1085850" lvl="1" indent="-342900">
                  <a:buFont typeface="+mj-lt"/>
                  <a:buAutoNum type="arabicPeriod"/>
                </a:pPr>
                <a:r>
                  <a:rPr lang="en-US" sz="1800" dirty="0"/>
                  <a:t>If they match approximately 75%, then the state is with a high probability correct, else repeat step 1-3</a:t>
                </a:r>
              </a:p>
              <a:p>
                <a:pPr marL="1085850" lvl="1" indent="-342900">
                  <a:buFont typeface="+mj-lt"/>
                  <a:buAutoNum type="arabicPeriod"/>
                </a:pPr>
                <a:r>
                  <a:rPr lang="en-US" sz="1800" dirty="0"/>
                  <a:t>Do the same steps 1-3 for the remaining LFSR B and LFSR C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1E0314CD-1982-D3FE-8026-508A990CD9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9316300" cy="4740451"/>
              </a:xfrm>
              <a:blipFill>
                <a:blip r:embed="rId2"/>
                <a:stretch>
                  <a:fillRect l="-1571" r="-1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404C51F4-B84B-EEB6-FD13-D685D441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CA12B3-759A-B7D7-98D9-F2A4BEA527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8F05CAFE-0D9A-BFBD-A622-46C0C3CE10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2991344"/>
                  </p:ext>
                </p:extLst>
              </p:nvPr>
            </p:nvGraphicFramePr>
            <p:xfrm>
              <a:off x="10175633" y="2211547"/>
              <a:ext cx="1527483" cy="329184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378132">
                      <a:extLst>
                        <a:ext uri="{9D8B030D-6E8A-4147-A177-3AD203B41FA5}">
                          <a16:colId xmlns:a16="http://schemas.microsoft.com/office/drawing/2014/main" val="409825775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3770430851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1787255097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858345420"/>
                        </a:ext>
                      </a:extLst>
                    </a:gridCol>
                  </a:tblGrid>
                  <a:tr h="3315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88477866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70867033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347836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4007548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41056372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9592128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7346506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296619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00587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8F05CAFE-0D9A-BFBD-A622-46C0C3CE10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2991344"/>
                  </p:ext>
                </p:extLst>
              </p:nvPr>
            </p:nvGraphicFramePr>
            <p:xfrm>
              <a:off x="10175633" y="2211547"/>
              <a:ext cx="1527483" cy="329184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378132">
                      <a:extLst>
                        <a:ext uri="{9D8B030D-6E8A-4147-A177-3AD203B41FA5}">
                          <a16:colId xmlns:a16="http://schemas.microsoft.com/office/drawing/2014/main" val="409825775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3770430851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1787255097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8583454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613" r="-309677" b="-8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00000" r="-204762" b="-8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00000" r="-104762" b="-8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r="-4762" b="-8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84778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708670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3478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40075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410563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959212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73465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2966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005879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Untertitel 3">
            <a:extLst>
              <a:ext uri="{FF2B5EF4-FFF2-40B4-BE49-F238E27FC236}">
                <a16:creationId xmlns:a16="http://schemas.microsoft.com/office/drawing/2014/main" id="{B0404A9D-17DB-93DA-9440-21C13A827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700" y="744538"/>
            <a:ext cx="9753600" cy="342900"/>
          </a:xfrm>
        </p:spPr>
        <p:txBody>
          <a:bodyPr>
            <a:normAutofit/>
          </a:bodyPr>
          <a:lstStyle/>
          <a:p>
            <a:r>
              <a:rPr lang="en-US" dirty="0"/>
              <a:t>Correlation Attack on the </a:t>
            </a:r>
            <a:r>
              <a:rPr lang="en-US" sz="1600" dirty="0"/>
              <a:t>Geffe</a:t>
            </a:r>
            <a:r>
              <a:rPr lang="en-US" dirty="0"/>
              <a:t> Generator</a:t>
            </a:r>
          </a:p>
        </p:txBody>
      </p:sp>
    </p:spTree>
    <p:extLst>
      <p:ext uri="{BB962C8B-B14F-4D97-AF65-F5344CB8AC3E}">
        <p14:creationId xmlns:p14="http://schemas.microsoft.com/office/powerpoint/2010/main" val="289268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A0407D70-BB4F-881F-F65F-85BC3A411E30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10044434" cy="474045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required iterations are reduced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 to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is equals to the number of all possible feedback polynomials 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 new unit is introduced to measure the proneness of functions to correlation attacks: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A function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dirty="0"/>
                  <a:t>-order correlation-immune when any subset of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 input bits are uncorrelated to the output bit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b="1" dirty="0"/>
                  <a:t>A high linear complexity results in low correlation-immunity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A0407D70-BB4F-881F-F65F-85BC3A411E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10044434" cy="4740451"/>
              </a:xfrm>
              <a:blipFill>
                <a:blip r:embed="rId2"/>
                <a:stretch>
                  <a:fillRect l="-1457" r="-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5624BE72-7244-180A-83AC-188540AB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2DF764-DCF1-F4CF-8DAE-D0B64F54A5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  <p:sp>
        <p:nvSpPr>
          <p:cNvPr id="8" name="Untertitel 3">
            <a:extLst>
              <a:ext uri="{FF2B5EF4-FFF2-40B4-BE49-F238E27FC236}">
                <a16:creationId xmlns:a16="http://schemas.microsoft.com/office/drawing/2014/main" id="{F9B36404-3592-EF5D-2F60-C5835E821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700" y="744538"/>
            <a:ext cx="9753600" cy="342900"/>
          </a:xfrm>
        </p:spPr>
        <p:txBody>
          <a:bodyPr>
            <a:normAutofit/>
          </a:bodyPr>
          <a:lstStyle/>
          <a:p>
            <a:r>
              <a:rPr lang="en-US" dirty="0"/>
              <a:t>Correlation Attack on the </a:t>
            </a:r>
            <a:r>
              <a:rPr lang="en-US" sz="1600" dirty="0"/>
              <a:t>Geffe</a:t>
            </a:r>
            <a:r>
              <a:rPr lang="en-US" dirty="0"/>
              <a:t> Generator</a:t>
            </a:r>
          </a:p>
        </p:txBody>
      </p:sp>
    </p:spTree>
    <p:extLst>
      <p:ext uri="{BB962C8B-B14F-4D97-AF65-F5344CB8AC3E}">
        <p14:creationId xmlns:p14="http://schemas.microsoft.com/office/powerpoint/2010/main" val="313120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3E65831-CB70-E2EC-AE49-C7B65B3C12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To achieve maximum linear complexity and correlation-immunity simultaneously a memory component is added to the generators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i="1" dirty="0"/>
              <a:t>summation combiner</a:t>
            </a:r>
            <a:r>
              <a:rPr lang="en-US" sz="2000" dirty="0"/>
              <a:t> uses integer addition with a memory acting as the carry bit </a:t>
            </a:r>
            <a:r>
              <a:rPr lang="el-GR" sz="2000" dirty="0"/>
              <a:t>σ</a:t>
            </a:r>
            <a:endParaRPr lang="en-US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099AE84-8253-F817-3BF3-6020BB60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B4DB92F4-6BCB-B93A-D344-0F3534496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Extending Nonlinear Output Generators with Memory Cells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65272F-8C70-64DB-EA2A-30DBA9B941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2390F3C-D97B-4CDD-14C3-3385D7D3B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630" y="3429000"/>
            <a:ext cx="5098031" cy="25673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e 18">
                <a:extLst>
                  <a:ext uri="{FF2B5EF4-FFF2-40B4-BE49-F238E27FC236}">
                    <a16:creationId xmlns:a16="http://schemas.microsoft.com/office/drawing/2014/main" id="{F740187C-447E-F05B-5C12-1AFB549A039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517258" y="4607267"/>
              <a:ext cx="334645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46450">
                      <a:extLst>
                        <a:ext uri="{9D8B030D-6E8A-4147-A177-3AD203B41FA5}">
                          <a16:colId xmlns:a16="http://schemas.microsoft.com/office/drawing/2014/main" val="34963540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/>
                            <a:t> </a:t>
                          </a:r>
                          <a:r>
                            <a:rPr lang="de-DE" b="0" dirty="0" err="1"/>
                            <a:t>Combination</a:t>
                          </a:r>
                          <a:r>
                            <a:rPr lang="de-DE" b="0" dirty="0"/>
                            <a:t> </a:t>
                          </a:r>
                          <a:r>
                            <a:rPr lang="de-DE" b="0" dirty="0" err="1"/>
                            <a:t>functions</a:t>
                          </a:r>
                          <a:r>
                            <a:rPr lang="de-DE" b="0" dirty="0"/>
                            <a:t>: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14753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 −1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de-DE" b="0" i="0" smtClean="0"/>
                                  <m:t> </m:t>
                                </m:r>
                              </m:oMath>
                            </m:oMathPara>
                          </a14:m>
                          <a:endParaRPr lang="de-DE" b="0" dirty="0"/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213717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 −1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 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884845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e 18">
                <a:extLst>
                  <a:ext uri="{FF2B5EF4-FFF2-40B4-BE49-F238E27FC236}">
                    <a16:creationId xmlns:a16="http://schemas.microsoft.com/office/drawing/2014/main" id="{F740187C-447E-F05B-5C12-1AFB549A03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2492834"/>
                  </p:ext>
                </p:extLst>
              </p:nvPr>
            </p:nvGraphicFramePr>
            <p:xfrm>
              <a:off x="7517258" y="4607267"/>
              <a:ext cx="334645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46450">
                      <a:extLst>
                        <a:ext uri="{9D8B030D-6E8A-4147-A177-3AD203B41FA5}">
                          <a16:colId xmlns:a16="http://schemas.microsoft.com/office/drawing/2014/main" val="34963540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/>
                            <a:t> </a:t>
                          </a:r>
                          <a:r>
                            <a:rPr lang="de-DE" b="0" dirty="0" err="1"/>
                            <a:t>Combination</a:t>
                          </a:r>
                          <a:r>
                            <a:rPr lang="de-DE" b="0" dirty="0"/>
                            <a:t> </a:t>
                          </a:r>
                          <a:r>
                            <a:rPr lang="de-DE" b="0" dirty="0" err="1"/>
                            <a:t>functions</a:t>
                          </a:r>
                          <a:r>
                            <a:rPr lang="de-DE" b="0" dirty="0"/>
                            <a:t>: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14753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82" t="-106452" r="-364" b="-1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3717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2" t="-209836" r="-364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84845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8998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3E65831-CB70-E2EC-AE49-C7B65B3C12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Metrics such as the period, linear complexity or correlation-immunity only guarantee minimal security of LFSR based stream ciphers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to this point presented stream ciphers are considered unsecure as of today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To still be able to use stream ciphers in modern encryption methods, more secure approaches are necessary</a:t>
            </a:r>
            <a:endParaRPr lang="en-US" sz="22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099AE84-8253-F817-3BF3-6020BB60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B4DB92F4-6BCB-B93A-D344-0F3534496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Summary of early attempts to increase the cryptographically security of stream ciphers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65272F-8C70-64DB-EA2A-30DBA9B941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396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A898CDC-A2EF-3A03-4779-B5E624DED99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8800" dirty="0"/>
              <a:t>NÄCHSTER ABSCHNITT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2A7FEE-15BC-CF27-52F5-3D362461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0F0355D-3546-5798-1FD0-99EF21B87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E2EF74-7624-46CF-1A28-842FA62E0CB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2220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14DE88-D05F-E7AE-F12F-6A9835903E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4000" y="1058774"/>
            <a:ext cx="11064000" cy="4740451"/>
          </a:xfrm>
        </p:spPr>
        <p:txBody>
          <a:bodyPr anchor="ctr"/>
          <a:lstStyle/>
          <a:p>
            <a:pPr algn="ctr"/>
            <a:r>
              <a:rPr lang="en-US" sz="4000" dirty="0" err="1"/>
              <a:t>eSTREAM</a:t>
            </a:r>
            <a:r>
              <a:rPr lang="en-US" sz="4000" dirty="0"/>
              <a:t> Contest</a:t>
            </a:r>
            <a:endParaRPr lang="en-DE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6EB4B-0162-852A-26D2-F6C8559D01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8821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E05867-3B90-4E9B-FDE4-C0B773F6EF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anchor="ctr"/>
          <a:lstStyle/>
          <a:p>
            <a:pPr marL="171450" indent="-171450">
              <a:buFontTx/>
              <a:buChar char="-"/>
            </a:pPr>
            <a:r>
              <a:rPr lang="en-US" sz="2000" dirty="0"/>
              <a:t>Took place between 2004 and 2008</a:t>
            </a:r>
          </a:p>
          <a:p>
            <a:pPr marL="171450" indent="-171450">
              <a:buFontTx/>
              <a:buChar char="-"/>
            </a:pPr>
            <a:r>
              <a:rPr lang="en-US" sz="2000" dirty="0"/>
              <a:t>Main goal: finding a stream cipher at least as strong as Advanced Encryption Standard (AES)</a:t>
            </a:r>
          </a:p>
          <a:p>
            <a:pPr marL="171450" indent="-171450">
              <a:buFontTx/>
              <a:buChar char="-"/>
            </a:pPr>
            <a:r>
              <a:rPr lang="en-US" sz="2000" dirty="0"/>
              <a:t>34 initial contestants</a:t>
            </a:r>
          </a:p>
          <a:p>
            <a:pPr marL="171450" indent="-171450">
              <a:buFontTx/>
              <a:buChar char="-"/>
            </a:pPr>
            <a:r>
              <a:rPr lang="en-US" sz="2000" dirty="0"/>
              <a:t>7 finalists were included in the </a:t>
            </a:r>
            <a:r>
              <a:rPr lang="en-US" sz="2000" dirty="0" err="1"/>
              <a:t>eSTREAM</a:t>
            </a:r>
            <a:r>
              <a:rPr lang="en-US" sz="2000" dirty="0"/>
              <a:t> Portfolio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B2A899-736C-3D97-876A-81083458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eSTREAM</a:t>
            </a:r>
            <a:r>
              <a:rPr lang="en-US" dirty="0"/>
              <a:t> Contest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1F83ADE-C12B-6921-1F82-DCEF2E2261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CB234-8A9D-0ABF-539A-8C632FE117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244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099D11-7933-4BAE-7B73-3C5D6E1115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11064000" cy="4418169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AD630C-4A00-6E1B-F0F9-66F08347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eSTREAM</a:t>
            </a:r>
            <a:r>
              <a:rPr lang="en-US" dirty="0"/>
              <a:t> Contest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B031084-0E8A-1A6A-7A93-AB6249230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Profiles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6147A-42DC-9F6F-3DDE-13FD76C0641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28</a:t>
            </a:fld>
            <a:endParaRPr lang="de-DE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633C7AA-0ED8-EB98-49F8-8147C2A7CA0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306269"/>
          <a:ext cx="8128000" cy="239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467301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1026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106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24159523"/>
                    </a:ext>
                  </a:extLst>
                </a:gridCol>
              </a:tblGrid>
              <a:tr h="486266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length (bits)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IV length (bits)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 length (bits)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340347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r>
                        <a:rPr lang="en-US" dirty="0"/>
                        <a:t>Profile 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and 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078782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r>
                        <a:rPr lang="en-US" dirty="0"/>
                        <a:t>Profile 1A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and 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32, 64, 96 or 128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976066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r>
                        <a:rPr lang="en-US" dirty="0"/>
                        <a:t>Profile 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and 64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026703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r>
                        <a:rPr lang="en-US" dirty="0"/>
                        <a:t>Profile 2A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and 64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or 64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4251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B0158D-5F10-C717-8169-CF34073D32A2}"/>
              </a:ext>
            </a:extLst>
          </p:cNvPr>
          <p:cNvSpPr txBox="1"/>
          <p:nvPr/>
        </p:nvSpPr>
        <p:spPr>
          <a:xfrm>
            <a:off x="5545667" y="6300907"/>
            <a:ext cx="61503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. </a:t>
            </a:r>
            <a:r>
              <a:rPr lang="en-US" sz="1100" b="0" i="0" u="none" strike="noStrike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endParaRPr lang="en-DE" sz="1100" baseline="30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425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220674-A216-1036-0C36-B1A6F52A96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C0A671-CB59-8A81-D41E-17CA8706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eSTREAM</a:t>
            </a:r>
            <a:r>
              <a:rPr lang="en-US" dirty="0"/>
              <a:t> Contest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8FDA14-3EA0-D725-8EF3-F8631EFC5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Portfolio 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55B8B-CB14-1441-BD33-7ECAFE2F7B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29</a:t>
            </a:fld>
            <a:endParaRPr lang="de-DE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AB52122-DB65-D9D1-BE15-A1FE5E817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530255"/>
              </p:ext>
            </p:extLst>
          </p:nvPr>
        </p:nvGraphicFramePr>
        <p:xfrm>
          <a:off x="2032000" y="2523066"/>
          <a:ext cx="812800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361267">
                  <a:extLst>
                    <a:ext uri="{9D8B030D-6E8A-4147-A177-3AD203B41FA5}">
                      <a16:colId xmlns:a16="http://schemas.microsoft.com/office/drawing/2014/main" val="1450531353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3606576305"/>
                    </a:ext>
                  </a:extLst>
                </a:gridCol>
                <a:gridCol w="3318933">
                  <a:extLst>
                    <a:ext uri="{9D8B030D-6E8A-4147-A177-3AD203B41FA5}">
                      <a16:colId xmlns:a16="http://schemas.microsoft.com/office/drawing/2014/main" val="3831957189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1602903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Profile 1</a:t>
                      </a:r>
                      <a:endParaRPr lang="en-DE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518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>
                    <a:solidFill>
                      <a:srgbClr val="0051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Profile 2</a:t>
                      </a:r>
                      <a:endParaRPr lang="en-DE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518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>
                    <a:solidFill>
                      <a:srgbClr val="005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915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Rabbit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Trivium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4.35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31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Salsa 20</a:t>
                      </a:r>
                      <a:endParaRPr lang="en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2.80</a:t>
                      </a:r>
                      <a:endParaRPr lang="en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Grain v1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3.50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40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SOSEMANUK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MICKEY v2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64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HC-128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94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40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2EFD700-2818-4196-B521-C2F16A53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Stream Ciphers: </a:t>
            </a:r>
            <a:r>
              <a:rPr lang="en-US" dirty="0"/>
              <a:t>Striving for Randomness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91065CB-6E7B-4AF3-8593-431AC8A72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D7CB7E-04D9-4EF4-B71B-E067C98BAFD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8" name="Textplatzhalter 1">
            <a:extLst>
              <a:ext uri="{FF2B5EF4-FFF2-40B4-BE49-F238E27FC236}">
                <a16:creationId xmlns:a16="http://schemas.microsoft.com/office/drawing/2014/main" id="{AE6C0490-B73D-4AA1-935E-6497C46B2E42}"/>
              </a:ext>
            </a:extLst>
          </p:cNvPr>
          <p:cNvSpPr txBox="1">
            <a:spLocks/>
          </p:cNvSpPr>
          <p:nvPr/>
        </p:nvSpPr>
        <p:spPr bwMode="auto">
          <a:xfrm>
            <a:off x="649288" y="1710000"/>
            <a:ext cx="11063816" cy="474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36000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sz="1800" b="1" ker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60000" indent="36000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720000" indent="36000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80000" indent="36000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40000" indent="36000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Stream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Ciphers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Linear Feedback Shift Registers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Security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Stream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Ciphers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on LFSRs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Cryptographic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Qualities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LFSRs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eSTREAM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Contest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Trivium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0964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3350F7-F716-D8B3-0B28-A799702217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ARX-based ciphers</a:t>
            </a:r>
          </a:p>
          <a:p>
            <a:pPr lvl="5" indent="0">
              <a:buNone/>
            </a:pPr>
            <a:r>
              <a:rPr lang="en-US" dirty="0"/>
              <a:t>Rabbit</a:t>
            </a:r>
          </a:p>
          <a:p>
            <a:pPr lvl="5" indent="0">
              <a:buNone/>
            </a:pPr>
            <a:r>
              <a:rPr lang="en-US" dirty="0"/>
              <a:t>Salsa 20</a:t>
            </a:r>
          </a:p>
          <a:p>
            <a:pPr marL="177800" lvl="2" indent="-171450">
              <a:buFont typeface="Arial" panose="020B0604020202020204" pitchFamily="34" charset="0"/>
              <a:buChar char="•"/>
            </a:pPr>
            <a:r>
              <a:rPr lang="en-US" sz="2000" dirty="0"/>
              <a:t>NLFSR-based ciphers</a:t>
            </a:r>
          </a:p>
          <a:p>
            <a:pPr marL="2546350" lvl="8" indent="0">
              <a:buNone/>
            </a:pPr>
            <a:r>
              <a:rPr lang="en-US" dirty="0"/>
              <a:t>Trivium</a:t>
            </a:r>
          </a:p>
          <a:p>
            <a:pPr marL="2546350" lvl="8" indent="0">
              <a:buNone/>
            </a:pPr>
            <a:r>
              <a:rPr lang="en-US" dirty="0"/>
              <a:t>Grain</a:t>
            </a:r>
          </a:p>
          <a:p>
            <a:pPr marL="177800" lvl="5" indent="-171450">
              <a:buFont typeface="Arial" panose="020B0604020202020204" pitchFamily="34" charset="0"/>
              <a:buChar char="•"/>
            </a:pPr>
            <a:r>
              <a:rPr lang="en-US" dirty="0"/>
              <a:t>LFSR-based ciphers</a:t>
            </a:r>
          </a:p>
          <a:p>
            <a:pPr marL="2514600" lvl="8" indent="0">
              <a:buNone/>
            </a:pPr>
            <a:r>
              <a:rPr lang="en-US" dirty="0"/>
              <a:t>MICKEY v2</a:t>
            </a:r>
          </a:p>
          <a:p>
            <a:pPr marL="2243138" lvl="8" indent="0">
              <a:buNone/>
              <a:tabLst>
                <a:tab pos="2514600" algn="l"/>
              </a:tabLst>
            </a:pPr>
            <a:r>
              <a:rPr lang="en-US" dirty="0"/>
              <a:t>	SOSEMANUK</a:t>
            </a:r>
          </a:p>
          <a:p>
            <a:pPr marL="177800" lvl="2" indent="-177800">
              <a:buFont typeface="Arial" panose="020B0604020202020204" pitchFamily="34" charset="0"/>
              <a:buChar char="•"/>
            </a:pPr>
            <a:r>
              <a:rPr lang="en-US" sz="2000" dirty="0"/>
              <a:t>Random shuffled</a:t>
            </a:r>
          </a:p>
          <a:p>
            <a:pPr marL="2514600" lvl="2" indent="0">
              <a:buNone/>
              <a:tabLst>
                <a:tab pos="2598738" algn="l"/>
              </a:tabLst>
            </a:pPr>
            <a:r>
              <a:rPr lang="en-US" sz="2000" dirty="0"/>
              <a:t>HC-128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A0827-D291-8662-0216-A1C9D9DF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eSTREAM</a:t>
            </a:r>
            <a:r>
              <a:rPr lang="en-US" dirty="0"/>
              <a:t> Contest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1B70036-1685-CBCD-B398-7792D787C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Portfolio Designs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35B0B-AE4B-262B-F8B0-13582369499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360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6CA291-2E00-67E9-0BF6-3554689C39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4000" y="1058774"/>
            <a:ext cx="11064000" cy="4740451"/>
          </a:xfrm>
        </p:spPr>
        <p:txBody>
          <a:bodyPr anchor="ctr"/>
          <a:lstStyle/>
          <a:p>
            <a:pPr algn="ctr"/>
            <a:r>
              <a:rPr lang="en-US" sz="4800" dirty="0"/>
              <a:t>Trivium</a:t>
            </a:r>
            <a:endParaRPr lang="en-DE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0E38E-25E1-0681-DD0A-4E3000DCAA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6126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D4D1D8-5C27-A873-4E27-24C33838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dirty="0"/>
              <a:t>Trivium</a:t>
            </a:r>
            <a:endParaRPr lang="en-DE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82C9259-70B1-C854-8C5A-F34B4C8F15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Internal structure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82835-4D14-A13C-4EF2-88425B71B62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2EA4BB87-D65B-B741-90D0-3BFE1FF2D190}" type="slidenum">
              <a:rPr lang="de-DE" smtClean="0"/>
              <a:pPr>
                <a:spcAft>
                  <a:spcPts val="600"/>
                </a:spcAft>
                <a:defRPr/>
              </a:pPr>
              <a:t>32</a:t>
            </a:fld>
            <a:endParaRPr lang="de-DE"/>
          </a:p>
        </p:txBody>
      </p:sp>
      <p:pic>
        <p:nvPicPr>
          <p:cNvPr id="39" name="Picture 38" descr="Diagram&#10;&#10;Description automatically generated">
            <a:extLst>
              <a:ext uri="{FF2B5EF4-FFF2-40B4-BE49-F238E27FC236}">
                <a16:creationId xmlns:a16="http://schemas.microsoft.com/office/drawing/2014/main" id="{ED45A944-525C-B8C0-987B-CC10A65DC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15" y="1309391"/>
            <a:ext cx="6306430" cy="4239217"/>
          </a:xfrm>
          <a:prstGeom prst="rect">
            <a:avLst/>
          </a:prstGeom>
        </p:spPr>
      </p:pic>
      <p:pic>
        <p:nvPicPr>
          <p:cNvPr id="43" name="Picture 42" descr="Diagram, engineering drawing&#10;&#10;Description automatically generated">
            <a:extLst>
              <a:ext uri="{FF2B5EF4-FFF2-40B4-BE49-F238E27FC236}">
                <a16:creationId xmlns:a16="http://schemas.microsoft.com/office/drawing/2014/main" id="{5F072326-DE99-7B75-3478-9301A6B93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08" y="1309390"/>
            <a:ext cx="4022982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02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95FB94-986F-FE84-B0D5-B0F8CA75BD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IV: 80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Key: 80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Internal State: 288 bits (s</a:t>
            </a:r>
            <a:r>
              <a:rPr lang="en-US" sz="2000" baseline="-25000" dirty="0"/>
              <a:t>1</a:t>
            </a:r>
            <a:r>
              <a:rPr lang="en-US" sz="2000" dirty="0"/>
              <a:t>, …, s</a:t>
            </a:r>
            <a:r>
              <a:rPr lang="en-US" sz="2000" baseline="-25000" dirty="0"/>
              <a:t>288</a:t>
            </a:r>
            <a:r>
              <a:rPr lang="en-US" sz="20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Key stream: N ≤ 2</a:t>
            </a:r>
            <a:r>
              <a:rPr lang="en-US" sz="2000" baseline="30000" dirty="0"/>
              <a:t>64</a:t>
            </a:r>
            <a:r>
              <a:rPr lang="en-US" sz="2000" dirty="0"/>
              <a:t> (z</a:t>
            </a:r>
            <a:r>
              <a:rPr lang="en-US" sz="2000" baseline="-25000" dirty="0"/>
              <a:t>1</a:t>
            </a:r>
            <a:r>
              <a:rPr lang="en-US" sz="2000" dirty="0"/>
              <a:t>, …, </a:t>
            </a:r>
            <a:r>
              <a:rPr lang="en-US" sz="2000" dirty="0" err="1"/>
              <a:t>z</a:t>
            </a:r>
            <a:r>
              <a:rPr lang="en-US" sz="2000" baseline="-25000" dirty="0" err="1"/>
              <a:t>n</a:t>
            </a:r>
            <a:r>
              <a:rPr lang="en-US" sz="2000" dirty="0"/>
              <a:t>),</a:t>
            </a:r>
            <a:r>
              <a:rPr lang="en-US" sz="2000" baseline="30000" dirty="0"/>
              <a:t> </a:t>
            </a:r>
            <a:r>
              <a:rPr lang="en-US" sz="2000" dirty="0"/>
              <a:t>where N is the length of the plaintext.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Stream generation starts after 4 * 288 cycles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DE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923B78-97B4-A457-7AD5-EE9C954C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F0DCFA0-A4C3-9217-2E9B-5412FF4148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Specifications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5EB61-EF83-FDA4-48B0-464CC46D1D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272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981AA97-115B-3160-E3DD-F326461E05B2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2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93</a:t>
                </a:r>
                <a:r>
                  <a:rPr lang="en-US" sz="1800" dirty="0">
                    <a:latin typeface="+mn-lt"/>
                  </a:rPr>
                  <a:t>) ← (K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..., K</a:t>
                </a:r>
                <a:r>
                  <a:rPr lang="en-US" sz="1800" baseline="-25000" dirty="0">
                    <a:latin typeface="+mn-lt"/>
                  </a:rPr>
                  <a:t>80</a:t>
                </a:r>
                <a:r>
                  <a:rPr lang="en-US" sz="1800" dirty="0">
                    <a:latin typeface="+mn-lt"/>
                  </a:rPr>
                  <a:t>, 0, ..., 0)</a:t>
                </a:r>
              </a:p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94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95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177</a:t>
                </a:r>
                <a:r>
                  <a:rPr lang="en-US" sz="1800" dirty="0">
                    <a:latin typeface="+mn-lt"/>
                  </a:rPr>
                  <a:t>) ← (IV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..., IV</a:t>
                </a:r>
                <a:r>
                  <a:rPr lang="en-US" sz="1800" baseline="-25000" dirty="0">
                    <a:latin typeface="+mn-lt"/>
                  </a:rPr>
                  <a:t>80</a:t>
                </a:r>
                <a:r>
                  <a:rPr lang="en-US" sz="1800" dirty="0">
                    <a:latin typeface="+mn-lt"/>
                  </a:rPr>
                  <a:t>, 0, ..., 0) </a:t>
                </a:r>
              </a:p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178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279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288</a:t>
                </a:r>
                <a:r>
                  <a:rPr lang="en-US" sz="1800" dirty="0">
                    <a:latin typeface="+mn-lt"/>
                  </a:rPr>
                  <a:t>) ← (0, ..., 0, 1, 1, 1)</a:t>
                </a:r>
              </a:p>
              <a:p>
                <a:r>
                  <a:rPr lang="en-US" sz="1800" b="1" dirty="0">
                    <a:latin typeface="+mn-lt"/>
                  </a:rPr>
                  <a:t>for</a:t>
                </a:r>
                <a:r>
                  <a:rPr lang="en-US" sz="1800" dirty="0">
                    <a:latin typeface="+mn-lt"/>
                  </a:rPr>
                  <a:t> </a:t>
                </a:r>
                <a:r>
                  <a:rPr lang="en-US" sz="1800" dirty="0" err="1">
                    <a:latin typeface="+mn-lt"/>
                  </a:rPr>
                  <a:t>i</a:t>
                </a:r>
                <a:r>
                  <a:rPr lang="en-US" sz="1800" dirty="0">
                    <a:latin typeface="+mn-lt"/>
                  </a:rPr>
                  <a:t> = 1 to 4 * 288 </a:t>
                </a:r>
                <a:r>
                  <a:rPr lang="en-US" sz="1800" b="1" dirty="0">
                    <a:latin typeface="+mn-lt"/>
                  </a:rPr>
                  <a:t>do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+mn-lt"/>
                  </a:rPr>
                  <a:t>t</a:t>
                </a:r>
                <a:r>
                  <a:rPr lang="en-US" sz="2000" baseline="-25000" dirty="0">
                    <a:latin typeface="+mn-lt"/>
                  </a:rPr>
                  <a:t>1</a:t>
                </a:r>
                <a:r>
                  <a:rPr lang="en-US" sz="2000" dirty="0">
                    <a:latin typeface="+mn-lt"/>
                  </a:rPr>
                  <a:t> ← s</a:t>
                </a:r>
                <a:r>
                  <a:rPr lang="en-US" sz="2000" baseline="-25000" dirty="0">
                    <a:latin typeface="+mn-lt"/>
                  </a:rPr>
                  <a:t>66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n-lt"/>
                  </a:rPr>
                  <a:t>s</a:t>
                </a:r>
                <a:r>
                  <a:rPr lang="en-US" sz="2000" baseline="-25000" dirty="0">
                    <a:latin typeface="+mn-lt"/>
                  </a:rPr>
                  <a:t>91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2000" dirty="0">
                    <a:latin typeface="+mn-lt"/>
                  </a:rPr>
                  <a:t> s</a:t>
                </a:r>
                <a:r>
                  <a:rPr lang="en-US" sz="2000" baseline="-25000" dirty="0">
                    <a:latin typeface="+mn-lt"/>
                  </a:rPr>
                  <a:t>92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2000" dirty="0">
                    <a:latin typeface="+mn-lt"/>
                  </a:rPr>
                  <a:t>s</a:t>
                </a:r>
                <a:r>
                  <a:rPr lang="en-US" sz="2000" baseline="-25000" dirty="0">
                    <a:latin typeface="+mn-lt"/>
                  </a:rPr>
                  <a:t>93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2000" dirty="0">
                    <a:latin typeface="+mn-lt"/>
                  </a:rPr>
                  <a:t>s</a:t>
                </a:r>
                <a:r>
                  <a:rPr lang="en-US" sz="2000" baseline="-25000" dirty="0">
                    <a:latin typeface="+mn-lt"/>
                  </a:rPr>
                  <a:t>171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+mn-lt"/>
                  </a:rPr>
                  <a:t>t</a:t>
                </a:r>
                <a:r>
                  <a:rPr lang="en-US" sz="2000" baseline="-25000" dirty="0">
                    <a:latin typeface="+mn-lt"/>
                  </a:rPr>
                  <a:t>2</a:t>
                </a:r>
                <a:r>
                  <a:rPr lang="en-US" sz="2000" dirty="0">
                    <a:latin typeface="+mn-lt"/>
                  </a:rPr>
                  <a:t> ← s</a:t>
                </a:r>
                <a:r>
                  <a:rPr lang="en-US" sz="2000" baseline="-25000" dirty="0">
                    <a:latin typeface="+mn-lt"/>
                  </a:rPr>
                  <a:t>162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2000" dirty="0">
                    <a:latin typeface="+mn-lt"/>
                  </a:rPr>
                  <a:t>s</a:t>
                </a:r>
                <a:r>
                  <a:rPr lang="en-US" sz="2000" baseline="-25000" dirty="0">
                    <a:latin typeface="+mn-lt"/>
                  </a:rPr>
                  <a:t>175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n-lt"/>
                  </a:rPr>
                  <a:t>s</a:t>
                </a:r>
                <a:r>
                  <a:rPr lang="en-US" sz="2000" baseline="-25000" dirty="0">
                    <a:latin typeface="+mn-lt"/>
                  </a:rPr>
                  <a:t>176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2000" dirty="0">
                    <a:latin typeface="+mn-lt"/>
                  </a:rPr>
                  <a:t>s</a:t>
                </a:r>
                <a:r>
                  <a:rPr lang="en-US" sz="2000" baseline="-25000" dirty="0">
                    <a:latin typeface="+mn-lt"/>
                  </a:rPr>
                  <a:t>177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2000" dirty="0">
                    <a:latin typeface="+mn-lt"/>
                  </a:rPr>
                  <a:t>s</a:t>
                </a:r>
                <a:r>
                  <a:rPr lang="en-US" sz="2000" baseline="-25000" dirty="0">
                    <a:latin typeface="+mn-lt"/>
                  </a:rPr>
                  <a:t>264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+mn-lt"/>
                  </a:rPr>
                  <a:t>t</a:t>
                </a:r>
                <a:r>
                  <a:rPr lang="en-US" sz="2000" baseline="-25000" dirty="0">
                    <a:latin typeface="+mn-lt"/>
                  </a:rPr>
                  <a:t>3</a:t>
                </a:r>
                <a:r>
                  <a:rPr lang="en-US" sz="2000" dirty="0">
                    <a:latin typeface="+mn-lt"/>
                  </a:rPr>
                  <a:t> ← s</a:t>
                </a:r>
                <a:r>
                  <a:rPr lang="en-US" sz="2000" baseline="-25000" dirty="0">
                    <a:latin typeface="+mn-lt"/>
                  </a:rPr>
                  <a:t>243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2000" dirty="0">
                    <a:latin typeface="+mn-lt"/>
                  </a:rPr>
                  <a:t>s</a:t>
                </a:r>
                <a:r>
                  <a:rPr lang="en-US" sz="2000" baseline="-25000" dirty="0">
                    <a:latin typeface="+mn-lt"/>
                  </a:rPr>
                  <a:t>286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n-lt"/>
                  </a:rPr>
                  <a:t>s</a:t>
                </a:r>
                <a:r>
                  <a:rPr lang="en-US" sz="2000" baseline="-25000" dirty="0">
                    <a:latin typeface="+mn-lt"/>
                  </a:rPr>
                  <a:t>287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2000" dirty="0">
                    <a:latin typeface="+mn-lt"/>
                  </a:rPr>
                  <a:t>s</a:t>
                </a:r>
                <a:r>
                  <a:rPr lang="en-US" sz="2000" baseline="-25000" dirty="0">
                    <a:latin typeface="+mn-lt"/>
                  </a:rPr>
                  <a:t>288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n-lt"/>
                  </a:rPr>
                  <a:t>s</a:t>
                </a:r>
                <a:r>
                  <a:rPr lang="en-US" sz="2000" baseline="-25000" dirty="0">
                    <a:latin typeface="+mn-lt"/>
                  </a:rPr>
                  <a:t>69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+mn-lt"/>
                  </a:rPr>
                  <a:t>(s</a:t>
                </a:r>
                <a:r>
                  <a:rPr lang="en-US" sz="2000" baseline="-25000" dirty="0">
                    <a:latin typeface="+mn-lt"/>
                  </a:rPr>
                  <a:t>1</a:t>
                </a:r>
                <a:r>
                  <a:rPr lang="en-US" sz="2000" dirty="0">
                    <a:latin typeface="+mn-lt"/>
                  </a:rPr>
                  <a:t>, s</a:t>
                </a:r>
                <a:r>
                  <a:rPr lang="en-US" sz="2000" baseline="-25000" dirty="0">
                    <a:latin typeface="+mn-lt"/>
                  </a:rPr>
                  <a:t>2</a:t>
                </a:r>
                <a:r>
                  <a:rPr lang="en-US" sz="2000" dirty="0">
                    <a:latin typeface="+mn-lt"/>
                  </a:rPr>
                  <a:t>, ..., s</a:t>
                </a:r>
                <a:r>
                  <a:rPr lang="en-US" sz="2000" baseline="-25000" dirty="0">
                    <a:latin typeface="+mn-lt"/>
                  </a:rPr>
                  <a:t>93</a:t>
                </a:r>
                <a:r>
                  <a:rPr lang="en-US" sz="2000" dirty="0">
                    <a:latin typeface="+mn-lt"/>
                  </a:rPr>
                  <a:t>) ← (t</a:t>
                </a:r>
                <a:r>
                  <a:rPr lang="en-US" sz="2000" baseline="-25000" dirty="0">
                    <a:latin typeface="+mn-lt"/>
                  </a:rPr>
                  <a:t>3</a:t>
                </a:r>
                <a:r>
                  <a:rPr lang="en-US" sz="2000" dirty="0">
                    <a:latin typeface="+mn-lt"/>
                  </a:rPr>
                  <a:t>, s</a:t>
                </a:r>
                <a:r>
                  <a:rPr lang="en-US" sz="2000" baseline="-25000" dirty="0">
                    <a:latin typeface="+mn-lt"/>
                  </a:rPr>
                  <a:t>1</a:t>
                </a:r>
                <a:r>
                  <a:rPr lang="en-US" sz="2000" dirty="0">
                    <a:latin typeface="+mn-lt"/>
                  </a:rPr>
                  <a:t>, ..., s</a:t>
                </a:r>
                <a:r>
                  <a:rPr lang="en-US" sz="2000" baseline="-25000" dirty="0">
                    <a:latin typeface="+mn-lt"/>
                  </a:rPr>
                  <a:t>92</a:t>
                </a:r>
                <a:r>
                  <a:rPr lang="en-US" sz="2000" dirty="0">
                    <a:latin typeface="+mn-lt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+mn-lt"/>
                  </a:rPr>
                  <a:t>(s</a:t>
                </a:r>
                <a:r>
                  <a:rPr lang="en-US" sz="2000" baseline="-25000" dirty="0">
                    <a:latin typeface="+mn-lt"/>
                  </a:rPr>
                  <a:t>94</a:t>
                </a:r>
                <a:r>
                  <a:rPr lang="en-US" sz="2000" dirty="0">
                    <a:latin typeface="+mn-lt"/>
                  </a:rPr>
                  <a:t>, s</a:t>
                </a:r>
                <a:r>
                  <a:rPr lang="en-US" sz="2000" baseline="-25000" dirty="0">
                    <a:latin typeface="+mn-lt"/>
                  </a:rPr>
                  <a:t>95</a:t>
                </a:r>
                <a:r>
                  <a:rPr lang="en-US" sz="2000" dirty="0">
                    <a:latin typeface="+mn-lt"/>
                  </a:rPr>
                  <a:t>, ..., s</a:t>
                </a:r>
                <a:r>
                  <a:rPr lang="en-US" sz="2000" baseline="-25000" dirty="0">
                    <a:latin typeface="+mn-lt"/>
                  </a:rPr>
                  <a:t>177</a:t>
                </a:r>
                <a:r>
                  <a:rPr lang="en-US" sz="2000" dirty="0">
                    <a:latin typeface="+mn-lt"/>
                  </a:rPr>
                  <a:t>) ← (t</a:t>
                </a:r>
                <a:r>
                  <a:rPr lang="en-US" sz="2000" baseline="-25000" dirty="0">
                    <a:latin typeface="+mn-lt"/>
                  </a:rPr>
                  <a:t>1</a:t>
                </a:r>
                <a:r>
                  <a:rPr lang="en-US" sz="2000" dirty="0">
                    <a:latin typeface="+mn-lt"/>
                  </a:rPr>
                  <a:t>, s</a:t>
                </a:r>
                <a:r>
                  <a:rPr lang="en-US" sz="2000" baseline="-25000" dirty="0">
                    <a:latin typeface="+mn-lt"/>
                  </a:rPr>
                  <a:t>94</a:t>
                </a:r>
                <a:r>
                  <a:rPr lang="en-US" sz="2000" dirty="0">
                    <a:latin typeface="+mn-lt"/>
                  </a:rPr>
                  <a:t>, ..., s</a:t>
                </a:r>
                <a:r>
                  <a:rPr lang="en-US" sz="2000" baseline="-25000" dirty="0">
                    <a:latin typeface="+mn-lt"/>
                  </a:rPr>
                  <a:t>176</a:t>
                </a:r>
                <a:r>
                  <a:rPr lang="en-US" sz="2000" dirty="0">
                    <a:latin typeface="+mn-lt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+mn-lt"/>
                  </a:rPr>
                  <a:t>(s</a:t>
                </a:r>
                <a:r>
                  <a:rPr lang="en-US" sz="2000" baseline="-25000" dirty="0">
                    <a:latin typeface="+mn-lt"/>
                  </a:rPr>
                  <a:t>178</a:t>
                </a:r>
                <a:r>
                  <a:rPr lang="en-US" sz="2000" dirty="0">
                    <a:latin typeface="+mn-lt"/>
                  </a:rPr>
                  <a:t>, s</a:t>
                </a:r>
                <a:r>
                  <a:rPr lang="en-US" sz="2000" baseline="-25000" dirty="0">
                    <a:latin typeface="+mn-lt"/>
                  </a:rPr>
                  <a:t>279</a:t>
                </a:r>
                <a:r>
                  <a:rPr lang="en-US" sz="2000" dirty="0">
                    <a:latin typeface="+mn-lt"/>
                  </a:rPr>
                  <a:t>, ..., s</a:t>
                </a:r>
                <a:r>
                  <a:rPr lang="en-US" sz="2000" baseline="-25000" dirty="0">
                    <a:latin typeface="+mn-lt"/>
                  </a:rPr>
                  <a:t>288</a:t>
                </a:r>
                <a:r>
                  <a:rPr lang="en-US" sz="2000" dirty="0">
                    <a:latin typeface="+mn-lt"/>
                  </a:rPr>
                  <a:t>) ← (t</a:t>
                </a:r>
                <a:r>
                  <a:rPr lang="en-US" sz="2000" baseline="-25000" dirty="0">
                    <a:latin typeface="+mn-lt"/>
                  </a:rPr>
                  <a:t>2</a:t>
                </a:r>
                <a:r>
                  <a:rPr lang="en-US" sz="2000" dirty="0">
                    <a:latin typeface="+mn-lt"/>
                  </a:rPr>
                  <a:t>, s</a:t>
                </a:r>
                <a:r>
                  <a:rPr lang="en-US" sz="2000" baseline="-25000" dirty="0">
                    <a:latin typeface="+mn-lt"/>
                  </a:rPr>
                  <a:t>178</a:t>
                </a:r>
                <a:r>
                  <a:rPr lang="en-US" sz="2000" dirty="0">
                    <a:latin typeface="+mn-lt"/>
                  </a:rPr>
                  <a:t>, ..., s</a:t>
                </a:r>
                <a:r>
                  <a:rPr lang="en-US" sz="2000" baseline="-25000" dirty="0">
                    <a:latin typeface="+mn-lt"/>
                  </a:rPr>
                  <a:t>287</a:t>
                </a:r>
                <a:r>
                  <a:rPr lang="en-US" sz="2000" dirty="0">
                    <a:latin typeface="+mn-lt"/>
                  </a:rPr>
                  <a:t>)</a:t>
                </a:r>
              </a:p>
              <a:p>
                <a:r>
                  <a:rPr lang="en-US" sz="1800" b="1" dirty="0">
                    <a:latin typeface="+mn-lt"/>
                  </a:rPr>
                  <a:t>end for</a:t>
                </a:r>
                <a:endParaRPr lang="en-DE" sz="18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981AA97-115B-3160-E3DD-F326461E05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>
                <a:blip r:embed="rId2"/>
                <a:stretch>
                  <a:fillRect l="-1322" b="-334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8F503BD-FC2F-44F7-B0AC-D2B901E4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75E2639-2C75-BC6E-03BB-97E3DD800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Initialization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D75B9-0C4F-D3CF-FB0B-B7568E8B28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6648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81AA97-115B-3160-E3DD-F326461E05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3" y="1591408"/>
            <a:ext cx="11064000" cy="4920007"/>
          </a:xfrm>
        </p:spPr>
        <p:txBody>
          <a:bodyPr/>
          <a:lstStyle/>
          <a:p>
            <a:pPr algn="l"/>
            <a:r>
              <a:rPr lang="pt-BR" sz="1800" b="1" i="0" u="none" strike="noStrike" baseline="0" dirty="0">
                <a:latin typeface="TeXGyreCursor-Bold"/>
              </a:rPr>
              <a:t>for </a:t>
            </a:r>
            <a:r>
              <a:rPr lang="pt-BR" sz="1800" b="0" i="0" u="none" strike="noStrike" baseline="0" dirty="0">
                <a:latin typeface="TeXGyreCursor-Regular"/>
              </a:rPr>
              <a:t>i = 1 </a:t>
            </a:r>
            <a:r>
              <a:rPr lang="pt-BR" sz="1800" b="1" i="0" u="none" strike="noStrike" baseline="0" dirty="0">
                <a:latin typeface="TeXGyreCursor-Bold"/>
              </a:rPr>
              <a:t>to </a:t>
            </a:r>
            <a:r>
              <a:rPr lang="pt-BR" sz="1800" b="0" i="0" u="none" strike="noStrike" baseline="0" dirty="0">
                <a:latin typeface="TeXGyreCursor-Regular"/>
              </a:rPr>
              <a:t>N </a:t>
            </a:r>
            <a:r>
              <a:rPr lang="pt-BR" sz="1800" b="1" i="0" u="none" strike="noStrike" baseline="0" dirty="0">
                <a:latin typeface="TeXGyreCursor-Bold"/>
              </a:rPr>
              <a:t>do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66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162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177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243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288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latin typeface="CMMI10"/>
              </a:rPr>
              <a:t>z</a:t>
            </a:r>
            <a:r>
              <a:rPr lang="en-US" sz="1800" b="0" i="0" u="none" strike="noStrike" baseline="-25000" dirty="0">
                <a:latin typeface="CMMI8"/>
              </a:rPr>
              <a:t>i</a:t>
            </a:r>
            <a:r>
              <a:rPr lang="en-US" sz="1800" b="0" i="0" u="none" strike="noStrike" baseline="0" dirty="0">
                <a:latin typeface="CMMI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⊙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-2500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175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⊙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176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264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286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⊙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287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69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latin typeface="TeXGyreCursor-Regular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93</a:t>
            </a:r>
            <a:r>
              <a:rPr lang="en-US" sz="1800" b="0" i="0" u="none" strike="noStrike" baseline="0" dirty="0">
                <a:latin typeface="TeXGyreCursor-Regular"/>
              </a:rPr>
              <a:t>) ← (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92</a:t>
            </a:r>
            <a:r>
              <a:rPr lang="en-US" sz="1800" b="0" i="0" u="none" strike="noStrike" baseline="0" dirty="0">
                <a:latin typeface="TeXGyreCursor-Regular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latin typeface="TeXGyreCursor-Regular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94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95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177</a:t>
            </a:r>
            <a:r>
              <a:rPr lang="en-US" sz="1800" b="0" i="0" u="none" strike="noStrike" baseline="0" dirty="0">
                <a:latin typeface="TeXGyreCursor-Regular"/>
              </a:rPr>
              <a:t>) ← (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94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176</a:t>
            </a:r>
            <a:r>
              <a:rPr lang="en-US" sz="1800" b="0" i="0" u="none" strike="noStrike" baseline="0" dirty="0">
                <a:latin typeface="TeXGyreCursor-Regular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latin typeface="TeXGyreCursor-Regular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178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279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288</a:t>
            </a:r>
            <a:r>
              <a:rPr lang="en-US" sz="1800" b="0" i="0" u="none" strike="noStrike" baseline="-25000" dirty="0">
                <a:latin typeface="TeXGyreCursor-Regular"/>
              </a:rPr>
              <a:t>)</a:t>
            </a:r>
            <a:r>
              <a:rPr lang="en-US" sz="1800" b="0" i="0" u="none" strike="noStrike" baseline="0" dirty="0">
                <a:latin typeface="TeXGyreCursor-Regular"/>
              </a:rPr>
              <a:t> ← (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178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287</a:t>
            </a:r>
            <a:r>
              <a:rPr lang="en-US" sz="1800" b="0" i="0" u="none" strike="noStrike" baseline="0" dirty="0">
                <a:latin typeface="TeXGyreCursor-Regular"/>
              </a:rPr>
              <a:t>)</a:t>
            </a:r>
          </a:p>
          <a:p>
            <a:pPr algn="l"/>
            <a:r>
              <a:rPr lang="en-US" sz="1800" b="1" i="0" u="none" strike="noStrike" baseline="0" dirty="0">
                <a:latin typeface="TeXGyreCursor-Bold"/>
              </a:rPr>
              <a:t>end for</a:t>
            </a:r>
            <a:endParaRPr lang="en-DE" sz="1800" b="1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F503BD-FC2F-44F7-B0AC-D2B901E4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75E2639-2C75-BC6E-03BB-97E3DD800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D75B9-0C4F-D3CF-FB0B-B7568E8B28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4133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9DEE76-0190-9AD1-A8B6-001D63955C4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800" b="1" i="0" u="none" strike="noStrike" baseline="0" dirty="0" err="1">
                <a:latin typeface="TeXGyreCursor-Regular"/>
              </a:rPr>
              <a:t>plainText</a:t>
            </a:r>
            <a:r>
              <a:rPr lang="en-US" sz="1800" b="0" i="0" u="none" strike="noStrike" baseline="0" dirty="0">
                <a:latin typeface="TeXGyreCursor-Regular"/>
              </a:rPr>
              <a:t> = 0110 0001 = ‘a’</a:t>
            </a:r>
          </a:p>
          <a:p>
            <a:r>
              <a:rPr lang="en-US" sz="1800" b="1" i="1" u="none" strike="noStrike" baseline="0" dirty="0">
                <a:latin typeface="TeXGyreCursor-Italic"/>
              </a:rPr>
              <a:t>K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0010 0101 1001 0101 1010 1011 0000 0011 0000 1101 0011 </a:t>
            </a:r>
            <a:r>
              <a:rPr lang="en-DE" sz="1800" b="0" i="0" u="none" strike="noStrike" baseline="0" dirty="0">
                <a:latin typeface="TeXGyreCursor-Regular"/>
              </a:rPr>
              <a:t>1100 0010 0100 0001 0001 0111 0110 1110 1010</a:t>
            </a:r>
            <a:endParaRPr lang="en-US" sz="1800" b="0" i="0" u="none" strike="noStrike" baseline="0" dirty="0">
              <a:latin typeface="TeXGyreCursor-Regular"/>
            </a:endParaRPr>
          </a:p>
          <a:p>
            <a:r>
              <a:rPr lang="en-US" sz="1800" b="1" i="1" dirty="0">
                <a:latin typeface="TeXGyreCursor-Italic"/>
              </a:rPr>
              <a:t>IV</a:t>
            </a:r>
            <a:r>
              <a:rPr lang="en-US" sz="1800" i="1" dirty="0">
                <a:latin typeface="TeXGyreCursor-Italic"/>
              </a:rPr>
              <a:t> </a:t>
            </a:r>
            <a:r>
              <a:rPr lang="en-US" sz="1800" dirty="0">
                <a:latin typeface="TeXGyreCursor-Regular"/>
              </a:rPr>
              <a:t>= 0111 0000 1100 0001 0101 0111 1100 0110 1101 0111 1110 </a:t>
            </a:r>
            <a:r>
              <a:rPr lang="en-DE" sz="1800" dirty="0">
                <a:latin typeface="TeXGyreCursor-Regular"/>
              </a:rPr>
              <a:t>1000 1011 0111 0001 0000 1110 1110 </a:t>
            </a:r>
            <a:r>
              <a:rPr lang="en-DE" sz="1800">
                <a:latin typeface="TeXGyreCursor-Regular"/>
              </a:rPr>
              <a:t>0000 0111</a:t>
            </a:r>
            <a:endParaRPr lang="en-US" sz="1800" b="0" i="0" u="none" strike="noStrike" baseline="0" dirty="0">
              <a:latin typeface="TeXGyreCursor-Regular"/>
            </a:endParaRPr>
          </a:p>
          <a:p>
            <a:r>
              <a:rPr lang="en-US" sz="1800" dirty="0">
                <a:latin typeface="TeXGyreCursor-Regular"/>
              </a:rPr>
              <a:t>Internal State 288 bits:</a:t>
            </a:r>
            <a:endParaRPr lang="en-US" sz="1800" b="0" i="0" u="none" strike="noStrike" baseline="0" dirty="0">
              <a:latin typeface="TeXGyreCursor-Regular"/>
            </a:endParaRPr>
          </a:p>
          <a:p>
            <a:pPr algn="l"/>
            <a:r>
              <a:rPr lang="en-US" sz="1800" b="0" i="1" u="none" strike="noStrike" baseline="0" dirty="0">
                <a:latin typeface="TeXGyreCursor-Italic"/>
              </a:rPr>
              <a:t>	</a:t>
            </a:r>
            <a:r>
              <a:rPr lang="en-US" sz="1800" b="1" i="1" u="none" strike="noStrike" baseline="0" dirty="0" err="1">
                <a:latin typeface="TeXGyreCursor-Italic"/>
              </a:rPr>
              <a:t>regA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dirty="0">
                <a:latin typeface="TeXGyreCursor-Regular"/>
              </a:rPr>
              <a:t>– 93 bits long</a:t>
            </a:r>
          </a:p>
          <a:p>
            <a:pPr algn="l"/>
            <a:r>
              <a:rPr lang="en-US" sz="1800" i="0" u="none" strike="noStrike" baseline="0" dirty="0">
                <a:latin typeface="TeXGyreCursor-Regular"/>
              </a:rPr>
              <a:t>	</a:t>
            </a:r>
            <a:r>
              <a:rPr lang="en-US" sz="1800" b="1" i="0" u="none" strike="noStrike" baseline="0" dirty="0" err="1">
                <a:latin typeface="TeXGyreCursor-Regular"/>
              </a:rPr>
              <a:t>regB</a:t>
            </a:r>
            <a:r>
              <a:rPr lang="en-US" sz="1800" i="0" u="none" strike="noStrike" baseline="0" dirty="0">
                <a:latin typeface="TeXGyreCursor-Regular"/>
              </a:rPr>
              <a:t> – 84 bits long</a:t>
            </a:r>
          </a:p>
          <a:p>
            <a:pPr algn="l"/>
            <a:r>
              <a:rPr lang="en-US" sz="1800" dirty="0">
                <a:latin typeface="TeXGyreCursor-Regular"/>
              </a:rPr>
              <a:t>	</a:t>
            </a:r>
            <a:r>
              <a:rPr lang="en-US" sz="1800" b="1" dirty="0" err="1">
                <a:latin typeface="TeXGyreCursor-Regular"/>
              </a:rPr>
              <a:t>regC</a:t>
            </a:r>
            <a:r>
              <a:rPr lang="en-US" sz="1800" dirty="0">
                <a:latin typeface="TeXGyreCursor-Regular"/>
              </a:rPr>
              <a:t> – 111 bits long</a:t>
            </a:r>
            <a:endParaRPr lang="en-US" sz="1800" i="0" u="none" strike="noStrike" baseline="0" dirty="0">
              <a:latin typeface="TeXGyreCursor-Regular"/>
            </a:endParaRP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0145A-07F5-AD61-3185-B5541D97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C45EE00-0E8C-D55B-67E3-58DA8EC57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57723-4F16-E853-5680-3808D906690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64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1A7D93-BF53-261B-4FE9-A2229F1520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599" y="2356338"/>
            <a:ext cx="11097947" cy="3956539"/>
          </a:xfrm>
        </p:spPr>
        <p:txBody>
          <a:bodyPr/>
          <a:lstStyle/>
          <a:p>
            <a:pPr marL="623888" indent="-623888"/>
            <a:r>
              <a:rPr lang="en-US" sz="1800" b="0" i="1" u="none" strike="noStrike" baseline="0" dirty="0" err="1">
                <a:latin typeface="TeXGyreCursor-Italic"/>
              </a:rPr>
              <a:t>regA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0010 0101 1001 0101 1010 1011 0000 0011 0000 1101 0011 </a:t>
            </a:r>
            <a:r>
              <a:rPr lang="en-DE" sz="1800" b="0" i="0" u="none" strike="noStrike" baseline="0" dirty="0">
                <a:latin typeface="TeXGyreCursor-Regular"/>
              </a:rPr>
              <a:t>1100 0010 0100 0001 0001 0111 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110 1110 1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10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</a:t>
            </a:r>
            <a:r>
              <a:rPr lang="en-DE" sz="1800" b="1" i="0" u="none" strike="noStrike" baseline="0" dirty="0">
                <a:latin typeface="TeXGyreCursor-Bold"/>
              </a:rPr>
              <a:t>000</a:t>
            </a:r>
            <a:endParaRPr lang="en-US" sz="1800" b="0" i="0" u="none" strike="noStrike" baseline="0" dirty="0">
              <a:latin typeface="TeXGyreCursor-Regular"/>
            </a:endParaRPr>
          </a:p>
          <a:p>
            <a:pPr marL="623888" indent="-623888"/>
            <a:r>
              <a:rPr lang="en-US" sz="1800" b="0" i="1" u="none" strike="noStrike" baseline="0" dirty="0" err="1">
                <a:latin typeface="TeXGyreCursor-Italic"/>
              </a:rPr>
              <a:t>regB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0111 0000 1100 0001 0101 0111 1100 0110 1101 0111 1110 </a:t>
            </a:r>
            <a:r>
              <a:rPr lang="en-DE" sz="1800" b="0" i="0" u="none" strike="noStrike" baseline="0" dirty="0">
                <a:latin typeface="TeXGyreCursor-Regular"/>
              </a:rPr>
              <a:t>1000 1011 0111 0001 0000 1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</a:t>
            </a:r>
            <a:r>
              <a:rPr lang="en-DE" sz="1800" b="1" i="0" strike="noStrike" baseline="0" dirty="0">
                <a:latin typeface="TeXGyreCursor-Bold"/>
              </a:rPr>
              <a:t>1</a:t>
            </a:r>
            <a:r>
              <a:rPr lang="en-DE" sz="1800" b="0" i="0" strike="noStrike" baseline="0" dirty="0">
                <a:latin typeface="TeXGyreCursor-Regular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10 0000 0111 0000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0000 00</a:t>
            </a:r>
            <a:r>
              <a:rPr lang="en-DE" sz="1800" b="1" i="0" u="none" strike="noStrike" baseline="0" dirty="0">
                <a:latin typeface="TeXGyreCursor-Bold"/>
              </a:rPr>
              <a:t>00 0</a:t>
            </a:r>
            <a:endParaRPr lang="en-US" sz="1800" b="1" i="0" u="none" strike="noStrike" baseline="0" dirty="0">
              <a:latin typeface="TeXGyreCursor-Bold"/>
            </a:endParaRPr>
          </a:p>
          <a:p>
            <a:pPr marL="623888" indent="-623888" algn="l"/>
            <a:r>
              <a:rPr lang="en-US" sz="1800" b="0" i="1" u="none" strike="noStrike" baseline="0" dirty="0" err="1">
                <a:latin typeface="TeXGyreCursor-Italic"/>
              </a:rPr>
              <a:t>regC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0000 0000 0000 0000 0000 0000 0000 0000 0000 0000 0000 </a:t>
            </a:r>
            <a:r>
              <a:rPr lang="en-DE" sz="1800" b="0" i="0" u="none" strike="noStrike" baseline="0" dirty="0">
                <a:latin typeface="TeXGyreCursor-Regular"/>
              </a:rPr>
              <a:t>1000 0000 0000 0000 0000 0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00 0000 0000 0000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0000 00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0000 0000 0000 0000 0000 </a:t>
            </a:r>
            <a:r>
              <a:rPr lang="en-DE" sz="1800" b="1" i="0" u="none" strike="noStrike" baseline="0" dirty="0">
                <a:latin typeface="TeXGyreCursor-Bold"/>
              </a:rPr>
              <a:t>111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Example: Initialization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37</a:t>
            </a:fld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686DF4-8379-AB89-BE07-3B080D9DA32C}"/>
              </a:ext>
            </a:extLst>
          </p:cNvPr>
          <p:cNvSpPr txBox="1"/>
          <p:nvPr/>
        </p:nvSpPr>
        <p:spPr>
          <a:xfrm>
            <a:off x="7500715" y="1213898"/>
            <a:ext cx="3411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(s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2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93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) ← (K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K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80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0, ..., 0)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(s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94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95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177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) ← (IV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IV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80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0, ..., 0) 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(s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178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279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288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) ← (0, ..., 0, 1, 1, 1)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505878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i="0" u="none" strike="noStrike" baseline="0" dirty="0">
                    <a:latin typeface="TeXGyreCursor-Bold"/>
                  </a:rPr>
                  <a:t>000</a:t>
                </a:r>
                <a:r>
                  <a:rPr lang="en-US" sz="1600" i="0" u="none" strike="noStrike" baseline="0" dirty="0">
                    <a:latin typeface="TeXGyreCursor-Bold"/>
                  </a:rPr>
                  <a:t> 0000 00</a:t>
                </a:r>
                <a:r>
                  <a:rPr lang="en-US" sz="1600" b="1" i="0" u="none" strike="noStrike" baseline="0" dirty="0">
                    <a:latin typeface="TeXGyreCursor-Bold"/>
                  </a:rPr>
                  <a:t>00 0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</a:t>
                </a:r>
                <a:r>
                  <a:rPr lang="en-DE" sz="1600" b="1" i="0" u="none" strike="noStrike" baseline="0" dirty="0">
                    <a:latin typeface="TeXGyreCursor-Regular"/>
                  </a:rPr>
                  <a:t>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Example: Initialization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789333" y="406800"/>
                <a:ext cx="360637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333" y="406800"/>
                <a:ext cx="3606375" cy="1815882"/>
              </a:xfrm>
              <a:prstGeom prst="rect">
                <a:avLst/>
              </a:prstGeom>
              <a:blipFill>
                <a:blip r:embed="rId3"/>
                <a:stretch>
                  <a:fillRect l="-508" t="-671" r="-508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45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i="0" u="none" strike="noStrike" baseline="0" dirty="0">
                    <a:latin typeface="TeXGyreCursor-Bold"/>
                  </a:rPr>
                  <a:t>000</a:t>
                </a:r>
                <a:r>
                  <a:rPr lang="en-US" sz="1600" i="0" u="none" strike="noStrike" baseline="0" dirty="0">
                    <a:latin typeface="TeXGyreCursor-Bold"/>
                  </a:rPr>
                  <a:t> 0000 00</a:t>
                </a:r>
                <a:r>
                  <a:rPr lang="en-US" sz="1600" b="1" i="0" u="none" strike="noStrike" baseline="0" dirty="0">
                    <a:latin typeface="TeXGyreCursor-Bold"/>
                  </a:rPr>
                  <a:t>00 0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</a:t>
                </a:r>
                <a:r>
                  <a:rPr lang="en-DE" sz="1600" b="1" i="0" u="none" strike="noStrike" baseline="0" dirty="0">
                    <a:latin typeface="TeXGyreCursor-Regular"/>
                  </a:rPr>
                  <a:t>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⊙ 0 = 0</a:t>
                </a:r>
                <a:endParaRPr lang="en-US" sz="1600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Example: Initialization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780866" y="406800"/>
                <a:ext cx="361484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866" y="406800"/>
                <a:ext cx="3614841" cy="1815882"/>
              </a:xfrm>
              <a:prstGeom prst="rect">
                <a:avLst/>
              </a:prstGeom>
              <a:blipFill>
                <a:blip r:embed="rId3"/>
                <a:stretch>
                  <a:fillRect l="-506" t="-671" r="-169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96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F3CBA80-DB6B-4467-B462-B8585E2AB5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884" y="1612888"/>
            <a:ext cx="11063816" cy="4741200"/>
          </a:xfrm>
        </p:spPr>
        <p:txBody>
          <a:bodyPr>
            <a:normAutofit/>
          </a:bodyPr>
          <a:lstStyle/>
          <a:p>
            <a:pPr indent="0">
              <a:buNone/>
            </a:pPr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pPr indent="0">
              <a:buNone/>
            </a:pPr>
            <a:br>
              <a:rPr lang="de-DE" sz="2000" dirty="0"/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How can </a:t>
            </a:r>
            <a:r>
              <a:rPr lang="en-US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random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keystreams be generated?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How can two </a:t>
            </a:r>
            <a:r>
              <a:rPr lang="en-US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identical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keystreams be generated?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de-DE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AAE3615-5341-4110-A7B0-8FA47405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Idea of Stream Ciphers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CD19ACC3-1026-4848-898E-705AAC419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Cipher: A Symmetric Cipher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2D7CCB-066E-49D2-8531-49CEF9B140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AB6A9EC-A1F2-4D14-9399-7CF841621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830" y="1528777"/>
            <a:ext cx="10522979" cy="3359449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2D966D01-0D96-4945-8D92-9FF3AE1C01E3}"/>
              </a:ext>
            </a:extLst>
          </p:cNvPr>
          <p:cNvSpPr txBox="1">
            <a:spLocks/>
          </p:cNvSpPr>
          <p:nvPr/>
        </p:nvSpPr>
        <p:spPr>
          <a:xfrm>
            <a:off x="9706200" y="4932038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[4, p. 232]</a:t>
            </a:r>
          </a:p>
        </p:txBody>
      </p:sp>
    </p:spTree>
    <p:extLst>
      <p:ext uri="{BB962C8B-B14F-4D97-AF65-F5344CB8AC3E}">
        <p14:creationId xmlns:p14="http://schemas.microsoft.com/office/powerpoint/2010/main" val="23835749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i="0" u="none" strike="noStrike" baseline="0" dirty="0">
                    <a:latin typeface="TeXGyreCursor-Bold"/>
                  </a:rPr>
                  <a:t>000</a:t>
                </a:r>
                <a:r>
                  <a:rPr lang="en-US" sz="1600" i="0" u="none" strike="noStrike" baseline="0" dirty="0">
                    <a:latin typeface="TeXGyreCursor-Bold"/>
                  </a:rPr>
                  <a:t> 0000 00</a:t>
                </a:r>
                <a:r>
                  <a:rPr lang="en-US" sz="1600" b="1" i="0" u="none" strike="noStrike" baseline="0" dirty="0">
                    <a:latin typeface="TeXGyreCursor-Bold"/>
                  </a:rPr>
                  <a:t>00 0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</a:t>
                </a:r>
                <a:r>
                  <a:rPr lang="en-DE" sz="1600" b="1" i="0" u="none" strike="noStrike" baseline="0" dirty="0">
                    <a:latin typeface="TeXGyreCursor-Regular"/>
                  </a:rPr>
                  <a:t>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⊙ 0 = 0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0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1</a:t>
                </a:r>
                <a:endParaRPr lang="en-US" sz="1600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Example: Initialization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797800" y="406800"/>
                <a:ext cx="359790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800" y="406800"/>
                <a:ext cx="3597908" cy="1815882"/>
              </a:xfrm>
              <a:prstGeom prst="rect">
                <a:avLst/>
              </a:prstGeom>
              <a:blipFill>
                <a:blip r:embed="rId3"/>
                <a:stretch>
                  <a:fillRect l="-508" t="-671" r="-508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3660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i="0" u="none" strike="noStrike" baseline="0" dirty="0">
                    <a:latin typeface="TeXGyreCursor-Bold"/>
                  </a:rPr>
                  <a:t>000</a:t>
                </a:r>
                <a:r>
                  <a:rPr lang="en-US" sz="1600" i="0" u="none" strike="noStrike" baseline="0" dirty="0">
                    <a:latin typeface="TeXGyreCursor-Bold"/>
                  </a:rPr>
                  <a:t> 0000 00</a:t>
                </a:r>
                <a:r>
                  <a:rPr lang="en-US" sz="1600" b="1" i="0" u="none" strike="noStrike" baseline="0" dirty="0">
                    <a:latin typeface="TeXGyreCursor-Bold"/>
                  </a:rPr>
                  <a:t>00 0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</a:t>
                </a:r>
                <a:r>
                  <a:rPr lang="en-DE" sz="1600" b="1" i="0" u="none" strike="noStrike" baseline="0" dirty="0">
                    <a:latin typeface="TeXGyreCursor-Regular"/>
                  </a:rPr>
                  <a:t>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⊙ 0 = 0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0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</a:t>
                </a:r>
                <a:endParaRPr lang="en-US" sz="1800" b="1" dirty="0">
                  <a:solidFill>
                    <a:srgbClr val="FF0000"/>
                  </a:solidFill>
                </a:endParaRPr>
              </a:p>
              <a:p>
                <a:pPr marL="623888" indent="-623888" algn="l"/>
                <a:endParaRPr lang="en-US" sz="1600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Example: Initialization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797800" y="406800"/>
                <a:ext cx="359790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800" y="406800"/>
                <a:ext cx="3597908" cy="1815882"/>
              </a:xfrm>
              <a:prstGeom prst="rect">
                <a:avLst/>
              </a:prstGeom>
              <a:blipFill>
                <a:blip r:embed="rId3"/>
                <a:stretch>
                  <a:fillRect l="-508" t="-671" r="-508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907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i="0" u="none" strike="noStrike" baseline="0" dirty="0">
                    <a:latin typeface="TeXGyreCursor-Bold"/>
                  </a:rPr>
                  <a:t>000</a:t>
                </a:r>
                <a:r>
                  <a:rPr lang="en-US" sz="1600" i="0" u="none" strike="noStrike" baseline="0" dirty="0">
                    <a:latin typeface="TeXGyreCursor-Bold"/>
                  </a:rPr>
                  <a:t> 0000 00</a:t>
                </a:r>
                <a:r>
                  <a:rPr lang="en-US" sz="1600" b="1" i="0" u="none" strike="noStrike" baseline="0" dirty="0">
                    <a:latin typeface="TeXGyreCursor-Bold"/>
                  </a:rPr>
                  <a:t>00 0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</a:t>
                </a:r>
                <a:r>
                  <a:rPr lang="en-DE" sz="1600" b="1" i="0" u="none" strike="noStrike" baseline="0" dirty="0">
                    <a:latin typeface="TeXGyreCursor-Regular"/>
                  </a:rPr>
                  <a:t>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>
                    <a:latin typeface="+mj-lt"/>
                  </a:rPr>
                  <a:t>t</a:t>
                </a:r>
                <a:r>
                  <a:rPr lang="en-US" sz="1800" baseline="-25000" dirty="0">
                    <a:latin typeface="+mj-lt"/>
                  </a:rPr>
                  <a:t>1</a:t>
                </a:r>
                <a:r>
                  <a:rPr lang="en-US" sz="1800" dirty="0">
                    <a:latin typeface="+mj-lt"/>
                  </a:rPr>
                  <a:t> = 1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+mj-lt"/>
                      </a:rPr>
                      <m:t>⊕</m:t>
                    </m:r>
                  </m:oMath>
                </a14:m>
                <a:r>
                  <a:rPr lang="en-US" sz="1800" dirty="0">
                    <a:latin typeface="+mj-lt"/>
                  </a:rPr>
                  <a:t> 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-&gt;</a:t>
                </a:r>
                <a:r>
                  <a:rPr lang="en-US" sz="1800" dirty="0">
                    <a:latin typeface="+mj-lt"/>
                  </a:rPr>
                  <a:t> 1 ⊙ 0 = 0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-&gt;</a:t>
                </a:r>
                <a:r>
                  <a:rPr lang="en-US" sz="1800" dirty="0">
                    <a:latin typeface="+mj-lt"/>
                  </a:rPr>
                  <a:t> 0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+mj-lt"/>
                      </a:rPr>
                      <m:t>⊕</m:t>
                    </m:r>
                  </m:oMath>
                </a14:m>
                <a:r>
                  <a:rPr lang="en-US" sz="1800" dirty="0">
                    <a:latin typeface="+mj-lt"/>
                  </a:rPr>
                  <a:t> 1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-&gt;</a:t>
                </a:r>
                <a:r>
                  <a:rPr lang="en-US" sz="1800" dirty="0">
                    <a:latin typeface="+mj-lt"/>
                  </a:rPr>
                  <a:t> 1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+mj-lt"/>
                      </a:rPr>
                      <m:t>⊕</m:t>
                    </m:r>
                  </m:oMath>
                </a14:m>
                <a:r>
                  <a:rPr lang="en-US" sz="1800" dirty="0">
                    <a:latin typeface="+mj-lt"/>
                  </a:rPr>
                  <a:t> 1 = </a:t>
                </a:r>
                <a:r>
                  <a:rPr lang="en-US" sz="1800" b="1" dirty="0">
                    <a:solidFill>
                      <a:srgbClr val="FF0000"/>
                    </a:solidFill>
                    <a:latin typeface="+mj-lt"/>
                  </a:rPr>
                  <a:t>0</a:t>
                </a:r>
              </a:p>
              <a:p>
                <a:pPr marL="623888" indent="-623888" algn="l">
                  <a:lnSpc>
                    <a:spcPct val="100000"/>
                  </a:lnSpc>
                </a:pPr>
                <a:endParaRPr lang="en-US" sz="1800" b="1" dirty="0">
                  <a:solidFill>
                    <a:srgbClr val="FF0000"/>
                  </a:solidFill>
                </a:endParaRPr>
              </a:p>
              <a:p>
                <a:pPr marL="623888" indent="-623888" algn="l"/>
                <a:endParaRPr lang="en-US" sz="1600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Example: Initialization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797800" y="406800"/>
                <a:ext cx="359790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800" y="406800"/>
                <a:ext cx="3597908" cy="1815882"/>
              </a:xfrm>
              <a:prstGeom prst="rect">
                <a:avLst/>
              </a:prstGeom>
              <a:blipFill>
                <a:blip r:embed="rId3"/>
                <a:stretch>
                  <a:fillRect l="-508" t="-671" r="-508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5225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1A7D93-BF53-261B-4FE9-A2229F1520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599" y="2356338"/>
            <a:ext cx="11370509" cy="3956539"/>
          </a:xfrm>
        </p:spPr>
        <p:txBody>
          <a:bodyPr/>
          <a:lstStyle/>
          <a:p>
            <a:pPr marL="623888" indent="-623888" algn="l"/>
            <a:r>
              <a:rPr lang="en-US" sz="1600" b="0" i="1" u="none" strike="noStrike" baseline="0" dirty="0" err="1">
                <a:latin typeface="TeXGyreCursor-Italic"/>
              </a:rPr>
              <a:t>regA</a:t>
            </a:r>
            <a:r>
              <a:rPr lang="en-US" sz="1600" b="0" i="1" u="none" strike="noStrike" baseline="0" dirty="0">
                <a:latin typeface="TeXGyreCursor-Italic"/>
              </a:rPr>
              <a:t> </a:t>
            </a:r>
            <a:r>
              <a:rPr lang="en-US" sz="1600" b="0" i="0" u="none" strike="noStrike" baseline="0" dirty="0">
                <a:latin typeface="TeXGyreCursor-Regular"/>
              </a:rPr>
              <a:t>= 0010 0101 1001 0101 1010 1011 0000 0011 0000 1101 0011 </a:t>
            </a:r>
            <a:r>
              <a:rPr lang="en-DE" sz="1600" b="0" i="0" u="none" strike="noStrike" baseline="0" dirty="0">
                <a:latin typeface="TeXGyreCursor-Regular"/>
              </a:rPr>
              <a:t>1100 0010 0100 0001 0001 0111 </a:t>
            </a:r>
            <a:r>
              <a:rPr lang="en-DE" sz="1600" b="1" i="0" u="none" strike="noStrike" baseline="0" dirty="0">
                <a:latin typeface="TeXGyreCursor-Bold"/>
              </a:rPr>
              <a:t>0</a:t>
            </a:r>
            <a:r>
              <a:rPr lang="en-DE" sz="1600" b="0" i="0" u="none" strike="noStrike" baseline="0" dirty="0">
                <a:latin typeface="TeXGyreCursor-Regular"/>
              </a:rPr>
              <a:t>110 1110 1</a:t>
            </a:r>
            <a:r>
              <a:rPr lang="en-DE" sz="1600" b="1" i="0" u="none" strike="noStrike" baseline="0" dirty="0">
                <a:latin typeface="TeXGyreCursor-Bold"/>
              </a:rPr>
              <a:t>0</a:t>
            </a:r>
            <a:r>
              <a:rPr lang="en-DE" sz="1600" b="0" i="0" u="none" strike="noStrike" baseline="0" dirty="0">
                <a:latin typeface="TeXGyreCursor-Regular"/>
              </a:rPr>
              <a:t>10</a:t>
            </a:r>
            <a:r>
              <a:rPr lang="en-US" sz="1600" b="0" i="0" u="none" strike="noStrike" baseline="0" dirty="0">
                <a:latin typeface="TeXGyreCursor-Regular"/>
              </a:rPr>
              <a:t> </a:t>
            </a:r>
            <a:r>
              <a:rPr lang="en-DE" sz="1600" b="0" i="0" u="none" strike="noStrike" baseline="0" dirty="0">
                <a:latin typeface="TeXGyreCursor-Regular"/>
              </a:rPr>
              <a:t>0</a:t>
            </a:r>
            <a:r>
              <a:rPr lang="en-DE" sz="1600" i="0" u="none" strike="noStrike" baseline="0" dirty="0">
                <a:latin typeface="TeXGyreCursor-Bold"/>
              </a:rPr>
              <a:t>000</a:t>
            </a:r>
            <a:r>
              <a:rPr lang="en-US" sz="1600" i="0" u="none" strike="noStrike" baseline="0" dirty="0">
                <a:latin typeface="TeXGyreCursor-Bold"/>
              </a:rPr>
              <a:t> 0000 00</a:t>
            </a:r>
            <a:r>
              <a:rPr lang="en-US" sz="1600" b="1" i="0" u="none" strike="noStrike" baseline="0" dirty="0">
                <a:latin typeface="TeXGyreCursor-Bold"/>
              </a:rPr>
              <a:t>00 0</a:t>
            </a:r>
            <a:endParaRPr lang="en-US" sz="1600" b="1" dirty="0">
              <a:latin typeface="TeXGyreCursor-Bold"/>
            </a:endParaRPr>
          </a:p>
          <a:p>
            <a:pPr marL="623888" indent="-623888"/>
            <a:r>
              <a:rPr lang="en-US" sz="1600" b="0" i="1" u="none" strike="noStrike" baseline="0" dirty="0" err="1">
                <a:latin typeface="TeXGyreCursor-Italic"/>
              </a:rPr>
              <a:t>regB</a:t>
            </a:r>
            <a:r>
              <a:rPr lang="en-US" sz="1600" b="0" i="1" u="none" strike="noStrike" baseline="0" dirty="0">
                <a:latin typeface="TeXGyreCursor-Italic"/>
              </a:rPr>
              <a:t> </a:t>
            </a:r>
            <a:r>
              <a:rPr lang="en-US" sz="1600" b="0" i="0" u="none" strike="noStrike" baseline="0" dirty="0">
                <a:latin typeface="TeXGyreCursor-Regular"/>
              </a:rPr>
              <a:t>= 0111 0000 1100 0001 0101 0111 1100 0110 1101 0111 1110 </a:t>
            </a:r>
            <a:r>
              <a:rPr lang="en-DE" sz="1600" b="0" i="0" u="none" strike="noStrike" baseline="0" dirty="0">
                <a:latin typeface="TeXGyreCursor-Regular"/>
              </a:rPr>
              <a:t>1000 1011 0111 0001 0000 1</a:t>
            </a:r>
            <a:r>
              <a:rPr lang="en-DE" sz="1600" b="1" i="0" u="none" strike="noStrike" baseline="0" dirty="0">
                <a:latin typeface="TeXGyreCursor-Bold"/>
              </a:rPr>
              <a:t>1</a:t>
            </a:r>
            <a:r>
              <a:rPr lang="en-DE" sz="1600" b="0" i="0" u="none" strike="noStrike" baseline="0" dirty="0">
                <a:latin typeface="TeXGyreCursor-Regular"/>
              </a:rPr>
              <a:t>10 </a:t>
            </a:r>
            <a:r>
              <a:rPr lang="en-DE" sz="1600" b="1" i="0" u="none" strike="noStrike" baseline="0" dirty="0">
                <a:latin typeface="TeXGyreCursor-Bold"/>
              </a:rPr>
              <a:t>1</a:t>
            </a:r>
            <a:r>
              <a:rPr lang="en-DE" sz="1600" b="0" i="0" u="none" strike="noStrike" baseline="0" dirty="0">
                <a:latin typeface="TeXGyreCursor-Regular"/>
              </a:rPr>
              <a:t>110 0000 0111 0</a:t>
            </a:r>
            <a:r>
              <a:rPr lang="en-DE" sz="1600" b="1" i="0" u="none" strike="noStrike" baseline="0" dirty="0">
                <a:latin typeface="TeXGyreCursor-Regular"/>
              </a:rPr>
              <a:t>000</a:t>
            </a:r>
            <a:r>
              <a:rPr lang="en-US" sz="1600" b="0" i="0" u="none" strike="noStrike" baseline="0" dirty="0">
                <a:latin typeface="TeXGyreCursor-Regular"/>
              </a:rPr>
              <a:t> </a:t>
            </a:r>
            <a:endParaRPr lang="en-US" sz="1600" b="1" i="0" u="none" strike="noStrike" baseline="0" dirty="0">
              <a:latin typeface="TeXGyreCursor-Bold"/>
            </a:endParaRPr>
          </a:p>
          <a:p>
            <a:pPr marL="623888" indent="-623888">
              <a:lnSpc>
                <a:spcPct val="100000"/>
              </a:lnSpc>
            </a:pPr>
            <a:endParaRPr lang="en-US" sz="1600" dirty="0"/>
          </a:p>
          <a:p>
            <a:pPr marL="623888" indent="-623888">
              <a:lnSpc>
                <a:spcPct val="100000"/>
              </a:lnSpc>
            </a:pPr>
            <a:r>
              <a:rPr lang="en-US" sz="1600" dirty="0"/>
              <a:t>regA</a:t>
            </a:r>
            <a:r>
              <a:rPr lang="en-US" sz="1600" baseline="-25000" dirty="0"/>
              <a:t>66 </a:t>
            </a:r>
            <a:r>
              <a:rPr lang="en-US" sz="1600" dirty="0"/>
              <a:t>= 1, regA</a:t>
            </a:r>
            <a:r>
              <a:rPr lang="en-US" sz="1600" baseline="-25000" dirty="0"/>
              <a:t>91 </a:t>
            </a:r>
            <a:r>
              <a:rPr lang="en-US" sz="1600" dirty="0"/>
              <a:t>= 0, regA</a:t>
            </a:r>
            <a:r>
              <a:rPr lang="en-US" sz="1600" baseline="-25000" dirty="0"/>
              <a:t>92</a:t>
            </a:r>
            <a:r>
              <a:rPr lang="en-US" sz="1600" dirty="0"/>
              <a:t> = 0, regA</a:t>
            </a:r>
            <a:r>
              <a:rPr lang="en-US" sz="1600" baseline="-25000" dirty="0"/>
              <a:t>93</a:t>
            </a:r>
            <a:r>
              <a:rPr lang="en-US" sz="1600" dirty="0"/>
              <a:t> = 1, regB</a:t>
            </a:r>
            <a:r>
              <a:rPr lang="en-US" sz="1600" baseline="-25000" dirty="0"/>
              <a:t>78</a:t>
            </a:r>
            <a:r>
              <a:rPr lang="en-US" sz="1600" dirty="0"/>
              <a:t> = 1</a:t>
            </a:r>
          </a:p>
          <a:p>
            <a:pPr marL="623888" indent="-623888">
              <a:lnSpc>
                <a:spcPct val="100000"/>
              </a:lnSpc>
            </a:pPr>
            <a:r>
              <a:rPr lang="en-US" sz="1600" dirty="0"/>
              <a:t>									</a:t>
            </a:r>
            <a:endParaRPr lang="en-US" sz="1800" dirty="0"/>
          </a:p>
          <a:p>
            <a:pPr marL="623888" indent="-623888">
              <a:lnSpc>
                <a:spcPct val="100000"/>
              </a:lnSpc>
            </a:pPr>
            <a:r>
              <a:rPr lang="en-US" sz="1800" dirty="0"/>
              <a:t>t</a:t>
            </a:r>
            <a:r>
              <a:rPr lang="en-US" sz="1800" baseline="-25000" dirty="0"/>
              <a:t>1</a:t>
            </a:r>
            <a:r>
              <a:rPr lang="en-US" sz="1800" dirty="0"/>
              <a:t> = 1 ⊕ 0 = 1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-&gt;</a:t>
            </a:r>
            <a:r>
              <a:rPr lang="en-US" sz="1800" dirty="0"/>
              <a:t> 1 ⊙ 0 = 0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-&gt;</a:t>
            </a:r>
            <a:r>
              <a:rPr lang="en-US" sz="1800" dirty="0"/>
              <a:t> 0 ⊕ 1 = 1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 -&gt; </a:t>
            </a:r>
            <a:r>
              <a:rPr lang="en-US" sz="1800" dirty="0"/>
              <a:t>1 ⊕ 1 = </a:t>
            </a:r>
            <a:r>
              <a:rPr lang="en-US" sz="1800" b="1" dirty="0">
                <a:solidFill>
                  <a:srgbClr val="FF0000"/>
                </a:solidFill>
              </a:rPr>
              <a:t>0</a:t>
            </a:r>
          </a:p>
          <a:p>
            <a:pPr marL="623888" indent="-623888" algn="l">
              <a:lnSpc>
                <a:spcPct val="100000"/>
              </a:lnSpc>
            </a:pPr>
            <a:endParaRPr lang="en-US" sz="1800" b="1" dirty="0">
              <a:solidFill>
                <a:srgbClr val="FF0000"/>
              </a:solidFill>
            </a:endParaRPr>
          </a:p>
          <a:p>
            <a:pPr marL="623888" indent="-623888"/>
            <a:endParaRPr lang="en-US" sz="1800" dirty="0"/>
          </a:p>
          <a:p>
            <a:pPr marL="623888" indent="-623888"/>
            <a:endParaRPr lang="en-US" sz="1800" b="0" i="1" u="none" strike="noStrike" baseline="0" dirty="0">
              <a:latin typeface="TeXGyreCursor-Italic"/>
            </a:endParaRPr>
          </a:p>
          <a:p>
            <a:pPr marL="623888" indent="-623888"/>
            <a:r>
              <a:rPr lang="en-US" sz="1800" b="0" i="1" u="none" strike="noStrike" baseline="0" dirty="0" err="1">
                <a:latin typeface="TeXGyreCursor-Italic"/>
              </a:rPr>
              <a:t>regB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TeXGyreCursor-Regular"/>
              </a:rPr>
              <a:t>0</a:t>
            </a:r>
            <a:r>
              <a:rPr lang="en-US" sz="1800" b="0" i="0" u="none" strike="noStrike" baseline="0" dirty="0">
                <a:latin typeface="TeXGyreCursor-Regular"/>
              </a:rPr>
              <a:t>011 1000 0110 0000 1010 1011 1110 0011 0110 1011 1111 0</a:t>
            </a:r>
            <a:r>
              <a:rPr lang="en-DE" sz="1800" b="0" i="0" u="none" strike="noStrike" baseline="0" dirty="0">
                <a:latin typeface="TeXGyreCursor-Regular"/>
              </a:rPr>
              <a:t>100</a:t>
            </a:r>
            <a:r>
              <a:rPr lang="de-DE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0101</a:t>
            </a:r>
            <a:r>
              <a:rPr lang="de-DE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1011</a:t>
            </a:r>
            <a:r>
              <a:rPr lang="de-DE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1000</a:t>
            </a:r>
            <a:r>
              <a:rPr lang="de-DE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1000</a:t>
            </a:r>
            <a:r>
              <a:rPr lang="de-DE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</a:t>
            </a:r>
            <a:r>
              <a:rPr lang="en-DE" sz="1800" b="1" i="0" u="none" strike="noStrike" baseline="0" dirty="0">
                <a:latin typeface="TeXGyreCursor-Regular"/>
              </a:rPr>
              <a:t>1</a:t>
            </a:r>
            <a:r>
              <a:rPr lang="en-DE" sz="1800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</a:t>
            </a:r>
            <a:r>
              <a:rPr lang="de-DE" sz="1800" b="0" i="0" u="none" strike="noStrike" baseline="0" dirty="0">
                <a:latin typeface="TeXGyreCursor-Regular"/>
              </a:rPr>
              <a:t> </a:t>
            </a:r>
            <a:r>
              <a:rPr lang="en-DE" sz="1800" b="1" i="0" u="none" strike="noStrike" baseline="0" dirty="0">
                <a:latin typeface="TeXGyreCursor-Regular"/>
              </a:rPr>
              <a:t>0</a:t>
            </a:r>
            <a:r>
              <a:rPr lang="en-DE" sz="1800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11</a:t>
            </a:r>
            <a:r>
              <a:rPr lang="de-DE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0000</a:t>
            </a:r>
            <a:r>
              <a:rPr lang="de-DE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0011</a:t>
            </a:r>
            <a:r>
              <a:rPr lang="de-DE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1</a:t>
            </a:r>
            <a:r>
              <a:rPr lang="en-DE" sz="1800" b="1" i="0" u="none" strike="noStrike" baseline="0" dirty="0">
                <a:latin typeface="TeXGyreCursor-Regular"/>
              </a:rPr>
              <a:t>000</a:t>
            </a:r>
            <a:r>
              <a:rPr lang="de-DE" sz="1800" b="1" i="0" u="none" strike="noStrike" baseline="0" dirty="0">
                <a:latin typeface="TeXGyreCursor-Regular"/>
              </a:rPr>
              <a:t> </a:t>
            </a:r>
            <a:r>
              <a:rPr lang="en-DE" sz="1800" b="1" i="0" u="none" strike="noStrike" baseline="0" dirty="0">
                <a:solidFill>
                  <a:schemeClr val="bg1">
                    <a:lumMod val="65000"/>
                  </a:schemeClr>
                </a:solidFill>
                <a:latin typeface="TeXGyreCursor-Regular"/>
              </a:rPr>
              <a:t>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endParaRPr lang="en-US" sz="1800" b="1" i="0" u="none" strike="noStrike" baseline="0" dirty="0">
              <a:latin typeface="TeXGyreCursor-Bold"/>
            </a:endParaRPr>
          </a:p>
          <a:p>
            <a:pPr marL="623888" indent="-623888"/>
            <a:endParaRPr 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Example: Initialization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780867" y="406800"/>
                <a:ext cx="361484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867" y="406800"/>
                <a:ext cx="3614841" cy="1815882"/>
              </a:xfrm>
              <a:prstGeom prst="rect">
                <a:avLst/>
              </a:prstGeom>
              <a:blipFill>
                <a:blip r:embed="rId3"/>
                <a:stretch>
                  <a:fillRect l="-506" t="-671" r="-169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Down 9">
            <a:extLst>
              <a:ext uri="{FF2B5EF4-FFF2-40B4-BE49-F238E27FC236}">
                <a16:creationId xmlns:a16="http://schemas.microsoft.com/office/drawing/2014/main" id="{70E0E8EF-E5CD-B546-B6D4-6D97802CA51B}"/>
              </a:ext>
            </a:extLst>
          </p:cNvPr>
          <p:cNvSpPr/>
          <p:nvPr/>
        </p:nvSpPr>
        <p:spPr>
          <a:xfrm>
            <a:off x="5762330" y="4334607"/>
            <a:ext cx="633046" cy="71217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6572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352465-CC9A-3AEA-FDC4-30A2C428BB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627063" indent="-627063" algn="l"/>
            <a:r>
              <a:rPr lang="en-US" sz="1800" b="0" i="1" u="none" strike="noStrike" baseline="0" dirty="0" err="1">
                <a:latin typeface="TeXGyreCursor-Italic"/>
              </a:rPr>
              <a:t>regA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1101 0111 1001 1001 0110 0111 0001 0010 1010 1000 0101 </a:t>
            </a:r>
            <a:r>
              <a:rPr lang="en-DE" sz="1800" b="0" i="0" u="none" strike="noStrike" baseline="0" dirty="0">
                <a:latin typeface="TeXGyreCursor-Regular"/>
              </a:rPr>
              <a:t>1000 1010 1011 1111 1100 0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011 1001 0110</a:t>
            </a:r>
            <a:r>
              <a:rPr lang="de-DE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1100 1110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01</a:t>
            </a:r>
            <a:r>
              <a:rPr lang="en-DE" sz="1800" b="1" i="0" u="none" strike="noStrike" baseline="0" dirty="0">
                <a:latin typeface="TeXGyreCursor-Bold"/>
              </a:rPr>
              <a:t>00 1</a:t>
            </a:r>
          </a:p>
          <a:p>
            <a:pPr marL="627063" indent="-627063" algn="l">
              <a:spcBef>
                <a:spcPts val="1200"/>
              </a:spcBef>
              <a:spcAft>
                <a:spcPts val="1200"/>
              </a:spcAft>
            </a:pPr>
            <a:r>
              <a:rPr lang="en-US" sz="1800" b="0" i="1" u="none" strike="noStrike" baseline="0" dirty="0" err="1">
                <a:latin typeface="TeXGyreCursor-Italic"/>
              </a:rPr>
              <a:t>regB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1101 1101 1101 0101 0111 0101 0011 1110 0001 0101 0011 </a:t>
            </a:r>
            <a:r>
              <a:rPr lang="en-DE" sz="1800" b="0" i="0" u="none" strike="noStrike" baseline="0" dirty="0">
                <a:latin typeface="TeXGyreCursor-Regular"/>
              </a:rPr>
              <a:t>1000 0011 0001 0111 0111 0011 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011 1001 1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10 1</a:t>
            </a:r>
            <a:r>
              <a:rPr lang="en-DE" sz="1800" b="1" i="0" u="none" strike="noStrike" baseline="0" dirty="0">
                <a:latin typeface="TeXGyreCursor-Bold"/>
              </a:rPr>
              <a:t>100</a:t>
            </a:r>
            <a:endParaRPr lang="en-US" sz="1800" b="1" dirty="0">
              <a:latin typeface="TeXGyreCursor-Bold"/>
            </a:endParaRPr>
          </a:p>
          <a:p>
            <a:pPr marL="627063" indent="-627063" algn="l"/>
            <a:r>
              <a:rPr lang="en-US" sz="1800" b="0" i="1" u="none" strike="noStrike" baseline="0" dirty="0" err="1">
                <a:latin typeface="TeXGyreCursor-Italic"/>
              </a:rPr>
              <a:t>regC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1111 0011 0000 0111 1001 0110 0101 0001 0100 0010 1011 </a:t>
            </a:r>
            <a:r>
              <a:rPr lang="en-DE" sz="1800" b="0" i="0" u="none" strike="noStrike" baseline="0" dirty="0">
                <a:latin typeface="TeXGyreCursor-Regular"/>
              </a:rPr>
              <a:t>1100 0000 0000 0011 1110 0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10 0001 1010 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000 1101 0111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0011 1010 1001 1000 100</a:t>
            </a:r>
            <a:r>
              <a:rPr lang="en-DE" sz="1800" b="1" i="0" u="none" strike="noStrike" baseline="0" dirty="0">
                <a:latin typeface="TeXGyreCursor-Bold"/>
              </a:rPr>
              <a:t>0 01</a:t>
            </a:r>
            <a:r>
              <a:rPr lang="en-DE" sz="1800" b="0" i="0" u="none" strike="noStrike" baseline="0" dirty="0">
                <a:latin typeface="TeXGyreCursor-Regular"/>
              </a:rPr>
              <a:t>01 0111 0111 0011 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011 1001 1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10 1</a:t>
            </a:r>
            <a:r>
              <a:rPr lang="en-DE" sz="1800" b="1" i="0" u="none" strike="noStrike" baseline="0" dirty="0">
                <a:latin typeface="TeXGyreCursor-Bold"/>
              </a:rPr>
              <a:t>100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CB4FA4-BCDB-2D18-4262-0BDB91FB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9303556-98A0-3815-BD9D-B0D74F2BE6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Example: Initialization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25113-EEC9-B698-C736-896D7CB760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90913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7978568" cy="4387730"/>
          </a:xfrm>
        </p:spPr>
        <p:txBody>
          <a:bodyPr numCol="2"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45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610600" y="1770964"/>
            <a:ext cx="36871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32032" y="1577993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06777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46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652933" y="1770964"/>
            <a:ext cx="364478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953208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47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610600" y="1770964"/>
            <a:ext cx="36871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01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811615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48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636000" y="1770964"/>
            <a:ext cx="36617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010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295260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1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endParaRPr lang="en-US" dirty="0"/>
          </a:p>
          <a:p>
            <a:pPr marL="285750" indent="-285750">
              <a:buFont typeface="+mj-lt"/>
              <a:buAutoNum type="romanU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49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644467" y="1770964"/>
            <a:ext cx="365324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0101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9713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8B957C63-EB1B-4ECE-8D3D-FFC97D8537DD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49288" y="1533892"/>
                <a:ext cx="11063816" cy="4741200"/>
              </a:xfrm>
            </p:spPr>
            <p:txBody>
              <a:bodyPr>
                <a:noAutofit/>
              </a:bodyPr>
              <a:lstStyle/>
              <a:p>
                <a:pPr indent="0">
                  <a:buNone/>
                </a:pPr>
                <a:r>
                  <a:rPr lang="de-DE" sz="1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Truly </a:t>
                </a:r>
                <a:r>
                  <a:rPr lang="de-DE" sz="19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random</a:t>
                </a:r>
                <a:r>
                  <a:rPr lang="de-DE" sz="1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sequence</a:t>
                </a:r>
                <a:r>
                  <a:rPr lang="de-DE" sz="1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de-DE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air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coin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tosses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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heads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r>
                      <a:rPr lang="de-DE" sz="19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tails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r>
                      <a:rPr lang="de-DE" sz="19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de-DE" sz="19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𝑁𝑒𝑥𝑡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𝐵𝑖𝑡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𝐴𝑙𝑙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𝑏𝑖𝑡𝑠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𝑘𝑛𝑜𝑤𝑛</m:t>
                        </m:r>
                      </m:e>
                    </m:d>
                    <m:r>
                      <a:rPr lang="de-DE" sz="19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 </m:t>
                    </m:r>
                  </m:oMath>
                </a14:m>
                <a:r>
                  <a:rPr lang="de-DE" sz="19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1900" dirty="0">
                    <a:solidFill>
                      <a:schemeClr val="tx1"/>
                    </a:solidFill>
                  </a:rPr>
                  <a:t>  </a:t>
                </a:r>
                <a:endParaRPr lang="de-DE" sz="1900" dirty="0"/>
              </a:p>
              <a:p>
                <a:pPr lvl="1" indent="0">
                  <a:buNone/>
                </a:pPr>
                <a:r>
                  <a:rPr lang="de-DE" sz="1900" dirty="0">
                    <a:solidFill>
                      <a:schemeClr val="tx1"/>
                    </a:solidFill>
                  </a:rPr>
                  <a:t>	</a:t>
                </a:r>
                <a:r>
                  <a:rPr lang="de-DE" sz="1900" i="1" dirty="0"/>
                  <a:t>    </a:t>
                </a:r>
                <a14:m>
                  <m:oMath xmlns:m="http://schemas.openxmlformats.org/officeDocument/2006/math">
                    <m:r>
                      <a:rPr lang="de-DE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𝑁𝑒𝑥𝑡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𝐵𝑖𝑡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  <m:e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𝐴𝑙𝑙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𝑏𝑖𝑡𝑠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𝑘𝑛𝑜𝑤𝑛</m:t>
                        </m:r>
                      </m:e>
                    </m:d>
                    <m:r>
                      <a:rPr lang="de-DE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 </m:t>
                    </m:r>
                    <m:r>
                      <a:rPr lang="de-DE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de-DE" sz="1900" dirty="0">
                  <a:solidFill>
                    <a:schemeClr val="tx1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Message</a:t>
                </a:r>
                <a:r>
                  <a:rPr lang="de-DE" sz="19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90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XOR truly random sequence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90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:r>
                  <a:rPr lang="en-US" sz="190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truly random ciphertext </a:t>
                </a:r>
                <a14:m>
                  <m:oMath xmlns:m="http://schemas.openxmlformats.org/officeDocument/2006/math">
                    <m:r>
                      <a:rPr lang="de-DE" sz="1900" b="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sz="19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1900" dirty="0"/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de-DE" sz="19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1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Challenge</a:t>
                </a:r>
                <a:r>
                  <a:rPr lang="de-DE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generating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pseudorandom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sequence</a:t>
                </a:r>
                <a:endParaRPr lang="de-DE" sz="19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+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based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on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short</a:t>
                </a:r>
                <a:r>
                  <a:rPr lang="de-DE" sz="1900" b="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secret</a:t>
                </a:r>
                <a:endParaRPr lang="de-DE" sz="1900" b="0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+ 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with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truly</a:t>
                </a:r>
                <a:r>
                  <a:rPr lang="de-DE" sz="1900" b="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random</a:t>
                </a:r>
                <a:r>
                  <a:rPr lang="de-DE" sz="1900" b="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properties</a:t>
                </a:r>
                <a:endParaRPr lang="de-DE" sz="1900" b="0" u="sng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endParaRPr lang="de-DE" sz="19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buNone/>
                </a:pPr>
                <a:r>
                  <a:rPr lang="de-DE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    </a:t>
                </a:r>
                <a:r>
                  <a:rPr lang="de-DE" sz="1900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= </a:t>
                </a:r>
                <a:r>
                  <a:rPr lang="en-US" sz="1900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</a:t>
                </a:r>
                <a:r>
                  <a:rPr lang="en-US" sz="1900" b="1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ore idea of stream ciphers</a:t>
                </a:r>
                <a:endParaRPr lang="de-DE" sz="1900" b="0" dirty="0"/>
              </a:p>
              <a:p>
                <a:endParaRPr lang="de-DE" sz="190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8B957C63-EB1B-4ECE-8D3D-FFC97D853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49288" y="1533892"/>
                <a:ext cx="11063816" cy="4741200"/>
              </a:xfrm>
              <a:blipFill>
                <a:blip r:embed="rId4"/>
                <a:stretch>
                  <a:fillRect l="-13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117D5555-AD79-405D-8421-19E4759B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Idea of Stream Ciphers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C838EE8-BDF4-4604-AA84-A662902D6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Pseudorandomness</a:t>
            </a:r>
            <a:r>
              <a:rPr lang="de-DE" dirty="0"/>
              <a:t>: Generating </a:t>
            </a:r>
            <a:r>
              <a:rPr lang="de-DE" dirty="0" err="1"/>
              <a:t>Randomness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8A0AC5-6A8E-4DDF-95C5-CFAB9668CF6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8C565F7-AF9A-4C9F-8BDB-3F0354C48CAA}"/>
              </a:ext>
            </a:extLst>
          </p:cNvPr>
          <p:cNvSpPr txBox="1">
            <a:spLocks/>
          </p:cNvSpPr>
          <p:nvPr/>
        </p:nvSpPr>
        <p:spPr>
          <a:xfrm>
            <a:off x="8767531" y="3349660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[4, p. 234]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20607FE-EB0F-4B69-A2AA-528020F41C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79985" y="3845432"/>
            <a:ext cx="4178046" cy="295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498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1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0 = 1</a:t>
            </a:r>
          </a:p>
          <a:p>
            <a:pPr marL="285750" indent="-285750">
              <a:buFont typeface="+mj-lt"/>
              <a:buAutoNum type="romanUcPeriod"/>
            </a:pPr>
            <a:endParaRPr lang="en-US" dirty="0"/>
          </a:p>
          <a:p>
            <a:pPr marL="285750" indent="-285750">
              <a:buFont typeface="+mj-lt"/>
              <a:buAutoNum type="romanUcPeriod"/>
            </a:pPr>
            <a:endParaRPr lang="en-US" dirty="0"/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0 = 1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0 = 1</a:t>
            </a:r>
          </a:p>
          <a:p>
            <a:pPr marL="285750" indent="-285750">
              <a:buFont typeface="+mj-lt"/>
              <a:buAutoNum type="romanUcPeriod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50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636000" y="1770964"/>
            <a:ext cx="36617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3181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0101 0111 = ‘W’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852873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</a:t>
            </a:r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7941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	0101 0111 ⊕ 0110 0001</a:t>
            </a:r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51185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 	0101 0111 ⊕ 0110 0001 = 0011 0110 = 6</a:t>
            </a:r>
          </a:p>
          <a:p>
            <a:endParaRPr lang="en-US" sz="1600" dirty="0"/>
          </a:p>
          <a:p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75128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    	0101 0111 ⊕ 0110 0001 = 0011 0110 = 6</a:t>
            </a:r>
          </a:p>
          <a:p>
            <a:endParaRPr lang="en-US" sz="1600" dirty="0"/>
          </a:p>
          <a:p>
            <a:r>
              <a:rPr lang="en-US" sz="1600" dirty="0"/>
              <a:t>Decryption:</a:t>
            </a:r>
          </a:p>
          <a:p>
            <a:r>
              <a:rPr lang="en-US" sz="1600" dirty="0" err="1"/>
              <a:t>plainText</a:t>
            </a:r>
            <a:r>
              <a:rPr lang="en-US" sz="1600" dirty="0"/>
              <a:t> 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encryptedText</a:t>
            </a:r>
            <a:endParaRPr lang="en-US" sz="1600" dirty="0"/>
          </a:p>
          <a:p>
            <a:endParaRPr lang="en-US" sz="1600" dirty="0"/>
          </a:p>
          <a:p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33152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   	0101 0111 ⊕ 0110 0001 = 0011 0110 = 6</a:t>
            </a:r>
          </a:p>
          <a:p>
            <a:endParaRPr lang="en-US" sz="1600" dirty="0"/>
          </a:p>
          <a:p>
            <a:r>
              <a:rPr lang="en-US" sz="1600" dirty="0"/>
              <a:t>Decryption:</a:t>
            </a:r>
          </a:p>
          <a:p>
            <a:r>
              <a:rPr lang="en-US" sz="1600" dirty="0" err="1"/>
              <a:t>plainText</a:t>
            </a:r>
            <a:r>
              <a:rPr lang="en-US" sz="1600" dirty="0"/>
              <a:t> 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encryptedText</a:t>
            </a:r>
            <a:endParaRPr lang="en-US" sz="1600" dirty="0"/>
          </a:p>
          <a:p>
            <a:r>
              <a:rPr lang="en-US" sz="1600" dirty="0"/>
              <a:t>		    	0101 0111 ⊕ 0011 0110</a:t>
            </a:r>
          </a:p>
          <a:p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41620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	0101 0111 ⊕ 0110 0001 = 0011 0110 = 6</a:t>
            </a:r>
          </a:p>
          <a:p>
            <a:endParaRPr lang="en-US" sz="1600" dirty="0"/>
          </a:p>
          <a:p>
            <a:r>
              <a:rPr lang="en-US" sz="1600" dirty="0"/>
              <a:t>Decryption:</a:t>
            </a:r>
          </a:p>
          <a:p>
            <a:r>
              <a:rPr lang="en-US" sz="1600" dirty="0" err="1"/>
              <a:t>plainText</a:t>
            </a:r>
            <a:r>
              <a:rPr lang="en-US" sz="1600" dirty="0"/>
              <a:t> 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encryptedText</a:t>
            </a:r>
            <a:endParaRPr lang="en-US" sz="1600" dirty="0"/>
          </a:p>
          <a:p>
            <a:r>
              <a:rPr lang="en-US" sz="1600" dirty="0"/>
              <a:t>		   	0101 0111 ⊕ 0011 0110 = 0110 0001 = ‘a’</a:t>
            </a:r>
          </a:p>
          <a:p>
            <a:endParaRPr lang="en-US" sz="1600" dirty="0"/>
          </a:p>
          <a:p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8868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B2A57F-AF0D-457D-E2C1-AF9109D02A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494" y="589086"/>
            <a:ext cx="11064000" cy="5236530"/>
          </a:xfrm>
        </p:spPr>
        <p:txBody>
          <a:bodyPr anchor="ctr"/>
          <a:lstStyle/>
          <a:p>
            <a:pPr algn="ctr"/>
            <a:r>
              <a:rPr lang="en-US" sz="6000" dirty="0"/>
              <a:t>Conclusions</a:t>
            </a:r>
            <a:endParaRPr lang="en-DE" sz="6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7720C-E3CE-81E5-7FFE-9471689C164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77222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0B2BFF-C42A-A532-92E1-A9260DD2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426B425-EE83-442A-7F96-20524853E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5E354-83E2-CE87-091A-607C7BF4D1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58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9036930-9339-4D65-828B-7889CB3C007C}"/>
              </a:ext>
            </a:extLst>
          </p:cNvPr>
          <p:cNvSpPr txBox="1"/>
          <p:nvPr/>
        </p:nvSpPr>
        <p:spPr>
          <a:xfrm>
            <a:off x="405951" y="3211015"/>
            <a:ext cx="1124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Stream </a:t>
            </a:r>
            <a:br>
              <a:rPr lang="de-DE" sz="2000" b="1" dirty="0"/>
            </a:br>
            <a:r>
              <a:rPr lang="de-DE" sz="2000" b="1" dirty="0" err="1"/>
              <a:t>Cipher</a:t>
            </a:r>
            <a:endParaRPr lang="de-DE" sz="2000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2B8D0E9-EDD3-405E-93ED-9780E48EC4A8}"/>
              </a:ext>
            </a:extLst>
          </p:cNvPr>
          <p:cNvSpPr txBox="1"/>
          <p:nvPr/>
        </p:nvSpPr>
        <p:spPr>
          <a:xfrm>
            <a:off x="10758546" y="3237932"/>
            <a:ext cx="23215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/>
              <a:t>Random </a:t>
            </a:r>
            <a:br>
              <a:rPr lang="de-DE" sz="1800" b="1" dirty="0"/>
            </a:br>
            <a:r>
              <a:rPr lang="de-DE" sz="1800" b="1" dirty="0" err="1"/>
              <a:t>Number</a:t>
            </a:r>
            <a:endParaRPr lang="de-DE" sz="1800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13E6EDB-612A-4FAE-89EE-7D2A171735A6}"/>
              </a:ext>
            </a:extLst>
          </p:cNvPr>
          <p:cNvSpPr txBox="1"/>
          <p:nvPr/>
        </p:nvSpPr>
        <p:spPr>
          <a:xfrm>
            <a:off x="4238539" y="1350797"/>
            <a:ext cx="945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b="1" dirty="0"/>
              <a:t>S</a:t>
            </a:r>
            <a:r>
              <a:rPr lang="de-DE" sz="1800" b="1" dirty="0"/>
              <a:t>ingle</a:t>
            </a:r>
          </a:p>
          <a:p>
            <a:pPr algn="ctr"/>
            <a:r>
              <a:rPr lang="de-DE" sz="1800" b="1" dirty="0"/>
              <a:t>LFSR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F1B7C9A-423D-4D75-A080-340015D5610E}"/>
              </a:ext>
            </a:extLst>
          </p:cNvPr>
          <p:cNvSpPr txBox="1"/>
          <p:nvPr/>
        </p:nvSpPr>
        <p:spPr>
          <a:xfrm>
            <a:off x="6304199" y="1521092"/>
            <a:ext cx="2324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 err="1">
                <a:solidFill>
                  <a:srgbClr val="FF0000"/>
                </a:solidFill>
              </a:rPr>
              <a:t>Berlekamp</a:t>
            </a:r>
            <a:r>
              <a:rPr lang="de-DE" sz="1800" dirty="0">
                <a:solidFill>
                  <a:srgbClr val="FF0000"/>
                </a:solidFill>
              </a:rPr>
              <a:t> Massey</a:t>
            </a:r>
          </a:p>
        </p:txBody>
      </p:sp>
      <p:sp>
        <p:nvSpPr>
          <p:cNvPr id="25" name="Gewitterblitz 24">
            <a:extLst>
              <a:ext uri="{FF2B5EF4-FFF2-40B4-BE49-F238E27FC236}">
                <a16:creationId xmlns:a16="http://schemas.microsoft.com/office/drawing/2014/main" id="{D3CC4D5D-2B7D-4EC8-90C9-608B55993032}"/>
              </a:ext>
            </a:extLst>
          </p:cNvPr>
          <p:cNvSpPr/>
          <p:nvPr/>
        </p:nvSpPr>
        <p:spPr>
          <a:xfrm flipH="1">
            <a:off x="5856658" y="1521092"/>
            <a:ext cx="296379" cy="400110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D4FA5B5-85FE-44FE-B583-993F3E094B2C}"/>
              </a:ext>
            </a:extLst>
          </p:cNvPr>
          <p:cNvSpPr txBox="1"/>
          <p:nvPr/>
        </p:nvSpPr>
        <p:spPr>
          <a:xfrm>
            <a:off x="3852435" y="2707337"/>
            <a:ext cx="17173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b="1" dirty="0"/>
              <a:t>Non-linear </a:t>
            </a:r>
          </a:p>
          <a:p>
            <a:pPr algn="ctr"/>
            <a:r>
              <a:rPr lang="de-DE" sz="1800" b="1" dirty="0" err="1"/>
              <a:t>Combination</a:t>
            </a:r>
            <a:r>
              <a:rPr lang="de-DE" sz="1800" b="1" dirty="0"/>
              <a:t> </a:t>
            </a:r>
          </a:p>
          <a:p>
            <a:pPr algn="ctr"/>
            <a:r>
              <a:rPr lang="de-DE" sz="1800" b="1" dirty="0" err="1"/>
              <a:t>of</a:t>
            </a:r>
            <a:r>
              <a:rPr lang="de-DE" sz="1800" b="1" dirty="0"/>
              <a:t> LFSRs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92C2520-132A-4D6E-8590-154C67D0BE75}"/>
              </a:ext>
            </a:extLst>
          </p:cNvPr>
          <p:cNvSpPr txBox="1"/>
          <p:nvPr/>
        </p:nvSpPr>
        <p:spPr>
          <a:xfrm>
            <a:off x="6338398" y="2966246"/>
            <a:ext cx="2827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FF0000"/>
                </a:solidFill>
              </a:rPr>
              <a:t>e.g. </a:t>
            </a:r>
            <a:r>
              <a:rPr lang="de-DE" sz="1800" dirty="0" err="1">
                <a:solidFill>
                  <a:srgbClr val="FF0000"/>
                </a:solidFill>
              </a:rPr>
              <a:t>Correlation</a:t>
            </a:r>
            <a:r>
              <a:rPr lang="de-DE" sz="1800" dirty="0">
                <a:solidFill>
                  <a:srgbClr val="FF0000"/>
                </a:solidFill>
              </a:rPr>
              <a:t> </a:t>
            </a:r>
            <a:r>
              <a:rPr lang="de-DE" sz="1800" dirty="0" err="1">
                <a:solidFill>
                  <a:srgbClr val="FF0000"/>
                </a:solidFill>
              </a:rPr>
              <a:t>Attacks</a:t>
            </a:r>
            <a:r>
              <a:rPr lang="de-DE" sz="18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9" name="Gewitterblitz 28">
            <a:extLst>
              <a:ext uri="{FF2B5EF4-FFF2-40B4-BE49-F238E27FC236}">
                <a16:creationId xmlns:a16="http://schemas.microsoft.com/office/drawing/2014/main" id="{62D27412-1E37-443F-860E-2A32AE8B1113}"/>
              </a:ext>
            </a:extLst>
          </p:cNvPr>
          <p:cNvSpPr/>
          <p:nvPr/>
        </p:nvSpPr>
        <p:spPr>
          <a:xfrm flipH="1">
            <a:off x="5851666" y="2937708"/>
            <a:ext cx="296379" cy="400110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73C6DF9-1E06-46A2-B262-AED3C4331EDF}"/>
              </a:ext>
            </a:extLst>
          </p:cNvPr>
          <p:cNvSpPr txBox="1"/>
          <p:nvPr/>
        </p:nvSpPr>
        <p:spPr>
          <a:xfrm>
            <a:off x="3833341" y="4340692"/>
            <a:ext cx="17173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b="1" dirty="0" err="1"/>
              <a:t>eSTREAM</a:t>
            </a:r>
            <a:endParaRPr lang="de-DE" sz="1800" b="1" dirty="0"/>
          </a:p>
          <a:p>
            <a:pPr algn="ctr"/>
            <a:r>
              <a:rPr lang="de-DE" sz="1800" b="1" dirty="0"/>
              <a:t>Contest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45563BE5-D5F5-443D-BBF0-A8B7B854CCCC}"/>
              </a:ext>
            </a:extLst>
          </p:cNvPr>
          <p:cNvCxnSpPr>
            <a:cxnSpLocks/>
          </p:cNvCxnSpPr>
          <p:nvPr/>
        </p:nvCxnSpPr>
        <p:spPr>
          <a:xfrm flipH="1">
            <a:off x="3833341" y="5011779"/>
            <a:ext cx="344462" cy="344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DAFD474-CD0D-4476-963E-F1CD9E693209}"/>
              </a:ext>
            </a:extLst>
          </p:cNvPr>
          <p:cNvCxnSpPr>
            <a:cxnSpLocks/>
          </p:cNvCxnSpPr>
          <p:nvPr/>
        </p:nvCxnSpPr>
        <p:spPr>
          <a:xfrm flipH="1" flipV="1">
            <a:off x="5281899" y="5011779"/>
            <a:ext cx="344462" cy="344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B380BBDF-63C8-4671-A45C-EF6D460E63B4}"/>
              </a:ext>
            </a:extLst>
          </p:cNvPr>
          <p:cNvCxnSpPr>
            <a:cxnSpLocks/>
          </p:cNvCxnSpPr>
          <p:nvPr/>
        </p:nvCxnSpPr>
        <p:spPr>
          <a:xfrm flipV="1">
            <a:off x="4641953" y="5011779"/>
            <a:ext cx="0" cy="344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A1048639-3F52-4246-9613-5E2E51CF3964}"/>
              </a:ext>
            </a:extLst>
          </p:cNvPr>
          <p:cNvSpPr txBox="1"/>
          <p:nvPr/>
        </p:nvSpPr>
        <p:spPr>
          <a:xfrm>
            <a:off x="3236849" y="5414026"/>
            <a:ext cx="940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accent4"/>
                </a:solidFill>
              </a:rPr>
              <a:t>Rabbit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CFEF58A-ED1E-4D37-8219-42C332EB8AD2}"/>
              </a:ext>
            </a:extLst>
          </p:cNvPr>
          <p:cNvSpPr txBox="1"/>
          <p:nvPr/>
        </p:nvSpPr>
        <p:spPr>
          <a:xfrm>
            <a:off x="5166552" y="5417261"/>
            <a:ext cx="1027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accent4"/>
                </a:solidFill>
              </a:rPr>
              <a:t>Trivium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44F85921-E405-401C-B0B9-F6044FD52E75}"/>
              </a:ext>
            </a:extLst>
          </p:cNvPr>
          <p:cNvSpPr txBox="1"/>
          <p:nvPr/>
        </p:nvSpPr>
        <p:spPr>
          <a:xfrm>
            <a:off x="4440255" y="5414026"/>
            <a:ext cx="463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accent4"/>
                </a:solidFill>
              </a:rPr>
              <a:t>…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270E1A14-946F-4911-AB6A-185A4CDF9DBF}"/>
              </a:ext>
            </a:extLst>
          </p:cNvPr>
          <p:cNvSpPr txBox="1"/>
          <p:nvPr/>
        </p:nvSpPr>
        <p:spPr>
          <a:xfrm>
            <a:off x="6304199" y="4461148"/>
            <a:ext cx="2324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FF0000"/>
                </a:solidFill>
              </a:rPr>
              <a:t>… Future </a:t>
            </a:r>
            <a:r>
              <a:rPr lang="de-DE" sz="1800" dirty="0" err="1">
                <a:solidFill>
                  <a:srgbClr val="FF0000"/>
                </a:solidFill>
              </a:rPr>
              <a:t>Attacks</a:t>
            </a:r>
            <a:r>
              <a:rPr lang="de-DE" sz="18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4" name="Gewitterblitz 53">
            <a:extLst>
              <a:ext uri="{FF2B5EF4-FFF2-40B4-BE49-F238E27FC236}">
                <a16:creationId xmlns:a16="http://schemas.microsoft.com/office/drawing/2014/main" id="{DF82F0F2-EE0F-42F3-BD6F-0AB74B1A36B5}"/>
              </a:ext>
            </a:extLst>
          </p:cNvPr>
          <p:cNvSpPr/>
          <p:nvPr/>
        </p:nvSpPr>
        <p:spPr>
          <a:xfrm flipH="1">
            <a:off x="5851666" y="4461148"/>
            <a:ext cx="296379" cy="400110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E55F51CD-400D-4363-81F3-99FA481BF535}"/>
              </a:ext>
            </a:extLst>
          </p:cNvPr>
          <p:cNvCxnSpPr>
            <a:cxnSpLocks/>
          </p:cNvCxnSpPr>
          <p:nvPr/>
        </p:nvCxnSpPr>
        <p:spPr>
          <a:xfrm>
            <a:off x="9843936" y="3564957"/>
            <a:ext cx="8186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36F3E684-71E7-475F-A15B-FF97611DF56F}"/>
              </a:ext>
            </a:extLst>
          </p:cNvPr>
          <p:cNvCxnSpPr>
            <a:cxnSpLocks/>
          </p:cNvCxnSpPr>
          <p:nvPr/>
        </p:nvCxnSpPr>
        <p:spPr>
          <a:xfrm>
            <a:off x="4711092" y="2022281"/>
            <a:ext cx="0" cy="624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39011B5-BC1D-4944-80A6-64C063ED6B2C}"/>
              </a:ext>
            </a:extLst>
          </p:cNvPr>
          <p:cNvCxnSpPr>
            <a:cxnSpLocks/>
          </p:cNvCxnSpPr>
          <p:nvPr/>
        </p:nvCxnSpPr>
        <p:spPr>
          <a:xfrm>
            <a:off x="4711092" y="3627017"/>
            <a:ext cx="0" cy="624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Geschweifte Klammer rechts 60">
            <a:extLst>
              <a:ext uri="{FF2B5EF4-FFF2-40B4-BE49-F238E27FC236}">
                <a16:creationId xmlns:a16="http://schemas.microsoft.com/office/drawing/2014/main" id="{F97693DA-AF3E-4958-A2DB-7111D455F959}"/>
              </a:ext>
            </a:extLst>
          </p:cNvPr>
          <p:cNvSpPr/>
          <p:nvPr/>
        </p:nvSpPr>
        <p:spPr>
          <a:xfrm>
            <a:off x="9112625" y="1338839"/>
            <a:ext cx="481227" cy="4444519"/>
          </a:xfrm>
          <a:prstGeom prst="rightBrace">
            <a:avLst>
              <a:gd name="adj1" fmla="val 34855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Geschweifte Klammer rechts 62">
            <a:extLst>
              <a:ext uri="{FF2B5EF4-FFF2-40B4-BE49-F238E27FC236}">
                <a16:creationId xmlns:a16="http://schemas.microsoft.com/office/drawing/2014/main" id="{E055AF22-F306-43AF-BF26-026CDD3C3CF6}"/>
              </a:ext>
            </a:extLst>
          </p:cNvPr>
          <p:cNvSpPr/>
          <p:nvPr/>
        </p:nvSpPr>
        <p:spPr>
          <a:xfrm flipH="1">
            <a:off x="2710472" y="1338839"/>
            <a:ext cx="477995" cy="4444519"/>
          </a:xfrm>
          <a:prstGeom prst="rightBrace">
            <a:avLst>
              <a:gd name="adj1" fmla="val 34855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F0F4E3A8-6B98-4EB0-90C1-D0EA1C947937}"/>
              </a:ext>
            </a:extLst>
          </p:cNvPr>
          <p:cNvCxnSpPr>
            <a:cxnSpLocks/>
          </p:cNvCxnSpPr>
          <p:nvPr/>
        </p:nvCxnSpPr>
        <p:spPr>
          <a:xfrm>
            <a:off x="1636108" y="3564957"/>
            <a:ext cx="8186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F4DB00AF-8B2B-4577-AD88-0D2D83EA6FFF}"/>
              </a:ext>
            </a:extLst>
          </p:cNvPr>
          <p:cNvSpPr txBox="1"/>
          <p:nvPr/>
        </p:nvSpPr>
        <p:spPr>
          <a:xfrm>
            <a:off x="6664455" y="6201162"/>
            <a:ext cx="2175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kern="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“[…] state of sin”</a:t>
            </a:r>
            <a:endParaRPr lang="de-DE" dirty="0"/>
          </a:p>
        </p:txBody>
      </p:sp>
      <p:sp>
        <p:nvSpPr>
          <p:cNvPr id="69" name="Geschweifte Klammer rechts 68">
            <a:extLst>
              <a:ext uri="{FF2B5EF4-FFF2-40B4-BE49-F238E27FC236}">
                <a16:creationId xmlns:a16="http://schemas.microsoft.com/office/drawing/2014/main" id="{594B3B45-C48A-487A-A7F5-80B358EA43E4}"/>
              </a:ext>
            </a:extLst>
          </p:cNvPr>
          <p:cNvSpPr/>
          <p:nvPr/>
        </p:nvSpPr>
        <p:spPr>
          <a:xfrm rot="5400000">
            <a:off x="7582917" y="4753291"/>
            <a:ext cx="294859" cy="2600882"/>
          </a:xfrm>
          <a:prstGeom prst="rightBrace">
            <a:avLst>
              <a:gd name="adj1" fmla="val 33950"/>
              <a:gd name="adj2" fmla="val 5000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7B9EBB01-0BD2-4227-8E03-509B200BA299}"/>
              </a:ext>
            </a:extLst>
          </p:cNvPr>
          <p:cNvSpPr txBox="1"/>
          <p:nvPr/>
        </p:nvSpPr>
        <p:spPr>
          <a:xfrm>
            <a:off x="8636742" y="6282942"/>
            <a:ext cx="17730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[2, p. 36]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14503376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DF8068-392A-5794-0363-8285E05C3F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3" y="734400"/>
            <a:ext cx="11064000" cy="5777016"/>
          </a:xfrm>
        </p:spPr>
        <p:txBody>
          <a:bodyPr anchor="ctr"/>
          <a:lstStyle/>
          <a:p>
            <a:pPr algn="ctr"/>
            <a:r>
              <a:rPr lang="en-US" sz="4800" dirty="0"/>
              <a:t>Thank you for your attention! </a:t>
            </a:r>
            <a:endParaRPr lang="en-DE" sz="4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1A95E3-0F46-CD00-8805-3CCCD41F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DE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2E5D32-F197-856E-54D0-972DF4707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95361-7EB6-D708-3E26-55DCFB5A04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482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593634"/>
                <a:ext cx="11063816" cy="4741200"/>
              </a:xfrm>
            </p:spPr>
            <p:txBody>
              <a:bodyPr>
                <a:normAutofit/>
              </a:bodyPr>
              <a:lstStyle/>
              <a:p>
                <a:pPr indent="0">
                  <a:buNone/>
                </a:pP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Popular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tool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for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stream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ciphers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de-DE" sz="1900" b="0" i="1" smtClean="0">
                        <a:latin typeface="Cambria Math" panose="02040503050406030204" pitchFamily="18" charset="0"/>
                      </a:rPr>
                      <m:t>~ 80</m:t>
                    </m:r>
                  </m:oMath>
                </a14:m>
                <a:r>
                  <a:rPr lang="en-US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years of research history</a:t>
                </a:r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r>
                  <a:rPr lang="en-US" sz="1900" b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Reason for popularity: </a:t>
                </a:r>
                <a:r>
                  <a:rPr lang="en-US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mathematical interpretability</a:t>
                </a:r>
              </a:p>
              <a:p>
                <a:pPr indent="0">
                  <a:buNone/>
                </a:pPr>
                <a:endParaRPr lang="de-DE" sz="190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593634"/>
                <a:ext cx="11063816" cy="4741200"/>
              </a:xfrm>
              <a:blipFill>
                <a:blip r:embed="rId2"/>
                <a:stretch>
                  <a:fillRect l="-13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1C866F7-95F4-4FB1-AA0F-E5926279F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7679" y="3155090"/>
            <a:ext cx="9908997" cy="205815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2B7622F-6F15-455B-A813-DD6EFD9AAE80}"/>
              </a:ext>
            </a:extLst>
          </p:cNvPr>
          <p:cNvCxnSpPr>
            <a:cxnSpLocks/>
          </p:cNvCxnSpPr>
          <p:nvPr/>
        </p:nvCxnSpPr>
        <p:spPr>
          <a:xfrm flipH="1">
            <a:off x="2819424" y="2668294"/>
            <a:ext cx="780562" cy="60723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C6BD578-5BC9-4BA2-A9A1-50E6D30C0D26}"/>
              </a:ext>
            </a:extLst>
          </p:cNvPr>
          <p:cNvCxnSpPr>
            <a:cxnSpLocks/>
          </p:cNvCxnSpPr>
          <p:nvPr/>
        </p:nvCxnSpPr>
        <p:spPr>
          <a:xfrm>
            <a:off x="3599986" y="2668294"/>
            <a:ext cx="762402" cy="60723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E2C0387-8C38-43D7-A838-00B278649079}"/>
              </a:ext>
            </a:extLst>
          </p:cNvPr>
          <p:cNvSpPr txBox="1"/>
          <p:nvPr/>
        </p:nvSpPr>
        <p:spPr>
          <a:xfrm>
            <a:off x="2749086" y="2275652"/>
            <a:ext cx="170180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Tapped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Cells</a:t>
            </a:r>
            <a:endParaRPr lang="de-DE" i="1" dirty="0">
              <a:solidFill>
                <a:srgbClr val="FF000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4A00224-2CF2-469D-96E3-4E885B3C4D04}"/>
              </a:ext>
            </a:extLst>
          </p:cNvPr>
          <p:cNvSpPr txBox="1"/>
          <p:nvPr/>
        </p:nvSpPr>
        <p:spPr>
          <a:xfrm>
            <a:off x="5108318" y="5069950"/>
            <a:ext cx="245694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Feedback Function</a:t>
            </a:r>
            <a:endParaRPr lang="de-DE" i="1" dirty="0">
              <a:solidFill>
                <a:srgbClr val="FF0000"/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0342613-0A46-43EF-80AA-176C795CD7EA}"/>
              </a:ext>
            </a:extLst>
          </p:cNvPr>
          <p:cNvCxnSpPr>
            <a:cxnSpLocks/>
          </p:cNvCxnSpPr>
          <p:nvPr/>
        </p:nvCxnSpPr>
        <p:spPr>
          <a:xfrm>
            <a:off x="4450886" y="5043333"/>
            <a:ext cx="720468" cy="21128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>
            <a:extLst>
              <a:ext uri="{FF2B5EF4-FFF2-40B4-BE49-F238E27FC236}">
                <a16:creationId xmlns:a16="http://schemas.microsoft.com/office/drawing/2014/main" id="{CBF444EA-06E6-4AFC-9323-E805B00994A9}"/>
              </a:ext>
            </a:extLst>
          </p:cNvPr>
          <p:cNvSpPr txBox="1">
            <a:spLocks/>
          </p:cNvSpPr>
          <p:nvPr/>
        </p:nvSpPr>
        <p:spPr>
          <a:xfrm>
            <a:off x="8997972" y="2773317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[4, p. 430]</a:t>
            </a:r>
          </a:p>
        </p:txBody>
      </p:sp>
    </p:spTree>
    <p:extLst>
      <p:ext uri="{BB962C8B-B14F-4D97-AF65-F5344CB8AC3E}">
        <p14:creationId xmlns:p14="http://schemas.microsoft.com/office/powerpoint/2010/main" val="1039584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1A95E3-0F46-CD00-8805-3CCCD41F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(1/3)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2E5D32-F197-856E-54D0-972DF4707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95361-7EB6-D708-3E26-55DCFB5A04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60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713FFC5-AB29-4216-835E-9E71B8C466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600" y="1582686"/>
            <a:ext cx="5996314" cy="4586292"/>
          </a:xfrm>
        </p:spPr>
        <p:txBody>
          <a:bodyPr/>
          <a:lstStyle/>
          <a:p>
            <a:r>
              <a:rPr lang="en-US" sz="1000" b="0" i="0" u="none" strike="noStrike" baseline="0" dirty="0">
                <a:latin typeface="+mj-lt"/>
              </a:rPr>
              <a:t>[1] B. Y. Zhang and G. Gong, “Randomness properties of stream ciphers for wireless communications,”</a:t>
            </a:r>
          </a:p>
          <a:p>
            <a:r>
              <a:rPr lang="en-US" sz="1000" b="0" i="0" u="none" strike="noStrike" baseline="0" dirty="0">
                <a:latin typeface="+mj-lt"/>
              </a:rPr>
              <a:t>	</a:t>
            </a:r>
            <a:r>
              <a:rPr lang="en-US" sz="1000" b="0" i="1" u="none" strike="noStrike" baseline="0" dirty="0">
                <a:latin typeface="+mj-lt"/>
              </a:rPr>
              <a:t>The Sixth International Workshop on Signal Design and Its Applications in Communications</a:t>
            </a:r>
            <a:r>
              <a:rPr lang="en-US" sz="1000" b="0" i="0" u="none" strike="noStrike" baseline="0" dirty="0">
                <a:latin typeface="+mj-lt"/>
              </a:rPr>
              <a:t>,</a:t>
            </a:r>
          </a:p>
          <a:p>
            <a:r>
              <a:rPr lang="pt-BR" sz="1000" b="0" i="0" u="none" strike="noStrike" baseline="0" dirty="0">
                <a:latin typeface="+mj-lt"/>
              </a:rPr>
              <a:t>	pp. 107–109, 2014. DOI: 10.1109/IWSDA.2013.6849074.</a:t>
            </a:r>
          </a:p>
          <a:p>
            <a:r>
              <a:rPr lang="en-US" sz="1000" b="0" i="0" u="none" strike="noStrike" baseline="0" dirty="0">
                <a:latin typeface="+mj-lt"/>
              </a:rPr>
              <a:t>[2] J. von Neumann, “Various techniques used in connection with random digits,” in </a:t>
            </a:r>
            <a:r>
              <a:rPr lang="en-US" sz="1000" b="0" i="1" u="none" strike="noStrike" baseline="0" dirty="0">
                <a:latin typeface="+mj-lt"/>
              </a:rPr>
              <a:t>Monte Carlo</a:t>
            </a:r>
          </a:p>
          <a:p>
            <a:r>
              <a:rPr lang="en-US" sz="1000" b="0" i="1" u="none" strike="noStrike" baseline="0" dirty="0">
                <a:latin typeface="+mj-lt"/>
              </a:rPr>
              <a:t>	Method</a:t>
            </a:r>
            <a:r>
              <a:rPr lang="en-US" sz="1000" b="0" i="0" u="none" strike="noStrike" baseline="0" dirty="0">
                <a:latin typeface="+mj-lt"/>
              </a:rPr>
              <a:t>, ser. National Bureau of Standards Applied Mathematics Series, A. S. Householder,</a:t>
            </a:r>
          </a:p>
          <a:p>
            <a:r>
              <a:rPr lang="en-US" sz="1000" b="0" i="0" u="none" strike="noStrike" baseline="0" dirty="0">
                <a:latin typeface="+mj-lt"/>
              </a:rPr>
              <a:t>	G. E. Forsythe, and H. H. </a:t>
            </a:r>
            <a:r>
              <a:rPr lang="en-US" sz="1000" b="0" i="0" u="none" strike="noStrike" baseline="0" dirty="0" err="1">
                <a:latin typeface="+mj-lt"/>
              </a:rPr>
              <a:t>Germond</a:t>
            </a:r>
            <a:r>
              <a:rPr lang="en-US" sz="1000" b="0" i="0" u="none" strike="noStrike" baseline="0" dirty="0">
                <a:latin typeface="+mj-lt"/>
              </a:rPr>
              <a:t>, Eds., vol. 12, Washington, DC: US Government Printing</a:t>
            </a:r>
          </a:p>
          <a:p>
            <a:r>
              <a:rPr lang="en-US" sz="1000" b="0" i="0" u="none" strike="noStrike" baseline="0" dirty="0">
                <a:latin typeface="+mj-lt"/>
              </a:rPr>
              <a:t>	Office, 1951, </a:t>
            </a:r>
            <a:r>
              <a:rPr lang="en-US" sz="1000" b="0" i="0" u="none" strike="noStrike" baseline="0" dirty="0" err="1">
                <a:latin typeface="+mj-lt"/>
              </a:rPr>
              <a:t>ch.</a:t>
            </a:r>
            <a:r>
              <a:rPr lang="en-US" sz="1000" b="0" i="0" u="none" strike="noStrike" baseline="0" dirty="0">
                <a:latin typeface="+mj-lt"/>
              </a:rPr>
              <a:t> 13, pp. 36–38.</a:t>
            </a:r>
          </a:p>
          <a:p>
            <a:r>
              <a:rPr lang="de-DE" sz="1000" b="0" i="0" u="none" strike="noStrike" baseline="0" dirty="0">
                <a:latin typeface="+mj-lt"/>
              </a:rPr>
              <a:t>[3] A. J. Menezes, P. C. van </a:t>
            </a:r>
            <a:r>
              <a:rPr lang="de-DE" sz="1000" b="0" i="0" u="none" strike="noStrike" baseline="0" dirty="0" err="1">
                <a:latin typeface="+mj-lt"/>
              </a:rPr>
              <a:t>Oorschot</a:t>
            </a:r>
            <a:r>
              <a:rPr lang="de-DE" sz="1000" b="0" i="0" u="none" strike="noStrike" baseline="0" dirty="0">
                <a:latin typeface="+mj-lt"/>
              </a:rPr>
              <a:t>, and S. A. </a:t>
            </a:r>
            <a:r>
              <a:rPr lang="de-DE" sz="1000" b="0" i="0" u="none" strike="noStrike" baseline="0" dirty="0" err="1">
                <a:latin typeface="+mj-lt"/>
              </a:rPr>
              <a:t>Vanstone</a:t>
            </a:r>
            <a:r>
              <a:rPr lang="de-DE" sz="1000" b="0" i="0" u="none" strike="noStrike" baseline="0" dirty="0">
                <a:latin typeface="+mj-lt"/>
              </a:rPr>
              <a:t>, </a:t>
            </a:r>
            <a:r>
              <a:rPr lang="de-DE" sz="1000" b="0" i="1" u="none" strike="noStrike" baseline="0" dirty="0">
                <a:latin typeface="+mj-lt"/>
              </a:rPr>
              <a:t>Handbook </a:t>
            </a:r>
            <a:r>
              <a:rPr lang="de-DE" sz="1000" b="0" i="1" u="none" strike="noStrike" baseline="0" dirty="0" err="1">
                <a:latin typeface="+mj-lt"/>
              </a:rPr>
              <a:t>of</a:t>
            </a:r>
            <a:r>
              <a:rPr lang="de-DE" sz="1000" b="0" i="1" u="none" strike="noStrike" baseline="0" dirty="0">
                <a:latin typeface="+mj-lt"/>
              </a:rPr>
              <a:t> </a:t>
            </a:r>
            <a:r>
              <a:rPr lang="de-DE" sz="1000" b="0" i="1" u="none" strike="noStrike" baseline="0" dirty="0" err="1">
                <a:latin typeface="+mj-lt"/>
              </a:rPr>
              <a:t>applied</a:t>
            </a:r>
            <a:r>
              <a:rPr lang="de-DE" sz="1000" b="0" i="1" u="none" strike="noStrike" baseline="0" dirty="0">
                <a:latin typeface="+mj-lt"/>
              </a:rPr>
              <a:t> </a:t>
            </a:r>
            <a:r>
              <a:rPr lang="de-DE" sz="1000" b="0" i="1" u="none" strike="noStrike" baseline="0" dirty="0" err="1">
                <a:latin typeface="+mj-lt"/>
              </a:rPr>
              <a:t>cryptography</a:t>
            </a:r>
            <a:endParaRPr lang="de-DE" sz="1000" b="0" i="1" u="none" strike="noStrike" baseline="0" dirty="0">
              <a:latin typeface="+mj-lt"/>
            </a:endParaRPr>
          </a:p>
          <a:p>
            <a:r>
              <a:rPr lang="en-US" sz="1000" b="0" i="0" u="none" strike="noStrike" baseline="0" dirty="0">
                <a:latin typeface="+mj-lt"/>
              </a:rPr>
              <a:t>	(CRC Press series on discrete mathematics and its applications), rev. reprint with updates, 5.</a:t>
            </a:r>
          </a:p>
          <a:p>
            <a:r>
              <a:rPr lang="en-US" sz="1000" b="0" i="0" u="none" strike="noStrike" baseline="0" dirty="0">
                <a:latin typeface="+mj-lt"/>
              </a:rPr>
              <a:t>	printing. Boca Raton: CRC Press, 2001, ISBN: 0-8493-8523-7.</a:t>
            </a:r>
          </a:p>
          <a:p>
            <a:r>
              <a:rPr lang="de-DE" sz="1000" b="0" i="0" u="none" strike="noStrike" baseline="0" dirty="0">
                <a:latin typeface="+mj-lt"/>
              </a:rPr>
              <a:t>[4] B. Schneier, </a:t>
            </a:r>
            <a:r>
              <a:rPr lang="de-DE" sz="1000" b="0" i="1" u="none" strike="noStrike" baseline="0" dirty="0">
                <a:latin typeface="+mj-lt"/>
              </a:rPr>
              <a:t>Angewandte Kryptographie: Protokolle, Algorithmen und Sourcecode in C</a:t>
            </a:r>
            <a:r>
              <a:rPr lang="de-DE" sz="1000" b="0" i="0" u="none" strike="noStrike" baseline="0" dirty="0">
                <a:latin typeface="+mj-lt"/>
              </a:rPr>
              <a:t>, 2nd</a:t>
            </a:r>
          </a:p>
          <a:p>
            <a:r>
              <a:rPr lang="de-DE" sz="1000" b="0" i="0" u="none" strike="noStrike" baseline="0" dirty="0">
                <a:latin typeface="+mj-lt"/>
              </a:rPr>
              <a:t>	</a:t>
            </a:r>
            <a:r>
              <a:rPr lang="de-DE" sz="1000" b="0" i="0" u="none" strike="noStrike" baseline="0" dirty="0" err="1">
                <a:latin typeface="+mj-lt"/>
              </a:rPr>
              <a:t>edition</a:t>
            </a:r>
            <a:r>
              <a:rPr lang="de-DE" sz="1000" b="0" i="0" u="none" strike="noStrike" baseline="0" dirty="0">
                <a:latin typeface="+mj-lt"/>
              </a:rPr>
              <a:t>. M</a:t>
            </a:r>
            <a:r>
              <a:rPr lang="de-DE" sz="1000" dirty="0">
                <a:latin typeface="+mj-lt"/>
              </a:rPr>
              <a:t>ü</a:t>
            </a:r>
            <a:r>
              <a:rPr lang="de-DE" sz="1000" b="0" i="0" u="none" strike="noStrike" baseline="0" dirty="0">
                <a:latin typeface="+mj-lt"/>
              </a:rPr>
              <a:t>nchen: Pearson Studium, 2006, ISBN: 3-8273-7228-3.</a:t>
            </a:r>
          </a:p>
          <a:p>
            <a:r>
              <a:rPr lang="de-DE" sz="1000" b="0" i="0" u="none" strike="noStrike" baseline="0" dirty="0">
                <a:latin typeface="+mj-lt"/>
              </a:rPr>
              <a:t>[5] K. </a:t>
            </a:r>
            <a:r>
              <a:rPr lang="de-DE" sz="1000" b="0" i="0" u="none" strike="noStrike" baseline="0" dirty="0" err="1">
                <a:latin typeface="+mj-lt"/>
              </a:rPr>
              <a:t>Schmeh</a:t>
            </a:r>
            <a:r>
              <a:rPr lang="de-DE" sz="1000" b="0" i="0" u="none" strike="noStrike" baseline="0" dirty="0">
                <a:latin typeface="+mj-lt"/>
              </a:rPr>
              <a:t>, </a:t>
            </a:r>
            <a:r>
              <a:rPr lang="de-DE" sz="1000" b="0" i="1" u="none" strike="noStrike" baseline="0" dirty="0">
                <a:latin typeface="+mj-lt"/>
              </a:rPr>
              <a:t>Kryptografie: Verfahren, Protokolle, Infrastrukturen</a:t>
            </a:r>
            <a:r>
              <a:rPr lang="de-DE" sz="1000" b="0" i="0" u="none" strike="noStrike" baseline="0" dirty="0">
                <a:latin typeface="+mj-lt"/>
              </a:rPr>
              <a:t>, 6th </a:t>
            </a:r>
            <a:r>
              <a:rPr lang="de-DE" sz="1000" b="0" i="0" u="none" strike="noStrike" baseline="0" dirty="0" err="1">
                <a:latin typeface="+mj-lt"/>
              </a:rPr>
              <a:t>edition</a:t>
            </a:r>
            <a:r>
              <a:rPr lang="de-DE" sz="1000" b="0" i="0" u="none" strike="noStrike" baseline="0" dirty="0">
                <a:latin typeface="+mj-lt"/>
              </a:rPr>
              <a:t>. Heidelberg: </a:t>
            </a:r>
            <a:r>
              <a:rPr lang="de-DE" sz="1000" b="0" i="0" u="none" strike="noStrike" baseline="0" dirty="0" err="1">
                <a:latin typeface="+mj-lt"/>
              </a:rPr>
              <a:t>dpunkt.verlag</a:t>
            </a:r>
            <a:r>
              <a:rPr lang="de-DE" sz="1000" b="0" i="0" u="none" strike="noStrike" baseline="0" dirty="0">
                <a:latin typeface="+mj-lt"/>
              </a:rPr>
              <a:t>,</a:t>
            </a:r>
          </a:p>
          <a:p>
            <a:r>
              <a:rPr lang="de-DE" sz="1000" b="0" i="0" u="none" strike="noStrike" baseline="0" dirty="0">
                <a:latin typeface="+mj-lt"/>
              </a:rPr>
              <a:t>	2016, ISBN: 978-3-86490-356-4.</a:t>
            </a:r>
          </a:p>
          <a:p>
            <a:r>
              <a:rPr lang="de-DE" sz="1000" b="0" i="0" u="none" strike="noStrike" baseline="0" dirty="0">
                <a:latin typeface="+mj-lt"/>
              </a:rPr>
              <a:t>[6] A. Beutelspacher, H. B. Neumann, and T. </a:t>
            </a:r>
            <a:r>
              <a:rPr lang="de-DE" sz="1000" b="0" i="0" u="none" strike="noStrike" baseline="0" dirty="0" err="1">
                <a:latin typeface="+mj-lt"/>
              </a:rPr>
              <a:t>Schwarzpaul</a:t>
            </a:r>
            <a:r>
              <a:rPr lang="de-DE" sz="1000" b="0" i="0" u="none" strike="noStrike" baseline="0" dirty="0">
                <a:latin typeface="+mj-lt"/>
              </a:rPr>
              <a:t>, </a:t>
            </a:r>
            <a:r>
              <a:rPr lang="de-DE" sz="1000" b="0" i="1" u="none" strike="noStrike" baseline="0" dirty="0">
                <a:latin typeface="+mj-lt"/>
              </a:rPr>
              <a:t>Kryptografie in Theorie und Praxis:</a:t>
            </a:r>
          </a:p>
          <a:p>
            <a:r>
              <a:rPr lang="de-DE" sz="1000" b="0" i="1" u="none" strike="noStrike" baseline="0" dirty="0">
                <a:latin typeface="+mj-lt"/>
              </a:rPr>
              <a:t>	Mathematische Grundlagen für elektronisches Geld, Internetsicherheit und Mobilfunk</a:t>
            </a:r>
            <a:r>
              <a:rPr lang="de-DE" sz="1000" b="0" i="0" u="none" strike="noStrike" baseline="0" dirty="0">
                <a:latin typeface="+mj-lt"/>
              </a:rPr>
              <a:t>, 1st </a:t>
            </a:r>
            <a:r>
              <a:rPr lang="de-DE" sz="1000" b="0" i="0" u="none" strike="noStrike" baseline="0" dirty="0" err="1">
                <a:latin typeface="+mj-lt"/>
              </a:rPr>
              <a:t>edition</a:t>
            </a:r>
            <a:r>
              <a:rPr lang="de-DE" sz="1000" b="0" i="0" u="none" strike="noStrike" baseline="0" dirty="0">
                <a:latin typeface="+mj-lt"/>
              </a:rPr>
              <a:t>.</a:t>
            </a:r>
          </a:p>
          <a:p>
            <a:r>
              <a:rPr lang="de-DE" sz="1000" b="0" i="0" u="none" strike="noStrike" baseline="0" dirty="0">
                <a:latin typeface="+mj-lt"/>
              </a:rPr>
              <a:t>	Wiesbaden: </a:t>
            </a:r>
            <a:r>
              <a:rPr lang="de-DE" sz="1000" b="0" i="0" u="none" strike="noStrike" baseline="0" dirty="0" err="1">
                <a:latin typeface="+mj-lt"/>
              </a:rPr>
              <a:t>Vieweg+Teubner</a:t>
            </a:r>
            <a:r>
              <a:rPr lang="de-DE" sz="1000" b="0" i="0" u="none" strike="noStrike" baseline="0" dirty="0">
                <a:latin typeface="+mj-lt"/>
              </a:rPr>
              <a:t> Verlag, 2005, ISBN: 3-528-03168-9. DOI: 10.1007/978-</a:t>
            </a:r>
          </a:p>
          <a:p>
            <a:r>
              <a:rPr lang="de-DE" sz="1000" b="0" i="0" u="none" strike="noStrike" baseline="0" dirty="0">
                <a:latin typeface="+mj-lt"/>
              </a:rPr>
              <a:t>	3-322-93902-9.</a:t>
            </a:r>
          </a:p>
          <a:p>
            <a:r>
              <a:rPr lang="de-DE" sz="1000" b="0" i="0" u="none" strike="noStrike" baseline="0" dirty="0">
                <a:latin typeface="+mj-lt"/>
              </a:rPr>
              <a:t>[7] W. Ertel and E. </a:t>
            </a:r>
            <a:r>
              <a:rPr lang="de-DE" sz="1000" b="0" i="0" u="none" strike="noStrike" baseline="0" dirty="0" err="1">
                <a:latin typeface="+mj-lt"/>
              </a:rPr>
              <a:t>Löhmann</a:t>
            </a:r>
            <a:r>
              <a:rPr lang="de-DE" sz="1000" b="0" i="0" u="none" strike="noStrike" baseline="0" dirty="0">
                <a:latin typeface="+mj-lt"/>
              </a:rPr>
              <a:t>, </a:t>
            </a:r>
            <a:r>
              <a:rPr lang="de-DE" sz="1000" b="0" i="1" u="none" strike="noStrike" baseline="0" dirty="0">
                <a:latin typeface="+mj-lt"/>
              </a:rPr>
              <a:t>Angewandte Kryptographie</a:t>
            </a:r>
            <a:r>
              <a:rPr lang="de-DE" sz="1000" b="0" i="0" u="none" strike="noStrike" baseline="0" dirty="0">
                <a:latin typeface="+mj-lt"/>
              </a:rPr>
              <a:t>, 6th </a:t>
            </a:r>
            <a:r>
              <a:rPr lang="de-DE" sz="1000" b="0" i="0" u="none" strike="noStrike" baseline="0" dirty="0" err="1">
                <a:latin typeface="+mj-lt"/>
              </a:rPr>
              <a:t>edition</a:t>
            </a:r>
            <a:r>
              <a:rPr lang="de-DE" sz="1000" b="0" i="0" u="none" strike="noStrike" baseline="0" dirty="0">
                <a:latin typeface="+mj-lt"/>
              </a:rPr>
              <a:t>. München: Hanser, 2020,</a:t>
            </a:r>
          </a:p>
          <a:p>
            <a:r>
              <a:rPr lang="de-DE" sz="1000" b="0" i="0" u="none" strike="noStrike" baseline="0" dirty="0">
                <a:latin typeface="+mj-lt"/>
              </a:rPr>
              <a:t>	ISBN: 978-3-446-46353-0.</a:t>
            </a:r>
          </a:p>
          <a:p>
            <a:endParaRPr lang="de-DE" sz="1000" b="0" i="0" u="none" strike="noStrike" baseline="0" dirty="0">
              <a:latin typeface="+mj-lt"/>
            </a:endParaRP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ABFA1159-1627-42BF-862A-665DF243C5C9}"/>
              </a:ext>
            </a:extLst>
          </p:cNvPr>
          <p:cNvSpPr txBox="1">
            <a:spLocks/>
          </p:cNvSpPr>
          <p:nvPr/>
        </p:nvSpPr>
        <p:spPr bwMode="auto">
          <a:xfrm>
            <a:off x="6435171" y="1582686"/>
            <a:ext cx="6649916" cy="415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b="0" i="0" u="none" strike="noStrike" baseline="0" dirty="0">
                <a:latin typeface="+mj-lt"/>
              </a:rPr>
              <a:t>[8] S. W. </a:t>
            </a:r>
            <a:r>
              <a:rPr lang="en-US" sz="1000" b="0" i="0" u="none" strike="noStrike" baseline="0" dirty="0" err="1">
                <a:latin typeface="+mj-lt"/>
              </a:rPr>
              <a:t>Golomb</a:t>
            </a:r>
            <a:r>
              <a:rPr lang="en-US" sz="1000" b="0" i="0" u="none" strike="noStrike" baseline="0" dirty="0">
                <a:latin typeface="+mj-lt"/>
              </a:rPr>
              <a:t>, </a:t>
            </a:r>
            <a:r>
              <a:rPr lang="en-US" sz="1000" b="0" i="1" u="none" strike="noStrike" baseline="0" dirty="0">
                <a:latin typeface="+mj-lt"/>
              </a:rPr>
              <a:t>Shift register sequences: Secure and limited-access code generators, efficiency</a:t>
            </a:r>
          </a:p>
          <a:p>
            <a:pPr algn="l"/>
            <a:r>
              <a:rPr lang="en-US" sz="1000" b="0" i="1" u="none" strike="noStrike" baseline="0" dirty="0">
                <a:latin typeface="+mj-lt"/>
              </a:rPr>
              <a:t>	code generators, prescribed property generators, mathematical models</a:t>
            </a:r>
            <a:r>
              <a:rPr lang="en-US" sz="1000" b="0" i="0" u="none" strike="noStrike" baseline="0" dirty="0">
                <a:latin typeface="+mj-lt"/>
              </a:rPr>
              <a:t>, 1st edition. 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San Francisco: </a:t>
            </a:r>
            <a:r>
              <a:rPr lang="de-DE" sz="1000" b="0" i="0" u="none" strike="noStrike" baseline="0" dirty="0">
                <a:latin typeface="+mj-lt"/>
              </a:rPr>
              <a:t>Holden-Day, Inc., 1967.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[9] M. Stamp and R. M. Low, </a:t>
            </a:r>
            <a:r>
              <a:rPr lang="en-US" sz="1000" b="0" i="1" u="none" strike="noStrike" baseline="0" dirty="0">
                <a:latin typeface="+mj-lt"/>
              </a:rPr>
              <a:t>Applied cryptanalysis: Breaking ciphers in the real world</a:t>
            </a:r>
            <a:r>
              <a:rPr lang="en-US" sz="1000" b="0" i="0" u="none" strike="noStrike" baseline="0" dirty="0">
                <a:latin typeface="+mj-lt"/>
              </a:rPr>
              <a:t>, 1st edition.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Hoboken, New Jersey: Wiley-</a:t>
            </a:r>
            <a:r>
              <a:rPr lang="en-US" sz="1000" b="0" i="0" u="none" strike="noStrike" baseline="0" dirty="0" err="1">
                <a:latin typeface="+mj-lt"/>
              </a:rPr>
              <a:t>Interscience</a:t>
            </a:r>
            <a:r>
              <a:rPr lang="en-US" sz="1000" b="0" i="0" u="none" strike="noStrike" baseline="0" dirty="0">
                <a:latin typeface="+mj-lt"/>
              </a:rPr>
              <a:t> a John Wiley &amp; Sons Inc., 2007, ISBN: 978-0-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470-1-1486-5.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[10] R. Lidl and H. Niederreiter, </a:t>
            </a:r>
            <a:r>
              <a:rPr lang="en-US" sz="1000" b="0" i="1" u="none" strike="noStrike" baseline="0" dirty="0">
                <a:latin typeface="+mj-lt"/>
              </a:rPr>
              <a:t>Introduction to finite fields and their applications</a:t>
            </a:r>
            <a:r>
              <a:rPr lang="en-US" sz="1000" b="0" i="0" u="none" strike="noStrike" baseline="0" dirty="0">
                <a:latin typeface="+mj-lt"/>
              </a:rPr>
              <a:t>, 1st edition.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Cambridge: Cambridge University Press, 1986, ISBN: 0-521-30706-6.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[11] N. P. Smart, </a:t>
            </a:r>
            <a:r>
              <a:rPr lang="en-US" sz="1000" b="0" i="1" u="none" strike="noStrike" baseline="0" dirty="0">
                <a:latin typeface="+mj-lt"/>
              </a:rPr>
              <a:t>Cryptography made simple </a:t>
            </a:r>
            <a:r>
              <a:rPr lang="en-US" sz="1000" b="0" i="0" u="none" strike="noStrike" baseline="0" dirty="0">
                <a:latin typeface="+mj-lt"/>
              </a:rPr>
              <a:t>(Information security and cryptography), 1st edition.</a:t>
            </a:r>
          </a:p>
          <a:p>
            <a:pPr algn="l"/>
            <a:r>
              <a:rPr lang="da-DK" sz="1000" b="0" i="0" u="none" strike="noStrike" baseline="0" dirty="0">
                <a:latin typeface="+mj-lt"/>
              </a:rPr>
              <a:t>	Cham et al.: Springer, 2016, ISBN: 978-3-319-21936-3.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[12] R. A. </a:t>
            </a:r>
            <a:r>
              <a:rPr lang="en-US" sz="1000" b="0" i="0" u="none" strike="noStrike" baseline="0" dirty="0" err="1">
                <a:latin typeface="+mj-lt"/>
              </a:rPr>
              <a:t>Rueppel</a:t>
            </a:r>
            <a:r>
              <a:rPr lang="en-US" sz="1000" b="0" i="0" u="none" strike="noStrike" baseline="0" dirty="0">
                <a:latin typeface="+mj-lt"/>
              </a:rPr>
              <a:t>, </a:t>
            </a:r>
            <a:r>
              <a:rPr lang="en-US" sz="1000" b="0" i="1" u="none" strike="noStrike" baseline="0" dirty="0">
                <a:latin typeface="+mj-lt"/>
              </a:rPr>
              <a:t>Analysis and Design of Stream Ciphers</a:t>
            </a:r>
            <a:r>
              <a:rPr lang="en-US" sz="1000" b="0" i="0" u="none" strike="noStrike" baseline="0" dirty="0">
                <a:latin typeface="+mj-lt"/>
              </a:rPr>
              <a:t> (Communications and Control Engineering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Series), 1st </a:t>
            </a:r>
            <a:r>
              <a:rPr lang="de-DE" sz="1000" b="0" i="0" u="none" strike="noStrike" baseline="0" dirty="0" err="1">
                <a:latin typeface="+mj-lt"/>
              </a:rPr>
              <a:t>edition</a:t>
            </a:r>
            <a:r>
              <a:rPr lang="de-DE" sz="1000" b="0" i="0" u="none" strike="noStrike" baseline="0" dirty="0">
                <a:latin typeface="+mj-lt"/>
              </a:rPr>
              <a:t>. Berlin and Heidelberg: Springer, 1986, ISBN: 978-3-642-82865-2.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DOI: 10.1007/978-3-642-82865-2.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[13] R. Lidl and H. Niederreiter, </a:t>
            </a:r>
            <a:r>
              <a:rPr lang="en-US" sz="1000" b="0" i="1" u="none" strike="noStrike" baseline="0" dirty="0">
                <a:latin typeface="+mj-lt"/>
              </a:rPr>
              <a:t>Finite fields</a:t>
            </a:r>
            <a:r>
              <a:rPr lang="en-US" sz="1000" b="0" i="0" u="none" strike="noStrike" baseline="0" dirty="0">
                <a:latin typeface="+mj-lt"/>
              </a:rPr>
              <a:t>, 2nd edition. Cambridge: Cambridge University Press,</a:t>
            </a:r>
          </a:p>
          <a:p>
            <a:pPr algn="l"/>
            <a:r>
              <a:rPr lang="pt-BR" sz="1000" b="0" i="0" u="none" strike="noStrike" baseline="0" dirty="0">
                <a:latin typeface="+mj-lt"/>
              </a:rPr>
              <a:t>	1997, ISBN: 978-0-521-06567-2. DOI: 10.1017/CBO9780511525926.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[14] G. Gong, T. </a:t>
            </a:r>
            <a:r>
              <a:rPr lang="en-US" sz="1000" b="0" i="0" u="none" strike="noStrike" baseline="0" dirty="0" err="1">
                <a:latin typeface="+mj-lt"/>
              </a:rPr>
              <a:t>Helleseth</a:t>
            </a:r>
            <a:r>
              <a:rPr lang="en-US" sz="1000" b="0" i="0" u="none" strike="noStrike" baseline="0" dirty="0">
                <a:latin typeface="+mj-lt"/>
              </a:rPr>
              <a:t>, and P. V. Kumar, “Solomon w. </a:t>
            </a:r>
            <a:r>
              <a:rPr lang="en-US" sz="1000" b="0" i="0" u="none" strike="noStrike" baseline="0" dirty="0" err="1">
                <a:latin typeface="+mj-lt"/>
              </a:rPr>
              <a:t>golomb</a:t>
            </a:r>
            <a:r>
              <a:rPr lang="en-US" sz="1000" b="0" i="0" u="none" strike="noStrike" baseline="0" dirty="0">
                <a:latin typeface="+mj-lt"/>
              </a:rPr>
              <a:t>—mathematician, engineer, and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</a:t>
            </a:r>
            <a:r>
              <a:rPr lang="de-DE" sz="1000" b="0" i="0" u="none" strike="noStrike" baseline="0" dirty="0" err="1">
                <a:latin typeface="+mj-lt"/>
              </a:rPr>
              <a:t>pioneer</a:t>
            </a:r>
            <a:r>
              <a:rPr lang="de-DE" sz="1000" b="0" i="0" u="none" strike="noStrike" baseline="0" dirty="0">
                <a:latin typeface="+mj-lt"/>
              </a:rPr>
              <a:t>,” </a:t>
            </a:r>
            <a:r>
              <a:rPr lang="de-DE" sz="1000" b="0" i="1" u="none" strike="noStrike" baseline="0" dirty="0">
                <a:latin typeface="+mj-lt"/>
              </a:rPr>
              <a:t>IEEE Transactions on Information Theory</a:t>
            </a:r>
            <a:r>
              <a:rPr lang="de-DE" sz="1000" b="0" i="0" u="none" strike="noStrike" baseline="0" dirty="0">
                <a:latin typeface="+mj-lt"/>
              </a:rPr>
              <a:t>, vol. 64, </a:t>
            </a:r>
            <a:r>
              <a:rPr lang="de-DE" sz="1000" b="0" i="0" u="none" strike="noStrike" baseline="0" dirty="0" err="1">
                <a:latin typeface="+mj-lt"/>
              </a:rPr>
              <a:t>no</a:t>
            </a:r>
            <a:r>
              <a:rPr lang="de-DE" sz="1000" b="0" i="0" u="none" strike="noStrike" baseline="0" dirty="0">
                <a:latin typeface="+mj-lt"/>
              </a:rPr>
              <a:t>. 4, pp. 2844–2857, 2018, </a:t>
            </a:r>
            <a:br>
              <a:rPr lang="de-DE" sz="1000" b="0" i="0" u="none" strike="noStrike" baseline="0" dirty="0">
                <a:latin typeface="+mj-lt"/>
              </a:rPr>
            </a:br>
            <a:r>
              <a:rPr lang="de-DE" sz="1000" b="0" i="0" u="none" strike="noStrike" baseline="0" dirty="0">
                <a:latin typeface="+mj-lt"/>
              </a:rPr>
              <a:t>	ISSN: </a:t>
            </a:r>
            <a:r>
              <a:rPr lang="fi-FI" sz="1000" b="0" i="0" u="none" strike="noStrike" baseline="0" dirty="0">
                <a:latin typeface="+mj-lt"/>
              </a:rPr>
              <a:t>0018-9448. DOI: 10.1109/TIT.2018.2809497.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[15] M. J. Robshaw, “Stream ciphers,” </a:t>
            </a:r>
            <a:r>
              <a:rPr lang="en-US" sz="1000" b="0" i="1" u="none" strike="noStrike" baseline="0" dirty="0">
                <a:latin typeface="+mj-lt"/>
              </a:rPr>
              <a:t>RSA </a:t>
            </a:r>
            <a:r>
              <a:rPr lang="en-US" sz="1000" b="0" i="1" u="none" strike="noStrike" baseline="0" dirty="0" err="1">
                <a:latin typeface="+mj-lt"/>
              </a:rPr>
              <a:t>Labratories</a:t>
            </a:r>
            <a:r>
              <a:rPr lang="en-US" sz="1000" b="0" i="0" u="none" strike="noStrike" baseline="0" dirty="0">
                <a:latin typeface="+mj-lt"/>
              </a:rPr>
              <a:t>, vol. 25, 1995. [Online]. Available: </a:t>
            </a:r>
            <a:br>
              <a:rPr lang="en-US" sz="1000" b="0" i="0" u="none" strike="noStrike" baseline="0" dirty="0">
                <a:latin typeface="+mj-lt"/>
              </a:rPr>
            </a:br>
            <a:r>
              <a:rPr lang="en-US" sz="1000" b="0" i="0" u="none" strike="noStrike" baseline="0" dirty="0">
                <a:latin typeface="+mj-lt"/>
              </a:rPr>
              <a:t>	http://www.networkdls.com/Articles/tr-701.pdf (visited on 04/29/2022).</a:t>
            </a:r>
            <a:endParaRPr lang="de-DE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42645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1A95E3-0F46-CD00-8805-3CCCD41F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(2/3)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2E5D32-F197-856E-54D0-972DF4707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95361-7EB6-D708-3E26-55DCFB5A04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61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713FFC5-AB29-4216-835E-9E71B8C466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600" y="1582686"/>
            <a:ext cx="5996314" cy="4586292"/>
          </a:xfrm>
        </p:spPr>
        <p:txBody>
          <a:bodyPr/>
          <a:lstStyle/>
          <a:p>
            <a:pPr algn="l"/>
            <a:r>
              <a:rPr lang="en-US" sz="1000" b="0" i="0" u="none" strike="noStrike" baseline="0" dirty="0">
                <a:latin typeface="+mj-lt"/>
              </a:rPr>
              <a:t>[16] K. </a:t>
            </a:r>
            <a:r>
              <a:rPr lang="en-US" sz="1000" b="0" i="0" u="none" strike="noStrike" baseline="0" dirty="0" err="1">
                <a:latin typeface="+mj-lt"/>
              </a:rPr>
              <a:t>Pommerening</a:t>
            </a:r>
            <a:r>
              <a:rPr lang="en-US" sz="1000" b="0" i="0" u="none" strike="noStrike" baseline="0" dirty="0">
                <a:latin typeface="+mj-lt"/>
              </a:rPr>
              <a:t>, </a:t>
            </a:r>
            <a:r>
              <a:rPr lang="en-US" sz="1000" b="0" i="1" u="none" strike="noStrike" baseline="0" dirty="0">
                <a:latin typeface="+mj-lt"/>
              </a:rPr>
              <a:t>Cryptology part iv: Bitstream ciphers</a:t>
            </a:r>
            <a:r>
              <a:rPr lang="en-US" sz="1000" b="0" i="0" u="none" strike="noStrike" baseline="0" dirty="0">
                <a:latin typeface="+mj-lt"/>
              </a:rPr>
              <a:t>, 2000. [Online]. Available: https: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//www.staff.uni-mainz.de/pommeren/Cryptology/Bitstream/ (visited on </a:t>
            </a:r>
            <a:r>
              <a:rPr lang="de-DE" sz="1000" b="0" i="0" u="none" strike="noStrike" baseline="0" dirty="0">
                <a:latin typeface="+mj-lt"/>
              </a:rPr>
              <a:t>05/13/2022).</a:t>
            </a:r>
          </a:p>
          <a:p>
            <a:r>
              <a:rPr lang="de-DE" sz="1000" b="0" i="0" u="none" strike="noStrike" baseline="0" dirty="0">
                <a:latin typeface="+mj-lt"/>
              </a:rPr>
              <a:t>[17] C. Eckert, </a:t>
            </a:r>
            <a:r>
              <a:rPr lang="de-DE" sz="1000" b="0" i="1" u="none" strike="noStrike" baseline="0" dirty="0">
                <a:latin typeface="+mj-lt"/>
              </a:rPr>
              <a:t>IT-Sicherheit: Konzepte - Verfahren - Protokolle</a:t>
            </a:r>
            <a:r>
              <a:rPr lang="de-DE" sz="1000" b="0" i="0" u="none" strike="noStrike" baseline="0" dirty="0">
                <a:latin typeface="+mj-lt"/>
              </a:rPr>
              <a:t>, 10th </a:t>
            </a:r>
            <a:r>
              <a:rPr lang="de-DE" sz="1000" b="0" i="0" u="none" strike="noStrike" baseline="0" dirty="0" err="1">
                <a:latin typeface="+mj-lt"/>
              </a:rPr>
              <a:t>edition</a:t>
            </a:r>
            <a:r>
              <a:rPr lang="de-DE" sz="1000" b="0" i="0" u="none" strike="noStrike" baseline="0" dirty="0">
                <a:latin typeface="+mj-lt"/>
              </a:rPr>
              <a:t>. Berlin/Boston: De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Gruyter, 2018, ISBN: 978-3-11-055158-7. DOI: 10.1515/9783110563900.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[18] T. W. Cusick and P. </a:t>
            </a:r>
            <a:r>
              <a:rPr lang="en-US" sz="1000" b="0" i="0" u="none" strike="noStrike" baseline="0" dirty="0" err="1">
                <a:latin typeface="+mj-lt"/>
              </a:rPr>
              <a:t>Stanica</a:t>
            </a:r>
            <a:r>
              <a:rPr lang="en-US" sz="1000" b="0" i="0" u="none" strike="noStrike" baseline="0" dirty="0">
                <a:latin typeface="+mj-lt"/>
              </a:rPr>
              <a:t>, </a:t>
            </a:r>
            <a:r>
              <a:rPr lang="en-US" sz="1000" b="0" i="1" u="none" strike="noStrike" baseline="0" dirty="0">
                <a:latin typeface="+mj-lt"/>
              </a:rPr>
              <a:t>Cryptographic Boolean functions and applications</a:t>
            </a:r>
            <a:r>
              <a:rPr lang="en-US" sz="1000" b="0" i="0" u="none" strike="noStrike" baseline="0" dirty="0">
                <a:latin typeface="+mj-lt"/>
              </a:rPr>
              <a:t>, 1st ed. Amsterdam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and Boston: Academic Press/Elsevier, 2009, ISBN: 978-0-08-095222-2. [Online]. Available: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http://site.ebrary.com/lib/alltitles/docDetail.action?</a:t>
            </a:r>
            <a:r>
              <a:rPr lang="de-DE" sz="1000" b="0" i="0" u="none" strike="noStrike" baseline="0" dirty="0" err="1">
                <a:latin typeface="+mj-lt"/>
              </a:rPr>
              <a:t>docID</a:t>
            </a:r>
            <a:r>
              <a:rPr lang="de-DE" sz="1000" b="0" i="0" u="none" strike="noStrike" baseline="0" dirty="0">
                <a:latin typeface="+mj-lt"/>
              </a:rPr>
              <a:t>=10286068.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[19] J. Massey, “Shift-register synthesis and bch decoding,” </a:t>
            </a:r>
            <a:r>
              <a:rPr lang="en-US" sz="1000" b="0" i="1" u="none" strike="noStrike" baseline="0" dirty="0">
                <a:latin typeface="+mj-lt"/>
              </a:rPr>
              <a:t>IEEE Transactions on Information Theory</a:t>
            </a:r>
            <a:r>
              <a:rPr lang="en-US" sz="1000" b="0" i="0" u="none" strike="noStrike" baseline="0" dirty="0">
                <a:latin typeface="+mj-lt"/>
              </a:rPr>
              <a:t>,</a:t>
            </a:r>
          </a:p>
          <a:p>
            <a:pPr algn="l"/>
            <a:r>
              <a:rPr lang="pt-BR" sz="1000" b="0" i="0" u="none" strike="noStrike" baseline="0" dirty="0">
                <a:latin typeface="+mj-lt"/>
              </a:rPr>
              <a:t>	vol. 15, no. 1, pp. 122–127, 1969, ISSN: 0018-9448. DOI: 10.1109/TIT.1969. </a:t>
            </a:r>
            <a:r>
              <a:rPr lang="de-DE" sz="1000" b="0" i="0" u="none" strike="noStrike" baseline="0" dirty="0">
                <a:latin typeface="+mj-lt"/>
              </a:rPr>
              <a:t>1054260.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[20] K. Pommerening, “</a:t>
            </a:r>
            <a:r>
              <a:rPr lang="de-DE" sz="1000" b="0" i="0" u="none" strike="noStrike" baseline="0" dirty="0" err="1">
                <a:latin typeface="+mj-lt"/>
              </a:rPr>
              <a:t>Cryptanalysis</a:t>
            </a:r>
            <a:r>
              <a:rPr lang="de-DE" sz="1000" b="0" i="0" u="none" strike="noStrike" baseline="0" dirty="0">
                <a:latin typeface="+mj-lt"/>
              </a:rPr>
              <a:t> </a:t>
            </a:r>
            <a:r>
              <a:rPr lang="de-DE" sz="1000" b="0" i="0" u="none" strike="noStrike" baseline="0" dirty="0" err="1">
                <a:latin typeface="+mj-lt"/>
              </a:rPr>
              <a:t>of</a:t>
            </a:r>
            <a:r>
              <a:rPr lang="de-DE" sz="1000" b="0" i="0" u="none" strike="noStrike" baseline="0" dirty="0">
                <a:latin typeface="+mj-lt"/>
              </a:rPr>
              <a:t> </a:t>
            </a:r>
            <a:r>
              <a:rPr lang="de-DE" sz="1000" b="0" i="0" u="none" strike="noStrike" baseline="0" dirty="0" err="1">
                <a:latin typeface="+mj-lt"/>
              </a:rPr>
              <a:t>nonlinear</a:t>
            </a:r>
            <a:r>
              <a:rPr lang="de-DE" sz="1000" b="0" i="0" u="none" strike="noStrike" baseline="0" dirty="0">
                <a:latin typeface="+mj-lt"/>
              </a:rPr>
              <a:t> </a:t>
            </a:r>
            <a:r>
              <a:rPr lang="de-DE" sz="1000" b="0" i="0" u="none" strike="noStrike" baseline="0" dirty="0" err="1">
                <a:latin typeface="+mj-lt"/>
              </a:rPr>
              <a:t>feedback</a:t>
            </a:r>
            <a:r>
              <a:rPr lang="de-DE" sz="1000" b="0" i="0" u="none" strike="noStrike" baseline="0" dirty="0">
                <a:latin typeface="+mj-lt"/>
              </a:rPr>
              <a:t> shift </a:t>
            </a:r>
            <a:r>
              <a:rPr lang="de-DE" sz="1000" b="0" i="0" u="none" strike="noStrike" baseline="0" dirty="0" err="1">
                <a:latin typeface="+mj-lt"/>
              </a:rPr>
              <a:t>registers</a:t>
            </a:r>
            <a:r>
              <a:rPr lang="de-DE" sz="1000" b="0" i="0" u="none" strike="noStrike" baseline="0" dirty="0">
                <a:latin typeface="+mj-lt"/>
              </a:rPr>
              <a:t>,” </a:t>
            </a:r>
            <a:r>
              <a:rPr lang="de-DE" sz="1000" b="0" i="1" u="none" strike="noStrike" baseline="0" dirty="0" err="1">
                <a:latin typeface="+mj-lt"/>
              </a:rPr>
              <a:t>Cryptologia</a:t>
            </a:r>
            <a:r>
              <a:rPr lang="de-DE" sz="1000" b="0" i="0" u="none" strike="noStrike" baseline="0" dirty="0">
                <a:latin typeface="+mj-lt"/>
              </a:rPr>
              <a:t>, vol. 40,</a:t>
            </a:r>
          </a:p>
          <a:p>
            <a:pPr algn="l"/>
            <a:r>
              <a:rPr lang="pt-BR" sz="1000" b="0" i="0" u="none" strike="noStrike" baseline="0" dirty="0">
                <a:latin typeface="+mj-lt"/>
              </a:rPr>
              <a:t>	no. 4, pp. 303–315, 2015, ISSN: 0161-1194. DOI: 10.1080/01611194.2015.1055385.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(</a:t>
            </a:r>
            <a:r>
              <a:rPr lang="de-DE" sz="1000" b="0" i="0" u="none" strike="noStrike" baseline="0" dirty="0" err="1">
                <a:latin typeface="+mj-lt"/>
              </a:rPr>
              <a:t>visited</a:t>
            </a:r>
            <a:r>
              <a:rPr lang="de-DE" sz="1000" b="0" i="0" u="none" strike="noStrike" baseline="0" dirty="0">
                <a:latin typeface="+mj-lt"/>
              </a:rPr>
              <a:t> on 05/13/2022).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[21] F. </a:t>
            </a:r>
            <a:r>
              <a:rPr lang="en-US" sz="1000" b="0" i="0" u="none" strike="noStrike" baseline="0" dirty="0" err="1">
                <a:latin typeface="+mj-lt"/>
              </a:rPr>
              <a:t>Handayani</a:t>
            </a:r>
            <a:r>
              <a:rPr lang="en-US" sz="1000" b="0" i="0" u="none" strike="noStrike" baseline="0" dirty="0">
                <a:latin typeface="+mj-lt"/>
              </a:rPr>
              <a:t> and N. P. R. </a:t>
            </a:r>
            <a:r>
              <a:rPr lang="en-US" sz="1000" b="0" i="0" u="none" strike="noStrike" baseline="0" dirty="0" err="1">
                <a:latin typeface="+mj-lt"/>
              </a:rPr>
              <a:t>Adiati</a:t>
            </a:r>
            <a:r>
              <a:rPr lang="en-US" sz="1000" b="0" i="0" u="none" strike="noStrike" baseline="0" dirty="0">
                <a:latin typeface="+mj-lt"/>
              </a:rPr>
              <a:t>, “Analysis of </a:t>
            </a:r>
            <a:r>
              <a:rPr lang="en-US" sz="1000" b="0" i="0" u="none" strike="noStrike" baseline="0" dirty="0" err="1">
                <a:latin typeface="+mj-lt"/>
              </a:rPr>
              <a:t>geffe</a:t>
            </a:r>
            <a:r>
              <a:rPr lang="en-US" sz="1000" b="0" i="0" u="none" strike="noStrike" baseline="0" dirty="0">
                <a:latin typeface="+mj-lt"/>
              </a:rPr>
              <a:t> generator </a:t>
            </a:r>
            <a:r>
              <a:rPr lang="en-US" sz="1000" b="0" i="0" u="none" strike="noStrike" baseline="0" dirty="0" err="1">
                <a:latin typeface="+mj-lt"/>
              </a:rPr>
              <a:t>lfsr</a:t>
            </a:r>
            <a:r>
              <a:rPr lang="en-US" sz="1000" b="0" i="0" u="none" strike="noStrike" baseline="0" dirty="0">
                <a:latin typeface="+mj-lt"/>
              </a:rPr>
              <a:t> properties on the application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of algebraic attack,” ser. AIP Conference Proceedings, AIP Publishing, 2019, p. 020 029. DOI: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10.1063/1.5132456.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[22] T. </a:t>
            </a:r>
            <a:r>
              <a:rPr lang="en-US" sz="1000" b="0" i="0" u="none" strike="noStrike" baseline="0" dirty="0" err="1">
                <a:latin typeface="+mj-lt"/>
              </a:rPr>
              <a:t>Siegenthaler</a:t>
            </a:r>
            <a:r>
              <a:rPr lang="en-US" sz="1000" b="0" i="0" u="none" strike="noStrike" baseline="0" dirty="0">
                <a:latin typeface="+mj-lt"/>
              </a:rPr>
              <a:t>, “Correlation-immunity of nonlinear combining functions for cryptographic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</a:t>
            </a:r>
            <a:r>
              <a:rPr lang="de-DE" sz="1000" b="0" i="0" u="none" strike="noStrike" baseline="0" dirty="0" err="1">
                <a:latin typeface="+mj-lt"/>
              </a:rPr>
              <a:t>applications</a:t>
            </a:r>
            <a:r>
              <a:rPr lang="de-DE" sz="1000" b="0" i="0" u="none" strike="noStrike" baseline="0" dirty="0">
                <a:latin typeface="+mj-lt"/>
              </a:rPr>
              <a:t> (</a:t>
            </a:r>
            <a:r>
              <a:rPr lang="de-DE" sz="1000" b="0" i="0" u="none" strike="noStrike" baseline="0" dirty="0" err="1">
                <a:latin typeface="+mj-lt"/>
              </a:rPr>
              <a:t>corresp</a:t>
            </a:r>
            <a:r>
              <a:rPr lang="de-DE" sz="1000" b="0" i="0" u="none" strike="noStrike" baseline="0" dirty="0">
                <a:latin typeface="+mj-lt"/>
              </a:rPr>
              <a:t>.),” </a:t>
            </a:r>
            <a:r>
              <a:rPr lang="de-DE" sz="1000" b="0" i="1" u="none" strike="noStrike" baseline="0" dirty="0">
                <a:latin typeface="+mj-lt"/>
              </a:rPr>
              <a:t>IEEE Transactions on Information Theory</a:t>
            </a:r>
            <a:r>
              <a:rPr lang="de-DE" sz="1000" b="0" i="0" u="none" strike="noStrike" baseline="0" dirty="0">
                <a:latin typeface="+mj-lt"/>
              </a:rPr>
              <a:t>, vol. 30, </a:t>
            </a:r>
            <a:r>
              <a:rPr lang="de-DE" sz="1000" b="0" i="0" u="none" strike="noStrike" baseline="0" dirty="0" err="1">
                <a:latin typeface="+mj-lt"/>
              </a:rPr>
              <a:t>no</a:t>
            </a:r>
            <a:r>
              <a:rPr lang="de-DE" sz="1000" b="0" i="0" u="none" strike="noStrike" baseline="0" dirty="0">
                <a:latin typeface="+mj-lt"/>
              </a:rPr>
              <a:t>. 5, pp. 776–</a:t>
            </a:r>
          </a:p>
          <a:p>
            <a:pPr algn="l"/>
            <a:r>
              <a:rPr lang="sv-SE" sz="1000" b="0" i="0" u="none" strike="noStrike" baseline="0" dirty="0">
                <a:latin typeface="+mj-lt"/>
              </a:rPr>
              <a:t>	780, 1984, ISSN: 0018-9448. DOI: 10.1109/TIT.1984.1056949.</a:t>
            </a:r>
            <a:endParaRPr lang="de-DE" sz="1000" b="0" i="0" u="none" strike="noStrike" baseline="0" dirty="0">
              <a:latin typeface="+mj-lt"/>
            </a:endParaRP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ABFA1159-1627-42BF-862A-665DF243C5C9}"/>
              </a:ext>
            </a:extLst>
          </p:cNvPr>
          <p:cNvSpPr txBox="1">
            <a:spLocks/>
          </p:cNvSpPr>
          <p:nvPr/>
        </p:nvSpPr>
        <p:spPr bwMode="auto">
          <a:xfrm>
            <a:off x="6435171" y="1582686"/>
            <a:ext cx="6649916" cy="415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b="0" i="0" u="none" strike="noStrike" baseline="0" dirty="0">
                <a:latin typeface="+mj-lt"/>
              </a:rPr>
              <a:t>[23] </a:t>
            </a:r>
            <a:r>
              <a:rPr lang="en-US" sz="1000" b="0" i="0" u="none" strike="noStrike" baseline="0" dirty="0" err="1">
                <a:latin typeface="+mj-lt"/>
              </a:rPr>
              <a:t>H.Wu</a:t>
            </a:r>
            <a:r>
              <a:rPr lang="en-US" sz="1000" b="0" i="0" u="none" strike="noStrike" baseline="0" dirty="0">
                <a:latin typeface="+mj-lt"/>
              </a:rPr>
              <a:t>, “Cryptanalysis and design of stream ciphers,” Ph.D. dissertation, 2008. [Online]. Available: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https://www.esat.kuleuven.be/cosic/publications/thesis-</a:t>
            </a:r>
            <a:r>
              <a:rPr lang="en-US" sz="1000" b="0" i="0" u="none" strike="noStrike" baseline="0" dirty="0">
                <a:latin typeface="+mj-lt"/>
              </a:rPr>
              <a:t>167.pdf (visited on 04/25/2022).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[24] R. A. </a:t>
            </a:r>
            <a:r>
              <a:rPr lang="en-US" sz="1000" b="0" i="0" u="none" strike="noStrike" baseline="0" dirty="0" err="1">
                <a:latin typeface="+mj-lt"/>
              </a:rPr>
              <a:t>Rueppel</a:t>
            </a:r>
            <a:r>
              <a:rPr lang="en-US" sz="1000" b="0" i="0" u="none" strike="noStrike" baseline="0" dirty="0">
                <a:latin typeface="+mj-lt"/>
              </a:rPr>
              <a:t>, “Correlation immunity and the summation generator,” in </a:t>
            </a:r>
            <a:r>
              <a:rPr lang="en-US" sz="1000" b="0" i="1" u="none" strike="noStrike" baseline="0" dirty="0">
                <a:latin typeface="+mj-lt"/>
              </a:rPr>
              <a:t>Advances in Cryptology</a:t>
            </a:r>
          </a:p>
          <a:p>
            <a:pPr algn="l"/>
            <a:r>
              <a:rPr lang="en-US" sz="1000" b="0" i="1" u="none" strike="noStrike" baseline="0" dirty="0">
                <a:latin typeface="+mj-lt"/>
              </a:rPr>
              <a:t>	— CRYPTO ’85 Proceedings</a:t>
            </a:r>
            <a:r>
              <a:rPr lang="en-US" sz="1000" b="0" i="0" u="none" strike="noStrike" baseline="0" dirty="0">
                <a:latin typeface="+mj-lt"/>
              </a:rPr>
              <a:t>, ser. Lecture Notes in Computer Science, H. C. Williams,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Ed., vol. 218, Berlin, Heidelberg: Springer Berlin Heidelberg, 1986, pp. 260–272, ISBN: 978-</a:t>
            </a:r>
          </a:p>
          <a:p>
            <a:pPr algn="l"/>
            <a:r>
              <a:rPr lang="fr-FR" sz="1000" b="0" i="0" u="none" strike="noStrike" baseline="0" dirty="0">
                <a:latin typeface="+mj-lt"/>
              </a:rPr>
              <a:t>	3-540-16463-0. DOI: 10.1007/3- 540- 39799- X_20. [Online]. </a:t>
            </a:r>
            <a:r>
              <a:rPr lang="fr-FR" sz="1000" b="0" i="0" u="none" strike="noStrike" baseline="0" dirty="0" err="1">
                <a:latin typeface="+mj-lt"/>
              </a:rPr>
              <a:t>Available</a:t>
            </a:r>
            <a:r>
              <a:rPr lang="fr-FR" sz="1000" b="0" i="0" u="none" strike="noStrike" baseline="0" dirty="0">
                <a:latin typeface="+mj-lt"/>
              </a:rPr>
              <a:t>: https: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//link.springer.com/content/pdf/10.1007/3-540-39799-X_20.pdf </a:t>
            </a:r>
            <a:r>
              <a:rPr lang="de-DE" sz="1000" b="0" i="0" u="none" strike="noStrike" baseline="0" dirty="0">
                <a:latin typeface="+mj-lt"/>
              </a:rPr>
              <a:t>(</a:t>
            </a:r>
            <a:r>
              <a:rPr lang="de-DE" sz="1000" b="0" i="0" u="none" strike="noStrike" baseline="0" dirty="0" err="1">
                <a:latin typeface="+mj-lt"/>
              </a:rPr>
              <a:t>visited</a:t>
            </a:r>
            <a:r>
              <a:rPr lang="de-DE" sz="1000" b="0" i="0" u="none" strike="noStrike" baseline="0" dirty="0">
                <a:latin typeface="+mj-lt"/>
              </a:rPr>
              <a:t> on 05/15/2022).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[25] W. Meier and O. </a:t>
            </a:r>
            <a:r>
              <a:rPr lang="en-US" sz="1000" b="0" i="0" u="none" strike="noStrike" baseline="0" dirty="0" err="1">
                <a:latin typeface="+mj-lt"/>
              </a:rPr>
              <a:t>Staffelbach</a:t>
            </a:r>
            <a:r>
              <a:rPr lang="en-US" sz="1000" b="0" i="0" u="none" strike="noStrike" baseline="0" dirty="0">
                <a:latin typeface="+mj-lt"/>
              </a:rPr>
              <a:t>, “Correlation properties of combiners with memory in stream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ciphers,” </a:t>
            </a:r>
            <a:r>
              <a:rPr lang="en-US" sz="1000" b="0" i="1" u="none" strike="noStrike" baseline="0" dirty="0">
                <a:latin typeface="+mj-lt"/>
              </a:rPr>
              <a:t>Journal of Cryptology</a:t>
            </a:r>
            <a:r>
              <a:rPr lang="en-US" sz="1000" b="0" i="0" u="none" strike="noStrike" baseline="0" dirty="0">
                <a:latin typeface="+mj-lt"/>
              </a:rPr>
              <a:t>, vol. 5, no. 1, pp. 67–86, 1992, ISSN: 0933-2790. DOI: 10.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1007/BF00191322.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[26] T. Beth and F. C. Piper, “The stop-and-go-generator,” in </a:t>
            </a:r>
            <a:r>
              <a:rPr lang="en-US" sz="1000" b="0" i="1" u="none" strike="noStrike" baseline="0" dirty="0">
                <a:latin typeface="+mj-lt"/>
              </a:rPr>
              <a:t>Advances in Cryptology</a:t>
            </a:r>
            <a:r>
              <a:rPr lang="en-US" sz="1000" b="0" i="0" u="none" strike="noStrike" baseline="0" dirty="0">
                <a:latin typeface="+mj-lt"/>
              </a:rPr>
              <a:t>, ser. Lecture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Notes in Computer Science, T. Beth, N. Cot, and I. </a:t>
            </a:r>
            <a:r>
              <a:rPr lang="de-DE" sz="1000" b="0" i="0" u="none" strike="noStrike" baseline="0" dirty="0" err="1">
                <a:latin typeface="+mj-lt"/>
              </a:rPr>
              <a:t>Ingemarsson</a:t>
            </a:r>
            <a:r>
              <a:rPr lang="de-DE" sz="1000" b="0" i="0" u="none" strike="noStrike" baseline="0" dirty="0">
                <a:latin typeface="+mj-lt"/>
              </a:rPr>
              <a:t>, Eds., vol. 209, Berlin, </a:t>
            </a:r>
            <a:br>
              <a:rPr lang="de-DE" sz="1000" b="0" i="0" u="none" strike="noStrike" baseline="0" dirty="0">
                <a:latin typeface="+mj-lt"/>
              </a:rPr>
            </a:br>
            <a:r>
              <a:rPr lang="de-DE" sz="1000" b="0" i="0" u="none" strike="noStrike" baseline="0" dirty="0">
                <a:latin typeface="+mj-lt"/>
              </a:rPr>
              <a:t>	Heidelberg: Springer Berlin Heidelberg, 1985, pp. 88–92, ISBN: 978-3-540-16076-2. </a:t>
            </a:r>
            <a:br>
              <a:rPr lang="de-DE" sz="1000" b="0" i="0" u="none" strike="noStrike" baseline="0" dirty="0">
                <a:latin typeface="+mj-lt"/>
              </a:rPr>
            </a:br>
            <a:r>
              <a:rPr lang="de-DE" sz="1000" b="0" i="0" u="none" strike="noStrike" baseline="0" dirty="0">
                <a:latin typeface="+mj-lt"/>
              </a:rPr>
              <a:t>	DOI: 10.1007/3-540-39757-4_9.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[27] A. Klein, </a:t>
            </a:r>
            <a:r>
              <a:rPr lang="de-DE" sz="1000" b="0" i="1" u="none" strike="noStrike" baseline="0" dirty="0">
                <a:latin typeface="+mj-lt"/>
              </a:rPr>
              <a:t>Stream </a:t>
            </a:r>
            <a:r>
              <a:rPr lang="de-DE" sz="1000" b="0" i="1" u="none" strike="noStrike" baseline="0" dirty="0" err="1">
                <a:latin typeface="+mj-lt"/>
              </a:rPr>
              <a:t>ciphers</a:t>
            </a:r>
            <a:r>
              <a:rPr lang="de-DE" sz="1000" b="0" i="0" u="none" strike="noStrike" baseline="0" dirty="0">
                <a:latin typeface="+mj-lt"/>
              </a:rPr>
              <a:t>. London: Springer, 2013, ISBN: 9781447150787.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[28] D. Coppersmith, H. Krawczyk, and Y. Mansour, “The shrinking generator,” in </a:t>
            </a:r>
            <a:r>
              <a:rPr lang="en-US" sz="1000" b="0" i="1" u="none" strike="noStrike" baseline="0" dirty="0">
                <a:latin typeface="+mj-lt"/>
              </a:rPr>
              <a:t>Annual International</a:t>
            </a:r>
          </a:p>
          <a:p>
            <a:pPr algn="l"/>
            <a:r>
              <a:rPr lang="en-US" sz="1000" b="0" i="1" u="none" strike="noStrike" baseline="0" dirty="0">
                <a:latin typeface="+mj-lt"/>
              </a:rPr>
              <a:t>	Cryptology Conference</a:t>
            </a:r>
            <a:r>
              <a:rPr lang="en-US" sz="1000" b="0" i="0" u="none" strike="noStrike" baseline="0" dirty="0">
                <a:latin typeface="+mj-lt"/>
              </a:rPr>
              <a:t>, Springer, 1993, pp. 22–39.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[29] M. Robshaw, “The </a:t>
            </a:r>
            <a:r>
              <a:rPr lang="en-US" sz="1000" dirty="0">
                <a:latin typeface="+mj-lt"/>
              </a:rPr>
              <a:t>S</a:t>
            </a:r>
            <a:r>
              <a:rPr lang="en-US" sz="1000" b="0" i="0" u="none" strike="noStrike" baseline="0" dirty="0">
                <a:latin typeface="+mj-lt"/>
              </a:rPr>
              <a:t>tream project,” 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 2008, pp. 1–6. </a:t>
            </a:r>
            <a:endParaRPr lang="de-DE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37271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1A95E3-0F46-CD00-8805-3CCCD41F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(3/3)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2E5D32-F197-856E-54D0-972DF4707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95361-7EB6-D708-3E26-55DCFB5A04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62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713FFC5-AB29-4216-835E-9E71B8C466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600" y="1582686"/>
            <a:ext cx="5996314" cy="4586292"/>
          </a:xfrm>
        </p:spPr>
        <p:txBody>
          <a:bodyPr/>
          <a:lstStyle/>
          <a:p>
            <a:pPr algn="l"/>
            <a:r>
              <a:rPr lang="en-US" sz="1000" b="0" i="0" u="none" strike="noStrike" baseline="0" dirty="0">
                <a:latin typeface="+mj-lt"/>
              </a:rPr>
              <a:t>[30] C. D. </a:t>
            </a:r>
            <a:r>
              <a:rPr lang="en-US" sz="1000" b="0" i="0" u="none" strike="noStrike" baseline="0" dirty="0" err="1">
                <a:latin typeface="+mj-lt"/>
              </a:rPr>
              <a:t>Cannière</a:t>
            </a:r>
            <a:r>
              <a:rPr lang="en-US" sz="1000" b="0" i="0" u="none" strike="noStrike" baseline="0" dirty="0">
                <a:latin typeface="+mj-lt"/>
              </a:rPr>
              <a:t>, “</a:t>
            </a:r>
            <a:r>
              <a:rPr lang="en-US" sz="1000" b="0" i="0" u="none" strike="noStrike" baseline="0" dirty="0" err="1">
                <a:latin typeface="+mj-lt"/>
              </a:rPr>
              <a:t>Estream</a:t>
            </a:r>
            <a:r>
              <a:rPr lang="en-US" sz="1000" b="0" i="0" u="none" strike="noStrike" baseline="0" dirty="0">
                <a:latin typeface="+mj-lt"/>
              </a:rPr>
              <a:t> software performance,” 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2008, pp. 119–139.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[31] T. Good and M. </a:t>
            </a:r>
            <a:r>
              <a:rPr lang="en-US" sz="1000" b="0" i="0" u="none" strike="noStrike" baseline="0" dirty="0" err="1">
                <a:latin typeface="+mj-lt"/>
              </a:rPr>
              <a:t>Benaissa</a:t>
            </a:r>
            <a:r>
              <a:rPr lang="en-US" sz="1000" b="0" i="0" u="none" strike="noStrike" baseline="0" dirty="0">
                <a:latin typeface="+mj-lt"/>
              </a:rPr>
              <a:t>, “</a:t>
            </a:r>
            <a:r>
              <a:rPr lang="en-US" sz="1000" b="0" i="0" u="none" strike="noStrike" baseline="0" dirty="0" err="1">
                <a:latin typeface="+mj-lt"/>
              </a:rPr>
              <a:t>Asic</a:t>
            </a:r>
            <a:r>
              <a:rPr lang="en-US" sz="1000" b="0" i="0" u="none" strike="noStrike" baseline="0" dirty="0">
                <a:latin typeface="+mj-lt"/>
              </a:rPr>
              <a:t> hardware performance,” 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2008, pp. 267–293.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[32] L. Jiao, Y. Hao, and D. Feng, “Stream cipher designs: A review,” </a:t>
            </a:r>
            <a:r>
              <a:rPr lang="en-US" sz="1000" b="0" i="1" u="none" strike="noStrike" baseline="0" dirty="0">
                <a:latin typeface="+mj-lt"/>
              </a:rPr>
              <a:t>Science China Information</a:t>
            </a:r>
          </a:p>
          <a:p>
            <a:pPr algn="l"/>
            <a:r>
              <a:rPr lang="de-DE" sz="1000" b="0" i="1" u="none" strike="noStrike" baseline="0" dirty="0">
                <a:latin typeface="+mj-lt"/>
              </a:rPr>
              <a:t>	Sciences</a:t>
            </a:r>
            <a:r>
              <a:rPr lang="de-DE" sz="1000" b="0" i="0" u="none" strike="noStrike" baseline="0" dirty="0">
                <a:latin typeface="+mj-lt"/>
              </a:rPr>
              <a:t>, vol. 63, </a:t>
            </a:r>
            <a:r>
              <a:rPr lang="de-DE" sz="1000" b="0" i="0" u="none" strike="noStrike" baseline="0" dirty="0" err="1">
                <a:latin typeface="+mj-lt"/>
              </a:rPr>
              <a:t>no</a:t>
            </a:r>
            <a:r>
              <a:rPr lang="de-DE" sz="1000" b="0" i="0" u="none" strike="noStrike" baseline="0" dirty="0">
                <a:latin typeface="+mj-lt"/>
              </a:rPr>
              <a:t>. 3, pp. 1–25, 2020.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[33] M. </a:t>
            </a:r>
            <a:r>
              <a:rPr lang="en-US" sz="1000" b="0" i="0" u="none" strike="noStrike" baseline="0" dirty="0" err="1">
                <a:latin typeface="+mj-lt"/>
              </a:rPr>
              <a:t>Boesgaard</a:t>
            </a:r>
            <a:r>
              <a:rPr lang="en-US" sz="1000" b="0" i="0" u="none" strike="noStrike" baseline="0" dirty="0">
                <a:latin typeface="+mj-lt"/>
              </a:rPr>
              <a:t>, M. </a:t>
            </a:r>
            <a:r>
              <a:rPr lang="en-US" sz="1000" b="0" i="0" u="none" strike="noStrike" baseline="0" dirty="0" err="1">
                <a:latin typeface="+mj-lt"/>
              </a:rPr>
              <a:t>Vesterager</a:t>
            </a:r>
            <a:r>
              <a:rPr lang="en-US" sz="1000" b="0" i="0" u="none" strike="noStrike" baseline="0" dirty="0">
                <a:latin typeface="+mj-lt"/>
              </a:rPr>
              <a:t>, and E. Zenner, “The rabbit stream cipher,” in </a:t>
            </a:r>
            <a:r>
              <a:rPr lang="en-US" sz="1000" b="0" i="1" u="none" strike="noStrike" baseline="0" dirty="0">
                <a:latin typeface="+mj-lt"/>
              </a:rPr>
              <a:t>New stream cipher</a:t>
            </a:r>
          </a:p>
          <a:p>
            <a:pPr algn="l"/>
            <a:r>
              <a:rPr lang="de-DE" sz="1000" b="0" i="1" u="none" strike="noStrike" baseline="0" dirty="0">
                <a:latin typeface="+mj-lt"/>
              </a:rPr>
              <a:t>	</a:t>
            </a:r>
            <a:r>
              <a:rPr lang="de-DE" sz="1000" b="0" i="1" u="none" strike="noStrike" baseline="0" dirty="0" err="1">
                <a:latin typeface="+mj-lt"/>
              </a:rPr>
              <a:t>designs</a:t>
            </a:r>
            <a:r>
              <a:rPr lang="de-DE" sz="1000" b="0" i="0" u="none" strike="noStrike" baseline="0" dirty="0">
                <a:latin typeface="+mj-lt"/>
              </a:rPr>
              <a:t>, Springer, 2008, pp. 69–83.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[34] D. J. Bernstein, “The salsa20 family of stream ciphers,” 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2008, pp. 84–97.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[35] C. D. </a:t>
            </a:r>
            <a:r>
              <a:rPr lang="en-US" sz="1000" b="0" i="0" u="none" strike="noStrike" baseline="0" dirty="0" err="1">
                <a:latin typeface="+mj-lt"/>
              </a:rPr>
              <a:t>Canni`ere</a:t>
            </a:r>
            <a:r>
              <a:rPr lang="en-US" sz="1000" b="0" i="0" u="none" strike="noStrike" baseline="0" dirty="0">
                <a:latin typeface="+mj-lt"/>
              </a:rPr>
              <a:t> and B. </a:t>
            </a:r>
            <a:r>
              <a:rPr lang="en-US" sz="1000" b="0" i="0" u="none" strike="noStrike" baseline="0" dirty="0" err="1">
                <a:latin typeface="+mj-lt"/>
              </a:rPr>
              <a:t>Preneel</a:t>
            </a:r>
            <a:r>
              <a:rPr lang="en-US" sz="1000" b="0" i="0" u="none" strike="noStrike" baseline="0" dirty="0">
                <a:latin typeface="+mj-lt"/>
              </a:rPr>
              <a:t>, “Trivium,” 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 2008,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pp. 244–266.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[36] M. Hell, T. Johansson, and W. Meier, “Grain: A stream cipher for constrained environments,”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</a:t>
            </a:r>
            <a:r>
              <a:rPr lang="en-US" sz="1000" b="0" i="1" u="none" strike="noStrike" baseline="0" dirty="0">
                <a:latin typeface="+mj-lt"/>
              </a:rPr>
              <a:t>International journal of wireless and mobile computing</a:t>
            </a:r>
            <a:r>
              <a:rPr lang="en-US" sz="1000" b="0" i="0" u="none" strike="noStrike" baseline="0" dirty="0">
                <a:latin typeface="+mj-lt"/>
              </a:rPr>
              <a:t>, vol. 2, no. 1, pp. 86–93, 2007.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[37] Ö. </a:t>
            </a:r>
            <a:r>
              <a:rPr lang="en-US" sz="1000" b="0" i="0" u="none" strike="noStrike" baseline="0" dirty="0" err="1">
                <a:latin typeface="+mj-lt"/>
              </a:rPr>
              <a:t>Küc</a:t>
            </a:r>
            <a:r>
              <a:rPr lang="en-US" sz="1000" dirty="0" err="1">
                <a:latin typeface="+mj-lt"/>
              </a:rPr>
              <a:t>ü</a:t>
            </a:r>
            <a:r>
              <a:rPr lang="en-US" sz="1000" b="0" i="0" u="none" strike="noStrike" baseline="0" dirty="0" err="1">
                <a:latin typeface="+mj-lt"/>
              </a:rPr>
              <a:t>k</a:t>
            </a:r>
            <a:r>
              <a:rPr lang="en-US" sz="1000" b="0" i="0" u="none" strike="noStrike" baseline="0" dirty="0">
                <a:latin typeface="+mj-lt"/>
              </a:rPr>
              <a:t>, “Slide resynchronization attack on the initialization of grain 1.0,” </a:t>
            </a:r>
            <a:r>
              <a:rPr lang="en-US" sz="1000" b="0" i="1" u="none" strike="noStrike" baseline="0" dirty="0" err="1">
                <a:latin typeface="+mj-lt"/>
              </a:rPr>
              <a:t>eSTREAM</a:t>
            </a:r>
            <a:r>
              <a:rPr lang="en-US" sz="1000" b="0" i="1" u="none" strike="noStrike" baseline="0" dirty="0">
                <a:latin typeface="+mj-lt"/>
              </a:rPr>
              <a:t>, </a:t>
            </a:r>
            <a:br>
              <a:rPr lang="en-US" sz="1000" b="0" i="1" u="none" strike="noStrike" baseline="0" dirty="0">
                <a:latin typeface="+mj-lt"/>
              </a:rPr>
            </a:br>
            <a:r>
              <a:rPr lang="en-US" sz="1000" b="0" i="1" u="none" strike="noStrike" baseline="0" dirty="0">
                <a:latin typeface="+mj-lt"/>
              </a:rPr>
              <a:t>	ECRYPT </a:t>
            </a:r>
            <a:r>
              <a:rPr lang="de-DE" sz="1000" b="0" i="1" u="none" strike="noStrike" baseline="0" dirty="0">
                <a:latin typeface="+mj-lt"/>
              </a:rPr>
              <a:t>Stream </a:t>
            </a:r>
            <a:r>
              <a:rPr lang="de-DE" sz="1000" b="0" i="1" u="none" strike="noStrike" baseline="0" dirty="0" err="1">
                <a:latin typeface="+mj-lt"/>
              </a:rPr>
              <a:t>Cipher</a:t>
            </a:r>
            <a:r>
              <a:rPr lang="de-DE" sz="1000" b="0" i="1" u="none" strike="noStrike" baseline="0" dirty="0">
                <a:latin typeface="+mj-lt"/>
              </a:rPr>
              <a:t> Project, Report</a:t>
            </a:r>
            <a:r>
              <a:rPr lang="de-DE" sz="1000" b="0" i="0" u="none" strike="noStrike" baseline="0" dirty="0">
                <a:latin typeface="+mj-lt"/>
              </a:rPr>
              <a:t>, vol. 44, p. 2006, 2006.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[38] S. Babbage and M. Dodd, “The stream cipher mickey 2.0,” </a:t>
            </a:r>
            <a:r>
              <a:rPr lang="en-US" sz="1000" b="0" i="1" u="none" strike="noStrike" baseline="0" dirty="0">
                <a:latin typeface="+mj-lt"/>
              </a:rPr>
              <a:t>ECRYPT Stream Cipher</a:t>
            </a:r>
            <a:r>
              <a:rPr lang="en-US" sz="1000" b="0" i="0" u="none" strike="noStrike" baseline="0" dirty="0">
                <a:latin typeface="+mj-lt"/>
              </a:rPr>
              <a:t>, pp. 191–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209, 2006.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[39] S. </a:t>
            </a:r>
            <a:r>
              <a:rPr lang="en-US" sz="1000" b="0" i="0" u="none" strike="noStrike" baseline="0" dirty="0" err="1">
                <a:latin typeface="+mj-lt"/>
              </a:rPr>
              <a:t>Banik</a:t>
            </a:r>
            <a:r>
              <a:rPr lang="en-US" sz="1000" b="0" i="0" u="none" strike="noStrike" baseline="0" dirty="0">
                <a:latin typeface="+mj-lt"/>
              </a:rPr>
              <a:t>, S. Maitra, and S. Sarkar, “Improved differential fault attack on mickey 2.0,” </a:t>
            </a:r>
            <a:r>
              <a:rPr lang="en-US" sz="1000" b="0" i="1" u="none" strike="noStrike" baseline="0" dirty="0">
                <a:latin typeface="+mj-lt"/>
              </a:rPr>
              <a:t>Journal</a:t>
            </a:r>
          </a:p>
          <a:p>
            <a:pPr algn="l"/>
            <a:r>
              <a:rPr lang="en-US" sz="1000" b="0" i="1" u="none" strike="noStrike" baseline="0" dirty="0">
                <a:latin typeface="+mj-lt"/>
              </a:rPr>
              <a:t>	of Cryptographic Engineering</a:t>
            </a:r>
            <a:r>
              <a:rPr lang="en-US" sz="1000" b="0" i="0" u="none" strike="noStrike" baseline="0" dirty="0">
                <a:latin typeface="+mj-lt"/>
              </a:rPr>
              <a:t>, vol. 5, no. 1, pp. 13–29, 2015.</a:t>
            </a:r>
            <a:endParaRPr lang="de-DE" sz="1000" b="0" i="0" u="none" strike="noStrike" baseline="0" dirty="0">
              <a:latin typeface="+mj-lt"/>
            </a:endParaRP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ABFA1159-1627-42BF-862A-665DF243C5C9}"/>
              </a:ext>
            </a:extLst>
          </p:cNvPr>
          <p:cNvSpPr txBox="1">
            <a:spLocks/>
          </p:cNvSpPr>
          <p:nvPr/>
        </p:nvSpPr>
        <p:spPr bwMode="auto">
          <a:xfrm>
            <a:off x="6435171" y="1582686"/>
            <a:ext cx="6649916" cy="415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00" b="0" i="0" u="none" strike="noStrike" baseline="0" dirty="0">
                <a:latin typeface="+mj-lt"/>
              </a:rPr>
              <a:t>[40] C. </a:t>
            </a:r>
            <a:r>
              <a:rPr lang="de-DE" sz="1000" b="0" i="0" u="none" strike="noStrike" baseline="0" dirty="0" err="1">
                <a:latin typeface="+mj-lt"/>
              </a:rPr>
              <a:t>Berbain</a:t>
            </a:r>
            <a:r>
              <a:rPr lang="de-DE" sz="1000" b="0" i="0" u="none" strike="noStrike" baseline="0" dirty="0">
                <a:latin typeface="+mj-lt"/>
              </a:rPr>
              <a:t>, O. </a:t>
            </a:r>
            <a:r>
              <a:rPr lang="de-DE" sz="1000" b="0" i="0" u="none" strike="noStrike" baseline="0" dirty="0" err="1">
                <a:latin typeface="+mj-lt"/>
              </a:rPr>
              <a:t>Billet</a:t>
            </a:r>
            <a:r>
              <a:rPr lang="de-DE" sz="1000" b="0" i="0" u="none" strike="noStrike" baseline="0" dirty="0">
                <a:latin typeface="+mj-lt"/>
              </a:rPr>
              <a:t>, A. </a:t>
            </a:r>
            <a:r>
              <a:rPr lang="de-DE" sz="1000" b="0" i="0" u="none" strike="noStrike" baseline="0" dirty="0" err="1">
                <a:latin typeface="+mj-lt"/>
              </a:rPr>
              <a:t>Canteaut</a:t>
            </a:r>
            <a:r>
              <a:rPr lang="de-DE" sz="1000" b="0" i="0" u="none" strike="noStrike" baseline="0" dirty="0">
                <a:latin typeface="+mj-lt"/>
              </a:rPr>
              <a:t>, et al., “</a:t>
            </a:r>
            <a:r>
              <a:rPr lang="de-DE" sz="1000" b="0" i="0" u="none" strike="noStrike" baseline="0" dirty="0" err="1">
                <a:latin typeface="+mj-lt"/>
              </a:rPr>
              <a:t>Sosemanuk</a:t>
            </a:r>
            <a:r>
              <a:rPr lang="de-DE" sz="1000" b="0" i="0" u="none" strike="noStrike" baseline="0" dirty="0">
                <a:latin typeface="+mj-lt"/>
              </a:rPr>
              <a:t>, a fast software-</a:t>
            </a:r>
            <a:r>
              <a:rPr lang="de-DE" sz="1000" b="0" i="0" u="none" strike="noStrike" baseline="0" dirty="0" err="1">
                <a:latin typeface="+mj-lt"/>
              </a:rPr>
              <a:t>oriented</a:t>
            </a:r>
            <a:r>
              <a:rPr lang="de-DE" sz="1000" b="0" i="0" u="none" strike="noStrike" baseline="0" dirty="0">
                <a:latin typeface="+mj-lt"/>
              </a:rPr>
              <a:t> stream </a:t>
            </a:r>
            <a:r>
              <a:rPr lang="de-DE" sz="1000" b="0" i="0" u="none" strike="noStrike" baseline="0" dirty="0" err="1">
                <a:latin typeface="+mj-lt"/>
              </a:rPr>
              <a:t>cipher</a:t>
            </a:r>
            <a:r>
              <a:rPr lang="de-DE" sz="1000" b="0" i="0" u="none" strike="noStrike" baseline="0" dirty="0">
                <a:latin typeface="+mj-lt"/>
              </a:rPr>
              <a:t>,”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 2008, pp. 98–118.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[41] Y. </a:t>
            </a:r>
            <a:r>
              <a:rPr lang="en-US" sz="1000" b="0" i="0" u="none" strike="noStrike" baseline="0" dirty="0" err="1">
                <a:latin typeface="+mj-lt"/>
              </a:rPr>
              <a:t>Tsunoo</a:t>
            </a:r>
            <a:r>
              <a:rPr lang="en-US" sz="1000" b="0" i="0" u="none" strike="noStrike" baseline="0" dirty="0">
                <a:latin typeface="+mj-lt"/>
              </a:rPr>
              <a:t>, T. Saito, M. </a:t>
            </a:r>
            <a:r>
              <a:rPr lang="en-US" sz="1000" b="0" i="0" u="none" strike="noStrike" baseline="0" dirty="0" err="1">
                <a:latin typeface="+mj-lt"/>
              </a:rPr>
              <a:t>Shigeri</a:t>
            </a:r>
            <a:r>
              <a:rPr lang="en-US" sz="1000" b="0" i="0" u="none" strike="noStrike" baseline="0" dirty="0">
                <a:latin typeface="+mj-lt"/>
              </a:rPr>
              <a:t>, et al., “Evaluation of </a:t>
            </a:r>
            <a:r>
              <a:rPr lang="en-US" sz="1000" b="0" i="0" u="none" strike="noStrike" baseline="0" dirty="0" err="1">
                <a:latin typeface="+mj-lt"/>
              </a:rPr>
              <a:t>sosemanuk</a:t>
            </a:r>
            <a:r>
              <a:rPr lang="en-US" sz="1000" b="0" i="0" u="none" strike="noStrike" baseline="0" dirty="0">
                <a:latin typeface="+mj-lt"/>
              </a:rPr>
              <a:t> with regard to guess-</a:t>
            </a:r>
            <a:br>
              <a:rPr lang="en-US" sz="1000" b="0" i="0" u="none" strike="noStrike" baseline="0" dirty="0">
                <a:latin typeface="+mj-lt"/>
              </a:rPr>
            </a:br>
            <a:r>
              <a:rPr lang="en-US" sz="1000" b="0" i="0" u="none" strike="noStrike" baseline="0" dirty="0">
                <a:latin typeface="+mj-lt"/>
              </a:rPr>
              <a:t>	and determine attacks,” </a:t>
            </a:r>
            <a:r>
              <a:rPr lang="en-US" sz="1000" b="0" i="1" u="none" strike="noStrike" baseline="0" dirty="0">
                <a:latin typeface="+mj-lt"/>
              </a:rPr>
              <a:t>SASC 2006 Stream Ciphers Revisited</a:t>
            </a:r>
            <a:r>
              <a:rPr lang="en-US" sz="1000" b="0" i="0" u="none" strike="noStrike" baseline="0" dirty="0">
                <a:latin typeface="+mj-lt"/>
              </a:rPr>
              <a:t>, p. 25, 2006.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[42] J.-K. Lee, D. H. Lee, and S. Park, “Cryptanalysis of </a:t>
            </a:r>
            <a:r>
              <a:rPr lang="en-US" sz="1000" b="0" i="0" u="none" strike="noStrike" baseline="0" dirty="0" err="1">
                <a:latin typeface="+mj-lt"/>
              </a:rPr>
              <a:t>sosemanuk</a:t>
            </a:r>
            <a:r>
              <a:rPr lang="en-US" sz="1000" b="0" i="0" u="none" strike="noStrike" baseline="0" dirty="0">
                <a:latin typeface="+mj-lt"/>
              </a:rPr>
              <a:t> and snow 2.0 using linear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masks,” in </a:t>
            </a:r>
            <a:r>
              <a:rPr lang="en-US" sz="1000" b="0" i="1" u="none" strike="noStrike" baseline="0" dirty="0">
                <a:latin typeface="+mj-lt"/>
              </a:rPr>
              <a:t>International Conference on the Theory and Application of Cryptology and </a:t>
            </a:r>
            <a:br>
              <a:rPr lang="en-US" sz="1000" b="0" i="1" u="none" strike="noStrike" baseline="0" dirty="0">
                <a:latin typeface="+mj-lt"/>
              </a:rPr>
            </a:br>
            <a:r>
              <a:rPr lang="en-US" sz="1000" b="0" i="1" u="none" strike="noStrike" baseline="0" dirty="0">
                <a:latin typeface="+mj-lt"/>
              </a:rPr>
              <a:t>	Information Security</a:t>
            </a:r>
            <a:r>
              <a:rPr lang="en-US" sz="1000" b="0" i="0" u="none" strike="noStrike" baseline="0" dirty="0">
                <a:latin typeface="+mj-lt"/>
              </a:rPr>
              <a:t>, Springer, 2008, pp. 524–538.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[43] H. Wu, “The stream cipher hc-128,” 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 2008, pp. 39–47.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[44] P.-A. </a:t>
            </a:r>
            <a:r>
              <a:rPr lang="en-US" sz="1000" b="0" i="0" u="none" strike="noStrike" baseline="0" dirty="0" err="1">
                <a:latin typeface="+mj-lt"/>
              </a:rPr>
              <a:t>Fouque</a:t>
            </a:r>
            <a:r>
              <a:rPr lang="en-US" sz="1000" b="0" i="0" u="none" strike="noStrike" baseline="0" dirty="0">
                <a:latin typeface="+mj-lt"/>
              </a:rPr>
              <a:t> and T. </a:t>
            </a:r>
            <a:r>
              <a:rPr lang="en-US" sz="1000" b="0" i="0" u="none" strike="noStrike" baseline="0" dirty="0" err="1">
                <a:latin typeface="+mj-lt"/>
              </a:rPr>
              <a:t>Vannet</a:t>
            </a:r>
            <a:r>
              <a:rPr lang="en-US" sz="1000" b="0" i="0" u="none" strike="noStrike" baseline="0" dirty="0">
                <a:latin typeface="+mj-lt"/>
              </a:rPr>
              <a:t>, “Improving key recovery to 784 and 799 rounds of trivium using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optimized cube attacks,” in </a:t>
            </a:r>
            <a:r>
              <a:rPr lang="en-US" sz="1000" b="0" i="1" u="none" strike="noStrike" baseline="0" dirty="0">
                <a:latin typeface="+mj-lt"/>
              </a:rPr>
              <a:t>International Workshop on Fast Software Encryption</a:t>
            </a:r>
            <a:r>
              <a:rPr lang="en-US" sz="1000" b="0" i="0" u="none" strike="noStrike" baseline="0" dirty="0">
                <a:latin typeface="+mj-lt"/>
              </a:rPr>
              <a:t>, Springer,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2013, pp. 502–517.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[45] F. E. </a:t>
            </a:r>
            <a:r>
              <a:rPr lang="de-DE" sz="1000" b="0" i="0" u="none" strike="noStrike" baseline="0" dirty="0" err="1">
                <a:latin typeface="+mj-lt"/>
              </a:rPr>
              <a:t>Potestad-Or</a:t>
            </a:r>
            <a:r>
              <a:rPr lang="de-DE" sz="1000" dirty="0" err="1">
                <a:latin typeface="+mj-lt"/>
              </a:rPr>
              <a:t>ó</a:t>
            </a:r>
            <a:r>
              <a:rPr lang="de-DE" sz="1000" b="0" i="0" u="none" strike="noStrike" baseline="0" dirty="0" err="1">
                <a:latin typeface="+mj-lt"/>
              </a:rPr>
              <a:t>nez</a:t>
            </a:r>
            <a:r>
              <a:rPr lang="de-DE" sz="1000" b="0" i="0" u="none" strike="noStrike" baseline="0" dirty="0">
                <a:latin typeface="+mj-lt"/>
              </a:rPr>
              <a:t>, M. Valencia-</a:t>
            </a:r>
            <a:r>
              <a:rPr lang="de-DE" sz="1000" b="0" i="0" u="none" strike="noStrike" baseline="0" dirty="0" err="1">
                <a:latin typeface="+mj-lt"/>
              </a:rPr>
              <a:t>Barrero</a:t>
            </a:r>
            <a:r>
              <a:rPr lang="de-DE" sz="1000" b="0" i="0" u="none" strike="noStrike" baseline="0" dirty="0">
                <a:latin typeface="+mj-lt"/>
              </a:rPr>
              <a:t>, C. </a:t>
            </a:r>
            <a:r>
              <a:rPr lang="de-DE" sz="1000" b="0" i="0" u="none" strike="noStrike" baseline="0" dirty="0" err="1">
                <a:latin typeface="+mj-lt"/>
              </a:rPr>
              <a:t>Baena</a:t>
            </a:r>
            <a:r>
              <a:rPr lang="de-DE" sz="1000" b="0" i="0" u="none" strike="noStrike" baseline="0" dirty="0">
                <a:latin typeface="+mj-lt"/>
              </a:rPr>
              <a:t>-Oliva, P. Parra-</a:t>
            </a:r>
            <a:r>
              <a:rPr lang="de-DE" sz="1000" b="0" i="0" u="none" strike="noStrike" baseline="0" dirty="0" err="1">
                <a:latin typeface="+mj-lt"/>
              </a:rPr>
              <a:t>Fern´andez</a:t>
            </a:r>
            <a:r>
              <a:rPr lang="de-DE" sz="1000" b="0" i="0" u="none" strike="noStrike" baseline="0" dirty="0">
                <a:latin typeface="+mj-lt"/>
              </a:rPr>
              <a:t>, and C. J.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Jiménez-Fernández, “Breaking trivium stream cipher implemented in </a:t>
            </a:r>
            <a:r>
              <a:rPr lang="en-US" sz="1000" b="0" i="0" u="none" strike="noStrike" baseline="0" dirty="0" err="1">
                <a:latin typeface="+mj-lt"/>
              </a:rPr>
              <a:t>asic</a:t>
            </a:r>
            <a:r>
              <a:rPr lang="en-US" sz="1000" b="0" i="0" u="none" strike="noStrike" baseline="0" dirty="0">
                <a:latin typeface="+mj-lt"/>
              </a:rPr>
              <a:t> using </a:t>
            </a:r>
            <a:br>
              <a:rPr lang="en-US" sz="1000" b="0" i="0" u="none" strike="noStrike" baseline="0" dirty="0">
                <a:latin typeface="+mj-lt"/>
              </a:rPr>
            </a:br>
            <a:r>
              <a:rPr lang="en-US" sz="1000" b="0" i="0" u="none" strike="noStrike" baseline="0" dirty="0">
                <a:latin typeface="+mj-lt"/>
              </a:rPr>
              <a:t>	experimental attacks and </a:t>
            </a:r>
            <a:r>
              <a:rPr lang="en-US" sz="1000" b="0" i="0" u="none" strike="noStrike" baseline="0" dirty="0" err="1">
                <a:latin typeface="+mj-lt"/>
              </a:rPr>
              <a:t>dfa</a:t>
            </a:r>
            <a:r>
              <a:rPr lang="en-US" sz="1000" b="0" i="0" u="none" strike="noStrike" baseline="0" dirty="0">
                <a:latin typeface="+mj-lt"/>
              </a:rPr>
              <a:t>,” </a:t>
            </a:r>
            <a:r>
              <a:rPr lang="en-US" sz="1000" b="0" i="1" u="none" strike="noStrike" baseline="0" dirty="0">
                <a:latin typeface="+mj-lt"/>
              </a:rPr>
              <a:t>Sensors</a:t>
            </a:r>
            <a:r>
              <a:rPr lang="en-US" sz="1000" b="0" i="0" u="none" strike="noStrike" baseline="0" dirty="0">
                <a:latin typeface="+mj-lt"/>
              </a:rPr>
              <a:t>, vol. 20, no. 23, p. 6909, 2020.</a:t>
            </a:r>
            <a:endParaRPr lang="de-DE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28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calculated by feedback function after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de-DE" sz="2000" b="0" dirty="0" err="1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shift: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35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initial state and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tapped memory cells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Example </a:t>
                </a:r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k = 5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de-DE" sz="2000" b="0" dirty="0">
                    <a:solidFill>
                      <a:srgbClr val="718E00"/>
                    </a:solidFill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de-DE" sz="2000" b="0" baseline="-25000" dirty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2000" b="0" i="0" smtClean="0">
                        <a:solidFill>
                          <a:srgbClr val="718E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altLang="de-DE" sz="2000" b="0" i="1" baseline="-25000" dirty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000" b="0" i="0" smtClean="0">
                        <a:solidFill>
                          <a:srgbClr val="718E00"/>
                        </a:solidFill>
                        <a:latin typeface="Cambria Math" panose="02040503050406030204" pitchFamily="18" charset="0"/>
                      </a:rPr>
                      <m:t>=1+1=0 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ℤ/2ℤ)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buNone/>
                </a:pPr>
                <a:endParaRPr lang="de-DE" sz="2000" b="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5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Generating </a:t>
            </a:r>
            <a:r>
              <a:rPr lang="de-DE" dirty="0" err="1"/>
              <a:t>Pseudorandom</a:t>
            </a:r>
            <a:r>
              <a:rPr lang="de-DE" dirty="0"/>
              <a:t> Numbers with LFSRs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67A316F-4BCF-4D1C-A0DA-B7F4C9C07B67}"/>
                  </a:ext>
                </a:extLst>
              </p:cNvPr>
              <p:cNvSpPr txBox="1"/>
              <p:nvPr/>
            </p:nvSpPr>
            <p:spPr>
              <a:xfrm>
                <a:off x="2284740" y="1821874"/>
                <a:ext cx="845705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	</a:t>
                </a:r>
                <a:r>
                  <a:rPr lang="de-DE" sz="2000" dirty="0" err="1">
                    <a:solidFill>
                      <a:schemeClr val="tx1"/>
                    </a:solidFill>
                  </a:rPr>
                  <a:t>with</a:t>
                </a:r>
                <a:r>
                  <a:rPr lang="de-DE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∈ </a:t>
                </a:r>
                <a:r>
                  <a:rPr lang="en-US" altLang="de-DE" sz="2000" spc="-3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IF</a:t>
                </a:r>
                <a:r>
                  <a:rPr lang="en-US" altLang="de-DE" sz="200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2 </a:t>
                </a:r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(≙ ℤ/2ℤ)</a:t>
                </a:r>
                <a:endParaRPr lang="de-DE" altLang="de-DE" sz="2000" baseline="-25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67A316F-4BCF-4D1C-A0DA-B7F4C9C0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740" y="1821874"/>
                <a:ext cx="8457055" cy="400110"/>
              </a:xfrm>
              <a:prstGeom prst="rect">
                <a:avLst/>
              </a:prstGeom>
              <a:blipFill>
                <a:blip r:embed="rId5"/>
                <a:stretch>
                  <a:fillRect t="-9231" b="-2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fik 13">
            <a:extLst>
              <a:ext uri="{FF2B5EF4-FFF2-40B4-BE49-F238E27FC236}">
                <a16:creationId xmlns:a16="http://schemas.microsoft.com/office/drawing/2014/main" id="{017142D0-0ED8-45E6-9DE6-70E5201484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32593" y="2929058"/>
            <a:ext cx="6807430" cy="314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9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D6985751-919E-410B-8E3D-16D8170E4F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0695" y="2790897"/>
            <a:ext cx="6403957" cy="39408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calculated by feedback function after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de-DE" sz="2000" b="0" dirty="0" err="1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shift: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35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initial state and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tapped memory cells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Period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𝒓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:</a:t>
                </a:r>
                <a:endParaRPr lang="de-DE" sz="2000" i="1" dirty="0">
                  <a:effectLst/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  <m:r>
                      <a:rPr lang="en-US" sz="2000" b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de-DE" sz="2000" b="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𝑟</m:t>
                    </m:r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ℕ</m:t>
                    </m:r>
                  </m:oMath>
                </a14:m>
                <a:endParaRPr lang="en-US" sz="2000" b="0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à"/>
                </a:pP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Maximum possible period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de-DE" sz="20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de-DE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p>
                    <m:r>
                      <a:rPr lang="de-DE" sz="20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−1</m:t>
                    </m:r>
                  </m:oMath>
                </a14:m>
                <a:endParaRPr lang="en-US" sz="2000" b="0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1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à"/>
                </a:pP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Period can depend on initial state</a:t>
                </a:r>
                <a:b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   </a:t>
                </a:r>
                <a:r>
                  <a:rPr lang="en-US" altLang="de-DE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altLang="de-DE" sz="2000" b="0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altLang="de-DE" sz="20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altLang="de-DE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altLang="de-DE" sz="2000" b="0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de-DE" sz="20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</a:t>
                </a:r>
                <a:r>
                  <a:rPr lang="en-US" altLang="de-DE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altLang="de-DE" sz="2000" b="0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k-1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buNone/>
                </a:pPr>
                <a:endParaRPr lang="de-DE" sz="2000" b="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4"/>
                <a:stretch>
                  <a:fillRect l="-1433" t="-15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Generating </a:t>
            </a:r>
            <a:r>
              <a:rPr lang="de-DE" dirty="0" err="1"/>
              <a:t>Pseudorandom</a:t>
            </a:r>
            <a:r>
              <a:rPr lang="de-DE" dirty="0"/>
              <a:t> Numbers with LFSRs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67A316F-4BCF-4D1C-A0DA-B7F4C9C07B67}"/>
                  </a:ext>
                </a:extLst>
              </p:cNvPr>
              <p:cNvSpPr txBox="1"/>
              <p:nvPr/>
            </p:nvSpPr>
            <p:spPr>
              <a:xfrm>
                <a:off x="2284740" y="1821874"/>
                <a:ext cx="845705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	</a:t>
                </a:r>
                <a:r>
                  <a:rPr lang="de-DE" sz="2000" dirty="0" err="1">
                    <a:solidFill>
                      <a:schemeClr val="tx1"/>
                    </a:solidFill>
                  </a:rPr>
                  <a:t>with</a:t>
                </a:r>
                <a:r>
                  <a:rPr lang="de-DE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∈ </a:t>
                </a:r>
                <a:r>
                  <a:rPr lang="en-US" altLang="de-DE" sz="2000" spc="-3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IF</a:t>
                </a:r>
                <a:r>
                  <a:rPr lang="en-US" altLang="de-DE" sz="200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2 </a:t>
                </a:r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(≙ ℤ/2ℤ)</a:t>
                </a:r>
                <a:endParaRPr lang="de-DE" altLang="de-DE" sz="2000" baseline="-25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67A316F-4BCF-4D1C-A0DA-B7F4C9C0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740" y="1821874"/>
                <a:ext cx="8457055" cy="400110"/>
              </a:xfrm>
              <a:prstGeom prst="rect">
                <a:avLst/>
              </a:prstGeom>
              <a:blipFill>
                <a:blip r:embed="rId5"/>
                <a:stretch>
                  <a:fillRect t="-9231" b="-2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139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96B9437-F880-4A66-9427-34E6448381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884" y="1458879"/>
            <a:ext cx="11063816" cy="5034180"/>
          </a:xfrm>
        </p:spPr>
        <p:txBody>
          <a:bodyPr>
            <a:normAutofit/>
          </a:bodyPr>
          <a:lstStyle/>
          <a:p>
            <a:pPr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Desired: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maximum period + independent of initial state  </a:t>
            </a:r>
            <a:r>
              <a:rPr lang="en-US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m-sequences</a:t>
            </a:r>
            <a:br>
              <a:rPr lang="en-US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endParaRPr lang="en-US" sz="2000" b="0" i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Producing m-sequences:</a:t>
            </a:r>
          </a:p>
          <a:p>
            <a:pPr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Describing the LFSR as matrix </a:t>
            </a:r>
            <a:r>
              <a:rPr lang="en-US" altLang="de-DE" sz="2000" b="0" i="1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altLang="de-DE" sz="2000" b="0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∈ </a:t>
            </a:r>
            <a:r>
              <a:rPr lang="en-US" altLang="de-DE" sz="2000" b="0" spc="-300" dirty="0">
                <a:latin typeface="Cambria Math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IF</a:t>
            </a:r>
            <a:r>
              <a:rPr lang="en-US" altLang="de-DE" sz="2000" b="0" baseline="-25000" dirty="0">
                <a:latin typeface="Cambria Math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2</a:t>
            </a:r>
            <a:r>
              <a:rPr lang="en-US" sz="2000" b="0" baseline="30000" dirty="0">
                <a:latin typeface="Arial" panose="020B0604020202020204" pitchFamily="34" charset="0"/>
                <a:ea typeface="Calibri" panose="020F0502020204030204" pitchFamily="34" charset="0"/>
              </a:rPr>
              <a:t>k×k</a:t>
            </a:r>
            <a:r>
              <a:rPr lang="en-US" sz="2000" b="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b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Characteristic polynomial of </a:t>
            </a:r>
            <a:r>
              <a:rPr lang="en-US" altLang="de-DE" sz="2000" b="0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  <a:p>
            <a:pPr indent="0">
              <a:lnSpc>
                <a:spcPct val="100000"/>
              </a:lnSpc>
              <a:buNone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200000"/>
              </a:lnSpc>
              <a:buNone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LFSR produces m-sequence, if characteristic polynomial of </a:t>
            </a:r>
            <a:r>
              <a:rPr lang="en-US" altLang="de-DE" sz="2000" b="0" i="1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is </a:t>
            </a:r>
            <a:r>
              <a:rPr lang="en-US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primitive</a:t>
            </a: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Optimizing</a:t>
            </a:r>
            <a:r>
              <a:rPr lang="de-DE" dirty="0"/>
              <a:t> LFSRs: m-</a:t>
            </a:r>
            <a:r>
              <a:rPr lang="de-DE" dirty="0" err="1"/>
              <a:t>sequences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142209F-7B78-49C9-80C2-B099BEDF25C0}"/>
                  </a:ext>
                </a:extLst>
              </p:cNvPr>
              <p:cNvSpPr txBox="1"/>
              <p:nvPr/>
            </p:nvSpPr>
            <p:spPr>
              <a:xfrm>
                <a:off x="2227644" y="5190493"/>
                <a:ext cx="7736711" cy="405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𝑑𝑒𝑡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𝐴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m:rPr>
                          <m:lit/>
                        </m:rP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−1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−2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…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0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∈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de-DE" sz="2000" spc="-300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IF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142209F-7B78-49C9-80C2-B099BEDF2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644" y="5190493"/>
                <a:ext cx="7736711" cy="405624"/>
              </a:xfrm>
              <a:prstGeom prst="rect">
                <a:avLst/>
              </a:prstGeom>
              <a:blipFill>
                <a:blip r:embed="rId2"/>
                <a:stretch>
                  <a:fillRect l="-157" b="-149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5230EB6-C2FA-47CA-A6B5-48F47A9246FA}"/>
                  </a:ext>
                </a:extLst>
              </p:cNvPr>
              <p:cNvSpPr txBox="1"/>
              <p:nvPr/>
            </p:nvSpPr>
            <p:spPr>
              <a:xfrm>
                <a:off x="4370614" y="2940510"/>
                <a:ext cx="2979057" cy="15740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de-D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5230EB6-C2FA-47CA-A6B5-48F47A924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614" y="2940510"/>
                <a:ext cx="2979057" cy="1574085"/>
              </a:xfrm>
              <a:prstGeom prst="rect">
                <a:avLst/>
              </a:prstGeom>
              <a:blipFill>
                <a:blip r:embed="rId3"/>
                <a:stretch>
                  <a:fillRect r="-4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98D10C8C-52B3-4327-BEA9-C18FCC192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68555" y="3327443"/>
                <a:ext cx="382814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altLang="de-DE" sz="20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tapped variables</a:t>
                </a:r>
                <a:endParaRPr kumimoji="0" lang="de-DE" altLang="de-DE" sz="20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98D10C8C-52B3-4327-BEA9-C18FCC192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68555" y="3327443"/>
                <a:ext cx="3828145" cy="400110"/>
              </a:xfrm>
              <a:prstGeom prst="rect">
                <a:avLst/>
              </a:prstGeom>
              <a:blipFill>
                <a:blip r:embed="rId4"/>
                <a:stretch>
                  <a:fillRect l="-1752" t="-7692" b="-292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18184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 Präsentation Template I_16_9 [Schreibgeschützt]" id="{6E1FC12C-E241-4EA9-B509-58D9ECC47C6E}" vid="{8A1B42C8-6EEC-445B-A900-F154598C64A4}"/>
    </a:ext>
  </a:extLst>
</a:theme>
</file>

<file path=ppt/theme/theme2.xml><?xml version="1.0" encoding="utf-8"?>
<a:theme xmlns:a="http://schemas.openxmlformats.org/drawingml/2006/main" name="1_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I Präsentation Template I_16_9 [Schreibgeschützt]" id="{6E1FC12C-E241-4EA9-B509-58D9ECC47C6E}" vid="{64CF7779-663E-47E0-BCB9-5091361682A2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ategorie xmlns="3ea1445a-e6f2-4b21-90f1-4e4a5aca6572">Vorlagen Präsentationen 16:9</Kategorie>
    <_dlc_DocId xmlns="bfb11438-62cb-48e0-8e08-adb7b8077717">4ZPPNAQV5EQV-6530471-237</_dlc_DocId>
    <_dlc_DocIdUrl xmlns="bfb11438-62cb-48e0-8e08-adb7b8077717">
      <Url>https://mythi.de/_layouts/15/DocIdRedir.aspx?ID=4ZPPNAQV5EQV-6530471-237</Url>
      <Description>4ZPPNAQV5EQV-6530471-237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8AB19A0A86D2148BE9E8CA48E53677F" ma:contentTypeVersion="2" ma:contentTypeDescription="Ein neues Dokument erstellen." ma:contentTypeScope="" ma:versionID="1e80b2ca2b93bd808485b2d451bc603f">
  <xsd:schema xmlns:xsd="http://www.w3.org/2001/XMLSchema" xmlns:xs="http://www.w3.org/2001/XMLSchema" xmlns:p="http://schemas.microsoft.com/office/2006/metadata/properties" xmlns:ns2="bfb11438-62cb-48e0-8e08-adb7b8077717" xmlns:ns3="3ea1445a-e6f2-4b21-90f1-4e4a5aca6572" xmlns:ns4="bb6f2568-2a10-4a56-89e3-032448edb678" targetNamespace="http://schemas.microsoft.com/office/2006/metadata/properties" ma:root="true" ma:fieldsID="6bdf8fd81a7b586dd79b811828187a67" ns2:_="" ns3:_="" ns4:_="">
    <xsd:import namespace="bfb11438-62cb-48e0-8e08-adb7b8077717"/>
    <xsd:import namespace="3ea1445a-e6f2-4b21-90f1-4e4a5aca6572"/>
    <xsd:import namespace="bb6f2568-2a10-4a56-89e3-032448edb67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Kategorie"/>
                <xsd:element ref="ns4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11438-62cb-48e0-8e08-adb7b807771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1445a-e6f2-4b21-90f1-4e4a5aca6572" elementFormDefault="qualified">
    <xsd:import namespace="http://schemas.microsoft.com/office/2006/documentManagement/types"/>
    <xsd:import namespace="http://schemas.microsoft.com/office/infopath/2007/PartnerControls"/>
    <xsd:element name="Kategorie" ma:index="11" ma:displayName="Kategorie" ma:default="NEU" ma:format="Dropdown" ma:internalName="Kategorie">
      <xsd:simpleType>
        <xsd:restriction base="dms:Choice">
          <xsd:enumeration value="NEU"/>
          <xsd:enumeration value="Fakultätsfarben"/>
          <xsd:enumeration value="Vorlagen Briefe"/>
          <xsd:enumeration value="Lageplan"/>
          <xsd:enumeration value="Logos"/>
          <xsd:enumeration value="Vorlagen Präsentationen 4:3"/>
          <xsd:enumeration value="Vorlagen Präsentationen 16:9"/>
          <xsd:enumeration value="Plakate"/>
          <xsd:enumeration value="Leitfäden"/>
          <xsd:enumeration value="TH Intern"/>
          <xsd:enumeration value="Hochschulpräsentationen"/>
          <xsd:enumeration value="Webhandbuch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6f2568-2a10-4a56-89e3-032448edb67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B5802FD-0FE5-40B9-964E-26CF6C896D54}">
  <ds:schemaRefs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bb6f2568-2a10-4a56-89e3-032448edb678"/>
    <ds:schemaRef ds:uri="http://purl.org/dc/elements/1.1/"/>
    <ds:schemaRef ds:uri="http://purl.org/dc/terms/"/>
    <ds:schemaRef ds:uri="http://schemas.openxmlformats.org/package/2006/metadata/core-properties"/>
    <ds:schemaRef ds:uri="3ea1445a-e6f2-4b21-90f1-4e4a5aca6572"/>
    <ds:schemaRef ds:uri="bfb11438-62cb-48e0-8e08-adb7b8077717"/>
  </ds:schemaRefs>
</ds:datastoreItem>
</file>

<file path=customXml/itemProps2.xml><?xml version="1.0" encoding="utf-8"?>
<ds:datastoreItem xmlns:ds="http://schemas.openxmlformats.org/officeDocument/2006/customXml" ds:itemID="{7C111C41-FBCC-4433-B45C-C3FBA6F156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b11438-62cb-48e0-8e08-adb7b8077717"/>
    <ds:schemaRef ds:uri="3ea1445a-e6f2-4b21-90f1-4e4a5aca6572"/>
    <ds:schemaRef ds:uri="bb6f2568-2a10-4a56-89e3-032448edb6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E7C72F-ED79-494F-A7ED-1F0FF5B91FF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90C7402-FDBD-4B5F-A7A1-6AD2340559B8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THI Präsentation Template I_16_9</Template>
  <TotalTime>0</TotalTime>
  <Words>7551</Words>
  <Application>Microsoft Office PowerPoint</Application>
  <PresentationFormat>Widescreen</PresentationFormat>
  <Paragraphs>956</Paragraphs>
  <Slides>62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75" baseType="lpstr">
      <vt:lpstr>Arial</vt:lpstr>
      <vt:lpstr>Calibri</vt:lpstr>
      <vt:lpstr>Cambria Math</vt:lpstr>
      <vt:lpstr>CMMI10</vt:lpstr>
      <vt:lpstr>CMMI8</vt:lpstr>
      <vt:lpstr>CMR8</vt:lpstr>
      <vt:lpstr>CMSY10</vt:lpstr>
      <vt:lpstr>TeXGyreCursor-Bold</vt:lpstr>
      <vt:lpstr>TeXGyreCursor-Italic</vt:lpstr>
      <vt:lpstr>TeXGyreCursor-Regular</vt:lpstr>
      <vt:lpstr>Wingdings</vt:lpstr>
      <vt:lpstr>2_Office</vt:lpstr>
      <vt:lpstr>1_Bildschirm</vt:lpstr>
      <vt:lpstr>PowerPoint Presentation</vt:lpstr>
      <vt:lpstr>PowerPoint Presentation</vt:lpstr>
      <vt:lpstr>Stream Ciphers: Striving for Randomness</vt:lpstr>
      <vt:lpstr>The Idea of Stream Ciphers</vt:lpstr>
      <vt:lpstr>The Idea of Stream Ciphers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PowerPoint Presentation</vt:lpstr>
      <vt:lpstr>Security of Stream Ciphers based on LFSRs</vt:lpstr>
      <vt:lpstr>Security of Stream Ciphers based on LFSRs</vt:lpstr>
      <vt:lpstr>Security of Stream Ciphers based on LFSRs</vt:lpstr>
      <vt:lpstr>Increasing the Cryptographic Qualities of LFSRs</vt:lpstr>
      <vt:lpstr>Increasing the Cryptographic Qualities of LFSRs</vt:lpstr>
      <vt:lpstr>Increasing the Cryptographic Qualities of LFSRs</vt:lpstr>
      <vt:lpstr>Increasing the Cryptographic Qualities of LFSRs</vt:lpstr>
      <vt:lpstr>Increasing the Cryptographic Qualities of LFSRs</vt:lpstr>
      <vt:lpstr>Increasing the Cryptographic Qualities of LFSRs</vt:lpstr>
      <vt:lpstr>PowerPoint Presentation</vt:lpstr>
      <vt:lpstr>PowerPoint Presentation</vt:lpstr>
      <vt:lpstr>eSTREAM Contest</vt:lpstr>
      <vt:lpstr>eSTREAM Contest</vt:lpstr>
      <vt:lpstr>eSTREAM Contest</vt:lpstr>
      <vt:lpstr>eSTREAM Contest</vt:lpstr>
      <vt:lpstr>PowerPoint Presentation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 </vt:lpstr>
      <vt:lpstr>Trivium </vt:lpstr>
      <vt:lpstr>Trivium </vt:lpstr>
      <vt:lpstr>Trivium </vt:lpstr>
      <vt:lpstr>Trivium </vt:lpstr>
      <vt:lpstr>Trivium </vt:lpstr>
      <vt:lpstr>Trivium</vt:lpstr>
      <vt:lpstr>Trivium</vt:lpstr>
      <vt:lpstr>Trivium</vt:lpstr>
      <vt:lpstr>Trivium</vt:lpstr>
      <vt:lpstr>Trivium</vt:lpstr>
      <vt:lpstr>Trivium</vt:lpstr>
      <vt:lpstr>PowerPoint Presentation</vt:lpstr>
      <vt:lpstr>Conclusion</vt:lpstr>
      <vt:lpstr>PowerPoint Presentation</vt:lpstr>
      <vt:lpstr>Literature (1/3)</vt:lpstr>
      <vt:lpstr>Literature (2/3)</vt:lpstr>
      <vt:lpstr>Literature (3/3)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Thalmaier</dc:creator>
  <cp:lastModifiedBy>Larysa Bondar</cp:lastModifiedBy>
  <cp:revision>338</cp:revision>
  <cp:lastPrinted>2018-04-09T18:27:12Z</cp:lastPrinted>
  <dcterms:created xsi:type="dcterms:W3CDTF">2021-04-01T17:07:33Z</dcterms:created>
  <dcterms:modified xsi:type="dcterms:W3CDTF">2022-06-10T08:04:32Z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0x01010078AB19A0A86D2148BE9E8CA48E53677F</vt:lpwstr>
  </property>
  <property fmtid="{D5CDD505-2E9C-101B-9397-08002B2CF9AE}" pid="3" name="_dlc_DocIdItemGuid">
    <vt:lpwstr>01d87115-5e35-40f8-a10e-6019eecf87d0</vt:lpwstr>
  </property>
  <property fmtid="{D5CDD505-2E9C-101B-9397-08002B2CF9AE}" pid="4" name="Tfs.IsStoryboard">
    <vt:bool>true</vt:bool>
  </property>
</Properties>
</file>