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36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408" autoAdjust="0"/>
  </p:normalViewPr>
  <p:slideViewPr>
    <p:cSldViewPr snapToGrid="0">
      <p:cViewPr varScale="1">
        <p:scale>
          <a:sx n="66" d="100"/>
          <a:sy n="66" d="100"/>
        </p:scale>
        <p:origin x="1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83491-89D4-49E1-9471-94C7F2E3C116}" type="datetimeFigureOut">
              <a:rPr lang="es-AR" smtClean="0"/>
              <a:t>03/09/2018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D2CA0-9C61-4239-A28D-F73B9C6EE9A8}" type="slidenum">
              <a:rPr lang="es-AR" smtClean="0"/>
              <a:t>‹Nº›</a:t>
            </a:fld>
            <a:endParaRPr lang="es-AR"/>
          </a:p>
        </p:txBody>
      </p:sp>
    </p:spTree>
    <p:extLst>
      <p:ext uri="{BB962C8B-B14F-4D97-AF65-F5344CB8AC3E}">
        <p14:creationId xmlns:p14="http://schemas.microsoft.com/office/powerpoint/2010/main" val="2327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PILARES</a:t>
            </a:r>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3</a:t>
            </a:fld>
            <a:endParaRPr lang="es-AR"/>
          </a:p>
        </p:txBody>
      </p:sp>
    </p:spTree>
    <p:extLst>
      <p:ext uri="{BB962C8B-B14F-4D97-AF65-F5344CB8AC3E}">
        <p14:creationId xmlns:p14="http://schemas.microsoft.com/office/powerpoint/2010/main" val="241523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s-AR" dirty="0" smtClean="0">
                <a:latin typeface="Arial" panose="020B0604020202020204" pitchFamily="34" charset="0"/>
              </a:rPr>
              <a:t>La herencia es uno de los conceptos más cruciales en la POO. La herencia básicamente consiste en que una clase puede heredar sus variables y métodos a varias subclases (la clase que hereda es llamada superclase o clase padre). Esto significa que una subclase, aparte de los atributos y métodos propios, tiene incorporados los atributos y métodos heredados de la superclase. De esta manera se crea una jerarquía de herencia. </a:t>
            </a:r>
          </a:p>
          <a:p>
            <a:pPr eaLnBrk="1" hangingPunct="1"/>
            <a:endParaRPr lang="es-AR" altLang="es-AR" dirty="0" smtClean="0">
              <a:latin typeface="Arial" panose="020B0604020202020204" pitchFamily="34" charset="0"/>
            </a:endParaRPr>
          </a:p>
          <a:p>
            <a:pPr eaLnBrk="1" hangingPunct="1"/>
            <a:r>
              <a:rPr lang="es-AR" altLang="es-AR" dirty="0" smtClean="0">
                <a:latin typeface="Arial" panose="020B0604020202020204" pitchFamily="34" charset="0"/>
              </a:rPr>
              <a:t>Relación “es un” significa que la clase hija (o heredera), es, además, lo mismo que su padre. Es decir, un auto “es un” transporte, un caballo “es un” animal, etc.</a:t>
            </a:r>
          </a:p>
          <a:p>
            <a:pPr eaLnBrk="1" hangingPunct="1"/>
            <a:endParaRPr lang="es-AR" altLang="es-AR" dirty="0" smtClean="0">
              <a:latin typeface="Arial" panose="020B0604020202020204" pitchFamily="34" charset="0"/>
            </a:endParaRPr>
          </a:p>
          <a:p>
            <a:pPr eaLnBrk="1" hangingPunct="1"/>
            <a:r>
              <a:rPr lang="es-AR" altLang="es-AR" dirty="0" smtClean="0">
                <a:latin typeface="Arial" panose="020B0604020202020204" pitchFamily="34" charset="0"/>
              </a:rPr>
              <a:t>Estos pueden compartir (y extender) su comportamiento sin tener que re implementar su comportamiento. Esto suele hacerse habitualmente agrupando los objetos en </a:t>
            </a:r>
            <a:r>
              <a:rPr lang="es-AR" altLang="es-AR" i="1" dirty="0" smtClean="0">
                <a:latin typeface="Arial" panose="020B0604020202020204" pitchFamily="34" charset="0"/>
              </a:rPr>
              <a:t>clases</a:t>
            </a:r>
            <a:r>
              <a:rPr lang="es-AR" altLang="es-AR" dirty="0" smtClean="0">
                <a:latin typeface="Arial" panose="020B0604020202020204" pitchFamily="34" charset="0"/>
              </a:rPr>
              <a:t> y las clases en </a:t>
            </a:r>
            <a:r>
              <a:rPr lang="es-AR" altLang="es-AR" i="1" dirty="0" smtClean="0">
                <a:latin typeface="Arial" panose="020B0604020202020204" pitchFamily="34" charset="0"/>
              </a:rPr>
              <a:t>árboles</a:t>
            </a:r>
            <a:r>
              <a:rPr lang="es-AR" altLang="es-AR" dirty="0" smtClean="0">
                <a:latin typeface="Arial" panose="020B0604020202020204" pitchFamily="34" charset="0"/>
              </a:rPr>
              <a:t> o </a:t>
            </a:r>
            <a:r>
              <a:rPr lang="es-AR" altLang="es-AR" i="1" dirty="0" smtClean="0">
                <a:latin typeface="Arial" panose="020B0604020202020204" pitchFamily="34" charset="0"/>
              </a:rPr>
              <a:t>enrejados</a:t>
            </a:r>
            <a:r>
              <a:rPr lang="es-AR" altLang="es-AR" dirty="0" smtClean="0">
                <a:latin typeface="Arial" panose="020B0604020202020204" pitchFamily="34" charset="0"/>
              </a:rPr>
              <a:t> que reflejan un comportamiento común. </a:t>
            </a:r>
          </a:p>
          <a:p>
            <a:pPr eaLnBrk="1" hangingPunct="1"/>
            <a:endParaRPr lang="es-ES" altLang="es-AR" dirty="0" smtClean="0">
              <a:latin typeface="Arial" panose="020B0604020202020204" pitchFamily="34" charset="0"/>
            </a:endParaRP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6</a:t>
            </a:fld>
            <a:endParaRPr lang="es-AR"/>
          </a:p>
        </p:txBody>
      </p:sp>
    </p:spTree>
    <p:extLst>
      <p:ext uri="{BB962C8B-B14F-4D97-AF65-F5344CB8AC3E}">
        <p14:creationId xmlns:p14="http://schemas.microsoft.com/office/powerpoint/2010/main" val="407528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altLang="es-AR" dirty="0" smtClean="0">
                <a:latin typeface="Arial" panose="020B0604020202020204" pitchFamily="34" charset="0"/>
              </a:rPr>
              <a:t>El término de polimorfismo también define la capacidad de que más de un objeto puedan crearse usando la misma clase de base para lograr dos conceptos de objetos diferentes, en este caso podemos citar el típico ejemplo de los teléfonos, los cuales se basan en un teléfono base, con la capacidad de hacer </a:t>
            </a:r>
            <a:r>
              <a:rPr lang="es-AR" altLang="es-AR" i="1" dirty="0" smtClean="0">
                <a:latin typeface="Arial" panose="020B0604020202020204" pitchFamily="34" charset="0"/>
              </a:rPr>
              <a:t>ring</a:t>
            </a:r>
            <a:r>
              <a:rPr lang="es-AR" altLang="es-AR" dirty="0" smtClean="0">
                <a:latin typeface="Arial" panose="020B0604020202020204" pitchFamily="34" charset="0"/>
              </a:rPr>
              <a:t> y tener un auricular, para luego obtener un teléfono digital, inalámbrico, con botonera de marcado y también, tomando la misma base, construir un teléfono analógico y con disco de marcado. </a:t>
            </a: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7</a:t>
            </a:fld>
            <a:endParaRPr lang="es-AR"/>
          </a:p>
        </p:txBody>
      </p:sp>
    </p:spTree>
    <p:extLst>
      <p:ext uri="{BB962C8B-B14F-4D97-AF65-F5344CB8AC3E}">
        <p14:creationId xmlns:p14="http://schemas.microsoft.com/office/powerpoint/2010/main" val="330803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s-AR" dirty="0" smtClean="0">
                <a:latin typeface="Arial" panose="020B0604020202020204" pitchFamily="34" charset="0"/>
              </a:rPr>
              <a:t>Las clases son declaraciones de objetos, también se podrían definir como abstracciones de objetos. Esto quiere decir que la definición de un objeto es la clase. Cuando programamos un objeto y definimos sus características y funcionalidades en realidad lo que estamos haciendo es programar una clase. </a:t>
            </a:r>
          </a:p>
          <a:p>
            <a:pPr eaLnBrk="1" hangingPunct="1"/>
            <a:endParaRPr lang="es-AR" altLang="es-AR" dirty="0" smtClean="0">
              <a:latin typeface="Arial" panose="020B0604020202020204" pitchFamily="34" charset="0"/>
            </a:endParaRPr>
          </a:p>
          <a:p>
            <a:pPr eaLnBrk="1" hangingPunct="1"/>
            <a:r>
              <a:rPr lang="es-CR" altLang="es-AR" dirty="0" smtClean="0">
                <a:latin typeface="Arial" panose="020B0604020202020204" pitchFamily="34" charset="0"/>
                <a:sym typeface="Wingdings" panose="05000000000000000000" pitchFamily="2" charset="2"/>
              </a:rPr>
              <a:t>La clasificación se basa en un comportamiento y atributos comunes. Permite crear un vocabulario estandarizado para comunicarse y pensar dentro del equipo de trabajo.</a:t>
            </a: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8</a:t>
            </a:fld>
            <a:endParaRPr lang="es-AR"/>
          </a:p>
        </p:txBody>
      </p:sp>
    </p:spTree>
    <p:extLst>
      <p:ext uri="{BB962C8B-B14F-4D97-AF65-F5344CB8AC3E}">
        <p14:creationId xmlns:p14="http://schemas.microsoft.com/office/powerpoint/2010/main" val="372762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s-AR" dirty="0" smtClean="0">
              <a:latin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9</a:t>
            </a:fld>
            <a:endParaRPr lang="es-AR"/>
          </a:p>
        </p:txBody>
      </p:sp>
    </p:spTree>
    <p:extLst>
      <p:ext uri="{BB962C8B-B14F-4D97-AF65-F5344CB8AC3E}">
        <p14:creationId xmlns:p14="http://schemas.microsoft.com/office/powerpoint/2010/main" val="2960439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9/3/2018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9/3/2018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Programación Orientada a Objetos</a:t>
            </a:r>
            <a:endParaRPr lang="es-AR" dirty="0"/>
          </a:p>
        </p:txBody>
      </p:sp>
      <p:sp>
        <p:nvSpPr>
          <p:cNvPr id="3" name="Subtítulo 2"/>
          <p:cNvSpPr>
            <a:spLocks noGrp="1"/>
          </p:cNvSpPr>
          <p:nvPr>
            <p:ph type="subTitle" idx="1"/>
          </p:nvPr>
        </p:nvSpPr>
        <p:spPr/>
        <p:txBody>
          <a:bodyPr/>
          <a:lstStyle/>
          <a:p>
            <a:pPr lvl="0">
              <a:spcBef>
                <a:spcPts val="0"/>
              </a:spcBef>
              <a:buClr>
                <a:schemeClr val="lt1"/>
              </a:buClr>
              <a:buSzPts val="2000"/>
            </a:pPr>
            <a:r>
              <a:rPr lang="es-AR" dirty="0"/>
              <a:t>Programación II y </a:t>
            </a:r>
            <a:r>
              <a:rPr lang="es-AR" dirty="0">
                <a:solidFill>
                  <a:schemeClr val="lt1"/>
                </a:solidFill>
                <a:ea typeface="Trebuchet MS"/>
                <a:cs typeface="Trebuchet MS"/>
                <a:sym typeface="Trebuchet MS"/>
              </a:rPr>
              <a:t>Laboratorio de Computación II</a:t>
            </a:r>
          </a:p>
          <a:p>
            <a:pPr lvl="0">
              <a:spcBef>
                <a:spcPts val="0"/>
              </a:spcBef>
              <a:buClr>
                <a:schemeClr val="lt1"/>
              </a:buClr>
              <a:buSzPts val="2000"/>
            </a:pPr>
            <a:endParaRPr lang="es-AR" dirty="0">
              <a:solidFill>
                <a:schemeClr val="lt1"/>
              </a:solidFill>
              <a:ea typeface="Trebuchet MS"/>
              <a:cs typeface="Trebuchet MS"/>
              <a:sym typeface="Trebuchet MS"/>
            </a:endParaRPr>
          </a:p>
          <a:p>
            <a:pPr lvl="0">
              <a:spcBef>
                <a:spcPts val="0"/>
              </a:spcBef>
              <a:buClr>
                <a:schemeClr val="lt1"/>
              </a:buClr>
              <a:buSzPts val="2000"/>
            </a:pPr>
            <a:r>
              <a:rPr lang="es-AR" dirty="0"/>
              <a:t>Edición </a:t>
            </a:r>
            <a:r>
              <a:rPr lang="es-AR" dirty="0" smtClean="0"/>
              <a:t>2018</a:t>
            </a:r>
            <a:endParaRPr lang="es-AR" dirty="0">
              <a:solidFill>
                <a:schemeClr val="lt1"/>
              </a:solidFill>
              <a:ea typeface="Trebuchet MS"/>
              <a:cs typeface="Trebuchet MS"/>
              <a:sym typeface="Trebuchet MS"/>
            </a:endParaRPr>
          </a:p>
        </p:txBody>
      </p:sp>
      <p:sp>
        <p:nvSpPr>
          <p:cNvPr id="4"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dirty="0" smtClean="0">
                <a:solidFill>
                  <a:prstClr val="white"/>
                </a:solidFill>
                <a:latin typeface="Trebuchet MS" panose="020B0603020202020204"/>
              </a:rPr>
              <a:t>2</a:t>
            </a:r>
            <a:endParaRPr lang="es-AR" dirty="0">
              <a:solidFill>
                <a:prstClr val="white"/>
              </a:solidFill>
              <a:latin typeface="Trebuchet MS" panose="020B0603020202020204"/>
            </a:endParaRPr>
          </a:p>
        </p:txBody>
      </p:sp>
    </p:spTree>
    <p:extLst>
      <p:ext uri="{BB962C8B-B14F-4D97-AF65-F5344CB8AC3E}">
        <p14:creationId xmlns:p14="http://schemas.microsoft.com/office/powerpoint/2010/main" val="98725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Modificadores Clases</a:t>
            </a:r>
            <a:endParaRPr lang="es-AR" dirty="0"/>
          </a:p>
        </p:txBody>
      </p:sp>
      <p:graphicFrame>
        <p:nvGraphicFramePr>
          <p:cNvPr id="4" name="Tabla 3"/>
          <p:cNvGraphicFramePr>
            <a:graphicFrameLocks noGrp="1"/>
          </p:cNvGraphicFramePr>
          <p:nvPr>
            <p:extLst>
              <p:ext uri="{D42A27DB-BD31-4B8C-83A1-F6EECF244321}">
                <p14:modId xmlns:p14="http://schemas.microsoft.com/office/powerpoint/2010/main" val="1323572792"/>
              </p:ext>
            </p:extLst>
          </p:nvPr>
        </p:nvGraphicFramePr>
        <p:xfrm>
          <a:off x="377370" y="2098523"/>
          <a:ext cx="11263086" cy="3935472"/>
        </p:xfrm>
        <a:graphic>
          <a:graphicData uri="http://schemas.openxmlformats.org/drawingml/2006/table">
            <a:tbl>
              <a:tblPr firstRow="1" bandRow="1">
                <a:tableStyleId>{5C22544A-7EE6-4342-B048-85BDC9FD1C3A}</a:tableStyleId>
              </a:tblPr>
              <a:tblGrid>
                <a:gridCol w="5631543"/>
                <a:gridCol w="5631543"/>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Nombre</a:t>
                      </a:r>
                    </a:p>
                  </a:txBody>
                  <a:tcPr marL="90000" marR="90000" marT="46778" marB="46778"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Descripción</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abstract</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Indica que la clase no podrá instanciarse.</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internal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Accesible en todo el proyecto (Assembly).</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public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Accesible desde cualquier proyecto.</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private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Accesor por defecto.</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sealed</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Indica que la clase no podrá heredar.</a:t>
                      </a:r>
                    </a:p>
                  </a:txBody>
                  <a:tcPr marL="90000" marR="90000" marT="46778" marB="46778" horzOverflow="overflow"/>
                </a:tc>
              </a:tr>
            </a:tbl>
          </a:graphicData>
        </a:graphic>
      </p:graphicFrame>
      <p:sp>
        <p:nvSpPr>
          <p:cNvPr id="5" name="CuadroTexto 4"/>
          <p:cNvSpPr txBox="1"/>
          <p:nvPr/>
        </p:nvSpPr>
        <p:spPr>
          <a:xfrm>
            <a:off x="680321" y="6226628"/>
            <a:ext cx="3370090"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Modificadores de visibilidad</a:t>
            </a:r>
            <a:r>
              <a:rPr lang="es-ES" dirty="0" smtClean="0">
                <a:effectLst>
                  <a:outerShdw blurRad="38100" dist="38100" dir="2700000" algn="tl">
                    <a:srgbClr val="000000"/>
                  </a:outerShdw>
                </a:effectLst>
                <a:latin typeface="Franklin Gothic Medium" pitchFamily="34" charset="0"/>
              </a:rPr>
              <a:t>.</a:t>
            </a:r>
            <a:endParaRPr lang="es-ES" dirty="0">
              <a:effectLst>
                <a:outerShdw blurRad="38100" dist="38100" dir="2700000" algn="tl">
                  <a:srgbClr val="000000"/>
                </a:outerShdw>
              </a:effectLst>
              <a:latin typeface="Franklin Gothic Medium" pitchFamily="34" charset="0"/>
            </a:endParaRPr>
          </a:p>
        </p:txBody>
      </p:sp>
    </p:spTree>
    <p:extLst>
      <p:ext uri="{BB962C8B-B14F-4D97-AF65-F5344CB8AC3E}">
        <p14:creationId xmlns:p14="http://schemas.microsoft.com/office/powerpoint/2010/main" val="400960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Atributos</a:t>
            </a:r>
            <a:endParaRPr lang="es-AR" dirty="0"/>
          </a:p>
        </p:txBody>
      </p:sp>
      <p:sp>
        <p:nvSpPr>
          <p:cNvPr id="3" name="Marcador de contenido 2"/>
          <p:cNvSpPr>
            <a:spLocks noGrp="1"/>
          </p:cNvSpPr>
          <p:nvPr>
            <p:ph idx="1"/>
          </p:nvPr>
        </p:nvSpPr>
        <p:spPr>
          <a:xfrm>
            <a:off x="680321" y="3078353"/>
            <a:ext cx="9613861" cy="3599316"/>
          </a:xfrm>
        </p:spPr>
        <p:txBody>
          <a:bodyPr/>
          <a:lstStyle/>
          <a:p>
            <a:pPr>
              <a:defRPr/>
            </a:pPr>
            <a:r>
              <a:rPr lang="es-ES" b="1" dirty="0">
                <a:effectLst>
                  <a:outerShdw blurRad="38100" dist="38100" dir="2700000" algn="tl">
                    <a:srgbClr val="000000">
                      <a:alpha val="43137"/>
                    </a:srgbClr>
                  </a:outerShdw>
                </a:effectLst>
                <a:latin typeface="Franklin Gothic Medium" panose="020B0603020102020204" pitchFamily="34" charset="0"/>
              </a:rPr>
              <a:t>modificador</a:t>
            </a:r>
            <a:r>
              <a:rPr lang="es-ES" dirty="0">
                <a:effectLst>
                  <a:outerShdw blurRad="38100" dist="38100" dir="2700000" algn="tl">
                    <a:srgbClr val="000000">
                      <a:alpha val="43137"/>
                    </a:srgbClr>
                  </a:outerShdw>
                </a:effectLst>
                <a:latin typeface="Franklin Gothic Medium" panose="020B0603020102020204" pitchFamily="34" charset="0"/>
              </a:rPr>
              <a:t>: Determina la accesibilidad que tendrán sobre él las demás clases. Por defecto son </a:t>
            </a:r>
            <a:r>
              <a:rPr lang="es-ES" b="1" dirty="0" err="1">
                <a:effectLst>
                  <a:outerShdw blurRad="38100" dist="38100" dir="2700000" algn="tl">
                    <a:srgbClr val="000000">
                      <a:alpha val="43137"/>
                    </a:srgbClr>
                  </a:outerShdw>
                </a:effectLst>
                <a:latin typeface="Franklin Gothic Medium" panose="020B0603020102020204" pitchFamily="34" charset="0"/>
              </a:rPr>
              <a:t>private</a:t>
            </a:r>
            <a:r>
              <a:rPr lang="es-ES" dirty="0">
                <a:effectLst>
                  <a:outerShdw blurRad="38100" dist="38100" dir="2700000" algn="tl">
                    <a:srgbClr val="000000">
                      <a:alpha val="43137"/>
                    </a:srgbClr>
                  </a:outerShdw>
                </a:effectLst>
                <a:latin typeface="Franklin Gothic Medium" panose="020B0603020102020204" pitchFamily="34" charset="0"/>
              </a:rPr>
              <a:t>.</a:t>
            </a:r>
            <a:endParaRPr lang="es-ES" b="1" dirty="0">
              <a:effectLst>
                <a:outerShdw blurRad="38100" dist="38100" dir="2700000" algn="tl">
                  <a:srgbClr val="000000">
                    <a:alpha val="43137"/>
                  </a:srgbClr>
                </a:outerShdw>
              </a:effectLst>
              <a:latin typeface="Franklin Gothic Medium" panose="020B0603020102020204" pitchFamily="34" charset="0"/>
            </a:endParaRPr>
          </a:p>
          <a:p>
            <a:pPr>
              <a:defRPr/>
            </a:pPr>
            <a:r>
              <a:rPr lang="es-ES" b="1" dirty="0">
                <a:effectLst>
                  <a:outerShdw blurRad="38100" dist="38100" dir="2700000" algn="tl">
                    <a:srgbClr val="000000">
                      <a:alpha val="43137"/>
                    </a:srgbClr>
                  </a:outerShdw>
                </a:effectLst>
                <a:latin typeface="Franklin Gothic Medium" panose="020B0603020102020204" pitchFamily="34" charset="0"/>
              </a:rPr>
              <a:t>tipo</a:t>
            </a:r>
            <a:r>
              <a:rPr lang="es-ES" dirty="0">
                <a:effectLst>
                  <a:outerShdw blurRad="38100" dist="38100" dir="2700000" algn="tl">
                    <a:srgbClr val="000000">
                      <a:alpha val="43137"/>
                    </a:srgbClr>
                  </a:outerShdw>
                </a:effectLst>
                <a:latin typeface="Franklin Gothic Medium" panose="020B0603020102020204" pitchFamily="34" charset="0"/>
              </a:rPr>
              <a:t>: Representa al tipo de dato. Ejemplo: </a:t>
            </a:r>
            <a:r>
              <a:rPr lang="es-ES" dirty="0" err="1">
                <a:effectLst>
                  <a:outerShdw blurRad="38100" dist="38100" dir="2700000" algn="tl">
                    <a:srgbClr val="000000">
                      <a:alpha val="43137"/>
                    </a:srgbClr>
                  </a:outerShdw>
                </a:effectLst>
                <a:latin typeface="Franklin Gothic Medium" panose="020B0603020102020204" pitchFamily="34" charset="0"/>
              </a:rPr>
              <a:t>int</a:t>
            </a:r>
            <a:r>
              <a:rPr lang="es-ES" dirty="0">
                <a:effectLst>
                  <a:outerShdw blurRad="38100" dist="38100" dir="2700000" algn="tl">
                    <a:srgbClr val="000000">
                      <a:alpha val="43137"/>
                    </a:srgbClr>
                  </a:outerShdw>
                </a:effectLst>
                <a:latin typeface="Franklin Gothic Medium" panose="020B0603020102020204" pitchFamily="34" charset="0"/>
              </a:rPr>
              <a:t>, </a:t>
            </a:r>
            <a:r>
              <a:rPr lang="es-ES" dirty="0" err="1">
                <a:effectLst>
                  <a:outerShdw blurRad="38100" dist="38100" dir="2700000" algn="tl">
                    <a:srgbClr val="000000">
                      <a:alpha val="43137"/>
                    </a:srgbClr>
                  </a:outerShdw>
                </a:effectLst>
                <a:latin typeface="Franklin Gothic Medium" panose="020B0603020102020204" pitchFamily="34" charset="0"/>
              </a:rPr>
              <a:t>float</a:t>
            </a:r>
            <a:r>
              <a:rPr lang="es-ES" dirty="0">
                <a:effectLst>
                  <a:outerShdw blurRad="38100" dist="38100" dir="2700000" algn="tl">
                    <a:srgbClr val="000000">
                      <a:alpha val="43137"/>
                    </a:srgbClr>
                  </a:outerShdw>
                </a:effectLst>
                <a:latin typeface="Franklin Gothic Medium" panose="020B0603020102020204" pitchFamily="34" charset="0"/>
              </a:rPr>
              <a:t>, etc. </a:t>
            </a:r>
          </a:p>
          <a:p>
            <a:pPr>
              <a:defRPr/>
            </a:pPr>
            <a:r>
              <a:rPr lang="es-ES" b="1" dirty="0">
                <a:effectLst>
                  <a:outerShdw blurRad="38100" dist="38100" dir="2700000" algn="tl">
                    <a:srgbClr val="000000">
                      <a:alpha val="43137"/>
                    </a:srgbClr>
                  </a:outerShdw>
                </a:effectLst>
                <a:latin typeface="Franklin Gothic Medium" panose="020B0603020102020204" pitchFamily="34" charset="0"/>
              </a:rPr>
              <a:t>Identificador</a:t>
            </a:r>
            <a:r>
              <a:rPr lang="es-ES" dirty="0">
                <a:effectLst>
                  <a:outerShdw blurRad="38100" dist="38100" dir="2700000" algn="tl">
                    <a:srgbClr val="000000">
                      <a:alpha val="43137"/>
                    </a:srgbClr>
                  </a:outerShdw>
                </a:effectLst>
                <a:latin typeface="Franklin Gothic Medium" panose="020B0603020102020204" pitchFamily="34" charset="0"/>
              </a:rPr>
              <a:t>: Indica el nombre del atributo.</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tener todas sus letras en minúsculas.</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 primera letra de la segunda palabra estará en mayúsculas, las demás en minúsculas.  </a:t>
            </a:r>
          </a:p>
          <a:p>
            <a:pPr lvl="1">
              <a:buNone/>
              <a:defRPr/>
            </a:pP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b="1" dirty="0">
                <a:effectLst>
                  <a:outerShdw blurRad="38100" dist="38100" dir="2700000" algn="tl">
                    <a:srgbClr val="000000">
                      <a:alpha val="43137"/>
                    </a:srgbClr>
                  </a:outerShdw>
                </a:effectLst>
                <a:latin typeface="Franklin Gothic Medium" panose="020B0603020102020204" pitchFamily="34" charset="0"/>
              </a:rPr>
              <a:t>Ejemplo</a:t>
            </a:r>
            <a:r>
              <a:rPr lang="es-ES" sz="2400" dirty="0">
                <a:effectLst>
                  <a:outerShdw blurRad="38100" dist="38100" dir="2700000" algn="tl">
                    <a:srgbClr val="000000">
                      <a:alpha val="43137"/>
                    </a:srgbClr>
                  </a:outerShdw>
                </a:effectLst>
                <a:latin typeface="Franklin Gothic Medium" panose="020B0603020102020204" pitchFamily="34" charset="0"/>
              </a:rPr>
              <a:t>: </a:t>
            </a:r>
          </a:p>
          <a:p>
            <a:pPr lvl="1">
              <a:buNone/>
              <a:defRPr/>
            </a:pP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dirty="0" err="1">
                <a:effectLst>
                  <a:outerShdw blurRad="38100" dist="38100" dir="2700000" algn="tl">
                    <a:srgbClr val="000000">
                      <a:alpha val="43137"/>
                    </a:srgbClr>
                  </a:outerShdw>
                </a:effectLst>
                <a:latin typeface="Franklin Gothic Medium" panose="020B0603020102020204" pitchFamily="34" charset="0"/>
              </a:rPr>
              <a:t>string</a:t>
            </a: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dirty="0" err="1">
                <a:effectLst>
                  <a:outerShdw blurRad="38100" dist="38100" dir="2700000" algn="tl">
                    <a:srgbClr val="000000">
                      <a:alpha val="43137"/>
                    </a:srgbClr>
                  </a:outerShdw>
                </a:effectLst>
                <a:latin typeface="Franklin Gothic Medium" panose="020B0603020102020204" pitchFamily="34" charset="0"/>
              </a:rPr>
              <a:t>miNombre</a:t>
            </a:r>
            <a:r>
              <a:rPr lang="es-ES" sz="2400" dirty="0" smtClean="0">
                <a:effectLst>
                  <a:outerShdw blurRad="38100" dist="38100" dir="2700000" algn="tl">
                    <a:srgbClr val="000000">
                      <a:alpha val="43137"/>
                    </a:srgbClr>
                  </a:outerShdw>
                </a:effectLst>
                <a:latin typeface="Franklin Gothic Medium" panose="020B0603020102020204" pitchFamily="34" charset="0"/>
              </a:rPr>
              <a:t>;</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219457"/>
            <a:ext cx="10588693" cy="5382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a:t>
            </a:r>
            <a:r>
              <a:rPr lang="es-AR" altLang="es-AR" sz="2000" b="1" dirty="0" smtClean="0">
                <a:solidFill>
                  <a:srgbClr val="0000FF"/>
                </a:solidFill>
                <a:latin typeface="Arial Narrow" panose="020B0606020202030204" pitchFamily="34" charset="0"/>
                <a:cs typeface="Times New Roman" panose="02020603050405020304" pitchFamily="18" charset="0"/>
              </a:rPr>
              <a:t>tipo </a:t>
            </a:r>
            <a:r>
              <a:rPr lang="es-AR" altLang="es-AR" sz="2000" b="1" dirty="0" smtClean="0">
                <a:solidFill>
                  <a:srgbClr val="00B0F0"/>
                </a:solidFill>
                <a:latin typeface="Arial Narrow" panose="020B0606020202030204" pitchFamily="34" charset="0"/>
                <a:cs typeface="Times New Roman" panose="02020603050405020304" pitchFamily="18" charset="0"/>
              </a:rPr>
              <a:t>Identificador</a:t>
            </a:r>
            <a:r>
              <a:rPr lang="es-AR" altLang="es-AR" sz="2000" b="1" dirty="0" smtClean="0">
                <a:solidFill>
                  <a:srgbClr val="000000"/>
                </a:solidFill>
                <a:latin typeface="Arial Narrow" panose="020B0606020202030204" pitchFamily="34" charset="0"/>
                <a:cs typeface="Times New Roman" panose="02020603050405020304" pitchFamily="18"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40025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Modificadores Atributos</a:t>
            </a:r>
            <a:endParaRPr lang="es-AR" dirty="0"/>
          </a:p>
        </p:txBody>
      </p:sp>
      <p:graphicFrame>
        <p:nvGraphicFramePr>
          <p:cNvPr id="4" name="Tabla 3"/>
          <p:cNvGraphicFramePr>
            <a:graphicFrameLocks noGrp="1"/>
          </p:cNvGraphicFramePr>
          <p:nvPr>
            <p:extLst>
              <p:ext uri="{D42A27DB-BD31-4B8C-83A1-F6EECF244321}">
                <p14:modId xmlns:p14="http://schemas.microsoft.com/office/powerpoint/2010/main" val="1740482864"/>
              </p:ext>
            </p:extLst>
          </p:nvPr>
        </p:nvGraphicFramePr>
        <p:xfrm>
          <a:off x="377370" y="2098523"/>
          <a:ext cx="11263086" cy="3935700"/>
        </p:xfrm>
        <a:graphic>
          <a:graphicData uri="http://schemas.openxmlformats.org/drawingml/2006/table">
            <a:tbl>
              <a:tblPr firstRow="1" bandRow="1">
                <a:tableStyleId>{5C22544A-7EE6-4342-B048-85BDC9FD1C3A}</a:tableStyleId>
              </a:tblPr>
              <a:tblGrid>
                <a:gridCol w="5631543"/>
                <a:gridCol w="5631543"/>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Nombre</a:t>
                      </a:r>
                    </a:p>
                  </a:txBody>
                  <a:tcPr marL="90000" marR="90000" marT="46797" marB="46797"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Puede ser accedido por...</a:t>
                      </a:r>
                    </a:p>
                  </a:txBody>
                  <a:tcPr marL="90000" marR="90000" marT="46797" marB="46797"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private  (*)</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Los miembros de la misma clase.</a:t>
                      </a:r>
                    </a:p>
                  </a:txBody>
                  <a:tcPr marL="90000" marR="90000" marT="46797" marB="46797"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protected</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Los miembros de la misma clase y clases derivadas o hijas.</a:t>
                      </a:r>
                    </a:p>
                  </a:txBody>
                  <a:tcPr marL="90000" marR="90000" marT="46797" marB="46797"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internal</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Los miembros del mismo proyecto.</a:t>
                      </a:r>
                    </a:p>
                  </a:txBody>
                  <a:tcPr marL="90000" marR="90000" marT="46797" marB="46797"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internal protected</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Los miembros del mismo proyecto o clases derivadas.</a:t>
                      </a:r>
                    </a:p>
                  </a:txBody>
                  <a:tcPr marL="90000" marR="90000" marT="46797" marB="46797"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public</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Cualquier miembro. Accesibilidad abierta.</a:t>
                      </a:r>
                    </a:p>
                  </a:txBody>
                  <a:tcPr marL="90000" marR="90000" marT="46797" marB="46797" horzOverflow="overflow"/>
                </a:tc>
              </a:tr>
            </a:tbl>
          </a:graphicData>
        </a:graphic>
      </p:graphicFrame>
      <p:sp>
        <p:nvSpPr>
          <p:cNvPr id="5" name="CuadroTexto 4"/>
          <p:cNvSpPr txBox="1"/>
          <p:nvPr/>
        </p:nvSpPr>
        <p:spPr>
          <a:xfrm>
            <a:off x="680321" y="6226628"/>
            <a:ext cx="2445093"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a:t>
            </a:r>
            <a:r>
              <a:rPr lang="es-ES" dirty="0" smtClean="0">
                <a:effectLst>
                  <a:outerShdw blurRad="38100" dist="38100" dir="2700000" algn="tl">
                    <a:srgbClr val="000000"/>
                  </a:outerShdw>
                </a:effectLst>
                <a:latin typeface="Franklin Gothic Medium" pitchFamily="34" charset="0"/>
              </a:rPr>
              <a:t>Acceso por defecto</a:t>
            </a:r>
            <a:endParaRPr lang="es-ES" dirty="0">
              <a:effectLst>
                <a:outerShdw blurRad="38100" dist="38100" dir="2700000" algn="tl">
                  <a:srgbClr val="000000"/>
                </a:outerShdw>
              </a:effectLst>
              <a:latin typeface="Franklin Gothic Medium" pitchFamily="34" charset="0"/>
            </a:endParaRPr>
          </a:p>
        </p:txBody>
      </p:sp>
    </p:spTree>
    <p:extLst>
      <p:ext uri="{BB962C8B-B14F-4D97-AF65-F5344CB8AC3E}">
        <p14:creationId xmlns:p14="http://schemas.microsoft.com/office/powerpoint/2010/main" val="3600921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Métodos (1/2)</a:t>
            </a:r>
            <a:endParaRPr lang="es-AR" dirty="0"/>
          </a:p>
        </p:txBody>
      </p:sp>
      <p:sp>
        <p:nvSpPr>
          <p:cNvPr id="3" name="Marcador de contenido 2"/>
          <p:cNvSpPr>
            <a:spLocks noGrp="1"/>
          </p:cNvSpPr>
          <p:nvPr>
            <p:ph idx="1"/>
          </p:nvPr>
        </p:nvSpPr>
        <p:spPr>
          <a:xfrm>
            <a:off x="680321" y="3585023"/>
            <a:ext cx="10742422" cy="3353898"/>
          </a:xfrm>
        </p:spPr>
        <p:txBody>
          <a:bodyPr>
            <a:normAutofit lnSpcReduction="10000"/>
          </a:bodyPr>
          <a:lstStyle/>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modificador</a:t>
            </a:r>
            <a:r>
              <a:rPr lang="es-ES" sz="2800" dirty="0">
                <a:effectLst>
                  <a:outerShdw blurRad="38100" dist="38100" dir="2700000" algn="tl">
                    <a:srgbClr val="000000">
                      <a:alpha val="43137"/>
                    </a:srgbClr>
                  </a:outerShdw>
                </a:effectLst>
                <a:latin typeface="Franklin Gothic Medium" panose="020B0603020102020204" pitchFamily="34" charset="0"/>
              </a:rPr>
              <a:t>: Determina la forma en que los métodos serán usados.</a:t>
            </a:r>
          </a:p>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retorno</a:t>
            </a:r>
            <a:r>
              <a:rPr lang="es-ES" sz="2800" dirty="0">
                <a:effectLst>
                  <a:outerShdw blurRad="38100" dist="38100" dir="2700000" algn="tl">
                    <a:srgbClr val="000000">
                      <a:alpha val="43137"/>
                    </a:srgbClr>
                  </a:outerShdw>
                </a:effectLst>
                <a:latin typeface="Franklin Gothic Medium" panose="020B0603020102020204" pitchFamily="34" charset="0"/>
              </a:rPr>
              <a:t>: Es el tipo de valor devuelto por el método (sólo </a:t>
            </a:r>
            <a:r>
              <a:rPr lang="es-ES" sz="2800" dirty="0" err="1">
                <a:effectLst>
                  <a:outerShdw blurRad="38100" dist="38100" dir="2700000" algn="tl">
                    <a:srgbClr val="000000">
                      <a:alpha val="43137"/>
                    </a:srgbClr>
                  </a:outerShdw>
                </a:effectLst>
                <a:latin typeface="Franklin Gothic Medium" panose="020B0603020102020204" pitchFamily="34" charset="0"/>
              </a:rPr>
              <a:t>retornán</a:t>
            </a:r>
            <a:r>
              <a:rPr lang="es-ES" sz="2800" dirty="0">
                <a:effectLst>
                  <a:outerShdw blurRad="38100" dist="38100" dir="2700000" algn="tl">
                    <a:srgbClr val="000000">
                      <a:alpha val="43137"/>
                    </a:srgbClr>
                  </a:outerShdw>
                </a:effectLst>
                <a:latin typeface="Franklin Gothic Medium" panose="020B0603020102020204" pitchFamily="34" charset="0"/>
              </a:rPr>
              <a:t> un único valor). </a:t>
            </a:r>
          </a:p>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Identificador</a:t>
            </a:r>
            <a:r>
              <a:rPr lang="es-ES" sz="2800" dirty="0">
                <a:effectLst>
                  <a:outerShdw blurRad="38100" dist="38100" dir="2700000" algn="tl">
                    <a:srgbClr val="000000">
                      <a:alpha val="43137"/>
                    </a:srgbClr>
                  </a:outerShdw>
                </a:effectLst>
                <a:latin typeface="Franklin Gothic Medium" panose="020B0603020102020204" pitchFamily="34" charset="0"/>
              </a:rPr>
              <a:t>: Indica el nombre del método.</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ser verbos, con la primera letra en mayúscula y el resto en minúscula.</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las primeras letras de cada palabra en mayúsculas, las demás en minúsculas.  </a:t>
            </a:r>
          </a:p>
          <a:p>
            <a:pPr lvl="1">
              <a:lnSpc>
                <a:spcPct val="80000"/>
              </a:lnSpc>
              <a:buNone/>
              <a:defRPr/>
            </a:pPr>
            <a:r>
              <a:rPr lang="es-ES" sz="2400" dirty="0">
                <a:effectLst>
                  <a:outerShdw blurRad="38100" dist="38100" dir="2700000" algn="tl">
                    <a:srgbClr val="000000">
                      <a:alpha val="43137"/>
                    </a:srgbClr>
                  </a:outerShdw>
                </a:effectLst>
                <a:latin typeface="Franklin Gothic Medium" panose="020B0603020102020204" pitchFamily="34" charset="0"/>
              </a:rPr>
              <a:t>	Ejemplo: </a:t>
            </a:r>
            <a:r>
              <a:rPr lang="es-ES" sz="2400" dirty="0" err="1">
                <a:effectLst>
                  <a:outerShdw blurRad="38100" dist="38100" dir="2700000" algn="tl">
                    <a:srgbClr val="000000">
                      <a:alpha val="43137"/>
                    </a:srgbClr>
                  </a:outerShdw>
                </a:effectLst>
                <a:latin typeface="Franklin Gothic Medium" panose="020B0603020102020204" pitchFamily="34" charset="0"/>
              </a:rPr>
              <a:t>AgregarAlumno</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75543"/>
            <a:ext cx="10588693" cy="1393368"/>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a:t>
            </a:r>
            <a:r>
              <a:rPr lang="es-AR" altLang="es-AR" sz="2000" b="1" dirty="0" smtClean="0">
                <a:solidFill>
                  <a:srgbClr val="0000FF"/>
                </a:solidFill>
                <a:latin typeface="Arial Narrow" panose="020B0606020202030204" pitchFamily="34" charset="0"/>
                <a:cs typeface="Times New Roman" panose="02020603050405020304" pitchFamily="18" charset="0"/>
              </a:rPr>
              <a:t>retorno </a:t>
            </a:r>
            <a:r>
              <a:rPr lang="es-AR" altLang="es-AR" sz="2000" b="1" dirty="0">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smtClean="0">
                <a:solidFill>
                  <a:srgbClr val="000000"/>
                </a:solidFill>
                <a:latin typeface="Arial Narrow" panose="020B0606020202030204" pitchFamily="34" charset="0"/>
                <a:cs typeface="Times New Roman" panose="02020603050405020304" pitchFamily="18" charset="0"/>
              </a:rPr>
              <a:t>( [</a:t>
            </a:r>
            <a:r>
              <a:rPr lang="es-AR" altLang="es-AR" sz="2000" b="1" dirty="0" err="1" smtClean="0">
                <a:solidFill>
                  <a:srgbClr val="000000"/>
                </a:solidFill>
                <a:latin typeface="Arial Narrow" panose="020B0606020202030204" pitchFamily="34" charset="0"/>
                <a:cs typeface="Times New Roman" panose="02020603050405020304" pitchFamily="18" charset="0"/>
              </a:rPr>
              <a:t>args</a:t>
            </a:r>
            <a:r>
              <a:rPr lang="es-AR" altLang="es-AR" sz="2000" b="1" dirty="0" smtClean="0">
                <a:solidFill>
                  <a:srgbClr val="000000"/>
                </a:solidFill>
                <a:latin typeface="Arial Narrow" panose="020B0606020202030204" pitchFamily="34" charset="0"/>
                <a:cs typeface="Times New Roman" panose="02020603050405020304" pitchFamily="18" charset="0"/>
              </a:rPr>
              <a:t>] )</a:t>
            </a:r>
            <a:endParaRPr lang="es-AR" altLang="es-AR" sz="2000" b="1" dirty="0">
              <a:solidFill>
                <a:srgbClr val="000000"/>
              </a:solidFill>
              <a:latin typeface="Arial Narrow" panose="020B0606020202030204" pitchFamily="34" charset="0"/>
              <a:cs typeface="Times New Roman" panose="02020603050405020304" pitchFamily="18" charset="0"/>
            </a:endParaRP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 </a:t>
            </a:r>
            <a:r>
              <a:rPr lang="es-AR" altLang="es-AR" sz="2000" b="1" dirty="0" smtClean="0">
                <a:solidFill>
                  <a:srgbClr val="66CC66"/>
                </a:solidFill>
                <a:latin typeface="Arial Narrow" panose="020B0606020202030204" pitchFamily="34" charset="0"/>
                <a:cs typeface="Times New Roman" panose="02020603050405020304" pitchFamily="18" charset="0"/>
              </a:rPr>
              <a:t>Sentencias</a:t>
            </a:r>
            <a:endParaRPr lang="es-AR" altLang="es-AR" sz="2000" b="1" dirty="0">
              <a:solidFill>
                <a:srgbClr val="66CC66"/>
              </a:solidFill>
              <a:latin typeface="Arial Narrow" panose="020B0606020202030204" pitchFamily="34" charset="0"/>
              <a:cs typeface="Times New Roman" panose="02020603050405020304" pitchFamily="18" charset="0"/>
            </a:endParaRP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27495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a:t>
            </a:r>
            <a:r>
              <a:rPr lang="es-AR" dirty="0" smtClean="0"/>
              <a:t>(2/2</a:t>
            </a:r>
            <a:r>
              <a:rPr lang="es-AR" dirty="0"/>
              <a:t>)</a:t>
            </a:r>
          </a:p>
        </p:txBody>
      </p:sp>
      <p:sp>
        <p:nvSpPr>
          <p:cNvPr id="3" name="Marcador de contenido 2"/>
          <p:cNvSpPr>
            <a:spLocks noGrp="1"/>
          </p:cNvSpPr>
          <p:nvPr>
            <p:ph idx="1"/>
          </p:nvPr>
        </p:nvSpPr>
        <p:spPr>
          <a:xfrm>
            <a:off x="680321" y="2336873"/>
            <a:ext cx="9613861" cy="4209070"/>
          </a:xfrm>
        </p:spPr>
        <p:txBody>
          <a:bodyPr>
            <a:normAutofit fontScale="92500" lnSpcReduction="10000"/>
          </a:bodyPr>
          <a:lstStyle/>
          <a:p>
            <a:pPr>
              <a:defRPr/>
            </a:pPr>
            <a:r>
              <a:rPr lang="es-ES" sz="2800" b="1" dirty="0" err="1">
                <a:effectLst>
                  <a:outerShdw blurRad="38100" dist="38100" dir="2700000" algn="tl">
                    <a:srgbClr val="000000">
                      <a:alpha val="43137"/>
                    </a:srgbClr>
                  </a:outerShdw>
                </a:effectLst>
                <a:latin typeface="Franklin Gothic Medium" panose="020B0603020102020204" pitchFamily="34" charset="0"/>
              </a:rPr>
              <a:t>args</a:t>
            </a:r>
            <a:r>
              <a:rPr lang="es-ES" sz="2800" dirty="0">
                <a:effectLst>
                  <a:outerShdw blurRad="38100" dist="38100" dir="2700000" algn="tl">
                    <a:srgbClr val="000000">
                      <a:alpha val="43137"/>
                    </a:srgbClr>
                  </a:outerShdw>
                </a:effectLst>
                <a:latin typeface="Franklin Gothic Medium" panose="020B0603020102020204" pitchFamily="34" charset="0"/>
              </a:rPr>
              <a:t>: Representan una lista de variables cuyos valores son pasados al método para ser usados por este. Los corchetes indican que los parámetros son opcionales. </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Los parámetros se definen como</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endParaRPr lang="es-ES" b="1" dirty="0">
              <a:solidFill>
                <a:schemeClr val="bg2"/>
              </a:solidFill>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Si hay más de un parámetro, serán separados por una coma ( , ).</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Si un método no retorna ningún valor se usará la palabra reservada </a:t>
            </a:r>
            <a:r>
              <a:rPr lang="es-ES" sz="2800" b="1" dirty="0" err="1">
                <a:effectLst>
                  <a:outerShdw blurRad="38100" dist="38100" dir="2700000" algn="tl">
                    <a:srgbClr val="000000">
                      <a:alpha val="43137"/>
                    </a:srgbClr>
                  </a:outerShdw>
                </a:effectLst>
                <a:latin typeface="Franklin Gothic Medium" panose="020B0603020102020204" pitchFamily="34" charset="0"/>
              </a:rPr>
              <a:t>void</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Para retornar algún valor del método se utilizará la palabra reservada </a:t>
            </a:r>
            <a:r>
              <a:rPr lang="es-ES" sz="2800" b="1" dirty="0" err="1">
                <a:effectLst>
                  <a:outerShdw blurRad="38100" dist="38100" dir="2700000" algn="tl">
                    <a:srgbClr val="000000">
                      <a:alpha val="43137"/>
                    </a:srgbClr>
                  </a:outerShdw>
                </a:effectLst>
                <a:latin typeface="Franklin Gothic Medium" panose="020B0603020102020204" pitchFamily="34" charset="0"/>
              </a:rPr>
              <a:t>return</a:t>
            </a:r>
            <a:r>
              <a:rPr lang="es-ES" sz="2800" dirty="0" smtClean="0">
                <a:effectLst>
                  <a:outerShdw blurRad="38100" dist="38100" dir="2700000" algn="tl">
                    <a:srgbClr val="000000">
                      <a:alpha val="43137"/>
                    </a:srgbClr>
                  </a:outerShdw>
                </a:effectLst>
                <a:latin typeface="Franklin Gothic Medium" panose="020B0603020102020204" pitchFamily="34" charset="0"/>
              </a:rPr>
              <a:t>.</a:t>
            </a:r>
            <a:endParaRPr lang="es-ES"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796435" y="3903151"/>
            <a:ext cx="9497747" cy="5382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smtClean="0">
                <a:solidFill>
                  <a:srgbClr val="0000FF"/>
                </a:solidFill>
                <a:latin typeface="Arial Narrow" panose="020B0606020202030204" pitchFamily="34" charset="0"/>
                <a:cs typeface="Times New Roman" panose="02020603050405020304" pitchFamily="18" charset="0"/>
              </a:rPr>
              <a:t>tipo </a:t>
            </a:r>
            <a:r>
              <a:rPr lang="es-AR" altLang="es-AR" sz="2000" b="1" dirty="0" smtClean="0">
                <a:solidFill>
                  <a:schemeClr val="bg1"/>
                </a:solidFill>
                <a:latin typeface="Arial Narrow" panose="020B0606020202030204" pitchFamily="34" charset="0"/>
                <a:cs typeface="Times New Roman" panose="02020603050405020304" pitchFamily="18" charset="0"/>
              </a:rPr>
              <a:t>i</a:t>
            </a:r>
            <a:r>
              <a:rPr lang="es-AR" altLang="es-AR" sz="2000" b="1" dirty="0" smtClean="0">
                <a:solidFill>
                  <a:schemeClr val="bg1"/>
                </a:solidFill>
                <a:latin typeface="Arial Narrow" panose="020B0606020202030204" pitchFamily="34" charset="0"/>
                <a:cs typeface="Times New Roman" panose="02020603050405020304" pitchFamily="18" charset="0"/>
              </a:rPr>
              <a:t>dentificador</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28101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183795676"/>
              </p:ext>
            </p:extLst>
          </p:nvPr>
        </p:nvGraphicFramePr>
        <p:xfrm>
          <a:off x="130628" y="91180"/>
          <a:ext cx="10305144" cy="6504780"/>
        </p:xfrm>
        <a:graphic>
          <a:graphicData uri="http://schemas.openxmlformats.org/drawingml/2006/table">
            <a:tbl>
              <a:tblPr firstRow="1" bandRow="1">
                <a:tableStyleId>{5C22544A-7EE6-4342-B048-85BDC9FD1C3A}</a:tableStyleId>
              </a:tblPr>
              <a:tblGrid>
                <a:gridCol w="5152572"/>
                <a:gridCol w="5152572"/>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Nombre</a:t>
                      </a:r>
                    </a:p>
                  </a:txBody>
                  <a:tcPr marL="90000" marR="90000" marT="46797" marB="46797"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Descripción</a:t>
                      </a:r>
                      <a:endParaRPr kumimoji="0" lang="es-ES" sz="2200" b="0" i="0" u="none" strike="noStrike" cap="none" normalizeH="0" baseline="0" dirty="0" smtClean="0">
                        <a:ln>
                          <a:noFill/>
                        </a:ln>
                        <a:solidFill>
                          <a:schemeClr val="tx1"/>
                        </a:solidFill>
                        <a:effectLst/>
                        <a:latin typeface="Franklin Gothic Medium" pitchFamily="34" charset="0"/>
                      </a:endParaRPr>
                    </a:p>
                  </a:txBody>
                  <a:tcPr marL="90000" marR="90000" marT="46797" marB="46797"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abstract</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Sólo la firma del método, sin implementar.</a:t>
                      </a:r>
                    </a:p>
                  </a:txBody>
                  <a:tcPr marL="90000" marR="90000" marT="46805" marB="46805"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extern</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Firma del método (para métodos externos).</a:t>
                      </a:r>
                    </a:p>
                  </a:txBody>
                  <a:tcPr marL="90000" marR="90000" marT="46805" marB="46805"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internal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Accesible desde el mismo proyecto.</a:t>
                      </a:r>
                    </a:p>
                  </a:txBody>
                  <a:tcPr marL="90000" marR="90000" marT="46805" marB="46805"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override</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Reemplaza la implementación del mismo método declarado como </a:t>
                      </a:r>
                      <a:r>
                        <a:rPr kumimoji="0" lang="es-ES" sz="2400" b="1" i="1" u="none" strike="noStrike" cap="none" normalizeH="0" baseline="0" dirty="0" smtClean="0">
                          <a:ln>
                            <a:noFill/>
                          </a:ln>
                          <a:solidFill>
                            <a:srgbClr val="9D360E"/>
                          </a:solidFill>
                          <a:effectLst/>
                          <a:latin typeface="Franklin Gothic Medium" pitchFamily="34" charset="0"/>
                        </a:rPr>
                        <a:t>virtual</a:t>
                      </a:r>
                      <a:r>
                        <a:rPr kumimoji="0" lang="es-ES" sz="2400" b="0" i="0" u="none" strike="noStrike" cap="none" normalizeH="0" baseline="0" dirty="0" smtClean="0">
                          <a:ln>
                            <a:noFill/>
                          </a:ln>
                          <a:solidFill>
                            <a:srgbClr val="9D360E"/>
                          </a:solidFill>
                          <a:effectLst/>
                          <a:latin typeface="Franklin Gothic Medium" pitchFamily="34" charset="0"/>
                        </a:rPr>
                        <a:t> en una clase padre.</a:t>
                      </a:r>
                    </a:p>
                  </a:txBody>
                  <a:tcPr marL="90000" marR="90000" marT="46805" marB="46805" horzOverflow="overflow"/>
                </a:tc>
              </a:tr>
              <a:tr h="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public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Accesible desde cualquier proyecto.</a:t>
                      </a:r>
                    </a:p>
                  </a:txBody>
                  <a:tcPr marL="90000" marR="90000" marT="46805" marB="46805" horzOverflow="overflow"/>
                </a:tc>
              </a:tr>
              <a:tr h="338235">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private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Sólo accesible desde la clase.</a:t>
                      </a:r>
                    </a:p>
                  </a:txBody>
                  <a:tcPr marL="90000" marR="90000" marT="46805" marB="46805" horzOverflow="overflow"/>
                </a:tc>
              </a:tr>
              <a:tr h="253676">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protected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Sólo accesible desde la clase o derivadas.</a:t>
                      </a:r>
                    </a:p>
                  </a:txBody>
                  <a:tcPr marL="90000" marR="90000" marT="46805" marB="46805" horzOverflow="overflow"/>
                </a:tc>
              </a:tr>
              <a:tr h="169118">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static</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Indica que es un método de clase.</a:t>
                      </a:r>
                    </a:p>
                  </a:txBody>
                  <a:tcPr marL="90000" marR="90000" marT="46805" marB="46805" horzOverflow="overflow"/>
                </a:tc>
              </a:tr>
              <a:tr h="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virtual</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Permite definir métodos, con su implementación, que podrán ser sobrescritos en clases derivadas. </a:t>
                      </a:r>
                    </a:p>
                  </a:txBody>
                  <a:tcPr marL="90000" marR="90000" marT="46805" marB="46805" horzOverflow="overflow"/>
                </a:tc>
              </a:tr>
            </a:tbl>
          </a:graphicData>
        </a:graphic>
      </p:graphicFrame>
      <p:sp>
        <p:nvSpPr>
          <p:cNvPr id="5" name="CuadroTexto 4"/>
          <p:cNvSpPr txBox="1"/>
          <p:nvPr/>
        </p:nvSpPr>
        <p:spPr>
          <a:xfrm>
            <a:off x="651293" y="6532210"/>
            <a:ext cx="2694969"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a:t>
            </a:r>
            <a:r>
              <a:rPr lang="es-ES" dirty="0" err="1" smtClean="0">
                <a:effectLst>
                  <a:outerShdw blurRad="38100" dist="38100" dir="2700000" algn="tl">
                    <a:srgbClr val="000000"/>
                  </a:outerShdw>
                </a:effectLst>
                <a:latin typeface="Franklin Gothic Medium" pitchFamily="34" charset="0"/>
              </a:rPr>
              <a:t>Accesor</a:t>
            </a:r>
            <a:r>
              <a:rPr lang="es-ES" dirty="0" smtClean="0">
                <a:effectLst>
                  <a:outerShdw blurRad="38100" dist="38100" dir="2700000" algn="tl">
                    <a:srgbClr val="000000"/>
                  </a:outerShdw>
                </a:effectLst>
                <a:latin typeface="Franklin Gothic Medium" pitchFamily="34" charset="0"/>
              </a:rPr>
              <a:t> de visibilidad</a:t>
            </a:r>
          </a:p>
        </p:txBody>
      </p:sp>
    </p:spTree>
    <p:extLst>
      <p:ext uri="{BB962C8B-B14F-4D97-AF65-F5344CB8AC3E}">
        <p14:creationId xmlns:p14="http://schemas.microsoft.com/office/powerpoint/2010/main" val="1908024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Ejemplo</a:t>
            </a:r>
            <a:endParaRPr lang="es-AR" dirty="0"/>
          </a:p>
        </p:txBody>
      </p:sp>
      <p:sp>
        <p:nvSpPr>
          <p:cNvPr id="4" name="Google Shape;408;p22"/>
          <p:cNvSpPr txBox="1">
            <a:spLocks/>
          </p:cNvSpPr>
          <p:nvPr/>
        </p:nvSpPr>
        <p:spPr>
          <a:xfrm>
            <a:off x="680321" y="2075542"/>
            <a:ext cx="10588693" cy="47824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Automovil</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Atributos NO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Single </a:t>
            </a:r>
            <a:r>
              <a:rPr lang="es-AR" sz="2000" dirty="0" err="1">
                <a:solidFill>
                  <a:srgbClr val="000000"/>
                </a:solidFill>
                <a:latin typeface="Consolas" panose="020B0609020204030204" pitchFamily="49" charset="0"/>
              </a:rPr>
              <a:t>velocidadActual</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Atributos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Byte </a:t>
            </a:r>
            <a:r>
              <a:rPr lang="es-AR" sz="2000" dirty="0" err="1">
                <a:solidFill>
                  <a:srgbClr val="000000"/>
                </a:solidFill>
                <a:latin typeface="Consolas" panose="020B0609020204030204" pitchFamily="49" charset="0"/>
              </a:rPr>
              <a:t>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Métodos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MostrarCantidadRuedas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Console.Write</a:t>
            </a:r>
            <a:r>
              <a:rPr lang="es-AR" sz="2000" dirty="0">
                <a:solidFill>
                  <a:srgbClr val="000000"/>
                </a:solidFill>
                <a:latin typeface="Consolas" panose="020B0609020204030204" pitchFamily="49" charset="0"/>
              </a:rPr>
              <a:t>(</a:t>
            </a:r>
            <a:r>
              <a:rPr lang="es-AR" sz="2000" dirty="0" err="1">
                <a:solidFill>
                  <a:srgbClr val="000000"/>
                </a:solidFill>
                <a:latin typeface="Consolas" panose="020B0609020204030204" pitchFamily="49" charset="0"/>
              </a:rPr>
              <a:t>Automovil.cantidadRuedas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Métodos NO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Acelerar(Single velocidad)</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this</a:t>
            </a:r>
            <a:r>
              <a:rPr lang="es-AR" sz="2000" dirty="0" err="1">
                <a:solidFill>
                  <a:srgbClr val="000000"/>
                </a:solidFill>
                <a:latin typeface="Consolas" panose="020B0609020204030204" pitchFamily="49" charset="0"/>
              </a:rPr>
              <a:t>.velocidadActual</a:t>
            </a:r>
            <a:r>
              <a:rPr lang="es-AR" sz="2000" dirty="0">
                <a:solidFill>
                  <a:srgbClr val="000000"/>
                </a:solidFill>
                <a:latin typeface="Consolas" panose="020B0609020204030204" pitchFamily="49" charset="0"/>
              </a:rPr>
              <a:t> += velocidad;</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41390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Namespace</a:t>
            </a:r>
            <a:endParaRPr lang="es-AR" dirty="0"/>
          </a:p>
        </p:txBody>
      </p:sp>
      <p:sp>
        <p:nvSpPr>
          <p:cNvPr id="3" name="Marcador de contenido 2"/>
          <p:cNvSpPr>
            <a:spLocks noGrp="1"/>
          </p:cNvSpPr>
          <p:nvPr>
            <p:ph idx="1"/>
          </p:nvPr>
        </p:nvSpPr>
        <p:spPr>
          <a:xfrm>
            <a:off x="680322" y="2148114"/>
            <a:ext cx="9726422" cy="4571999"/>
          </a:xfrm>
        </p:spPr>
        <p:txBody>
          <a:bodyPr>
            <a:normAutofit lnSpcReduction="10000"/>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Es una agrupación lógica de clases y otros elementos.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Toda clase esta dentro de un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Proporcionan un marco de trabajo jerárquico sobre el cuál se construye y organiza todo el código.</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Su función principal es la organización del código para reducir los conflictos entre nombres.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Esto hace posible utilizar en un mismo programa componentes de distinta procedencia.</a:t>
            </a:r>
          </a:p>
          <a:p>
            <a:pPr marL="0" indent="0">
              <a:buNone/>
            </a:pPr>
            <a:endParaRPr lang="es-AR" dirty="0"/>
          </a:p>
        </p:txBody>
      </p:sp>
    </p:spTree>
    <p:extLst>
      <p:ext uri="{BB962C8B-B14F-4D97-AF65-F5344CB8AC3E}">
        <p14:creationId xmlns:p14="http://schemas.microsoft.com/office/powerpoint/2010/main" val="87974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Namespace</a:t>
            </a:r>
            <a:endParaRPr lang="es-AR" dirty="0"/>
          </a:p>
        </p:txBody>
      </p:sp>
      <p:sp>
        <p:nvSpPr>
          <p:cNvPr id="3" name="Marcador de contenido 2"/>
          <p:cNvSpPr>
            <a:spLocks noGrp="1"/>
          </p:cNvSpPr>
          <p:nvPr>
            <p:ph idx="1"/>
          </p:nvPr>
        </p:nvSpPr>
        <p:spPr>
          <a:xfrm>
            <a:off x="680321" y="2336872"/>
            <a:ext cx="9613861" cy="4151013"/>
          </a:xfrm>
        </p:spPr>
        <p:txBody>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System.Console.WriteLine</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smtClean="0">
                <a:effectLst>
                  <a:outerShdw blurRad="38100" dist="38100" dir="2700000" algn="tl">
                    <a:srgbClr val="000000">
                      <a:alpha val="43137"/>
                    </a:srgbClr>
                  </a:outerShdw>
                </a:effectLst>
                <a:latin typeface="Franklin Gothic Medium" panose="020B0603020102020204" pitchFamily="34" charset="0"/>
              </a:rPr>
              <a:t>Siendo:</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System</a:t>
            </a:r>
            <a:r>
              <a:rPr lang="es-ES" dirty="0">
                <a:effectLst>
                  <a:outerShdw blurRad="38100" dist="38100" dir="2700000" algn="tl">
                    <a:srgbClr val="000000">
                      <a:alpha val="43137"/>
                    </a:srgbClr>
                  </a:outerShdw>
                </a:effectLst>
                <a:latin typeface="Franklin Gothic Medium" panose="020B0603020102020204" pitchFamily="34" charset="0"/>
              </a:rPr>
              <a:t> es el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 de la BCL (Base </a:t>
            </a:r>
            <a:r>
              <a:rPr lang="es-ES" dirty="0" err="1">
                <a:effectLst>
                  <a:outerShdw blurRad="38100" dist="38100" dir="2700000" algn="tl">
                    <a:srgbClr val="000000">
                      <a:alpha val="43137"/>
                    </a:srgbClr>
                  </a:outerShdw>
                </a:effectLst>
                <a:latin typeface="Franklin Gothic Medium" panose="020B0603020102020204" pitchFamily="34" charset="0"/>
              </a:rPr>
              <a:t>Class</a:t>
            </a:r>
            <a:r>
              <a:rPr lang="es-ES" dirty="0">
                <a:effectLst>
                  <a:outerShdw blurRad="38100" dist="38100" dir="2700000" algn="tl">
                    <a:srgbClr val="000000">
                      <a:alpha val="43137"/>
                    </a:srgbClr>
                  </a:outerShdw>
                </a:effectLst>
                <a:latin typeface="Franklin Gothic Medium" panose="020B0603020102020204" pitchFamily="34" charset="0"/>
              </a:rPr>
              <a:t> Library).</a:t>
            </a:r>
          </a:p>
          <a:p>
            <a:pPr lvl="1">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Console</a:t>
            </a:r>
            <a:r>
              <a:rPr lang="es-ES" dirty="0">
                <a:effectLst>
                  <a:outerShdw blurRad="38100" dist="38100" dir="2700000" algn="tl">
                    <a:srgbClr val="000000">
                      <a:alpha val="43137"/>
                    </a:srgbClr>
                  </a:outerShdw>
                </a:effectLst>
                <a:latin typeface="Franklin Gothic Medium" panose="020B0603020102020204" pitchFamily="34" charset="0"/>
              </a:rPr>
              <a:t> es una clase dentro del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 </a:t>
            </a:r>
            <a:r>
              <a:rPr lang="es-ES" dirty="0" err="1">
                <a:effectLst>
                  <a:outerShdw blurRad="38100" dist="38100" dir="2700000" algn="tl">
                    <a:srgbClr val="000000">
                      <a:alpha val="43137"/>
                    </a:srgbClr>
                  </a:outerShdw>
                </a:effectLst>
                <a:latin typeface="Franklin Gothic Medium" panose="020B0603020102020204" pitchFamily="34" charset="0"/>
              </a:rPr>
              <a:t>System</a:t>
            </a:r>
            <a:r>
              <a:rPr lang="es-ES" dirty="0">
                <a:effectLst>
                  <a:outerShdw blurRad="38100" dist="38100" dir="2700000" algn="tl">
                    <a:srgbClr val="000000">
                      <a:alpha val="43137"/>
                    </a:srgbClr>
                  </a:outerShdw>
                </a:effectLst>
                <a:latin typeface="Franklin Gothic Medium" panose="020B0603020102020204" pitchFamily="34" charset="0"/>
              </a:rPr>
              <a:t>.</a:t>
            </a:r>
          </a:p>
          <a:p>
            <a:pPr lvl="1">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WriteLine</a:t>
            </a:r>
            <a:r>
              <a:rPr lang="es-ES" dirty="0">
                <a:effectLst>
                  <a:outerShdw blurRad="38100" dist="38100" dir="2700000" algn="tl">
                    <a:srgbClr val="000000">
                      <a:alpha val="43137"/>
                    </a:srgbClr>
                  </a:outerShdw>
                </a:effectLst>
                <a:latin typeface="Franklin Gothic Medium" panose="020B0603020102020204" pitchFamily="34" charset="0"/>
              </a:rPr>
              <a:t> es uno de los métodos de la clase </a:t>
            </a:r>
            <a:r>
              <a:rPr lang="es-ES" dirty="0" err="1">
                <a:effectLst>
                  <a:outerShdw blurRad="38100" dist="38100" dir="2700000" algn="tl">
                    <a:srgbClr val="000000">
                      <a:alpha val="43137"/>
                    </a:srgbClr>
                  </a:outerShdw>
                </a:effectLst>
                <a:latin typeface="Franklin Gothic Medium" panose="020B0603020102020204" pitchFamily="34" charset="0"/>
              </a:rPr>
              <a:t>Console</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4104479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Directivas</a:t>
            </a:r>
            <a:endParaRPr lang="es-AR" dirty="0"/>
          </a:p>
        </p:txBody>
      </p:sp>
      <p:sp>
        <p:nvSpPr>
          <p:cNvPr id="3" name="Marcador de contenido 2"/>
          <p:cNvSpPr>
            <a:spLocks noGrp="1"/>
          </p:cNvSpPr>
          <p:nvPr>
            <p:ph idx="1"/>
          </p:nvPr>
        </p:nvSpPr>
        <p:spPr>
          <a:xfrm>
            <a:off x="680321" y="2336873"/>
            <a:ext cx="9613861" cy="4136498"/>
          </a:xfrm>
        </p:spPr>
        <p:txBody>
          <a:bodyPr>
            <a:normAutofit lnSpcReduction="10000"/>
          </a:bodyPr>
          <a:lstStyle/>
          <a:p>
            <a:pPr>
              <a:defRPr/>
            </a:pPr>
            <a:r>
              <a:rPr lang="es-ES" sz="2800" dirty="0">
                <a:effectLst>
                  <a:outerShdw blurRad="38100" dist="38100" dir="2700000" algn="tl">
                    <a:srgbClr val="000000">
                      <a:alpha val="43137"/>
                    </a:srgbClr>
                  </a:outerShdw>
                </a:effectLst>
                <a:latin typeface="Franklin Gothic Medium" panose="020B0603020102020204" pitchFamily="34" charset="0"/>
              </a:rPr>
              <a:t>Son elementos que permiten a un programa identificar los </a:t>
            </a:r>
            <a:r>
              <a:rPr lang="es-ES" sz="2800" dirty="0" err="1">
                <a:effectLst>
                  <a:outerShdw blurRad="38100" dist="38100" dir="2700000" algn="tl">
                    <a:srgbClr val="000000">
                      <a:alpha val="43137"/>
                    </a:srgbClr>
                  </a:outerShdw>
                </a:effectLst>
                <a:latin typeface="Franklin Gothic Medium" panose="020B0603020102020204" pitchFamily="34" charset="0"/>
              </a:rPr>
              <a:t>NameSpaces</a:t>
            </a:r>
            <a:r>
              <a:rPr lang="es-ES" sz="2800" dirty="0">
                <a:effectLst>
                  <a:outerShdw blurRad="38100" dist="38100" dir="2700000" algn="tl">
                    <a:srgbClr val="000000">
                      <a:alpha val="43137"/>
                    </a:srgbClr>
                  </a:outerShdw>
                </a:effectLst>
                <a:latin typeface="Franklin Gothic Medium" panose="020B0603020102020204" pitchFamily="34" charset="0"/>
              </a:rPr>
              <a:t> que se usarán en el mismo.</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Permiten el uso de los miembros de un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 sin tener que especificar un nombre completamente cualificado.</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C# posee dos directivas de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a:t>
            </a:r>
          </a:p>
          <a:p>
            <a:pPr lvl="1">
              <a:defRPr/>
            </a:pPr>
            <a:r>
              <a:rPr lang="es-ES" sz="2400" dirty="0" err="1">
                <a:effectLst>
                  <a:outerShdw blurRad="38100" dist="38100" dir="2700000" algn="tl">
                    <a:srgbClr val="000000">
                      <a:alpha val="43137"/>
                    </a:srgbClr>
                  </a:outerShdw>
                </a:effectLst>
                <a:latin typeface="Franklin Gothic Medium" panose="020B0603020102020204" pitchFamily="34" charset="0"/>
              </a:rPr>
              <a:t>Using</a:t>
            </a:r>
            <a:endParaRPr lang="es-ES" sz="24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Alias</a:t>
            </a:r>
          </a:p>
          <a:p>
            <a:pPr marL="0" indent="0">
              <a:buNone/>
            </a:pPr>
            <a:endParaRPr lang="es-AR" dirty="0"/>
          </a:p>
        </p:txBody>
      </p:sp>
    </p:spTree>
    <p:extLst>
      <p:ext uri="{BB962C8B-B14F-4D97-AF65-F5344CB8AC3E}">
        <p14:creationId xmlns:p14="http://schemas.microsoft.com/office/powerpoint/2010/main" val="132425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P.O.O.</a:t>
            </a:r>
            <a:endParaRPr lang="es-AR" dirty="0"/>
          </a:p>
        </p:txBody>
      </p:sp>
      <p:sp>
        <p:nvSpPr>
          <p:cNvPr id="3" name="Marcador de contenido 2"/>
          <p:cNvSpPr>
            <a:spLocks noGrp="1"/>
          </p:cNvSpPr>
          <p:nvPr>
            <p:ph idx="1"/>
          </p:nvPr>
        </p:nvSpPr>
        <p:spPr/>
        <p:txBody>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Es una manera de construir Software basada en un nuevo paradigma.</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Propone resolver problemas de la realidad a través de identificar objetos y relaciones de colaboración entre ellos.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El </a:t>
            </a:r>
            <a:r>
              <a:rPr lang="es-ES" b="1" i="1" dirty="0">
                <a:effectLst>
                  <a:outerShdw blurRad="38100" dist="38100" dir="2700000" algn="tl">
                    <a:srgbClr val="000000">
                      <a:alpha val="43137"/>
                    </a:srgbClr>
                  </a:outerShdw>
                </a:effectLst>
                <a:latin typeface="Franklin Gothic Medium" panose="020B0603020102020204" pitchFamily="34" charset="0"/>
              </a:rPr>
              <a:t>Objeto</a:t>
            </a:r>
            <a:r>
              <a:rPr lang="es-ES" dirty="0">
                <a:effectLst>
                  <a:outerShdw blurRad="38100" dist="38100" dir="2700000" algn="tl">
                    <a:srgbClr val="000000">
                      <a:alpha val="43137"/>
                    </a:srgbClr>
                  </a:outerShdw>
                </a:effectLst>
                <a:latin typeface="Franklin Gothic Medium" panose="020B0603020102020204" pitchFamily="34" charset="0"/>
              </a:rPr>
              <a:t> y el </a:t>
            </a:r>
            <a:r>
              <a:rPr lang="es-ES" b="1" i="1" dirty="0">
                <a:effectLst>
                  <a:outerShdw blurRad="38100" dist="38100" dir="2700000" algn="tl">
                    <a:srgbClr val="000000">
                      <a:alpha val="43137"/>
                    </a:srgbClr>
                  </a:outerShdw>
                </a:effectLst>
                <a:latin typeface="Franklin Gothic Medium" panose="020B0603020102020204" pitchFamily="34" charset="0"/>
              </a:rPr>
              <a:t>Mensaje</a:t>
            </a:r>
            <a:r>
              <a:rPr lang="es-ES" dirty="0">
                <a:effectLst>
                  <a:outerShdw blurRad="38100" dist="38100" dir="2700000" algn="tl">
                    <a:srgbClr val="000000">
                      <a:alpha val="43137"/>
                    </a:srgbClr>
                  </a:outerShdw>
                </a:effectLst>
                <a:latin typeface="Franklin Gothic Medium" panose="020B0603020102020204" pitchFamily="34" charset="0"/>
              </a:rPr>
              <a:t> son sus elementos fundamentales.</a:t>
            </a:r>
          </a:p>
          <a:p>
            <a:pPr marL="0" indent="0">
              <a:buNone/>
            </a:pPr>
            <a:endParaRPr lang="es-AR" dirty="0"/>
          </a:p>
        </p:txBody>
      </p:sp>
    </p:spTree>
    <p:extLst>
      <p:ext uri="{BB962C8B-B14F-4D97-AF65-F5344CB8AC3E}">
        <p14:creationId xmlns:p14="http://schemas.microsoft.com/office/powerpoint/2010/main" val="3042014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Using</a:t>
            </a:r>
            <a:endParaRPr lang="es-AR" dirty="0"/>
          </a:p>
        </p:txBody>
      </p:sp>
      <p:sp>
        <p:nvSpPr>
          <p:cNvPr id="3" name="Marcador de contenido 2"/>
          <p:cNvSpPr>
            <a:spLocks noGrp="1"/>
          </p:cNvSpPr>
          <p:nvPr>
            <p:ph idx="1"/>
          </p:nvPr>
        </p:nvSpPr>
        <p:spPr/>
        <p:txBody>
          <a:bodyPr/>
          <a:lstStyle/>
          <a:p>
            <a:r>
              <a:rPr lang="es-ES" dirty="0">
                <a:effectLst>
                  <a:outerShdw blurRad="38100" dist="38100" dir="2700000" algn="tl">
                    <a:srgbClr val="000000">
                      <a:alpha val="43137"/>
                    </a:srgbClr>
                  </a:outerShdw>
                </a:effectLst>
                <a:latin typeface="Franklin Gothic Medium" panose="020B0603020102020204" pitchFamily="34" charset="0"/>
              </a:rPr>
              <a:t>Permite la especificación de una llamada a un método sin el uso obligatorio de un nombre completamente cualificado.</a:t>
            </a:r>
          </a:p>
          <a:p>
            <a:pPr marL="0" indent="0">
              <a:buNone/>
            </a:pPr>
            <a:endParaRPr lang="es-AR" dirty="0"/>
          </a:p>
        </p:txBody>
      </p:sp>
      <p:sp>
        <p:nvSpPr>
          <p:cNvPr id="4" name="Google Shape;408;p22"/>
          <p:cNvSpPr txBox="1">
            <a:spLocks/>
          </p:cNvSpPr>
          <p:nvPr/>
        </p:nvSpPr>
        <p:spPr>
          <a:xfrm>
            <a:off x="680321" y="3367312"/>
            <a:ext cx="10588693" cy="2917372"/>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100"/>
              </a:spcBef>
              <a:buNone/>
            </a:pPr>
            <a:r>
              <a:rPr lang="es-AR" sz="2000" dirty="0" err="1">
                <a:solidFill>
                  <a:srgbClr val="0000FF"/>
                </a:solidFill>
                <a:latin typeface="Consolas" panose="020B0609020204030204" pitchFamily="49" charset="0"/>
              </a:rPr>
              <a:t>using</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System</a:t>
            </a: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//Directiva USING</a:t>
            </a:r>
            <a:endParaRPr lang="es-AR" sz="2000" dirty="0">
              <a:solidFill>
                <a:srgbClr val="000000"/>
              </a:solidFill>
              <a:latin typeface="Consolas" panose="020B0609020204030204" pitchFamily="49" charset="0"/>
            </a:endParaRPr>
          </a:p>
          <a:p>
            <a:pPr marL="76200" indent="0">
              <a:spcBef>
                <a:spcPts val="100"/>
              </a:spcBef>
              <a:buNone/>
            </a:pPr>
            <a:endParaRPr lang="es-AR" sz="2000" dirty="0">
              <a:solidFill>
                <a:srgbClr val="000000"/>
              </a:solidFill>
              <a:latin typeface="Consolas" panose="020B0609020204030204" pitchFamily="49" charset="0"/>
            </a:endParaRPr>
          </a:p>
          <a:p>
            <a:pPr marL="76200" indent="0">
              <a:spcBef>
                <a:spcPts val="10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Program</a:t>
            </a:r>
            <a:endParaRPr lang="es-AR" sz="2000" dirty="0">
              <a:solidFill>
                <a:srgbClr val="000000"/>
              </a:solidFill>
              <a:latin typeface="Consolas" panose="020B0609020204030204" pitchFamily="49" charset="0"/>
            </a:endParaRPr>
          </a:p>
          <a:p>
            <a:pPr marL="76200" indent="0">
              <a:spcBef>
                <a:spcPts val="100"/>
              </a:spcBef>
              <a:buNone/>
            </a:pP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Console.WriteLine</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"Hola"</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6528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Alias</a:t>
            </a:r>
            <a:endParaRPr lang="es-AR" dirty="0"/>
          </a:p>
        </p:txBody>
      </p:sp>
      <p:sp>
        <p:nvSpPr>
          <p:cNvPr id="3" name="Marcador de contenido 2"/>
          <p:cNvSpPr>
            <a:spLocks noGrp="1"/>
          </p:cNvSpPr>
          <p:nvPr>
            <p:ph idx="1"/>
          </p:nvPr>
        </p:nvSpPr>
        <p:spPr/>
        <p:txBody>
          <a:bodyPr>
            <a:normAutofit/>
          </a:bodyPr>
          <a:lstStyle/>
          <a:p>
            <a:r>
              <a:rPr lang="es-AR" sz="2800" dirty="0" smtClean="0">
                <a:effectLst>
                  <a:outerShdw blurRad="38100" dist="38100" dir="2700000" algn="tl">
                    <a:srgbClr val="000000">
                      <a:alpha val="43137"/>
                    </a:srgbClr>
                  </a:outerShdw>
                </a:effectLst>
                <a:latin typeface="Franklin Gothic Medium" panose="020B0603020102020204" pitchFamily="34" charset="0"/>
              </a:rPr>
              <a:t>Permite utilizar un nombre distinto para un </a:t>
            </a:r>
            <a:r>
              <a:rPr lang="es-AR" sz="2800" dirty="0" err="1" smtClean="0">
                <a:effectLst>
                  <a:outerShdw blurRad="38100" dist="38100" dir="2700000" algn="tl">
                    <a:srgbClr val="000000">
                      <a:alpha val="43137"/>
                    </a:srgbClr>
                  </a:outerShdw>
                </a:effectLst>
                <a:latin typeface="Franklin Gothic Medium" panose="020B0603020102020204" pitchFamily="34" charset="0"/>
              </a:rPr>
              <a:t>Namespace</a:t>
            </a:r>
            <a:r>
              <a:rPr lang="es-AR" sz="2800" dirty="0" smtClean="0">
                <a:effectLst>
                  <a:outerShdw blurRad="38100" dist="38100" dir="2700000" algn="tl">
                    <a:srgbClr val="000000">
                      <a:alpha val="43137"/>
                    </a:srgbClr>
                  </a:outerShdw>
                </a:effectLst>
                <a:latin typeface="Franklin Gothic Medium" panose="020B0603020102020204" pitchFamily="34" charset="0"/>
              </a:rPr>
              <a:t>.</a:t>
            </a:r>
          </a:p>
          <a:p>
            <a:r>
              <a:rPr lang="es-AR" sz="2800" dirty="0" smtClean="0">
                <a:effectLst>
                  <a:outerShdw blurRad="38100" dist="38100" dir="2700000" algn="tl">
                    <a:srgbClr val="000000">
                      <a:alpha val="43137"/>
                    </a:srgbClr>
                  </a:outerShdw>
                </a:effectLst>
                <a:latin typeface="Franklin Gothic Medium" panose="020B0603020102020204" pitchFamily="34" charset="0"/>
              </a:rPr>
              <a:t>Generalmente se utiliza para abreviar nombres largos.</a:t>
            </a:r>
            <a:endParaRPr lang="es-AR" sz="28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3497938"/>
            <a:ext cx="10588693" cy="2917372"/>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100"/>
              </a:spcBef>
              <a:buNone/>
            </a:pPr>
            <a:r>
              <a:rPr lang="es-AR" sz="2000" dirty="0" err="1">
                <a:solidFill>
                  <a:srgbClr val="0000FF"/>
                </a:solidFill>
                <a:latin typeface="Consolas" panose="020B0609020204030204" pitchFamily="49" charset="0"/>
              </a:rPr>
              <a:t>using</a:t>
            </a:r>
            <a:r>
              <a:rPr lang="es-AR" sz="2000" dirty="0">
                <a:solidFill>
                  <a:srgbClr val="000000"/>
                </a:solidFill>
                <a:latin typeface="Consolas" panose="020B0609020204030204" pitchFamily="49" charset="0"/>
              </a:rPr>
              <a:t> SC = </a:t>
            </a:r>
            <a:r>
              <a:rPr lang="es-AR" sz="2000" dirty="0" err="1">
                <a:solidFill>
                  <a:srgbClr val="000000"/>
                </a:solidFill>
                <a:latin typeface="Consolas" panose="020B0609020204030204" pitchFamily="49" charset="0"/>
              </a:rPr>
              <a:t>System.Console</a:t>
            </a:r>
            <a:r>
              <a:rPr lang="es-AR" sz="2000" dirty="0" smtClean="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//Directiva </a:t>
            </a:r>
            <a:r>
              <a:rPr lang="es-AR" sz="2000" dirty="0" smtClean="0">
                <a:solidFill>
                  <a:srgbClr val="008000"/>
                </a:solidFill>
                <a:latin typeface="Consolas" panose="020B0609020204030204" pitchFamily="49" charset="0"/>
              </a:rPr>
              <a:t>ALIAS</a:t>
            </a:r>
            <a:endParaRPr lang="es-AR" sz="2000" dirty="0">
              <a:solidFill>
                <a:srgbClr val="000000"/>
              </a:solidFill>
              <a:latin typeface="Consolas" panose="020B0609020204030204" pitchFamily="49" charset="0"/>
            </a:endParaRPr>
          </a:p>
          <a:p>
            <a:pPr marL="76200" indent="0">
              <a:spcBef>
                <a:spcPts val="100"/>
              </a:spcBef>
              <a:buNone/>
            </a:pPr>
            <a:endParaRPr lang="es-AR" sz="2000" dirty="0">
              <a:solidFill>
                <a:srgbClr val="000000"/>
              </a:solidFill>
              <a:latin typeface="Consolas" panose="020B0609020204030204" pitchFamily="49" charset="0"/>
            </a:endParaRPr>
          </a:p>
          <a:p>
            <a:pPr marL="76200" indent="0">
              <a:spcBef>
                <a:spcPts val="10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Program</a:t>
            </a:r>
            <a:endParaRPr lang="es-AR" sz="2000" dirty="0">
              <a:solidFill>
                <a:srgbClr val="000000"/>
              </a:solidFill>
              <a:latin typeface="Consolas" panose="020B0609020204030204" pitchFamily="49" charset="0"/>
            </a:endParaRPr>
          </a:p>
          <a:p>
            <a:pPr marL="76200" indent="0">
              <a:spcBef>
                <a:spcPts val="100"/>
              </a:spcBef>
              <a:buNone/>
            </a:pP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SC.WriteLine</a:t>
            </a:r>
            <a:r>
              <a:rPr lang="es-AR" sz="2000" dirty="0" smtClean="0">
                <a:solidFill>
                  <a:srgbClr val="000000"/>
                </a:solidFill>
                <a:latin typeface="Consolas" panose="020B0609020204030204" pitchFamily="49" charset="0"/>
              </a:rPr>
              <a:t>(</a:t>
            </a:r>
            <a:r>
              <a:rPr lang="es-AR" sz="2000" dirty="0" smtClean="0">
                <a:solidFill>
                  <a:srgbClr val="A31515"/>
                </a:solidFill>
                <a:latin typeface="Consolas" panose="020B0609020204030204" pitchFamily="49" charset="0"/>
              </a:rPr>
              <a:t>"</a:t>
            </a:r>
            <a:r>
              <a:rPr lang="es-AR" sz="2000" dirty="0">
                <a:solidFill>
                  <a:srgbClr val="A31515"/>
                </a:solidFill>
                <a:latin typeface="Consolas" panose="020B0609020204030204" pitchFamily="49" charset="0"/>
              </a:rPr>
              <a:t>Hola"</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412864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Métodos (1/2)</a:t>
            </a:r>
            <a:endParaRPr lang="es-AR" dirty="0"/>
          </a:p>
        </p:txBody>
      </p:sp>
      <p:sp>
        <p:nvSpPr>
          <p:cNvPr id="3" name="Marcador de contenido 2"/>
          <p:cNvSpPr>
            <a:spLocks noGrp="1"/>
          </p:cNvSpPr>
          <p:nvPr>
            <p:ph idx="1"/>
          </p:nvPr>
        </p:nvSpPr>
        <p:spPr>
          <a:xfrm>
            <a:off x="680321" y="3889829"/>
            <a:ext cx="10742422" cy="2264228"/>
          </a:xfrm>
        </p:spPr>
        <p:txBody>
          <a:bodyPr>
            <a:normAutofit/>
          </a:bodyPr>
          <a:lstStyle/>
          <a:p>
            <a:pPr>
              <a:defRPr/>
            </a:pPr>
            <a:r>
              <a:rPr lang="es-ES" sz="2800" dirty="0">
                <a:effectLst>
                  <a:outerShdw blurRad="38100" dist="38100" dir="2700000" algn="tl">
                    <a:srgbClr val="000000">
                      <a:alpha val="43137"/>
                    </a:srgbClr>
                  </a:outerShdw>
                </a:effectLst>
                <a:latin typeface="Franklin Gothic Medium" panose="020B0603020102020204" pitchFamily="34" charset="0"/>
              </a:rPr>
              <a:t>Dónde el identificador representa el nombre del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Dicho nombre respeta la misma convención que las clases.</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75543"/>
            <a:ext cx="10588693" cy="1393368"/>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err="1" smtClean="0">
                <a:solidFill>
                  <a:srgbClr val="0000FF"/>
                </a:solidFill>
                <a:latin typeface="Arial Narrow" panose="020B0606020202030204" pitchFamily="34" charset="0"/>
                <a:cs typeface="Times New Roman" panose="02020603050405020304" pitchFamily="18" charset="0"/>
              </a:rPr>
              <a:t>namespace</a:t>
            </a:r>
            <a:r>
              <a:rPr lang="es-AR" altLang="es-AR" sz="2000" b="1" dirty="0" smtClean="0">
                <a:solidFill>
                  <a:srgbClr val="0000FF"/>
                </a:solidFill>
                <a:latin typeface="Arial Narrow" panose="020B0606020202030204" pitchFamily="34" charset="0"/>
                <a:cs typeface="Times New Roman" panose="02020603050405020304" pitchFamily="18" charset="0"/>
              </a:rPr>
              <a:t> </a:t>
            </a:r>
            <a:r>
              <a:rPr lang="es-AR" altLang="es-AR" sz="2000" b="1" dirty="0" smtClean="0">
                <a:solidFill>
                  <a:schemeClr val="bg1"/>
                </a:solidFill>
                <a:latin typeface="Arial Narrow" panose="020B0606020202030204" pitchFamily="34" charset="0"/>
                <a:cs typeface="Times New Roman" panose="02020603050405020304" pitchFamily="18" charset="0"/>
              </a:rPr>
              <a:t>Identificador</a:t>
            </a:r>
            <a:endParaRPr lang="es-AR" altLang="es-AR" sz="2000" b="1" dirty="0">
              <a:solidFill>
                <a:schemeClr val="bg1"/>
              </a:solidFill>
              <a:latin typeface="Arial Narrow" panose="020B0606020202030204" pitchFamily="34" charset="0"/>
              <a:cs typeface="Times New Roman" panose="02020603050405020304" pitchFamily="18" charset="0"/>
            </a:endParaRP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 </a:t>
            </a:r>
            <a:r>
              <a:rPr lang="es-AR" altLang="es-AR" sz="2000" b="1" dirty="0" smtClean="0">
                <a:solidFill>
                  <a:srgbClr val="66CC66"/>
                </a:solidFill>
                <a:latin typeface="Arial Narrow" panose="020B0606020202030204" pitchFamily="34" charset="0"/>
                <a:cs typeface="Times New Roman" panose="02020603050405020304" pitchFamily="18" charset="0"/>
              </a:rPr>
              <a:t>Miembros</a:t>
            </a:r>
            <a:endParaRPr lang="es-AR" altLang="es-AR" sz="2000" b="1" dirty="0">
              <a:solidFill>
                <a:srgbClr val="66CC66"/>
              </a:solidFill>
              <a:latin typeface="Arial Narrow" panose="020B0606020202030204" pitchFamily="34" charset="0"/>
              <a:cs typeface="Times New Roman" panose="02020603050405020304" pitchFamily="18" charset="0"/>
            </a:endParaRP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57153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Miembros</a:t>
            </a:r>
            <a:endParaRPr lang="es-AR"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14345621"/>
              </p:ext>
            </p:extLst>
          </p:nvPr>
        </p:nvGraphicFramePr>
        <p:xfrm>
          <a:off x="681038" y="2336800"/>
          <a:ext cx="9613900" cy="3805092"/>
        </p:xfrm>
        <a:graphic>
          <a:graphicData uri="http://schemas.openxmlformats.org/drawingml/2006/table">
            <a:tbl>
              <a:tblPr firstRow="1" bandRow="1">
                <a:tableStyleId>{5C22544A-7EE6-4342-B048-85BDC9FD1C3A}</a:tableStyleId>
              </a:tblPr>
              <a:tblGrid>
                <a:gridCol w="9613900"/>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chemeClr val="tx1"/>
                          </a:solidFill>
                          <a:effectLst/>
                          <a:latin typeface="Franklin Gothic Medium" pitchFamily="34" charset="0"/>
                        </a:rPr>
                        <a:t>Pueden contener ...</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Clases</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Delegados</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Enumeraciones</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Interfaces</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Estructuras</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Namespaces</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Directivas using</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Directivas Alias</a:t>
                      </a:r>
                    </a:p>
                  </a:txBody>
                  <a:tcPr marL="90000" marR="90000" marT="46802" marB="46802" horzOverflow="overflow"/>
                </a:tc>
              </a:tr>
            </a:tbl>
          </a:graphicData>
        </a:graphic>
      </p:graphicFrame>
    </p:spTree>
    <p:extLst>
      <p:ext uri="{BB962C8B-B14F-4D97-AF65-F5344CB8AC3E}">
        <p14:creationId xmlns:p14="http://schemas.microsoft.com/office/powerpoint/2010/main" val="144049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27375" y="6529588"/>
            <a:ext cx="8319752" cy="25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p:cNvSpPr/>
          <p:nvPr/>
        </p:nvSpPr>
        <p:spPr>
          <a:xfrm>
            <a:off x="1456164" y="6284892"/>
            <a:ext cx="8064000" cy="23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Triángulo isósceles 6"/>
          <p:cNvSpPr/>
          <p:nvPr/>
        </p:nvSpPr>
        <p:spPr>
          <a:xfrm>
            <a:off x="1211890" y="432333"/>
            <a:ext cx="8550721" cy="1044775"/>
          </a:xfrm>
          <a:prstGeom prst="triangle">
            <a:avLst>
              <a:gd name="adj" fmla="val 50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000" b="1" dirty="0" smtClean="0">
                <a:effectLst>
                  <a:outerShdw blurRad="38100" dist="38100" dir="2700000" algn="tl">
                    <a:srgbClr val="000000">
                      <a:alpha val="43137"/>
                    </a:srgbClr>
                  </a:outerShdw>
                </a:effectLst>
              </a:rPr>
              <a:t>PILARES</a:t>
            </a:r>
            <a:endParaRPr lang="es-AR" sz="4000" b="1" dirty="0">
              <a:effectLst>
                <a:outerShdw blurRad="38100" dist="38100" dir="2700000" algn="tl">
                  <a:srgbClr val="000000">
                    <a:alpha val="43137"/>
                  </a:srgbClr>
                </a:outerShdw>
              </a:effectLst>
            </a:endParaRPr>
          </a:p>
        </p:txBody>
      </p:sp>
      <p:sp>
        <p:nvSpPr>
          <p:cNvPr id="8" name="Rectángulo 7"/>
          <p:cNvSpPr/>
          <p:nvPr/>
        </p:nvSpPr>
        <p:spPr>
          <a:xfrm>
            <a:off x="2408349" y="1489985"/>
            <a:ext cx="669702" cy="4792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ABSTRACCIÓN</a:t>
            </a:r>
            <a:endParaRPr lang="es-AR" b="1" dirty="0">
              <a:effectLst>
                <a:outerShdw blurRad="38100" dist="38100" dir="2700000" algn="tl">
                  <a:srgbClr val="000000">
                    <a:alpha val="43137"/>
                  </a:srgbClr>
                </a:outerShdw>
              </a:effectLst>
            </a:endParaRPr>
          </a:p>
        </p:txBody>
      </p:sp>
      <p:sp>
        <p:nvSpPr>
          <p:cNvPr id="9" name="Rectángulo 8"/>
          <p:cNvSpPr/>
          <p:nvPr/>
        </p:nvSpPr>
        <p:spPr>
          <a:xfrm>
            <a:off x="3695385"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ENCAPSULAMIENTO</a:t>
            </a:r>
            <a:endParaRPr lang="es-AR" b="1" dirty="0">
              <a:effectLst>
                <a:outerShdw blurRad="38100" dist="38100" dir="2700000" algn="tl">
                  <a:srgbClr val="000000">
                    <a:alpha val="43137"/>
                  </a:srgbClr>
                </a:outerShdw>
              </a:effectLst>
            </a:endParaRPr>
          </a:p>
        </p:txBody>
      </p:sp>
      <p:sp>
        <p:nvSpPr>
          <p:cNvPr id="10" name="Rectángulo 9"/>
          <p:cNvSpPr/>
          <p:nvPr/>
        </p:nvSpPr>
        <p:spPr>
          <a:xfrm>
            <a:off x="6604308"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HERENCIA</a:t>
            </a:r>
            <a:endParaRPr lang="es-AR" b="1" dirty="0">
              <a:effectLst>
                <a:outerShdw blurRad="38100" dist="38100" dir="2700000" algn="tl">
                  <a:srgbClr val="000000">
                    <a:alpha val="43137"/>
                  </a:srgbClr>
                </a:outerShdw>
              </a:effectLst>
            </a:endParaRPr>
          </a:p>
        </p:txBody>
      </p:sp>
      <p:sp>
        <p:nvSpPr>
          <p:cNvPr id="11" name="Rectángulo 10"/>
          <p:cNvSpPr/>
          <p:nvPr/>
        </p:nvSpPr>
        <p:spPr>
          <a:xfrm>
            <a:off x="7891344" y="1489985"/>
            <a:ext cx="669702" cy="479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POLIMORFISMO</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9703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Abstracción</a:t>
            </a:r>
            <a:endParaRPr lang="es-AR" dirty="0"/>
          </a:p>
        </p:txBody>
      </p:sp>
      <p:sp>
        <p:nvSpPr>
          <p:cNvPr id="3" name="Marcador de contenido 2"/>
          <p:cNvSpPr>
            <a:spLocks noGrp="1"/>
          </p:cNvSpPr>
          <p:nvPr>
            <p:ph idx="1"/>
          </p:nvPr>
        </p:nvSpPr>
        <p:spPr>
          <a:xfrm>
            <a:off x="680321" y="2336873"/>
            <a:ext cx="9613861" cy="3982040"/>
          </a:xfrm>
        </p:spPr>
        <p:txBody>
          <a:bodyPr>
            <a:normAutofit fontScale="92500" lnSpcReduction="10000"/>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Ignorancia selectiva.</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Decide qué es importante y qué no lo es.</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Se enfoca en lo que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 lo que no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Utiliza la encapsulación para reforzar la abstracción.</a:t>
            </a:r>
          </a:p>
          <a:p>
            <a:endParaRPr lang="es-AR" dirty="0"/>
          </a:p>
        </p:txBody>
      </p:sp>
    </p:spTree>
    <p:extLst>
      <p:ext uri="{BB962C8B-B14F-4D97-AF65-F5344CB8AC3E}">
        <p14:creationId xmlns:p14="http://schemas.microsoft.com/office/powerpoint/2010/main" val="1414542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Encapsulamiento</a:t>
            </a:r>
          </a:p>
        </p:txBody>
      </p:sp>
      <p:sp>
        <p:nvSpPr>
          <p:cNvPr id="3" name="Marcador de contenido 2"/>
          <p:cNvSpPr>
            <a:spLocks noGrp="1"/>
          </p:cNvSpPr>
          <p:nvPr>
            <p:ph idx="1"/>
          </p:nvPr>
        </p:nvSpPr>
        <p:spPr/>
        <p:txBody>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Esta característica es la que denota la capacidad del objeto de responder a peticiones a través de sus </a:t>
            </a:r>
            <a:r>
              <a:rPr lang="es-AR" sz="2800" b="1" i="1" dirty="0">
                <a:effectLst>
                  <a:outerShdw blurRad="38100" dist="38100" dir="2700000" algn="tl">
                    <a:srgbClr val="000000">
                      <a:alpha val="43137"/>
                    </a:srgbClr>
                  </a:outerShdw>
                </a:effectLst>
                <a:latin typeface="Franklin Gothic Medium" panose="020B0603020102020204" pitchFamily="34" charset="0"/>
              </a:rPr>
              <a:t>métodos</a:t>
            </a:r>
            <a:r>
              <a:rPr lang="es-AR" sz="2800" dirty="0">
                <a:effectLst>
                  <a:outerShdw blurRad="38100" dist="38100" dir="2700000" algn="tl">
                    <a:srgbClr val="000000">
                      <a:alpha val="43137"/>
                    </a:srgbClr>
                  </a:outerShdw>
                </a:effectLst>
                <a:latin typeface="Franklin Gothic Medium" panose="020B0603020102020204" pitchFamily="34" charset="0"/>
              </a:rPr>
              <a:t> o </a:t>
            </a:r>
            <a:r>
              <a:rPr lang="es-AR" sz="2800" b="1" i="1" dirty="0">
                <a:effectLst>
                  <a:outerShdw blurRad="38100" dist="38100" dir="2700000" algn="tl">
                    <a:srgbClr val="000000">
                      <a:alpha val="43137"/>
                    </a:srgbClr>
                  </a:outerShdw>
                </a:effectLst>
                <a:latin typeface="Franklin Gothic Medium" panose="020B0603020102020204" pitchFamily="34" charset="0"/>
              </a:rPr>
              <a:t>propiedades</a:t>
            </a:r>
            <a:r>
              <a:rPr lang="es-AR" sz="2800" dirty="0">
                <a:effectLst>
                  <a:outerShdw blurRad="38100" dist="38100" dir="2700000" algn="tl">
                    <a:srgbClr val="000000">
                      <a:alpha val="43137"/>
                    </a:srgbClr>
                  </a:outerShdw>
                </a:effectLst>
                <a:latin typeface="Franklin Gothic Medium" panose="020B0603020102020204" pitchFamily="34" charset="0"/>
              </a:rPr>
              <a:t> sin la necesidad de exponer los medios utilizados para llegar a brindar estos resultados.</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El exterior de la clase lo ve como una caja negra.</a:t>
            </a:r>
          </a:p>
          <a:p>
            <a:pPr marL="0" indent="0">
              <a:buNone/>
            </a:pPr>
            <a:endParaRPr lang="es-AR" dirty="0"/>
          </a:p>
        </p:txBody>
      </p:sp>
    </p:spTree>
    <p:extLst>
      <p:ext uri="{BB962C8B-B14F-4D97-AF65-F5344CB8AC3E}">
        <p14:creationId xmlns:p14="http://schemas.microsoft.com/office/powerpoint/2010/main" val="4169289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Herencia</a:t>
            </a:r>
          </a:p>
        </p:txBody>
      </p:sp>
      <p:sp>
        <p:nvSpPr>
          <p:cNvPr id="3" name="Marcador de contenido 2"/>
          <p:cNvSpPr>
            <a:spLocks noGrp="1"/>
          </p:cNvSpPr>
          <p:nvPr>
            <p:ph idx="1"/>
          </p:nvPr>
        </p:nvSpPr>
        <p:spPr>
          <a:xfrm>
            <a:off x="680321" y="2336873"/>
            <a:ext cx="9613861" cy="4323234"/>
          </a:xfrm>
        </p:spPr>
        <p:txBody>
          <a:bodyPr>
            <a:normAutofit/>
          </a:bodyPr>
          <a:lstStyle/>
          <a:p>
            <a:pPr>
              <a:defRPr/>
            </a:pPr>
            <a:r>
              <a:rPr lang="es-CR" sz="2800" dirty="0" smtClean="0">
                <a:effectLst>
                  <a:outerShdw blurRad="38100" dist="38100" dir="2700000" algn="tl">
                    <a:srgbClr val="000000">
                      <a:alpha val="43137"/>
                    </a:srgbClr>
                  </a:outerShdw>
                </a:effectLst>
                <a:latin typeface="Franklin Gothic Medium" panose="020B0603020102020204" pitchFamily="34" charset="0"/>
              </a:rPr>
              <a:t>La relación entre clases es del tipo “es un </a:t>
            </a:r>
            <a:r>
              <a:rPr lang="es-CR" sz="2800" dirty="0">
                <a:effectLst>
                  <a:outerShdw blurRad="38100" dist="38100" dir="2700000" algn="tl">
                    <a:srgbClr val="000000">
                      <a:alpha val="43137"/>
                    </a:srgbClr>
                  </a:outerShdw>
                </a:effectLst>
                <a:latin typeface="Franklin Gothic Medium" panose="020B0603020102020204" pitchFamily="34" charset="0"/>
              </a:rPr>
              <a:t>tipo de</a:t>
            </a:r>
            <a:r>
              <a:rPr lang="es-CR" sz="2800" dirty="0" smtClean="0">
                <a:effectLst>
                  <a:outerShdw blurRad="38100" dist="38100" dir="2700000" algn="tl">
                    <a:srgbClr val="000000">
                      <a:alpha val="43137"/>
                    </a:srgbClr>
                  </a:outerShdw>
                </a:effectLst>
                <a:latin typeface="Franklin Gothic Medium" panose="020B0603020102020204" pitchFamily="34" charset="0"/>
              </a:rPr>
              <a:t>”.</a:t>
            </a:r>
            <a:endParaRPr lang="es-CR" sz="2800" dirty="0">
              <a:effectLst>
                <a:outerShdw blurRad="38100" dist="38100" dir="2700000" algn="tl">
                  <a:srgbClr val="000000">
                    <a:alpha val="43137"/>
                  </a:srgbClr>
                </a:outerShdw>
              </a:effectLst>
              <a:latin typeface="Franklin Gothic Medium" panose="020B0603020102020204" pitchFamily="34" charset="0"/>
            </a:endParaRPr>
          </a:p>
          <a:p>
            <a:pPr>
              <a:defRPr/>
            </a:pPr>
            <a:endParaRPr lang="es-CR" sz="2800" dirty="0" smtClean="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smtClean="0">
                <a:effectLst>
                  <a:outerShdw blurRad="38100" dist="38100" dir="2700000" algn="tl">
                    <a:srgbClr val="000000">
                      <a:alpha val="43137"/>
                    </a:srgbClr>
                  </a:outerShdw>
                </a:effectLst>
                <a:latin typeface="Franklin Gothic Medium" panose="020B0603020102020204" pitchFamily="34" charset="0"/>
              </a:rPr>
              <a:t>Va </a:t>
            </a:r>
            <a:r>
              <a:rPr lang="es-CR" sz="2800" dirty="0">
                <a:effectLst>
                  <a:outerShdw blurRad="38100" dist="38100" dir="2700000" algn="tl">
                    <a:srgbClr val="000000">
                      <a:alpha val="43137"/>
                    </a:srgbClr>
                  </a:outerShdw>
                </a:effectLst>
                <a:latin typeface="Franklin Gothic Medium" panose="020B0603020102020204" pitchFamily="34" charset="0"/>
              </a:rPr>
              <a:t>de la generalización a la </a:t>
            </a:r>
            <a:r>
              <a:rPr lang="es-CR" sz="2800" dirty="0" smtClean="0">
                <a:effectLst>
                  <a:outerShdw blurRad="38100" dist="38100" dir="2700000" algn="tl">
                    <a:srgbClr val="000000">
                      <a:alpha val="43137"/>
                    </a:srgbClr>
                  </a:outerShdw>
                </a:effectLst>
                <a:latin typeface="Franklin Gothic Medium" panose="020B0603020102020204" pitchFamily="34" charset="0"/>
              </a:rPr>
              <a:t>especialización</a:t>
            </a:r>
            <a:r>
              <a:rPr lang="es-CR"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base o padre.</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derivada o hija.</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Hereda la implementación.</a:t>
            </a:r>
          </a:p>
          <a:p>
            <a:pPr marL="0" indent="0">
              <a:buNone/>
            </a:pPr>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3918250341"/>
              </p:ext>
            </p:extLst>
          </p:nvPr>
        </p:nvGraphicFramePr>
        <p:xfrm>
          <a:off x="8902065" y="3112346"/>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Figura</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281183795"/>
              </p:ext>
            </p:extLst>
          </p:nvPr>
        </p:nvGraphicFramePr>
        <p:xfrm>
          <a:off x="8896349" y="4796366"/>
          <a:ext cx="3086101" cy="741680"/>
        </p:xfrm>
        <a:graphic>
          <a:graphicData uri="http://schemas.openxmlformats.org/drawingml/2006/table">
            <a:tbl>
              <a:tblPr firstRow="1" bandRow="1">
                <a:tableStyleId>{5C22544A-7EE6-4342-B048-85BDC9FD1C3A}</a:tableStyleId>
              </a:tblPr>
              <a:tblGrid>
                <a:gridCol w="3086101"/>
              </a:tblGrid>
              <a:tr h="370840">
                <a:tc>
                  <a:txBody>
                    <a:bodyPr/>
                    <a:lstStyle/>
                    <a:p>
                      <a:r>
                        <a:rPr lang="es-AR" dirty="0" smtClean="0"/>
                        <a:t>Círculo</a:t>
                      </a:r>
                      <a:endParaRPr lang="es-AR" dirty="0"/>
                    </a:p>
                  </a:txBody>
                  <a:tcPr/>
                </a:tc>
              </a:tr>
              <a:tr h="370840">
                <a:tc>
                  <a:txBody>
                    <a:bodyPr/>
                    <a:lstStyle/>
                    <a:p>
                      <a:endParaRPr lang="es-AR" dirty="0"/>
                    </a:p>
                  </a:txBody>
                  <a:tcPr/>
                </a:tc>
              </a:tr>
            </a:tbl>
          </a:graphicData>
        </a:graphic>
      </p:graphicFrame>
      <p:cxnSp>
        <p:nvCxnSpPr>
          <p:cNvPr id="9" name="Conector recto de flecha 8"/>
          <p:cNvCxnSpPr>
            <a:stCxn id="7" idx="0"/>
            <a:endCxn id="5" idx="2"/>
          </p:cNvCxnSpPr>
          <p:nvPr/>
        </p:nvCxnSpPr>
        <p:spPr>
          <a:xfrm flipV="1">
            <a:off x="10439399" y="4224866"/>
            <a:ext cx="3176"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10423567" y="4325950"/>
            <a:ext cx="1768433" cy="369332"/>
          </a:xfrm>
          <a:prstGeom prst="rect">
            <a:avLst/>
          </a:prstGeom>
          <a:noFill/>
        </p:spPr>
        <p:txBody>
          <a:bodyPr wrap="none" rtlCol="0">
            <a:spAutoFit/>
          </a:bodyPr>
          <a:lstStyle/>
          <a:p>
            <a:r>
              <a:rPr lang="es-AR" dirty="0" smtClean="0"/>
              <a:t>“Es un tipo de”</a:t>
            </a:r>
            <a:endParaRPr lang="es-AR" dirty="0"/>
          </a:p>
        </p:txBody>
      </p:sp>
    </p:spTree>
    <p:extLst>
      <p:ext uri="{BB962C8B-B14F-4D97-AF65-F5344CB8AC3E}">
        <p14:creationId xmlns:p14="http://schemas.microsoft.com/office/powerpoint/2010/main" val="1562341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2" presetClass="emph" presetSubtype="0" fill="hold" nodeType="clickEffect">
                                  <p:stCondLst>
                                    <p:cond delay="0"/>
                                  </p:stCondLst>
                                  <p:childTnLst>
                                    <p:animRot by="120000">
                                      <p:cBhvr>
                                        <p:cTn id="17" dur="100" fill="hold">
                                          <p:stCondLst>
                                            <p:cond delay="0"/>
                                          </p:stCondLst>
                                        </p:cTn>
                                        <p:tgtEl>
                                          <p:spTgt spid="9"/>
                                        </p:tgtEl>
                                        <p:attrNameLst>
                                          <p:attrName>r</p:attrName>
                                        </p:attrNameLst>
                                      </p:cBhvr>
                                    </p:animRot>
                                    <p:animRot by="-240000">
                                      <p:cBhvr>
                                        <p:cTn id="18" dur="200" fill="hold">
                                          <p:stCondLst>
                                            <p:cond delay="200"/>
                                          </p:stCondLst>
                                        </p:cTn>
                                        <p:tgtEl>
                                          <p:spTgt spid="9"/>
                                        </p:tgtEl>
                                        <p:attrNameLst>
                                          <p:attrName>r</p:attrName>
                                        </p:attrNameLst>
                                      </p:cBhvr>
                                    </p:animRot>
                                    <p:animRot by="240000">
                                      <p:cBhvr>
                                        <p:cTn id="19" dur="200" fill="hold">
                                          <p:stCondLst>
                                            <p:cond delay="400"/>
                                          </p:stCondLst>
                                        </p:cTn>
                                        <p:tgtEl>
                                          <p:spTgt spid="9"/>
                                        </p:tgtEl>
                                        <p:attrNameLst>
                                          <p:attrName>r</p:attrName>
                                        </p:attrNameLst>
                                      </p:cBhvr>
                                    </p:animRot>
                                    <p:animRot by="-240000">
                                      <p:cBhvr>
                                        <p:cTn id="20" dur="200" fill="hold">
                                          <p:stCondLst>
                                            <p:cond delay="600"/>
                                          </p:stCondLst>
                                        </p:cTn>
                                        <p:tgtEl>
                                          <p:spTgt spid="9"/>
                                        </p:tgtEl>
                                        <p:attrNameLst>
                                          <p:attrName>r</p:attrName>
                                        </p:attrNameLst>
                                      </p:cBhvr>
                                    </p:animRot>
                                    <p:animRot by="120000">
                                      <p:cBhvr>
                                        <p:cTn id="21" dur="200" fill="hold">
                                          <p:stCondLst>
                                            <p:cond delay="800"/>
                                          </p:stCondLst>
                                        </p:cTn>
                                        <p:tgtEl>
                                          <p:spTgt spid="9"/>
                                        </p:tgtEl>
                                        <p:attrNameLst>
                                          <p:attrName>r</p:attrName>
                                        </p:attrNameLst>
                                      </p:cBhvr>
                                    </p:animRot>
                                  </p:childTnLst>
                                </p:cTn>
                              </p:par>
                              <p:par>
                                <p:cTn id="22" presetID="32" presetClass="emph" presetSubtype="0" fill="hold" grpId="0" nodeType="withEffect">
                                  <p:stCondLst>
                                    <p:cond delay="0"/>
                                  </p:stCondLst>
                                  <p:childTnLst>
                                    <p:animRot by="120000">
                                      <p:cBhvr>
                                        <p:cTn id="23" dur="100" fill="hold">
                                          <p:stCondLst>
                                            <p:cond delay="0"/>
                                          </p:stCondLst>
                                        </p:cTn>
                                        <p:tgtEl>
                                          <p:spTgt spid="11"/>
                                        </p:tgtEl>
                                        <p:attrNameLst>
                                          <p:attrName>r</p:attrName>
                                        </p:attrNameLst>
                                      </p:cBhvr>
                                    </p:animRot>
                                    <p:animRot by="-240000">
                                      <p:cBhvr>
                                        <p:cTn id="24" dur="200" fill="hold">
                                          <p:stCondLst>
                                            <p:cond delay="200"/>
                                          </p:stCondLst>
                                        </p:cTn>
                                        <p:tgtEl>
                                          <p:spTgt spid="11"/>
                                        </p:tgtEl>
                                        <p:attrNameLst>
                                          <p:attrName>r</p:attrName>
                                        </p:attrNameLst>
                                      </p:cBhvr>
                                    </p:animRot>
                                    <p:animRot by="240000">
                                      <p:cBhvr>
                                        <p:cTn id="25" dur="200" fill="hold">
                                          <p:stCondLst>
                                            <p:cond delay="400"/>
                                          </p:stCondLst>
                                        </p:cTn>
                                        <p:tgtEl>
                                          <p:spTgt spid="11"/>
                                        </p:tgtEl>
                                        <p:attrNameLst>
                                          <p:attrName>r</p:attrName>
                                        </p:attrNameLst>
                                      </p:cBhvr>
                                    </p:animRot>
                                    <p:animRot by="-240000">
                                      <p:cBhvr>
                                        <p:cTn id="26" dur="200" fill="hold">
                                          <p:stCondLst>
                                            <p:cond delay="600"/>
                                          </p:stCondLst>
                                        </p:cTn>
                                        <p:tgtEl>
                                          <p:spTgt spid="11"/>
                                        </p:tgtEl>
                                        <p:attrNameLst>
                                          <p:attrName>r</p:attrName>
                                        </p:attrNameLst>
                                      </p:cBhvr>
                                    </p:animRot>
                                    <p:animRot by="120000">
                                      <p:cBhvr>
                                        <p:cTn id="27"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Polimorfismo</a:t>
            </a:r>
          </a:p>
        </p:txBody>
      </p:sp>
      <p:sp>
        <p:nvSpPr>
          <p:cNvPr id="3" name="Marcador de contenido 2"/>
          <p:cNvSpPr>
            <a:spLocks noGrp="1"/>
          </p:cNvSpPr>
          <p:nvPr>
            <p:ph idx="1"/>
          </p:nvPr>
        </p:nvSpPr>
        <p:spPr>
          <a:xfrm>
            <a:off x="680321" y="2173097"/>
            <a:ext cx="9613861" cy="3599316"/>
          </a:xfrm>
        </p:spPr>
        <p:txBody>
          <a:bodyPr/>
          <a:lstStyle/>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definición del método reside en la clase base o padre.</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implementación del método reside en la clase derivada o hija.</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invocación es resuelta al momento de la ejecución.</a:t>
            </a:r>
          </a:p>
          <a:p>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4063217099"/>
              </p:ext>
            </p:extLst>
          </p:nvPr>
        </p:nvGraphicFramePr>
        <p:xfrm>
          <a:off x="4284047" y="4083708"/>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Figura</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39388746"/>
              </p:ext>
            </p:extLst>
          </p:nvPr>
        </p:nvGraphicFramePr>
        <p:xfrm>
          <a:off x="301175" y="4563659"/>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Círculo</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4251432180"/>
              </p:ext>
            </p:extLst>
          </p:nvPr>
        </p:nvGraphicFramePr>
        <p:xfrm>
          <a:off x="8753672" y="4932148"/>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Cuadrado</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41472650"/>
              </p:ext>
            </p:extLst>
          </p:nvPr>
        </p:nvGraphicFramePr>
        <p:xfrm>
          <a:off x="4980083" y="5639558"/>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Triangulo</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cxnSp>
        <p:nvCxnSpPr>
          <p:cNvPr id="10" name="Conector recto de flecha 9"/>
          <p:cNvCxnSpPr>
            <a:stCxn id="7" idx="0"/>
            <a:endCxn id="5" idx="3"/>
          </p:cNvCxnSpPr>
          <p:nvPr/>
        </p:nvCxnSpPr>
        <p:spPr>
          <a:xfrm flipH="1" flipV="1">
            <a:off x="7365067" y="4639968"/>
            <a:ext cx="2929115" cy="292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6" idx="3"/>
            <a:endCxn id="5" idx="1"/>
          </p:cNvCxnSpPr>
          <p:nvPr/>
        </p:nvCxnSpPr>
        <p:spPr>
          <a:xfrm flipV="1">
            <a:off x="3382195" y="4639968"/>
            <a:ext cx="901852" cy="47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0"/>
            <a:endCxn id="5" idx="2"/>
          </p:cNvCxnSpPr>
          <p:nvPr/>
        </p:nvCxnSpPr>
        <p:spPr>
          <a:xfrm flipH="1" flipV="1">
            <a:off x="5824557" y="5196228"/>
            <a:ext cx="696036" cy="44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una clase?</a:t>
            </a:r>
            <a:endParaRPr lang="es-AR" dirty="0"/>
          </a:p>
        </p:txBody>
      </p:sp>
      <p:sp>
        <p:nvSpPr>
          <p:cNvPr id="3" name="Marcador de contenido 2"/>
          <p:cNvSpPr>
            <a:spLocks noGrp="1"/>
          </p:cNvSpPr>
          <p:nvPr>
            <p:ph idx="1"/>
          </p:nvPr>
        </p:nvSpPr>
        <p:spPr/>
        <p:txBody>
          <a:bodyPr>
            <a:noAutofit/>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Una clase </a:t>
            </a: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es una Clasificación.</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Clasificamos en base a comportamientos y atributos comunes.</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A partir de la clasificación se crea un vocabulario.</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Es una abstracción de un objeto</a:t>
            </a:r>
            <a:r>
              <a:rPr lang="es-ES" sz="2800" dirty="0" smtClean="0">
                <a:effectLst>
                  <a:outerShdw blurRad="38100" dist="38100" dir="2700000" algn="tl">
                    <a:srgbClr val="000000">
                      <a:alpha val="43137"/>
                    </a:srgbClr>
                  </a:outerShdw>
                </a:effectLst>
                <a:latin typeface="Franklin Gothic Medium" panose="020B0603020102020204" pitchFamily="34" charset="0"/>
                <a:sym typeface="Wingdings" pitchFamily="2" charset="2"/>
              </a:rPr>
              <a:t>.</a:t>
            </a: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p:txBody>
      </p:sp>
    </p:spTree>
    <p:extLst>
      <p:ext uri="{BB962C8B-B14F-4D97-AF65-F5344CB8AC3E}">
        <p14:creationId xmlns:p14="http://schemas.microsoft.com/office/powerpoint/2010/main" val="2410986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Sintaxis</a:t>
            </a:r>
            <a:endParaRPr lang="es-AR" dirty="0"/>
          </a:p>
        </p:txBody>
      </p:sp>
      <p:sp>
        <p:nvSpPr>
          <p:cNvPr id="3" name="Marcador de contenido 2"/>
          <p:cNvSpPr>
            <a:spLocks noGrp="1"/>
          </p:cNvSpPr>
          <p:nvPr>
            <p:ph idx="1"/>
          </p:nvPr>
        </p:nvSpPr>
        <p:spPr>
          <a:xfrm>
            <a:off x="680321" y="3497939"/>
            <a:ext cx="9613861" cy="3338132"/>
          </a:xfrm>
        </p:spPr>
        <p:txBody>
          <a:bodyPr>
            <a:normAutofit lnSpcReduction="10000"/>
          </a:bodyPr>
          <a:lstStyle/>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modificador: Determina la accesibilidad que tendrán sobre ella otras clases.</a:t>
            </a:r>
          </a:p>
          <a:p>
            <a:pPr>
              <a:lnSpc>
                <a:spcPct val="80000"/>
              </a:lnSpc>
              <a:defRPr/>
            </a:pPr>
            <a:r>
              <a:rPr lang="es-ES" sz="2800" dirty="0" err="1">
                <a:effectLst>
                  <a:outerShdw blurRad="38100" dist="38100" dir="2700000" algn="tl">
                    <a:srgbClr val="000000">
                      <a:alpha val="43137"/>
                    </a:srgbClr>
                  </a:outerShdw>
                </a:effectLst>
                <a:latin typeface="Franklin Gothic Medium" panose="020B0603020102020204" pitchFamily="34" charset="0"/>
              </a:rPr>
              <a:t>class</a:t>
            </a:r>
            <a:r>
              <a:rPr lang="es-ES" sz="2800" dirty="0">
                <a:effectLst>
                  <a:outerShdw blurRad="38100" dist="38100" dir="2700000" algn="tl">
                    <a:srgbClr val="000000">
                      <a:alpha val="43137"/>
                    </a:srgbClr>
                  </a:outerShdw>
                </a:effectLst>
                <a:latin typeface="Franklin Gothic Medium" panose="020B0603020102020204" pitchFamily="34" charset="0"/>
              </a:rPr>
              <a:t>: Es una palabra reservada que le indica al compilador que el siguiente código es una clase. </a:t>
            </a:r>
          </a:p>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Identificador: Indica el nombre de la clase.</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ser sustantivos, con la primera letra en mayúscula y el resto en minúscula.</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las primeras letras de cada palabra en mayúsculas, las demás en minúsculas.  </a:t>
            </a:r>
          </a:p>
          <a:p>
            <a:pPr lvl="1">
              <a:lnSpc>
                <a:spcPct val="80000"/>
              </a:lnSpc>
              <a:buNone/>
              <a:defRPr/>
            </a:pPr>
            <a:r>
              <a:rPr lang="es-ES" sz="2400" dirty="0">
                <a:effectLst>
                  <a:outerShdw blurRad="38100" dist="38100" dir="2700000" algn="tl">
                    <a:srgbClr val="000000">
                      <a:alpha val="43137"/>
                    </a:srgbClr>
                  </a:outerShdw>
                </a:effectLst>
                <a:latin typeface="Franklin Gothic Medium" panose="020B0603020102020204" pitchFamily="34" charset="0"/>
              </a:rPr>
              <a:t>	Ejemplo: </a:t>
            </a:r>
            <a:r>
              <a:rPr lang="es-ES" sz="2400" dirty="0" err="1" smtClean="0">
                <a:effectLst>
                  <a:outerShdw blurRad="38100" dist="38100" dir="2700000" algn="tl">
                    <a:srgbClr val="000000">
                      <a:alpha val="43137"/>
                    </a:srgbClr>
                  </a:outerShdw>
                </a:effectLst>
                <a:latin typeface="Franklin Gothic Medium" panose="020B0603020102020204" pitchFamily="34" charset="0"/>
              </a:rPr>
              <a:t>MiClase</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59800"/>
            <a:ext cx="10588693" cy="1336541"/>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a:t>
            </a:r>
            <a:r>
              <a:rPr lang="es-AR" altLang="es-AR" sz="2000" b="1" dirty="0" err="1">
                <a:solidFill>
                  <a:srgbClr val="0000FF"/>
                </a:solidFill>
                <a:latin typeface="Arial Narrow" panose="020B0606020202030204" pitchFamily="34" charset="0"/>
                <a:cs typeface="Times New Roman" panose="02020603050405020304" pitchFamily="18" charset="0"/>
              </a:rPr>
              <a:t>class</a:t>
            </a:r>
            <a:r>
              <a:rPr lang="es-AR" altLang="es-AR" sz="2000" b="1" dirty="0">
                <a:solidFill>
                  <a:srgbClr val="0000FF"/>
                </a:solidFill>
                <a:latin typeface="Arial Narrow" panose="020B0606020202030204" pitchFamily="34" charset="0"/>
                <a:cs typeface="Times New Roman" panose="02020603050405020304" pitchFamily="18" charset="0"/>
              </a:rPr>
              <a:t> </a:t>
            </a:r>
            <a:r>
              <a:rPr lang="es-AR" altLang="es-AR" sz="2000" b="1" dirty="0">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 </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smtClean="0">
                <a:solidFill>
                  <a:srgbClr val="000000"/>
                </a:solidFill>
                <a:latin typeface="Arial Narrow" panose="020B0606020202030204" pitchFamily="34" charset="0"/>
                <a:cs typeface="Times New Roman" panose="02020603050405020304" pitchFamily="18" charset="0"/>
              </a:rPr>
              <a:t>        </a:t>
            </a:r>
            <a:r>
              <a:rPr lang="es-AR" altLang="es-AR" sz="2000" b="1" dirty="0" smtClean="0">
                <a:solidFill>
                  <a:srgbClr val="66CC66"/>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miembros: atributos y métodos</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p:txBody>
      </p:sp>
    </p:spTree>
    <p:extLst>
      <p:ext uri="{BB962C8B-B14F-4D97-AF65-F5344CB8AC3E}">
        <p14:creationId xmlns:p14="http://schemas.microsoft.com/office/powerpoint/2010/main" val="1689135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Berlín</Template>
  <TotalTime>81</TotalTime>
  <Words>1549</Words>
  <Application>Microsoft Office PowerPoint</Application>
  <PresentationFormat>Panorámica</PresentationFormat>
  <Paragraphs>259</Paragraphs>
  <Slides>23</Slides>
  <Notes>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23</vt:i4>
      </vt:variant>
    </vt:vector>
  </HeadingPairs>
  <TitlesOfParts>
    <vt:vector size="32" baseType="lpstr">
      <vt:lpstr>Arial</vt:lpstr>
      <vt:lpstr>Arial Narrow</vt:lpstr>
      <vt:lpstr>Calibri</vt:lpstr>
      <vt:lpstr>Consolas</vt:lpstr>
      <vt:lpstr>Franklin Gothic Medium</vt:lpstr>
      <vt:lpstr>Times New Roman</vt:lpstr>
      <vt:lpstr>Trebuchet MS</vt:lpstr>
      <vt:lpstr>Wingdings</vt:lpstr>
      <vt:lpstr>Berlín</vt:lpstr>
      <vt:lpstr>Programación Orientada a Objetos</vt:lpstr>
      <vt:lpstr>P.O.O.</vt:lpstr>
      <vt:lpstr>Presentación de PowerPoint</vt:lpstr>
      <vt:lpstr>Abstracción</vt:lpstr>
      <vt:lpstr>Encapsulamiento</vt:lpstr>
      <vt:lpstr>Herencia</vt:lpstr>
      <vt:lpstr>Polimorfismo</vt:lpstr>
      <vt:lpstr>¿Qué es una clase?</vt:lpstr>
      <vt:lpstr>Sintaxis</vt:lpstr>
      <vt:lpstr>Modificadores Clases</vt:lpstr>
      <vt:lpstr>Atributos</vt:lpstr>
      <vt:lpstr>Modificadores Atributos</vt:lpstr>
      <vt:lpstr>Métodos (1/2)</vt:lpstr>
      <vt:lpstr>Métodos (2/2)</vt:lpstr>
      <vt:lpstr>Presentación de PowerPoint</vt:lpstr>
      <vt:lpstr>Ejemplo</vt:lpstr>
      <vt:lpstr>Namespace</vt:lpstr>
      <vt:lpstr>Namespace</vt:lpstr>
      <vt:lpstr>Directivas</vt:lpstr>
      <vt:lpstr>Using</vt:lpstr>
      <vt:lpstr>Alias</vt:lpstr>
      <vt:lpstr>Métodos (1/2)</vt:lpstr>
      <vt:lpstr>Miembros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Admin</dc:creator>
  <cp:lastModifiedBy>Admin</cp:lastModifiedBy>
  <cp:revision>8</cp:revision>
  <dcterms:created xsi:type="dcterms:W3CDTF">2018-08-30T18:26:44Z</dcterms:created>
  <dcterms:modified xsi:type="dcterms:W3CDTF">2018-09-03T16:04:07Z</dcterms:modified>
</cp:coreProperties>
</file>