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Tu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OeoltyIBg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/>
              <a:t>電腦版大富翁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682657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5800" dirty="0" smtClean="0"/>
              <a:t>作者</a:t>
            </a:r>
            <a:r>
              <a:rPr lang="en-US" altLang="zh-TW" sz="5800" dirty="0" smtClean="0"/>
              <a:t>:</a:t>
            </a:r>
            <a:r>
              <a:rPr lang="zh-TW" altLang="en-US" sz="5800" dirty="0" smtClean="0"/>
              <a:t>王領崧</a:t>
            </a:r>
            <a:endParaRPr lang="en-US" altLang="zh-TW" sz="5800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987249" y="4963884"/>
            <a:ext cx="206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GitHub:xTuTx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2175" y="5582118"/>
            <a:ext cx="263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https://github.com/xTuT</a:t>
            </a:r>
            <a:r>
              <a:rPr lang="zh-TW" altLang="en-US" dirty="0" smtClean="0">
                <a:hlinkClick r:id="rId2"/>
              </a:rPr>
              <a:t>x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3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聚賢莊</a:t>
            </a:r>
            <a:r>
              <a:rPr lang="en-US" altLang="zh-TW" dirty="0" smtClean="0"/>
              <a:t>(24-30)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馬超：</a:t>
            </a:r>
            <a:r>
              <a:rPr lang="zh-TW" altLang="en-US" sz="2000" dirty="0"/>
              <a:t>支付</a:t>
            </a:r>
            <a:r>
              <a:rPr lang="en-US" altLang="zh-TW" sz="2000" dirty="0"/>
              <a:t>1000</a:t>
            </a:r>
            <a:r>
              <a:rPr lang="zh-TW" altLang="en-US" sz="2000" dirty="0"/>
              <a:t>兩骰子點數</a:t>
            </a:r>
            <a:r>
              <a:rPr lang="en-US" altLang="zh-TW" sz="2000" dirty="0"/>
              <a:t>+3 </a:t>
            </a:r>
            <a:r>
              <a:rPr lang="zh-TW" altLang="en-US" sz="2000" dirty="0"/>
              <a:t>劍</a:t>
            </a:r>
            <a:r>
              <a:rPr lang="en-US" altLang="zh-TW" sz="2000" dirty="0"/>
              <a:t>-500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張角 ：</a:t>
            </a:r>
            <a:r>
              <a:rPr lang="zh-TW" altLang="en-US" sz="2000" dirty="0"/>
              <a:t>支付</a:t>
            </a:r>
            <a:r>
              <a:rPr lang="en-US" altLang="zh-TW" sz="2000" dirty="0"/>
              <a:t>500</a:t>
            </a:r>
            <a:r>
              <a:rPr lang="zh-TW" altLang="en-US" sz="2000" dirty="0"/>
              <a:t>兩，這回合可以選擇走</a:t>
            </a:r>
            <a:r>
              <a:rPr lang="en-US" altLang="zh-TW" sz="2000" dirty="0"/>
              <a:t>1</a:t>
            </a:r>
            <a:r>
              <a:rPr lang="zh-TW" altLang="en-US" sz="2000" dirty="0"/>
              <a:t>步、</a:t>
            </a:r>
            <a:r>
              <a:rPr lang="en-US" altLang="zh-TW" sz="2000" dirty="0"/>
              <a:t>2</a:t>
            </a:r>
            <a:r>
              <a:rPr lang="zh-TW" altLang="en-US" sz="2000" dirty="0"/>
              <a:t>步或</a:t>
            </a:r>
            <a:r>
              <a:rPr lang="en-US" altLang="zh-TW" sz="2000" dirty="0"/>
              <a:t>3</a:t>
            </a:r>
            <a:r>
              <a:rPr lang="zh-TW" altLang="en-US" sz="2000" dirty="0"/>
              <a:t>步</a:t>
            </a:r>
            <a:endParaRPr lang="en-US" altLang="zh-TW" sz="2000" dirty="0" smtClean="0"/>
          </a:p>
          <a:p>
            <a:r>
              <a:rPr lang="zh-TW" altLang="en-US" sz="2000" dirty="0" smtClean="0"/>
              <a:t>張遼：</a:t>
            </a:r>
            <a:r>
              <a:rPr lang="zh-TW" altLang="en-US" sz="2000" dirty="0"/>
              <a:t>當你擁有兩個以上的關，每一個自己的回合可得</a:t>
            </a:r>
            <a:r>
              <a:rPr lang="en-US" altLang="zh-TW" sz="2000" dirty="0"/>
              <a:t>1000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周瑜：</a:t>
            </a:r>
            <a:r>
              <a:rPr lang="zh-TW" altLang="en-US" sz="2000" dirty="0"/>
              <a:t>骰子點數小於</a:t>
            </a:r>
            <a:r>
              <a:rPr lang="en-US" altLang="zh-TW" sz="2000" dirty="0"/>
              <a:t>5</a:t>
            </a:r>
            <a:r>
              <a:rPr lang="zh-TW" altLang="en-US" sz="2000" dirty="0"/>
              <a:t>點，可領</a:t>
            </a:r>
            <a:r>
              <a:rPr lang="en-US" altLang="zh-TW" sz="2000" dirty="0"/>
              <a:t>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孫尚香：</a:t>
            </a:r>
            <a:r>
              <a:rPr lang="zh-TW" altLang="en-US" sz="2000" dirty="0"/>
              <a:t>收取的過路費</a:t>
            </a:r>
            <a:r>
              <a:rPr lang="en-US" altLang="zh-TW" sz="2000" dirty="0"/>
              <a:t>+500</a:t>
            </a:r>
            <a:r>
              <a:rPr lang="zh-TW" altLang="en-US" sz="2000" dirty="0"/>
              <a:t>兩 劍</a:t>
            </a:r>
            <a:r>
              <a:rPr lang="en-US" altLang="zh-TW" sz="2000" dirty="0"/>
              <a:t>+500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孟獲：</a:t>
            </a:r>
            <a:r>
              <a:rPr lang="zh-TW" altLang="en-US" sz="2000" dirty="0"/>
              <a:t>停留在關口可抽一張錦囊卡</a:t>
            </a:r>
            <a:endParaRPr lang="en-US" altLang="zh-TW" sz="2000" dirty="0"/>
          </a:p>
          <a:p>
            <a:r>
              <a:rPr lang="zh-TW" altLang="en-US" sz="2000" dirty="0" smtClean="0"/>
              <a:t>黃忠：</a:t>
            </a:r>
            <a:r>
              <a:rPr lang="zh-TW" altLang="en-US" sz="2000" dirty="0"/>
              <a:t>停在聚賢莊可得到</a:t>
            </a:r>
            <a:r>
              <a:rPr lang="en-US" altLang="zh-TW" sz="2000" dirty="0"/>
              <a:t>2000</a:t>
            </a:r>
            <a:r>
              <a:rPr lang="zh-TW" altLang="en-US" sz="2000" dirty="0"/>
              <a:t>兩 劍</a:t>
            </a:r>
            <a:r>
              <a:rPr lang="en-US" altLang="zh-TW" sz="2000" dirty="0"/>
              <a:t>+500</a:t>
            </a:r>
            <a:r>
              <a:rPr lang="zh-TW" altLang="en-US" sz="2000" dirty="0"/>
              <a:t>兩</a:t>
            </a:r>
          </a:p>
        </p:txBody>
      </p:sp>
    </p:spTree>
    <p:extLst>
      <p:ext uri="{BB962C8B-B14F-4D97-AF65-F5344CB8AC3E}">
        <p14:creationId xmlns:p14="http://schemas.microsoft.com/office/powerpoint/2010/main" val="40205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聚賢</a:t>
            </a:r>
            <a:r>
              <a:rPr lang="zh-TW" altLang="en-US" dirty="0" smtClean="0"/>
              <a:t>莊注意</a:t>
            </a:r>
            <a:r>
              <a:rPr lang="zh-TW" altLang="en-US" dirty="0"/>
              <a:t>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443753" cy="36491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一位玩家最多能擁有</a:t>
            </a:r>
            <a:r>
              <a:rPr lang="en-US" altLang="zh-TW" sz="2400" dirty="0" smtClean="0"/>
              <a:t>7</a:t>
            </a:r>
            <a:r>
              <a:rPr lang="zh-TW" altLang="en-US" sz="2400" smtClean="0"/>
              <a:t>名人才</a:t>
            </a:r>
            <a:endParaRPr lang="en-US" altLang="zh-TW" sz="2400" smtClean="0"/>
          </a:p>
          <a:p>
            <a:r>
              <a:rPr lang="zh-TW" altLang="en-US" sz="2400" dirty="0" smtClean="0"/>
              <a:t>當你擁有兩個以上的人才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效果為調整骰子點數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，一回合只能發動其中一位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83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流程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743892" y="2535159"/>
            <a:ext cx="1613262" cy="864084"/>
            <a:chOff x="1456510" y="2181497"/>
            <a:chExt cx="1613262" cy="864084"/>
          </a:xfrm>
        </p:grpSpPr>
        <p:sp>
          <p:nvSpPr>
            <p:cNvPr id="4" name="矩形 3"/>
            <p:cNvSpPr/>
            <p:nvPr/>
          </p:nvSpPr>
          <p:spPr>
            <a:xfrm>
              <a:off x="1456510" y="2181497"/>
              <a:ext cx="1613262" cy="86408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632199" y="235192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選人</a:t>
              </a:r>
              <a:r>
                <a:rPr lang="zh-TW" altLang="en-US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</a:t>
              </a: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814354" y="3228811"/>
            <a:ext cx="1613262" cy="864084"/>
            <a:chOff x="1456510" y="2181497"/>
            <a:chExt cx="1613262" cy="864084"/>
          </a:xfrm>
        </p:grpSpPr>
        <p:sp>
          <p:nvSpPr>
            <p:cNvPr id="8" name="矩形 7"/>
            <p:cNvSpPr/>
            <p:nvPr/>
          </p:nvSpPr>
          <p:spPr>
            <a:xfrm>
              <a:off x="1456510" y="2181497"/>
              <a:ext cx="1613262" cy="86408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632199" y="235192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挑角色</a:t>
              </a:r>
              <a:endPara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061165" y="3922463"/>
            <a:ext cx="2127826" cy="864084"/>
            <a:chOff x="1456510" y="2181497"/>
            <a:chExt cx="2127826" cy="864084"/>
          </a:xfrm>
        </p:grpSpPr>
        <p:sp>
          <p:nvSpPr>
            <p:cNvPr id="11" name="矩形 10"/>
            <p:cNvSpPr/>
            <p:nvPr/>
          </p:nvSpPr>
          <p:spPr>
            <a:xfrm>
              <a:off x="1456510" y="2181497"/>
              <a:ext cx="2127826" cy="86408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553821" y="2351929"/>
              <a:ext cx="1952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START</a:t>
              </a:r>
              <a:endPara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843556" y="4459009"/>
            <a:ext cx="1613262" cy="864084"/>
            <a:chOff x="1456510" y="2181497"/>
            <a:chExt cx="1613262" cy="864084"/>
          </a:xfrm>
        </p:grpSpPr>
        <p:sp>
          <p:nvSpPr>
            <p:cNvPr id="14" name="矩形 13"/>
            <p:cNvSpPr/>
            <p:nvPr/>
          </p:nvSpPr>
          <p:spPr>
            <a:xfrm>
              <a:off x="1456510" y="2181497"/>
              <a:ext cx="1613262" cy="86408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579947" y="2351929"/>
              <a:ext cx="14061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Play~~</a:t>
              </a:r>
              <a:endPara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柯南劇場版</a:t>
            </a:r>
            <a:r>
              <a:rPr lang="en-US" altLang="zh-TW" dirty="0" smtClean="0"/>
              <a:t>22-</a:t>
            </a:r>
            <a:r>
              <a:rPr lang="zh-TW" altLang="en-US" dirty="0"/>
              <a:t>零</a:t>
            </a:r>
            <a:r>
              <a:rPr lang="zh-TW" altLang="en-US" dirty="0" smtClean="0"/>
              <a:t>的執行人</a:t>
            </a:r>
            <a:endParaRPr lang="zh-TW" altLang="en-US" dirty="0"/>
          </a:p>
        </p:txBody>
      </p:sp>
      <p:sp>
        <p:nvSpPr>
          <p:cNvPr id="5" name="AutoShape 2" descr="ãé¶çå·è¡äººãçåçæå°çµæ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98" y="2497061"/>
            <a:ext cx="7943630" cy="29391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72404" y="5867400"/>
            <a:ext cx="5011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https://www.youtube.com/watch?v</a:t>
            </a:r>
            <a:r>
              <a:rPr lang="zh-TW" altLang="en-US" dirty="0" smtClean="0">
                <a:hlinkClick r:id="rId3"/>
              </a:rPr>
              <a:t>=mOeoltyIBgM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596537"/>
            <a:ext cx="10131425" cy="1456267"/>
          </a:xfrm>
        </p:spPr>
        <p:txBody>
          <a:bodyPr/>
          <a:lstStyle/>
          <a:p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285760"/>
            <a:ext cx="10131425" cy="3649133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每人</a:t>
            </a:r>
            <a:r>
              <a:rPr lang="zh-TW" altLang="en-US" dirty="0"/>
              <a:t>起始金額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25000</a:t>
            </a:r>
            <a:r>
              <a:rPr lang="zh-TW" altLang="en-US" dirty="0"/>
              <a:t>兩， 經過或停留皇宮</a:t>
            </a:r>
            <a:r>
              <a:rPr lang="zh-TW" altLang="en-US" dirty="0" smtClean="0"/>
              <a:t>得</a:t>
            </a:r>
            <a:r>
              <a:rPr lang="en-US" altLang="zh-TW" dirty="0" smtClean="0"/>
              <a:t>1500</a:t>
            </a:r>
            <a:r>
              <a:rPr lang="zh-TW" altLang="en-US" dirty="0" smtClean="0"/>
              <a:t>兩</a:t>
            </a:r>
            <a:endParaRPr lang="en-US" altLang="zh-TW" dirty="0" smtClean="0"/>
          </a:p>
          <a:p>
            <a:r>
              <a:rPr lang="zh-TW" altLang="en-US" dirty="0" smtClean="0"/>
              <a:t>土地、城池皆為</a:t>
            </a:r>
            <a:r>
              <a:rPr lang="en-US" altLang="zh-TW" dirty="0" smtClean="0"/>
              <a:t>2500</a:t>
            </a:r>
            <a:r>
              <a:rPr lang="zh-TW" altLang="en-US" dirty="0" smtClean="0"/>
              <a:t>兩，一個土地上至多蓋兩座城池 </a:t>
            </a:r>
            <a:endParaRPr lang="en-US" altLang="zh-TW" dirty="0" smtClean="0"/>
          </a:p>
          <a:p>
            <a:r>
              <a:rPr lang="zh-TW" altLang="en-US" dirty="0" smtClean="0"/>
              <a:t>土地</a:t>
            </a:r>
            <a:r>
              <a:rPr lang="zh-TW" altLang="en-US" dirty="0"/>
              <a:t>過路費為</a:t>
            </a:r>
            <a:r>
              <a:rPr lang="en-US" altLang="zh-TW" dirty="0"/>
              <a:t>500</a:t>
            </a:r>
            <a:r>
              <a:rPr lang="zh-TW" altLang="en-US" dirty="0"/>
              <a:t>兩，每多一座城池</a:t>
            </a:r>
            <a:r>
              <a:rPr lang="en-US" altLang="zh-TW" dirty="0"/>
              <a:t>+500</a:t>
            </a:r>
            <a:r>
              <a:rPr lang="zh-TW" altLang="en-US" dirty="0" smtClean="0"/>
              <a:t>兩</a:t>
            </a:r>
            <a:endParaRPr lang="en-US" altLang="zh-TW" dirty="0" smtClean="0"/>
          </a:p>
          <a:p>
            <a:r>
              <a:rPr lang="zh-TW" altLang="en-US" dirty="0" smtClean="0"/>
              <a:t>關口</a:t>
            </a:r>
            <a:r>
              <a:rPr lang="zh-TW" altLang="en-US" dirty="0"/>
              <a:t>為</a:t>
            </a:r>
            <a:r>
              <a:rPr lang="en-US" altLang="zh-TW" dirty="0"/>
              <a:t>3000</a:t>
            </a:r>
            <a:r>
              <a:rPr lang="zh-TW" altLang="en-US" dirty="0"/>
              <a:t>兩，不可蓋</a:t>
            </a:r>
            <a:r>
              <a:rPr lang="zh-TW" altLang="en-US" dirty="0" smtClean="0"/>
              <a:t>城池</a:t>
            </a:r>
            <a:endParaRPr lang="en-US" altLang="zh-TW" dirty="0" smtClean="0"/>
          </a:p>
          <a:p>
            <a:r>
              <a:rPr lang="zh-TW" altLang="en-US" dirty="0" smtClean="0"/>
              <a:t>關口</a:t>
            </a:r>
            <a:r>
              <a:rPr lang="zh-TW" altLang="en-US" dirty="0"/>
              <a:t>過路費為</a:t>
            </a:r>
            <a:r>
              <a:rPr lang="en-US" altLang="zh-TW" dirty="0"/>
              <a:t>1500</a:t>
            </a:r>
            <a:r>
              <a:rPr lang="zh-TW" altLang="en-US" dirty="0"/>
              <a:t>兩，每多 一</a:t>
            </a:r>
            <a:r>
              <a:rPr lang="zh-TW" altLang="en-US" dirty="0" smtClean="0"/>
              <a:t>座關口</a:t>
            </a:r>
            <a:r>
              <a:rPr lang="en-US" altLang="zh-TW" dirty="0" smtClean="0"/>
              <a:t>+</a:t>
            </a:r>
            <a:r>
              <a:rPr lang="en-US" altLang="zh-TW" dirty="0"/>
              <a:t>500</a:t>
            </a:r>
            <a:r>
              <a:rPr lang="zh-TW" altLang="en-US" dirty="0" smtClean="0"/>
              <a:t>兩</a:t>
            </a:r>
            <a:endParaRPr lang="en-US" altLang="zh-TW" dirty="0" smtClean="0"/>
          </a:p>
          <a:p>
            <a:r>
              <a:rPr lang="zh-TW" altLang="en-US" dirty="0" smtClean="0"/>
              <a:t>武器</a:t>
            </a:r>
            <a:r>
              <a:rPr lang="zh-TW" altLang="en-US" dirty="0"/>
              <a:t>庫的武器為免費，但只能使用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r>
              <a:rPr lang="zh-TW" altLang="en-US" dirty="0" smtClean="0"/>
              <a:t>位於聚</a:t>
            </a:r>
            <a:r>
              <a:rPr lang="zh-TW" altLang="en-US" dirty="0"/>
              <a:t>賢莊可選擇要不要購買人才</a:t>
            </a:r>
            <a:r>
              <a:rPr lang="zh-TW" altLang="en-US" dirty="0" smtClean="0"/>
              <a:t>卡</a:t>
            </a:r>
            <a:endParaRPr lang="en-US" altLang="zh-TW" dirty="0" smtClean="0"/>
          </a:p>
          <a:p>
            <a:r>
              <a:rPr lang="zh-TW" altLang="en-US" dirty="0" smtClean="0"/>
              <a:t>位於錦囊卡則必須執行錦囊卡</a:t>
            </a:r>
            <a:endParaRPr lang="en-US" altLang="zh-TW" dirty="0" smtClean="0"/>
          </a:p>
          <a:p>
            <a:r>
              <a:rPr lang="zh-TW" altLang="en-US" dirty="0" smtClean="0"/>
              <a:t>角色</a:t>
            </a:r>
            <a:r>
              <a:rPr lang="en-US" altLang="zh-TW" dirty="0"/>
              <a:t>:</a:t>
            </a:r>
            <a:r>
              <a:rPr lang="zh-TW" altLang="en-US" dirty="0"/>
              <a:t>小</a:t>
            </a:r>
            <a:r>
              <a:rPr lang="zh-TW" altLang="en-US" dirty="0" smtClean="0"/>
              <a:t>紅</a:t>
            </a:r>
            <a:r>
              <a:rPr lang="en-US" altLang="zh-TW" dirty="0" smtClean="0"/>
              <a:t>(</a:t>
            </a:r>
            <a:r>
              <a:rPr lang="zh-TW" altLang="en-US" dirty="0" smtClean="0"/>
              <a:t>成都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zh-TW" altLang="en-US" dirty="0"/>
              <a:t>小</a:t>
            </a:r>
            <a:r>
              <a:rPr lang="zh-TW" altLang="en-US" dirty="0" smtClean="0"/>
              <a:t>藍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建業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zh-TW" altLang="en-US" dirty="0"/>
              <a:t>小</a:t>
            </a:r>
            <a:r>
              <a:rPr lang="zh-TW" altLang="en-US" dirty="0" smtClean="0"/>
              <a:t>綠</a:t>
            </a:r>
            <a:r>
              <a:rPr lang="en-US" altLang="zh-TW" dirty="0" smtClean="0"/>
              <a:t>(</a:t>
            </a:r>
            <a:r>
              <a:rPr lang="zh-TW" altLang="en-US" dirty="0" smtClean="0"/>
              <a:t>臨淄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zh-TW" altLang="en-US" dirty="0"/>
              <a:t>小</a:t>
            </a:r>
            <a:r>
              <a:rPr lang="zh-TW" altLang="en-US" dirty="0" smtClean="0"/>
              <a:t>橘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安邑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可免費獲得土地並且為起點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販賣土地可得</a:t>
            </a:r>
            <a:r>
              <a:rPr lang="en-US" altLang="zh-TW" dirty="0" smtClean="0"/>
              <a:t>1500</a:t>
            </a:r>
            <a:r>
              <a:rPr lang="zh-TW" altLang="en-US" dirty="0" smtClean="0"/>
              <a:t>兩，關口得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兩</a:t>
            </a:r>
            <a:endParaRPr lang="en-US" altLang="zh-TW" dirty="0" smtClean="0"/>
          </a:p>
          <a:p>
            <a:r>
              <a:rPr lang="zh-TW" altLang="en-US" dirty="0" smtClean="0"/>
              <a:t>破產者即淘汰，最後存活者為勝利者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3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錦囊卡</a:t>
            </a:r>
            <a:r>
              <a:rPr lang="en-US" altLang="zh-TW" dirty="0" smtClean="0"/>
              <a:t>(1-9)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 smtClean="0"/>
              <a:t>順手牽羊</a:t>
            </a:r>
            <a:r>
              <a:rPr lang="zh-TW" altLang="en-US" sz="2000" dirty="0"/>
              <a:t>：</a:t>
            </a:r>
            <a:r>
              <a:rPr lang="zh-TW" altLang="en-US" sz="2000" dirty="0" smtClean="0"/>
              <a:t>從</a:t>
            </a:r>
            <a:r>
              <a:rPr lang="zh-TW" altLang="en-US" sz="2000" dirty="0"/>
              <a:t>國庫領取</a:t>
            </a:r>
            <a:r>
              <a:rPr lang="en-US" altLang="zh-TW" sz="2000" dirty="0"/>
              <a:t>1000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瞞天過海</a:t>
            </a:r>
            <a:r>
              <a:rPr lang="zh-TW" altLang="en-US" sz="2000" dirty="0"/>
              <a:t>：</a:t>
            </a:r>
            <a:r>
              <a:rPr lang="zh-TW" altLang="en-US" sz="2000" dirty="0" smtClean="0"/>
              <a:t>從</a:t>
            </a:r>
            <a:r>
              <a:rPr lang="zh-TW" altLang="en-US" sz="2000" dirty="0"/>
              <a:t>國庫領取</a:t>
            </a:r>
            <a:r>
              <a:rPr lang="en-US" altLang="zh-TW" sz="2000" dirty="0"/>
              <a:t>2000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有</a:t>
            </a:r>
            <a:r>
              <a:rPr lang="zh-TW" altLang="en-US" sz="2000" dirty="0"/>
              <a:t>借無</a:t>
            </a:r>
            <a:r>
              <a:rPr lang="zh-TW" altLang="en-US" sz="2000" dirty="0" smtClean="0"/>
              <a:t>還：</a:t>
            </a:r>
            <a:r>
              <a:rPr lang="zh-TW" altLang="en-US" sz="2000" dirty="0"/>
              <a:t>所有人繳交</a:t>
            </a:r>
            <a:r>
              <a:rPr lang="en-US" altLang="zh-TW" sz="2000" dirty="0"/>
              <a:t>500</a:t>
            </a:r>
            <a:r>
              <a:rPr lang="zh-TW" altLang="en-US" sz="2000" dirty="0"/>
              <a:t>兩給國庫</a:t>
            </a:r>
            <a:endParaRPr lang="en-US" altLang="zh-TW" sz="2000" dirty="0" smtClean="0"/>
          </a:p>
          <a:p>
            <a:r>
              <a:rPr lang="zh-TW" altLang="en-US" sz="2000" dirty="0" smtClean="0"/>
              <a:t>雞鳴狗盜：</a:t>
            </a:r>
            <a:r>
              <a:rPr lang="zh-TW" altLang="en-US" sz="2000" dirty="0"/>
              <a:t>從國庫領取</a:t>
            </a:r>
            <a:r>
              <a:rPr lang="en-US" altLang="zh-TW" sz="2000" dirty="0"/>
              <a:t>1500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錦囊妙計：</a:t>
            </a:r>
            <a:r>
              <a:rPr lang="zh-TW" altLang="en-US" sz="2000" dirty="0"/>
              <a:t>再抽一張錦囊卡</a:t>
            </a:r>
            <a:endParaRPr lang="en-US" altLang="zh-TW" sz="2000" dirty="0" smtClean="0"/>
          </a:p>
          <a:p>
            <a:r>
              <a:rPr lang="zh-TW" altLang="en-US" sz="2000" dirty="0" smtClean="0"/>
              <a:t>趁火打劫：</a:t>
            </a:r>
            <a:r>
              <a:rPr lang="zh-TW" altLang="en-US" sz="2000" dirty="0"/>
              <a:t>指定一名玩家損失</a:t>
            </a:r>
            <a:r>
              <a:rPr lang="en-US" altLang="zh-TW" sz="2000" dirty="0"/>
              <a:t>1000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借刀殺人：</a:t>
            </a:r>
            <a:r>
              <a:rPr lang="zh-TW" altLang="en-US" sz="2000" dirty="0"/>
              <a:t>指定一名玩家損失</a:t>
            </a:r>
            <a:r>
              <a:rPr lang="en-US" altLang="zh-TW" sz="2000" dirty="0"/>
              <a:t>1500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樂不思蜀：</a:t>
            </a:r>
            <a:r>
              <a:rPr lang="zh-TW" altLang="en-US" sz="2000" dirty="0"/>
              <a:t>下回合無法移動</a:t>
            </a:r>
            <a:endParaRPr lang="en-US" altLang="zh-TW" sz="2000" dirty="0" smtClean="0"/>
          </a:p>
          <a:p>
            <a:r>
              <a:rPr lang="zh-TW" altLang="en-US" sz="2000" dirty="0" smtClean="0"/>
              <a:t>美人計：</a:t>
            </a:r>
            <a:r>
              <a:rPr lang="zh-TW" altLang="en-US" sz="2000" dirty="0"/>
              <a:t>指定一位玩家下回合無法移動</a:t>
            </a:r>
          </a:p>
        </p:txBody>
      </p:sp>
    </p:spTree>
    <p:extLst>
      <p:ext uri="{BB962C8B-B14F-4D97-AF65-F5344CB8AC3E}">
        <p14:creationId xmlns:p14="http://schemas.microsoft.com/office/powerpoint/2010/main" val="419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錦囊卡</a:t>
            </a:r>
            <a:r>
              <a:rPr lang="en-US" altLang="zh-TW" dirty="0"/>
              <a:t>(</a:t>
            </a:r>
            <a:r>
              <a:rPr lang="en-US" altLang="zh-TW" dirty="0" smtClean="0"/>
              <a:t>10-17)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以逸待勞：</a:t>
            </a:r>
            <a:r>
              <a:rPr lang="zh-TW" altLang="en-US" sz="2000" dirty="0"/>
              <a:t>下回合無法移動，但可以抽一張錦囊卡</a:t>
            </a:r>
            <a:endParaRPr lang="en-US" altLang="zh-TW" sz="2000" dirty="0" smtClean="0"/>
          </a:p>
          <a:p>
            <a:r>
              <a:rPr lang="zh-TW" altLang="en-US" sz="2000" dirty="0" smtClean="0"/>
              <a:t>雪中送炭：</a:t>
            </a:r>
            <a:r>
              <a:rPr lang="zh-TW" altLang="en-US" sz="2000" dirty="0"/>
              <a:t>其他玩家必須給你</a:t>
            </a:r>
            <a:r>
              <a:rPr lang="en-US" altLang="zh-TW" sz="2000" dirty="0"/>
              <a:t>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無中生有：</a:t>
            </a:r>
            <a:r>
              <a:rPr lang="zh-TW" altLang="en-US" sz="2000" dirty="0"/>
              <a:t>可免費蓋一座城池</a:t>
            </a:r>
            <a:endParaRPr lang="en-US" altLang="zh-TW" sz="2000" dirty="0" smtClean="0"/>
          </a:p>
          <a:p>
            <a:r>
              <a:rPr lang="zh-TW" altLang="en-US" sz="2000" dirty="0" smtClean="0"/>
              <a:t>滅</a:t>
            </a:r>
            <a:r>
              <a:rPr lang="zh-TW" altLang="en-US" sz="2000" dirty="0"/>
              <a:t>灶之</a:t>
            </a:r>
            <a:r>
              <a:rPr lang="zh-TW" altLang="en-US" sz="2000" dirty="0" smtClean="0"/>
              <a:t>計：</a:t>
            </a:r>
            <a:r>
              <a:rPr lang="zh-TW" altLang="en-US" sz="2000" dirty="0"/>
              <a:t>將土地繳回國庫，並得到</a:t>
            </a:r>
            <a:r>
              <a:rPr lang="en-US" altLang="zh-TW" sz="2000" dirty="0"/>
              <a:t>3000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竊</a:t>
            </a:r>
            <a:r>
              <a:rPr lang="zh-TW" altLang="en-US" sz="2000" dirty="0"/>
              <a:t>符救</a:t>
            </a:r>
            <a:r>
              <a:rPr lang="zh-TW" altLang="en-US" sz="2000" dirty="0" smtClean="0"/>
              <a:t>趙：</a:t>
            </a:r>
            <a:r>
              <a:rPr lang="zh-TW" altLang="en-US" sz="2000" dirty="0"/>
              <a:t>指定一名玩家送你一塊土地</a:t>
            </a:r>
            <a:r>
              <a:rPr lang="en-US" altLang="zh-TW" sz="2000" dirty="0"/>
              <a:t>(</a:t>
            </a:r>
            <a:r>
              <a:rPr lang="zh-TW" altLang="en-US" sz="2000" dirty="0"/>
              <a:t>不包括城池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r>
              <a:rPr lang="zh-TW" altLang="en-US" sz="2000" dirty="0" smtClean="0"/>
              <a:t>連環計：</a:t>
            </a:r>
            <a:r>
              <a:rPr lang="zh-TW" altLang="en-US" sz="2000" dirty="0"/>
              <a:t>免費蓋一座城池並且拆掉一座</a:t>
            </a:r>
            <a:endParaRPr lang="en-US" altLang="zh-TW" sz="2000" dirty="0" smtClean="0"/>
          </a:p>
          <a:p>
            <a:r>
              <a:rPr lang="zh-TW" altLang="en-US" sz="2000" dirty="0" smtClean="0"/>
              <a:t>走</a:t>
            </a:r>
            <a:r>
              <a:rPr lang="zh-TW" altLang="en-US" sz="2000" dirty="0"/>
              <a:t>為</a:t>
            </a:r>
            <a:r>
              <a:rPr lang="zh-TW" altLang="en-US" sz="2000" dirty="0" smtClean="0"/>
              <a:t>上策：</a:t>
            </a:r>
            <a:r>
              <a:rPr lang="zh-TW" altLang="en-US" sz="2000" dirty="0"/>
              <a:t>移動至首都並可得</a:t>
            </a:r>
            <a:r>
              <a:rPr lang="en-US" altLang="zh-TW" sz="2000" dirty="0"/>
              <a:t>1000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人去樓空：</a:t>
            </a:r>
            <a:r>
              <a:rPr lang="zh-TW" altLang="en-US" sz="2000" dirty="0"/>
              <a:t>移動至避風港</a:t>
            </a:r>
          </a:p>
        </p:txBody>
      </p:sp>
    </p:spTree>
    <p:extLst>
      <p:ext uri="{BB962C8B-B14F-4D97-AF65-F5344CB8AC3E}">
        <p14:creationId xmlns:p14="http://schemas.microsoft.com/office/powerpoint/2010/main" val="22931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錦囊卡</a:t>
            </a:r>
            <a:r>
              <a:rPr lang="en-US" altLang="zh-TW" dirty="0"/>
              <a:t>(</a:t>
            </a:r>
            <a:r>
              <a:rPr lang="en-US" altLang="zh-TW" dirty="0" smtClean="0"/>
              <a:t>18-26)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 smtClean="0"/>
              <a:t>暗渡陳倉：</a:t>
            </a:r>
            <a:r>
              <a:rPr lang="zh-TW" altLang="en-US" sz="2000" dirty="0"/>
              <a:t>移動至祈福地並獲得</a:t>
            </a:r>
            <a:r>
              <a:rPr lang="en-US" altLang="zh-TW" sz="2000" dirty="0"/>
              <a:t>2000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調虎離山：</a:t>
            </a:r>
            <a:r>
              <a:rPr lang="zh-TW" altLang="en-US" sz="2000" dirty="0"/>
              <a:t>除了你以外的玩家全部回到各自首都</a:t>
            </a:r>
            <a:endParaRPr lang="en-US" altLang="zh-TW" sz="2000" dirty="0" smtClean="0"/>
          </a:p>
          <a:p>
            <a:r>
              <a:rPr lang="zh-TW" altLang="en-US" sz="2000" dirty="0" smtClean="0"/>
              <a:t>紙上談兵：</a:t>
            </a:r>
            <a:r>
              <a:rPr lang="zh-TW" altLang="en-US" sz="2000" dirty="0"/>
              <a:t>所有人擲骰，點數最大者免費蓋一座城池</a:t>
            </a:r>
            <a:endParaRPr lang="en-US" altLang="zh-TW" sz="2000" dirty="0" smtClean="0"/>
          </a:p>
          <a:p>
            <a:r>
              <a:rPr lang="zh-TW" altLang="en-US" sz="2000" dirty="0" smtClean="0"/>
              <a:t>隔岸觀火：</a:t>
            </a:r>
            <a:r>
              <a:rPr lang="zh-TW" altLang="en-US" sz="2000" dirty="0"/>
              <a:t>其他玩家輪流擲骰子，點數小的繳</a:t>
            </a:r>
            <a:r>
              <a:rPr lang="en-US" altLang="zh-TW" sz="2000" dirty="0"/>
              <a:t>1500</a:t>
            </a:r>
            <a:r>
              <a:rPr lang="zh-TW" altLang="en-US" sz="2000" dirty="0"/>
              <a:t>兩回國庫</a:t>
            </a:r>
            <a:endParaRPr lang="en-US" altLang="zh-TW" sz="2000" dirty="0" smtClean="0"/>
          </a:p>
          <a:p>
            <a:r>
              <a:rPr lang="zh-TW" altLang="en-US" sz="2000" dirty="0" smtClean="0"/>
              <a:t>火</a:t>
            </a:r>
            <a:r>
              <a:rPr lang="zh-TW" altLang="en-US" sz="2000" dirty="0"/>
              <a:t>牛</a:t>
            </a:r>
            <a:r>
              <a:rPr lang="zh-TW" altLang="en-US" sz="2000" dirty="0" smtClean="0"/>
              <a:t>陣：</a:t>
            </a:r>
            <a:r>
              <a:rPr lang="zh-TW" altLang="en-US" sz="2000" dirty="0"/>
              <a:t>從土地最多的人手上任取一塊</a:t>
            </a:r>
            <a:endParaRPr lang="en-US" altLang="zh-TW" sz="2000" dirty="0" smtClean="0"/>
          </a:p>
          <a:p>
            <a:r>
              <a:rPr lang="zh-TW" altLang="en-US" sz="2000" dirty="0" smtClean="0"/>
              <a:t>反間計：</a:t>
            </a:r>
            <a:r>
              <a:rPr lang="zh-TW" altLang="en-US" sz="2000" dirty="0"/>
              <a:t>支付玩家</a:t>
            </a:r>
            <a:r>
              <a:rPr lang="en-US" altLang="zh-TW" sz="2000" dirty="0"/>
              <a:t>1000</a:t>
            </a:r>
            <a:r>
              <a:rPr lang="zh-TW" altLang="en-US" sz="2000" dirty="0"/>
              <a:t>兩，可任意取走其一張人才卡</a:t>
            </a:r>
            <a:endParaRPr lang="en-US" altLang="zh-TW" sz="2000" dirty="0" smtClean="0"/>
          </a:p>
          <a:p>
            <a:r>
              <a:rPr lang="zh-TW" altLang="en-US" sz="2000" dirty="0" smtClean="0"/>
              <a:t>反客為主：</a:t>
            </a:r>
            <a:r>
              <a:rPr lang="zh-TW" altLang="en-US" sz="2000" dirty="0"/>
              <a:t>將自己的位置移動到指定玩家的首都，並且對方必須向你繳交過路費</a:t>
            </a:r>
            <a:endParaRPr lang="en-US" altLang="zh-TW" sz="2000" dirty="0" smtClean="0"/>
          </a:p>
          <a:p>
            <a:r>
              <a:rPr lang="zh-TW" altLang="en-US" sz="2000" dirty="0" smtClean="0"/>
              <a:t>三顧茅廬：</a:t>
            </a:r>
            <a:r>
              <a:rPr lang="zh-TW" altLang="en-US" sz="2000" dirty="0"/>
              <a:t>這回合可以從聚賢莊購買人才，但是必須支付雙倍價格</a:t>
            </a:r>
            <a:endParaRPr lang="en-US" altLang="zh-TW" sz="2000" dirty="0" smtClean="0"/>
          </a:p>
          <a:p>
            <a:r>
              <a:rPr lang="zh-TW" altLang="en-US" sz="2000" dirty="0" smtClean="0"/>
              <a:t>百家爭鳴：</a:t>
            </a:r>
            <a:r>
              <a:rPr lang="zh-TW" altLang="en-US" sz="2000" dirty="0"/>
              <a:t>這回合可以從聚賢莊購買人才，均一價</a:t>
            </a:r>
            <a:r>
              <a:rPr lang="en-US" altLang="zh-TW" sz="2000" dirty="0"/>
              <a:t>1000</a:t>
            </a:r>
            <a:r>
              <a:rPr lang="zh-TW" altLang="en-US" sz="2000" dirty="0"/>
              <a:t>兩</a:t>
            </a:r>
          </a:p>
        </p:txBody>
      </p:sp>
    </p:spTree>
    <p:extLst>
      <p:ext uri="{BB962C8B-B14F-4D97-AF65-F5344CB8AC3E}">
        <p14:creationId xmlns:p14="http://schemas.microsoft.com/office/powerpoint/2010/main" val="20979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錦囊卡</a:t>
            </a:r>
            <a:r>
              <a:rPr lang="en-US" altLang="zh-TW" dirty="0" smtClean="0"/>
              <a:t>(27-33)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草船借箭：</a:t>
            </a:r>
            <a:r>
              <a:rPr lang="zh-TW" altLang="en-US" sz="2000" dirty="0"/>
              <a:t>獲得一名玩家所有武器</a:t>
            </a:r>
            <a:endParaRPr lang="en-US" altLang="zh-TW" sz="2000" dirty="0" smtClean="0"/>
          </a:p>
          <a:p>
            <a:r>
              <a:rPr lang="zh-TW" altLang="en-US" sz="2000" dirty="0" smtClean="0"/>
              <a:t>緩兵之計：</a:t>
            </a:r>
            <a:r>
              <a:rPr lang="zh-TW" altLang="en-US" sz="2000" dirty="0"/>
              <a:t>所有人都須將武器繳回</a:t>
            </a:r>
            <a:endParaRPr lang="en-US" altLang="zh-TW" sz="2000" dirty="0" smtClean="0"/>
          </a:p>
          <a:p>
            <a:r>
              <a:rPr lang="zh-TW" altLang="en-US" sz="2000" dirty="0" smtClean="0"/>
              <a:t>如魚得水：</a:t>
            </a:r>
            <a:r>
              <a:rPr lang="zh-TW" altLang="en-US" sz="2000" dirty="0"/>
              <a:t>可領取</a:t>
            </a:r>
            <a:r>
              <a:rPr lang="en-US" altLang="zh-TW" sz="2000" dirty="0"/>
              <a:t>2</a:t>
            </a:r>
            <a:r>
              <a:rPr lang="zh-TW" altLang="en-US" sz="2000" dirty="0"/>
              <a:t>個武器</a:t>
            </a:r>
            <a:endParaRPr lang="en-US" altLang="zh-TW" sz="2000" dirty="0" smtClean="0"/>
          </a:p>
          <a:p>
            <a:r>
              <a:rPr lang="zh-TW" altLang="en-US" sz="2000" dirty="0" smtClean="0"/>
              <a:t>遠交近攻：</a:t>
            </a:r>
            <a:r>
              <a:rPr lang="zh-TW" altLang="en-US" sz="2000" dirty="0"/>
              <a:t>與你最近的玩家損失</a:t>
            </a:r>
            <a:r>
              <a:rPr lang="en-US" altLang="zh-TW" sz="2000" dirty="0"/>
              <a:t>2000</a:t>
            </a:r>
            <a:r>
              <a:rPr lang="zh-TW" altLang="en-US" sz="2000" dirty="0"/>
              <a:t>兩，其他玩家獲得</a:t>
            </a:r>
            <a:r>
              <a:rPr lang="en-US" altLang="zh-TW" sz="2000" dirty="0"/>
              <a:t>1000</a:t>
            </a:r>
            <a:r>
              <a:rPr lang="zh-TW" altLang="en-US" sz="2000" dirty="0"/>
              <a:t>兩，你個人亦獲得</a:t>
            </a:r>
            <a:r>
              <a:rPr lang="en-US" altLang="zh-TW" sz="2000" dirty="0"/>
              <a:t>1500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空城計：</a:t>
            </a:r>
            <a:r>
              <a:rPr lang="zh-TW" altLang="en-US" sz="2000" dirty="0"/>
              <a:t>下一次的過路費免付</a:t>
            </a:r>
            <a:endParaRPr lang="en-US" altLang="zh-TW" sz="2000" dirty="0" smtClean="0"/>
          </a:p>
          <a:p>
            <a:r>
              <a:rPr lang="zh-TW" altLang="en-US" sz="2000" dirty="0" smtClean="0"/>
              <a:t>苦肉計：</a:t>
            </a:r>
            <a:r>
              <a:rPr lang="zh-TW" altLang="en-US" sz="2000" dirty="0"/>
              <a:t>奪取指定玩家一名人才卡</a:t>
            </a:r>
            <a:endParaRPr lang="en-US" altLang="zh-TW" sz="2000" dirty="0" smtClean="0"/>
          </a:p>
          <a:p>
            <a:r>
              <a:rPr lang="zh-TW" altLang="en-US" sz="2000" dirty="0" smtClean="0"/>
              <a:t>舌戰</a:t>
            </a:r>
            <a:r>
              <a:rPr lang="zh-TW" altLang="en-US" sz="2000" dirty="0"/>
              <a:t>群</a:t>
            </a:r>
            <a:r>
              <a:rPr lang="zh-TW" altLang="en-US" sz="2000" dirty="0" smtClean="0"/>
              <a:t>儒：</a:t>
            </a:r>
            <a:r>
              <a:rPr lang="zh-TW" altLang="en-US" sz="2000" dirty="0"/>
              <a:t>指</a:t>
            </a:r>
            <a:r>
              <a:rPr lang="zh-TW" altLang="en-US" sz="2000" dirty="0" smtClean="0"/>
              <a:t>定</a:t>
            </a:r>
            <a:r>
              <a:rPr lang="zh-TW" altLang="en-US" sz="2000" dirty="0"/>
              <a:t>一名玩家繳回全部人才卡，並可得到退費</a:t>
            </a:r>
          </a:p>
        </p:txBody>
      </p:sp>
    </p:spTree>
    <p:extLst>
      <p:ext uri="{BB962C8B-B14F-4D97-AF65-F5344CB8AC3E}">
        <p14:creationId xmlns:p14="http://schemas.microsoft.com/office/powerpoint/2010/main" val="9014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聚</a:t>
            </a:r>
            <a:r>
              <a:rPr lang="zh-TW" altLang="en-US" dirty="0" smtClean="0"/>
              <a:t>賢莊</a:t>
            </a:r>
            <a:r>
              <a:rPr lang="en-US" altLang="zh-TW" dirty="0" smtClean="0"/>
              <a:t>(1-8)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墨子：</a:t>
            </a:r>
            <a:r>
              <a:rPr lang="zh-TW" altLang="en-US" sz="2000" dirty="0"/>
              <a:t>土地上每有一座城池，過路費減少</a:t>
            </a:r>
            <a:r>
              <a:rPr lang="en-US" altLang="zh-TW" sz="2000" dirty="0"/>
              <a:t>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蘇秦：</a:t>
            </a:r>
            <a:r>
              <a:rPr lang="zh-TW" altLang="en-US" sz="2000" dirty="0"/>
              <a:t>過路費增加</a:t>
            </a:r>
            <a:r>
              <a:rPr lang="en-US" altLang="zh-TW" sz="2000" dirty="0"/>
              <a:t>1000</a:t>
            </a:r>
            <a:r>
              <a:rPr lang="zh-TW" altLang="en-US" sz="2000" dirty="0"/>
              <a:t>兩 扇子</a:t>
            </a:r>
            <a:r>
              <a:rPr lang="en-US" altLang="zh-TW" sz="2000" dirty="0"/>
              <a:t>+500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張儀：</a:t>
            </a:r>
            <a:r>
              <a:rPr lang="zh-TW" altLang="en-US" sz="2000" dirty="0"/>
              <a:t>支付</a:t>
            </a:r>
            <a:r>
              <a:rPr lang="en-US" altLang="zh-TW" sz="2000" dirty="0"/>
              <a:t>1500</a:t>
            </a:r>
            <a:r>
              <a:rPr lang="zh-TW" altLang="en-US" sz="2000" dirty="0"/>
              <a:t>兩可免除天災處罰</a:t>
            </a:r>
            <a:endParaRPr lang="en-US" altLang="zh-TW" sz="2000" dirty="0" smtClean="0"/>
          </a:p>
          <a:p>
            <a:r>
              <a:rPr lang="zh-TW" altLang="en-US" sz="2000" dirty="0" smtClean="0"/>
              <a:t>孫臏：</a:t>
            </a:r>
            <a:r>
              <a:rPr lang="zh-TW" altLang="en-US" sz="2000" dirty="0"/>
              <a:t>經過他人時其必須支付</a:t>
            </a:r>
            <a:r>
              <a:rPr lang="en-US" altLang="zh-TW" sz="2000" dirty="0"/>
              <a:t>500</a:t>
            </a:r>
            <a:r>
              <a:rPr lang="zh-TW" altLang="en-US" sz="2000" dirty="0"/>
              <a:t>兩</a:t>
            </a:r>
            <a:r>
              <a:rPr lang="en-US" altLang="zh-TW" sz="2000" dirty="0"/>
              <a:t>(</a:t>
            </a:r>
            <a:r>
              <a:rPr lang="zh-TW" altLang="en-US" sz="2000" dirty="0"/>
              <a:t>同一格不算</a:t>
            </a:r>
            <a:r>
              <a:rPr lang="en-US" altLang="zh-TW" sz="2000" dirty="0"/>
              <a:t>) </a:t>
            </a:r>
            <a:endParaRPr lang="en-US" altLang="zh-TW" sz="2000" dirty="0" smtClean="0"/>
          </a:p>
          <a:p>
            <a:r>
              <a:rPr lang="zh-TW" altLang="en-US" sz="2000" dirty="0" smtClean="0"/>
              <a:t>韓非：</a:t>
            </a:r>
            <a:r>
              <a:rPr lang="zh-TW" altLang="en-US" sz="2000" dirty="0"/>
              <a:t>當骰子點數為</a:t>
            </a:r>
            <a:r>
              <a:rPr lang="en-US" altLang="zh-TW" sz="2000" dirty="0"/>
              <a:t>10</a:t>
            </a:r>
            <a:r>
              <a:rPr lang="zh-TW" altLang="en-US" sz="2000" dirty="0"/>
              <a:t>時，得到</a:t>
            </a:r>
            <a:r>
              <a:rPr lang="en-US" altLang="zh-TW" sz="2000" dirty="0"/>
              <a:t>2500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毛遂：</a:t>
            </a:r>
            <a:r>
              <a:rPr lang="zh-TW" altLang="en-US" sz="2000" dirty="0"/>
              <a:t>支付</a:t>
            </a:r>
            <a:r>
              <a:rPr lang="en-US" altLang="zh-TW" sz="2000" dirty="0"/>
              <a:t>1500</a:t>
            </a:r>
            <a:r>
              <a:rPr lang="zh-TW" altLang="en-US" sz="2000" dirty="0"/>
              <a:t>倆可免除人禍處罰</a:t>
            </a:r>
            <a:endParaRPr lang="en-US" altLang="zh-TW" sz="2000" dirty="0" smtClean="0"/>
          </a:p>
          <a:p>
            <a:r>
              <a:rPr lang="zh-TW" altLang="en-US" sz="2000" dirty="0" smtClean="0"/>
              <a:t>屈原：</a:t>
            </a:r>
            <a:r>
              <a:rPr lang="zh-TW" altLang="en-US" sz="2000" dirty="0"/>
              <a:t>經過或停留皇宮可得</a:t>
            </a:r>
            <a:r>
              <a:rPr lang="en-US" altLang="zh-TW" sz="2000" dirty="0"/>
              <a:t>1000</a:t>
            </a:r>
            <a:r>
              <a:rPr lang="zh-TW" altLang="en-US" sz="2000" dirty="0"/>
              <a:t>兩 扇子</a:t>
            </a:r>
            <a:r>
              <a:rPr lang="en-US" altLang="zh-TW" sz="2000" dirty="0"/>
              <a:t>+500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鬼</a:t>
            </a:r>
            <a:r>
              <a:rPr lang="zh-TW" altLang="en-US" sz="2000" dirty="0"/>
              <a:t>谷</a:t>
            </a:r>
            <a:r>
              <a:rPr lang="zh-TW" altLang="en-US" sz="2000" dirty="0" smtClean="0"/>
              <a:t>子：</a:t>
            </a:r>
            <a:r>
              <a:rPr lang="zh-TW" altLang="en-US" sz="2000" dirty="0"/>
              <a:t>支付</a:t>
            </a:r>
            <a:r>
              <a:rPr lang="en-US" altLang="zh-TW" sz="2000" dirty="0"/>
              <a:t>700</a:t>
            </a:r>
            <a:r>
              <a:rPr lang="zh-TW" altLang="en-US" sz="2000" dirty="0"/>
              <a:t>兩可重擲一次骰子</a:t>
            </a:r>
          </a:p>
        </p:txBody>
      </p:sp>
    </p:spTree>
    <p:extLst>
      <p:ext uri="{BB962C8B-B14F-4D97-AF65-F5344CB8AC3E}">
        <p14:creationId xmlns:p14="http://schemas.microsoft.com/office/powerpoint/2010/main" val="2718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聚賢莊</a:t>
            </a:r>
            <a:r>
              <a:rPr lang="en-US" altLang="zh-TW" dirty="0" smtClean="0"/>
              <a:t>(9-16)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吳起：</a:t>
            </a:r>
            <a:r>
              <a:rPr lang="zh-TW" altLang="en-US" sz="2000" dirty="0"/>
              <a:t>當你骰子點數小於</a:t>
            </a:r>
            <a:r>
              <a:rPr lang="en-US" altLang="zh-TW" sz="2000" dirty="0"/>
              <a:t>8</a:t>
            </a:r>
            <a:r>
              <a:rPr lang="zh-TW" altLang="en-US" sz="2000" dirty="0"/>
              <a:t>步，可以支付</a:t>
            </a:r>
            <a:r>
              <a:rPr lang="en-US" altLang="zh-TW" sz="2000" dirty="0"/>
              <a:t>500</a:t>
            </a:r>
            <a:r>
              <a:rPr lang="zh-TW" altLang="en-US" sz="2000" dirty="0"/>
              <a:t>兩，再多走</a:t>
            </a:r>
            <a:r>
              <a:rPr lang="en-US" altLang="zh-TW" sz="2000" dirty="0"/>
              <a:t>4</a:t>
            </a:r>
            <a:r>
              <a:rPr lang="zh-TW" altLang="en-US" sz="2000" dirty="0"/>
              <a:t>步</a:t>
            </a:r>
            <a:endParaRPr lang="en-US" altLang="zh-TW" sz="2000" dirty="0" smtClean="0"/>
          </a:p>
          <a:p>
            <a:r>
              <a:rPr lang="zh-TW" altLang="en-US" sz="2000" dirty="0" smtClean="0"/>
              <a:t>樂毅：</a:t>
            </a:r>
            <a:r>
              <a:rPr lang="zh-TW" altLang="en-US" sz="2000" dirty="0"/>
              <a:t>當你骰子點數</a:t>
            </a:r>
            <a:r>
              <a:rPr lang="en-US" altLang="zh-TW" sz="2000" dirty="0"/>
              <a:t>&gt;=11</a:t>
            </a:r>
            <a:r>
              <a:rPr lang="zh-TW" altLang="en-US" sz="2000" dirty="0"/>
              <a:t>步，所有玩家支付你</a:t>
            </a:r>
            <a:r>
              <a:rPr lang="en-US" altLang="zh-TW" sz="2000" dirty="0"/>
              <a:t>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田單：</a:t>
            </a:r>
            <a:r>
              <a:rPr lang="zh-TW" altLang="en-US" sz="2000" dirty="0"/>
              <a:t>有人骰子點數少於</a:t>
            </a:r>
            <a:r>
              <a:rPr lang="en-US" altLang="zh-TW" sz="2000" dirty="0"/>
              <a:t>7</a:t>
            </a:r>
            <a:r>
              <a:rPr lang="zh-TW" altLang="en-US" sz="2000" dirty="0"/>
              <a:t>步，必須支付</a:t>
            </a:r>
            <a:r>
              <a:rPr lang="en-US" altLang="zh-TW" sz="2000" dirty="0"/>
              <a:t>500</a:t>
            </a:r>
            <a:r>
              <a:rPr lang="zh-TW" altLang="en-US" sz="2000" dirty="0"/>
              <a:t>兩給國庫</a:t>
            </a:r>
            <a:endParaRPr lang="en-US" altLang="zh-TW" sz="2000" dirty="0" smtClean="0"/>
          </a:p>
          <a:p>
            <a:r>
              <a:rPr lang="zh-TW" altLang="en-US" sz="2000" dirty="0" smtClean="0"/>
              <a:t>李牧：</a:t>
            </a:r>
            <a:r>
              <a:rPr lang="zh-TW" altLang="en-US" sz="2000" dirty="0"/>
              <a:t>當玩家土地數量超過</a:t>
            </a:r>
            <a:r>
              <a:rPr lang="en-US" altLang="zh-TW" sz="2000" dirty="0"/>
              <a:t>4</a:t>
            </a:r>
            <a:r>
              <a:rPr lang="zh-TW" altLang="en-US" sz="2000" dirty="0"/>
              <a:t>塊，每個自己的回合都可獲得</a:t>
            </a:r>
            <a:r>
              <a:rPr lang="en-US" altLang="zh-TW" sz="2000" dirty="0"/>
              <a:t>1000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荊軻：</a:t>
            </a:r>
            <a:r>
              <a:rPr lang="zh-TW" altLang="en-US" sz="2000" dirty="0"/>
              <a:t>免付一次過路費，但是下一個你的回合需支付</a:t>
            </a:r>
            <a:r>
              <a:rPr lang="en-US" altLang="zh-TW" sz="2000" dirty="0"/>
              <a:t>1000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項燕：</a:t>
            </a:r>
            <a:r>
              <a:rPr lang="zh-TW" altLang="en-US" sz="2000" dirty="0"/>
              <a:t>每次執行完錦囊卡，所有人損失</a:t>
            </a:r>
            <a:r>
              <a:rPr lang="en-US" altLang="zh-TW" sz="2000" dirty="0"/>
              <a:t>500</a:t>
            </a:r>
            <a:r>
              <a:rPr lang="zh-TW" altLang="en-US" sz="2000" dirty="0"/>
              <a:t>兩 劍</a:t>
            </a:r>
            <a:r>
              <a:rPr lang="en-US" altLang="zh-TW" sz="2000" dirty="0"/>
              <a:t>+500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廉頗：</a:t>
            </a:r>
            <a:r>
              <a:rPr lang="zh-TW" altLang="en-US" sz="2000" dirty="0"/>
              <a:t>當你的土地比地主少時，可在支付完過路費後免費蓋一座城池</a:t>
            </a:r>
            <a:endParaRPr lang="en-US" altLang="zh-TW" sz="2000" dirty="0" smtClean="0"/>
          </a:p>
          <a:p>
            <a:r>
              <a:rPr lang="zh-TW" altLang="en-US" sz="2000" dirty="0" smtClean="0"/>
              <a:t>司馬懿：</a:t>
            </a:r>
            <a:r>
              <a:rPr lang="zh-TW" altLang="en-US" sz="2000" dirty="0"/>
              <a:t>使用錦囊卡完可得到</a:t>
            </a:r>
            <a:r>
              <a:rPr lang="en-US" altLang="zh-TW" sz="2000" dirty="0"/>
              <a:t>1000</a:t>
            </a:r>
            <a:r>
              <a:rPr lang="zh-TW" altLang="en-US" sz="2000" dirty="0"/>
              <a:t>兩 扇子</a:t>
            </a:r>
            <a:r>
              <a:rPr lang="en-US" altLang="zh-TW" sz="2000" dirty="0"/>
              <a:t>+500</a:t>
            </a:r>
            <a:r>
              <a:rPr lang="zh-TW" altLang="en-US" sz="2000" dirty="0"/>
              <a:t>兩</a:t>
            </a:r>
          </a:p>
        </p:txBody>
      </p:sp>
    </p:spTree>
    <p:extLst>
      <p:ext uri="{BB962C8B-B14F-4D97-AF65-F5344CB8AC3E}">
        <p14:creationId xmlns:p14="http://schemas.microsoft.com/office/powerpoint/2010/main" val="23526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聚賢莊</a:t>
            </a:r>
            <a:r>
              <a:rPr lang="en-US" altLang="zh-TW" dirty="0"/>
              <a:t>(</a:t>
            </a:r>
            <a:r>
              <a:rPr lang="en-US" altLang="zh-TW" dirty="0" smtClean="0"/>
              <a:t>17-23)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諸葛亮：</a:t>
            </a:r>
            <a:r>
              <a:rPr lang="zh-TW" altLang="en-US" sz="2000" dirty="0"/>
              <a:t>當骰子點數為奇數時，可支付</a:t>
            </a:r>
            <a:r>
              <a:rPr lang="en-US" altLang="zh-TW" sz="2000" dirty="0"/>
              <a:t>1500</a:t>
            </a:r>
            <a:r>
              <a:rPr lang="zh-TW" altLang="en-US" sz="2000" dirty="0"/>
              <a:t>兩多走一步 扇子</a:t>
            </a:r>
            <a:r>
              <a:rPr lang="en-US" altLang="zh-TW" sz="2000" dirty="0"/>
              <a:t>-1000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陸遜：</a:t>
            </a:r>
            <a:r>
              <a:rPr lang="zh-TW" altLang="en-US" sz="2000" dirty="0"/>
              <a:t>可選擇不抽錦囊卡並得到</a:t>
            </a:r>
            <a:r>
              <a:rPr lang="en-US" altLang="zh-TW" sz="2000" dirty="0"/>
              <a:t>1500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龐統：</a:t>
            </a:r>
            <a:r>
              <a:rPr lang="zh-TW" altLang="en-US" sz="2000" dirty="0"/>
              <a:t>當骰子點數為偶數時，可支付</a:t>
            </a:r>
            <a:r>
              <a:rPr lang="en-US" altLang="zh-TW" sz="2000" dirty="0"/>
              <a:t>1500</a:t>
            </a:r>
            <a:r>
              <a:rPr lang="zh-TW" altLang="en-US" sz="2000" dirty="0"/>
              <a:t>兩少走一步 扇子</a:t>
            </a:r>
            <a:r>
              <a:rPr lang="en-US" altLang="zh-TW" sz="2000" dirty="0"/>
              <a:t>-1000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郭嘉：</a:t>
            </a:r>
            <a:r>
              <a:rPr lang="zh-TW" altLang="en-US" sz="2000" dirty="0"/>
              <a:t>建城池可支付</a:t>
            </a:r>
            <a:r>
              <a:rPr lang="en-US" altLang="zh-TW" sz="2000" dirty="0"/>
              <a:t>3000</a:t>
            </a:r>
            <a:r>
              <a:rPr lang="zh-TW" altLang="en-US" sz="2000" dirty="0"/>
              <a:t>兩再建造一座 扇子</a:t>
            </a:r>
            <a:r>
              <a:rPr lang="en-US" altLang="zh-TW" sz="2000" dirty="0"/>
              <a:t>-1500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徐庶：</a:t>
            </a:r>
            <a:r>
              <a:rPr lang="zh-TW" altLang="en-US" sz="2000" dirty="0"/>
              <a:t>建造城池可得到</a:t>
            </a:r>
            <a:r>
              <a:rPr lang="en-US" altLang="zh-TW" sz="2000" dirty="0"/>
              <a:t>500</a:t>
            </a:r>
            <a:r>
              <a:rPr lang="zh-TW" altLang="en-US" sz="2000" dirty="0"/>
              <a:t>兩</a:t>
            </a:r>
            <a:endParaRPr lang="en-US" altLang="zh-TW" sz="2000" dirty="0" smtClean="0"/>
          </a:p>
          <a:p>
            <a:r>
              <a:rPr lang="zh-TW" altLang="en-US" sz="2000" dirty="0" smtClean="0"/>
              <a:t>華陀：</a:t>
            </a:r>
            <a:r>
              <a:rPr lang="zh-TW" altLang="en-US" sz="2000" dirty="0"/>
              <a:t>每次經過避風港，可以選擇停留此地</a:t>
            </a:r>
            <a:r>
              <a:rPr lang="en-US" altLang="zh-TW" sz="2000" dirty="0"/>
              <a:t>(</a:t>
            </a:r>
            <a:r>
              <a:rPr lang="zh-TW" altLang="en-US" sz="2000" dirty="0"/>
              <a:t>骰子點數不變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r>
              <a:rPr lang="zh-TW" altLang="en-US" sz="2000" dirty="0" smtClean="0"/>
              <a:t>趙雲：</a:t>
            </a:r>
            <a:r>
              <a:rPr lang="zh-TW" altLang="en-US" sz="2000" dirty="0"/>
              <a:t>每次有人得到</a:t>
            </a:r>
            <a:r>
              <a:rPr lang="en-US" altLang="zh-TW" sz="2000" dirty="0"/>
              <a:t>2000</a:t>
            </a:r>
            <a:r>
              <a:rPr lang="zh-TW" altLang="en-US" sz="2000" dirty="0"/>
              <a:t>兩以上，你可以從國庫領取</a:t>
            </a:r>
            <a:r>
              <a:rPr lang="en-US" altLang="zh-TW" sz="2000" dirty="0"/>
              <a:t>1000</a:t>
            </a:r>
            <a:r>
              <a:rPr lang="zh-TW" altLang="en-US" sz="2000" dirty="0"/>
              <a:t>兩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1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218</TotalTime>
  <Words>1142</Words>
  <Application>Microsoft Office PowerPoint</Application>
  <PresentationFormat>寬螢幕</PresentationFormat>
  <Paragraphs>97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天體</vt:lpstr>
      <vt:lpstr>電腦版大富翁</vt:lpstr>
      <vt:lpstr>規則</vt:lpstr>
      <vt:lpstr>錦囊卡(1-9)</vt:lpstr>
      <vt:lpstr>錦囊卡(10-17)</vt:lpstr>
      <vt:lpstr>錦囊卡(18-26)</vt:lpstr>
      <vt:lpstr>錦囊卡(27-33)</vt:lpstr>
      <vt:lpstr>聚賢莊(1-8)</vt:lpstr>
      <vt:lpstr>聚賢莊(9-16)</vt:lpstr>
      <vt:lpstr>聚賢莊(17-23)</vt:lpstr>
      <vt:lpstr>聚賢莊(24-30)</vt:lpstr>
      <vt:lpstr>聚賢莊注意事項</vt:lpstr>
      <vt:lpstr>流程</vt:lpstr>
      <vt:lpstr>柯南劇場版22-零的執行人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leader</dc:creator>
  <cp:lastModifiedBy>leader</cp:lastModifiedBy>
  <cp:revision>18</cp:revision>
  <dcterms:created xsi:type="dcterms:W3CDTF">2018-06-19T10:47:24Z</dcterms:created>
  <dcterms:modified xsi:type="dcterms:W3CDTF">2018-06-20T12:35:33Z</dcterms:modified>
</cp:coreProperties>
</file>