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11"/>
  </p:notesMasterIdLst>
  <p:sldIdLst>
    <p:sldId id="256" r:id="rId2"/>
    <p:sldId id="287" r:id="rId3"/>
    <p:sldId id="257" r:id="rId4"/>
    <p:sldId id="286" r:id="rId5"/>
    <p:sldId id="283" r:id="rId6"/>
    <p:sldId id="274" r:id="rId7"/>
    <p:sldId id="284" r:id="rId8"/>
    <p:sldId id="288" r:id="rId9"/>
    <p:sldId id="289"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ECD70D-A94A-4BD7-A75E-6F4F1E763B1C}">
  <a:tblStyle styleId="{57ECD70D-A94A-4BD7-A75E-6F4F1E763B1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27"/>
    <p:restoredTop sz="94679"/>
  </p:normalViewPr>
  <p:slideViewPr>
    <p:cSldViewPr snapToGrid="0" snapToObjects="1">
      <p:cViewPr varScale="1">
        <p:scale>
          <a:sx n="96" d="100"/>
          <a:sy n="96" d="100"/>
        </p:scale>
        <p:origin x="13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1034976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16530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09020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56563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84546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319175" y="2876425"/>
            <a:ext cx="6680400" cy="1546500"/>
          </a:xfrm>
          <a:prstGeom prst="rect">
            <a:avLst/>
          </a:prstGeom>
        </p:spPr>
        <p:txBody>
          <a:bodyPr spcFirstLastPara="1" wrap="square" lIns="91425" tIns="91425" rIns="91425" bIns="91425" anchor="t"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cxnSp>
        <p:nvCxnSpPr>
          <p:cNvPr id="11" name="Shape 11"/>
          <p:cNvCxnSpPr>
            <a:stCxn id="12" idx="4"/>
          </p:cNvCxnSpPr>
          <p:nvPr/>
        </p:nvCxnSpPr>
        <p:spPr>
          <a:xfrm>
            <a:off x="903750" y="3563700"/>
            <a:ext cx="0" cy="3294300"/>
          </a:xfrm>
          <a:prstGeom prst="straightConnector1">
            <a:avLst/>
          </a:prstGeom>
          <a:noFill/>
          <a:ln w="9525" cap="flat" cmpd="sng">
            <a:solidFill>
              <a:srgbClr val="999FA9"/>
            </a:solidFill>
            <a:prstDash val="solid"/>
            <a:round/>
            <a:headEnd type="none" w="med" len="med"/>
            <a:tailEnd type="none" w="med" len="med"/>
          </a:ln>
        </p:spPr>
      </p:cxnSp>
      <p:sp>
        <p:nvSpPr>
          <p:cNvPr id="12" name="Shape 12"/>
          <p:cNvSpPr/>
          <p:nvPr/>
        </p:nvSpPr>
        <p:spPr>
          <a:xfrm>
            <a:off x="769050" y="3294300"/>
            <a:ext cx="269400" cy="2694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Shape 34"/>
          <p:cNvSpPr txBox="1">
            <a:spLocks noGrp="1"/>
          </p:cNvSpPr>
          <p:nvPr>
            <p:ph type="body" idx="1"/>
          </p:nvPr>
        </p:nvSpPr>
        <p:spPr>
          <a:xfrm>
            <a:off x="1165475" y="1600200"/>
            <a:ext cx="33069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35" name="Shape 35"/>
          <p:cNvSpPr txBox="1">
            <a:spLocks noGrp="1"/>
          </p:cNvSpPr>
          <p:nvPr>
            <p:ph type="body" idx="2"/>
          </p:nvPr>
        </p:nvSpPr>
        <p:spPr>
          <a:xfrm>
            <a:off x="4671570" y="1600200"/>
            <a:ext cx="33069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cxnSp>
        <p:nvCxnSpPr>
          <p:cNvPr id="36" name="Shape 36"/>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37" name="Shape 37"/>
          <p:cNvSpPr/>
          <p:nvPr/>
        </p:nvSpPr>
        <p:spPr>
          <a:xfrm>
            <a:off x="808725" y="800750"/>
            <a:ext cx="1902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a:off x="769050" y="1861900"/>
            <a:ext cx="269400" cy="2694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cxnSp>
        <p:nvCxnSpPr>
          <p:cNvPr id="51" name="Shape 51"/>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52" name="Shape 52"/>
          <p:cNvSpPr/>
          <p:nvPr/>
        </p:nvSpPr>
        <p:spPr>
          <a:xfrm>
            <a:off x="808725" y="800750"/>
            <a:ext cx="1902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1165475" y="5775090"/>
            <a:ext cx="7521300" cy="578700"/>
          </a:xfrm>
          <a:prstGeom prst="rect">
            <a:avLst/>
          </a:prstGeom>
        </p:spPr>
        <p:txBody>
          <a:bodyPr spcFirstLastPara="1" wrap="square" lIns="91425" tIns="91425" rIns="91425" bIns="91425" anchor="t" anchorCtr="0"/>
          <a:lstStyle>
            <a:lvl1pPr marL="457200" lvl="0" indent="-228600">
              <a:spcBef>
                <a:spcPts val="360"/>
              </a:spcBef>
              <a:spcAft>
                <a:spcPts val="0"/>
              </a:spcAft>
              <a:buSzPts val="1800"/>
              <a:buNone/>
              <a:defRPr sz="1800"/>
            </a:lvl1pPr>
          </a:lstStyle>
          <a:p>
            <a:endParaRPr/>
          </a:p>
        </p:txBody>
      </p:sp>
      <p:cxnSp>
        <p:nvCxnSpPr>
          <p:cNvPr id="56" name="Shape 56"/>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57" name="Shape 57"/>
          <p:cNvSpPr/>
          <p:nvPr/>
        </p:nvSpPr>
        <p:spPr>
          <a:xfrm>
            <a:off x="808650" y="5952850"/>
            <a:ext cx="190200" cy="190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2E3037"/>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65475" y="665975"/>
            <a:ext cx="6858000" cy="4599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7" name="Shape 7"/>
          <p:cNvSpPr txBox="1">
            <a:spLocks noGrp="1"/>
          </p:cNvSpPr>
          <p:nvPr>
            <p:ph type="body" idx="1"/>
          </p:nvPr>
        </p:nvSpPr>
        <p:spPr>
          <a:xfrm>
            <a:off x="1165498" y="1600200"/>
            <a:ext cx="6858000" cy="4967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8" name="Shape 8"/>
          <p:cNvSpPr txBox="1">
            <a:spLocks noGrp="1"/>
          </p:cNvSpPr>
          <p:nvPr>
            <p:ph type="sldNum" idx="12"/>
          </p:nvPr>
        </p:nvSpPr>
        <p:spPr>
          <a:xfrm>
            <a:off x="8523157" y="6437775"/>
            <a:ext cx="548700" cy="420300"/>
          </a:xfrm>
          <a:prstGeom prst="rect">
            <a:avLst/>
          </a:prstGeom>
          <a:noFill/>
          <a:ln>
            <a:noFill/>
          </a:ln>
        </p:spPr>
        <p:txBody>
          <a:bodyPr spcFirstLastPara="1" wrap="square" lIns="91425" tIns="91425" rIns="91425" bIns="91425" anchor="t" anchorCtr="0">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3" name="TextBox 2"/>
          <p:cNvSpPr txBox="1"/>
          <p:nvPr/>
        </p:nvSpPr>
        <p:spPr>
          <a:xfrm>
            <a:off x="1779374" y="2384855"/>
            <a:ext cx="5399903" cy="1015663"/>
          </a:xfrm>
          <a:prstGeom prst="rect">
            <a:avLst/>
          </a:prstGeom>
          <a:noFill/>
        </p:spPr>
        <p:txBody>
          <a:bodyPr wrap="square" rtlCol="0">
            <a:spAutoFit/>
          </a:bodyPr>
          <a:lstStyle/>
          <a:p>
            <a:r>
              <a:rPr lang="en-US" sz="6000" b="1" dirty="0">
                <a:solidFill>
                  <a:schemeClr val="bg1"/>
                </a:solidFill>
                <a:latin typeface="Helvetica Neue" charset="0"/>
                <a:ea typeface="Helvetica Neue" charset="0"/>
                <a:cs typeface="Helvetica Neue" charset="0"/>
              </a:rPr>
              <a:t>Car Finder</a:t>
            </a:r>
          </a:p>
        </p:txBody>
      </p:sp>
      <p:sp>
        <p:nvSpPr>
          <p:cNvPr id="4" name="TextBox 3"/>
          <p:cNvSpPr txBox="1"/>
          <p:nvPr/>
        </p:nvSpPr>
        <p:spPr>
          <a:xfrm>
            <a:off x="1510928" y="3400518"/>
            <a:ext cx="5535827" cy="830997"/>
          </a:xfrm>
          <a:prstGeom prst="rect">
            <a:avLst/>
          </a:prstGeom>
          <a:noFill/>
        </p:spPr>
        <p:txBody>
          <a:bodyPr wrap="square" rtlCol="0">
            <a:spAutoFit/>
          </a:bodyPr>
          <a:lstStyle/>
          <a:p>
            <a:r>
              <a:rPr lang="en-US" sz="2400" dirty="0">
                <a:solidFill>
                  <a:schemeClr val="bg1"/>
                </a:solidFill>
                <a:latin typeface="Helvetica Neue" charset="0"/>
                <a:ea typeface="Helvetica Neue" charset="0"/>
                <a:cs typeface="Helvetica Neue" charset="0"/>
              </a:rPr>
              <a:t>By Blake Hawkins, Jacqueline </a:t>
            </a:r>
            <a:r>
              <a:rPr lang="en-US" sz="2400" dirty="0" err="1">
                <a:solidFill>
                  <a:schemeClr val="bg1"/>
                </a:solidFill>
                <a:latin typeface="Helvetica Neue" charset="0"/>
                <a:ea typeface="Helvetica Neue" charset="0"/>
                <a:cs typeface="Helvetica Neue" charset="0"/>
              </a:rPr>
              <a:t>Kolze</a:t>
            </a:r>
            <a:r>
              <a:rPr lang="en-US" sz="2400" dirty="0">
                <a:solidFill>
                  <a:schemeClr val="bg1"/>
                </a:solidFill>
                <a:latin typeface="Helvetica Neue" charset="0"/>
                <a:ea typeface="Helvetica Neue" charset="0"/>
                <a:cs typeface="Helvetica Neue" charset="0"/>
              </a:rPr>
              <a:t>, &amp; Aaron Mayhew</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chemeClr val="bg1"/>
                </a:solidFill>
                <a:latin typeface="Helvetica Neue" charset="0"/>
                <a:ea typeface="Helvetica Neue" charset="0"/>
                <a:cs typeface="Helvetica Neue" charset="0"/>
              </a:rPr>
              <a:t>Story Telling</a:t>
            </a:r>
            <a:endParaRPr lang="en-US" sz="3600" b="1" dirty="0">
              <a:solidFill>
                <a:schemeClr val="bg1"/>
              </a:solidFill>
              <a:latin typeface="Helvetica Neue" charset="0"/>
              <a:ea typeface="Helvetica Neue" charset="0"/>
              <a:cs typeface="Helvetica Neue" charset="0"/>
            </a:endParaRPr>
          </a:p>
        </p:txBody>
      </p:sp>
      <p:sp>
        <p:nvSpPr>
          <p:cNvPr id="3" name="Text Placeholder 2"/>
          <p:cNvSpPr>
            <a:spLocks noGrp="1"/>
          </p:cNvSpPr>
          <p:nvPr>
            <p:ph type="body" idx="1"/>
          </p:nvPr>
        </p:nvSpPr>
        <p:spPr/>
        <p:txBody>
          <a:bodyPr/>
          <a:lstStyle/>
          <a:p>
            <a:r>
              <a:rPr lang="en-US" sz="1800" b="1" dirty="0">
                <a:latin typeface="Helvetica Neue" charset="0"/>
                <a:ea typeface="Helvetica Neue" charset="0"/>
                <a:cs typeface="Helvetica Neue" charset="0"/>
              </a:rPr>
              <a:t>What is the problem</a:t>
            </a:r>
            <a:r>
              <a:rPr lang="en-US" sz="1800" b="1" dirty="0" smtClean="0">
                <a:latin typeface="Helvetica Neue" charset="0"/>
                <a:ea typeface="Helvetica Neue" charset="0"/>
                <a:cs typeface="Helvetica Neue" charset="0"/>
              </a:rPr>
              <a:t>?</a:t>
            </a:r>
          </a:p>
          <a:p>
            <a:r>
              <a:rPr lang="en-US" sz="1800" dirty="0" smtClean="0">
                <a:latin typeface="Helvetica Neue" charset="0"/>
                <a:ea typeface="Helvetica Neue" charset="0"/>
                <a:cs typeface="Helvetica Neue" charset="0"/>
              </a:rPr>
              <a:t>There aren’t enough car sites.</a:t>
            </a:r>
          </a:p>
          <a:p>
            <a:endParaRPr lang="en-US" sz="1800" dirty="0">
              <a:latin typeface="Helvetica Neue" charset="0"/>
              <a:ea typeface="Helvetica Neue" charset="0"/>
              <a:cs typeface="Helvetica Neue" charset="0"/>
            </a:endParaRPr>
          </a:p>
          <a:p>
            <a:r>
              <a:rPr lang="en-US" sz="1800" b="1" dirty="0" smtClean="0">
                <a:latin typeface="Helvetica Neue" charset="0"/>
                <a:ea typeface="Helvetica Neue" charset="0"/>
                <a:cs typeface="Helvetica Neue" charset="0"/>
              </a:rPr>
              <a:t>Who is this for?</a:t>
            </a:r>
          </a:p>
          <a:p>
            <a:r>
              <a:rPr lang="en-US" sz="1800" dirty="0" smtClean="0">
                <a:latin typeface="Helvetica Neue" charset="0"/>
                <a:ea typeface="Helvetica Neue" charset="0"/>
                <a:cs typeface="Helvetica Neue" charset="0"/>
              </a:rPr>
              <a:t>Trendy adults who want to buy and sell cars.</a:t>
            </a:r>
            <a:endParaRPr lang="en-US" sz="1800" dirty="0">
              <a:latin typeface="Helvetica Neue" charset="0"/>
              <a:ea typeface="Helvetica Neue" charset="0"/>
              <a:cs typeface="Helvetica Neue" charset="0"/>
            </a:endParaRPr>
          </a:p>
        </p:txBody>
      </p:sp>
      <p:sp>
        <p:nvSpPr>
          <p:cNvPr id="4" name="Text Placeholder 3"/>
          <p:cNvSpPr>
            <a:spLocks noGrp="1"/>
          </p:cNvSpPr>
          <p:nvPr>
            <p:ph type="body" idx="2"/>
          </p:nvPr>
        </p:nvSpPr>
        <p:spPr/>
        <p:txBody>
          <a:bodyPr/>
          <a:lstStyle/>
          <a:p>
            <a:r>
              <a:rPr lang="en-US" sz="1800" b="1" dirty="0">
                <a:latin typeface="Helvetica Neue" charset="0"/>
                <a:ea typeface="Helvetica Neue" charset="0"/>
                <a:cs typeface="Helvetica Neue" charset="0"/>
              </a:rPr>
              <a:t>How does the app solve the problem</a:t>
            </a:r>
            <a:r>
              <a:rPr lang="en-US" sz="1800" b="1" dirty="0" smtClean="0">
                <a:latin typeface="Helvetica Neue" charset="0"/>
                <a:ea typeface="Helvetica Neue" charset="0"/>
                <a:cs typeface="Helvetica Neue" charset="0"/>
              </a:rPr>
              <a:t>?</a:t>
            </a:r>
          </a:p>
          <a:p>
            <a:r>
              <a:rPr lang="en-US" sz="1800" dirty="0" smtClean="0">
                <a:latin typeface="Helvetica Neue" charset="0"/>
                <a:ea typeface="Helvetica Neue" charset="0"/>
                <a:cs typeface="Helvetica Neue" charset="0"/>
              </a:rPr>
              <a:t>It’s a fresh new platform that allows people to sell or buy cars without using a dealership.</a:t>
            </a:r>
          </a:p>
          <a:p>
            <a:endParaRPr lang="en-US" dirty="0"/>
          </a:p>
          <a:p>
            <a:endParaRPr lang="en-US" dirty="0" smtClean="0"/>
          </a:p>
          <a:p>
            <a:endParaRPr lang="en-US"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2</a:t>
            </a:fld>
            <a:endParaRPr lang="uk-UA"/>
          </a:p>
        </p:txBody>
      </p:sp>
    </p:spTree>
    <p:extLst>
      <p:ext uri="{BB962C8B-B14F-4D97-AF65-F5344CB8AC3E}">
        <p14:creationId xmlns:p14="http://schemas.microsoft.com/office/powerpoint/2010/main" val="7049957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80" name="Shape 8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3</a:t>
            </a:fld>
            <a:endParaRPr/>
          </a:p>
        </p:txBody>
      </p:sp>
      <p:sp>
        <p:nvSpPr>
          <p:cNvPr id="77" name="Shape 77"/>
          <p:cNvSpPr txBox="1"/>
          <p:nvPr/>
        </p:nvSpPr>
        <p:spPr>
          <a:xfrm>
            <a:off x="1165475" y="1736350"/>
            <a:ext cx="3451800" cy="3192000"/>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en-US" sz="1800" dirty="0">
                <a:solidFill>
                  <a:schemeClr val="bg1"/>
                </a:solidFill>
                <a:latin typeface="Helvetica Neue" charset="0"/>
                <a:ea typeface="Helvetica Neue" charset="0"/>
                <a:cs typeface="Helvetica Neue" charset="0"/>
                <a:sym typeface="Quicksand"/>
              </a:rPr>
              <a:t>We wanted to create a trendy car app, to help people buy and sell cars. </a:t>
            </a:r>
          </a:p>
          <a:p>
            <a:pPr lvl="0">
              <a:spcBef>
                <a:spcPts val="600"/>
              </a:spcBef>
              <a:buClr>
                <a:schemeClr val="dk1"/>
              </a:buClr>
              <a:buSzPts val="1100"/>
            </a:pPr>
            <a:endParaRPr sz="1800" dirty="0">
              <a:solidFill>
                <a:schemeClr val="bg1"/>
              </a:solidFill>
              <a:latin typeface="Helvetica Neue" charset="0"/>
              <a:ea typeface="Helvetica Neue" charset="0"/>
              <a:cs typeface="Helvetica Neue" charset="0"/>
              <a:sym typeface="Quicksand"/>
            </a:endParaRPr>
          </a:p>
        </p:txBody>
      </p:sp>
      <p:sp>
        <p:nvSpPr>
          <p:cNvPr id="2" name="Title 1"/>
          <p:cNvSpPr>
            <a:spLocks noGrp="1"/>
          </p:cNvSpPr>
          <p:nvPr>
            <p:ph type="title"/>
          </p:nvPr>
        </p:nvSpPr>
        <p:spPr/>
        <p:txBody>
          <a:bodyPr/>
          <a:lstStyle/>
          <a:p>
            <a:r>
              <a:rPr lang="en-US" sz="3600" b="1" dirty="0">
                <a:solidFill>
                  <a:schemeClr val="bg1"/>
                </a:solidFill>
                <a:latin typeface="Helvetica Neue" charset="0"/>
                <a:ea typeface="Helvetica Neue" charset="0"/>
                <a:cs typeface="Helvetica Neue" charset="0"/>
              </a:rPr>
              <a:t>Motivation</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8" name="Shape 16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4</a:t>
            </a:fld>
            <a:endParaRPr/>
          </a:p>
        </p:txBody>
      </p:sp>
      <p:sp>
        <p:nvSpPr>
          <p:cNvPr id="2" name="Title 1"/>
          <p:cNvSpPr>
            <a:spLocks noGrp="1"/>
          </p:cNvSpPr>
          <p:nvPr>
            <p:ph type="title"/>
          </p:nvPr>
        </p:nvSpPr>
        <p:spPr>
          <a:xfrm>
            <a:off x="1138971" y="944270"/>
            <a:ext cx="6858000" cy="459900"/>
          </a:xfrm>
        </p:spPr>
        <p:txBody>
          <a:bodyPr/>
          <a:lstStyle/>
          <a:p>
            <a:r>
              <a:rPr lang="en-US" sz="3600" b="1" dirty="0">
                <a:latin typeface="Helvetica Neue" charset="0"/>
                <a:ea typeface="Helvetica Neue" charset="0"/>
                <a:cs typeface="Helvetica Neue" charset="0"/>
              </a:rPr>
              <a:t>How Does Car Finder Work?</a:t>
            </a:r>
          </a:p>
        </p:txBody>
      </p:sp>
      <p:sp>
        <p:nvSpPr>
          <p:cNvPr id="7" name="Text Placeholder 3"/>
          <p:cNvSpPr txBox="1">
            <a:spLocks/>
          </p:cNvSpPr>
          <p:nvPr/>
        </p:nvSpPr>
        <p:spPr>
          <a:xfrm>
            <a:off x="1138971" y="1680225"/>
            <a:ext cx="6858000" cy="4967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bg1"/>
                </a:solidFill>
                <a:latin typeface="Helvetica Neue" charset="0"/>
                <a:ea typeface="Helvetica Neue" charset="0"/>
                <a:cs typeface="Helvetica Neue" charset="0"/>
              </a:rPr>
              <a:t>Car Finder starts off by directing the user to the home page. From there the user has the option to search for cars by filling out optional information on a form. The form asks important questions regarding car buying. These questions ask things like year, model, color, and type of car.  Then below the form it shows some featured cars that are replaced by search results once the user </a:t>
            </a:r>
            <a:r>
              <a:rPr lang="en-US" sz="1800" dirty="0" smtClean="0">
                <a:solidFill>
                  <a:schemeClr val="bg1"/>
                </a:solidFill>
                <a:latin typeface="Helvetica Neue" charset="0"/>
                <a:ea typeface="Helvetica Neue" charset="0"/>
                <a:cs typeface="Helvetica Neue" charset="0"/>
              </a:rPr>
              <a:t>submits.</a:t>
            </a:r>
          </a:p>
          <a:p>
            <a:endParaRPr lang="en-US" sz="1800" dirty="0">
              <a:solidFill>
                <a:schemeClr val="bg1"/>
              </a:solidFill>
              <a:latin typeface="Helvetica Neue" charset="0"/>
              <a:ea typeface="Helvetica Neue" charset="0"/>
              <a:cs typeface="Helvetica Neue" charset="0"/>
            </a:endParaRPr>
          </a:p>
          <a:p>
            <a:r>
              <a:rPr lang="en-US" sz="1800" dirty="0" smtClean="0">
                <a:solidFill>
                  <a:schemeClr val="bg1"/>
                </a:solidFill>
                <a:latin typeface="Helvetica Neue" charset="0"/>
                <a:ea typeface="Helvetica Neue" charset="0"/>
                <a:cs typeface="Helvetica Neue" charset="0"/>
              </a:rPr>
              <a:t>On the add a new car page it lets user’s add a car.</a:t>
            </a:r>
            <a:endParaRPr lang="en-US" sz="1800" dirty="0">
              <a:solidFill>
                <a:schemeClr val="bg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17506473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Helvetica Neue" charset="0"/>
                <a:ea typeface="Helvetica Neue" charset="0"/>
                <a:cs typeface="Helvetica Neue" charset="0"/>
              </a:rPr>
              <a:t>Roles</a:t>
            </a:r>
          </a:p>
        </p:txBody>
      </p:sp>
      <p:sp>
        <p:nvSpPr>
          <p:cNvPr id="3" name="Text Placeholder 2"/>
          <p:cNvSpPr>
            <a:spLocks noGrp="1"/>
          </p:cNvSpPr>
          <p:nvPr>
            <p:ph type="body" idx="1"/>
          </p:nvPr>
        </p:nvSpPr>
        <p:spPr/>
        <p:txBody>
          <a:bodyPr/>
          <a:lstStyle/>
          <a:p>
            <a:r>
              <a:rPr lang="en-US" sz="1800" dirty="0">
                <a:latin typeface="Helvetica Neue" charset="0"/>
                <a:ea typeface="Helvetica Neue" charset="0"/>
                <a:cs typeface="Helvetica Neue" charset="0"/>
              </a:rPr>
              <a:t>Jacqueline, did both front end and back end stuff. She did all the design </a:t>
            </a:r>
            <a:r>
              <a:rPr lang="en-US" sz="1800" dirty="0" smtClean="0">
                <a:latin typeface="Helvetica Neue" charset="0"/>
                <a:ea typeface="Helvetica Neue" charset="0"/>
                <a:cs typeface="Helvetica Neue" charset="0"/>
              </a:rPr>
              <a:t>related parts, including the web page layout. She also helped make the app function by writing some of the JavaScript.</a:t>
            </a:r>
          </a:p>
          <a:p>
            <a:endParaRPr lang="en-US" sz="1800" dirty="0">
              <a:latin typeface="Helvetica Neue" charset="0"/>
              <a:ea typeface="Helvetica Neue" charset="0"/>
              <a:cs typeface="Helvetica Neue" charset="0"/>
            </a:endParaRPr>
          </a:p>
          <a:p>
            <a:r>
              <a:rPr lang="en-US" sz="1800" dirty="0" smtClean="0">
                <a:latin typeface="Helvetica Neue" charset="0"/>
                <a:ea typeface="Helvetica Neue" charset="0"/>
                <a:cs typeface="Helvetica Neue" charset="0"/>
              </a:rPr>
              <a:t>Aaron contributed </a:t>
            </a:r>
            <a:r>
              <a:rPr lang="en-US" sz="1800" dirty="0">
                <a:latin typeface="Helvetica Neue" charset="0"/>
                <a:ea typeface="Helvetica Neue" charset="0"/>
                <a:cs typeface="Helvetica Neue" charset="0"/>
              </a:rPr>
              <a:t>by doing API </a:t>
            </a:r>
            <a:r>
              <a:rPr lang="en-US" sz="1800" dirty="0" smtClean="0">
                <a:latin typeface="Helvetica Neue" charset="0"/>
                <a:ea typeface="Helvetica Neue" charset="0"/>
                <a:cs typeface="Helvetica Neue" charset="0"/>
              </a:rPr>
              <a:t>routing and some JavaScript.</a:t>
            </a:r>
            <a:endParaRPr lang="en-US" sz="1800" dirty="0">
              <a:latin typeface="Helvetica Neue" charset="0"/>
              <a:ea typeface="Helvetica Neue" charset="0"/>
              <a:cs typeface="Helvetica Neue" charset="0"/>
            </a:endParaRPr>
          </a:p>
          <a:p>
            <a:endParaRPr lang="en-US" sz="1800" dirty="0">
              <a:latin typeface="Helvetica Neue" charset="0"/>
              <a:ea typeface="Helvetica Neue" charset="0"/>
              <a:cs typeface="Helvetica Neue" charset="0"/>
            </a:endParaRPr>
          </a:p>
        </p:txBody>
      </p:sp>
      <p:sp>
        <p:nvSpPr>
          <p:cNvPr id="4" name="Text Placeholder 3"/>
          <p:cNvSpPr>
            <a:spLocks noGrp="1"/>
          </p:cNvSpPr>
          <p:nvPr>
            <p:ph type="body" idx="2"/>
          </p:nvPr>
        </p:nvSpPr>
        <p:spPr/>
        <p:txBody>
          <a:bodyPr/>
          <a:lstStyle/>
          <a:p>
            <a:r>
              <a:rPr lang="en-US" sz="1800" dirty="0">
                <a:latin typeface="Helvetica Neue" charset="0"/>
                <a:ea typeface="Helvetica Neue" charset="0"/>
                <a:cs typeface="Helvetica Neue" charset="0"/>
              </a:rPr>
              <a:t>Blake organized the repository and connected the front and back end work that had been done enough to be able to push to Heroku. This required much of the work between the group to be reformatted to actually work </a:t>
            </a:r>
            <a:r>
              <a:rPr lang="en-US" sz="1800">
                <a:latin typeface="Helvetica Neue" charset="0"/>
                <a:ea typeface="Helvetica Neue" charset="0"/>
                <a:cs typeface="Helvetica Neue" charset="0"/>
              </a:rPr>
              <a:t>once deployed. </a:t>
            </a:r>
            <a:r>
              <a:rPr lang="en-US" sz="1800" dirty="0">
                <a:latin typeface="Helvetica Neue" charset="0"/>
                <a:ea typeface="Helvetica Neue" charset="0"/>
                <a:cs typeface="Helvetica Neue" charset="0"/>
              </a:rPr>
              <a:t>He also did the HTML routing and some of the API routing along with creating the database models.</a:t>
            </a:r>
          </a:p>
          <a:p>
            <a:endParaRPr lang="en-US" sz="1800" dirty="0">
              <a:latin typeface="Helvetica Neue" charset="0"/>
              <a:ea typeface="Helvetica Neue" charset="0"/>
              <a:cs typeface="Helvetica Neue" charset="0"/>
            </a:endParaRPr>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5</a:t>
            </a:fld>
            <a:endParaRPr lang="uk-UA"/>
          </a:p>
        </p:txBody>
      </p:sp>
    </p:spTree>
    <p:extLst>
      <p:ext uri="{BB962C8B-B14F-4D97-AF65-F5344CB8AC3E}">
        <p14:creationId xmlns:p14="http://schemas.microsoft.com/office/powerpoint/2010/main" val="20442549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2" name="Shape 282"/>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6</a:t>
            </a:fld>
            <a:endParaRPr/>
          </a:p>
        </p:txBody>
      </p:sp>
      <p:sp>
        <p:nvSpPr>
          <p:cNvPr id="3" name="Text Placeholder 2"/>
          <p:cNvSpPr>
            <a:spLocks noGrp="1"/>
          </p:cNvSpPr>
          <p:nvPr>
            <p:ph type="body" idx="1"/>
          </p:nvPr>
        </p:nvSpPr>
        <p:spPr>
          <a:xfrm>
            <a:off x="1178727" y="341699"/>
            <a:ext cx="7521300" cy="578700"/>
          </a:xfrm>
        </p:spPr>
        <p:txBody>
          <a:bodyPr/>
          <a:lstStyle/>
          <a:p>
            <a:r>
              <a:rPr lang="en-US" sz="3600" dirty="0">
                <a:latin typeface="Helvetica Neue" charset="0"/>
                <a:ea typeface="Helvetica Neue" charset="0"/>
                <a:cs typeface="Helvetica Neue" charset="0"/>
              </a:rPr>
              <a:t>Challenges</a:t>
            </a:r>
          </a:p>
        </p:txBody>
      </p:sp>
      <p:sp>
        <p:nvSpPr>
          <p:cNvPr id="4" name="TextBox 3"/>
          <p:cNvSpPr txBox="1"/>
          <p:nvPr/>
        </p:nvSpPr>
        <p:spPr>
          <a:xfrm>
            <a:off x="1073426" y="1603513"/>
            <a:ext cx="6944139" cy="3293209"/>
          </a:xfrm>
          <a:prstGeom prst="rect">
            <a:avLst/>
          </a:prstGeom>
          <a:noFill/>
        </p:spPr>
        <p:txBody>
          <a:bodyPr wrap="square" rtlCol="0">
            <a:spAutoFit/>
          </a:bodyPr>
          <a:lstStyle/>
          <a:p>
            <a:r>
              <a:rPr lang="en-US" sz="1800" dirty="0">
                <a:solidFill>
                  <a:schemeClr val="bg1"/>
                </a:solidFill>
                <a:latin typeface="Helvetica Neue" charset="0"/>
                <a:ea typeface="Helvetica Neue" charset="0"/>
                <a:cs typeface="Helvetica Neue" charset="0"/>
              </a:rPr>
              <a:t>-Get/post routes, these sucked</a:t>
            </a:r>
            <a:r>
              <a:rPr lang="en-US" sz="1800" dirty="0" smtClean="0">
                <a:solidFill>
                  <a:schemeClr val="bg1"/>
                </a:solidFill>
                <a:latin typeface="Helvetica Neue" charset="0"/>
                <a:ea typeface="Helvetica Neue" charset="0"/>
                <a:cs typeface="Helvetica Neue" charset="0"/>
              </a:rPr>
              <a:t>!</a:t>
            </a:r>
          </a:p>
          <a:p>
            <a:endParaRPr lang="en-US" sz="1800" dirty="0">
              <a:solidFill>
                <a:schemeClr val="bg1"/>
              </a:solidFill>
              <a:latin typeface="Helvetica Neue" charset="0"/>
              <a:ea typeface="Helvetica Neue" charset="0"/>
              <a:cs typeface="Helvetica Neue" charset="0"/>
            </a:endParaRPr>
          </a:p>
          <a:p>
            <a:r>
              <a:rPr lang="en-US" sz="1800" dirty="0" smtClean="0">
                <a:solidFill>
                  <a:schemeClr val="bg1"/>
                </a:solidFill>
                <a:latin typeface="Helvetica Neue" charset="0"/>
                <a:ea typeface="Helvetica Neue" charset="0"/>
                <a:cs typeface="Helvetica Neue" charset="0"/>
              </a:rPr>
              <a:t>-Testing was also hard.</a:t>
            </a:r>
          </a:p>
          <a:p>
            <a:endParaRPr lang="en-US" sz="1800" dirty="0">
              <a:solidFill>
                <a:schemeClr val="bg1"/>
              </a:solidFill>
              <a:latin typeface="Helvetica Neue" charset="0"/>
              <a:ea typeface="Helvetica Neue" charset="0"/>
              <a:cs typeface="Helvetica Neue" charset="0"/>
            </a:endParaRPr>
          </a:p>
          <a:p>
            <a:r>
              <a:rPr lang="en-US" sz="1800" dirty="0" smtClean="0">
                <a:solidFill>
                  <a:schemeClr val="bg1"/>
                </a:solidFill>
                <a:latin typeface="Helvetica Neue" charset="0"/>
                <a:ea typeface="Helvetica Neue" charset="0"/>
                <a:cs typeface="Helvetica Neue" charset="0"/>
              </a:rPr>
              <a:t>-</a:t>
            </a:r>
            <a:r>
              <a:rPr lang="en-US" sz="1800" dirty="0" err="1" smtClean="0">
                <a:solidFill>
                  <a:schemeClr val="bg1"/>
                </a:solidFill>
                <a:latin typeface="Helvetica Neue" charset="0"/>
                <a:ea typeface="Helvetica Neue" charset="0"/>
                <a:cs typeface="Helvetica Neue" charset="0"/>
              </a:rPr>
              <a:t>Heroku</a:t>
            </a:r>
            <a:endParaRPr lang="en-US" sz="1800" dirty="0">
              <a:solidFill>
                <a:schemeClr val="bg1"/>
              </a:solidFill>
              <a:latin typeface="Helvetica Neue" charset="0"/>
              <a:ea typeface="Helvetica Neue" charset="0"/>
              <a:cs typeface="Helvetica Neue" charset="0"/>
            </a:endParaRPr>
          </a:p>
          <a:p>
            <a:endParaRPr lang="en-US" sz="1800" dirty="0">
              <a:solidFill>
                <a:schemeClr val="bg1"/>
              </a:solidFill>
              <a:latin typeface="Helvetica Neue" charset="0"/>
              <a:ea typeface="Helvetica Neue" charset="0"/>
              <a:cs typeface="Helvetica Neue" charset="0"/>
            </a:endParaRPr>
          </a:p>
          <a:p>
            <a:r>
              <a:rPr lang="en-US" sz="1800" dirty="0">
                <a:solidFill>
                  <a:schemeClr val="bg1"/>
                </a:solidFill>
                <a:latin typeface="Helvetica Neue" charset="0"/>
                <a:ea typeface="Helvetica Neue" charset="0"/>
                <a:cs typeface="Helvetica Neue" charset="0"/>
              </a:rPr>
              <a:t>-Working together, we found it much harder to work together on this project due to the tasks being intertwined rather then separate. Each person spent a lot of time waiting on the others in order to see functionality.</a:t>
            </a:r>
          </a:p>
          <a:p>
            <a:endParaRPr lang="en-US" dirty="0"/>
          </a:p>
          <a:p>
            <a:pPr marL="342900" indent="-342900">
              <a:buAutoNum type="arabicPeriod"/>
            </a:pP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01857" y="328446"/>
            <a:ext cx="7521300" cy="578700"/>
          </a:xfrm>
        </p:spPr>
        <p:txBody>
          <a:bodyPr/>
          <a:lstStyle/>
          <a:p>
            <a:r>
              <a:rPr lang="en-US" sz="3600" b="1" dirty="0">
                <a:latin typeface="Helvetica Neue" charset="0"/>
                <a:ea typeface="Helvetica Neue" charset="0"/>
                <a:cs typeface="Helvetica Neue" charset="0"/>
              </a:rPr>
              <a:t>Future Revisions</a:t>
            </a: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7</a:t>
            </a:fld>
            <a:endParaRPr lang="uk-UA"/>
          </a:p>
        </p:txBody>
      </p:sp>
      <p:sp>
        <p:nvSpPr>
          <p:cNvPr id="4" name="TextBox 3"/>
          <p:cNvSpPr txBox="1"/>
          <p:nvPr/>
        </p:nvSpPr>
        <p:spPr>
          <a:xfrm>
            <a:off x="1205948" y="1272209"/>
            <a:ext cx="7447722" cy="2862322"/>
          </a:xfrm>
          <a:prstGeom prst="rect">
            <a:avLst/>
          </a:prstGeom>
          <a:noFill/>
        </p:spPr>
        <p:txBody>
          <a:bodyPr wrap="square" rtlCol="0">
            <a:spAutoFit/>
          </a:bodyPr>
          <a:lstStyle/>
          <a:p>
            <a:r>
              <a:rPr lang="en-US" sz="1800" dirty="0">
                <a:solidFill>
                  <a:schemeClr val="bg1"/>
                </a:solidFill>
                <a:latin typeface="Helvetica Neue" charset="0"/>
                <a:ea typeface="Helvetica Neue" charset="0"/>
                <a:cs typeface="Helvetica Neue" charset="0"/>
              </a:rPr>
              <a:t>-We would love to make a favorites section! To make the user experience better.</a:t>
            </a:r>
          </a:p>
          <a:p>
            <a:endParaRPr lang="en-US" sz="1800" dirty="0">
              <a:solidFill>
                <a:schemeClr val="bg1"/>
              </a:solidFill>
              <a:latin typeface="Helvetica Neue" charset="0"/>
              <a:ea typeface="Helvetica Neue" charset="0"/>
              <a:cs typeface="Helvetica Neue" charset="0"/>
            </a:endParaRPr>
          </a:p>
          <a:p>
            <a:r>
              <a:rPr lang="en-US" sz="1800" dirty="0">
                <a:solidFill>
                  <a:schemeClr val="bg1"/>
                </a:solidFill>
                <a:latin typeface="Helvetica Neue" charset="0"/>
                <a:ea typeface="Helvetica Neue" charset="0"/>
                <a:cs typeface="Helvetica Neue" charset="0"/>
              </a:rPr>
              <a:t>-Perhaps expanding to RV’s, boats, other vehicles.</a:t>
            </a:r>
          </a:p>
          <a:p>
            <a:endParaRPr lang="en-US" sz="1800" dirty="0">
              <a:solidFill>
                <a:schemeClr val="bg1"/>
              </a:solidFill>
              <a:latin typeface="Helvetica Neue" charset="0"/>
              <a:ea typeface="Helvetica Neue" charset="0"/>
              <a:cs typeface="Helvetica Neue" charset="0"/>
            </a:endParaRPr>
          </a:p>
          <a:p>
            <a:r>
              <a:rPr lang="en-US" sz="1800" dirty="0">
                <a:solidFill>
                  <a:schemeClr val="bg1"/>
                </a:solidFill>
                <a:latin typeface="Helvetica Neue" charset="0"/>
                <a:ea typeface="Helvetica Neue" charset="0"/>
                <a:cs typeface="Helvetica Neue" charset="0"/>
              </a:rPr>
              <a:t>-Maybe rentals in the future?</a:t>
            </a:r>
          </a:p>
          <a:p>
            <a:endParaRPr lang="en-US" sz="1800" dirty="0">
              <a:solidFill>
                <a:schemeClr val="bg1"/>
              </a:solidFill>
              <a:latin typeface="Helvetica Neue" charset="0"/>
              <a:ea typeface="Helvetica Neue" charset="0"/>
              <a:cs typeface="Helvetica Neue" charset="0"/>
            </a:endParaRPr>
          </a:p>
          <a:p>
            <a:endParaRPr lang="en-US" sz="1800" dirty="0">
              <a:solidFill>
                <a:schemeClr val="bg1"/>
              </a:solidFill>
              <a:latin typeface="Helvetica Neue" charset="0"/>
              <a:ea typeface="Helvetica Neue" charset="0"/>
              <a:cs typeface="Helvetica Neue" charset="0"/>
            </a:endParaRPr>
          </a:p>
          <a:p>
            <a:endParaRPr lang="en-US" sz="1800" dirty="0">
              <a:solidFill>
                <a:schemeClr val="bg1"/>
              </a:solidFill>
              <a:latin typeface="Helvetica Neue" charset="0"/>
              <a:ea typeface="Helvetica Neue" charset="0"/>
              <a:cs typeface="Helvetica Neue" charset="0"/>
            </a:endParaRPr>
          </a:p>
          <a:p>
            <a:endParaRPr lang="en-US" sz="1800" dirty="0">
              <a:solidFill>
                <a:schemeClr val="bg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2897446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01857" y="209177"/>
            <a:ext cx="7521300" cy="578700"/>
          </a:xfrm>
        </p:spPr>
        <p:txBody>
          <a:bodyPr/>
          <a:lstStyle/>
          <a:p>
            <a:r>
              <a:rPr lang="en-US" b="1" dirty="0" smtClean="0">
                <a:latin typeface="Helvetica Neue" charset="0"/>
                <a:ea typeface="Helvetica Neue" charset="0"/>
                <a:cs typeface="Helvetica Neue" charset="0"/>
              </a:rPr>
              <a:t>Photos of our project</a:t>
            </a:r>
            <a:endParaRPr lang="en-US" b="1" dirty="0">
              <a:latin typeface="Helvetica Neue" charset="0"/>
              <a:ea typeface="Helvetica Neue" charset="0"/>
              <a:cs typeface="Helvetica Neue" charset="0"/>
            </a:endParaRP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8</a:t>
            </a:fld>
            <a:endParaRPr lang="uk-UA"/>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696" y="1393087"/>
            <a:ext cx="7650811" cy="4439477"/>
          </a:xfrm>
          <a:prstGeom prst="rect">
            <a:avLst/>
          </a:prstGeom>
        </p:spPr>
      </p:pic>
    </p:spTree>
    <p:extLst>
      <p:ext uri="{BB962C8B-B14F-4D97-AF65-F5344CB8AC3E}">
        <p14:creationId xmlns:p14="http://schemas.microsoft.com/office/powerpoint/2010/main" val="20055675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9</a:t>
            </a:fld>
            <a:endParaRPr lang="uk-UA"/>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187" y="1417983"/>
            <a:ext cx="7978670" cy="4589611"/>
          </a:xfrm>
          <a:prstGeom prst="rect">
            <a:avLst/>
          </a:prstGeom>
        </p:spPr>
      </p:pic>
      <p:sp>
        <p:nvSpPr>
          <p:cNvPr id="5" name="TextBox 4"/>
          <p:cNvSpPr txBox="1"/>
          <p:nvPr/>
        </p:nvSpPr>
        <p:spPr>
          <a:xfrm>
            <a:off x="1537252" y="530087"/>
            <a:ext cx="4956313" cy="369332"/>
          </a:xfrm>
          <a:prstGeom prst="rect">
            <a:avLst/>
          </a:prstGeom>
          <a:noFill/>
        </p:spPr>
        <p:txBody>
          <a:bodyPr wrap="square" rtlCol="0">
            <a:spAutoFit/>
          </a:bodyPr>
          <a:lstStyle/>
          <a:p>
            <a:r>
              <a:rPr lang="en-US" sz="1800" b="1" dirty="0" smtClean="0">
                <a:solidFill>
                  <a:schemeClr val="bg1"/>
                </a:solidFill>
                <a:latin typeface="Helvetica Neue" charset="0"/>
                <a:ea typeface="Helvetica Neue" charset="0"/>
                <a:cs typeface="Helvetica Neue" charset="0"/>
              </a:rPr>
              <a:t>Add A new car</a:t>
            </a:r>
            <a:endParaRPr lang="en-US" sz="1800" b="1" dirty="0">
              <a:solidFill>
                <a:schemeClr val="bg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5494556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15074</TotalTime>
  <Words>405</Words>
  <Application>Microsoft Macintosh PowerPoint</Application>
  <PresentationFormat>On-screen Show (4:3)</PresentationFormat>
  <Paragraphs>48</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Helvetica Neue</vt:lpstr>
      <vt:lpstr>Quicksand</vt:lpstr>
      <vt:lpstr>Arial</vt:lpstr>
      <vt:lpstr>Eleanor template</vt:lpstr>
      <vt:lpstr>PowerPoint Presentation</vt:lpstr>
      <vt:lpstr>Story Telling</vt:lpstr>
      <vt:lpstr>Motivation</vt:lpstr>
      <vt:lpstr>How Does Car Finder Work?</vt:lpstr>
      <vt:lpstr>Roles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j.kolze16@gmail.com</cp:lastModifiedBy>
  <cp:revision>50</cp:revision>
  <cp:lastPrinted>2018-07-03T02:31:43Z</cp:lastPrinted>
  <dcterms:modified xsi:type="dcterms:W3CDTF">2018-09-06T00:05:55Z</dcterms:modified>
</cp:coreProperties>
</file>