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25" r:id="rId5"/>
    <p:sldId id="342" r:id="rId6"/>
    <p:sldId id="343" r:id="rId7"/>
    <p:sldId id="341" r:id="rId8"/>
    <p:sldId id="34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240" autoAdjust="0"/>
  </p:normalViewPr>
  <p:slideViewPr>
    <p:cSldViewPr snapToGrid="0">
      <p:cViewPr varScale="1">
        <p:scale>
          <a:sx n="96" d="100"/>
          <a:sy n="96" d="100"/>
        </p:scale>
        <p:origin x="342" y="4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sz="5000" dirty="0" err="1"/>
              <a:t>upgrad</a:t>
            </a:r>
            <a:br>
              <a:rPr lang="en-US" sz="5000" dirty="0"/>
            </a:br>
            <a:r>
              <a:rPr lang="en-US" sz="5000" dirty="0"/>
              <a:t>Telecom Churn case study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Vignesh Keshavan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9F3EE-CEAD-652F-96DA-DB9144CB6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73C7-7C51-BFB9-FEFA-4ABC1E1D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Conclusion from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9CF4-A83D-744B-4F3A-407330271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9885" y="1766184"/>
            <a:ext cx="9657854" cy="1821843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Model has 80% Accuracy 33 features can explain 90% variance in the dataset most imp features: arpu_8,onnet_mou_8,offnet_mou_8,roam_ic_mou_8,roam_og_mou_8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38EA0B-22C5-F707-9A44-806EF097725F}"/>
              </a:ext>
            </a:extLst>
          </p:cNvPr>
          <p:cNvSpPr txBox="1">
            <a:spLocks/>
          </p:cNvSpPr>
          <p:nvPr/>
        </p:nvSpPr>
        <p:spPr>
          <a:xfrm>
            <a:off x="1089885" y="4587240"/>
            <a:ext cx="9657854" cy="182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1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Model Accuracy is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approx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79% Confusion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matix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shows high false positive rate, which is not good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91EBEB-034D-8D2A-0084-697192656143}"/>
              </a:ext>
            </a:extLst>
          </p:cNvPr>
          <p:cNvSpPr txBox="1">
            <a:spLocks/>
          </p:cNvSpPr>
          <p:nvPr/>
        </p:nvSpPr>
        <p:spPr>
          <a:xfrm>
            <a:off x="1185022" y="4130040"/>
            <a:ext cx="9821955" cy="9144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Conclusion from </a:t>
            </a:r>
            <a:r>
              <a:rPr lang="en-US" dirty="0" err="1"/>
              <a:t>confusion_matrix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3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87FE3-F85F-F0BF-718E-D977980C2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CC77-69DD-AED2-A7E2-33D7356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10492740" cy="914400"/>
          </a:xfrm>
          <a:noFill/>
        </p:spPr>
        <p:txBody>
          <a:bodyPr anchor="t" anchorCtr="0"/>
          <a:lstStyle/>
          <a:p>
            <a:r>
              <a:rPr lang="en-US" dirty="0"/>
              <a:t>Conclusion from decision tree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79DB-29FA-7842-AC98-33AB5211C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554480"/>
            <a:ext cx="9657854" cy="1821843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pPr algn="l">
              <a:spcAft>
                <a:spcPts val="675"/>
              </a:spcAft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85% accuracy on the test dataset</a:t>
            </a:r>
          </a:p>
          <a:p>
            <a:pPr algn="l">
              <a:spcAft>
                <a:spcPts val="675"/>
              </a:spcAft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lots of false positives in the confusion matrix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5D6E11-6619-8015-DA9B-191ABC18C191}"/>
              </a:ext>
            </a:extLst>
          </p:cNvPr>
          <p:cNvSpPr txBox="1">
            <a:spLocks/>
          </p:cNvSpPr>
          <p:nvPr/>
        </p:nvSpPr>
        <p:spPr>
          <a:xfrm>
            <a:off x="1280160" y="3931921"/>
            <a:ext cx="9821955" cy="9144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Conclusion from random forest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51DE86-253D-758C-4BFD-082B71F98551}"/>
              </a:ext>
            </a:extLst>
          </p:cNvPr>
          <p:cNvSpPr txBox="1">
            <a:spLocks/>
          </p:cNvSpPr>
          <p:nvPr/>
        </p:nvSpPr>
        <p:spPr>
          <a:xfrm>
            <a:off x="1280160" y="4392598"/>
            <a:ext cx="9657854" cy="182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1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75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Helvetica Neue"/>
              </a:rPr>
              <a:t>Local Incoming for Month 8, Average Revenue Per Customer for Month 8 and Max Recharge Amount for Month 8 are the most important predictor variables to predict churn.</a:t>
            </a:r>
          </a:p>
        </p:txBody>
      </p:sp>
    </p:spTree>
    <p:extLst>
      <p:ext uri="{BB962C8B-B14F-4D97-AF65-F5344CB8AC3E}">
        <p14:creationId xmlns:p14="http://schemas.microsoft.com/office/powerpoint/2010/main" val="286968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3CD3C-2A63-1F35-07B5-7B78081D2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E03-B171-79E4-D73C-37377D72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Conclusion from the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9E56-03D1-BE5D-6976-9BCD18186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607158"/>
            <a:ext cx="9429253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r>
              <a:rPr lang="en-GB" dirty="0"/>
              <a:t>STD Outgoing Calls and Revenue Per Customer are strong indicators of Churn.</a:t>
            </a:r>
            <a:endParaRPr lang="en-US" dirty="0"/>
          </a:p>
          <a:p>
            <a:r>
              <a:rPr lang="en-GB" dirty="0"/>
              <a:t>Local Incoming and Outgoing Calls for 8th Month and average revenue in 8th month are the most important columns to predict churn.</a:t>
            </a:r>
          </a:p>
          <a:p>
            <a:r>
              <a:rPr lang="en-GB" dirty="0"/>
              <a:t>Customers with tenure less than 4 years are more likely to churn.</a:t>
            </a:r>
          </a:p>
          <a:p>
            <a:r>
              <a:rPr lang="en-GB" dirty="0"/>
              <a:t>Max Recharge Amount is a strong feature to predict churn.</a:t>
            </a:r>
          </a:p>
          <a:p>
            <a:r>
              <a:rPr lang="en-GB" dirty="0"/>
              <a:t>Random Forest produced the best prediction results followed by SVM.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0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BCD3-171F-C06E-AC4E-108832525D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3" id="{70008AEC-EDED-4511-BBCB-3094E155874B}" vid="{20F39DC6-8556-4458-8AAA-5D2B51347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{F44FFB6E-478B-4DA7-8BB2-71E08C5807C9}tf67061901_win32</Template>
  <TotalTime>23</TotalTime>
  <Words>216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Daytona Condensed Light</vt:lpstr>
      <vt:lpstr>Helvetica Neue</vt:lpstr>
      <vt:lpstr>Posterama</vt:lpstr>
      <vt:lpstr>Custom</vt:lpstr>
      <vt:lpstr>upgrad Telecom Churn case study</vt:lpstr>
      <vt:lpstr>Conclusion from PCA</vt:lpstr>
      <vt:lpstr>Conclusion from decision tree model</vt:lpstr>
      <vt:lpstr>Conclusion from the case study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Keshavan</dc:creator>
  <cp:lastModifiedBy>Vignesh Keshavan</cp:lastModifiedBy>
  <cp:revision>1</cp:revision>
  <dcterms:created xsi:type="dcterms:W3CDTF">2025-01-06T13:12:42Z</dcterms:created>
  <dcterms:modified xsi:type="dcterms:W3CDTF">2025-01-06T13:36:16Z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