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468CB7-27C0-4483-99E8-0F2691691C53}">
  <a:tblStyle styleId="{F2468CB7-27C0-4483-99E8-0F2691691C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01789a6d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01789a6d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01789a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01789a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1a1c1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1a1c1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01789a6d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01789a6d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01789a6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01789a6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05380155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0538015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01789a6d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01789a6d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01789a6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01789a6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01789a6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01789a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550" y="761997"/>
            <a:ext cx="53613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GRUPO 9: INSTAJOBS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6400" y="2959375"/>
            <a:ext cx="3261000" cy="16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Realizado por: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Víctor Manuel Qiu Pan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Carlos Rubio Olivares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Jorge Rodríguez Fraile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María Sánchez Blázquez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502350" y="4794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Conclusión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713475" y="1647175"/>
            <a:ext cx="41703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Cohesión entre requisitos y modelo(conceptual y conceptual)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Evitar la complejidad de la aplicación, mantenerlo simple y estructurado.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Análisis de resultados en las matrices y diagramas, para comprender mejor el funcionamiento del proyecto.</a:t>
            </a:r>
            <a:endParaRPr sz="1600"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300" y="1522013"/>
            <a:ext cx="3742800" cy="209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3728575" y="1364175"/>
            <a:ext cx="5297700" cy="2912400"/>
            <a:chOff x="3728575" y="1364175"/>
            <a:chExt cx="5297700" cy="2912400"/>
          </a:xfrm>
        </p:grpSpPr>
        <p:sp>
          <p:nvSpPr>
            <p:cNvPr id="141" name="Google Shape;141;p14"/>
            <p:cNvSpPr/>
            <p:nvPr/>
          </p:nvSpPr>
          <p:spPr>
            <a:xfrm>
              <a:off x="3728575" y="1364175"/>
              <a:ext cx="5297700" cy="2912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3893698" y="1479221"/>
              <a:ext cx="4967400" cy="321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200">
                  <a:latin typeface="Arial Black"/>
                  <a:ea typeface="Arial Black"/>
                  <a:cs typeface="Arial Black"/>
                  <a:sym typeface="Arial Black"/>
                </a:rPr>
                <a:t>InstaJobs</a:t>
              </a:r>
              <a:endParaRPr b="1" sz="1200"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8163980" y="1532875"/>
              <a:ext cx="554100" cy="1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Usuario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4" name="Google Shape;144;p14"/>
            <p:cNvPicPr preferRelativeResize="0"/>
            <p:nvPr/>
          </p:nvPicPr>
          <p:blipFill rotWithShape="1">
            <a:blip r:embed="rId3">
              <a:alphaModFix/>
            </a:blip>
            <a:srcRect b="-2301" l="30544" r="29057" t="0"/>
            <a:stretch/>
          </p:blipFill>
          <p:spPr>
            <a:xfrm>
              <a:off x="7859768" y="1532863"/>
              <a:ext cx="249234" cy="214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4"/>
            <p:cNvSpPr txBox="1"/>
            <p:nvPr/>
          </p:nvSpPr>
          <p:spPr>
            <a:xfrm>
              <a:off x="4770526" y="2188932"/>
              <a:ext cx="3911100" cy="529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Oferta 1 - Título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Publicador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Salario: x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3968800" y="1747025"/>
              <a:ext cx="994500" cy="1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Buscador </a:t>
              </a:r>
              <a:r>
                <a:rPr lang="es">
                  <a:latin typeface="Lato"/>
                  <a:ea typeface="Lato"/>
                  <a:cs typeface="Lato"/>
                  <a:sym typeface="Lato"/>
                </a:rPr>
                <a:t>: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4770526" y="1907831"/>
              <a:ext cx="2260200" cy="174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7123956" y="1869003"/>
              <a:ext cx="554100" cy="1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Filtros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088926" y="1907847"/>
              <a:ext cx="623700" cy="174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4770526" y="2838449"/>
              <a:ext cx="3911100" cy="529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Oferta 2 - Título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Publicador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Salario: x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4770526" y="3487966"/>
              <a:ext cx="3911100" cy="529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Oferta 3 - Título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Publicador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Salario: x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7771503" y="2242491"/>
              <a:ext cx="836400" cy="415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Imagen del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trabajo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7771503" y="2895344"/>
              <a:ext cx="836400" cy="415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Imagen del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trabajo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14"/>
            <p:cNvSpPr txBox="1"/>
            <p:nvPr/>
          </p:nvSpPr>
          <p:spPr>
            <a:xfrm>
              <a:off x="7771503" y="3548196"/>
              <a:ext cx="836400" cy="415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Imagen del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trabajo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3860532" y="2202309"/>
              <a:ext cx="836400" cy="1814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89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Inicio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89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Favoritos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89999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Lato"/>
                  <a:ea typeface="Lato"/>
                  <a:cs typeface="Lato"/>
                  <a:sym typeface="Lato"/>
                </a:rPr>
                <a:t>Mensajes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6" name="Google Shape;156;p14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es InstaJobs?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683750" y="1491500"/>
            <a:ext cx="3142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Aplicación móvil y web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Encuentra empleo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Minitrabajos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Rápido y simple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Comunicación directa empleador-usuario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Gran variedad de ofertas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1239975" y="384175"/>
            <a:ext cx="6838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general de los requerimientos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239975" y="1588775"/>
            <a:ext cx="38652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Manejo de datos de cuentas.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Formularios de inicio de sesión y registro.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Publicación y valoración de ofertas.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Procesamiento de pagos.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Búsqueda mediante filtros.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Aspecto ‘social’ de la app.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Modelo ‘responsive’.</a:t>
            </a:r>
            <a:endParaRPr sz="1600"/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75" y="1627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1152900" y="-32800"/>
            <a:ext cx="68382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188" y="432600"/>
            <a:ext cx="6111626" cy="4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079252" y="0"/>
            <a:ext cx="69855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trazabilidad(modelo conceptual)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325" y="477000"/>
            <a:ext cx="6026438" cy="46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52425" y="93100"/>
            <a:ext cx="8839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componentes</a:t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2700"/>
            <a:ext cx="8839198" cy="416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783150" y="76425"/>
            <a:ext cx="7577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trazabilidad(modelo componentes)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225" y="528850"/>
            <a:ext cx="5163549" cy="44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Dedicación y reparto de tareas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301050" y="1567550"/>
            <a:ext cx="346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Tareas: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Corrección de la entrega 1: </a:t>
            </a:r>
            <a:r>
              <a:rPr lang="es">
                <a:solidFill>
                  <a:srgbClr val="9900FF"/>
                </a:solidFill>
              </a:rPr>
              <a:t>Equipo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Corrección de requisitos: </a:t>
            </a:r>
            <a:r>
              <a:rPr lang="es">
                <a:solidFill>
                  <a:srgbClr val="FF9900"/>
                </a:solidFill>
              </a:rPr>
              <a:t>Carlos</a:t>
            </a:r>
            <a:endParaRPr>
              <a:solidFill>
                <a:srgbClr val="99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Diagrama de componentes: </a:t>
            </a:r>
            <a:r>
              <a:rPr lang="es">
                <a:solidFill>
                  <a:srgbClr val="FF9900"/>
                </a:solidFill>
              </a:rPr>
              <a:t>Carlos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Matriz de consistencia: </a:t>
            </a:r>
            <a:r>
              <a:rPr lang="es">
                <a:solidFill>
                  <a:srgbClr val="4A86E8"/>
                </a:solidFill>
              </a:rPr>
              <a:t>Víctor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Especificación de componentes: </a:t>
            </a:r>
            <a:r>
              <a:rPr lang="es">
                <a:solidFill>
                  <a:srgbClr val="FF0000"/>
                </a:solidFill>
              </a:rPr>
              <a:t>María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Matriz de trazabilidad: </a:t>
            </a:r>
            <a:r>
              <a:rPr lang="es">
                <a:solidFill>
                  <a:srgbClr val="FF0000"/>
                </a:solidFill>
              </a:rPr>
              <a:t>María </a:t>
            </a:r>
            <a:r>
              <a:rPr lang="es">
                <a:solidFill>
                  <a:srgbClr val="FFFFFF"/>
                </a:solidFill>
              </a:rPr>
              <a:t>y</a:t>
            </a:r>
            <a:r>
              <a:rPr lang="es">
                <a:solidFill>
                  <a:srgbClr val="FF0000"/>
                </a:solidFill>
              </a:rPr>
              <a:t> </a:t>
            </a:r>
            <a:r>
              <a:rPr lang="es">
                <a:solidFill>
                  <a:srgbClr val="73E428"/>
                </a:solidFill>
              </a:rPr>
              <a:t>Jorge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Formato:</a:t>
            </a:r>
            <a:r>
              <a:rPr lang="es">
                <a:solidFill>
                  <a:srgbClr val="73E428"/>
                </a:solidFill>
              </a:rPr>
              <a:t> J</a:t>
            </a:r>
            <a:r>
              <a:rPr lang="es">
                <a:solidFill>
                  <a:srgbClr val="73E428"/>
                </a:solidFill>
              </a:rPr>
              <a:t>orge </a:t>
            </a:r>
            <a:r>
              <a:rPr lang="es">
                <a:solidFill>
                  <a:srgbClr val="FFFFFF"/>
                </a:solidFill>
              </a:rPr>
              <a:t>y</a:t>
            </a:r>
            <a:r>
              <a:rPr lang="es">
                <a:solidFill>
                  <a:srgbClr val="73E428"/>
                </a:solidFill>
              </a:rPr>
              <a:t> </a:t>
            </a:r>
            <a:r>
              <a:rPr lang="es"/>
              <a:t> </a:t>
            </a:r>
            <a:r>
              <a:rPr lang="es">
                <a:solidFill>
                  <a:srgbClr val="4A86E8"/>
                </a:solidFill>
              </a:rPr>
              <a:t>Víctor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Vocabulario: </a:t>
            </a:r>
            <a:r>
              <a:rPr lang="es">
                <a:solidFill>
                  <a:srgbClr val="4A86E8"/>
                </a:solidFill>
              </a:rPr>
              <a:t>Víctor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Revisión de errores: </a:t>
            </a:r>
            <a:r>
              <a:rPr lang="es">
                <a:solidFill>
                  <a:srgbClr val="FF0000"/>
                </a:solidFill>
              </a:rPr>
              <a:t>María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Revisión </a:t>
            </a:r>
            <a:r>
              <a:rPr lang="es"/>
              <a:t>pre entrega</a:t>
            </a:r>
            <a:r>
              <a:rPr lang="es"/>
              <a:t> 2: </a:t>
            </a:r>
            <a:r>
              <a:rPr lang="es">
                <a:solidFill>
                  <a:srgbClr val="9900FF"/>
                </a:solidFill>
              </a:rPr>
              <a:t>Equipo </a:t>
            </a:r>
            <a:endParaRPr>
              <a:solidFill>
                <a:srgbClr val="9900FF"/>
              </a:solidFill>
            </a:endParaRPr>
          </a:p>
        </p:txBody>
      </p:sp>
      <p:graphicFrame>
        <p:nvGraphicFramePr>
          <p:cNvPr id="195" name="Google Shape;195;p20"/>
          <p:cNvGraphicFramePr/>
          <p:nvPr/>
        </p:nvGraphicFramePr>
        <p:xfrm>
          <a:off x="3768025" y="2214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{F2468CB7-27C0-4483-99E8-0F2691691C53}</a:tableStyleId>
              </a:tblPr>
              <a:tblGrid>
                <a:gridCol w="1624425"/>
                <a:gridCol w="1244575"/>
                <a:gridCol w="1100325"/>
                <a:gridCol w="1093350"/>
              </a:tblGrid>
              <a:tr h="7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>
                    <a:solidFill>
                      <a:srgbClr val="EEECE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73E42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Jorge Rodríguez Fraile</a:t>
                      </a:r>
                      <a:endParaRPr sz="900">
                        <a:solidFill>
                          <a:srgbClr val="73E42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Carlos Rubio Olivares</a:t>
                      </a:r>
                      <a:endParaRPr sz="9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4A86E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Victor Manuel Qiu Pan</a:t>
                      </a:r>
                      <a:endParaRPr sz="900">
                        <a:solidFill>
                          <a:srgbClr val="4A86E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María Sánchez Blázquez</a:t>
                      </a:r>
                      <a:endParaRPr sz="9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  <a:tr h="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900">
                          <a:solidFill>
                            <a:srgbClr val="EFEFE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</a:t>
                      </a:r>
                      <a:endParaRPr b="1" sz="900">
                        <a:solidFill>
                          <a:srgbClr val="EFEFE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408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¿Qué hemos aprendido? </a:t>
            </a:r>
            <a:endParaRPr sz="2900"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972550"/>
            <a:ext cx="41664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Hacer diagramas de clase y de componentes.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diagramas de clases y componentes como herramientas.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Las matrices de trazabilidad son </a:t>
            </a:r>
            <a:r>
              <a:rPr lang="es" sz="1600"/>
              <a:t>útiles</a:t>
            </a:r>
            <a:r>
              <a:rPr lang="es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planificación es de gran importancia.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Reflexión sobre nuestro propio trabajo.</a:t>
            </a:r>
            <a:endParaRPr sz="1600"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49" y="982970"/>
            <a:ext cx="3163124" cy="3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