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8E46CA-8F89-49A2-9E36-62B0164F1F5C}">
  <a:tblStyle styleId="{508E46CA-8F89-49A2-9E36-62B0164F1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01789a6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01789a6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01789a6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01789a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01789a6d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01789a6d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01789a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01789a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01789a6d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01789a6d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01789a6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01789a6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01789a6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01789a6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01789a6d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01789a6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01789a6d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01789a6d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01789a6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01789a6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01789a6d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01789a6d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0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550" y="761997"/>
            <a:ext cx="53613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GRUPO 9: INSTAJOBS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6400" y="2959375"/>
            <a:ext cx="3261000" cy="16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Realizado por: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Víctor Manuel Qiu Pan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Carlos Rubio Olivares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Jorge Rodríguez Fraile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María Sánchez Blázquez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Dedicación y reparto de tareas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30105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Primer borrador, sección 1 completa y sección 2.1: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Sección 2.2: </a:t>
            </a:r>
            <a:r>
              <a:rPr lang="es">
                <a:solidFill>
                  <a:srgbClr val="73E428"/>
                </a:solidFill>
              </a:rPr>
              <a:t>Jorge</a:t>
            </a:r>
            <a:endParaRPr>
              <a:solidFill>
                <a:srgbClr val="73E42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Secciones 2.3, 2.4 y 2.5: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Sección 2.6: </a:t>
            </a:r>
            <a:r>
              <a:rPr lang="es">
                <a:solidFill>
                  <a:srgbClr val="4A86E8"/>
                </a:solidFill>
              </a:rPr>
              <a:t>Víctor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Sección 3 completa: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Corrección de requisitos: </a:t>
            </a:r>
            <a:r>
              <a:rPr lang="es">
                <a:solidFill>
                  <a:srgbClr val="FF9900"/>
                </a:solidFill>
              </a:rPr>
              <a:t>Carlos</a:t>
            </a:r>
            <a:endParaRPr>
              <a:solidFill>
                <a:srgbClr val="FF99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Pequeñas correcciones y sección 5.1: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Revisión de errores: </a:t>
            </a:r>
            <a:r>
              <a:rPr lang="es">
                <a:solidFill>
                  <a:srgbClr val="FF0000"/>
                </a:solidFill>
              </a:rPr>
              <a:t>María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Revisión preentrega 1: </a:t>
            </a:r>
            <a:r>
              <a:rPr lang="es">
                <a:solidFill>
                  <a:srgbClr val="9900FF"/>
                </a:solidFill>
              </a:rPr>
              <a:t>Equipo </a:t>
            </a:r>
            <a:endParaRPr>
              <a:solidFill>
                <a:srgbClr val="9900FF"/>
              </a:solidFill>
            </a:endParaRPr>
          </a:p>
        </p:txBody>
      </p:sp>
      <p:graphicFrame>
        <p:nvGraphicFramePr>
          <p:cNvPr id="226" name="Google Shape;226;p22"/>
          <p:cNvGraphicFramePr/>
          <p:nvPr/>
        </p:nvGraphicFramePr>
        <p:xfrm>
          <a:off x="3768025" y="2214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{508E46CA-8F89-49A2-9E36-62B0164F1F5C}</a:tableStyleId>
              </a:tblPr>
              <a:tblGrid>
                <a:gridCol w="1624425"/>
                <a:gridCol w="1244575"/>
                <a:gridCol w="1100325"/>
                <a:gridCol w="1093350"/>
              </a:tblGrid>
              <a:tr h="7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73E42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Jorge Rodríguez Fraile</a:t>
                      </a:r>
                      <a:endParaRPr sz="900">
                        <a:solidFill>
                          <a:srgbClr val="73E42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Carlos Rubio Olivares</a:t>
                      </a:r>
                      <a:endParaRPr sz="9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4A86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Victor Manuel Qiu Pan</a:t>
                      </a:r>
                      <a:endParaRPr sz="900">
                        <a:solidFill>
                          <a:srgbClr val="4A86E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María Sánchez Blázquez</a:t>
                      </a:r>
                      <a:endParaRPr sz="9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97500" y="393750"/>
            <a:ext cx="408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¿Qué hemos aprendido? </a:t>
            </a:r>
            <a:endParaRPr sz="2900"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 requisitos.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Discutir puntos en equipo.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Trabajo individual.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Búsqueda de características en otras webs competidoras.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Reflexión sobre nuestro propio trabajo.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49" y="982970"/>
            <a:ext cx="3163124" cy="3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502350" y="479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Conclusión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Ofrecemos una aplicación competitiva en un mercado saturado.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sencillo y accesible.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Aplicación basada en el usuario y no en el empleador.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Comunicación como base de desarrollo.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300" y="1522013"/>
            <a:ext cx="3742800" cy="209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InstaJobs?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 idea accesible.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proyecto con potencial en su desarrollo.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Situado en un mercado competitivo, pero muy demandado.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Facilita la búsqueda de trabajo.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Aborda un tema que siempre será actual.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50" y="1634373"/>
            <a:ext cx="3389950" cy="2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InstaJobs?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83750" y="1491500"/>
            <a:ext cx="314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Aplicación</a:t>
            </a:r>
            <a:r>
              <a:rPr lang="es"/>
              <a:t> </a:t>
            </a:r>
            <a:r>
              <a:rPr lang="es"/>
              <a:t>móvil</a:t>
            </a:r>
            <a:r>
              <a:rPr lang="es"/>
              <a:t> y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Encuentra empleo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Minitrabajos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Rápido</a:t>
            </a:r>
            <a:r>
              <a:rPr lang="es"/>
              <a:t> y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Comunicación directa empleador-</a:t>
            </a:r>
            <a:r>
              <a:rPr lang="es"/>
              <a:t>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Gran variedad de ofertas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75" y="1393799"/>
            <a:ext cx="4692125" cy="2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¿Cuales son sus funcionalidades?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 el ámbito de la aplicación: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La empresa podrá subir ofertas de trabajo.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Navegación mediante filtros especificativos.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Elemento social con timeline.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Privacidad asegurada.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 </a:t>
            </a:r>
            <a:r>
              <a:rPr lang="es" sz="1600"/>
              <a:t>En el ámbito del usuario: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Personalización total del perfil.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Ofertas personalizadas.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Newsletter para mantenerse al día.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Valoración de sus ofertas.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Trabajos cercanos y familiares.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1380250" y="774625"/>
            <a:ext cx="6920400" cy="416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595950" y="939325"/>
            <a:ext cx="6489000" cy="4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Arial Black"/>
                <a:ea typeface="Arial Black"/>
                <a:cs typeface="Arial Black"/>
                <a:sym typeface="Arial Black"/>
              </a:rPr>
              <a:t>InstaJobs</a:t>
            </a:r>
            <a:endParaRPr b="1"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7102400" y="1016125"/>
            <a:ext cx="7956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Usuario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-2301" l="30544" r="29057" t="0"/>
          <a:stretch/>
        </p:blipFill>
        <p:spPr>
          <a:xfrm>
            <a:off x="6776825" y="1016120"/>
            <a:ext cx="325579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2741350" y="1955350"/>
            <a:ext cx="5108700" cy="7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1 -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Salario: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595950" y="1476100"/>
            <a:ext cx="1145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Buscador: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530425" y="1591100"/>
            <a:ext cx="2952000" cy="24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717572" y="1543188"/>
            <a:ext cx="723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Filtros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628875" y="1591088"/>
            <a:ext cx="977700" cy="30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741350" y="2885200"/>
            <a:ext cx="5108700" cy="7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2 - 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Salario: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741350" y="3815050"/>
            <a:ext cx="5108700" cy="7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3 - 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Salario: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661525" y="2032025"/>
            <a:ext cx="1092600" cy="5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661525" y="2966650"/>
            <a:ext cx="1092600" cy="5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661525" y="3901275"/>
            <a:ext cx="1092600" cy="5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552625" y="1974500"/>
            <a:ext cx="1092600" cy="25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Inicio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Favoritos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Mensajes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>
            <p:ph type="title"/>
          </p:nvPr>
        </p:nvSpPr>
        <p:spPr>
          <a:xfrm>
            <a:off x="1321000" y="1594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del desktop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5952225" y="47925"/>
            <a:ext cx="2722200" cy="489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550" y="66125"/>
            <a:ext cx="317428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6287700" y="669175"/>
            <a:ext cx="2022600" cy="359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6297275" y="3891475"/>
            <a:ext cx="2022600" cy="37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100" y="3891475"/>
            <a:ext cx="373800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837" y="3918700"/>
            <a:ext cx="319325" cy="3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9475" y="696411"/>
            <a:ext cx="319325" cy="3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6287700" y="669175"/>
            <a:ext cx="2022600" cy="37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Arial Black"/>
                <a:ea typeface="Arial Black"/>
                <a:cs typeface="Arial Black"/>
                <a:sym typeface="Arial Black"/>
              </a:rPr>
              <a:t>InstaJobs</a:t>
            </a:r>
            <a:endParaRPr b="1"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337650" y="1480125"/>
            <a:ext cx="1922700" cy="14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1 - 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Publicador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Salario: x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460225" y="1907400"/>
            <a:ext cx="1480800" cy="6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 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4148" y="1158357"/>
            <a:ext cx="206425" cy="2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2256" y="3091375"/>
            <a:ext cx="1962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/>
          <p:nvPr/>
        </p:nvSpPr>
        <p:spPr>
          <a:xfrm>
            <a:off x="6351113" y="1126850"/>
            <a:ext cx="292500" cy="269400"/>
          </a:xfrm>
          <a:prstGeom prst="flowChartConnecto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6690200" y="1158350"/>
            <a:ext cx="565500" cy="2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Filtro1</a:t>
            </a:r>
            <a:endParaRPr sz="1000"/>
          </a:p>
        </p:txBody>
      </p:sp>
      <p:sp>
        <p:nvSpPr>
          <p:cNvPr id="195" name="Google Shape;195;p18"/>
          <p:cNvSpPr/>
          <p:nvPr/>
        </p:nvSpPr>
        <p:spPr>
          <a:xfrm>
            <a:off x="7302275" y="1158350"/>
            <a:ext cx="565500" cy="2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Filtro2</a:t>
            </a:r>
            <a:endParaRPr sz="1000"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4356" y="1147250"/>
            <a:ext cx="4095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10">
            <a:alphaModFix/>
          </a:blip>
          <a:srcRect b="-2301" l="30544" r="29057" t="0"/>
          <a:stretch/>
        </p:blipFill>
        <p:spPr>
          <a:xfrm>
            <a:off x="6334588" y="3925070"/>
            <a:ext cx="325579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>
            <p:ph type="title"/>
          </p:nvPr>
        </p:nvSpPr>
        <p:spPr>
          <a:xfrm>
            <a:off x="1301850" y="1968450"/>
            <a:ext cx="3586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del app móvil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¿Que proceso de </a:t>
            </a:r>
            <a:r>
              <a:rPr lang="es" sz="2100"/>
              <a:t>Ingeniería</a:t>
            </a:r>
            <a:r>
              <a:rPr lang="es" sz="2100"/>
              <a:t> de Software hemos seguimos?</a:t>
            </a:r>
            <a:endParaRPr sz="2100"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739550" y="1557613"/>
            <a:ext cx="50415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Identificar a los stakeholders.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Conocer quien busca estos trabajos.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Entrevistar a los stakeholders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2 como analistas y 2 clientes.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Analizar los requisitos.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Tras la entrevista depuramos los requisitos obtenidos.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Especificación.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Clasificar los requisitos </a:t>
            </a:r>
            <a:r>
              <a:rPr lang="es"/>
              <a:t>según</a:t>
            </a:r>
            <a:r>
              <a:rPr lang="es"/>
              <a:t> las distintas clases.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Revisar.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Analizar si cumple las necesidades </a:t>
            </a:r>
            <a:r>
              <a:rPr lang="es"/>
              <a:t>básicas</a:t>
            </a:r>
            <a:r>
              <a:rPr lang="es"/>
              <a:t> y bien especificados.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50" y="1374037"/>
            <a:ext cx="3030075" cy="2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088075" y="3187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de la especificación de requisitos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088075" y="1811825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Como resultado, dos grandes apartados: No funcionales y funcionales, con subclases.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Funcionales: Registro, inicio de sesión, perfil, publicaciones, búsqueda y comunicación.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No funcionales: Rendimiento, administración de datos, accesibilidad. 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5374550" y="261200"/>
            <a:ext cx="3164400" cy="4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Registro: Métodos de registro del usuario.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Inicio de sesión: Maneras de acceder a la aplicación con tu cuenta.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Perfil: Predisposición de la información personal de la cuenta.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Publicaciones: Publicación y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aparición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las ofertas.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Búsqueda: Opciones para encontrar ofertas.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Comunicación: Relación entre usuario-empleador.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Rendimiento: Características de hardware del producto.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Administración de datos: Manejo de la privacidad.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Accesibilidad: Formatos a seguir para facilitar la interacción del usuario.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Cumplimiento de SMART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352100" y="2820250"/>
            <a:ext cx="69297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500"/>
              <a:t>e</a:t>
            </a:r>
            <a:r>
              <a:rPr b="1" lang="es" sz="1500"/>
              <a:t>S</a:t>
            </a:r>
            <a:r>
              <a:rPr lang="es" sz="1500"/>
              <a:t>pecífico</a:t>
            </a:r>
            <a:r>
              <a:rPr lang="es"/>
              <a:t>: Definidos de una manera clara  y no ambigua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 sz="1500"/>
              <a:t>M</a:t>
            </a:r>
            <a:r>
              <a:rPr lang="es" sz="1500"/>
              <a:t>edible</a:t>
            </a:r>
            <a:r>
              <a:rPr lang="es"/>
              <a:t>: Las mejoras o necesidades medidas en cantidades </a:t>
            </a:r>
            <a:r>
              <a:rPr lang="es"/>
              <a:t>numéricas</a:t>
            </a:r>
            <a:r>
              <a:rPr lang="es"/>
              <a:t> o grados </a:t>
            </a:r>
            <a:r>
              <a:rPr lang="es"/>
              <a:t>estandarizados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 sz="1500"/>
              <a:t>A</a:t>
            </a:r>
            <a:r>
              <a:rPr lang="es" sz="1500"/>
              <a:t>lineado</a:t>
            </a:r>
            <a:r>
              <a:rPr lang="es"/>
              <a:t>: Todos los requisitos definidos se ajustan al producto deseado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 sz="1500"/>
              <a:t>R</a:t>
            </a:r>
            <a:r>
              <a:rPr lang="es" sz="1500"/>
              <a:t>ealista</a:t>
            </a:r>
            <a:r>
              <a:rPr lang="es"/>
              <a:t>: Tras analizar el mercado vimos que nuestro producto podrá </a:t>
            </a:r>
            <a:r>
              <a:rPr lang="es"/>
              <a:t>salir adelante.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500"/>
              <a:t>limitado en el </a:t>
            </a:r>
            <a:r>
              <a:rPr b="1" lang="es" sz="1500"/>
              <a:t>T</a:t>
            </a:r>
            <a:r>
              <a:rPr lang="es" sz="1500"/>
              <a:t>iempo</a:t>
            </a:r>
            <a:r>
              <a:rPr lang="es"/>
              <a:t>: La </a:t>
            </a:r>
            <a:r>
              <a:rPr lang="es"/>
              <a:t>especificación</a:t>
            </a:r>
            <a:r>
              <a:rPr lang="es"/>
              <a:t> se </a:t>
            </a:r>
            <a:r>
              <a:rPr lang="es"/>
              <a:t>llevó</a:t>
            </a:r>
            <a:r>
              <a:rPr lang="es"/>
              <a:t> a cabo con un tiempo de entrega establecido al que nos </a:t>
            </a:r>
            <a:r>
              <a:rPr lang="es"/>
              <a:t>tuvimos</a:t>
            </a:r>
            <a:r>
              <a:rPr lang="es"/>
              <a:t> que ajustar.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50" y="858620"/>
            <a:ext cx="4556000" cy="1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