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002" r:id="rId2"/>
    <p:sldId id="1003" r:id="rId3"/>
    <p:sldId id="1004" r:id="rId4"/>
    <p:sldId id="1005" r:id="rId5"/>
    <p:sldId id="1006" r:id="rId6"/>
    <p:sldId id="1007" r:id="rId7"/>
    <p:sldId id="1008" r:id="rId8"/>
    <p:sldId id="1009" r:id="rId9"/>
    <p:sldId id="1010" r:id="rId10"/>
    <p:sldId id="1011" r:id="rId11"/>
    <p:sldId id="1012" r:id="rId12"/>
    <p:sldId id="1013" r:id="rId13"/>
    <p:sldId id="10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5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36" autoAdjust="0"/>
    <p:restoredTop sz="90748"/>
  </p:normalViewPr>
  <p:slideViewPr>
    <p:cSldViewPr snapToGrid="0" snapToObjects="1">
      <p:cViewPr varScale="1">
        <p:scale>
          <a:sx n="61" d="100"/>
          <a:sy n="61" d="100"/>
        </p:scale>
        <p:origin x="338" y="36"/>
      </p:cViewPr>
      <p:guideLst>
        <p:guide orient="horz" pos="1056"/>
        <p:guide pos="5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9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88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48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1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2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29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15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06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5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93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33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1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1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fontScale="925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449A3FFD-17A5-3548-87D2-0D98917E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86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DE51A5F-3BFD-AA45-9015-FA67A9068CEF}"/>
              </a:ext>
            </a:extLst>
          </p:cNvPr>
          <p:cNvGrpSpPr/>
          <p:nvPr/>
        </p:nvGrpSpPr>
        <p:grpSpPr>
          <a:xfrm>
            <a:off x="4551470" y="4236503"/>
            <a:ext cx="1463604" cy="737240"/>
            <a:chOff x="7493876" y="2774731"/>
            <a:chExt cx="1481958" cy="894622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5FA248B-2934-6745-9856-5AF3D55755E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4C2270C-F816-EB48-8C45-11D133A7515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2D75490-DBD7-CD4E-9507-13309C8F3D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908415A0-8A5C-1A4E-8070-093DC0E972F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53DC1CB9-E35D-8A47-96B9-69E6D0AB98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FB05914E-C150-9A4F-87FB-EFF6CABA3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3C399649-B712-6449-9877-189E4033C11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Packet loss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66CA32C-7D96-1F42-88EE-0CD26A415F37}"/>
              </a:ext>
            </a:extLst>
          </p:cNvPr>
          <p:cNvSpPr txBox="1">
            <a:spLocks noChangeArrowheads="1"/>
          </p:cNvSpPr>
          <p:nvPr/>
        </p:nvSpPr>
        <p:spPr>
          <a:xfrm>
            <a:off x="975618" y="1391460"/>
            <a:ext cx="10214897" cy="71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queue (aka buffer) preceding link in buffer has finite capacity</a:t>
            </a:r>
          </a:p>
        </p:txBody>
      </p:sp>
      <p:sp>
        <p:nvSpPr>
          <p:cNvPr id="79" name="Rectangle 7">
            <a:extLst>
              <a:ext uri="{FF2B5EF4-FFF2-40B4-BE49-F238E27FC236}">
                <a16:creationId xmlns:a16="http://schemas.microsoft.com/office/drawing/2014/main" id="{56569F92-5AAD-9F40-A054-24753CD8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4485753"/>
            <a:ext cx="1198563" cy="26352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18F6CFB2-B4C3-FF4C-8EBD-C6BA5187D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6525" y="4252390"/>
            <a:ext cx="698500" cy="333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1" name="Line 24">
            <a:extLst>
              <a:ext uri="{FF2B5EF4-FFF2-40B4-BE49-F238E27FC236}">
                <a16:creationId xmlns:a16="http://schemas.microsoft.com/office/drawing/2014/main" id="{F58C5444-79DC-A048-A0CF-7240C0E24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5450" y="4646090"/>
            <a:ext cx="411163" cy="5254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2" name="Line 25">
            <a:extLst>
              <a:ext uri="{FF2B5EF4-FFF2-40B4-BE49-F238E27FC236}">
                <a16:creationId xmlns:a16="http://schemas.microsoft.com/office/drawing/2014/main" id="{EFEEAE34-B698-3F47-9A0D-006ECF3EC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5" y="4649265"/>
            <a:ext cx="19335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AE188F1E-1184-A64B-B5F3-5F151D659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44924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4" name="Rectangle 29">
            <a:extLst>
              <a:ext uri="{FF2B5EF4-FFF2-40B4-BE49-F238E27FC236}">
                <a16:creationId xmlns:a16="http://schemas.microsoft.com/office/drawing/2014/main" id="{F30C236D-7EC4-B04F-8EB6-339D16864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5" name="Rectangle 30">
            <a:extLst>
              <a:ext uri="{FF2B5EF4-FFF2-40B4-BE49-F238E27FC236}">
                <a16:creationId xmlns:a16="http://schemas.microsoft.com/office/drawing/2014/main" id="{B7406385-23A2-9C4F-8A53-96A85929A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4520678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8" name="Text Box 35">
            <a:extLst>
              <a:ext uri="{FF2B5EF4-FFF2-40B4-BE49-F238E27FC236}">
                <a16:creationId xmlns:a16="http://schemas.microsoft.com/office/drawing/2014/main" id="{C833E180-F225-A549-A822-0F0480D88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3780903"/>
            <a:ext cx="3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6600"/>
                </a:solidFill>
                <a:latin typeface="+mn-lt"/>
                <a:cs typeface="Arial"/>
              </a:rPr>
              <a:t>A</a:t>
            </a:r>
          </a:p>
        </p:txBody>
      </p:sp>
      <p:sp>
        <p:nvSpPr>
          <p:cNvPr id="89" name="Text Box 36">
            <a:extLst>
              <a:ext uri="{FF2B5EF4-FFF2-40B4-BE49-F238E27FC236}">
                <a16:creationId xmlns:a16="http://schemas.microsoft.com/office/drawing/2014/main" id="{C9D7A519-A3AA-6647-941B-B03611148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4766740"/>
            <a:ext cx="351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99"/>
                </a:solidFill>
                <a:latin typeface="+mn-lt"/>
                <a:cs typeface="Arial"/>
              </a:rPr>
              <a:t>B</a:t>
            </a:r>
          </a:p>
        </p:txBody>
      </p:sp>
      <p:sp>
        <p:nvSpPr>
          <p:cNvPr id="90" name="Text Box 40">
            <a:extLst>
              <a:ext uri="{FF2B5EF4-FFF2-40B4-BE49-F238E27FC236}">
                <a16:creationId xmlns:a16="http://schemas.microsoft.com/office/drawing/2014/main" id="{57B3723E-06BE-9E4B-B5FD-DB428178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3690415"/>
            <a:ext cx="2790700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packet being transmitted</a:t>
            </a:r>
          </a:p>
        </p:txBody>
      </p:sp>
      <p:sp>
        <p:nvSpPr>
          <p:cNvPr id="91" name="Line 41">
            <a:extLst>
              <a:ext uri="{FF2B5EF4-FFF2-40B4-BE49-F238E27FC236}">
                <a16:creationId xmlns:a16="http://schemas.microsoft.com/office/drawing/2014/main" id="{B860767E-6CC8-4645-AC66-7ECC72234871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875338" y="3982515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E3AED2F6-EFE4-C14B-9BB5-4F182D4B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4519090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3" name="Rectangle 57">
            <a:extLst>
              <a:ext uri="{FF2B5EF4-FFF2-40B4-BE49-F238E27FC236}">
                <a16:creationId xmlns:a16="http://schemas.microsoft.com/office/drawing/2014/main" id="{29DF6AAC-1EDB-6E49-9208-EAB393D33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52226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4" name="Rectangle 58">
            <a:extLst>
              <a:ext uri="{FF2B5EF4-FFF2-40B4-BE49-F238E27FC236}">
                <a16:creationId xmlns:a16="http://schemas.microsoft.com/office/drawing/2014/main" id="{07A9771F-08E4-EC45-A210-A58888CE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451909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5" name="Rectangle 59">
            <a:extLst>
              <a:ext uri="{FF2B5EF4-FFF2-40B4-BE49-F238E27FC236}">
                <a16:creationId xmlns:a16="http://schemas.microsoft.com/office/drawing/2014/main" id="{086BD240-8D3B-8946-8C05-8A6C5C27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4519090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6" name="Rectangle 61">
            <a:extLst>
              <a:ext uri="{FF2B5EF4-FFF2-40B4-BE49-F238E27FC236}">
                <a16:creationId xmlns:a16="http://schemas.microsoft.com/office/drawing/2014/main" id="{84D69E10-50C6-F34A-B4EE-565277C45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7" name="Rectangle 62">
            <a:extLst>
              <a:ext uri="{FF2B5EF4-FFF2-40B4-BE49-F238E27FC236}">
                <a16:creationId xmlns:a16="http://schemas.microsoft.com/office/drawing/2014/main" id="{75F2BC7C-9881-3742-BAF2-C9ADF04CD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4496865"/>
            <a:ext cx="1171575" cy="242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00" name="Text Box 65">
            <a:extLst>
              <a:ext uri="{FF2B5EF4-FFF2-40B4-BE49-F238E27FC236}">
                <a16:creationId xmlns:a16="http://schemas.microsoft.com/office/drawing/2014/main" id="{2FE5E5BD-F2D9-044C-AF8E-8A3AB1A6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629" y="3509440"/>
            <a:ext cx="162429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 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(waiting area)</a:t>
            </a:r>
          </a:p>
        </p:txBody>
      </p:sp>
      <p:sp>
        <p:nvSpPr>
          <p:cNvPr id="101" name="Line 66">
            <a:extLst>
              <a:ext uri="{FF2B5EF4-FFF2-40B4-BE49-F238E27FC236}">
                <a16:creationId xmlns:a16="http://schemas.microsoft.com/office/drawing/2014/main" id="{F4810747-BBCA-F145-AF10-7157860AA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4725" y="4117453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02" name="Group 48">
            <a:extLst>
              <a:ext uri="{FF2B5EF4-FFF2-40B4-BE49-F238E27FC236}">
                <a16:creationId xmlns:a16="http://schemas.microsoft.com/office/drawing/2014/main" id="{ABFCEC87-7465-524D-A5DC-C75187D44BB1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3801540"/>
            <a:ext cx="820738" cy="688975"/>
            <a:chOff x="-44" y="1473"/>
            <a:chExt cx="981" cy="1105"/>
          </a:xfrm>
        </p:grpSpPr>
        <p:pic>
          <p:nvPicPr>
            <p:cNvPr id="103" name="Picture 49" descr="desktop_computer_stylized_medium">
              <a:extLst>
                <a:ext uri="{FF2B5EF4-FFF2-40B4-BE49-F238E27FC236}">
                  <a16:creationId xmlns:a16="http://schemas.microsoft.com/office/drawing/2014/main" id="{8250C605-2170-E94B-8DB9-90219930DE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B861D779-BA88-6649-AECC-FC09FC3CA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05" name="Group 51">
            <a:extLst>
              <a:ext uri="{FF2B5EF4-FFF2-40B4-BE49-F238E27FC236}">
                <a16:creationId xmlns:a16="http://schemas.microsoft.com/office/drawing/2014/main" id="{C2F7650A-DE11-CA4D-8362-974E3036A08A}"/>
              </a:ext>
            </a:extLst>
          </p:cNvPr>
          <p:cNvGrpSpPr>
            <a:grpSpLocks/>
          </p:cNvGrpSpPr>
          <p:nvPr/>
        </p:nvGrpSpPr>
        <p:grpSpPr bwMode="auto">
          <a:xfrm>
            <a:off x="3468688" y="4792140"/>
            <a:ext cx="820737" cy="688975"/>
            <a:chOff x="-44" y="1473"/>
            <a:chExt cx="981" cy="1105"/>
          </a:xfrm>
        </p:grpSpPr>
        <p:pic>
          <p:nvPicPr>
            <p:cNvPr id="106" name="Picture 52" descr="desktop_computer_stylized_medium">
              <a:extLst>
                <a:ext uri="{FF2B5EF4-FFF2-40B4-BE49-F238E27FC236}">
                  <a16:creationId xmlns:a16="http://schemas.microsoft.com/office/drawing/2014/main" id="{31AB66C4-A2A2-4F4D-B6A5-CBADCEEE6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8CFBA43E-78F2-5846-9CDF-6F8E882EA5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08" name="TextBox 1">
            <a:extLst>
              <a:ext uri="{FF2B5EF4-FFF2-40B4-BE49-F238E27FC236}">
                <a16:creationId xmlns:a16="http://schemas.microsoft.com/office/drawing/2014/main" id="{23257655-BFAB-7E4B-9721-E40633712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140" y="6114279"/>
            <a:ext cx="73374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+mn-lt"/>
                <a:cs typeface="Arial"/>
              </a:rPr>
              <a:t>* Check out the Java applet for an interactive animation on queuing and loss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93C1C6-6FFC-4542-8569-381842BD5BB2}"/>
              </a:ext>
            </a:extLst>
          </p:cNvPr>
          <p:cNvGrpSpPr/>
          <p:nvPr/>
        </p:nvGrpSpPr>
        <p:grpSpPr>
          <a:xfrm>
            <a:off x="971989" y="1867073"/>
            <a:ext cx="10214897" cy="3871598"/>
            <a:chOff x="971989" y="1867073"/>
            <a:chExt cx="10214897" cy="38715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7FB3ADB-070D-EA41-8E10-638DD4679B17}"/>
                </a:ext>
              </a:extLst>
            </p:cNvPr>
            <p:cNvGrpSpPr/>
            <p:nvPr/>
          </p:nvGrpSpPr>
          <p:grpSpPr>
            <a:xfrm>
              <a:off x="4381500" y="4714353"/>
              <a:ext cx="2873096" cy="1024318"/>
              <a:chOff x="4381500" y="4714353"/>
              <a:chExt cx="2873096" cy="1024318"/>
            </a:xfrm>
          </p:grpSpPr>
          <p:sp>
            <p:nvSpPr>
              <p:cNvPr id="86" name="Rectangle 31">
                <a:extLst>
                  <a:ext uri="{FF2B5EF4-FFF2-40B4-BE49-F238E27FC236}">
                    <a16:creationId xmlns:a16="http://schemas.microsoft.com/office/drawing/2014/main" id="{E5168849-CF99-FD4F-B6DF-2D06EA648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4868340"/>
                <a:ext cx="147637" cy="200025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87" name="Line 33">
                <a:extLst>
                  <a:ext uri="{FF2B5EF4-FFF2-40B4-BE49-F238E27FC236}">
                    <a16:creationId xmlns:a16="http://schemas.microsoft.com/office/drawing/2014/main" id="{6D0E3F69-DD55-B34E-B881-C7D2F1D6A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1500" y="4714353"/>
                <a:ext cx="106363" cy="1460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FD41187D-B5D0-F44B-B4AF-7556A07DC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638675" y="4988990"/>
                <a:ext cx="687388" cy="3317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9" name="Text Box 64">
                <a:extLst>
                  <a:ext uri="{FF2B5EF4-FFF2-40B4-BE49-F238E27FC236}">
                    <a16:creationId xmlns:a16="http://schemas.microsoft.com/office/drawing/2014/main" id="{F2BB1DAE-AB56-8246-A3D6-8E5A69B8FF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4625" y="5147740"/>
                <a:ext cx="1999971" cy="59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 dirty="0">
                    <a:solidFill>
                      <a:srgbClr val="CC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packet arriving to</a:t>
                </a:r>
              </a:p>
              <a:p>
                <a:pPr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 dirty="0">
                    <a:solidFill>
                      <a:srgbClr val="CC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full buffer is </a:t>
                </a:r>
                <a:r>
                  <a:rPr lang="en-US" altLang="en-US" sz="2000" i="1" dirty="0">
                    <a:solidFill>
                      <a:srgbClr val="CC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lost</a:t>
                </a:r>
              </a:p>
            </p:txBody>
          </p:sp>
        </p:grp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54211E9D-8A8E-BF41-BDEC-889453887B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71989" y="1867073"/>
              <a:ext cx="10214897" cy="21179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7338" indent="-287338"/>
              <a:r>
                <a:rPr lang="en-US" altLang="en-US" dirty="0">
                  <a:ea typeface="ＭＳ Ｐゴシック" panose="020B0600070205080204" pitchFamily="34" charset="-128"/>
                </a:rPr>
                <a:t>packet arriving to full queue dropped (aka lost)</a:t>
              </a:r>
            </a:p>
            <a:p>
              <a:pPr marL="287338" indent="-287338"/>
              <a:r>
                <a:rPr lang="en-US" altLang="en-US" dirty="0">
                  <a:ea typeface="ＭＳ Ｐゴシック" panose="020B0600070205080204" pitchFamily="34" charset="-128"/>
                </a:rPr>
                <a:t>lost packet may be retransmitted by previous node, by source end system, or not at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181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Line 321">
            <a:extLst>
              <a:ext uri="{FF2B5EF4-FFF2-40B4-BE49-F238E27FC236}">
                <a16:creationId xmlns:a16="http://schemas.microsoft.com/office/drawing/2014/main" id="{3126CBA0-B637-EA43-AF7F-E011318DF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4779" y="4480629"/>
            <a:ext cx="6316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E117FAC-DD71-2841-B7A4-CC7377DD9672}"/>
              </a:ext>
            </a:extLst>
          </p:cNvPr>
          <p:cNvGrpSpPr/>
          <p:nvPr/>
        </p:nvGrpSpPr>
        <p:grpSpPr>
          <a:xfrm>
            <a:off x="4551470" y="4103771"/>
            <a:ext cx="1463604" cy="737240"/>
            <a:chOff x="7493876" y="2774731"/>
            <a:chExt cx="1481958" cy="894622"/>
          </a:xfrm>
        </p:grpSpPr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8BB48DB0-8C5D-004F-B9CE-3206F91F8A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ED05AE36-8F36-F942-94A6-2BA819CD30A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A4729A4-A1F6-DF49-A60A-44BF1ECD735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897A26-02AE-B342-8B9D-CC1606C29E3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5AD51D90-0DBF-5941-A195-23707A53FCE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C2FFDCAB-1FB6-B14D-887A-093D9A7A5E7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7D1F7198-65E3-1B44-8C17-E6AF9ECF4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494751C5-3228-E445-BD01-72428A7EAB59}"/>
              </a:ext>
            </a:extLst>
          </p:cNvPr>
          <p:cNvSpPr txBox="1">
            <a:spLocks noChangeArrowheads="1"/>
          </p:cNvSpPr>
          <p:nvPr/>
        </p:nvSpPr>
        <p:spPr>
          <a:xfrm>
            <a:off x="989013" y="1359295"/>
            <a:ext cx="10973804" cy="177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throughput:</a:t>
            </a:r>
            <a:r>
              <a:rPr lang="en-US" altLang="en-US" dirty="0">
                <a:ea typeface="ＭＳ Ｐゴシック" panose="020B0600070205080204" pitchFamily="34" charset="-128"/>
              </a:rPr>
              <a:t> rate (bits/time unit) at which bits are being sent from sender to receiver</a:t>
            </a:r>
          </a:p>
          <a:p>
            <a:pPr marL="682625" lvl="1" indent="-225425"/>
            <a:r>
              <a:rPr lang="en-US" altLang="en-US" sz="2800" i="1" dirty="0">
                <a:solidFill>
                  <a:srgbClr val="CC0000"/>
                </a:solidFill>
                <a:ea typeface="Arial" panose="020B0604020202020204" pitchFamily="34" charset="0"/>
              </a:rPr>
              <a:t>instantaneous:</a:t>
            </a:r>
            <a:r>
              <a:rPr lang="en-US" altLang="en-US" sz="2800" dirty="0">
                <a:ea typeface="Arial" panose="020B0604020202020204" pitchFamily="34" charset="0"/>
              </a:rPr>
              <a:t> rate at given point in time</a:t>
            </a:r>
          </a:p>
          <a:p>
            <a:pPr marL="682625" lvl="1" indent="-225425"/>
            <a:r>
              <a:rPr lang="en-US" altLang="en-US" sz="2800" i="1" dirty="0">
                <a:solidFill>
                  <a:srgbClr val="CC0000"/>
                </a:solidFill>
                <a:ea typeface="Arial" panose="020B0604020202020204" pitchFamily="34" charset="0"/>
              </a:rPr>
              <a:t>average:</a:t>
            </a:r>
            <a:r>
              <a:rPr lang="en-US" altLang="en-US" sz="2800" dirty="0">
                <a:ea typeface="Arial" panose="020B0604020202020204" pitchFamily="34" charset="0"/>
              </a:rPr>
              <a:t> rate over longer period of time</a:t>
            </a:r>
          </a:p>
        </p:txBody>
      </p:sp>
      <p:sp>
        <p:nvSpPr>
          <p:cNvPr id="232" name="AutoShape 327">
            <a:extLst>
              <a:ext uri="{FF2B5EF4-FFF2-40B4-BE49-F238E27FC236}">
                <a16:creationId xmlns:a16="http://schemas.microsoft.com/office/drawing/2014/main" id="{5F173245-5658-9842-84FB-CB60E39B4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04" y="3615115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233" name="Group 64">
            <a:extLst>
              <a:ext uri="{FF2B5EF4-FFF2-40B4-BE49-F238E27FC236}">
                <a16:creationId xmlns:a16="http://schemas.microsoft.com/office/drawing/2014/main" id="{67159F46-3967-E744-8DC9-4BF77234442F}"/>
              </a:ext>
            </a:extLst>
          </p:cNvPr>
          <p:cNvGrpSpPr>
            <a:grpSpLocks/>
          </p:cNvGrpSpPr>
          <p:nvPr/>
        </p:nvGrpSpPr>
        <p:grpSpPr bwMode="auto">
          <a:xfrm>
            <a:off x="2538054" y="4021842"/>
            <a:ext cx="352425" cy="876300"/>
            <a:chOff x="4140" y="429"/>
            <a:chExt cx="1425" cy="2396"/>
          </a:xfrm>
        </p:grpSpPr>
        <p:sp>
          <p:nvSpPr>
            <p:cNvPr id="234" name="Freeform 65">
              <a:extLst>
                <a:ext uri="{FF2B5EF4-FFF2-40B4-BE49-F238E27FC236}">
                  <a16:creationId xmlns:a16="http://schemas.microsoft.com/office/drawing/2014/main" id="{18E23374-8E41-5441-B267-3B9BBC53C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5" name="Rectangle 66">
              <a:extLst>
                <a:ext uri="{FF2B5EF4-FFF2-40B4-BE49-F238E27FC236}">
                  <a16:creationId xmlns:a16="http://schemas.microsoft.com/office/drawing/2014/main" id="{27E4969F-608F-ED4F-8638-18FB214A4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6" name="Freeform 67">
              <a:extLst>
                <a:ext uri="{FF2B5EF4-FFF2-40B4-BE49-F238E27FC236}">
                  <a16:creationId xmlns:a16="http://schemas.microsoft.com/office/drawing/2014/main" id="{846F4A49-2AF9-7341-80F3-DC7E3F141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7" name="Freeform 68">
              <a:extLst>
                <a:ext uri="{FF2B5EF4-FFF2-40B4-BE49-F238E27FC236}">
                  <a16:creationId xmlns:a16="http://schemas.microsoft.com/office/drawing/2014/main" id="{EC71E4BE-7627-F340-B915-B4971024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8" name="Rectangle 69">
              <a:extLst>
                <a:ext uri="{FF2B5EF4-FFF2-40B4-BE49-F238E27FC236}">
                  <a16:creationId xmlns:a16="http://schemas.microsoft.com/office/drawing/2014/main" id="{39BFB098-B374-994B-AE99-4F9D17A4D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39" name="Group 70">
              <a:extLst>
                <a:ext uri="{FF2B5EF4-FFF2-40B4-BE49-F238E27FC236}">
                  <a16:creationId xmlns:a16="http://schemas.microsoft.com/office/drawing/2014/main" id="{71537DBF-21A3-7C4A-9E72-AADF2D0ED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4" name="AutoShape 71">
                <a:extLst>
                  <a:ext uri="{FF2B5EF4-FFF2-40B4-BE49-F238E27FC236}">
                    <a16:creationId xmlns:a16="http://schemas.microsoft.com/office/drawing/2014/main" id="{66BF3AD7-2A1F-894F-AB3E-2B0CE27C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5" name="AutoShape 72">
                <a:extLst>
                  <a:ext uri="{FF2B5EF4-FFF2-40B4-BE49-F238E27FC236}">
                    <a16:creationId xmlns:a16="http://schemas.microsoft.com/office/drawing/2014/main" id="{B978B677-CCD4-A441-ACE5-4B37776C7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0" name="Rectangle 73">
              <a:extLst>
                <a:ext uri="{FF2B5EF4-FFF2-40B4-BE49-F238E27FC236}">
                  <a16:creationId xmlns:a16="http://schemas.microsoft.com/office/drawing/2014/main" id="{87FAAAA1-868A-A144-AF79-9ADFFCEF3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1" name="Group 74">
              <a:extLst>
                <a:ext uri="{FF2B5EF4-FFF2-40B4-BE49-F238E27FC236}">
                  <a16:creationId xmlns:a16="http://schemas.microsoft.com/office/drawing/2014/main" id="{CDE6DCC7-0A8B-2541-8C76-B2190F25D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2" name="AutoShape 75">
                <a:extLst>
                  <a:ext uri="{FF2B5EF4-FFF2-40B4-BE49-F238E27FC236}">
                    <a16:creationId xmlns:a16="http://schemas.microsoft.com/office/drawing/2014/main" id="{6D9E7A58-B5A8-C440-B788-66B957245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3" name="AutoShape 76">
                <a:extLst>
                  <a:ext uri="{FF2B5EF4-FFF2-40B4-BE49-F238E27FC236}">
                    <a16:creationId xmlns:a16="http://schemas.microsoft.com/office/drawing/2014/main" id="{81AE3D1A-686F-644D-9B4E-3E1E85407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2" name="Rectangle 77">
              <a:extLst>
                <a:ext uri="{FF2B5EF4-FFF2-40B4-BE49-F238E27FC236}">
                  <a16:creationId xmlns:a16="http://schemas.microsoft.com/office/drawing/2014/main" id="{C9C2D902-8035-BE42-B27B-AB7485B0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3" name="Rectangle 78">
              <a:extLst>
                <a:ext uri="{FF2B5EF4-FFF2-40B4-BE49-F238E27FC236}">
                  <a16:creationId xmlns:a16="http://schemas.microsoft.com/office/drawing/2014/main" id="{5A1C3FEB-4927-F742-8C1F-5CF5556DE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4" name="Group 79">
              <a:extLst>
                <a:ext uri="{FF2B5EF4-FFF2-40B4-BE49-F238E27FC236}">
                  <a16:creationId xmlns:a16="http://schemas.microsoft.com/office/drawing/2014/main" id="{D2A72B02-ADAB-FE44-9468-3B43E6DB3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0" name="AutoShape 80">
                <a:extLst>
                  <a:ext uri="{FF2B5EF4-FFF2-40B4-BE49-F238E27FC236}">
                    <a16:creationId xmlns:a16="http://schemas.microsoft.com/office/drawing/2014/main" id="{A1A29232-9E86-634B-8831-8B3719318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1" name="AutoShape 81">
                <a:extLst>
                  <a:ext uri="{FF2B5EF4-FFF2-40B4-BE49-F238E27FC236}">
                    <a16:creationId xmlns:a16="http://schemas.microsoft.com/office/drawing/2014/main" id="{138F9F1B-5A09-C54A-8F38-4FBA6FFE4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5" name="Freeform 82">
              <a:extLst>
                <a:ext uri="{FF2B5EF4-FFF2-40B4-BE49-F238E27FC236}">
                  <a16:creationId xmlns:a16="http://schemas.microsoft.com/office/drawing/2014/main" id="{EDD21BCA-4123-324D-B71B-475B7D03C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6" name="Group 83">
              <a:extLst>
                <a:ext uri="{FF2B5EF4-FFF2-40B4-BE49-F238E27FC236}">
                  <a16:creationId xmlns:a16="http://schemas.microsoft.com/office/drawing/2014/main" id="{791D1F13-E15D-3C4F-AB67-56D2965D4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8" name="AutoShape 84">
                <a:extLst>
                  <a:ext uri="{FF2B5EF4-FFF2-40B4-BE49-F238E27FC236}">
                    <a16:creationId xmlns:a16="http://schemas.microsoft.com/office/drawing/2014/main" id="{13423582-B530-6D49-927C-1307226E7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59" name="AutoShape 85">
                <a:extLst>
                  <a:ext uri="{FF2B5EF4-FFF2-40B4-BE49-F238E27FC236}">
                    <a16:creationId xmlns:a16="http://schemas.microsoft.com/office/drawing/2014/main" id="{CC15074F-1F06-4B4F-9C77-C1CA17AC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7" name="Rectangle 86">
              <a:extLst>
                <a:ext uri="{FF2B5EF4-FFF2-40B4-BE49-F238E27FC236}">
                  <a16:creationId xmlns:a16="http://schemas.microsoft.com/office/drawing/2014/main" id="{81BB7800-4ED5-D84D-B257-C94B51DF5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8" name="Freeform 87">
              <a:extLst>
                <a:ext uri="{FF2B5EF4-FFF2-40B4-BE49-F238E27FC236}">
                  <a16:creationId xmlns:a16="http://schemas.microsoft.com/office/drawing/2014/main" id="{AF9C8EDC-F5CE-1A46-A494-23925A5A7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9" name="Freeform 88">
              <a:extLst>
                <a:ext uri="{FF2B5EF4-FFF2-40B4-BE49-F238E27FC236}">
                  <a16:creationId xmlns:a16="http://schemas.microsoft.com/office/drawing/2014/main" id="{0663E233-F771-A246-84D6-36A0AA5C7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0" name="Oval 89">
              <a:extLst>
                <a:ext uri="{FF2B5EF4-FFF2-40B4-BE49-F238E27FC236}">
                  <a16:creationId xmlns:a16="http://schemas.microsoft.com/office/drawing/2014/main" id="{3F5ABDC5-D954-4D4D-A3B4-7A133CD71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1" name="Freeform 90">
              <a:extLst>
                <a:ext uri="{FF2B5EF4-FFF2-40B4-BE49-F238E27FC236}">
                  <a16:creationId xmlns:a16="http://schemas.microsoft.com/office/drawing/2014/main" id="{B976B037-AAAD-864E-94BA-6AFFD4E96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2" name="AutoShape 91">
              <a:extLst>
                <a:ext uri="{FF2B5EF4-FFF2-40B4-BE49-F238E27FC236}">
                  <a16:creationId xmlns:a16="http://schemas.microsoft.com/office/drawing/2014/main" id="{F4F4A156-282A-314C-8FCF-EB151E92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3" name="AutoShape 92">
              <a:extLst>
                <a:ext uri="{FF2B5EF4-FFF2-40B4-BE49-F238E27FC236}">
                  <a16:creationId xmlns:a16="http://schemas.microsoft.com/office/drawing/2014/main" id="{80AE788A-CE80-7741-B4E5-F6C880916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4" name="Oval 93">
              <a:extLst>
                <a:ext uri="{FF2B5EF4-FFF2-40B4-BE49-F238E27FC236}">
                  <a16:creationId xmlns:a16="http://schemas.microsoft.com/office/drawing/2014/main" id="{BB81643B-3A3A-0C41-86BE-809F30A1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5" name="Oval 94">
              <a:extLst>
                <a:ext uri="{FF2B5EF4-FFF2-40B4-BE49-F238E27FC236}">
                  <a16:creationId xmlns:a16="http://schemas.microsoft.com/office/drawing/2014/main" id="{0A2F6572-0039-324D-A51E-D01D404A5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6" name="Oval 95">
              <a:extLst>
                <a:ext uri="{FF2B5EF4-FFF2-40B4-BE49-F238E27FC236}">
                  <a16:creationId xmlns:a16="http://schemas.microsoft.com/office/drawing/2014/main" id="{43600795-A6CA-4C4B-9800-07AB28F8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7" name="Rectangle 96">
              <a:extLst>
                <a:ext uri="{FF2B5EF4-FFF2-40B4-BE49-F238E27FC236}">
                  <a16:creationId xmlns:a16="http://schemas.microsoft.com/office/drawing/2014/main" id="{32CFBA4E-295B-BF40-8717-00CE15115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266" name="Group 61">
            <a:extLst>
              <a:ext uri="{FF2B5EF4-FFF2-40B4-BE49-F238E27FC236}">
                <a16:creationId xmlns:a16="http://schemas.microsoft.com/office/drawing/2014/main" id="{2E0D8697-E30E-C84C-9F0E-29142F2D4E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43242" y="4083754"/>
            <a:ext cx="1192212" cy="1171575"/>
            <a:chOff x="-44" y="1473"/>
            <a:chExt cx="981" cy="1105"/>
          </a:xfrm>
        </p:grpSpPr>
        <p:pic>
          <p:nvPicPr>
            <p:cNvPr id="267" name="Picture 62" descr="desktop_computer_stylized_medium">
              <a:extLst>
                <a:ext uri="{FF2B5EF4-FFF2-40B4-BE49-F238E27FC236}">
                  <a16:creationId xmlns:a16="http://schemas.microsoft.com/office/drawing/2014/main" id="{85154182-D3D3-494A-8DEB-F001E6EB4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Freeform 63">
              <a:extLst>
                <a:ext uri="{FF2B5EF4-FFF2-40B4-BE49-F238E27FC236}">
                  <a16:creationId xmlns:a16="http://schemas.microsoft.com/office/drawing/2014/main" id="{E36B34F6-C549-9143-AA71-C07DF7E0B1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69" name="Text Box 325">
            <a:extLst>
              <a:ext uri="{FF2B5EF4-FFF2-40B4-BE49-F238E27FC236}">
                <a16:creationId xmlns:a16="http://schemas.microsoft.com/office/drawing/2014/main" id="{2685AEBC-A012-9B46-B78A-88C2A3D5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20" y="5516537"/>
            <a:ext cx="2198742" cy="1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Arial"/>
              </a:rPr>
              <a:t>server, with</a:t>
            </a:r>
          </a:p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Arial"/>
              </a:rPr>
              <a:t>file of F bits </a:t>
            </a:r>
          </a:p>
          <a:p>
            <a:pPr algn="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Arial"/>
              </a:rPr>
              <a:t>to send to client</a:t>
            </a:r>
          </a:p>
        </p:txBody>
      </p:sp>
      <p:sp>
        <p:nvSpPr>
          <p:cNvPr id="270" name="Text Box 328">
            <a:extLst>
              <a:ext uri="{FF2B5EF4-FFF2-40B4-BE49-F238E27FC236}">
                <a16:creationId xmlns:a16="http://schemas.microsoft.com/office/drawing/2014/main" id="{99E6BFD3-F62C-B043-9B11-0DBFC35A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926" y="4936011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Arial"/>
              </a:rPr>
              <a:t>link capacity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Arial"/>
              </a:rPr>
              <a:t> R</a:t>
            </a:r>
            <a:r>
              <a:rPr lang="en-US" altLang="en-US" sz="3200" baseline="-25000" dirty="0">
                <a:solidFill>
                  <a:srgbClr val="000000"/>
                </a:solidFill>
                <a:latin typeface="+mn-lt"/>
                <a:cs typeface="Arial"/>
              </a:rPr>
              <a:t>s</a:t>
            </a:r>
            <a:r>
              <a:rPr lang="en-US" altLang="en-US" baseline="-25000" dirty="0">
                <a:solidFill>
                  <a:srgbClr val="000000"/>
                </a:solidFill>
                <a:latin typeface="+mn-lt"/>
                <a:cs typeface="Arial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+mn-lt"/>
                <a:cs typeface="Arial"/>
              </a:rPr>
              <a:t>bits/sec</a:t>
            </a:r>
          </a:p>
        </p:txBody>
      </p:sp>
      <p:sp>
        <p:nvSpPr>
          <p:cNvPr id="271" name="Text Box 329">
            <a:extLst>
              <a:ext uri="{FF2B5EF4-FFF2-40B4-BE49-F238E27FC236}">
                <a16:creationId xmlns:a16="http://schemas.microsoft.com/office/drawing/2014/main" id="{A5259771-F5CC-2A4E-B736-3B818B7F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773" y="4939162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Arial"/>
              </a:rPr>
              <a:t>link capacity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Arial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+mn-lt"/>
                <a:cs typeface="Arial"/>
              </a:rPr>
              <a:t>R</a:t>
            </a:r>
            <a:r>
              <a:rPr lang="en-US" altLang="en-US" sz="3200" baseline="-25000" dirty="0" err="1">
                <a:solidFill>
                  <a:srgbClr val="000000"/>
                </a:solidFill>
                <a:latin typeface="+mn-lt"/>
                <a:cs typeface="Arial"/>
              </a:rPr>
              <a:t>c</a:t>
            </a:r>
            <a:r>
              <a:rPr lang="en-US" altLang="en-US" baseline="-25000" dirty="0">
                <a:solidFill>
                  <a:srgbClr val="000000"/>
                </a:solidFill>
                <a:latin typeface="+mn-lt"/>
                <a:cs typeface="Arial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+mn-lt"/>
                <a:cs typeface="Arial"/>
              </a:rPr>
              <a:t>bits/sec</a:t>
            </a:r>
          </a:p>
        </p:txBody>
      </p:sp>
      <p:grpSp>
        <p:nvGrpSpPr>
          <p:cNvPr id="301" name="Group 99">
            <a:extLst>
              <a:ext uri="{FF2B5EF4-FFF2-40B4-BE49-F238E27FC236}">
                <a16:creationId xmlns:a16="http://schemas.microsoft.com/office/drawing/2014/main" id="{4B6F3DA1-2A9C-2E4C-B823-1CEA5B30C4A7}"/>
              </a:ext>
            </a:extLst>
          </p:cNvPr>
          <p:cNvGrpSpPr>
            <a:grpSpLocks/>
          </p:cNvGrpSpPr>
          <p:nvPr/>
        </p:nvGrpSpPr>
        <p:grpSpPr bwMode="auto">
          <a:xfrm>
            <a:off x="644751" y="4976621"/>
            <a:ext cx="9050338" cy="1484313"/>
            <a:chOff x="-335" y="3658"/>
            <a:chExt cx="5701" cy="935"/>
          </a:xfrm>
        </p:grpSpPr>
        <p:sp>
          <p:nvSpPr>
            <p:cNvPr id="302" name="Text Box 353">
              <a:extLst>
                <a:ext uri="{FF2B5EF4-FFF2-40B4-BE49-F238E27FC236}">
                  <a16:creationId xmlns:a16="http://schemas.microsoft.com/office/drawing/2014/main" id="{07E7AB23-0BD9-F14F-9990-6EF08491E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35" y="3942"/>
              <a:ext cx="1461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server sends bits </a:t>
              </a:r>
            </a:p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(fluid) into pipe</a:t>
              </a:r>
            </a:p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3" name="Text Box 336">
              <a:extLst>
                <a:ext uri="{FF2B5EF4-FFF2-40B4-BE49-F238E27FC236}">
                  <a16:creationId xmlns:a16="http://schemas.microsoft.com/office/drawing/2014/main" id="{22B4F102-0AE6-894B-9FDB-169832FE1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3661"/>
              <a:ext cx="1769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77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pipe that can carry</a:t>
              </a:r>
            </a:p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 (</a:t>
              </a: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  <p:sp>
          <p:nvSpPr>
            <p:cNvPr id="304" name="Text Box 346">
              <a:extLst>
                <a:ext uri="{FF2B5EF4-FFF2-40B4-BE49-F238E27FC236}">
                  <a16:creationId xmlns:a16="http://schemas.microsoft.com/office/drawing/2014/main" id="{99C94E9C-7B58-B945-A1E2-8510D3FF8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3658"/>
              <a:ext cx="1860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 pipe that can carry</a:t>
              </a:r>
            </a:p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 (</a:t>
              </a:r>
              <a:r>
                <a:rPr kumimoji="0" lang="en-US" altLang="en-US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92D340-73A9-4F49-8534-B5C904B778B4}"/>
              </a:ext>
            </a:extLst>
          </p:cNvPr>
          <p:cNvGrpSpPr/>
          <p:nvPr/>
        </p:nvGrpSpPr>
        <p:grpSpPr>
          <a:xfrm>
            <a:off x="2071329" y="4013904"/>
            <a:ext cx="7826649" cy="763664"/>
            <a:chOff x="2071329" y="4013904"/>
            <a:chExt cx="7826649" cy="763664"/>
          </a:xfrm>
        </p:grpSpPr>
        <p:sp>
          <p:nvSpPr>
            <p:cNvPr id="290" name="AutoShape 350">
              <a:extLst>
                <a:ext uri="{FF2B5EF4-FFF2-40B4-BE49-F238E27FC236}">
                  <a16:creationId xmlns:a16="http://schemas.microsoft.com/office/drawing/2014/main" id="{3D33AE23-1C65-834A-A5D5-8D03E4720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8978" y="4275842"/>
              <a:ext cx="889000" cy="485775"/>
            </a:xfrm>
            <a:prstGeom prst="rightArrow">
              <a:avLst>
                <a:gd name="adj1" fmla="val 50000"/>
                <a:gd name="adj2" fmla="val 457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endParaRPr>
            </a:p>
          </p:txBody>
        </p:sp>
        <p:grpSp>
          <p:nvGrpSpPr>
            <p:cNvPr id="291" name="Group 335">
              <a:extLst>
                <a:ext uri="{FF2B5EF4-FFF2-40B4-BE49-F238E27FC236}">
                  <a16:creationId xmlns:a16="http://schemas.microsoft.com/office/drawing/2014/main" id="{1AB0D837-8757-A24A-AA3E-5914390BD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469" y="4319954"/>
              <a:ext cx="2322512" cy="392112"/>
              <a:chOff x="2249" y="3430"/>
              <a:chExt cx="1389" cy="256"/>
            </a:xfrm>
          </p:grpSpPr>
          <p:sp>
            <p:nvSpPr>
              <p:cNvPr id="292" name="Oval 333">
                <a:extLst>
                  <a:ext uri="{FF2B5EF4-FFF2-40B4-BE49-F238E27FC236}">
                    <a16:creationId xmlns:a16="http://schemas.microsoft.com/office/drawing/2014/main" id="{6E6EF4F3-E324-EE41-857E-2F00CC4C3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3" name="Rectangle 332">
                <a:extLst>
                  <a:ext uri="{FF2B5EF4-FFF2-40B4-BE49-F238E27FC236}">
                    <a16:creationId xmlns:a16="http://schemas.microsoft.com/office/drawing/2014/main" id="{B2682ADB-A65B-D047-86A5-56687D6DF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4" name="Oval 331">
                <a:extLst>
                  <a:ext uri="{FF2B5EF4-FFF2-40B4-BE49-F238E27FC236}">
                    <a16:creationId xmlns:a16="http://schemas.microsoft.com/office/drawing/2014/main" id="{C101BC4D-17C9-324C-82E8-C4AAA13D8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95" name="Rectangle 334">
                <a:extLst>
                  <a:ext uri="{FF2B5EF4-FFF2-40B4-BE49-F238E27FC236}">
                    <a16:creationId xmlns:a16="http://schemas.microsoft.com/office/drawing/2014/main" id="{4A8174FB-A99D-5C4E-ADC6-1958FC2B1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6" name="Group 341">
              <a:extLst>
                <a:ext uri="{FF2B5EF4-FFF2-40B4-BE49-F238E27FC236}">
                  <a16:creationId xmlns:a16="http://schemas.microsoft.com/office/drawing/2014/main" id="{0EB2E33F-C4E3-1644-9D50-3FCE1862D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5852" y="4196543"/>
              <a:ext cx="2801937" cy="581025"/>
              <a:chOff x="2249" y="3430"/>
              <a:chExt cx="1389" cy="256"/>
            </a:xfrm>
          </p:grpSpPr>
          <p:sp>
            <p:nvSpPr>
              <p:cNvPr id="297" name="Oval 342">
                <a:extLst>
                  <a:ext uri="{FF2B5EF4-FFF2-40B4-BE49-F238E27FC236}">
                    <a16:creationId xmlns:a16="http://schemas.microsoft.com/office/drawing/2014/main" id="{8B0433EF-9C73-5648-874B-82F2F6B3F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Rectangle 343">
                <a:extLst>
                  <a:ext uri="{FF2B5EF4-FFF2-40B4-BE49-F238E27FC236}">
                    <a16:creationId xmlns:a16="http://schemas.microsoft.com/office/drawing/2014/main" id="{4E0FBD5F-0BE8-F549-8413-D4068F104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9" name="Oval 344">
                <a:extLst>
                  <a:ext uri="{FF2B5EF4-FFF2-40B4-BE49-F238E27FC236}">
                    <a16:creationId xmlns:a16="http://schemas.microsoft.com/office/drawing/2014/main" id="{48CAF989-114C-CC4C-8DBF-A27BA3216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00" name="Rectangle 345">
                <a:extLst>
                  <a:ext uri="{FF2B5EF4-FFF2-40B4-BE49-F238E27FC236}">
                    <a16:creationId xmlns:a16="http://schemas.microsoft.com/office/drawing/2014/main" id="{C659DCD3-540C-0146-BAAD-7DBA3AC0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05" name="AutoShape 351">
              <a:extLst>
                <a:ext uri="{FF2B5EF4-FFF2-40B4-BE49-F238E27FC236}">
                  <a16:creationId xmlns:a16="http://schemas.microsoft.com/office/drawing/2014/main" id="{371DACA7-8356-6549-B395-6F1207E7F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542" y="4258379"/>
              <a:ext cx="1279525" cy="485775"/>
            </a:xfrm>
            <a:prstGeom prst="rightArrow">
              <a:avLst>
                <a:gd name="adj1" fmla="val 50000"/>
                <a:gd name="adj2" fmla="val 6585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endParaRPr>
            </a:p>
          </p:txBody>
        </p:sp>
        <p:sp>
          <p:nvSpPr>
            <p:cNvPr id="306" name="AutoShape 349">
              <a:extLst>
                <a:ext uri="{FF2B5EF4-FFF2-40B4-BE49-F238E27FC236}">
                  <a16:creationId xmlns:a16="http://schemas.microsoft.com/office/drawing/2014/main" id="{DAF93F8F-35E4-524B-97A1-6252C154B9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71329" y="4013904"/>
              <a:ext cx="974725" cy="72072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1116CC-72E2-1E41-B441-B2A46728B7B8}"/>
              </a:ext>
            </a:extLst>
          </p:cNvPr>
          <p:cNvCxnSpPr/>
          <p:nvPr/>
        </p:nvCxnSpPr>
        <p:spPr>
          <a:xfrm>
            <a:off x="2663444" y="4956164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240B1B8-8762-A749-A5D9-196239F727C6}"/>
              </a:ext>
            </a:extLst>
          </p:cNvPr>
          <p:cNvCxnSpPr/>
          <p:nvPr/>
        </p:nvCxnSpPr>
        <p:spPr>
          <a:xfrm>
            <a:off x="3671250" y="4571341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8FDF4627-F3A2-F640-9920-1210DF3A14EE}"/>
              </a:ext>
            </a:extLst>
          </p:cNvPr>
          <p:cNvCxnSpPr/>
          <p:nvPr/>
        </p:nvCxnSpPr>
        <p:spPr>
          <a:xfrm>
            <a:off x="7773171" y="4574886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429" name="Group 347">
            <a:extLst>
              <a:ext uri="{FF2B5EF4-FFF2-40B4-BE49-F238E27FC236}">
                <a16:creationId xmlns:a16="http://schemas.microsoft.com/office/drawing/2014/main" id="{29540C2D-9FA0-BB45-BE5F-03C752C3783C}"/>
              </a:ext>
            </a:extLst>
          </p:cNvPr>
          <p:cNvGrpSpPr>
            <a:grpSpLocks/>
          </p:cNvGrpSpPr>
          <p:nvPr/>
        </p:nvGrpSpPr>
        <p:grpSpPr bwMode="auto">
          <a:xfrm>
            <a:off x="4983726" y="4245735"/>
            <a:ext cx="912813" cy="415925"/>
            <a:chOff x="1871277" y="1576300"/>
            <a:chExt cx="1128371" cy="437861"/>
          </a:xfrm>
        </p:grpSpPr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D91E1173-2CC1-804A-8A29-AD5A2B05C5E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D26B5CB1-EFDC-AA4A-94A5-91F1F7893EBE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Arial"/>
              </a:endParaRPr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852CB226-E8E6-CA45-95E4-3E2F740D0C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2F42ECA3-62AC-C34A-9330-F31499A994CD}"/>
                </a:ext>
              </a:extLst>
            </p:cNvPr>
            <p:cNvSpPr/>
            <p:nvPr/>
          </p:nvSpPr>
          <p:spPr bwMode="auto">
            <a:xfrm>
              <a:off x="2159748" y="1673231"/>
              <a:ext cx="547504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Arial"/>
              </a:endParaRPr>
            </a:p>
          </p:txBody>
        </p:sp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7DAD661B-B797-0E4F-A7A2-EECB211B3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6D956B9B-0BF1-184A-8A16-0E56F0D92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0CBF6073-15EC-8540-96C4-D4D3FCB6D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655FBD6-0B65-C943-BD0C-04C522A429F3}"/>
                </a:ext>
              </a:extLst>
            </p:cNvPr>
            <p:cNvCxnSpPr>
              <a:cxnSpLocks noChangeShapeType="1"/>
              <a:endCxn id="43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8319B3C6-5722-1C44-A611-D2468A7B37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9" name="Group 347">
            <a:extLst>
              <a:ext uri="{FF2B5EF4-FFF2-40B4-BE49-F238E27FC236}">
                <a16:creationId xmlns:a16="http://schemas.microsoft.com/office/drawing/2014/main" id="{C4D1F210-8217-DF40-A30E-B4D781BD1617}"/>
              </a:ext>
            </a:extLst>
          </p:cNvPr>
          <p:cNvGrpSpPr>
            <a:grpSpLocks/>
          </p:cNvGrpSpPr>
          <p:nvPr/>
        </p:nvGrpSpPr>
        <p:grpSpPr bwMode="auto">
          <a:xfrm>
            <a:off x="4937689" y="2318255"/>
            <a:ext cx="911225" cy="415925"/>
            <a:chOff x="1871277" y="1576300"/>
            <a:chExt cx="1128371" cy="437861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C6425EA-486B-F643-943D-D7089FD884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72094855-C429-6140-9FC0-17D4134E8759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Arial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940E8085-E288-C843-8449-2EE8442917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E37F0E56-213E-8545-B9F2-BC5003B587C6}"/>
                </a:ext>
              </a:extLst>
            </p:cNvPr>
            <p:cNvSpPr/>
            <p:nvPr/>
          </p:nvSpPr>
          <p:spPr bwMode="auto">
            <a:xfrm>
              <a:off x="2160249" y="1673231"/>
              <a:ext cx="548460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Arial"/>
              </a:endParaRPr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57514748-4829-0749-95C6-8FF0B1CB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81C91DDC-B728-614D-83D3-517272E01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94DD4D4E-9421-A140-AFBD-C2D8D5F7F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44BB3CF6-D387-034B-A66F-B0DB1B8D3A4B}"/>
                </a:ext>
              </a:extLst>
            </p:cNvPr>
            <p:cNvCxnSpPr>
              <a:cxnSpLocks noChangeShapeType="1"/>
              <a:endCxn id="44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7248A1BD-6434-A24C-A1C8-CB863A313A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9" name="Group 140">
            <a:extLst>
              <a:ext uri="{FF2B5EF4-FFF2-40B4-BE49-F238E27FC236}">
                <a16:creationId xmlns:a16="http://schemas.microsoft.com/office/drawing/2014/main" id="{76E7BFD5-92F6-BB41-9E7A-389CECC7F12A}"/>
              </a:ext>
            </a:extLst>
          </p:cNvPr>
          <p:cNvGrpSpPr>
            <a:grpSpLocks/>
          </p:cNvGrpSpPr>
          <p:nvPr/>
        </p:nvGrpSpPr>
        <p:grpSpPr bwMode="auto">
          <a:xfrm>
            <a:off x="2292914" y="1991230"/>
            <a:ext cx="352425" cy="876300"/>
            <a:chOff x="4140" y="429"/>
            <a:chExt cx="1425" cy="2396"/>
          </a:xfrm>
        </p:grpSpPr>
        <p:sp>
          <p:nvSpPr>
            <p:cNvPr id="450" name="Freeform 141">
              <a:extLst>
                <a:ext uri="{FF2B5EF4-FFF2-40B4-BE49-F238E27FC236}">
                  <a16:creationId xmlns:a16="http://schemas.microsoft.com/office/drawing/2014/main" id="{76A5EB39-9919-2444-BBB8-371FCDAF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1" name="Rectangle 142">
              <a:extLst>
                <a:ext uri="{FF2B5EF4-FFF2-40B4-BE49-F238E27FC236}">
                  <a16:creationId xmlns:a16="http://schemas.microsoft.com/office/drawing/2014/main" id="{60EBDD34-6142-6945-9C14-B79C55F43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2" name="Freeform 143">
              <a:extLst>
                <a:ext uri="{FF2B5EF4-FFF2-40B4-BE49-F238E27FC236}">
                  <a16:creationId xmlns:a16="http://schemas.microsoft.com/office/drawing/2014/main" id="{B8A9862D-8A64-8A4B-AD3D-3D060A37F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3" name="Freeform 144">
              <a:extLst>
                <a:ext uri="{FF2B5EF4-FFF2-40B4-BE49-F238E27FC236}">
                  <a16:creationId xmlns:a16="http://schemas.microsoft.com/office/drawing/2014/main" id="{F1CBBF09-E39A-294C-817A-9DCD90223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4" name="Rectangle 145">
              <a:extLst>
                <a:ext uri="{FF2B5EF4-FFF2-40B4-BE49-F238E27FC236}">
                  <a16:creationId xmlns:a16="http://schemas.microsoft.com/office/drawing/2014/main" id="{0B890F94-5FF7-B74D-888E-B02AA2F6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5" name="Group 146">
              <a:extLst>
                <a:ext uri="{FF2B5EF4-FFF2-40B4-BE49-F238E27FC236}">
                  <a16:creationId xmlns:a16="http://schemas.microsoft.com/office/drawing/2014/main" id="{84C8FF9A-1DFE-5443-B94F-09F2CF137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0" name="AutoShape 147">
                <a:extLst>
                  <a:ext uri="{FF2B5EF4-FFF2-40B4-BE49-F238E27FC236}">
                    <a16:creationId xmlns:a16="http://schemas.microsoft.com/office/drawing/2014/main" id="{82A932A3-A2B5-9E4C-A00D-8314C870E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1" name="AutoShape 148">
                <a:extLst>
                  <a:ext uri="{FF2B5EF4-FFF2-40B4-BE49-F238E27FC236}">
                    <a16:creationId xmlns:a16="http://schemas.microsoft.com/office/drawing/2014/main" id="{7341616C-DDDB-6D4B-8BC1-1DE0014BB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6" name="Rectangle 149">
              <a:extLst>
                <a:ext uri="{FF2B5EF4-FFF2-40B4-BE49-F238E27FC236}">
                  <a16:creationId xmlns:a16="http://schemas.microsoft.com/office/drawing/2014/main" id="{3016CB06-5ED2-8E44-8314-CF9B8D92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7" name="Group 150">
              <a:extLst>
                <a:ext uri="{FF2B5EF4-FFF2-40B4-BE49-F238E27FC236}">
                  <a16:creationId xmlns:a16="http://schemas.microsoft.com/office/drawing/2014/main" id="{50CD732F-502F-EC4B-9B23-19C3F75FA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8" name="AutoShape 151">
                <a:extLst>
                  <a:ext uri="{FF2B5EF4-FFF2-40B4-BE49-F238E27FC236}">
                    <a16:creationId xmlns:a16="http://schemas.microsoft.com/office/drawing/2014/main" id="{A5BF82DD-4D73-B841-9282-B6B444B47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9" name="AutoShape 152">
                <a:extLst>
                  <a:ext uri="{FF2B5EF4-FFF2-40B4-BE49-F238E27FC236}">
                    <a16:creationId xmlns:a16="http://schemas.microsoft.com/office/drawing/2014/main" id="{507A60A5-AB7C-DA4B-BE79-74DC6F926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8" name="Rectangle 153">
              <a:extLst>
                <a:ext uri="{FF2B5EF4-FFF2-40B4-BE49-F238E27FC236}">
                  <a16:creationId xmlns:a16="http://schemas.microsoft.com/office/drawing/2014/main" id="{5585EA19-FC9A-834A-B1AA-AF0C3E6E4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9" name="Rectangle 154">
              <a:extLst>
                <a:ext uri="{FF2B5EF4-FFF2-40B4-BE49-F238E27FC236}">
                  <a16:creationId xmlns:a16="http://schemas.microsoft.com/office/drawing/2014/main" id="{770A4D2E-58C2-9F43-84EA-96616AE78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0" name="Group 155">
              <a:extLst>
                <a:ext uri="{FF2B5EF4-FFF2-40B4-BE49-F238E27FC236}">
                  <a16:creationId xmlns:a16="http://schemas.microsoft.com/office/drawing/2014/main" id="{602A4FA5-6127-4C42-9200-FC441714E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6" name="AutoShape 156">
                <a:extLst>
                  <a:ext uri="{FF2B5EF4-FFF2-40B4-BE49-F238E27FC236}">
                    <a16:creationId xmlns:a16="http://schemas.microsoft.com/office/drawing/2014/main" id="{73B43881-7B88-5847-AA15-A459E12B9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7" name="AutoShape 157">
                <a:extLst>
                  <a:ext uri="{FF2B5EF4-FFF2-40B4-BE49-F238E27FC236}">
                    <a16:creationId xmlns:a16="http://schemas.microsoft.com/office/drawing/2014/main" id="{37DBC077-A3AE-D44B-9982-D763ECC92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1" name="Freeform 158">
              <a:extLst>
                <a:ext uri="{FF2B5EF4-FFF2-40B4-BE49-F238E27FC236}">
                  <a16:creationId xmlns:a16="http://schemas.microsoft.com/office/drawing/2014/main" id="{0AEC409A-A2D1-D245-802C-A7B4A101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2" name="Group 159">
              <a:extLst>
                <a:ext uri="{FF2B5EF4-FFF2-40B4-BE49-F238E27FC236}">
                  <a16:creationId xmlns:a16="http://schemas.microsoft.com/office/drawing/2014/main" id="{E58988BF-BC15-CF49-B8AB-9F97656C2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4" name="AutoShape 160">
                <a:extLst>
                  <a:ext uri="{FF2B5EF4-FFF2-40B4-BE49-F238E27FC236}">
                    <a16:creationId xmlns:a16="http://schemas.microsoft.com/office/drawing/2014/main" id="{553DFEC9-BE4E-F94F-936E-C02FFF6CA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5" name="AutoShape 161">
                <a:extLst>
                  <a:ext uri="{FF2B5EF4-FFF2-40B4-BE49-F238E27FC236}">
                    <a16:creationId xmlns:a16="http://schemas.microsoft.com/office/drawing/2014/main" id="{43F743B0-ACF4-3044-851A-E1B9884FB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3" name="Rectangle 162">
              <a:extLst>
                <a:ext uri="{FF2B5EF4-FFF2-40B4-BE49-F238E27FC236}">
                  <a16:creationId xmlns:a16="http://schemas.microsoft.com/office/drawing/2014/main" id="{D8E8B7E8-6654-B141-80DA-2835D0B6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4" name="Freeform 163">
              <a:extLst>
                <a:ext uri="{FF2B5EF4-FFF2-40B4-BE49-F238E27FC236}">
                  <a16:creationId xmlns:a16="http://schemas.microsoft.com/office/drawing/2014/main" id="{D47EC0CE-C9B0-544A-9F08-C5F74F5F8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5" name="Freeform 164">
              <a:extLst>
                <a:ext uri="{FF2B5EF4-FFF2-40B4-BE49-F238E27FC236}">
                  <a16:creationId xmlns:a16="http://schemas.microsoft.com/office/drawing/2014/main" id="{B6D47BE6-5EDC-5F46-927F-15C18BEEF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6" name="Oval 165">
              <a:extLst>
                <a:ext uri="{FF2B5EF4-FFF2-40B4-BE49-F238E27FC236}">
                  <a16:creationId xmlns:a16="http://schemas.microsoft.com/office/drawing/2014/main" id="{8699D5C3-5E2F-5247-88B1-8F7A5068C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7" name="Freeform 166">
              <a:extLst>
                <a:ext uri="{FF2B5EF4-FFF2-40B4-BE49-F238E27FC236}">
                  <a16:creationId xmlns:a16="http://schemas.microsoft.com/office/drawing/2014/main" id="{BFDFB342-1B41-3C40-90B5-38F87DB8D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8" name="AutoShape 167">
              <a:extLst>
                <a:ext uri="{FF2B5EF4-FFF2-40B4-BE49-F238E27FC236}">
                  <a16:creationId xmlns:a16="http://schemas.microsoft.com/office/drawing/2014/main" id="{31EB1D99-2A1B-554C-9D92-24AAEE38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9" name="AutoShape 168">
              <a:extLst>
                <a:ext uri="{FF2B5EF4-FFF2-40B4-BE49-F238E27FC236}">
                  <a16:creationId xmlns:a16="http://schemas.microsoft.com/office/drawing/2014/main" id="{8C5166EA-4FF3-CA4A-89EF-1C89946C1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0" name="Oval 169">
              <a:extLst>
                <a:ext uri="{FF2B5EF4-FFF2-40B4-BE49-F238E27FC236}">
                  <a16:creationId xmlns:a16="http://schemas.microsoft.com/office/drawing/2014/main" id="{45C4253F-C6AA-8F41-9A95-B86147446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1" name="Oval 170">
              <a:extLst>
                <a:ext uri="{FF2B5EF4-FFF2-40B4-BE49-F238E27FC236}">
                  <a16:creationId xmlns:a16="http://schemas.microsoft.com/office/drawing/2014/main" id="{99937982-831E-014F-8011-31A38BC3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2" name="Oval 171">
              <a:extLst>
                <a:ext uri="{FF2B5EF4-FFF2-40B4-BE49-F238E27FC236}">
                  <a16:creationId xmlns:a16="http://schemas.microsoft.com/office/drawing/2014/main" id="{CB852665-8191-CD47-9BBA-1BC8D1E83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3" name="Rectangle 172">
              <a:extLst>
                <a:ext uri="{FF2B5EF4-FFF2-40B4-BE49-F238E27FC236}">
                  <a16:creationId xmlns:a16="http://schemas.microsoft.com/office/drawing/2014/main" id="{A5B541A2-F634-3F4C-920F-8FEB757F7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482" name="Rectangle 4">
            <a:extLst>
              <a:ext uri="{FF2B5EF4-FFF2-40B4-BE49-F238E27FC236}">
                <a16:creationId xmlns:a16="http://schemas.microsoft.com/office/drawing/2014/main" id="{885A2C98-F0C5-4F48-973F-FB58C481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539" y="1361756"/>
            <a:ext cx="815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en-US" i="1" kern="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i="1" kern="0" baseline="-250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i="1" kern="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&lt; </a:t>
            </a:r>
            <a:r>
              <a:rPr lang="en-US" altLang="en-US" i="1" kern="0" dirty="0" err="1">
                <a:solidFill>
                  <a:srgbClr val="CC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i="1" kern="0" baseline="-25000" dirty="0" err="1">
                <a:solidFill>
                  <a:srgbClr val="CC0000"/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en-US" i="1" kern="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  </a:t>
            </a:r>
            <a:r>
              <a:rPr lang="en-US" altLang="en-US" kern="0" dirty="0">
                <a:ea typeface="ＭＳ Ｐゴシック" panose="020B0600070205080204" pitchFamily="34" charset="-128"/>
              </a:rPr>
              <a:t>What is average end-end throughput?</a:t>
            </a:r>
          </a:p>
        </p:txBody>
      </p:sp>
      <p:grpSp>
        <p:nvGrpSpPr>
          <p:cNvPr id="483" name="Group 34">
            <a:extLst>
              <a:ext uri="{FF2B5EF4-FFF2-40B4-BE49-F238E27FC236}">
                <a16:creationId xmlns:a16="http://schemas.microsoft.com/office/drawing/2014/main" id="{1D7513B2-BA27-CA43-AABC-A66648BC2AFF}"/>
              </a:ext>
            </a:extLst>
          </p:cNvPr>
          <p:cNvGrpSpPr>
            <a:grpSpLocks/>
          </p:cNvGrpSpPr>
          <p:nvPr/>
        </p:nvGrpSpPr>
        <p:grpSpPr bwMode="auto">
          <a:xfrm>
            <a:off x="2745351" y="2343655"/>
            <a:ext cx="2136775" cy="307975"/>
            <a:chOff x="2249" y="3430"/>
            <a:chExt cx="1389" cy="256"/>
          </a:xfrm>
        </p:grpSpPr>
        <p:sp>
          <p:nvSpPr>
            <p:cNvPr id="484" name="Oval 35">
              <a:extLst>
                <a:ext uri="{FF2B5EF4-FFF2-40B4-BE49-F238E27FC236}">
                  <a16:creationId xmlns:a16="http://schemas.microsoft.com/office/drawing/2014/main" id="{5340CEA1-5B2B-9B46-9AAF-4147EFCA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Rectangle 36">
              <a:extLst>
                <a:ext uri="{FF2B5EF4-FFF2-40B4-BE49-F238E27FC236}">
                  <a16:creationId xmlns:a16="http://schemas.microsoft.com/office/drawing/2014/main" id="{18778160-DBBA-3B4C-9F3C-5804D0719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Oval 37">
              <a:extLst>
                <a:ext uri="{FF2B5EF4-FFF2-40B4-BE49-F238E27FC236}">
                  <a16:creationId xmlns:a16="http://schemas.microsoft.com/office/drawing/2014/main" id="{8BF0591E-F2E4-8A4C-A92C-C81344F40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7" name="Rectangle 38">
              <a:extLst>
                <a:ext uri="{FF2B5EF4-FFF2-40B4-BE49-F238E27FC236}">
                  <a16:creationId xmlns:a16="http://schemas.microsoft.com/office/drawing/2014/main" id="{E207FABE-8267-D846-9F45-80EB05CCD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88" name="Text Box 39">
            <a:extLst>
              <a:ext uri="{FF2B5EF4-FFF2-40B4-BE49-F238E27FC236}">
                <a16:creationId xmlns:a16="http://schemas.microsoft.com/office/drawing/2014/main" id="{957E7C76-675E-574B-8ACD-614388DAE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214" y="2270741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+mn-lt"/>
                <a:cs typeface="Arial"/>
              </a:rPr>
              <a:t>  R</a:t>
            </a:r>
            <a:r>
              <a:rPr lang="en-US" altLang="en-US" sz="2800" baseline="-25000" dirty="0">
                <a:solidFill>
                  <a:srgbClr val="000000"/>
                </a:solidFill>
                <a:latin typeface="+mn-lt"/>
                <a:cs typeface="Arial"/>
              </a:rPr>
              <a:t>s</a:t>
            </a:r>
            <a:r>
              <a:rPr lang="en-US" altLang="en-US" sz="2000" baseline="-25000" dirty="0">
                <a:solidFill>
                  <a:srgbClr val="000000"/>
                </a:solidFill>
                <a:latin typeface="+mn-lt"/>
                <a:cs typeface="Arial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+mn-lt"/>
                <a:cs typeface="Arial"/>
              </a:rPr>
              <a:t>bits/sec</a:t>
            </a:r>
          </a:p>
        </p:txBody>
      </p:sp>
      <p:sp>
        <p:nvSpPr>
          <p:cNvPr id="489" name="AutoShape 42">
            <a:extLst>
              <a:ext uri="{FF2B5EF4-FFF2-40B4-BE49-F238E27FC236}">
                <a16:creationId xmlns:a16="http://schemas.microsoft.com/office/drawing/2014/main" id="{8A9CF8E3-1601-CD45-8200-B1516EA3BB3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34139" y="2111880"/>
            <a:ext cx="895350" cy="565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90" name="AutoShape 43">
            <a:extLst>
              <a:ext uri="{FF2B5EF4-FFF2-40B4-BE49-F238E27FC236}">
                <a16:creationId xmlns:a16="http://schemas.microsoft.com/office/drawing/2014/main" id="{ED879A95-B645-8B4D-89AF-6D1789AF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251" y="2318255"/>
            <a:ext cx="941624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+mn-lt"/>
              <a:cs typeface="Arial"/>
            </a:endParaRPr>
          </a:p>
        </p:txBody>
      </p:sp>
      <p:grpSp>
        <p:nvGrpSpPr>
          <p:cNvPr id="491" name="Group 54">
            <a:extLst>
              <a:ext uri="{FF2B5EF4-FFF2-40B4-BE49-F238E27FC236}">
                <a16:creationId xmlns:a16="http://schemas.microsoft.com/office/drawing/2014/main" id="{5C873AA0-FFD9-7542-BED1-8B7A71AB1C1E}"/>
              </a:ext>
            </a:extLst>
          </p:cNvPr>
          <p:cNvGrpSpPr>
            <a:grpSpLocks/>
          </p:cNvGrpSpPr>
          <p:nvPr/>
        </p:nvGrpSpPr>
        <p:grpSpPr bwMode="auto">
          <a:xfrm>
            <a:off x="6118790" y="2210305"/>
            <a:ext cx="2577607" cy="569913"/>
            <a:chOff x="3130" y="3069"/>
            <a:chExt cx="1765" cy="366"/>
          </a:xfrm>
        </p:grpSpPr>
        <p:grpSp>
          <p:nvGrpSpPr>
            <p:cNvPr id="492" name="Group 45">
              <a:extLst>
                <a:ext uri="{FF2B5EF4-FFF2-40B4-BE49-F238E27FC236}">
                  <a16:creationId xmlns:a16="http://schemas.microsoft.com/office/drawing/2014/main" id="{97D274BB-C29B-ED4E-859A-927860A3F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494" name="Oval 46">
                <a:extLst>
                  <a:ext uri="{FF2B5EF4-FFF2-40B4-BE49-F238E27FC236}">
                    <a16:creationId xmlns:a16="http://schemas.microsoft.com/office/drawing/2014/main" id="{2EC17BEE-E58A-6140-B989-B0CDD1C1A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5" name="Rectangle 47">
                <a:extLst>
                  <a:ext uri="{FF2B5EF4-FFF2-40B4-BE49-F238E27FC236}">
                    <a16:creationId xmlns:a16="http://schemas.microsoft.com/office/drawing/2014/main" id="{AD336F13-B720-7341-B116-DA4D9171B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6" name="Oval 48">
                <a:extLst>
                  <a:ext uri="{FF2B5EF4-FFF2-40B4-BE49-F238E27FC236}">
                    <a16:creationId xmlns:a16="http://schemas.microsoft.com/office/drawing/2014/main" id="{4B7EF7CF-26D6-F04C-A388-9C2DE746E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97" name="Rectangle 49">
                <a:extLst>
                  <a:ext uri="{FF2B5EF4-FFF2-40B4-BE49-F238E27FC236}">
                    <a16:creationId xmlns:a16="http://schemas.microsoft.com/office/drawing/2014/main" id="{604E850F-FAD3-D34F-8D0B-B1F5F12A4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93" name="Text Box 50">
              <a:extLst>
                <a:ext uri="{FF2B5EF4-FFF2-40B4-BE49-F238E27FC236}">
                  <a16:creationId xmlns:a16="http://schemas.microsoft.com/office/drawing/2014/main" id="{48FDD660-FDC1-BC4D-AF14-61D75C0EB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" y="3135"/>
              <a:ext cx="17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</p:grpSp>
      <p:sp>
        <p:nvSpPr>
          <p:cNvPr id="498" name="Rectangle 56">
            <a:extLst>
              <a:ext uri="{FF2B5EF4-FFF2-40B4-BE49-F238E27FC236}">
                <a16:creationId xmlns:a16="http://schemas.microsoft.com/office/drawing/2014/main" id="{A7FBBFF4-7CCE-3745-9DBF-448559E7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051" y="3170791"/>
            <a:ext cx="80629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  <a:cs typeface="Arial"/>
              </a:rPr>
              <a:t>R</a:t>
            </a:r>
            <a:r>
              <a:rPr lang="en-US" altLang="en-US" sz="2800" i="1" baseline="-25000" dirty="0">
                <a:solidFill>
                  <a:srgbClr val="CC0000"/>
                </a:solidFill>
                <a:latin typeface="+mn-lt"/>
                <a:cs typeface="Arial"/>
              </a:rPr>
              <a:t>s</a:t>
            </a:r>
            <a:r>
              <a:rPr lang="en-US" altLang="en-US" sz="2800" i="1" dirty="0">
                <a:solidFill>
                  <a:srgbClr val="CC0000"/>
                </a:solidFill>
                <a:latin typeface="+mn-lt"/>
                <a:cs typeface="Arial"/>
              </a:rPr>
              <a:t> &gt; </a:t>
            </a:r>
            <a:r>
              <a:rPr lang="en-US" altLang="en-US" sz="2800" i="1" dirty="0" err="1">
                <a:solidFill>
                  <a:srgbClr val="CC0000"/>
                </a:solidFill>
                <a:latin typeface="+mn-lt"/>
                <a:cs typeface="Arial"/>
              </a:rPr>
              <a:t>R</a:t>
            </a:r>
            <a:r>
              <a:rPr lang="en-US" altLang="en-US" sz="2800" i="1" baseline="-25000" dirty="0" err="1">
                <a:solidFill>
                  <a:srgbClr val="CC0000"/>
                </a:solidFill>
                <a:latin typeface="+mn-lt"/>
                <a:cs typeface="Arial"/>
              </a:rPr>
              <a:t>c</a:t>
            </a:r>
            <a:r>
              <a:rPr lang="en-US" altLang="en-US" sz="2800" i="1" dirty="0">
                <a:solidFill>
                  <a:srgbClr val="FF3300"/>
                </a:solidFill>
                <a:latin typeface="+mn-lt"/>
                <a:cs typeface="Arial"/>
              </a:rPr>
              <a:t>  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cs typeface="Arial"/>
              </a:rPr>
              <a:t>What is average end-end throughput?</a:t>
            </a:r>
          </a:p>
        </p:txBody>
      </p:sp>
      <p:grpSp>
        <p:nvGrpSpPr>
          <p:cNvPr id="499" name="Group 209">
            <a:extLst>
              <a:ext uri="{FF2B5EF4-FFF2-40B4-BE49-F238E27FC236}">
                <a16:creationId xmlns:a16="http://schemas.microsoft.com/office/drawing/2014/main" id="{79A28CBF-CC98-364E-9CA1-5406DF2D3C3F}"/>
              </a:ext>
            </a:extLst>
          </p:cNvPr>
          <p:cNvGrpSpPr>
            <a:grpSpLocks/>
          </p:cNvGrpSpPr>
          <p:nvPr/>
        </p:nvGrpSpPr>
        <p:grpSpPr bwMode="auto">
          <a:xfrm>
            <a:off x="1327659" y="5111236"/>
            <a:ext cx="8847138" cy="1282702"/>
            <a:chOff x="186" y="3246"/>
            <a:chExt cx="5573" cy="808"/>
          </a:xfrm>
        </p:grpSpPr>
        <p:sp>
          <p:nvSpPr>
            <p:cNvPr id="500" name="Rectangle 102">
              <a:extLst>
                <a:ext uri="{FF2B5EF4-FFF2-40B4-BE49-F238E27FC236}">
                  <a16:creationId xmlns:a16="http://schemas.microsoft.com/office/drawing/2014/main" id="{A6EA76B5-34A9-BA4F-919C-79EC2F39D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3414"/>
              <a:ext cx="5521" cy="6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01" name="Text Box 101">
              <a:extLst>
                <a:ext uri="{FF2B5EF4-FFF2-40B4-BE49-F238E27FC236}">
                  <a16:creationId xmlns:a16="http://schemas.microsoft.com/office/drawing/2014/main" id="{EC6D6C58-6370-D841-9FF4-E86B32210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" y="3585"/>
              <a:ext cx="55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link on end-end path that constrains  end-end throughput</a:t>
              </a:r>
            </a:p>
          </p:txBody>
        </p:sp>
        <p:sp>
          <p:nvSpPr>
            <p:cNvPr id="502" name="Text Box 104">
              <a:extLst>
                <a:ext uri="{FF2B5EF4-FFF2-40B4-BE49-F238E27FC236}">
                  <a16:creationId xmlns:a16="http://schemas.microsoft.com/office/drawing/2014/main" id="{999DDB29-B5E4-4144-8D94-861082F6D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3246"/>
              <a:ext cx="1629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bottleneck link</a:t>
              </a:r>
            </a:p>
          </p:txBody>
        </p:sp>
      </p:grpSp>
      <p:sp>
        <p:nvSpPr>
          <p:cNvPr id="503" name="AutoShape 51">
            <a:extLst>
              <a:ext uri="{FF2B5EF4-FFF2-40B4-BE49-F238E27FC236}">
                <a16:creationId xmlns:a16="http://schemas.microsoft.com/office/drawing/2014/main" id="{ADA15BF7-93C3-524C-B9B7-716C2BEB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714" y="231190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+mn-lt"/>
              <a:cs typeface="Arial"/>
            </a:endParaRPr>
          </a:p>
        </p:txBody>
      </p:sp>
      <p:grpSp>
        <p:nvGrpSpPr>
          <p:cNvPr id="504" name="Group 132">
            <a:extLst>
              <a:ext uri="{FF2B5EF4-FFF2-40B4-BE49-F238E27FC236}">
                <a16:creationId xmlns:a16="http://schemas.microsoft.com/office/drawing/2014/main" id="{B3F5B0C7-9CEB-E049-B0C3-0F00703C40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58681" y="2157918"/>
            <a:ext cx="871538" cy="885825"/>
            <a:chOff x="-44" y="1473"/>
            <a:chExt cx="981" cy="1105"/>
          </a:xfrm>
        </p:grpSpPr>
        <p:pic>
          <p:nvPicPr>
            <p:cNvPr id="505" name="Picture 133" descr="desktop_computer_stylized_medium">
              <a:extLst>
                <a:ext uri="{FF2B5EF4-FFF2-40B4-BE49-F238E27FC236}">
                  <a16:creationId xmlns:a16="http://schemas.microsoft.com/office/drawing/2014/main" id="{9D7414AB-58AD-7D46-95D7-2D5B55309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6" name="Freeform 134">
              <a:extLst>
                <a:ext uri="{FF2B5EF4-FFF2-40B4-BE49-F238E27FC236}">
                  <a16:creationId xmlns:a16="http://schemas.microsoft.com/office/drawing/2014/main" id="{D5C4B243-FAF4-7842-9BC1-63CB23F731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507" name="AutoShape 327">
            <a:extLst>
              <a:ext uri="{FF2B5EF4-FFF2-40B4-BE49-F238E27FC236}">
                <a16:creationId xmlns:a16="http://schemas.microsoft.com/office/drawing/2014/main" id="{2F56CE5E-CD88-F243-A5D6-997F5D7E1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826" y="185470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8" name="Group 206">
            <a:extLst>
              <a:ext uri="{FF2B5EF4-FFF2-40B4-BE49-F238E27FC236}">
                <a16:creationId xmlns:a16="http://schemas.microsoft.com/office/drawing/2014/main" id="{DC9267E1-3EDB-E748-8467-2A9B485898A2}"/>
              </a:ext>
            </a:extLst>
          </p:cNvPr>
          <p:cNvGrpSpPr>
            <a:grpSpLocks/>
          </p:cNvGrpSpPr>
          <p:nvPr/>
        </p:nvGrpSpPr>
        <p:grpSpPr bwMode="auto">
          <a:xfrm>
            <a:off x="1908739" y="3723447"/>
            <a:ext cx="8126412" cy="1166813"/>
            <a:chOff x="775" y="2474"/>
            <a:chExt cx="5119" cy="735"/>
          </a:xfrm>
        </p:grpSpPr>
        <p:grpSp>
          <p:nvGrpSpPr>
            <p:cNvPr id="509" name="Group 173">
              <a:extLst>
                <a:ext uri="{FF2B5EF4-FFF2-40B4-BE49-F238E27FC236}">
                  <a16:creationId xmlns:a16="http://schemas.microsoft.com/office/drawing/2014/main" id="{017DEB16-2C42-DB4F-AC8D-2F24A202D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540" name="Freeform 174">
                <a:extLst>
                  <a:ext uri="{FF2B5EF4-FFF2-40B4-BE49-F238E27FC236}">
                    <a16:creationId xmlns:a16="http://schemas.microsoft.com/office/drawing/2014/main" id="{7071AEAE-A73F-D243-B123-B7B1D9BDF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1" name="Rectangle 175">
                <a:extLst>
                  <a:ext uri="{FF2B5EF4-FFF2-40B4-BE49-F238E27FC236}">
                    <a16:creationId xmlns:a16="http://schemas.microsoft.com/office/drawing/2014/main" id="{70DE3468-CF53-0346-8D80-E9385C7F7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2" name="Freeform 176">
                <a:extLst>
                  <a:ext uri="{FF2B5EF4-FFF2-40B4-BE49-F238E27FC236}">
                    <a16:creationId xmlns:a16="http://schemas.microsoft.com/office/drawing/2014/main" id="{ED311748-A5CC-494E-90AD-11746C8AC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3" name="Freeform 177">
                <a:extLst>
                  <a:ext uri="{FF2B5EF4-FFF2-40B4-BE49-F238E27FC236}">
                    <a16:creationId xmlns:a16="http://schemas.microsoft.com/office/drawing/2014/main" id="{8C78D907-80B8-AF4A-AB8A-5919F960D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4" name="Rectangle 178">
                <a:extLst>
                  <a:ext uri="{FF2B5EF4-FFF2-40B4-BE49-F238E27FC236}">
                    <a16:creationId xmlns:a16="http://schemas.microsoft.com/office/drawing/2014/main" id="{894B83D8-FCC8-084F-9660-A8CED18F9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5" name="Group 179">
                <a:extLst>
                  <a:ext uri="{FF2B5EF4-FFF2-40B4-BE49-F238E27FC236}">
                    <a16:creationId xmlns:a16="http://schemas.microsoft.com/office/drawing/2014/main" id="{FA4C49FB-332B-1C42-B0C2-F3D370F081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70" name="AutoShape 180">
                  <a:extLst>
                    <a:ext uri="{FF2B5EF4-FFF2-40B4-BE49-F238E27FC236}">
                      <a16:creationId xmlns:a16="http://schemas.microsoft.com/office/drawing/2014/main" id="{6BD6D33C-E791-F149-8310-5B3D390F6C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71" name="AutoShape 181">
                  <a:extLst>
                    <a:ext uri="{FF2B5EF4-FFF2-40B4-BE49-F238E27FC236}">
                      <a16:creationId xmlns:a16="http://schemas.microsoft.com/office/drawing/2014/main" id="{5E71277F-C04C-3142-838B-6EE506CB21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6" name="Rectangle 182">
                <a:extLst>
                  <a:ext uri="{FF2B5EF4-FFF2-40B4-BE49-F238E27FC236}">
                    <a16:creationId xmlns:a16="http://schemas.microsoft.com/office/drawing/2014/main" id="{24A16DC6-2460-DC4F-994B-EF8DC5F2A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7" name="Group 183">
                <a:extLst>
                  <a:ext uri="{FF2B5EF4-FFF2-40B4-BE49-F238E27FC236}">
                    <a16:creationId xmlns:a16="http://schemas.microsoft.com/office/drawing/2014/main" id="{98E7E366-D731-D346-83EB-43C23A31E5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68" name="AutoShape 184">
                  <a:extLst>
                    <a:ext uri="{FF2B5EF4-FFF2-40B4-BE49-F238E27FC236}">
                      <a16:creationId xmlns:a16="http://schemas.microsoft.com/office/drawing/2014/main" id="{12E76A99-F292-4942-B7EA-16F260F71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9" name="AutoShape 185">
                  <a:extLst>
                    <a:ext uri="{FF2B5EF4-FFF2-40B4-BE49-F238E27FC236}">
                      <a16:creationId xmlns:a16="http://schemas.microsoft.com/office/drawing/2014/main" id="{981E5C21-5C45-464D-B45B-155529C9BC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8" name="Rectangle 186">
                <a:extLst>
                  <a:ext uri="{FF2B5EF4-FFF2-40B4-BE49-F238E27FC236}">
                    <a16:creationId xmlns:a16="http://schemas.microsoft.com/office/drawing/2014/main" id="{464DC274-CDF8-6E47-9806-008A0A6CC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9" name="Rectangle 187">
                <a:extLst>
                  <a:ext uri="{FF2B5EF4-FFF2-40B4-BE49-F238E27FC236}">
                    <a16:creationId xmlns:a16="http://schemas.microsoft.com/office/drawing/2014/main" id="{98AC22BF-B25F-6142-87DB-E850C47D1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0" name="Group 188">
                <a:extLst>
                  <a:ext uri="{FF2B5EF4-FFF2-40B4-BE49-F238E27FC236}">
                    <a16:creationId xmlns:a16="http://schemas.microsoft.com/office/drawing/2014/main" id="{7D330731-B2DD-FA40-90B0-9AF6F55A2D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66" name="AutoShape 189">
                  <a:extLst>
                    <a:ext uri="{FF2B5EF4-FFF2-40B4-BE49-F238E27FC236}">
                      <a16:creationId xmlns:a16="http://schemas.microsoft.com/office/drawing/2014/main" id="{9DE72B9D-63C0-864A-8FD9-1B399D8E81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7" name="AutoShape 190">
                  <a:extLst>
                    <a:ext uri="{FF2B5EF4-FFF2-40B4-BE49-F238E27FC236}">
                      <a16:creationId xmlns:a16="http://schemas.microsoft.com/office/drawing/2014/main" id="{E1DF0355-58D1-FF48-A296-D36811A78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1" name="Freeform 191">
                <a:extLst>
                  <a:ext uri="{FF2B5EF4-FFF2-40B4-BE49-F238E27FC236}">
                    <a16:creationId xmlns:a16="http://schemas.microsoft.com/office/drawing/2014/main" id="{0F425FAD-60C7-8D46-AC04-D61CF1C12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2" name="Group 192">
                <a:extLst>
                  <a:ext uri="{FF2B5EF4-FFF2-40B4-BE49-F238E27FC236}">
                    <a16:creationId xmlns:a16="http://schemas.microsoft.com/office/drawing/2014/main" id="{DD061A78-E747-F742-AAA6-0EBB1F0472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64" name="AutoShape 193">
                  <a:extLst>
                    <a:ext uri="{FF2B5EF4-FFF2-40B4-BE49-F238E27FC236}">
                      <a16:creationId xmlns:a16="http://schemas.microsoft.com/office/drawing/2014/main" id="{D1A721C9-09F8-CA49-8768-A4D6045775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5" name="AutoShape 194">
                  <a:extLst>
                    <a:ext uri="{FF2B5EF4-FFF2-40B4-BE49-F238E27FC236}">
                      <a16:creationId xmlns:a16="http://schemas.microsoft.com/office/drawing/2014/main" id="{62ACD839-F2C5-9845-AB4E-C5BA19C2E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3" name="Rectangle 195">
                <a:extLst>
                  <a:ext uri="{FF2B5EF4-FFF2-40B4-BE49-F238E27FC236}">
                    <a16:creationId xmlns:a16="http://schemas.microsoft.com/office/drawing/2014/main" id="{372A6132-E5E3-D940-8B20-1C9F499C3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4" name="Freeform 196">
                <a:extLst>
                  <a:ext uri="{FF2B5EF4-FFF2-40B4-BE49-F238E27FC236}">
                    <a16:creationId xmlns:a16="http://schemas.microsoft.com/office/drawing/2014/main" id="{7FB8C692-1BF5-7148-BD0F-82D246066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5" name="Freeform 197">
                <a:extLst>
                  <a:ext uri="{FF2B5EF4-FFF2-40B4-BE49-F238E27FC236}">
                    <a16:creationId xmlns:a16="http://schemas.microsoft.com/office/drawing/2014/main" id="{B0320B70-5119-4C4A-9DDB-B708D3E77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6" name="Oval 198">
                <a:extLst>
                  <a:ext uri="{FF2B5EF4-FFF2-40B4-BE49-F238E27FC236}">
                    <a16:creationId xmlns:a16="http://schemas.microsoft.com/office/drawing/2014/main" id="{29E3337B-80AF-FE42-A33A-1B58F986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7" name="Freeform 199">
                <a:extLst>
                  <a:ext uri="{FF2B5EF4-FFF2-40B4-BE49-F238E27FC236}">
                    <a16:creationId xmlns:a16="http://schemas.microsoft.com/office/drawing/2014/main" id="{09D40D09-BC4A-744B-BB47-8545C1DE0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8" name="AutoShape 200">
                <a:extLst>
                  <a:ext uri="{FF2B5EF4-FFF2-40B4-BE49-F238E27FC236}">
                    <a16:creationId xmlns:a16="http://schemas.microsoft.com/office/drawing/2014/main" id="{BF852A65-EDBF-594C-9A10-757D04960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9" name="AutoShape 201">
                <a:extLst>
                  <a:ext uri="{FF2B5EF4-FFF2-40B4-BE49-F238E27FC236}">
                    <a16:creationId xmlns:a16="http://schemas.microsoft.com/office/drawing/2014/main" id="{02863060-88F5-664A-BDBC-D1E1E1A55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0" name="Oval 202">
                <a:extLst>
                  <a:ext uri="{FF2B5EF4-FFF2-40B4-BE49-F238E27FC236}">
                    <a16:creationId xmlns:a16="http://schemas.microsoft.com/office/drawing/2014/main" id="{5E04EF61-FED3-3541-ACA1-9693CBB7F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1" name="Oval 203">
                <a:extLst>
                  <a:ext uri="{FF2B5EF4-FFF2-40B4-BE49-F238E27FC236}">
                    <a16:creationId xmlns:a16="http://schemas.microsoft.com/office/drawing/2014/main" id="{44A7BC25-D6E5-A44C-855D-AA7C5150A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2" name="Oval 204">
                <a:extLst>
                  <a:ext uri="{FF2B5EF4-FFF2-40B4-BE49-F238E27FC236}">
                    <a16:creationId xmlns:a16="http://schemas.microsoft.com/office/drawing/2014/main" id="{14F564A5-40D1-4A43-8039-CF1042677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3" name="Rectangle 205">
                <a:extLst>
                  <a:ext uri="{FF2B5EF4-FFF2-40B4-BE49-F238E27FC236}">
                    <a16:creationId xmlns:a16="http://schemas.microsoft.com/office/drawing/2014/main" id="{1AE270E5-AC06-504B-BF97-435964C8B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10" name="Line 57">
              <a:extLst>
                <a:ext uri="{FF2B5EF4-FFF2-40B4-BE49-F238E27FC236}">
                  <a16:creationId xmlns:a16="http://schemas.microsoft.com/office/drawing/2014/main" id="{E30AFCCA-07F4-A740-BD4B-5B28F2D98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1" name="Group 58">
              <a:extLst>
                <a:ext uri="{FF2B5EF4-FFF2-40B4-BE49-F238E27FC236}">
                  <a16:creationId xmlns:a16="http://schemas.microsoft.com/office/drawing/2014/main" id="{C24A23EE-8313-D64E-BD4F-3BFCD778F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2870"/>
              <a:ext cx="607" cy="108"/>
              <a:chOff x="3603" y="243"/>
              <a:chExt cx="357" cy="106"/>
            </a:xfrm>
          </p:grpSpPr>
          <p:sp>
            <p:nvSpPr>
              <p:cNvPr id="531" name="Line 60">
                <a:extLst>
                  <a:ext uri="{FF2B5EF4-FFF2-40B4-BE49-F238E27FC236}">
                    <a16:creationId xmlns:a16="http://schemas.microsoft.com/office/drawing/2014/main" id="{1E8C1397-8F48-5E4D-BC95-2AEEFF432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2" name="Line 61">
                <a:extLst>
                  <a:ext uri="{FF2B5EF4-FFF2-40B4-BE49-F238E27FC236}">
                    <a16:creationId xmlns:a16="http://schemas.microsoft.com/office/drawing/2014/main" id="{A9B3CF61-A592-AA42-AE21-C6F6DDBF0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3" name="Rectangle 62">
                <a:extLst>
                  <a:ext uri="{FF2B5EF4-FFF2-40B4-BE49-F238E27FC236}">
                    <a16:creationId xmlns:a16="http://schemas.microsoft.com/office/drawing/2014/main" id="{BD11C863-452F-AE46-9242-58534859C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34" name="Group 64">
                <a:extLst>
                  <a:ext uri="{FF2B5EF4-FFF2-40B4-BE49-F238E27FC236}">
                    <a16:creationId xmlns:a16="http://schemas.microsoft.com/office/drawing/2014/main" id="{A74AB26D-917E-1C43-8497-203578F54C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9" y="248"/>
                <a:ext cx="119" cy="65"/>
                <a:chOff x="2894" y="850"/>
                <a:chExt cx="94" cy="96"/>
              </a:xfrm>
            </p:grpSpPr>
            <p:sp>
              <p:nvSpPr>
                <p:cNvPr id="538" name="Line 66">
                  <a:extLst>
                    <a:ext uri="{FF2B5EF4-FFF2-40B4-BE49-F238E27FC236}">
                      <a16:creationId xmlns:a16="http://schemas.microsoft.com/office/drawing/2014/main" id="{B0ECEE3F-0D27-9E45-AD59-E3E44736B1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9" name="Line 67">
                  <a:extLst>
                    <a:ext uri="{FF2B5EF4-FFF2-40B4-BE49-F238E27FC236}">
                      <a16:creationId xmlns:a16="http://schemas.microsoft.com/office/drawing/2014/main" id="{EB55E3DC-430D-5347-B8CC-570995919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535" name="Group 68">
                <a:extLst>
                  <a:ext uri="{FF2B5EF4-FFF2-40B4-BE49-F238E27FC236}">
                    <a16:creationId xmlns:a16="http://schemas.microsoft.com/office/drawing/2014/main" id="{EE23C2BF-5FE2-B644-AFE9-10E650F8E6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9" y="243"/>
                <a:ext cx="124" cy="66"/>
                <a:chOff x="2848" y="848"/>
                <a:chExt cx="98" cy="98"/>
              </a:xfrm>
            </p:grpSpPr>
            <p:sp>
              <p:nvSpPr>
                <p:cNvPr id="536" name="Line 69">
                  <a:extLst>
                    <a:ext uri="{FF2B5EF4-FFF2-40B4-BE49-F238E27FC236}">
                      <a16:creationId xmlns:a16="http://schemas.microsoft.com/office/drawing/2014/main" id="{9CEA633F-1910-4F48-AE5F-C3F267226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7" name="Line 71">
                  <a:extLst>
                    <a:ext uri="{FF2B5EF4-FFF2-40B4-BE49-F238E27FC236}">
                      <a16:creationId xmlns:a16="http://schemas.microsoft.com/office/drawing/2014/main" id="{0EEE95F5-28BD-5244-AB61-1D0DDB38D9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sp>
          <p:nvSpPr>
            <p:cNvPr id="512" name="AutoShape 90">
              <a:extLst>
                <a:ext uri="{FF2B5EF4-FFF2-40B4-BE49-F238E27FC236}">
                  <a16:creationId xmlns:a16="http://schemas.microsoft.com/office/drawing/2014/main" id="{FBD38E77-2123-B941-9E3E-28175B8F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2812"/>
              <a:ext cx="609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3" name="Group 92">
              <a:extLst>
                <a:ext uri="{FF2B5EF4-FFF2-40B4-BE49-F238E27FC236}">
                  <a16:creationId xmlns:a16="http://schemas.microsoft.com/office/drawing/2014/main" id="{DDC22D0D-F03A-C14E-9613-D042E5ACF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8" y="2739"/>
              <a:ext cx="1347" cy="360"/>
              <a:chOff x="2249" y="3459"/>
              <a:chExt cx="1389" cy="257"/>
            </a:xfrm>
          </p:grpSpPr>
          <p:sp>
            <p:nvSpPr>
              <p:cNvPr id="527" name="Oval 93">
                <a:extLst>
                  <a:ext uri="{FF2B5EF4-FFF2-40B4-BE49-F238E27FC236}">
                    <a16:creationId xmlns:a16="http://schemas.microsoft.com/office/drawing/2014/main" id="{BD69A588-896C-CD4F-AF1D-5590117CB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6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8" name="Rectangle 94">
                <a:extLst>
                  <a:ext uri="{FF2B5EF4-FFF2-40B4-BE49-F238E27FC236}">
                    <a16:creationId xmlns:a16="http://schemas.microsoft.com/office/drawing/2014/main" id="{690BA38E-8C04-7D49-8A4D-F3EBD36EC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59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9" name="Oval 95">
                <a:extLst>
                  <a:ext uri="{FF2B5EF4-FFF2-40B4-BE49-F238E27FC236}">
                    <a16:creationId xmlns:a16="http://schemas.microsoft.com/office/drawing/2014/main" id="{F8BE880C-8629-DB4F-A98D-187B9D0ED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6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0" name="Rectangle 96">
                <a:extLst>
                  <a:ext uri="{FF2B5EF4-FFF2-40B4-BE49-F238E27FC236}">
                    <a16:creationId xmlns:a16="http://schemas.microsoft.com/office/drawing/2014/main" id="{CEA80494-8D88-874A-A154-9DE5B72CA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62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4" name="Text Box 97">
              <a:extLst>
                <a:ext uri="{FF2B5EF4-FFF2-40B4-BE49-F238E27FC236}">
                  <a16:creationId xmlns:a16="http://schemas.microsoft.com/office/drawing/2014/main" id="{1BBEC08D-B4E9-1244-8AFE-C137F04A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281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grpSp>
          <p:nvGrpSpPr>
            <p:cNvPr id="515" name="Group 83">
              <a:extLst>
                <a:ext uri="{FF2B5EF4-FFF2-40B4-BE49-F238E27FC236}">
                  <a16:creationId xmlns:a16="http://schemas.microsoft.com/office/drawing/2014/main" id="{453C8714-A6D0-E346-8A5B-615EFB01A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523" name="Oval 84">
                <a:extLst>
                  <a:ext uri="{FF2B5EF4-FFF2-40B4-BE49-F238E27FC236}">
                    <a16:creationId xmlns:a16="http://schemas.microsoft.com/office/drawing/2014/main" id="{15F82EFE-0228-FC41-A2F8-7597E3503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4" name="Rectangle 85">
                <a:extLst>
                  <a:ext uri="{FF2B5EF4-FFF2-40B4-BE49-F238E27FC236}">
                    <a16:creationId xmlns:a16="http://schemas.microsoft.com/office/drawing/2014/main" id="{771827D6-CDB4-624D-966F-486A8E5AB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5" name="Oval 86">
                <a:extLst>
                  <a:ext uri="{FF2B5EF4-FFF2-40B4-BE49-F238E27FC236}">
                    <a16:creationId xmlns:a16="http://schemas.microsoft.com/office/drawing/2014/main" id="{2C2907FC-8499-0B4E-AA1A-72F4C0958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26" name="Rectangle 87">
                <a:extLst>
                  <a:ext uri="{FF2B5EF4-FFF2-40B4-BE49-F238E27FC236}">
                    <a16:creationId xmlns:a16="http://schemas.microsoft.com/office/drawing/2014/main" id="{0460CA79-401A-4C43-9BF8-05BF988CC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6" name="Text Box 88">
              <a:extLst>
                <a:ext uri="{FF2B5EF4-FFF2-40B4-BE49-F238E27FC236}">
                  <a16:creationId xmlns:a16="http://schemas.microsoft.com/office/drawing/2014/main" id="{2215F4CA-83FF-2F43-A883-32EAB81F1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78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  </a:t>
              </a:r>
              <a:r>
                <a:rPr kumimoji="0" lang="en-US" alt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517" name="AutoShape 98">
              <a:extLst>
                <a:ext uri="{FF2B5EF4-FFF2-40B4-BE49-F238E27FC236}">
                  <a16:creationId xmlns:a16="http://schemas.microsoft.com/office/drawing/2014/main" id="{7823CDE2-367E-FB44-BE34-956568F7C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18" name="AutoShape 89">
              <a:extLst>
                <a:ext uri="{FF2B5EF4-FFF2-40B4-BE49-F238E27FC236}">
                  <a16:creationId xmlns:a16="http://schemas.microsoft.com/office/drawing/2014/main" id="{D3D3E169-3E07-3B4A-A3F9-E35D17B687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9" name="Group 135">
              <a:extLst>
                <a:ext uri="{FF2B5EF4-FFF2-40B4-BE49-F238E27FC236}">
                  <a16:creationId xmlns:a16="http://schemas.microsoft.com/office/drawing/2014/main" id="{5A825877-D688-F24C-8395-71DDEA807E2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345" y="2651"/>
              <a:ext cx="549" cy="558"/>
              <a:chOff x="-248" y="1473"/>
              <a:chExt cx="981" cy="1105"/>
            </a:xfrm>
          </p:grpSpPr>
          <p:pic>
            <p:nvPicPr>
              <p:cNvPr id="521" name="Picture 136" descr="desktop_computer_stylized_medium">
                <a:extLst>
                  <a:ext uri="{FF2B5EF4-FFF2-40B4-BE49-F238E27FC236}">
                    <a16:creationId xmlns:a16="http://schemas.microsoft.com/office/drawing/2014/main" id="{77517F6B-1BE4-F94A-BBF9-E9549AC02F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48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" name="Freeform 137">
                <a:extLst>
                  <a:ext uri="{FF2B5EF4-FFF2-40B4-BE49-F238E27FC236}">
                    <a16:creationId xmlns:a16="http://schemas.microsoft.com/office/drawing/2014/main" id="{85644D17-8C0F-0840-B111-635B1B4F10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20" name="AutoShape 327">
              <a:extLst>
                <a:ext uri="{FF2B5EF4-FFF2-40B4-BE49-F238E27FC236}">
                  <a16:creationId xmlns:a16="http://schemas.microsoft.com/office/drawing/2014/main" id="{26E8FD56-0A05-7348-855A-94527638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27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Throughput: network scenario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BDC7F4-E0CA-5441-8A92-F3458106F4EB}"/>
              </a:ext>
            </a:extLst>
          </p:cNvPr>
          <p:cNvGrpSpPr/>
          <p:nvPr/>
        </p:nvGrpSpPr>
        <p:grpSpPr>
          <a:xfrm>
            <a:off x="1066778" y="1303830"/>
            <a:ext cx="4754562" cy="5021997"/>
            <a:chOff x="6096000" y="1390614"/>
            <a:chExt cx="4754562" cy="5021997"/>
          </a:xfrm>
        </p:grpSpPr>
        <p:sp>
          <p:nvSpPr>
            <p:cNvPr id="602" name="Text Box 44">
              <a:extLst>
                <a:ext uri="{FF2B5EF4-FFF2-40B4-BE49-F238E27FC236}">
                  <a16:creationId xmlns:a16="http://schemas.microsoft.com/office/drawing/2014/main" id="{42F82D1E-8ED4-4F44-9C3C-BDFDC8129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5581614"/>
              <a:ext cx="47545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+mn-lt"/>
                  <a:cs typeface="Arial"/>
                </a:rPr>
                <a:t>10 connections (fairly) share backbone bottleneck link </a:t>
              </a:r>
              <a:r>
                <a:rPr lang="en-US" altLang="en-US" i="1" dirty="0">
                  <a:solidFill>
                    <a:srgbClr val="000000"/>
                  </a:solidFill>
                  <a:latin typeface="+mn-lt"/>
                  <a:cs typeface="Arial"/>
                </a:rPr>
                <a:t>R</a:t>
              </a:r>
              <a:r>
                <a:rPr lang="en-US" altLang="en-US" baseline="-25000" dirty="0">
                  <a:solidFill>
                    <a:srgbClr val="000000"/>
                  </a:solidFill>
                  <a:latin typeface="+mn-lt"/>
                  <a:cs typeface="Arial"/>
                </a:rPr>
                <a:t> </a:t>
              </a:r>
              <a:r>
                <a:rPr lang="en-US" altLang="en-US" dirty="0">
                  <a:solidFill>
                    <a:srgbClr val="000000"/>
                  </a:solidFill>
                  <a:latin typeface="+mn-lt"/>
                  <a:cs typeface="Arial"/>
                </a:rPr>
                <a:t>bits/sec</a:t>
              </a:r>
            </a:p>
          </p:txBody>
        </p:sp>
        <p:sp>
          <p:nvSpPr>
            <p:cNvPr id="603" name="Freeform 296">
              <a:extLst>
                <a:ext uri="{FF2B5EF4-FFF2-40B4-BE49-F238E27FC236}">
                  <a16:creationId xmlns:a16="http://schemas.microsoft.com/office/drawing/2014/main" id="{12223E81-DDE4-C440-BABA-D7BC48DB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2" y="2666964"/>
              <a:ext cx="3127375" cy="1498600"/>
            </a:xfrm>
            <a:custGeom>
              <a:avLst/>
              <a:gdLst>
                <a:gd name="T0" fmla="*/ 2147483647 w 1877"/>
                <a:gd name="T1" fmla="*/ 2147483647 h 917"/>
                <a:gd name="T2" fmla="*/ 2147483647 w 1877"/>
                <a:gd name="T3" fmla="*/ 2147483647 h 917"/>
                <a:gd name="T4" fmla="*/ 2147483647 w 1877"/>
                <a:gd name="T5" fmla="*/ 2147483647 h 917"/>
                <a:gd name="T6" fmla="*/ 2147483647 w 1877"/>
                <a:gd name="T7" fmla="*/ 2147483647 h 917"/>
                <a:gd name="T8" fmla="*/ 2147483647 w 1877"/>
                <a:gd name="T9" fmla="*/ 2147483647 h 917"/>
                <a:gd name="T10" fmla="*/ 2147483647 w 1877"/>
                <a:gd name="T11" fmla="*/ 2147483647 h 917"/>
                <a:gd name="T12" fmla="*/ 2147483647 w 1877"/>
                <a:gd name="T13" fmla="*/ 2147483647 h 917"/>
                <a:gd name="T14" fmla="*/ 2147483647 w 1877"/>
                <a:gd name="T15" fmla="*/ 2147483647 h 917"/>
                <a:gd name="T16" fmla="*/ 2147483647 w 1877"/>
                <a:gd name="T17" fmla="*/ 2147483647 h 917"/>
                <a:gd name="T18" fmla="*/ 2147483647 w 1877"/>
                <a:gd name="T19" fmla="*/ 2147483647 h 917"/>
                <a:gd name="T20" fmla="*/ 2147483647 w 1877"/>
                <a:gd name="T21" fmla="*/ 2147483647 h 917"/>
                <a:gd name="T22" fmla="*/ 2147483647 w 1877"/>
                <a:gd name="T23" fmla="*/ 2147483647 h 917"/>
                <a:gd name="T24" fmla="*/ 2147483647 w 1877"/>
                <a:gd name="T25" fmla="*/ 2147483647 h 917"/>
                <a:gd name="T26" fmla="*/ 2147483647 w 1877"/>
                <a:gd name="T27" fmla="*/ 2147483647 h 917"/>
                <a:gd name="T28" fmla="*/ 2147483647 w 1877"/>
                <a:gd name="T29" fmla="*/ 2147483647 h 917"/>
                <a:gd name="T30" fmla="*/ 2147483647 w 1877"/>
                <a:gd name="T31" fmla="*/ 2147483647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4" name="Text Box 35">
              <a:extLst>
                <a:ext uri="{FF2B5EF4-FFF2-40B4-BE49-F238E27FC236}">
                  <a16:creationId xmlns:a16="http://schemas.microsoft.com/office/drawing/2014/main" id="{8E3A2589-33AD-0948-8AAD-49FBF5318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5587" y="2290727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+mn-lt"/>
                  <a:cs typeface="Arial"/>
                </a:rPr>
                <a:t>R</a:t>
              </a:r>
              <a:r>
                <a:rPr lang="en-US" altLang="en-US" sz="3200" baseline="-25000">
                  <a:solidFill>
                    <a:srgbClr val="000000"/>
                  </a:solidFill>
                  <a:latin typeface="+mn-lt"/>
                  <a:cs typeface="Arial"/>
                </a:rPr>
                <a:t>s</a:t>
              </a:r>
              <a:endParaRPr lang="en-US" altLang="en-US">
                <a:solidFill>
                  <a:srgbClr val="000000"/>
                </a:solidFill>
                <a:latin typeface="+mn-lt"/>
                <a:cs typeface="Arial"/>
              </a:endParaRPr>
            </a:p>
          </p:txBody>
        </p:sp>
        <p:sp>
          <p:nvSpPr>
            <p:cNvPr id="605" name="Oval 40">
              <a:extLst>
                <a:ext uri="{FF2B5EF4-FFF2-40B4-BE49-F238E27FC236}">
                  <a16:creationId xmlns:a16="http://schemas.microsoft.com/office/drawing/2014/main" id="{8D4D9D6D-6FB5-AA4B-B509-A8973E6C8A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0106" y="3718683"/>
              <a:ext cx="50800" cy="52546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557406FF-659D-D646-B73D-12838ED2BD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003381" y="3224971"/>
              <a:ext cx="984250" cy="52546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7" name="Oval 42">
              <a:extLst>
                <a:ext uri="{FF2B5EF4-FFF2-40B4-BE49-F238E27FC236}">
                  <a16:creationId xmlns:a16="http://schemas.microsoft.com/office/drawing/2014/main" id="{0A481A93-ECB7-E246-837A-F6BC6402D6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2739989"/>
              <a:ext cx="52387" cy="5254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8" name="Rectangle 43">
              <a:extLst>
                <a:ext uri="{FF2B5EF4-FFF2-40B4-BE49-F238E27FC236}">
                  <a16:creationId xmlns:a16="http://schemas.microsoft.com/office/drawing/2014/main" id="{A6B95B4A-EADA-2646-8C69-44AD71FF2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3711539"/>
              <a:ext cx="31750" cy="5111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9" name="Oval 31">
              <a:extLst>
                <a:ext uri="{FF2B5EF4-FFF2-40B4-BE49-F238E27FC236}">
                  <a16:creationId xmlns:a16="http://schemas.microsoft.com/office/drawing/2014/main" id="{D34D4E69-9BEB-E84C-9C95-F587DC39C7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80300" y="2614577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0" name="Rectangle 32">
              <a:extLst>
                <a:ext uri="{FF2B5EF4-FFF2-40B4-BE49-F238E27FC236}">
                  <a16:creationId xmlns:a16="http://schemas.microsoft.com/office/drawing/2014/main" id="{AF4F01BC-E0BA-6145-9A94-C368A9DCD9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15137" y="2411377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1" name="Oval 33">
              <a:extLst>
                <a:ext uri="{FF2B5EF4-FFF2-40B4-BE49-F238E27FC236}">
                  <a16:creationId xmlns:a16="http://schemas.microsoft.com/office/drawing/2014/main" id="{0FB3506E-741A-1449-B57D-DCE4E8B681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50062" y="22113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2" name="Rectangle 34">
              <a:extLst>
                <a:ext uri="{FF2B5EF4-FFF2-40B4-BE49-F238E27FC236}">
                  <a16:creationId xmlns:a16="http://schemas.microsoft.com/office/drawing/2014/main" id="{323C4318-B148-DC47-ABE2-1E709105E9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77125" y="2611402"/>
              <a:ext cx="23812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3" name="Line 456">
              <a:extLst>
                <a:ext uri="{FF2B5EF4-FFF2-40B4-BE49-F238E27FC236}">
                  <a16:creationId xmlns:a16="http://schemas.microsoft.com/office/drawing/2014/main" id="{8173438F-0B9B-B64F-A181-BAB4D0B2F0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6686550" y="2482814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4" name="Oval 469">
              <a:extLst>
                <a:ext uri="{FF2B5EF4-FFF2-40B4-BE49-F238E27FC236}">
                  <a16:creationId xmlns:a16="http://schemas.microsoft.com/office/drawing/2014/main" id="{7E85E8A1-86AF-324B-8460-F6A7D5EAC0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17752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" name="Rectangle 470">
              <a:extLst>
                <a:ext uri="{FF2B5EF4-FFF2-40B4-BE49-F238E27FC236}">
                  <a16:creationId xmlns:a16="http://schemas.microsoft.com/office/drawing/2014/main" id="{55557922-2CFC-1B45-B737-1FBBBEAE26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268369" y="2285170"/>
              <a:ext cx="915988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6" name="Oval 471">
              <a:extLst>
                <a:ext uri="{FF2B5EF4-FFF2-40B4-BE49-F238E27FC236}">
                  <a16:creationId xmlns:a16="http://schemas.microsoft.com/office/drawing/2014/main" id="{5D3F57BE-8666-1D44-A006-F78419384E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419975" y="195893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7" name="Rectangle 472">
              <a:extLst>
                <a:ext uri="{FF2B5EF4-FFF2-40B4-BE49-F238E27FC236}">
                  <a16:creationId xmlns:a16="http://schemas.microsoft.com/office/drawing/2014/main" id="{64C792DE-6968-B34C-9D1B-D2467DCDD7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09814"/>
              <a:ext cx="30163" cy="13811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8" name="Line 473">
              <a:extLst>
                <a:ext uri="{FF2B5EF4-FFF2-40B4-BE49-F238E27FC236}">
                  <a16:creationId xmlns:a16="http://schemas.microsoft.com/office/drawing/2014/main" id="{51F1769C-1A62-EC4E-B22E-FFF40B43E7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68172">
              <a:off x="7111999" y="2341527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9" name="Oval 476">
              <a:extLst>
                <a:ext uri="{FF2B5EF4-FFF2-40B4-BE49-F238E27FC236}">
                  <a16:creationId xmlns:a16="http://schemas.microsoft.com/office/drawing/2014/main" id="{551553F9-6760-6E44-947E-2E2826C455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43725" y="4467189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0" name="Rectangle 477">
              <a:extLst>
                <a:ext uri="{FF2B5EF4-FFF2-40B4-BE49-F238E27FC236}">
                  <a16:creationId xmlns:a16="http://schemas.microsoft.com/office/drawing/2014/main" id="{424063E3-158A-984A-BFC8-01ECC77182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16737" y="4263989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1" name="Oval 478">
              <a:extLst>
                <a:ext uri="{FF2B5EF4-FFF2-40B4-BE49-F238E27FC236}">
                  <a16:creationId xmlns:a16="http://schemas.microsoft.com/office/drawing/2014/main" id="{E5AD8F86-97E2-7648-BE88-A4ABC6A350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7575550" y="4063964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2" name="Rectangle 479">
              <a:extLst>
                <a:ext uri="{FF2B5EF4-FFF2-40B4-BE49-F238E27FC236}">
                  <a16:creationId xmlns:a16="http://schemas.microsoft.com/office/drawing/2014/main" id="{598EC6E7-BD77-134B-A756-3D43B04CC7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59600" y="4464014"/>
              <a:ext cx="23812" cy="1539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3" name="Line 480">
              <a:extLst>
                <a:ext uri="{FF2B5EF4-FFF2-40B4-BE49-F238E27FC236}">
                  <a16:creationId xmlns:a16="http://schemas.microsoft.com/office/drawing/2014/main" id="{AFDCBA44-8593-C94C-9FA7-FED9DC63A5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6821487" y="4335427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4" name="Oval 483">
              <a:extLst>
                <a:ext uri="{FF2B5EF4-FFF2-40B4-BE49-F238E27FC236}">
                  <a16:creationId xmlns:a16="http://schemas.microsoft.com/office/drawing/2014/main" id="{9B669AE7-0EE8-EC41-9DC1-37D185E643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0177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5" name="Rectangle 484">
              <a:extLst>
                <a:ext uri="{FF2B5EF4-FFF2-40B4-BE49-F238E27FC236}">
                  <a16:creationId xmlns:a16="http://schemas.microsoft.com/office/drawing/2014/main" id="{C65A0801-59C0-0744-8000-2F197C940E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475537" y="4571964"/>
              <a:ext cx="917575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6" name="Oval 485">
              <a:extLst>
                <a:ext uri="{FF2B5EF4-FFF2-40B4-BE49-F238E27FC236}">
                  <a16:creationId xmlns:a16="http://schemas.microsoft.com/office/drawing/2014/main" id="{618A0B18-5A9F-C940-A80E-7B06B49B60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629525" y="489898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7" name="Rectangle 486">
              <a:extLst>
                <a:ext uri="{FF2B5EF4-FFF2-40B4-BE49-F238E27FC236}">
                  <a16:creationId xmlns:a16="http://schemas.microsoft.com/office/drawing/2014/main" id="{0EC6AAEC-D5EF-0B44-AE75-B5161067D3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9702"/>
              <a:ext cx="30162" cy="1381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8" name="Line 487">
              <a:extLst>
                <a:ext uri="{FF2B5EF4-FFF2-40B4-BE49-F238E27FC236}">
                  <a16:creationId xmlns:a16="http://schemas.microsoft.com/office/drawing/2014/main" id="{6C5A899D-7A45-874B-9EBC-4587CF6DE0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831828" flipV="1">
              <a:off x="7319962" y="4657690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9" name="Oval 500">
              <a:extLst>
                <a:ext uri="{FF2B5EF4-FFF2-40B4-BE49-F238E27FC236}">
                  <a16:creationId xmlns:a16="http://schemas.microsoft.com/office/drawing/2014/main" id="{2C1CCE43-DB7D-AE44-BC92-2EC22940E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50350" y="2586002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0" name="Rectangle 501">
              <a:extLst>
                <a:ext uri="{FF2B5EF4-FFF2-40B4-BE49-F238E27FC236}">
                  <a16:creationId xmlns:a16="http://schemas.microsoft.com/office/drawing/2014/main" id="{40D89921-5710-C74C-85E3-E00C000E60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23362" y="2382802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1" name="Oval 502">
              <a:extLst>
                <a:ext uri="{FF2B5EF4-FFF2-40B4-BE49-F238E27FC236}">
                  <a16:creationId xmlns:a16="http://schemas.microsoft.com/office/drawing/2014/main" id="{04ED2CB6-E629-0044-88FF-DD5D436E58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782175" y="2182777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2" name="Rectangle 503">
              <a:extLst>
                <a:ext uri="{FF2B5EF4-FFF2-40B4-BE49-F238E27FC236}">
                  <a16:creationId xmlns:a16="http://schemas.microsoft.com/office/drawing/2014/main" id="{0D6041B8-7217-4F4F-92D9-8F4D04231E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66225" y="2582827"/>
              <a:ext cx="25400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3" name="Line 504">
              <a:extLst>
                <a:ext uri="{FF2B5EF4-FFF2-40B4-BE49-F238E27FC236}">
                  <a16:creationId xmlns:a16="http://schemas.microsoft.com/office/drawing/2014/main" id="{45C56574-1E78-FA49-9616-971A302E93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9028112" y="2454239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4" name="Oval 507">
              <a:extLst>
                <a:ext uri="{FF2B5EF4-FFF2-40B4-BE49-F238E27FC236}">
                  <a16:creationId xmlns:a16="http://schemas.microsoft.com/office/drawing/2014/main" id="{9F9B82D5-4B1D-6043-BBA5-D051EBBBCA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7587" y="4546564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" name="Rectangle 508">
              <a:extLst>
                <a:ext uri="{FF2B5EF4-FFF2-40B4-BE49-F238E27FC236}">
                  <a16:creationId xmlns:a16="http://schemas.microsoft.com/office/drawing/2014/main" id="{0C717AD0-EA8E-2246-B4E3-6A0F4C1E9F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40837" y="4341777"/>
              <a:ext cx="731838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6" name="Oval 509">
              <a:extLst>
                <a:ext uri="{FF2B5EF4-FFF2-40B4-BE49-F238E27FC236}">
                  <a16:creationId xmlns:a16="http://schemas.microsoft.com/office/drawing/2014/main" id="{EE3B1AF8-64A0-EC47-B91B-48B11E36D8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75762" y="41417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7" name="Rectangle 510">
              <a:extLst>
                <a:ext uri="{FF2B5EF4-FFF2-40B4-BE49-F238E27FC236}">
                  <a16:creationId xmlns:a16="http://schemas.microsoft.com/office/drawing/2014/main" id="{860AFC74-9568-6A49-803C-0B2D793022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2825" y="4543389"/>
              <a:ext cx="25400" cy="152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8" name="Line 511">
              <a:extLst>
                <a:ext uri="{FF2B5EF4-FFF2-40B4-BE49-F238E27FC236}">
                  <a16:creationId xmlns:a16="http://schemas.microsoft.com/office/drawing/2014/main" id="{2B4EDB9F-73F1-C34D-96D9-5CDCB88B21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9102725" y="4441789"/>
              <a:ext cx="1062037" cy="12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9" name="Text Box 513">
              <a:extLst>
                <a:ext uri="{FF2B5EF4-FFF2-40B4-BE49-F238E27FC236}">
                  <a16:creationId xmlns:a16="http://schemas.microsoft.com/office/drawing/2014/main" id="{4778714E-EE95-9947-8879-8B2FE318C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550" y="1849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+mn-lt"/>
                  <a:cs typeface="Arial"/>
                </a:rPr>
                <a:t>R</a:t>
              </a:r>
              <a:r>
                <a:rPr lang="en-US" altLang="en-US" sz="3200" baseline="-25000">
                  <a:solidFill>
                    <a:srgbClr val="000000"/>
                  </a:solidFill>
                  <a:latin typeface="+mn-lt"/>
                  <a:cs typeface="Arial"/>
                </a:rPr>
                <a:t>s</a:t>
              </a:r>
              <a:endParaRPr lang="en-US" altLang="en-US">
                <a:solidFill>
                  <a:srgbClr val="000000"/>
                </a:solidFill>
                <a:latin typeface="+mn-lt"/>
                <a:cs typeface="Arial"/>
              </a:endParaRPr>
            </a:p>
          </p:txBody>
        </p:sp>
        <p:sp>
          <p:nvSpPr>
            <p:cNvPr id="640" name="Text Box 514">
              <a:extLst>
                <a:ext uri="{FF2B5EF4-FFF2-40B4-BE49-F238E27FC236}">
                  <a16:creationId xmlns:a16="http://schemas.microsoft.com/office/drawing/2014/main" id="{60849EC9-A207-4C41-AD9D-A92DEE98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2762" y="2357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+mn-lt"/>
                  <a:cs typeface="Arial"/>
                </a:rPr>
                <a:t>R</a:t>
              </a:r>
              <a:r>
                <a:rPr lang="en-US" altLang="en-US" sz="3200" baseline="-25000">
                  <a:solidFill>
                    <a:srgbClr val="000000"/>
                  </a:solidFill>
                  <a:latin typeface="+mn-lt"/>
                  <a:cs typeface="Arial"/>
                </a:rPr>
                <a:t>s</a:t>
              </a:r>
              <a:endParaRPr lang="en-US" altLang="en-US">
                <a:solidFill>
                  <a:srgbClr val="000000"/>
                </a:solidFill>
                <a:latin typeface="+mn-lt"/>
                <a:cs typeface="Arial"/>
              </a:endParaRPr>
            </a:p>
          </p:txBody>
        </p:sp>
        <p:sp>
          <p:nvSpPr>
            <p:cNvPr id="641" name="Freeform 515">
              <a:extLst>
                <a:ext uri="{FF2B5EF4-FFF2-40B4-BE49-F238E27FC236}">
                  <a16:creationId xmlns:a16="http://schemas.microsoft.com/office/drawing/2014/main" id="{F6112B49-DFF7-4442-8AE0-8CF8CFAA6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0" y="2717764"/>
              <a:ext cx="800100" cy="1381125"/>
            </a:xfrm>
            <a:custGeom>
              <a:avLst/>
              <a:gdLst>
                <a:gd name="T0" fmla="*/ 0 w 504"/>
                <a:gd name="T1" fmla="*/ 0 h 870"/>
                <a:gd name="T2" fmla="*/ 2147483647 w 504"/>
                <a:gd name="T3" fmla="*/ 2147483647 h 870"/>
                <a:gd name="T4" fmla="*/ 2147483647 w 504"/>
                <a:gd name="T5" fmla="*/ 2147483647 h 870"/>
                <a:gd name="T6" fmla="*/ 2147483647 w 504"/>
                <a:gd name="T7" fmla="*/ 2147483647 h 870"/>
                <a:gd name="T8" fmla="*/ 2147483647 w 504"/>
                <a:gd name="T9" fmla="*/ 2147483647 h 870"/>
                <a:gd name="T10" fmla="*/ 2147483647 w 504"/>
                <a:gd name="T11" fmla="*/ 2147483647 h 870"/>
                <a:gd name="T12" fmla="*/ 2147483647 w 504"/>
                <a:gd name="T13" fmla="*/ 2147483647 h 870"/>
                <a:gd name="T14" fmla="*/ 2147483647 w 504"/>
                <a:gd name="T15" fmla="*/ 2147483647 h 870"/>
                <a:gd name="T16" fmla="*/ 2147483647 w 504"/>
                <a:gd name="T17" fmla="*/ 2147483647 h 870"/>
                <a:gd name="T18" fmla="*/ 2147483647 w 504"/>
                <a:gd name="T19" fmla="*/ 2147483647 h 8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4"/>
                <a:gd name="T31" fmla="*/ 0 h 870"/>
                <a:gd name="T32" fmla="*/ 504 w 504"/>
                <a:gd name="T33" fmla="*/ 870 h 8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4" h="870">
                  <a:moveTo>
                    <a:pt x="0" y="0"/>
                  </a:moveTo>
                  <a:cubicBezTo>
                    <a:pt x="21" y="11"/>
                    <a:pt x="79" y="44"/>
                    <a:pt x="129" y="63"/>
                  </a:cubicBezTo>
                  <a:cubicBezTo>
                    <a:pt x="179" y="82"/>
                    <a:pt x="255" y="102"/>
                    <a:pt x="299" y="112"/>
                  </a:cubicBezTo>
                  <a:cubicBezTo>
                    <a:pt x="343" y="122"/>
                    <a:pt x="362" y="116"/>
                    <a:pt x="392" y="121"/>
                  </a:cubicBezTo>
                  <a:cubicBezTo>
                    <a:pt x="417" y="124"/>
                    <a:pt x="469" y="100"/>
                    <a:pt x="479" y="145"/>
                  </a:cubicBezTo>
                  <a:cubicBezTo>
                    <a:pt x="490" y="191"/>
                    <a:pt x="504" y="700"/>
                    <a:pt x="490" y="772"/>
                  </a:cubicBezTo>
                  <a:cubicBezTo>
                    <a:pt x="477" y="845"/>
                    <a:pt x="447" y="842"/>
                    <a:pt x="406" y="839"/>
                  </a:cubicBezTo>
                  <a:cubicBezTo>
                    <a:pt x="365" y="836"/>
                    <a:pt x="323" y="835"/>
                    <a:pt x="286" y="833"/>
                  </a:cubicBezTo>
                  <a:cubicBezTo>
                    <a:pt x="250" y="831"/>
                    <a:pt x="226" y="822"/>
                    <a:pt x="192" y="828"/>
                  </a:cubicBezTo>
                  <a:cubicBezTo>
                    <a:pt x="158" y="834"/>
                    <a:pt x="107" y="861"/>
                    <a:pt x="84" y="87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2" name="Text Box 516">
              <a:extLst>
                <a:ext uri="{FF2B5EF4-FFF2-40B4-BE49-F238E27FC236}">
                  <a16:creationId xmlns:a16="http://schemas.microsoft.com/office/drawing/2014/main" id="{EFC98C88-858D-E34E-9C48-139358543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3362" y="383306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err="1">
                  <a:solidFill>
                    <a:srgbClr val="000000"/>
                  </a:solidFill>
                  <a:latin typeface="+mn-lt"/>
                  <a:cs typeface="Arial"/>
                </a:rPr>
                <a:t>R</a:t>
              </a:r>
              <a:r>
                <a:rPr lang="en-US" altLang="en-US" sz="3200" baseline="-25000" dirty="0" err="1">
                  <a:solidFill>
                    <a:srgbClr val="000000"/>
                  </a:solidFill>
                  <a:latin typeface="+mn-lt"/>
                  <a:cs typeface="Arial"/>
                </a:rPr>
                <a:t>c</a:t>
              </a:r>
              <a:endParaRPr lang="en-US" altLang="en-US" dirty="0">
                <a:solidFill>
                  <a:srgbClr val="000000"/>
                </a:solidFill>
                <a:latin typeface="+mn-lt"/>
                <a:cs typeface="Arial"/>
              </a:endParaRPr>
            </a:p>
          </p:txBody>
        </p:sp>
        <p:sp>
          <p:nvSpPr>
            <p:cNvPr id="643" name="Freeform 517">
              <a:extLst>
                <a:ext uri="{FF2B5EF4-FFF2-40B4-BE49-F238E27FC236}">
                  <a16:creationId xmlns:a16="http://schemas.microsoft.com/office/drawing/2014/main" id="{3FAF4BE0-D787-B34B-BA37-0770AC8BF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50" y="2695539"/>
              <a:ext cx="431800" cy="1570038"/>
            </a:xfrm>
            <a:custGeom>
              <a:avLst/>
              <a:gdLst>
                <a:gd name="T0" fmla="*/ 0 w 272"/>
                <a:gd name="T1" fmla="*/ 0 h 989"/>
                <a:gd name="T2" fmla="*/ 2147483647 w 272"/>
                <a:gd name="T3" fmla="*/ 2147483647 h 989"/>
                <a:gd name="T4" fmla="*/ 2147483647 w 272"/>
                <a:gd name="T5" fmla="*/ 2147483647 h 989"/>
                <a:gd name="T6" fmla="*/ 2147483647 w 272"/>
                <a:gd name="T7" fmla="*/ 2147483647 h 989"/>
                <a:gd name="T8" fmla="*/ 2147483647 w 272"/>
                <a:gd name="T9" fmla="*/ 2147483647 h 989"/>
                <a:gd name="T10" fmla="*/ 2147483647 w 272"/>
                <a:gd name="T11" fmla="*/ 2147483647 h 989"/>
                <a:gd name="T12" fmla="*/ 2147483647 w 272"/>
                <a:gd name="T13" fmla="*/ 2147483647 h 9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2"/>
                <a:gd name="T22" fmla="*/ 0 h 989"/>
                <a:gd name="T23" fmla="*/ 272 w 272"/>
                <a:gd name="T24" fmla="*/ 989 h 9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2" h="989">
                  <a:moveTo>
                    <a:pt x="0" y="0"/>
                  </a:moveTo>
                  <a:cubicBezTo>
                    <a:pt x="15" y="13"/>
                    <a:pt x="49" y="56"/>
                    <a:pt x="92" y="80"/>
                  </a:cubicBezTo>
                  <a:cubicBezTo>
                    <a:pt x="231" y="84"/>
                    <a:pt x="204" y="89"/>
                    <a:pt x="257" y="147"/>
                  </a:cubicBezTo>
                  <a:cubicBezTo>
                    <a:pt x="270" y="295"/>
                    <a:pt x="272" y="652"/>
                    <a:pt x="268" y="774"/>
                  </a:cubicBezTo>
                  <a:cubicBezTo>
                    <a:pt x="268" y="895"/>
                    <a:pt x="261" y="853"/>
                    <a:pt x="257" y="875"/>
                  </a:cubicBezTo>
                  <a:cubicBezTo>
                    <a:pt x="251" y="894"/>
                    <a:pt x="257" y="889"/>
                    <a:pt x="242" y="908"/>
                  </a:cubicBezTo>
                  <a:cubicBezTo>
                    <a:pt x="227" y="927"/>
                    <a:pt x="183" y="972"/>
                    <a:pt x="167" y="98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4" name="Freeform 518">
              <a:extLst>
                <a:ext uri="{FF2B5EF4-FFF2-40B4-BE49-F238E27FC236}">
                  <a16:creationId xmlns:a16="http://schemas.microsoft.com/office/drawing/2014/main" id="{9EF6A7FC-B534-4346-A5DD-041A4F1C6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950" y="2679664"/>
              <a:ext cx="638175" cy="1538288"/>
            </a:xfrm>
            <a:custGeom>
              <a:avLst/>
              <a:gdLst>
                <a:gd name="T0" fmla="*/ 2147483647 w 402"/>
                <a:gd name="T1" fmla="*/ 0 h 969"/>
                <a:gd name="T2" fmla="*/ 2147483647 w 402"/>
                <a:gd name="T3" fmla="*/ 2147483647 h 969"/>
                <a:gd name="T4" fmla="*/ 2147483647 w 402"/>
                <a:gd name="T5" fmla="*/ 2147483647 h 969"/>
                <a:gd name="T6" fmla="*/ 2147483647 w 402"/>
                <a:gd name="T7" fmla="*/ 2147483647 h 969"/>
                <a:gd name="T8" fmla="*/ 2147483647 w 402"/>
                <a:gd name="T9" fmla="*/ 2147483647 h 969"/>
                <a:gd name="T10" fmla="*/ 2147483647 w 402"/>
                <a:gd name="T11" fmla="*/ 2147483647 h 969"/>
                <a:gd name="T12" fmla="*/ 2147483647 w 402"/>
                <a:gd name="T13" fmla="*/ 2147483647 h 969"/>
                <a:gd name="T14" fmla="*/ 2147483647 w 402"/>
                <a:gd name="T15" fmla="*/ 2147483647 h 969"/>
                <a:gd name="T16" fmla="*/ 2147483647 w 402"/>
                <a:gd name="T17" fmla="*/ 2147483647 h 9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2"/>
                <a:gd name="T28" fmla="*/ 0 h 969"/>
                <a:gd name="T29" fmla="*/ 402 w 402"/>
                <a:gd name="T30" fmla="*/ 969 h 9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2" h="969">
                  <a:moveTo>
                    <a:pt x="306" y="0"/>
                  </a:moveTo>
                  <a:cubicBezTo>
                    <a:pt x="295" y="5"/>
                    <a:pt x="262" y="24"/>
                    <a:pt x="240" y="36"/>
                  </a:cubicBezTo>
                  <a:cubicBezTo>
                    <a:pt x="218" y="48"/>
                    <a:pt x="199" y="58"/>
                    <a:pt x="174" y="72"/>
                  </a:cubicBezTo>
                  <a:cubicBezTo>
                    <a:pt x="149" y="86"/>
                    <a:pt x="115" y="101"/>
                    <a:pt x="90" y="119"/>
                  </a:cubicBezTo>
                  <a:cubicBezTo>
                    <a:pt x="64" y="136"/>
                    <a:pt x="72" y="127"/>
                    <a:pt x="25" y="178"/>
                  </a:cubicBezTo>
                  <a:cubicBezTo>
                    <a:pt x="14" y="223"/>
                    <a:pt x="0" y="732"/>
                    <a:pt x="14" y="804"/>
                  </a:cubicBezTo>
                  <a:cubicBezTo>
                    <a:pt x="27" y="877"/>
                    <a:pt x="53" y="854"/>
                    <a:pt x="98" y="871"/>
                  </a:cubicBezTo>
                  <a:cubicBezTo>
                    <a:pt x="144" y="888"/>
                    <a:pt x="209" y="884"/>
                    <a:pt x="261" y="900"/>
                  </a:cubicBezTo>
                  <a:cubicBezTo>
                    <a:pt x="312" y="916"/>
                    <a:pt x="373" y="955"/>
                    <a:pt x="402" y="96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5" name="Text Box 519">
              <a:extLst>
                <a:ext uri="{FF2B5EF4-FFF2-40B4-BE49-F238E27FC236}">
                  <a16:creationId xmlns:a16="http://schemas.microsoft.com/office/drawing/2014/main" id="{1E5107AF-4847-B347-A6D3-3304434E8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250" y="4444964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+mn-lt"/>
                  <a:cs typeface="Arial"/>
                </a:rPr>
                <a:t>R</a:t>
              </a:r>
              <a:r>
                <a:rPr lang="en-US" altLang="en-US" sz="3200" baseline="-25000">
                  <a:solidFill>
                    <a:srgbClr val="000000"/>
                  </a:solidFill>
                  <a:latin typeface="+mn-lt"/>
                  <a:cs typeface="Arial"/>
                </a:rPr>
                <a:t>c</a:t>
              </a:r>
              <a:endParaRPr lang="en-US" altLang="en-US">
                <a:solidFill>
                  <a:srgbClr val="000000"/>
                </a:solidFill>
                <a:latin typeface="+mn-lt"/>
                <a:cs typeface="Arial"/>
              </a:endParaRPr>
            </a:p>
          </p:txBody>
        </p:sp>
        <p:sp>
          <p:nvSpPr>
            <p:cNvPr id="646" name="Text Box 520">
              <a:extLst>
                <a:ext uri="{FF2B5EF4-FFF2-40B4-BE49-F238E27FC236}">
                  <a16:creationId xmlns:a16="http://schemas.microsoft.com/office/drawing/2014/main" id="{7DD67220-8D5A-6E44-9C8F-8DC54227B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9762" y="393220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+mn-lt"/>
                  <a:cs typeface="Arial"/>
                </a:rPr>
                <a:t>R</a:t>
              </a:r>
              <a:r>
                <a:rPr lang="en-US" altLang="en-US" sz="3200" baseline="-25000">
                  <a:solidFill>
                    <a:srgbClr val="000000"/>
                  </a:solidFill>
                  <a:latin typeface="+mn-lt"/>
                  <a:cs typeface="Arial"/>
                </a:rPr>
                <a:t>c</a:t>
              </a:r>
              <a:endParaRPr lang="en-US" altLang="en-US">
                <a:solidFill>
                  <a:srgbClr val="000000"/>
                </a:solidFill>
                <a:latin typeface="+mn-lt"/>
                <a:cs typeface="Arial"/>
              </a:endParaRPr>
            </a:p>
          </p:txBody>
        </p:sp>
        <p:sp>
          <p:nvSpPr>
            <p:cNvPr id="647" name="Text Box 521">
              <a:extLst>
                <a:ext uri="{FF2B5EF4-FFF2-40B4-BE49-F238E27FC236}">
                  <a16:creationId xmlns:a16="http://schemas.microsoft.com/office/drawing/2014/main" id="{5252B1FF-D0A1-1D49-8AD4-E08822F2F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8212" y="3303552"/>
              <a:ext cx="6762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+mn-lt"/>
                  <a:cs typeface="Arial"/>
                </a:rPr>
                <a:t>R</a:t>
              </a:r>
            </a:p>
          </p:txBody>
        </p:sp>
        <p:grpSp>
          <p:nvGrpSpPr>
            <p:cNvPr id="649" name="Group 81">
              <a:extLst>
                <a:ext uri="{FF2B5EF4-FFF2-40B4-BE49-F238E27FC236}">
                  <a16:creationId xmlns:a16="http://schemas.microsoft.com/office/drawing/2014/main" id="{6FDBF652-A395-234F-BA73-32CC54B47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5725" y="1730339"/>
              <a:ext cx="352425" cy="660400"/>
              <a:chOff x="4140" y="429"/>
              <a:chExt cx="1425" cy="2396"/>
            </a:xfrm>
          </p:grpSpPr>
          <p:sp>
            <p:nvSpPr>
              <p:cNvPr id="650" name="Freeform 82">
                <a:extLst>
                  <a:ext uri="{FF2B5EF4-FFF2-40B4-BE49-F238E27FC236}">
                    <a16:creationId xmlns:a16="http://schemas.microsoft.com/office/drawing/2014/main" id="{11ED42DE-3E1B-9B40-9A14-016018BA3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1" name="Rectangle 83">
                <a:extLst>
                  <a:ext uri="{FF2B5EF4-FFF2-40B4-BE49-F238E27FC236}">
                    <a16:creationId xmlns:a16="http://schemas.microsoft.com/office/drawing/2014/main" id="{69066424-99FF-0247-8B01-B3EC332AA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2" name="Freeform 84">
                <a:extLst>
                  <a:ext uri="{FF2B5EF4-FFF2-40B4-BE49-F238E27FC236}">
                    <a16:creationId xmlns:a16="http://schemas.microsoft.com/office/drawing/2014/main" id="{024DB4DC-EB26-FF42-8E20-FFB6C8EF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3" name="Freeform 85">
                <a:extLst>
                  <a:ext uri="{FF2B5EF4-FFF2-40B4-BE49-F238E27FC236}">
                    <a16:creationId xmlns:a16="http://schemas.microsoft.com/office/drawing/2014/main" id="{E2B0F75E-1C81-FF41-A3F5-E7ADC8B67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4" name="Rectangle 86">
                <a:extLst>
                  <a:ext uri="{FF2B5EF4-FFF2-40B4-BE49-F238E27FC236}">
                    <a16:creationId xmlns:a16="http://schemas.microsoft.com/office/drawing/2014/main" id="{223D30BF-8699-6A44-AEB2-35D0F31FA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5" name="Group 87">
                <a:extLst>
                  <a:ext uri="{FF2B5EF4-FFF2-40B4-BE49-F238E27FC236}">
                    <a16:creationId xmlns:a16="http://schemas.microsoft.com/office/drawing/2014/main" id="{2B7A3D5E-6156-0044-BF32-DFE6857F6F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80" name="AutoShape 88">
                  <a:extLst>
                    <a:ext uri="{FF2B5EF4-FFF2-40B4-BE49-F238E27FC236}">
                      <a16:creationId xmlns:a16="http://schemas.microsoft.com/office/drawing/2014/main" id="{CE04A0BE-092C-E54B-91D3-87501C8CF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81" name="AutoShape 89">
                  <a:extLst>
                    <a:ext uri="{FF2B5EF4-FFF2-40B4-BE49-F238E27FC236}">
                      <a16:creationId xmlns:a16="http://schemas.microsoft.com/office/drawing/2014/main" id="{F5E55A3E-082B-F842-9E07-78A2A9954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6" name="Rectangle 90">
                <a:extLst>
                  <a:ext uri="{FF2B5EF4-FFF2-40B4-BE49-F238E27FC236}">
                    <a16:creationId xmlns:a16="http://schemas.microsoft.com/office/drawing/2014/main" id="{3335A9A0-ABC5-1A45-A4DB-4B8E3B4F0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7" name="Group 91">
                <a:extLst>
                  <a:ext uri="{FF2B5EF4-FFF2-40B4-BE49-F238E27FC236}">
                    <a16:creationId xmlns:a16="http://schemas.microsoft.com/office/drawing/2014/main" id="{6C288698-9C54-614A-9160-55F71D5AEC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78" name="AutoShape 92">
                  <a:extLst>
                    <a:ext uri="{FF2B5EF4-FFF2-40B4-BE49-F238E27FC236}">
                      <a16:creationId xmlns:a16="http://schemas.microsoft.com/office/drawing/2014/main" id="{6A0C18A4-1291-7E43-9345-2A91D6A4B3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9" name="AutoShape 93">
                  <a:extLst>
                    <a:ext uri="{FF2B5EF4-FFF2-40B4-BE49-F238E27FC236}">
                      <a16:creationId xmlns:a16="http://schemas.microsoft.com/office/drawing/2014/main" id="{AC667623-4334-3148-A595-C268518DA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8" name="Rectangle 94">
                <a:extLst>
                  <a:ext uri="{FF2B5EF4-FFF2-40B4-BE49-F238E27FC236}">
                    <a16:creationId xmlns:a16="http://schemas.microsoft.com/office/drawing/2014/main" id="{80DE7B80-C6BB-8A4D-BED5-F51D9888F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9" name="Rectangle 95">
                <a:extLst>
                  <a:ext uri="{FF2B5EF4-FFF2-40B4-BE49-F238E27FC236}">
                    <a16:creationId xmlns:a16="http://schemas.microsoft.com/office/drawing/2014/main" id="{53B39C8C-A4C0-E44F-A049-598F76D03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0" name="Group 96">
                <a:extLst>
                  <a:ext uri="{FF2B5EF4-FFF2-40B4-BE49-F238E27FC236}">
                    <a16:creationId xmlns:a16="http://schemas.microsoft.com/office/drawing/2014/main" id="{8FAE680F-D5F2-F141-AF0E-EFEDC93174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76" name="AutoShape 97">
                  <a:extLst>
                    <a:ext uri="{FF2B5EF4-FFF2-40B4-BE49-F238E27FC236}">
                      <a16:creationId xmlns:a16="http://schemas.microsoft.com/office/drawing/2014/main" id="{F6E6D6FE-5487-4B45-9CD9-034725C341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7" name="AutoShape 98">
                  <a:extLst>
                    <a:ext uri="{FF2B5EF4-FFF2-40B4-BE49-F238E27FC236}">
                      <a16:creationId xmlns:a16="http://schemas.microsoft.com/office/drawing/2014/main" id="{17E4B9CD-9942-AB49-9DCF-EA4C278CA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1" name="Freeform 99">
                <a:extLst>
                  <a:ext uri="{FF2B5EF4-FFF2-40B4-BE49-F238E27FC236}">
                    <a16:creationId xmlns:a16="http://schemas.microsoft.com/office/drawing/2014/main" id="{66DBC1AB-D3D3-D54A-97DB-61ACDA498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2" name="Group 100">
                <a:extLst>
                  <a:ext uri="{FF2B5EF4-FFF2-40B4-BE49-F238E27FC236}">
                    <a16:creationId xmlns:a16="http://schemas.microsoft.com/office/drawing/2014/main" id="{0ACCF28A-C12F-C84F-B594-FD3A670B69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74" name="AutoShape 101">
                  <a:extLst>
                    <a:ext uri="{FF2B5EF4-FFF2-40B4-BE49-F238E27FC236}">
                      <a16:creationId xmlns:a16="http://schemas.microsoft.com/office/drawing/2014/main" id="{279BBDF1-57E3-A241-8A44-3F0A3BA124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5" name="AutoShape 102">
                  <a:extLst>
                    <a:ext uri="{FF2B5EF4-FFF2-40B4-BE49-F238E27FC236}">
                      <a16:creationId xmlns:a16="http://schemas.microsoft.com/office/drawing/2014/main" id="{0D4E61D6-1AA1-2940-BBA5-24DFE246E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3" name="Rectangle 103">
                <a:extLst>
                  <a:ext uri="{FF2B5EF4-FFF2-40B4-BE49-F238E27FC236}">
                    <a16:creationId xmlns:a16="http://schemas.microsoft.com/office/drawing/2014/main" id="{564FBD96-ADF5-5342-92F4-3395008B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4" name="Freeform 104">
                <a:extLst>
                  <a:ext uri="{FF2B5EF4-FFF2-40B4-BE49-F238E27FC236}">
                    <a16:creationId xmlns:a16="http://schemas.microsoft.com/office/drawing/2014/main" id="{F15B27D1-B45C-7141-AB8B-599571DE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5" name="Freeform 105">
                <a:extLst>
                  <a:ext uri="{FF2B5EF4-FFF2-40B4-BE49-F238E27FC236}">
                    <a16:creationId xmlns:a16="http://schemas.microsoft.com/office/drawing/2014/main" id="{4DC70B30-DD3F-2740-89CC-C75EDB999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6" name="Oval 106">
                <a:extLst>
                  <a:ext uri="{FF2B5EF4-FFF2-40B4-BE49-F238E27FC236}">
                    <a16:creationId xmlns:a16="http://schemas.microsoft.com/office/drawing/2014/main" id="{A0C40071-87FF-864A-81D4-E4F739BF5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7" name="Freeform 107">
                <a:extLst>
                  <a:ext uri="{FF2B5EF4-FFF2-40B4-BE49-F238E27FC236}">
                    <a16:creationId xmlns:a16="http://schemas.microsoft.com/office/drawing/2014/main" id="{2F33C2FE-86C4-B34F-945A-3F9BDF777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8" name="AutoShape 108">
                <a:extLst>
                  <a:ext uri="{FF2B5EF4-FFF2-40B4-BE49-F238E27FC236}">
                    <a16:creationId xmlns:a16="http://schemas.microsoft.com/office/drawing/2014/main" id="{A771515B-1A0A-B646-9681-C95CE2F66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9" name="AutoShape 109">
                <a:extLst>
                  <a:ext uri="{FF2B5EF4-FFF2-40B4-BE49-F238E27FC236}">
                    <a16:creationId xmlns:a16="http://schemas.microsoft.com/office/drawing/2014/main" id="{8DE21308-0063-2D44-A69A-52DF4BDDD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0" name="Oval 110">
                <a:extLst>
                  <a:ext uri="{FF2B5EF4-FFF2-40B4-BE49-F238E27FC236}">
                    <a16:creationId xmlns:a16="http://schemas.microsoft.com/office/drawing/2014/main" id="{4B5FBC97-4AE7-1140-B25E-7DBB15568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1" name="Oval 111">
                <a:extLst>
                  <a:ext uri="{FF2B5EF4-FFF2-40B4-BE49-F238E27FC236}">
                    <a16:creationId xmlns:a16="http://schemas.microsoft.com/office/drawing/2014/main" id="{E22768CA-2A7E-3243-8775-0A66ECEBD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2" name="Oval 112">
                <a:extLst>
                  <a:ext uri="{FF2B5EF4-FFF2-40B4-BE49-F238E27FC236}">
                    <a16:creationId xmlns:a16="http://schemas.microsoft.com/office/drawing/2014/main" id="{D28018C4-A680-2845-A99A-8AA0A8E02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3" name="Rectangle 113">
                <a:extLst>
                  <a:ext uri="{FF2B5EF4-FFF2-40B4-BE49-F238E27FC236}">
                    <a16:creationId xmlns:a16="http://schemas.microsoft.com/office/drawing/2014/main" id="{8FC5897C-9D21-3A46-90EF-445C7839A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682" name="Group 114">
              <a:extLst>
                <a:ext uri="{FF2B5EF4-FFF2-40B4-BE49-F238E27FC236}">
                  <a16:creationId xmlns:a16="http://schemas.microsoft.com/office/drawing/2014/main" id="{B83A96A8-659A-C14A-81F1-36FF3203AF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400" y="1390614"/>
              <a:ext cx="352425" cy="660400"/>
              <a:chOff x="4140" y="429"/>
              <a:chExt cx="1425" cy="2396"/>
            </a:xfrm>
          </p:grpSpPr>
          <p:sp>
            <p:nvSpPr>
              <p:cNvPr id="683" name="Freeform 115">
                <a:extLst>
                  <a:ext uri="{FF2B5EF4-FFF2-40B4-BE49-F238E27FC236}">
                    <a16:creationId xmlns:a16="http://schemas.microsoft.com/office/drawing/2014/main" id="{51E7F745-188F-2049-8F3D-A9F1E48EA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4" name="Rectangle 116">
                <a:extLst>
                  <a:ext uri="{FF2B5EF4-FFF2-40B4-BE49-F238E27FC236}">
                    <a16:creationId xmlns:a16="http://schemas.microsoft.com/office/drawing/2014/main" id="{3330E9B6-9A70-F341-BB07-3C7E5FBB6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5" name="Freeform 117">
                <a:extLst>
                  <a:ext uri="{FF2B5EF4-FFF2-40B4-BE49-F238E27FC236}">
                    <a16:creationId xmlns:a16="http://schemas.microsoft.com/office/drawing/2014/main" id="{10DD9A9D-A76F-3641-9CE7-9F73150FB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6" name="Freeform 118">
                <a:extLst>
                  <a:ext uri="{FF2B5EF4-FFF2-40B4-BE49-F238E27FC236}">
                    <a16:creationId xmlns:a16="http://schemas.microsoft.com/office/drawing/2014/main" id="{1D744195-71CA-F84A-A0EC-B41BAA550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7" name="Rectangle 119">
                <a:extLst>
                  <a:ext uri="{FF2B5EF4-FFF2-40B4-BE49-F238E27FC236}">
                    <a16:creationId xmlns:a16="http://schemas.microsoft.com/office/drawing/2014/main" id="{08B258E9-429B-A04E-9B31-61FC9C0C9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88" name="Group 120">
                <a:extLst>
                  <a:ext uri="{FF2B5EF4-FFF2-40B4-BE49-F238E27FC236}">
                    <a16:creationId xmlns:a16="http://schemas.microsoft.com/office/drawing/2014/main" id="{052466FA-382D-B34A-B153-D2714C449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13" name="AutoShape 121">
                  <a:extLst>
                    <a:ext uri="{FF2B5EF4-FFF2-40B4-BE49-F238E27FC236}">
                      <a16:creationId xmlns:a16="http://schemas.microsoft.com/office/drawing/2014/main" id="{A21CDD7A-2555-5B47-9078-A436ACA9B2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4" name="AutoShape 122">
                  <a:extLst>
                    <a:ext uri="{FF2B5EF4-FFF2-40B4-BE49-F238E27FC236}">
                      <a16:creationId xmlns:a16="http://schemas.microsoft.com/office/drawing/2014/main" id="{CBF9610B-13CA-D841-A288-8379AC7B4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89" name="Rectangle 123">
                <a:extLst>
                  <a:ext uri="{FF2B5EF4-FFF2-40B4-BE49-F238E27FC236}">
                    <a16:creationId xmlns:a16="http://schemas.microsoft.com/office/drawing/2014/main" id="{CBC048D4-7B3A-6F41-A02E-503359CF5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0" name="Group 124">
                <a:extLst>
                  <a:ext uri="{FF2B5EF4-FFF2-40B4-BE49-F238E27FC236}">
                    <a16:creationId xmlns:a16="http://schemas.microsoft.com/office/drawing/2014/main" id="{4D7B123C-FEF1-E041-894F-F31DD588C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11" name="AutoShape 125">
                  <a:extLst>
                    <a:ext uri="{FF2B5EF4-FFF2-40B4-BE49-F238E27FC236}">
                      <a16:creationId xmlns:a16="http://schemas.microsoft.com/office/drawing/2014/main" id="{DAEC4BE7-B702-0848-BF3B-82C6FCF0AE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2" name="AutoShape 126">
                  <a:extLst>
                    <a:ext uri="{FF2B5EF4-FFF2-40B4-BE49-F238E27FC236}">
                      <a16:creationId xmlns:a16="http://schemas.microsoft.com/office/drawing/2014/main" id="{FBEAEEDC-D373-2043-9097-A4F8AEA4ED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1" name="Rectangle 127">
                <a:extLst>
                  <a:ext uri="{FF2B5EF4-FFF2-40B4-BE49-F238E27FC236}">
                    <a16:creationId xmlns:a16="http://schemas.microsoft.com/office/drawing/2014/main" id="{4DD8CBA3-5EC3-7B48-9BE0-6003CD8A0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2" name="Rectangle 128">
                <a:extLst>
                  <a:ext uri="{FF2B5EF4-FFF2-40B4-BE49-F238E27FC236}">
                    <a16:creationId xmlns:a16="http://schemas.microsoft.com/office/drawing/2014/main" id="{BA5E53EA-3ECC-A847-B148-B8ED1636E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3" name="Group 129">
                <a:extLst>
                  <a:ext uri="{FF2B5EF4-FFF2-40B4-BE49-F238E27FC236}">
                    <a16:creationId xmlns:a16="http://schemas.microsoft.com/office/drawing/2014/main" id="{C816273C-68D1-2045-8CE5-F2A266739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09" name="AutoShape 130">
                  <a:extLst>
                    <a:ext uri="{FF2B5EF4-FFF2-40B4-BE49-F238E27FC236}">
                      <a16:creationId xmlns:a16="http://schemas.microsoft.com/office/drawing/2014/main" id="{AE043AC3-A076-4449-9CD3-8DA37B0F0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0" name="AutoShape 131">
                  <a:extLst>
                    <a:ext uri="{FF2B5EF4-FFF2-40B4-BE49-F238E27FC236}">
                      <a16:creationId xmlns:a16="http://schemas.microsoft.com/office/drawing/2014/main" id="{E346A75D-7CBE-8A47-B07E-5D39EAB4B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4" name="Freeform 132">
                <a:extLst>
                  <a:ext uri="{FF2B5EF4-FFF2-40B4-BE49-F238E27FC236}">
                    <a16:creationId xmlns:a16="http://schemas.microsoft.com/office/drawing/2014/main" id="{F00AFCE9-BD33-D444-BA2F-95E356063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5" name="Group 133">
                <a:extLst>
                  <a:ext uri="{FF2B5EF4-FFF2-40B4-BE49-F238E27FC236}">
                    <a16:creationId xmlns:a16="http://schemas.microsoft.com/office/drawing/2014/main" id="{DF061EE0-DC00-D341-ACD4-2D438E4D73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07" name="AutoShape 134">
                  <a:extLst>
                    <a:ext uri="{FF2B5EF4-FFF2-40B4-BE49-F238E27FC236}">
                      <a16:creationId xmlns:a16="http://schemas.microsoft.com/office/drawing/2014/main" id="{8A5DEFF2-82FF-9C4B-B30F-DD02A99BAB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08" name="AutoShape 135">
                  <a:extLst>
                    <a:ext uri="{FF2B5EF4-FFF2-40B4-BE49-F238E27FC236}">
                      <a16:creationId xmlns:a16="http://schemas.microsoft.com/office/drawing/2014/main" id="{9E0A6440-9A0A-834A-BE6A-CB243F8A0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6" name="Rectangle 136">
                <a:extLst>
                  <a:ext uri="{FF2B5EF4-FFF2-40B4-BE49-F238E27FC236}">
                    <a16:creationId xmlns:a16="http://schemas.microsoft.com/office/drawing/2014/main" id="{C3E6428A-F3CA-6646-8504-7A4B8087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7" name="Freeform 137">
                <a:extLst>
                  <a:ext uri="{FF2B5EF4-FFF2-40B4-BE49-F238E27FC236}">
                    <a16:creationId xmlns:a16="http://schemas.microsoft.com/office/drawing/2014/main" id="{36A1B92D-73B3-1E48-9DF6-56C52B1C0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8" name="Freeform 138">
                <a:extLst>
                  <a:ext uri="{FF2B5EF4-FFF2-40B4-BE49-F238E27FC236}">
                    <a16:creationId xmlns:a16="http://schemas.microsoft.com/office/drawing/2014/main" id="{BBCC47D2-9636-8645-A30A-A9FB9FEB7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9" name="Oval 139">
                <a:extLst>
                  <a:ext uri="{FF2B5EF4-FFF2-40B4-BE49-F238E27FC236}">
                    <a16:creationId xmlns:a16="http://schemas.microsoft.com/office/drawing/2014/main" id="{538F95FE-99F4-114C-88F1-20DC65C7D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0" name="Freeform 140">
                <a:extLst>
                  <a:ext uri="{FF2B5EF4-FFF2-40B4-BE49-F238E27FC236}">
                    <a16:creationId xmlns:a16="http://schemas.microsoft.com/office/drawing/2014/main" id="{3A2D7A8F-740E-E44C-8A64-6BF5A90E8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1" name="AutoShape 141">
                <a:extLst>
                  <a:ext uri="{FF2B5EF4-FFF2-40B4-BE49-F238E27FC236}">
                    <a16:creationId xmlns:a16="http://schemas.microsoft.com/office/drawing/2014/main" id="{E95BA8FE-A8C5-0F4B-802A-0FFE3E934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2" name="AutoShape 142">
                <a:extLst>
                  <a:ext uri="{FF2B5EF4-FFF2-40B4-BE49-F238E27FC236}">
                    <a16:creationId xmlns:a16="http://schemas.microsoft.com/office/drawing/2014/main" id="{05E6F7D8-B8C8-534A-8606-ED1588904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3" name="Oval 143">
                <a:extLst>
                  <a:ext uri="{FF2B5EF4-FFF2-40B4-BE49-F238E27FC236}">
                    <a16:creationId xmlns:a16="http://schemas.microsoft.com/office/drawing/2014/main" id="{D7668313-20A1-7840-BCF9-D2778D9E7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4" name="Oval 144">
                <a:extLst>
                  <a:ext uri="{FF2B5EF4-FFF2-40B4-BE49-F238E27FC236}">
                    <a16:creationId xmlns:a16="http://schemas.microsoft.com/office/drawing/2014/main" id="{3152B3AD-E2B7-A045-8DF7-86DF2FE62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5" name="Oval 145">
                <a:extLst>
                  <a:ext uri="{FF2B5EF4-FFF2-40B4-BE49-F238E27FC236}">
                    <a16:creationId xmlns:a16="http://schemas.microsoft.com/office/drawing/2014/main" id="{7A3BC98F-1F3C-794E-BD03-4960366B4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6" name="Rectangle 146">
                <a:extLst>
                  <a:ext uri="{FF2B5EF4-FFF2-40B4-BE49-F238E27FC236}">
                    <a16:creationId xmlns:a16="http://schemas.microsoft.com/office/drawing/2014/main" id="{FD2E8B12-7E5B-534C-992F-CC974F01D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15" name="Group 147">
              <a:extLst>
                <a:ext uri="{FF2B5EF4-FFF2-40B4-BE49-F238E27FC236}">
                  <a16:creationId xmlns:a16="http://schemas.microsoft.com/office/drawing/2014/main" id="{4942FA46-AAAE-D947-BF1A-4481A3448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1550" y="1646202"/>
              <a:ext cx="352425" cy="660400"/>
              <a:chOff x="4140" y="429"/>
              <a:chExt cx="1425" cy="2396"/>
            </a:xfrm>
          </p:grpSpPr>
          <p:sp>
            <p:nvSpPr>
              <p:cNvPr id="716" name="Freeform 148">
                <a:extLst>
                  <a:ext uri="{FF2B5EF4-FFF2-40B4-BE49-F238E27FC236}">
                    <a16:creationId xmlns:a16="http://schemas.microsoft.com/office/drawing/2014/main" id="{CC23ABEE-8791-714B-8A1A-4F7AD8EF3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7" name="Rectangle 149">
                <a:extLst>
                  <a:ext uri="{FF2B5EF4-FFF2-40B4-BE49-F238E27FC236}">
                    <a16:creationId xmlns:a16="http://schemas.microsoft.com/office/drawing/2014/main" id="{2B86FF99-00DB-934B-8BA7-48C64B644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8" name="Freeform 150">
                <a:extLst>
                  <a:ext uri="{FF2B5EF4-FFF2-40B4-BE49-F238E27FC236}">
                    <a16:creationId xmlns:a16="http://schemas.microsoft.com/office/drawing/2014/main" id="{956FBF0C-5170-794A-B33B-82657D571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9" name="Freeform 151">
                <a:extLst>
                  <a:ext uri="{FF2B5EF4-FFF2-40B4-BE49-F238E27FC236}">
                    <a16:creationId xmlns:a16="http://schemas.microsoft.com/office/drawing/2014/main" id="{445CE280-0D0A-6B4F-84F6-532AE1926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0" name="Rectangle 152">
                <a:extLst>
                  <a:ext uri="{FF2B5EF4-FFF2-40B4-BE49-F238E27FC236}">
                    <a16:creationId xmlns:a16="http://schemas.microsoft.com/office/drawing/2014/main" id="{0D6EBFB3-4B17-8B4D-84D1-393E2919B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1" name="Group 153">
                <a:extLst>
                  <a:ext uri="{FF2B5EF4-FFF2-40B4-BE49-F238E27FC236}">
                    <a16:creationId xmlns:a16="http://schemas.microsoft.com/office/drawing/2014/main" id="{68337FBF-F76C-C544-8BA6-563723BD11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46" name="AutoShape 154">
                  <a:extLst>
                    <a:ext uri="{FF2B5EF4-FFF2-40B4-BE49-F238E27FC236}">
                      <a16:creationId xmlns:a16="http://schemas.microsoft.com/office/drawing/2014/main" id="{7983AE2B-9F40-7446-964A-C0D1EC255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7" name="AutoShape 155">
                  <a:extLst>
                    <a:ext uri="{FF2B5EF4-FFF2-40B4-BE49-F238E27FC236}">
                      <a16:creationId xmlns:a16="http://schemas.microsoft.com/office/drawing/2014/main" id="{ADC46602-CC63-8141-8BF1-5EC8D1824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2" name="Rectangle 156">
                <a:extLst>
                  <a:ext uri="{FF2B5EF4-FFF2-40B4-BE49-F238E27FC236}">
                    <a16:creationId xmlns:a16="http://schemas.microsoft.com/office/drawing/2014/main" id="{0B0E3BE7-5708-A949-85C0-8553CB933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3" name="Group 157">
                <a:extLst>
                  <a:ext uri="{FF2B5EF4-FFF2-40B4-BE49-F238E27FC236}">
                    <a16:creationId xmlns:a16="http://schemas.microsoft.com/office/drawing/2014/main" id="{59EFAC4A-A3D4-9E4D-84E2-5BD8A5D33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44" name="AutoShape 158">
                  <a:extLst>
                    <a:ext uri="{FF2B5EF4-FFF2-40B4-BE49-F238E27FC236}">
                      <a16:creationId xmlns:a16="http://schemas.microsoft.com/office/drawing/2014/main" id="{B68D7D2F-A4EC-6343-AAA2-E27A5BE91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5" name="AutoShape 159">
                  <a:extLst>
                    <a:ext uri="{FF2B5EF4-FFF2-40B4-BE49-F238E27FC236}">
                      <a16:creationId xmlns:a16="http://schemas.microsoft.com/office/drawing/2014/main" id="{5C8BE6BD-0D6C-BE4F-A7C1-CFA5A3A72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4" name="Rectangle 160">
                <a:extLst>
                  <a:ext uri="{FF2B5EF4-FFF2-40B4-BE49-F238E27FC236}">
                    <a16:creationId xmlns:a16="http://schemas.microsoft.com/office/drawing/2014/main" id="{584E618E-4A1F-8343-97FD-62858B78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5" name="Rectangle 161">
                <a:extLst>
                  <a:ext uri="{FF2B5EF4-FFF2-40B4-BE49-F238E27FC236}">
                    <a16:creationId xmlns:a16="http://schemas.microsoft.com/office/drawing/2014/main" id="{12F0293A-C413-F449-BF89-9E1C83526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6" name="Group 162">
                <a:extLst>
                  <a:ext uri="{FF2B5EF4-FFF2-40B4-BE49-F238E27FC236}">
                    <a16:creationId xmlns:a16="http://schemas.microsoft.com/office/drawing/2014/main" id="{1A6200EB-5E59-2B47-9B1A-EF30A5EAD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42" name="AutoShape 163">
                  <a:extLst>
                    <a:ext uri="{FF2B5EF4-FFF2-40B4-BE49-F238E27FC236}">
                      <a16:creationId xmlns:a16="http://schemas.microsoft.com/office/drawing/2014/main" id="{B97E9310-11F5-E248-A0DF-E45AE8F9B8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3" name="AutoShape 164">
                  <a:extLst>
                    <a:ext uri="{FF2B5EF4-FFF2-40B4-BE49-F238E27FC236}">
                      <a16:creationId xmlns:a16="http://schemas.microsoft.com/office/drawing/2014/main" id="{968E1571-41AC-434C-B887-D8EBC7A3B0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7" name="Freeform 165">
                <a:extLst>
                  <a:ext uri="{FF2B5EF4-FFF2-40B4-BE49-F238E27FC236}">
                    <a16:creationId xmlns:a16="http://schemas.microsoft.com/office/drawing/2014/main" id="{BE30363C-DD3A-B943-9269-1BAD5BA36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8" name="Group 166">
                <a:extLst>
                  <a:ext uri="{FF2B5EF4-FFF2-40B4-BE49-F238E27FC236}">
                    <a16:creationId xmlns:a16="http://schemas.microsoft.com/office/drawing/2014/main" id="{38788B69-339D-7F4E-B301-8175DEA9D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40" name="AutoShape 167">
                  <a:extLst>
                    <a:ext uri="{FF2B5EF4-FFF2-40B4-BE49-F238E27FC236}">
                      <a16:creationId xmlns:a16="http://schemas.microsoft.com/office/drawing/2014/main" id="{97B97885-9739-1F45-B789-FBABCFF9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1" name="AutoShape 168">
                  <a:extLst>
                    <a:ext uri="{FF2B5EF4-FFF2-40B4-BE49-F238E27FC236}">
                      <a16:creationId xmlns:a16="http://schemas.microsoft.com/office/drawing/2014/main" id="{84771018-17F5-D14A-8D8C-59EE601BC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9" name="Rectangle 169">
                <a:extLst>
                  <a:ext uri="{FF2B5EF4-FFF2-40B4-BE49-F238E27FC236}">
                    <a16:creationId xmlns:a16="http://schemas.microsoft.com/office/drawing/2014/main" id="{7A058DA4-516B-7D41-BD30-6364FF15C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0" name="Freeform 170">
                <a:extLst>
                  <a:ext uri="{FF2B5EF4-FFF2-40B4-BE49-F238E27FC236}">
                    <a16:creationId xmlns:a16="http://schemas.microsoft.com/office/drawing/2014/main" id="{856E246C-1591-CA4F-8ADE-8DDDDAA77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1" name="Freeform 171">
                <a:extLst>
                  <a:ext uri="{FF2B5EF4-FFF2-40B4-BE49-F238E27FC236}">
                    <a16:creationId xmlns:a16="http://schemas.microsoft.com/office/drawing/2014/main" id="{31F0BA80-7560-4D47-A9F7-FD31AEA43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2" name="Oval 172">
                <a:extLst>
                  <a:ext uri="{FF2B5EF4-FFF2-40B4-BE49-F238E27FC236}">
                    <a16:creationId xmlns:a16="http://schemas.microsoft.com/office/drawing/2014/main" id="{0250F674-2E69-7A49-BD4A-7A0B63C62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3" name="Freeform 173">
                <a:extLst>
                  <a:ext uri="{FF2B5EF4-FFF2-40B4-BE49-F238E27FC236}">
                    <a16:creationId xmlns:a16="http://schemas.microsoft.com/office/drawing/2014/main" id="{D9EA6536-474B-D64B-B205-1D6C9BA82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4" name="AutoShape 174">
                <a:extLst>
                  <a:ext uri="{FF2B5EF4-FFF2-40B4-BE49-F238E27FC236}">
                    <a16:creationId xmlns:a16="http://schemas.microsoft.com/office/drawing/2014/main" id="{E488D72C-E2D7-A24F-8921-7455381C5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5" name="AutoShape 175">
                <a:extLst>
                  <a:ext uri="{FF2B5EF4-FFF2-40B4-BE49-F238E27FC236}">
                    <a16:creationId xmlns:a16="http://schemas.microsoft.com/office/drawing/2014/main" id="{912439D6-774F-1547-AA0D-047E22092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6" name="Oval 176">
                <a:extLst>
                  <a:ext uri="{FF2B5EF4-FFF2-40B4-BE49-F238E27FC236}">
                    <a16:creationId xmlns:a16="http://schemas.microsoft.com/office/drawing/2014/main" id="{A2D2898C-A040-C744-8B60-25B92A3ED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7" name="Oval 177">
                <a:extLst>
                  <a:ext uri="{FF2B5EF4-FFF2-40B4-BE49-F238E27FC236}">
                    <a16:creationId xmlns:a16="http://schemas.microsoft.com/office/drawing/2014/main" id="{6D69F5EA-B0E7-DA4A-8B00-86E1B289A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8" name="Oval 178">
                <a:extLst>
                  <a:ext uri="{FF2B5EF4-FFF2-40B4-BE49-F238E27FC236}">
                    <a16:creationId xmlns:a16="http://schemas.microsoft.com/office/drawing/2014/main" id="{CB13C9A5-3005-C744-AAF5-43F081367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9" name="Rectangle 179">
                <a:extLst>
                  <a:ext uri="{FF2B5EF4-FFF2-40B4-BE49-F238E27FC236}">
                    <a16:creationId xmlns:a16="http://schemas.microsoft.com/office/drawing/2014/main" id="{5E9EBF99-398D-4346-9CCC-C08D38A90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48" name="Group 180">
              <a:extLst>
                <a:ext uri="{FF2B5EF4-FFF2-40B4-BE49-F238E27FC236}">
                  <a16:creationId xmlns:a16="http://schemas.microsoft.com/office/drawing/2014/main" id="{68A8F3DD-C4CD-1A4A-A99E-EE08AE2B9AB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010775" y="4435439"/>
              <a:ext cx="803275" cy="771525"/>
              <a:chOff x="-44" y="1473"/>
              <a:chExt cx="981" cy="1105"/>
            </a:xfrm>
          </p:grpSpPr>
          <p:pic>
            <p:nvPicPr>
              <p:cNvPr id="749" name="Picture 181" descr="desktop_computer_stylized_medium">
                <a:extLst>
                  <a:ext uri="{FF2B5EF4-FFF2-40B4-BE49-F238E27FC236}">
                    <a16:creationId xmlns:a16="http://schemas.microsoft.com/office/drawing/2014/main" id="{FB1222DE-2F29-E94E-BA2E-8430BD1F4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0" name="Freeform 182">
                <a:extLst>
                  <a:ext uri="{FF2B5EF4-FFF2-40B4-BE49-F238E27FC236}">
                    <a16:creationId xmlns:a16="http://schemas.microsoft.com/office/drawing/2014/main" id="{25C576CA-310E-BF45-AEA0-47D91F2AB2B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1" name="Group 183">
              <a:extLst>
                <a:ext uri="{FF2B5EF4-FFF2-40B4-BE49-F238E27FC236}">
                  <a16:creationId xmlns:a16="http://schemas.microsoft.com/office/drawing/2014/main" id="{292C5560-DFC2-574D-8C62-B6F62F2DC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4416389"/>
              <a:ext cx="803275" cy="771525"/>
              <a:chOff x="-44" y="1473"/>
              <a:chExt cx="981" cy="1105"/>
            </a:xfrm>
          </p:grpSpPr>
          <p:pic>
            <p:nvPicPr>
              <p:cNvPr id="752" name="Picture 184" descr="desktop_computer_stylized_medium">
                <a:extLst>
                  <a:ext uri="{FF2B5EF4-FFF2-40B4-BE49-F238E27FC236}">
                    <a16:creationId xmlns:a16="http://schemas.microsoft.com/office/drawing/2014/main" id="{5ADBABA6-9549-8F45-9CC6-895C1B7130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3" name="Freeform 185">
                <a:extLst>
                  <a:ext uri="{FF2B5EF4-FFF2-40B4-BE49-F238E27FC236}">
                    <a16:creationId xmlns:a16="http://schemas.microsoft.com/office/drawing/2014/main" id="{175C8E0C-2E66-F847-85BF-1DF27F6E9D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4" name="Group 186">
              <a:extLst>
                <a:ext uri="{FF2B5EF4-FFF2-40B4-BE49-F238E27FC236}">
                  <a16:creationId xmlns:a16="http://schemas.microsoft.com/office/drawing/2014/main" id="{BFA50ABA-EF43-8248-BFEE-B2185F9FF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8300" y="4865652"/>
              <a:ext cx="803275" cy="771525"/>
              <a:chOff x="-44" y="1473"/>
              <a:chExt cx="981" cy="1105"/>
            </a:xfrm>
          </p:grpSpPr>
          <p:pic>
            <p:nvPicPr>
              <p:cNvPr id="755" name="Picture 187" descr="desktop_computer_stylized_medium">
                <a:extLst>
                  <a:ext uri="{FF2B5EF4-FFF2-40B4-BE49-F238E27FC236}">
                    <a16:creationId xmlns:a16="http://schemas.microsoft.com/office/drawing/2014/main" id="{F7F3CEF1-4AEE-174D-A7EB-35D5923CD4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6" name="Freeform 188">
                <a:extLst>
                  <a:ext uri="{FF2B5EF4-FFF2-40B4-BE49-F238E27FC236}">
                    <a16:creationId xmlns:a16="http://schemas.microsoft.com/office/drawing/2014/main" id="{092BEB98-510F-A54D-8396-7B8E24FE09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E66D11C-2FA6-994B-8F41-1BCDD73182B5}"/>
              </a:ext>
            </a:extLst>
          </p:cNvPr>
          <p:cNvGrpSpPr/>
          <p:nvPr/>
        </p:nvGrpSpPr>
        <p:grpSpPr>
          <a:xfrm>
            <a:off x="6423336" y="1491893"/>
            <a:ext cx="4706682" cy="4114800"/>
            <a:chOff x="877941" y="1593850"/>
            <a:chExt cx="4706682" cy="4114800"/>
          </a:xfrm>
        </p:grpSpPr>
        <p:sp>
          <p:nvSpPr>
            <p:cNvPr id="648" name="Rectangle 523">
              <a:extLst>
                <a:ext uri="{FF2B5EF4-FFF2-40B4-BE49-F238E27FC236}">
                  <a16:creationId xmlns:a16="http://schemas.microsoft.com/office/drawing/2014/main" id="{17573379-BEF3-6842-92C8-C7C11E0F1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41" y="1593850"/>
              <a:ext cx="4522733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itchFamily="66" charset="0"/>
                  <a:ea typeface="Arial" charset="0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itchFamily="18" charset="0"/>
                  <a:ea typeface="Arial" charset="0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itchFamily="18" charset="0"/>
                  <a:ea typeface="Arial" charset="0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9pPr>
            </a:lstStyle>
            <a:p>
              <a:pPr eaLnBrk="1" hangingPunct="1"/>
              <a:r>
                <a:rPr lang="en-US" altLang="en-US" sz="3200" kern="0" dirty="0">
                  <a:ea typeface="ＭＳ Ｐゴシック" panose="020B0600070205080204" pitchFamily="34" charset="-128"/>
                </a:rPr>
                <a:t>per-connection end-end throughput: </a:t>
              </a:r>
              <a:r>
                <a:rPr lang="en-US" altLang="en-US" sz="3200" i="1" kern="0" dirty="0">
                  <a:ea typeface="ＭＳ Ｐゴシック" panose="020B0600070205080204" pitchFamily="34" charset="-128"/>
                </a:rPr>
                <a:t>min(</a:t>
              </a:r>
              <a:r>
                <a:rPr lang="en-US" altLang="en-US" sz="3200" i="1" kern="0" dirty="0" err="1">
                  <a:ea typeface="ＭＳ Ｐゴシック" panose="020B0600070205080204" pitchFamily="34" charset="-128"/>
                </a:rPr>
                <a:t>R</a:t>
              </a:r>
              <a:r>
                <a:rPr lang="en-US" altLang="en-US" sz="3200" i="1" kern="0" baseline="-25000" dirty="0" err="1">
                  <a:ea typeface="ＭＳ Ｐゴシック" panose="020B0600070205080204" pitchFamily="34" charset="-128"/>
                </a:rPr>
                <a:t>c</a:t>
              </a:r>
              <a:r>
                <a:rPr lang="en-US" altLang="en-US" sz="3200" i="1" kern="0" dirty="0" err="1">
                  <a:ea typeface="ＭＳ Ｐゴシック" panose="020B0600070205080204" pitchFamily="34" charset="-128"/>
                </a:rPr>
                <a:t>,R</a:t>
              </a:r>
              <a:r>
                <a:rPr lang="en-US" altLang="en-US" sz="3200" i="1" kern="0" baseline="-25000" dirty="0" err="1">
                  <a:ea typeface="ＭＳ Ｐゴシック" panose="020B0600070205080204" pitchFamily="34" charset="-128"/>
                </a:rPr>
                <a:t>s</a:t>
              </a:r>
              <a:r>
                <a:rPr lang="en-US" altLang="en-US" sz="3200" i="1" kern="0" dirty="0" err="1">
                  <a:ea typeface="ＭＳ Ｐゴシック" panose="020B0600070205080204" pitchFamily="34" charset="-128"/>
                </a:rPr>
                <a:t>,R</a:t>
              </a:r>
              <a:r>
                <a:rPr lang="en-US" altLang="en-US" sz="3200" i="1" kern="0" dirty="0">
                  <a:ea typeface="ＭＳ Ｐゴシック" panose="020B0600070205080204" pitchFamily="34" charset="-128"/>
                </a:rPr>
                <a:t>/10)</a:t>
              </a:r>
            </a:p>
            <a:p>
              <a:pPr eaLnBrk="1" hangingPunct="1"/>
              <a:r>
                <a:rPr lang="en-US" altLang="en-US" sz="3200" kern="0" dirty="0">
                  <a:ea typeface="ＭＳ Ｐゴシック" panose="020B0600070205080204" pitchFamily="34" charset="-128"/>
                </a:rPr>
                <a:t>in practice: </a:t>
              </a:r>
              <a:r>
                <a:rPr lang="en-US" altLang="en-US" sz="3200" i="1" kern="0" dirty="0" err="1">
                  <a:ea typeface="ＭＳ Ｐゴシック" panose="020B0600070205080204" pitchFamily="34" charset="-128"/>
                </a:rPr>
                <a:t>R</a:t>
              </a:r>
              <a:r>
                <a:rPr lang="en-US" altLang="en-US" sz="3200" i="1" kern="0" baseline="-25000" dirty="0" err="1">
                  <a:ea typeface="ＭＳ Ｐゴシック" panose="020B0600070205080204" pitchFamily="34" charset="-128"/>
                </a:rPr>
                <a:t>c</a:t>
              </a:r>
              <a:r>
                <a:rPr lang="en-US" altLang="en-US" sz="3200" kern="0" dirty="0">
                  <a:ea typeface="ＭＳ Ｐゴシック" panose="020B0600070205080204" pitchFamily="34" charset="-128"/>
                </a:rPr>
                <a:t> or </a:t>
              </a:r>
              <a:r>
                <a:rPr lang="en-US" altLang="en-US" sz="3200" i="1" kern="0" dirty="0">
                  <a:ea typeface="ＭＳ Ｐゴシック" panose="020B0600070205080204" pitchFamily="34" charset="-128"/>
                </a:rPr>
                <a:t>R</a:t>
              </a:r>
              <a:r>
                <a:rPr lang="en-US" altLang="en-US" sz="3200" i="1" kern="0" baseline="-25000" dirty="0">
                  <a:ea typeface="ＭＳ Ｐゴシック" panose="020B0600070205080204" pitchFamily="34" charset="-128"/>
                </a:rPr>
                <a:t>s</a:t>
              </a:r>
              <a:r>
                <a:rPr lang="en-US" altLang="en-US" sz="3200" kern="0" dirty="0">
                  <a:ea typeface="ＭＳ Ｐゴシック" panose="020B0600070205080204" pitchFamily="34" charset="-128"/>
                </a:rPr>
                <a:t> is often bottleneck</a:t>
              </a:r>
            </a:p>
          </p:txBody>
        </p:sp>
        <p:sp>
          <p:nvSpPr>
            <p:cNvPr id="757" name="TextBox 1">
              <a:extLst>
                <a:ext uri="{FF2B5EF4-FFF2-40B4-BE49-F238E27FC236}">
                  <a16:creationId xmlns:a16="http://schemas.microsoft.com/office/drawing/2014/main" id="{DA9B1A1A-980B-A04A-99EA-7721056B3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7710" y="4985599"/>
              <a:ext cx="45069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000000"/>
                  </a:solidFill>
                  <a:cs typeface="Arial"/>
                </a:rPr>
                <a:t>* Check out the online interactive exercises for more examples: h</a:t>
              </a:r>
              <a:r>
                <a:rPr lang="en-US" altLang="en-US" sz="1200" dirty="0">
                  <a:solidFill>
                    <a:srgbClr val="000000"/>
                  </a:solidFill>
                  <a:cs typeface="Arial"/>
                </a:rPr>
                <a:t>ttp://</a:t>
              </a:r>
              <a:r>
                <a:rPr lang="en-US" altLang="en-US" sz="1200" dirty="0" err="1">
                  <a:solidFill>
                    <a:srgbClr val="000000"/>
                  </a:solidFill>
                  <a:cs typeface="Arial"/>
                </a:rPr>
                <a:t>gaia.cs.umass.edu</a:t>
              </a:r>
              <a:r>
                <a:rPr lang="en-US" altLang="en-US" sz="1200" dirty="0">
                  <a:solidFill>
                    <a:srgbClr val="000000"/>
                  </a:solidFill>
                  <a:cs typeface="Arial"/>
                </a:rPr>
                <a:t>/</a:t>
              </a:r>
              <a:r>
                <a:rPr lang="en-US" altLang="en-US" sz="1200" dirty="0" err="1">
                  <a:solidFill>
                    <a:srgbClr val="000000"/>
                  </a:solidFill>
                  <a:cs typeface="Arial"/>
                </a:rPr>
                <a:t>kurose_ross</a:t>
              </a:r>
              <a:r>
                <a:rPr lang="en-US" altLang="en-US" sz="1200" dirty="0">
                  <a:solidFill>
                    <a:srgbClr val="000000"/>
                  </a:solidFill>
                  <a:cs typeface="Arial"/>
                </a:rPr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625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26">
            <a:extLst>
              <a:ext uri="{FF2B5EF4-FFF2-40B4-BE49-F238E27FC236}">
                <a16:creationId xmlns:a16="http://schemas.microsoft.com/office/drawing/2014/main" id="{792C422C-E0B3-284D-90D1-78EE41CE1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9371" y="4596717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CCB386-E080-BE4D-86AE-B67CDC4394C0}"/>
              </a:ext>
            </a:extLst>
          </p:cNvPr>
          <p:cNvGrpSpPr/>
          <p:nvPr/>
        </p:nvGrpSpPr>
        <p:grpSpPr>
          <a:xfrm>
            <a:off x="4584883" y="4186185"/>
            <a:ext cx="1511352" cy="863670"/>
            <a:chOff x="7493876" y="2774731"/>
            <a:chExt cx="1481958" cy="894622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9DD18B2-282C-6549-A49E-60E3E19F2A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031821-CCEB-7F4A-B58F-080033E04E6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6105421-33A8-6C4D-8961-627026B91B4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8952442E-1885-3E49-AB68-416A3E2001F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E05D2B3E-D3BE-6540-9837-84ECB6B5E3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C4191C4F-5CEE-5B4B-881D-8241D7AE9EA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0AD58D69-0B48-324F-A1A4-01181A17EF6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How do packet loss and delay occur?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527315-9237-DF4C-A233-1FDCF6AF614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25266" y="1253331"/>
            <a:ext cx="11137549" cy="4351338"/>
          </a:xfrm>
        </p:spPr>
        <p:txBody>
          <a:bodyPr/>
          <a:lstStyle/>
          <a:p>
            <a:pPr indent="-295275" eaLnBrk="1" hangingPunct="1">
              <a:buFont typeface="Wingdings" charset="0"/>
              <a:buNone/>
              <a:defRPr/>
            </a:pPr>
            <a:r>
              <a:rPr lang="en-US" sz="3200" dirty="0"/>
              <a:t>packets </a:t>
            </a:r>
            <a:r>
              <a:rPr lang="en-US" sz="3200" i="1" dirty="0"/>
              <a:t>queue</a:t>
            </a:r>
            <a:r>
              <a:rPr lang="en-US" sz="3200" dirty="0"/>
              <a:t> in router buffers</a:t>
            </a:r>
            <a:r>
              <a:rPr lang="en-US" dirty="0"/>
              <a:t> </a:t>
            </a:r>
          </a:p>
          <a:p>
            <a:pPr marL="407988" indent="-277813">
              <a:buFont typeface="Wingdings" charset="2"/>
              <a:buChar char="§"/>
              <a:defRPr/>
            </a:pPr>
            <a:r>
              <a:rPr lang="en-US" dirty="0"/>
              <a:t>packets queue, wait for turn</a:t>
            </a:r>
          </a:p>
          <a:p>
            <a:pPr marL="407988" indent="-277813" eaLnBrk="1" hangingPunct="1">
              <a:buFont typeface="Wingdings" charset="2"/>
              <a:buChar char="§"/>
              <a:defRPr/>
            </a:pPr>
            <a:r>
              <a:rPr lang="en-US" dirty="0">
                <a:solidFill>
                  <a:srgbClr val="CC0000"/>
                </a:solidFill>
              </a:rPr>
              <a:t>arrival rate to link (temporarily) exceeds output link capacity: packet loss</a:t>
            </a:r>
          </a:p>
        </p:txBody>
      </p:sp>
      <p:sp>
        <p:nvSpPr>
          <p:cNvPr id="8" name="Line 24">
            <a:extLst>
              <a:ext uri="{FF2B5EF4-FFF2-40B4-BE49-F238E27FC236}">
                <a16:creationId xmlns:a16="http://schemas.microsoft.com/office/drawing/2014/main" id="{98D5C74F-DBE1-C34C-8A85-F480C540B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321" y="4177617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D9614611-AD9E-6646-B638-622773F0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996" y="446812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id="{A39734E3-ED9A-EC49-B73C-34CBE5CB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571" y="4468129"/>
            <a:ext cx="147637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2" name="Rectangle 38">
            <a:extLst>
              <a:ext uri="{FF2B5EF4-FFF2-40B4-BE49-F238E27FC236}">
                <a16:creationId xmlns:a16="http://schemas.microsoft.com/office/drawing/2014/main" id="{3AF0224D-49F6-7745-96F9-78A841403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508" y="44062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58B9B601-E851-654F-AA2B-143A70BEF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3733" y="4717367"/>
            <a:ext cx="735013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647088DD-46B7-8A40-B3C8-FF97968F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483" y="43681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Line 33">
            <a:extLst>
              <a:ext uri="{FF2B5EF4-FFF2-40B4-BE49-F238E27FC236}">
                <a16:creationId xmlns:a16="http://schemas.microsoft.com/office/drawing/2014/main" id="{77696821-8A04-3945-AF9E-0065C286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271" y="4304617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B6154A2C-EC19-F34F-ACCE-9E5D9378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677" y="3861704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  <a:latin typeface="+mn-lt"/>
              </a:rPr>
              <a:t>A</a:t>
            </a:r>
          </a:p>
        </p:txBody>
      </p:sp>
      <p:sp>
        <p:nvSpPr>
          <p:cNvPr id="27" name="Text Box 37">
            <a:extLst>
              <a:ext uri="{FF2B5EF4-FFF2-40B4-BE49-F238E27FC236}">
                <a16:creationId xmlns:a16="http://schemas.microsoft.com/office/drawing/2014/main" id="{995F56C7-414D-8A48-884F-85A203498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654" y="4814204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latin typeface="+mn-lt"/>
              </a:rPr>
              <a:t>B</a:t>
            </a:r>
          </a:p>
        </p:txBody>
      </p:sp>
      <p:grpSp>
        <p:nvGrpSpPr>
          <p:cNvPr id="28" name="Group 66">
            <a:extLst>
              <a:ext uri="{FF2B5EF4-FFF2-40B4-BE49-F238E27FC236}">
                <a16:creationId xmlns:a16="http://schemas.microsoft.com/office/drawing/2014/main" id="{F052C581-6C44-5947-B232-97223D315667}"/>
              </a:ext>
            </a:extLst>
          </p:cNvPr>
          <p:cNvGrpSpPr>
            <a:grpSpLocks/>
          </p:cNvGrpSpPr>
          <p:nvPr/>
        </p:nvGrpSpPr>
        <p:grpSpPr bwMode="auto">
          <a:xfrm>
            <a:off x="3128246" y="3861704"/>
            <a:ext cx="779462" cy="679450"/>
            <a:chOff x="-44" y="1473"/>
            <a:chExt cx="981" cy="1105"/>
          </a:xfrm>
        </p:grpSpPr>
        <p:pic>
          <p:nvPicPr>
            <p:cNvPr id="29" name="Picture 67" descr="desktop_computer_stylized_medium">
              <a:extLst>
                <a:ext uri="{FF2B5EF4-FFF2-40B4-BE49-F238E27FC236}">
                  <a16:creationId xmlns:a16="http://schemas.microsoft.com/office/drawing/2014/main" id="{BB04112D-992F-1B48-BF73-2AE172AB4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B442F163-2B26-9C41-A4DA-56CB0408A2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pic>
        <p:nvPicPr>
          <p:cNvPr id="32" name="Picture 70" descr="desktop_computer_stylized_medium">
            <a:extLst>
              <a:ext uri="{FF2B5EF4-FFF2-40B4-BE49-F238E27FC236}">
                <a16:creationId xmlns:a16="http://schemas.microsoft.com/office/drawing/2014/main" id="{281B4469-5924-7847-99B5-6CF657E9E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3290" y="4868179"/>
            <a:ext cx="77946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71">
            <a:extLst>
              <a:ext uri="{FF2B5EF4-FFF2-40B4-BE49-F238E27FC236}">
                <a16:creationId xmlns:a16="http://schemas.microsoft.com/office/drawing/2014/main" id="{B1E6742A-3259-B348-BD9F-24C231CD73DB}"/>
              </a:ext>
            </a:extLst>
          </p:cNvPr>
          <p:cNvSpPr>
            <a:spLocks/>
          </p:cNvSpPr>
          <p:nvPr/>
        </p:nvSpPr>
        <p:spPr bwMode="auto">
          <a:xfrm flipH="1">
            <a:off x="3555416" y="4933357"/>
            <a:ext cx="379004" cy="311133"/>
          </a:xfrm>
          <a:custGeom>
            <a:avLst/>
            <a:gdLst>
              <a:gd name="T0" fmla="*/ 0 w 356"/>
              <a:gd name="T1" fmla="*/ 0 h 368"/>
              <a:gd name="T2" fmla="*/ 32377 w 356"/>
              <a:gd name="T3" fmla="*/ 2307 h 368"/>
              <a:gd name="T4" fmla="*/ 38409 w 356"/>
              <a:gd name="T5" fmla="*/ 48069 h 368"/>
              <a:gd name="T6" fmla="*/ 8465 w 356"/>
              <a:gd name="T7" fmla="*/ 60116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"/>
              <a:gd name="T16" fmla="*/ 0 h 368"/>
              <a:gd name="T17" fmla="*/ 356 w 35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sz="2000"/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E17EDB94-A18A-5345-B878-1F5CDE4C6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921" y="5023754"/>
            <a:ext cx="139700" cy="18573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5" name="Line 33">
            <a:extLst>
              <a:ext uri="{FF2B5EF4-FFF2-40B4-BE49-F238E27FC236}">
                <a16:creationId xmlns:a16="http://schemas.microsoft.com/office/drawing/2014/main" id="{72EE0D2E-3A6D-224A-A965-4A3CAB0E0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1546" y="4993592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" name="Rectangle 89">
            <a:extLst>
              <a:ext uri="{FF2B5EF4-FFF2-40B4-BE49-F238E27FC236}">
                <a16:creationId xmlns:a16="http://schemas.microsoft.com/office/drawing/2014/main" id="{B8BAB5F9-E33D-6D40-AF1F-A688FE37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596" y="4469717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7" name="Rectangle 89">
            <a:extLst>
              <a:ext uri="{FF2B5EF4-FFF2-40B4-BE49-F238E27FC236}">
                <a16:creationId xmlns:a16="http://schemas.microsoft.com/office/drawing/2014/main" id="{3A81C53A-7389-0940-8B19-188881DD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371" y="4468129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8" name="Rectangle 89">
            <a:extLst>
              <a:ext uri="{FF2B5EF4-FFF2-40B4-BE49-F238E27FC236}">
                <a16:creationId xmlns:a16="http://schemas.microsoft.com/office/drawing/2014/main" id="{55739AFA-3D6C-274F-AF45-B98657A1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971" y="4471304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49" name="Group 93">
            <a:extLst>
              <a:ext uri="{FF2B5EF4-FFF2-40B4-BE49-F238E27FC236}">
                <a16:creationId xmlns:a16="http://schemas.microsoft.com/office/drawing/2014/main" id="{99FB082D-48A3-DB4E-B785-79F493984667}"/>
              </a:ext>
            </a:extLst>
          </p:cNvPr>
          <p:cNvGrpSpPr>
            <a:grpSpLocks/>
          </p:cNvGrpSpPr>
          <p:nvPr/>
        </p:nvGrpSpPr>
        <p:grpSpPr bwMode="auto">
          <a:xfrm>
            <a:off x="5833346" y="3172731"/>
            <a:ext cx="6299202" cy="1204913"/>
            <a:chOff x="2259" y="2247"/>
            <a:chExt cx="3968" cy="759"/>
          </a:xfrm>
        </p:grpSpPr>
        <p:sp>
          <p:nvSpPr>
            <p:cNvPr id="50" name="Text Box 66">
              <a:extLst>
                <a:ext uri="{FF2B5EF4-FFF2-40B4-BE49-F238E27FC236}">
                  <a16:creationId xmlns:a16="http://schemas.microsoft.com/office/drawing/2014/main" id="{15E16EFE-9699-4F4E-BFC6-790480667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5" y="2247"/>
              <a:ext cx="37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  <a:latin typeface="+mn-lt"/>
                </a:rPr>
                <a:t>packet being transmitted </a:t>
              </a:r>
              <a:r>
                <a:rPr lang="en-US" altLang="en-US" dirty="0">
                  <a:solidFill>
                    <a:srgbClr val="CC0000"/>
                  </a:solidFill>
                  <a:latin typeface="+mn-lt"/>
                </a:rPr>
                <a:t>(transmission delay)</a:t>
              </a: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13FF81C3-546D-F344-9FE2-4D72EFA0CD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259" y="2462"/>
              <a:ext cx="8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grpSp>
        <p:nvGrpSpPr>
          <p:cNvPr id="52" name="Group 94">
            <a:extLst>
              <a:ext uri="{FF2B5EF4-FFF2-40B4-BE49-F238E27FC236}">
                <a16:creationId xmlns:a16="http://schemas.microsoft.com/office/drawing/2014/main" id="{26EEA1DE-D9F0-2D47-AABB-733C528B384F}"/>
              </a:ext>
            </a:extLst>
          </p:cNvPr>
          <p:cNvGrpSpPr>
            <a:grpSpLocks/>
          </p:cNvGrpSpPr>
          <p:nvPr/>
        </p:nvGrpSpPr>
        <p:grpSpPr bwMode="auto">
          <a:xfrm>
            <a:off x="5550773" y="4742762"/>
            <a:ext cx="5216531" cy="900111"/>
            <a:chOff x="2103" y="3214"/>
            <a:chExt cx="3286" cy="567"/>
          </a:xfrm>
        </p:grpSpPr>
        <p:sp>
          <p:nvSpPr>
            <p:cNvPr id="53" name="Text Box 72">
              <a:extLst>
                <a:ext uri="{FF2B5EF4-FFF2-40B4-BE49-F238E27FC236}">
                  <a16:creationId xmlns:a16="http://schemas.microsoft.com/office/drawing/2014/main" id="{674A1D43-19A1-AA41-9CBF-545C92FF1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3490"/>
              <a:ext cx="28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  <a:latin typeface="+mn-lt"/>
                </a:rPr>
                <a:t>packets in buffers</a:t>
              </a:r>
              <a:r>
                <a:rPr lang="en-US" altLang="en-US" dirty="0">
                  <a:solidFill>
                    <a:srgbClr val="FF0000"/>
                  </a:solidFill>
                  <a:latin typeface="+mn-lt"/>
                </a:rPr>
                <a:t> </a:t>
              </a:r>
              <a:r>
                <a:rPr lang="en-US" altLang="en-US" dirty="0">
                  <a:solidFill>
                    <a:srgbClr val="CC0000"/>
                  </a:solidFill>
                  <a:latin typeface="+mn-lt"/>
                </a:rPr>
                <a:t>(queueing delay)</a:t>
              </a:r>
            </a:p>
          </p:txBody>
        </p:sp>
        <p:sp>
          <p:nvSpPr>
            <p:cNvPr id="54" name="Line 73">
              <a:extLst>
                <a:ext uri="{FF2B5EF4-FFF2-40B4-BE49-F238E27FC236}">
                  <a16:creationId xmlns:a16="http://schemas.microsoft.com/office/drawing/2014/main" id="{CDBE935F-08EE-9646-85EA-B0063869E7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grpSp>
        <p:nvGrpSpPr>
          <p:cNvPr id="55" name="Group 95">
            <a:extLst>
              <a:ext uri="{FF2B5EF4-FFF2-40B4-BE49-F238E27FC236}">
                <a16:creationId xmlns:a16="http://schemas.microsoft.com/office/drawing/2014/main" id="{BB37FD35-03D6-7647-8A50-07C919E6BBD2}"/>
              </a:ext>
            </a:extLst>
          </p:cNvPr>
          <p:cNvGrpSpPr>
            <a:grpSpLocks/>
          </p:cNvGrpSpPr>
          <p:nvPr/>
        </p:nvGrpSpPr>
        <p:grpSpPr bwMode="auto">
          <a:xfrm>
            <a:off x="4468095" y="4704672"/>
            <a:ext cx="5173663" cy="1757364"/>
            <a:chOff x="1421" y="3190"/>
            <a:chExt cx="3259" cy="1107"/>
          </a:xfrm>
        </p:grpSpPr>
        <p:sp>
          <p:nvSpPr>
            <p:cNvPr id="56" name="Line 91">
              <a:extLst>
                <a:ext uri="{FF2B5EF4-FFF2-40B4-BE49-F238E27FC236}">
                  <a16:creationId xmlns:a16="http://schemas.microsoft.com/office/drawing/2014/main" id="{A5A2CA5C-95AA-1E49-AE10-3C2A0148D7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793" y="3190"/>
              <a:ext cx="110" cy="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57" name="Text Box 92">
              <a:extLst>
                <a:ext uri="{FF2B5EF4-FFF2-40B4-BE49-F238E27FC236}">
                  <a16:creationId xmlns:a16="http://schemas.microsoft.com/office/drawing/2014/main" id="{90578129-76D6-DA4C-AF38-D254E1E2A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3774"/>
              <a:ext cx="325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  <a:latin typeface="+mn-lt"/>
                </a:rPr>
                <a:t>free (available) buffers: arriving packets </a:t>
              </a:r>
            </a:p>
            <a:p>
              <a:r>
                <a:rPr lang="en-US" altLang="en-US" dirty="0">
                  <a:solidFill>
                    <a:srgbClr val="000000"/>
                  </a:solidFill>
                  <a:latin typeface="+mn-lt"/>
                </a:rPr>
                <a:t>dropped (</a:t>
              </a:r>
              <a:r>
                <a:rPr lang="en-US" altLang="en-US" dirty="0">
                  <a:solidFill>
                    <a:srgbClr val="CC0000"/>
                  </a:solidFill>
                  <a:latin typeface="+mn-lt"/>
                </a:rPr>
                <a:t>loss</a:t>
              </a:r>
              <a:r>
                <a:rPr lang="en-US" altLang="en-US" dirty="0">
                  <a:solidFill>
                    <a:srgbClr val="000000"/>
                  </a:solidFill>
                  <a:latin typeface="+mn-lt"/>
                </a:rPr>
                <a:t>) if no free buffers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50A30BE-4517-024C-8E13-70C75C60C9A9}"/>
              </a:ext>
            </a:extLst>
          </p:cNvPr>
          <p:cNvGrpSpPr/>
          <p:nvPr/>
        </p:nvGrpSpPr>
        <p:grpSpPr>
          <a:xfrm>
            <a:off x="7723012" y="4224627"/>
            <a:ext cx="1511352" cy="863670"/>
            <a:chOff x="7493876" y="2774731"/>
            <a:chExt cx="1481958" cy="894622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7769EBE-F27C-654D-9E70-D2F8F0CA4B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534D58D-15F7-4148-BD77-06281777455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DB434E-DC0A-064F-BFB7-51AD3253C15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906A403-4D02-E745-9F12-A4DD0B4A4D9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CEA9A27B-E199-2342-BF59-3743FE24283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E302C75-BA44-2547-9BE3-5EE9C07B302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60B5EF7E-8EDB-5946-B230-2EAE3B474B0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950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AC2D03E9-7C61-0A43-A247-276B596B9942}"/>
              </a:ext>
            </a:extLst>
          </p:cNvPr>
          <p:cNvSpPr txBox="1">
            <a:spLocks noChangeArrowheads="1"/>
          </p:cNvSpPr>
          <p:nvPr/>
        </p:nvSpPr>
        <p:spPr>
          <a:xfrm>
            <a:off x="1164734" y="4523810"/>
            <a:ext cx="3810000" cy="1839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5275">
              <a:spcBef>
                <a:spcPts val="600"/>
              </a:spcBef>
              <a:buFont typeface="Wingdings" charset="0"/>
              <a:buNone/>
              <a:defRPr/>
            </a:pPr>
            <a:r>
              <a:rPr lang="en-US" i="1" dirty="0" err="1">
                <a:solidFill>
                  <a:srgbClr val="CC0000"/>
                </a:solidFill>
              </a:rPr>
              <a:t>d</a:t>
            </a:r>
            <a:r>
              <a:rPr lang="en-US" baseline="-25000" dirty="0" err="1">
                <a:solidFill>
                  <a:srgbClr val="CC0000"/>
                </a:solidFill>
              </a:rPr>
              <a:t>proc</a:t>
            </a:r>
            <a:r>
              <a:rPr lang="en-US" dirty="0">
                <a:solidFill>
                  <a:srgbClr val="CC0000"/>
                </a:solidFill>
              </a:rPr>
              <a:t>: nodal processing</a:t>
            </a:r>
            <a:r>
              <a:rPr lang="en-US" dirty="0"/>
              <a:t> </a:t>
            </a:r>
          </a:p>
          <a:p>
            <a:pPr marL="349250" indent="-233363">
              <a:spcBef>
                <a:spcPts val="600"/>
              </a:spcBef>
              <a:buFont typeface="Wingdings" charset="0"/>
              <a:buChar char="§"/>
              <a:defRPr/>
            </a:pPr>
            <a:r>
              <a:rPr lang="en-US" sz="2400" dirty="0"/>
              <a:t>check bit errors</a:t>
            </a:r>
          </a:p>
          <a:p>
            <a:pPr marL="349250" indent="-233363">
              <a:spcBef>
                <a:spcPts val="600"/>
              </a:spcBef>
              <a:buFont typeface="Wingdings" charset="0"/>
              <a:buChar char="§"/>
              <a:defRPr/>
            </a:pPr>
            <a:r>
              <a:rPr lang="en-US" sz="2400" dirty="0"/>
              <a:t>determine output link</a:t>
            </a:r>
          </a:p>
          <a:p>
            <a:pPr marL="349250" indent="-233363">
              <a:spcBef>
                <a:spcPts val="600"/>
              </a:spcBef>
              <a:buFont typeface="Wingdings" charset="0"/>
              <a:buChar char="§"/>
              <a:defRPr/>
            </a:pPr>
            <a:r>
              <a:rPr lang="en-US" sz="2400" dirty="0"/>
              <a:t>typically &lt; </a:t>
            </a:r>
            <a:r>
              <a:rPr lang="en-US" sz="2400" dirty="0" err="1"/>
              <a:t>msec</a:t>
            </a:r>
            <a:endParaRPr lang="en-US" sz="2400" dirty="0"/>
          </a:p>
        </p:txBody>
      </p:sp>
      <p:sp>
        <p:nvSpPr>
          <p:cNvPr id="75" name="Rectangle 58">
            <a:extLst>
              <a:ext uri="{FF2B5EF4-FFF2-40B4-BE49-F238E27FC236}">
                <a16:creationId xmlns:a16="http://schemas.microsoft.com/office/drawing/2014/main" id="{9033E5DB-6EA3-CE4C-B1A8-C9C804BD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355" y="4536106"/>
            <a:ext cx="5953228" cy="13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indent="-344488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charset="0"/>
              <a:buNone/>
              <a:defRPr/>
            </a:pPr>
            <a:r>
              <a:rPr lang="en-US" sz="20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800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d</a:t>
            </a:r>
            <a:r>
              <a:rPr lang="en-US" sz="2800" baseline="-250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queue</a:t>
            </a:r>
            <a:r>
              <a:rPr lang="en-US" sz="28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: queueing delay</a:t>
            </a:r>
          </a:p>
          <a:p>
            <a:pPr marL="231775" indent="-231775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time waiting at output link for transmission </a:t>
            </a:r>
          </a:p>
          <a:p>
            <a:pPr marL="231775" indent="-231775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depends on congestion level of router</a:t>
            </a:r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  <a:latin typeface="+mn-lt"/>
              </a:rPr>
              <a:t>propagation</a:t>
            </a:r>
            <a:endParaRPr lang="en-US" altLang="en-US" sz="2000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nodal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  <a:latin typeface="+mn-lt"/>
              </a:rPr>
              <a:t>queueing</a:t>
            </a:r>
            <a:endParaRPr lang="en-US" altLang="en-US" sz="2000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altLang="en-US" sz="3200" i="1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altLang="en-US" sz="3200" baseline="-25000" dirty="0" err="1">
                <a:solidFill>
                  <a:srgbClr val="000000"/>
                </a:solidFill>
                <a:latin typeface="+mn-lt"/>
              </a:rPr>
              <a:t>nodal</a:t>
            </a: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altLang="en-US" sz="3200" i="1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altLang="en-US" sz="3200" baseline="-25000" dirty="0" err="1">
                <a:solidFill>
                  <a:srgbClr val="000000"/>
                </a:solidFill>
                <a:latin typeface="+mn-lt"/>
              </a:rPr>
              <a:t>proc</a:t>
            </a: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 + </a:t>
            </a:r>
            <a:r>
              <a:rPr lang="en-US" altLang="en-US" sz="3200" i="1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altLang="en-US" sz="3200" baseline="-25000" dirty="0" err="1">
                <a:solidFill>
                  <a:srgbClr val="000000"/>
                </a:solidFill>
                <a:latin typeface="+mn-lt"/>
              </a:rPr>
              <a:t>queue</a:t>
            </a: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 + </a:t>
            </a:r>
            <a:r>
              <a:rPr lang="en-US" altLang="en-US" sz="3200" i="1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altLang="en-US" sz="3200" baseline="-25000" dirty="0" err="1">
                <a:solidFill>
                  <a:srgbClr val="000000"/>
                </a:solidFill>
                <a:latin typeface="+mn-lt"/>
              </a:rPr>
              <a:t>trans</a:t>
            </a: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 +  </a:t>
            </a:r>
            <a:r>
              <a:rPr lang="en-US" altLang="en-US" sz="3200" i="1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altLang="en-US" sz="3200" baseline="-25000" dirty="0" err="1">
                <a:solidFill>
                  <a:srgbClr val="000000"/>
                </a:solidFill>
                <a:latin typeface="+mn-lt"/>
              </a:rPr>
              <a:t>prop</a:t>
            </a:r>
            <a:endParaRPr lang="en-US" altLang="en-US" sz="3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latin typeface="+mn-lt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  <a:latin typeface="+mn-lt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148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  <a:latin typeface="+mn-lt"/>
              </a:rPr>
              <a:t>propagation</a:t>
            </a:r>
            <a:endParaRPr lang="en-US" altLang="en-US" sz="2000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nodal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  <a:latin typeface="+mn-lt"/>
              </a:rPr>
              <a:t>queueing</a:t>
            </a:r>
            <a:endParaRPr lang="en-US" altLang="en-US" sz="2000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altLang="en-US" sz="3200" i="1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altLang="en-US" sz="3200" baseline="-25000" dirty="0" err="1">
                <a:solidFill>
                  <a:srgbClr val="000000"/>
                </a:solidFill>
                <a:latin typeface="+mn-lt"/>
              </a:rPr>
              <a:t>nodal</a:t>
            </a: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altLang="en-US" sz="3200" i="1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altLang="en-US" sz="3200" baseline="-25000" dirty="0" err="1">
                <a:solidFill>
                  <a:srgbClr val="000000"/>
                </a:solidFill>
                <a:latin typeface="+mn-lt"/>
              </a:rPr>
              <a:t>proc</a:t>
            </a: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 + </a:t>
            </a:r>
            <a:r>
              <a:rPr lang="en-US" altLang="en-US" sz="3200" i="1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altLang="en-US" sz="3200" baseline="-25000" dirty="0" err="1">
                <a:solidFill>
                  <a:srgbClr val="000000"/>
                </a:solidFill>
                <a:latin typeface="+mn-lt"/>
              </a:rPr>
              <a:t>queue</a:t>
            </a: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 + </a:t>
            </a:r>
            <a:r>
              <a:rPr lang="en-US" altLang="en-US" sz="3200" i="1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altLang="en-US" sz="3200" baseline="-25000" dirty="0" err="1">
                <a:solidFill>
                  <a:srgbClr val="000000"/>
                </a:solidFill>
                <a:latin typeface="+mn-lt"/>
              </a:rPr>
              <a:t>trans</a:t>
            </a: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 +  </a:t>
            </a:r>
            <a:r>
              <a:rPr lang="en-US" altLang="en-US" sz="3200" i="1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altLang="en-US" sz="3200" baseline="-25000" dirty="0" err="1">
                <a:solidFill>
                  <a:srgbClr val="000000"/>
                </a:solidFill>
                <a:latin typeface="+mn-lt"/>
              </a:rPr>
              <a:t>prop</a:t>
            </a:r>
            <a:endParaRPr lang="en-US" altLang="en-US" sz="3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latin typeface="+mn-lt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  <a:latin typeface="+mn-lt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2" name="Rectangle 3">
            <a:extLst>
              <a:ext uri="{FF2B5EF4-FFF2-40B4-BE49-F238E27FC236}">
                <a16:creationId xmlns:a16="http://schemas.microsoft.com/office/drawing/2014/main" id="{A295C9C7-DA39-ED42-847F-83EE93D0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746" y="4297060"/>
            <a:ext cx="4380277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d</a:t>
            </a:r>
            <a:r>
              <a:rPr lang="en-US" sz="2800" baseline="-250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trans</a:t>
            </a:r>
            <a:r>
              <a:rPr lang="en-US" sz="28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: transmission delay:</a:t>
            </a:r>
          </a:p>
          <a:p>
            <a:pPr marL="231775" indent="-231775" eaLnBrk="1" hangingPunct="1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1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: packet length (bits) </a:t>
            </a:r>
          </a:p>
          <a:p>
            <a:pPr marL="231775" indent="-231775" eaLnBrk="1" hangingPunct="1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1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: link </a:t>
            </a:r>
            <a:r>
              <a:rPr lang="en-US" sz="2400" i="1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transmission rate (bps)</a:t>
            </a:r>
          </a:p>
          <a:p>
            <a:pPr marL="231775" indent="-231775" eaLnBrk="1" hangingPunct="1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d</a:t>
            </a:r>
            <a:r>
              <a:rPr lang="en-US" sz="2400" i="1" baseline="-250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trans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= L/R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4367B5FB-6961-314F-9C99-C943E30E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008" y="4304008"/>
            <a:ext cx="5147743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d</a:t>
            </a:r>
            <a:r>
              <a:rPr lang="en-US" sz="2800" baseline="-250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prop</a:t>
            </a:r>
            <a:r>
              <a:rPr lang="en-US" sz="28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: propagation delay:</a:t>
            </a:r>
            <a:endParaRPr lang="en-US" dirty="0">
              <a:solidFill>
                <a:srgbClr val="CC0000"/>
              </a:solidFill>
              <a:ea typeface="ＭＳ Ｐゴシック" charset="0"/>
              <a:cs typeface="ＭＳ Ｐゴシック" charset="0"/>
            </a:endParaRPr>
          </a:p>
          <a:p>
            <a:pPr marL="231775" indent="-231775" eaLnBrk="1" hangingPunct="1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1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: length of physical link</a:t>
            </a:r>
          </a:p>
          <a:p>
            <a:pPr marL="231775" indent="-231775" eaLnBrk="1" hangingPunct="1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1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: propagation speed (~2x10</a:t>
            </a:r>
            <a:r>
              <a:rPr lang="en-US" sz="2400" baseline="30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m/sec)</a:t>
            </a:r>
          </a:p>
          <a:p>
            <a:pPr marL="231775" indent="-231775" eaLnBrk="1" hangingPunct="1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d</a:t>
            </a:r>
            <a:r>
              <a:rPr lang="en-US" sz="2400" baseline="-250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prop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en-US" sz="2400" i="1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/</a:t>
            </a:r>
            <a:r>
              <a:rPr lang="en-US" sz="2400" i="1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DB7FA8-F9A7-FB4D-B8FF-0FBB7086AF05}"/>
              </a:ext>
            </a:extLst>
          </p:cNvPr>
          <p:cNvGrpSpPr/>
          <p:nvPr/>
        </p:nvGrpSpPr>
        <p:grpSpPr>
          <a:xfrm>
            <a:off x="1211117" y="5494308"/>
            <a:ext cx="7076415" cy="1127327"/>
            <a:chOff x="1211117" y="5568048"/>
            <a:chExt cx="7076415" cy="1127327"/>
          </a:xfrm>
        </p:grpSpPr>
        <p:sp>
          <p:nvSpPr>
            <p:cNvPr id="55" name="Text Box 62">
              <a:extLst>
                <a:ext uri="{FF2B5EF4-FFF2-40B4-BE49-F238E27FC236}">
                  <a16:creationId xmlns:a16="http://schemas.microsoft.com/office/drawing/2014/main" id="{D2984E3F-88C6-FF46-A32F-B96D5A684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6662" y="5864378"/>
              <a:ext cx="210522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i="1" dirty="0" err="1">
                  <a:solidFill>
                    <a:srgbClr val="C00000"/>
                  </a:solidFill>
                  <a:latin typeface="+mn-lt"/>
                </a:rPr>
                <a:t>d</a:t>
              </a:r>
              <a:r>
                <a:rPr lang="en-US" altLang="en-US" baseline="-25000" dirty="0" err="1">
                  <a:solidFill>
                    <a:srgbClr val="C00000"/>
                  </a:solidFill>
                  <a:latin typeface="+mn-lt"/>
                </a:rPr>
                <a:t>trans</a:t>
              </a:r>
              <a:r>
                <a:rPr lang="en-US" altLang="en-US" sz="2000" baseline="-25000" dirty="0">
                  <a:solidFill>
                    <a:srgbClr val="C00000"/>
                  </a:solidFill>
                  <a:latin typeface="+mn-lt"/>
                </a:rPr>
                <a:t> </a:t>
              </a:r>
              <a:r>
                <a:rPr lang="en-US" altLang="en-US" sz="2000" dirty="0">
                  <a:latin typeface="+mn-lt"/>
                </a:rPr>
                <a:t>and </a:t>
              </a:r>
              <a:r>
                <a:rPr lang="en-US" altLang="en-US" i="1" dirty="0" err="1">
                  <a:solidFill>
                    <a:srgbClr val="C00000"/>
                  </a:solidFill>
                  <a:latin typeface="+mn-lt"/>
                </a:rPr>
                <a:t>d</a:t>
              </a:r>
              <a:r>
                <a:rPr lang="en-US" altLang="en-US" baseline="-25000" dirty="0" err="1">
                  <a:solidFill>
                    <a:srgbClr val="C00000"/>
                  </a:solidFill>
                  <a:latin typeface="+mn-lt"/>
                </a:rPr>
                <a:t>prop</a:t>
              </a:r>
              <a:endParaRPr lang="en-US" altLang="en-US" baseline="-25000" dirty="0">
                <a:solidFill>
                  <a:srgbClr val="C00000"/>
                </a:solidFill>
                <a:latin typeface="+mn-lt"/>
              </a:endParaRPr>
            </a:p>
            <a:p>
              <a:pPr algn="ctr"/>
              <a:r>
                <a:rPr lang="en-US" altLang="en-US" i="1" dirty="0">
                  <a:latin typeface="+mn-lt"/>
                </a:rPr>
                <a:t>very </a:t>
              </a:r>
              <a:r>
                <a:rPr lang="en-US" altLang="en-US" dirty="0">
                  <a:latin typeface="+mn-lt"/>
                </a:rPr>
                <a:t>different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9F10034-6D54-554A-832D-40D2FC72B086}"/>
                </a:ext>
              </a:extLst>
            </p:cNvPr>
            <p:cNvSpPr/>
            <p:nvPr/>
          </p:nvSpPr>
          <p:spPr>
            <a:xfrm>
              <a:off x="1211117" y="5568048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0899A13-D659-FD40-BB86-F6944FFF8700}"/>
                </a:ext>
              </a:extLst>
            </p:cNvPr>
            <p:cNvSpPr/>
            <p:nvPr/>
          </p:nvSpPr>
          <p:spPr>
            <a:xfrm>
              <a:off x="6418157" y="5570209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BA02AB-689E-8049-956E-12333C1B2FBE}"/>
                </a:ext>
              </a:extLst>
            </p:cNvPr>
            <p:cNvCxnSpPr>
              <a:stCxn id="63" idx="2"/>
            </p:cNvCxnSpPr>
            <p:nvPr/>
          </p:nvCxnSpPr>
          <p:spPr>
            <a:xfrm flipH="1">
              <a:off x="5392908" y="5820526"/>
              <a:ext cx="1025249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590E35C-F605-954E-9F43-19D0575FEC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7924" y="5820526"/>
              <a:ext cx="940801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">
            <a:extLst>
              <a:ext uri="{FF2B5EF4-FFF2-40B4-BE49-F238E27FC236}">
                <a16:creationId xmlns:a16="http://schemas.microsoft.com/office/drawing/2014/main" id="{998D4A0D-64F1-0C49-9BBF-FB735A3F9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2576" y="5958989"/>
            <a:ext cx="3127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* Check out the online interactive exercises:   h</a:t>
            </a:r>
            <a:r>
              <a:rPr lang="en-US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ttp://gaia.cs.umass.edu/</a:t>
            </a:r>
            <a:r>
              <a:rPr lang="en-US" alt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kurose_ross</a:t>
            </a:r>
            <a:endParaRPr lang="en-US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Caravan analogy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41B12F5C-6331-1347-85AF-E2E9F4F4F811}"/>
              </a:ext>
            </a:extLst>
          </p:cNvPr>
          <p:cNvSpPr txBox="1">
            <a:spLocks noChangeArrowheads="1"/>
          </p:cNvSpPr>
          <p:nvPr/>
        </p:nvSpPr>
        <p:spPr>
          <a:xfrm>
            <a:off x="929148" y="2992271"/>
            <a:ext cx="5377170" cy="331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cars “</a:t>
            </a:r>
            <a:r>
              <a:rPr lang="en-US" altLang="ja-JP" dirty="0">
                <a:ea typeface="ＭＳ Ｐゴシック" panose="020B0600070205080204" pitchFamily="34" charset="-128"/>
              </a:rPr>
              <a:t>propagate” at  100 km/</a:t>
            </a:r>
            <a:r>
              <a:rPr lang="en-US" altLang="ja-JP" dirty="0" err="1">
                <a:ea typeface="ＭＳ Ｐゴシック" panose="020B0600070205080204" pitchFamily="34" charset="-128"/>
              </a:rPr>
              <a:t>hr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toll booth takes 12 sec to service car (bit transmission time)</a:t>
            </a:r>
          </a:p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car ~ bit; caravan ~ packet</a:t>
            </a:r>
          </a:p>
          <a:p>
            <a:pPr marL="287338" indent="-287338"/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Q:</a:t>
            </a: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How long until caravan is lined up before 2nd toll booth?</a:t>
            </a:r>
          </a:p>
          <a:p>
            <a:pPr marL="287338" indent="-287338">
              <a:buFont typeface="Wingdings" pitchFamily="2" charset="2"/>
              <a:buNone/>
            </a:pP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761B03B4-E470-8748-91D1-0F853F7B927D}"/>
              </a:ext>
            </a:extLst>
          </p:cNvPr>
          <p:cNvSpPr txBox="1">
            <a:spLocks noChangeArrowheads="1"/>
          </p:cNvSpPr>
          <p:nvPr/>
        </p:nvSpPr>
        <p:spPr>
          <a:xfrm>
            <a:off x="6776218" y="3006559"/>
            <a:ext cx="4875008" cy="3365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time to “</a:t>
            </a:r>
            <a:r>
              <a:rPr lang="en-US" altLang="ja-JP" dirty="0">
                <a:ea typeface="ＭＳ Ｐゴシック" panose="020B0600070205080204" pitchFamily="34" charset="-128"/>
              </a:rPr>
              <a:t>push” entire caravan through toll booth onto highway = 12*10 = 120 sec</a:t>
            </a:r>
          </a:p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time for last car to propagate from 1st to 2nd toll both: 100km/(100km/</a:t>
            </a:r>
            <a:r>
              <a:rPr lang="en-US" altLang="en-US" dirty="0" err="1">
                <a:ea typeface="ＭＳ Ｐゴシック" panose="020B0600070205080204" pitchFamily="34" charset="-128"/>
              </a:rPr>
              <a:t>hr</a:t>
            </a:r>
            <a:r>
              <a:rPr lang="en-US" altLang="en-US" dirty="0">
                <a:ea typeface="ＭＳ Ｐゴシック" panose="020B0600070205080204" pitchFamily="34" charset="-128"/>
              </a:rPr>
              <a:t>) = 1 </a:t>
            </a:r>
            <a:r>
              <a:rPr lang="en-US" altLang="en-US" dirty="0" err="1">
                <a:ea typeface="ＭＳ Ｐゴシック" panose="020B0600070205080204" pitchFamily="34" charset="-128"/>
              </a:rPr>
              <a:t>hr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287338" indent="-287338"/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A:</a:t>
            </a: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62 minutes</a:t>
            </a:r>
          </a:p>
        </p:txBody>
      </p:sp>
      <p:grpSp>
        <p:nvGrpSpPr>
          <p:cNvPr id="62" name="Group 43">
            <a:extLst>
              <a:ext uri="{FF2B5EF4-FFF2-40B4-BE49-F238E27FC236}">
                <a16:creationId xmlns:a16="http://schemas.microsoft.com/office/drawing/2014/main" id="{A680721C-C41B-034D-A8A4-9579FCA6E54B}"/>
              </a:ext>
            </a:extLst>
          </p:cNvPr>
          <p:cNvGrpSpPr>
            <a:grpSpLocks/>
          </p:cNvGrpSpPr>
          <p:nvPr/>
        </p:nvGrpSpPr>
        <p:grpSpPr bwMode="auto">
          <a:xfrm>
            <a:off x="7158831" y="1420239"/>
            <a:ext cx="2127250" cy="1031875"/>
            <a:chOff x="1190" y="938"/>
            <a:chExt cx="1340" cy="650"/>
          </a:xfrm>
        </p:grpSpPr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id="{0075AD55-9B7E-3845-84B9-5FC47820E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19" name="Text Box 45">
              <a:extLst>
                <a:ext uri="{FF2B5EF4-FFF2-40B4-BE49-F238E27FC236}">
                  <a16:creationId xmlns:a16="http://schemas.microsoft.com/office/drawing/2014/main" id="{A5BF8F48-588A-9542-B2DC-B2F53BE28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</a:rPr>
                <a:t>toll booth</a:t>
              </a:r>
            </a:p>
          </p:txBody>
        </p:sp>
      </p:grpSp>
      <p:grpSp>
        <p:nvGrpSpPr>
          <p:cNvPr id="64" name="Group 46">
            <a:extLst>
              <a:ext uri="{FF2B5EF4-FFF2-40B4-BE49-F238E27FC236}">
                <a16:creationId xmlns:a16="http://schemas.microsoft.com/office/drawing/2014/main" id="{1E0845E3-4965-264F-85B3-251A72857D5C}"/>
              </a:ext>
            </a:extLst>
          </p:cNvPr>
          <p:cNvGrpSpPr>
            <a:grpSpLocks/>
          </p:cNvGrpSpPr>
          <p:nvPr/>
        </p:nvGrpSpPr>
        <p:grpSpPr bwMode="auto">
          <a:xfrm>
            <a:off x="4167981" y="1420240"/>
            <a:ext cx="2343150" cy="1370014"/>
            <a:chOff x="1103" y="938"/>
            <a:chExt cx="1476" cy="863"/>
          </a:xfrm>
        </p:grpSpPr>
        <p:sp>
          <p:nvSpPr>
            <p:cNvPr id="112" name="Rectangle 47">
              <a:extLst>
                <a:ext uri="{FF2B5EF4-FFF2-40B4-BE49-F238E27FC236}">
                  <a16:creationId xmlns:a16="http://schemas.microsoft.com/office/drawing/2014/main" id="{26085591-8185-6B44-97FE-F1C550916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13" name="Text Box 48">
              <a:extLst>
                <a:ext uri="{FF2B5EF4-FFF2-40B4-BE49-F238E27FC236}">
                  <a16:creationId xmlns:a16="http://schemas.microsoft.com/office/drawing/2014/main" id="{538D52FE-8983-DE48-A549-A9D77BEDF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</a:rPr>
                <a:t>toll  booth</a:t>
              </a:r>
            </a:p>
            <a:p>
              <a:pPr algn="ctr"/>
              <a:r>
                <a:rPr lang="en-US" altLang="en-US" sz="2000" dirty="0">
                  <a:latin typeface="+mn-lt"/>
                </a:rPr>
                <a:t>(aka router)</a:t>
              </a:r>
              <a:endParaRPr lang="en-US" altLang="en-US" sz="1800" dirty="0">
                <a:latin typeface="+mn-lt"/>
              </a:endParaRPr>
            </a:p>
          </p:txBody>
        </p:sp>
      </p:grpSp>
      <p:sp>
        <p:nvSpPr>
          <p:cNvPr id="67" name="Text Box 50">
            <a:extLst>
              <a:ext uri="{FF2B5EF4-FFF2-40B4-BE49-F238E27FC236}">
                <a16:creationId xmlns:a16="http://schemas.microsoft.com/office/drawing/2014/main" id="{6DCA78D0-71A5-3D48-8C60-11F6F751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031" y="2079052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+mn-lt"/>
              </a:rPr>
              <a:t>ten-car caravan</a:t>
            </a:r>
          </a:p>
          <a:p>
            <a:r>
              <a:rPr lang="en-US" altLang="en-US" sz="2000" dirty="0">
                <a:latin typeface="+mn-lt"/>
              </a:rPr>
              <a:t>(aka 10-bit packet)</a:t>
            </a: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id="{031381B0-A607-BB42-A9DA-33BCE08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5881" y="17298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52">
            <a:extLst>
              <a:ext uri="{FF2B5EF4-FFF2-40B4-BE49-F238E27FC236}">
                <a16:creationId xmlns:a16="http://schemas.microsoft.com/office/drawing/2014/main" id="{1547177C-C201-3046-8515-06AE257E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693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+mn-lt"/>
              </a:rPr>
              <a:t>100 km</a:t>
            </a:r>
          </a:p>
        </p:txBody>
      </p:sp>
      <p:sp>
        <p:nvSpPr>
          <p:cNvPr id="71" name="Line 53">
            <a:extLst>
              <a:ext uri="{FF2B5EF4-FFF2-40B4-BE49-F238E27FC236}">
                <a16:creationId xmlns:a16="http://schemas.microsoft.com/office/drawing/2014/main" id="{E0D9E0AD-E82D-CF4F-8D2E-4728AAE39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38318" y="17282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54">
            <a:extLst>
              <a:ext uri="{FF2B5EF4-FFF2-40B4-BE49-F238E27FC236}">
                <a16:creationId xmlns:a16="http://schemas.microsoft.com/office/drawing/2014/main" id="{9CD8914C-2542-8F4E-AF73-59E7EC66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618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+mn-lt"/>
              </a:rPr>
              <a:t>100 km</a:t>
            </a:r>
          </a:p>
        </p:txBody>
      </p:sp>
      <p:sp>
        <p:nvSpPr>
          <p:cNvPr id="73" name="Line 55">
            <a:extLst>
              <a:ext uri="{FF2B5EF4-FFF2-40B4-BE49-F238E27FC236}">
                <a16:creationId xmlns:a16="http://schemas.microsoft.com/office/drawing/2014/main" id="{169E470E-C0E6-F24E-B1E7-18A05B9767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0045" y="1728214"/>
            <a:ext cx="4695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Oval 56">
            <a:extLst>
              <a:ext uri="{FF2B5EF4-FFF2-40B4-BE49-F238E27FC236}">
                <a16:creationId xmlns:a16="http://schemas.microsoft.com/office/drawing/2014/main" id="{F868A4D3-B48D-C848-B37D-F3B07B765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0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sp>
        <p:nvSpPr>
          <p:cNvPr id="75" name="Oval 57">
            <a:extLst>
              <a:ext uri="{FF2B5EF4-FFF2-40B4-BE49-F238E27FC236}">
                <a16:creationId xmlns:a16="http://schemas.microsoft.com/office/drawing/2014/main" id="{56EAFA29-975D-474A-97BF-AFC41E8AC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4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sp>
        <p:nvSpPr>
          <p:cNvPr id="76" name="Oval 58">
            <a:extLst>
              <a:ext uri="{FF2B5EF4-FFF2-40B4-BE49-F238E27FC236}">
                <a16:creationId xmlns:a16="http://schemas.microsoft.com/office/drawing/2014/main" id="{0E771CCE-C6A6-1E4D-A15A-E66651C3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281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pic>
        <p:nvPicPr>
          <p:cNvPr id="78" name="Picture 59" descr="MCj03985170000[1]">
            <a:extLst>
              <a:ext uri="{FF2B5EF4-FFF2-40B4-BE49-F238E27FC236}">
                <a16:creationId xmlns:a16="http://schemas.microsoft.com/office/drawing/2014/main" id="{9CEB139B-515D-B54C-9C5C-AEB0E8CB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74231" y="1640902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60" descr="MCj03985170000[1]">
            <a:extLst>
              <a:ext uri="{FF2B5EF4-FFF2-40B4-BE49-F238E27FC236}">
                <a16:creationId xmlns:a16="http://schemas.microsoft.com/office/drawing/2014/main" id="{6ACBF8D8-9A26-364E-A17B-BFCD2AA9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7406" y="16361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" name="Group 61">
            <a:extLst>
              <a:ext uri="{FF2B5EF4-FFF2-40B4-BE49-F238E27FC236}">
                <a16:creationId xmlns:a16="http://schemas.microsoft.com/office/drawing/2014/main" id="{A95B855D-1C6D-414B-9F22-7729104A5F20}"/>
              </a:ext>
            </a:extLst>
          </p:cNvPr>
          <p:cNvGrpSpPr>
            <a:grpSpLocks/>
          </p:cNvGrpSpPr>
          <p:nvPr/>
        </p:nvGrpSpPr>
        <p:grpSpPr bwMode="auto">
          <a:xfrm>
            <a:off x="4693443" y="1331339"/>
            <a:ext cx="458788" cy="777875"/>
            <a:chOff x="2365" y="1352"/>
            <a:chExt cx="1022" cy="1616"/>
          </a:xfrm>
        </p:grpSpPr>
        <p:pic>
          <p:nvPicPr>
            <p:cNvPr id="110" name="Picture 62">
              <a:extLst>
                <a:ext uri="{FF2B5EF4-FFF2-40B4-BE49-F238E27FC236}">
                  <a16:creationId xmlns:a16="http://schemas.microsoft.com/office/drawing/2014/main" id="{EB674B22-7E46-2C44-AF9F-1E555966B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Rectangle 63">
              <a:extLst>
                <a:ext uri="{FF2B5EF4-FFF2-40B4-BE49-F238E27FC236}">
                  <a16:creationId xmlns:a16="http://schemas.microsoft.com/office/drawing/2014/main" id="{F01353DF-CFF9-1647-A044-1F49D6785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pic>
        <p:nvPicPr>
          <p:cNvPr id="105" name="Picture 64" descr="MCj03985170000[1]">
            <a:extLst>
              <a:ext uri="{FF2B5EF4-FFF2-40B4-BE49-F238E27FC236}">
                <a16:creationId xmlns:a16="http://schemas.microsoft.com/office/drawing/2014/main" id="{2A0D7193-16A0-CF44-BE21-F6AC69F7B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37818" y="16615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Group 65">
            <a:extLst>
              <a:ext uri="{FF2B5EF4-FFF2-40B4-BE49-F238E27FC236}">
                <a16:creationId xmlns:a16="http://schemas.microsoft.com/office/drawing/2014/main" id="{164B693F-1E0D-484C-BAAB-59C095BE0057}"/>
              </a:ext>
            </a:extLst>
          </p:cNvPr>
          <p:cNvGrpSpPr>
            <a:grpSpLocks/>
          </p:cNvGrpSpPr>
          <p:nvPr/>
        </p:nvGrpSpPr>
        <p:grpSpPr bwMode="auto">
          <a:xfrm>
            <a:off x="7616031" y="1359914"/>
            <a:ext cx="458788" cy="777875"/>
            <a:chOff x="2365" y="1352"/>
            <a:chExt cx="1022" cy="1616"/>
          </a:xfrm>
        </p:grpSpPr>
        <p:pic>
          <p:nvPicPr>
            <p:cNvPr id="108" name="Picture 66">
              <a:extLst>
                <a:ext uri="{FF2B5EF4-FFF2-40B4-BE49-F238E27FC236}">
                  <a16:creationId xmlns:a16="http://schemas.microsoft.com/office/drawing/2014/main" id="{3F538F10-B988-2C46-8412-F65118307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Rectangle 67">
              <a:extLst>
                <a:ext uri="{FF2B5EF4-FFF2-40B4-BE49-F238E27FC236}">
                  <a16:creationId xmlns:a16="http://schemas.microsoft.com/office/drawing/2014/main" id="{DDC87F5E-7874-804E-8DFC-06A9845A6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sp>
        <p:nvSpPr>
          <p:cNvPr id="107" name="Line 68">
            <a:extLst>
              <a:ext uri="{FF2B5EF4-FFF2-40B4-BE49-F238E27FC236}">
                <a16:creationId xmlns:a16="http://schemas.microsoft.com/office/drawing/2014/main" id="{0CAD04D0-792F-5E49-A514-B73659DD9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4193" y="17282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551CFE6-10AE-1342-89E5-DB20C72CDEB2}"/>
              </a:ext>
            </a:extLst>
          </p:cNvPr>
          <p:cNvSpPr/>
          <p:nvPr/>
        </p:nvSpPr>
        <p:spPr>
          <a:xfrm rot="5400000">
            <a:off x="3376644" y="8145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5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Caravan analogy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62" name="Group 43">
            <a:extLst>
              <a:ext uri="{FF2B5EF4-FFF2-40B4-BE49-F238E27FC236}">
                <a16:creationId xmlns:a16="http://schemas.microsoft.com/office/drawing/2014/main" id="{A680721C-C41B-034D-A8A4-9579FCA6E54B}"/>
              </a:ext>
            </a:extLst>
          </p:cNvPr>
          <p:cNvGrpSpPr>
            <a:grpSpLocks/>
          </p:cNvGrpSpPr>
          <p:nvPr/>
        </p:nvGrpSpPr>
        <p:grpSpPr bwMode="auto">
          <a:xfrm>
            <a:off x="7158831" y="1420239"/>
            <a:ext cx="2127250" cy="1031875"/>
            <a:chOff x="1190" y="938"/>
            <a:chExt cx="1340" cy="650"/>
          </a:xfrm>
        </p:grpSpPr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id="{0075AD55-9B7E-3845-84B9-5FC47820E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19" name="Text Box 45">
              <a:extLst>
                <a:ext uri="{FF2B5EF4-FFF2-40B4-BE49-F238E27FC236}">
                  <a16:creationId xmlns:a16="http://schemas.microsoft.com/office/drawing/2014/main" id="{A5BF8F48-588A-9542-B2DC-B2F53BE28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</a:rPr>
                <a:t>toll booth</a:t>
              </a:r>
            </a:p>
          </p:txBody>
        </p:sp>
      </p:grpSp>
      <p:grpSp>
        <p:nvGrpSpPr>
          <p:cNvPr id="64" name="Group 46">
            <a:extLst>
              <a:ext uri="{FF2B5EF4-FFF2-40B4-BE49-F238E27FC236}">
                <a16:creationId xmlns:a16="http://schemas.microsoft.com/office/drawing/2014/main" id="{1E0845E3-4965-264F-85B3-251A72857D5C}"/>
              </a:ext>
            </a:extLst>
          </p:cNvPr>
          <p:cNvGrpSpPr>
            <a:grpSpLocks/>
          </p:cNvGrpSpPr>
          <p:nvPr/>
        </p:nvGrpSpPr>
        <p:grpSpPr bwMode="auto">
          <a:xfrm>
            <a:off x="4167981" y="1420240"/>
            <a:ext cx="2343150" cy="1370014"/>
            <a:chOff x="1103" y="938"/>
            <a:chExt cx="1476" cy="863"/>
          </a:xfrm>
        </p:grpSpPr>
        <p:sp>
          <p:nvSpPr>
            <p:cNvPr id="112" name="Rectangle 47">
              <a:extLst>
                <a:ext uri="{FF2B5EF4-FFF2-40B4-BE49-F238E27FC236}">
                  <a16:creationId xmlns:a16="http://schemas.microsoft.com/office/drawing/2014/main" id="{26085591-8185-6B44-97FE-F1C550916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13" name="Text Box 48">
              <a:extLst>
                <a:ext uri="{FF2B5EF4-FFF2-40B4-BE49-F238E27FC236}">
                  <a16:creationId xmlns:a16="http://schemas.microsoft.com/office/drawing/2014/main" id="{538D52FE-8983-DE48-A549-A9D77BEDF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</a:rPr>
                <a:t>toll  booth</a:t>
              </a:r>
            </a:p>
            <a:p>
              <a:pPr algn="ctr"/>
              <a:r>
                <a:rPr lang="en-US" altLang="en-US" sz="2000" dirty="0">
                  <a:latin typeface="+mn-lt"/>
                </a:rPr>
                <a:t>(aka router)</a:t>
              </a:r>
              <a:endParaRPr lang="en-US" altLang="en-US" sz="1800" dirty="0">
                <a:latin typeface="+mn-lt"/>
              </a:endParaRPr>
            </a:p>
          </p:txBody>
        </p:sp>
      </p:grpSp>
      <p:sp>
        <p:nvSpPr>
          <p:cNvPr id="67" name="Text Box 50">
            <a:extLst>
              <a:ext uri="{FF2B5EF4-FFF2-40B4-BE49-F238E27FC236}">
                <a16:creationId xmlns:a16="http://schemas.microsoft.com/office/drawing/2014/main" id="{6DCA78D0-71A5-3D48-8C60-11F6F751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031" y="2079052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+mn-lt"/>
              </a:rPr>
              <a:t>ten-car caravan</a:t>
            </a:r>
          </a:p>
          <a:p>
            <a:r>
              <a:rPr lang="en-US" altLang="en-US" sz="2000" dirty="0">
                <a:latin typeface="+mn-lt"/>
              </a:rPr>
              <a:t>(aka 10-bit packet)</a:t>
            </a: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id="{031381B0-A607-BB42-A9DA-33BCE08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5881" y="17298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52">
            <a:extLst>
              <a:ext uri="{FF2B5EF4-FFF2-40B4-BE49-F238E27FC236}">
                <a16:creationId xmlns:a16="http://schemas.microsoft.com/office/drawing/2014/main" id="{1547177C-C201-3046-8515-06AE257E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693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+mn-lt"/>
              </a:rPr>
              <a:t>100 km</a:t>
            </a:r>
          </a:p>
        </p:txBody>
      </p:sp>
      <p:sp>
        <p:nvSpPr>
          <p:cNvPr id="71" name="Line 53">
            <a:extLst>
              <a:ext uri="{FF2B5EF4-FFF2-40B4-BE49-F238E27FC236}">
                <a16:creationId xmlns:a16="http://schemas.microsoft.com/office/drawing/2014/main" id="{E0D9E0AD-E82D-CF4F-8D2E-4728AAE39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38318" y="17282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54">
            <a:extLst>
              <a:ext uri="{FF2B5EF4-FFF2-40B4-BE49-F238E27FC236}">
                <a16:creationId xmlns:a16="http://schemas.microsoft.com/office/drawing/2014/main" id="{9CD8914C-2542-8F4E-AF73-59E7EC66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618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+mn-lt"/>
              </a:rPr>
              <a:t>100 km</a:t>
            </a:r>
          </a:p>
        </p:txBody>
      </p:sp>
      <p:sp>
        <p:nvSpPr>
          <p:cNvPr id="73" name="Line 55">
            <a:extLst>
              <a:ext uri="{FF2B5EF4-FFF2-40B4-BE49-F238E27FC236}">
                <a16:creationId xmlns:a16="http://schemas.microsoft.com/office/drawing/2014/main" id="{169E470E-C0E6-F24E-B1E7-18A05B9767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0045" y="1728214"/>
            <a:ext cx="4695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Oval 56">
            <a:extLst>
              <a:ext uri="{FF2B5EF4-FFF2-40B4-BE49-F238E27FC236}">
                <a16:creationId xmlns:a16="http://schemas.microsoft.com/office/drawing/2014/main" id="{F868A4D3-B48D-C848-B37D-F3B07B765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0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sp>
        <p:nvSpPr>
          <p:cNvPr id="75" name="Oval 57">
            <a:extLst>
              <a:ext uri="{FF2B5EF4-FFF2-40B4-BE49-F238E27FC236}">
                <a16:creationId xmlns:a16="http://schemas.microsoft.com/office/drawing/2014/main" id="{56EAFA29-975D-474A-97BF-AFC41E8AC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4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sp>
        <p:nvSpPr>
          <p:cNvPr id="76" name="Oval 58">
            <a:extLst>
              <a:ext uri="{FF2B5EF4-FFF2-40B4-BE49-F238E27FC236}">
                <a16:creationId xmlns:a16="http://schemas.microsoft.com/office/drawing/2014/main" id="{0E771CCE-C6A6-1E4D-A15A-E66651C3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281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pic>
        <p:nvPicPr>
          <p:cNvPr id="78" name="Picture 59" descr="MCj03985170000[1]">
            <a:extLst>
              <a:ext uri="{FF2B5EF4-FFF2-40B4-BE49-F238E27FC236}">
                <a16:creationId xmlns:a16="http://schemas.microsoft.com/office/drawing/2014/main" id="{9CEB139B-515D-B54C-9C5C-AEB0E8CB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74231" y="1640902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60" descr="MCj03985170000[1]">
            <a:extLst>
              <a:ext uri="{FF2B5EF4-FFF2-40B4-BE49-F238E27FC236}">
                <a16:creationId xmlns:a16="http://schemas.microsoft.com/office/drawing/2014/main" id="{6ACBF8D8-9A26-364E-A17B-BFCD2AA9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7406" y="16361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" name="Group 61">
            <a:extLst>
              <a:ext uri="{FF2B5EF4-FFF2-40B4-BE49-F238E27FC236}">
                <a16:creationId xmlns:a16="http://schemas.microsoft.com/office/drawing/2014/main" id="{A95B855D-1C6D-414B-9F22-7729104A5F20}"/>
              </a:ext>
            </a:extLst>
          </p:cNvPr>
          <p:cNvGrpSpPr>
            <a:grpSpLocks/>
          </p:cNvGrpSpPr>
          <p:nvPr/>
        </p:nvGrpSpPr>
        <p:grpSpPr bwMode="auto">
          <a:xfrm>
            <a:off x="4693443" y="1331339"/>
            <a:ext cx="458788" cy="777875"/>
            <a:chOff x="2365" y="1352"/>
            <a:chExt cx="1022" cy="1616"/>
          </a:xfrm>
        </p:grpSpPr>
        <p:pic>
          <p:nvPicPr>
            <p:cNvPr id="110" name="Picture 62">
              <a:extLst>
                <a:ext uri="{FF2B5EF4-FFF2-40B4-BE49-F238E27FC236}">
                  <a16:creationId xmlns:a16="http://schemas.microsoft.com/office/drawing/2014/main" id="{EB674B22-7E46-2C44-AF9F-1E555966B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Rectangle 63">
              <a:extLst>
                <a:ext uri="{FF2B5EF4-FFF2-40B4-BE49-F238E27FC236}">
                  <a16:creationId xmlns:a16="http://schemas.microsoft.com/office/drawing/2014/main" id="{F01353DF-CFF9-1647-A044-1F49D6785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pic>
        <p:nvPicPr>
          <p:cNvPr id="105" name="Picture 64" descr="MCj03985170000[1]">
            <a:extLst>
              <a:ext uri="{FF2B5EF4-FFF2-40B4-BE49-F238E27FC236}">
                <a16:creationId xmlns:a16="http://schemas.microsoft.com/office/drawing/2014/main" id="{2A0D7193-16A0-CF44-BE21-F6AC69F7B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37818" y="16615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Group 65">
            <a:extLst>
              <a:ext uri="{FF2B5EF4-FFF2-40B4-BE49-F238E27FC236}">
                <a16:creationId xmlns:a16="http://schemas.microsoft.com/office/drawing/2014/main" id="{164B693F-1E0D-484C-BAAB-59C095BE0057}"/>
              </a:ext>
            </a:extLst>
          </p:cNvPr>
          <p:cNvGrpSpPr>
            <a:grpSpLocks/>
          </p:cNvGrpSpPr>
          <p:nvPr/>
        </p:nvGrpSpPr>
        <p:grpSpPr bwMode="auto">
          <a:xfrm>
            <a:off x="7616031" y="1359914"/>
            <a:ext cx="458788" cy="777875"/>
            <a:chOff x="2365" y="1352"/>
            <a:chExt cx="1022" cy="1616"/>
          </a:xfrm>
        </p:grpSpPr>
        <p:pic>
          <p:nvPicPr>
            <p:cNvPr id="108" name="Picture 66">
              <a:extLst>
                <a:ext uri="{FF2B5EF4-FFF2-40B4-BE49-F238E27FC236}">
                  <a16:creationId xmlns:a16="http://schemas.microsoft.com/office/drawing/2014/main" id="{3F538F10-B988-2C46-8412-F65118307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Rectangle 67">
              <a:extLst>
                <a:ext uri="{FF2B5EF4-FFF2-40B4-BE49-F238E27FC236}">
                  <a16:creationId xmlns:a16="http://schemas.microsoft.com/office/drawing/2014/main" id="{DDC87F5E-7874-804E-8DFC-06A9845A6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sp>
        <p:nvSpPr>
          <p:cNvPr id="107" name="Line 68">
            <a:extLst>
              <a:ext uri="{FF2B5EF4-FFF2-40B4-BE49-F238E27FC236}">
                <a16:creationId xmlns:a16="http://schemas.microsoft.com/office/drawing/2014/main" id="{0CAD04D0-792F-5E49-A514-B73659DD9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4193" y="17282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551CFE6-10AE-1342-89E5-DB20C72CDEB2}"/>
              </a:ext>
            </a:extLst>
          </p:cNvPr>
          <p:cNvSpPr/>
          <p:nvPr/>
        </p:nvSpPr>
        <p:spPr>
          <a:xfrm rot="5400000">
            <a:off x="3376644" y="8145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E0A20531-724F-544A-A148-70EAC3D3CAB0}"/>
              </a:ext>
            </a:extLst>
          </p:cNvPr>
          <p:cNvSpPr txBox="1">
            <a:spLocks noChangeArrowheads="1"/>
          </p:cNvSpPr>
          <p:nvPr/>
        </p:nvSpPr>
        <p:spPr>
          <a:xfrm>
            <a:off x="825267" y="3347774"/>
            <a:ext cx="10515600" cy="1655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suppose cars now “</a:t>
            </a:r>
            <a:r>
              <a:rPr lang="en-US" altLang="ja-JP" dirty="0">
                <a:ea typeface="ＭＳ Ｐゴシック" panose="020B0600070205080204" pitchFamily="34" charset="-128"/>
              </a:rPr>
              <a:t>propagate” at 1000 km/</a:t>
            </a:r>
            <a:r>
              <a:rPr lang="en-US" altLang="ja-JP" dirty="0" err="1">
                <a:ea typeface="ＭＳ Ｐゴシック" panose="020B0600070205080204" pitchFamily="34" charset="-128"/>
              </a:rPr>
              <a:t>hr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and suppose toll booth now takes one min to service a car</a:t>
            </a:r>
            <a:endParaRPr lang="en-US" altLang="en-US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 marL="287338" indent="-287338"/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Q:</a:t>
            </a: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Will cars arrive to 2nd booth before all cars serviced at first booth?</a:t>
            </a:r>
          </a:p>
          <a:p>
            <a:pPr marL="287338" indent="-287338">
              <a:buFont typeface="Wingdings" pitchFamily="2" charset="2"/>
              <a:buNone/>
            </a:pPr>
            <a:endParaRPr lang="en-US" altLang="en-US" sz="32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7691AC2-D326-384F-9424-A457AB12E339}"/>
              </a:ext>
            </a:extLst>
          </p:cNvPr>
          <p:cNvSpPr txBox="1">
            <a:spLocks noChangeArrowheads="1"/>
          </p:cNvSpPr>
          <p:nvPr/>
        </p:nvSpPr>
        <p:spPr>
          <a:xfrm>
            <a:off x="1127510" y="4881442"/>
            <a:ext cx="10649258" cy="1467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i="1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A: Yes!</a:t>
            </a:r>
            <a:r>
              <a:rPr lang="en-US" altLang="en-US" dirty="0">
                <a:ea typeface="ＭＳ Ｐゴシック" panose="020B0600070205080204" pitchFamily="34" charset="-128"/>
              </a:rPr>
              <a:t>  after 7 min, first car arrives at second booth; three cars still at first booth</a:t>
            </a:r>
          </a:p>
        </p:txBody>
      </p:sp>
    </p:spTree>
    <p:extLst>
      <p:ext uri="{BB962C8B-B14F-4D97-AF65-F5344CB8AC3E}">
        <p14:creationId xmlns:p14="http://schemas.microsoft.com/office/powerpoint/2010/main" val="104790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Packet q</a:t>
            </a:r>
            <a:r>
              <a:rPr lang="en-US" sz="4400" dirty="0">
                <a:ea typeface="ＭＳ Ｐゴシック" panose="020B0600070205080204" pitchFamily="34" charset="-128"/>
              </a:rPr>
              <a:t>ueueing delay (revisited)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98FB6AB4-1235-1542-AA41-4826D9F4BEA2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806575"/>
            <a:ext cx="6114434" cy="178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/>
            <a:r>
              <a:rPr lang="en-US" altLang="en-US" i="1" dirty="0">
                <a:ea typeface="ＭＳ Ｐゴシック" panose="020B0600070205080204" pitchFamily="34" charset="-128"/>
              </a:rPr>
              <a:t>R:</a:t>
            </a:r>
            <a:r>
              <a:rPr lang="en-US" altLang="en-US" dirty="0">
                <a:ea typeface="ＭＳ Ｐゴシック" panose="020B0600070205080204" pitchFamily="34" charset="-128"/>
              </a:rPr>
              <a:t> link bandwidth (bps)</a:t>
            </a:r>
          </a:p>
          <a:p>
            <a:pPr marL="231775" indent="-231775"/>
            <a:r>
              <a:rPr lang="en-US" altLang="en-US" i="1" dirty="0">
                <a:ea typeface="ＭＳ Ｐゴシック" panose="020B0600070205080204" pitchFamily="34" charset="-128"/>
              </a:rPr>
              <a:t>L:</a:t>
            </a:r>
            <a:r>
              <a:rPr lang="en-US" altLang="en-US" dirty="0">
                <a:ea typeface="ＭＳ Ｐゴシック" panose="020B0600070205080204" pitchFamily="34" charset="-128"/>
              </a:rPr>
              <a:t> packet length (bits)</a:t>
            </a:r>
          </a:p>
          <a:p>
            <a:pPr marL="231775" indent="-231775"/>
            <a:r>
              <a:rPr lang="en-US" altLang="en-US" i="1" dirty="0">
                <a:ea typeface="ＭＳ Ｐゴシック" panose="020B0600070205080204" pitchFamily="34" charset="-128"/>
              </a:rPr>
              <a:t>a: </a:t>
            </a:r>
            <a:r>
              <a:rPr lang="en-US" altLang="en-US" dirty="0">
                <a:ea typeface="ＭＳ Ｐゴシック" panose="020B0600070205080204" pitchFamily="34" charset="-128"/>
              </a:rPr>
              <a:t>average packet arrival rate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A8C042B3-2BC8-9D42-8821-9A5ACDA9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769938"/>
            <a:ext cx="597511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latin typeface="+mn-lt"/>
              </a:rPr>
              <a:t>La/R</a:t>
            </a:r>
            <a:r>
              <a:rPr lang="en-US" altLang="en-US" sz="2800" dirty="0">
                <a:latin typeface="+mn-lt"/>
              </a:rPr>
              <a:t> ~ 0: avg. queueing delay small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latin typeface="+mn-lt"/>
              </a:rPr>
              <a:t>La/R </a:t>
            </a:r>
            <a:r>
              <a:rPr lang="en-US" altLang="en-US" sz="2800" dirty="0">
                <a:latin typeface="+mn-lt"/>
              </a:rPr>
              <a:t>-&gt; 1: avg. queueing delay large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latin typeface="+mn-lt"/>
              </a:rPr>
              <a:t>La/R </a:t>
            </a:r>
            <a:r>
              <a:rPr lang="en-US" altLang="en-US" sz="2800" dirty="0">
                <a:latin typeface="+mn-lt"/>
              </a:rPr>
              <a:t>&gt; 1: more “</a:t>
            </a:r>
            <a:r>
              <a:rPr lang="en-US" altLang="ja-JP" sz="2800" dirty="0">
                <a:latin typeface="+mn-lt"/>
              </a:rPr>
              <a:t>work” arriving  is more </a:t>
            </a:r>
            <a:r>
              <a:rPr lang="en-US" altLang="en-US" sz="2800" dirty="0">
                <a:latin typeface="+mn-lt"/>
              </a:rPr>
              <a:t>than can be serviced -  average delay infinite!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960A8A-B0F3-FD4C-B50A-E891A58C0AC4}"/>
              </a:ext>
            </a:extLst>
          </p:cNvPr>
          <p:cNvGrpSpPr/>
          <p:nvPr/>
        </p:nvGrpSpPr>
        <p:grpSpPr>
          <a:xfrm>
            <a:off x="8407167" y="4367394"/>
            <a:ext cx="2782888" cy="2261260"/>
            <a:chOff x="8407167" y="4367394"/>
            <a:chExt cx="2782888" cy="2261260"/>
          </a:xfrm>
        </p:grpSpPr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B1A5FAD0-089C-3344-A046-DF1A7F274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3830" y="5047839"/>
              <a:ext cx="1546225" cy="123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4">
              <a:extLst>
                <a:ext uri="{FF2B5EF4-FFF2-40B4-BE49-F238E27FC236}">
                  <a16:creationId xmlns:a16="http://schemas.microsoft.com/office/drawing/2014/main" id="{15A78139-2E6F-1241-B632-699E1D391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167" y="4471879"/>
              <a:ext cx="1481138" cy="111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2773BEED-18F1-E045-9842-B0961DCCE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9087" y="4367394"/>
              <a:ext cx="954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i="1" dirty="0">
                  <a:latin typeface="+mn-lt"/>
                </a:rPr>
                <a:t>La/R </a:t>
              </a:r>
              <a:r>
                <a:rPr lang="en-US" altLang="en-US" sz="1800" dirty="0">
                  <a:latin typeface="+mn-lt"/>
                </a:rPr>
                <a:t>~ 0</a:t>
              </a:r>
            </a:p>
          </p:txBody>
        </p:sp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1431E193-344C-D942-A74A-5CEEDF81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3830" y="6259322"/>
              <a:ext cx="10246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i="1" dirty="0">
                  <a:latin typeface="+mn-lt"/>
                </a:rPr>
                <a:t>La/R -&gt; 1</a:t>
              </a:r>
            </a:p>
          </p:txBody>
        </p:sp>
      </p:grpSp>
      <p:sp>
        <p:nvSpPr>
          <p:cNvPr id="43" name="Rectangle 61">
            <a:extLst>
              <a:ext uri="{FF2B5EF4-FFF2-40B4-BE49-F238E27FC236}">
                <a16:creationId xmlns:a16="http://schemas.microsoft.com/office/drawing/2014/main" id="{73B85C70-6AD3-A74E-B899-2CAB2E6D8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311" y="3605438"/>
            <a:ext cx="291102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US" sz="2000" dirty="0">
                <a:solidFill>
                  <a:srgbClr val="000099"/>
                </a:solidFill>
                <a:latin typeface="+mn-lt"/>
              </a:rPr>
              <a:t>traffic intensity = </a:t>
            </a:r>
            <a:r>
              <a:rPr lang="en-US" altLang="en-US" sz="2000" i="1" dirty="0">
                <a:solidFill>
                  <a:srgbClr val="000099"/>
                </a:solidFill>
                <a:latin typeface="+mn-lt"/>
              </a:rPr>
              <a:t>La/R</a:t>
            </a:r>
          </a:p>
        </p:txBody>
      </p:sp>
      <p:sp>
        <p:nvSpPr>
          <p:cNvPr id="44" name="Rectangle 61">
            <a:extLst>
              <a:ext uri="{FF2B5EF4-FFF2-40B4-BE49-F238E27FC236}">
                <a16:creationId xmlns:a16="http://schemas.microsoft.com/office/drawing/2014/main" id="{D565FA6F-EE7F-1947-B171-B184CC64684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14777" y="2075824"/>
            <a:ext cx="27400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US" sz="2000" dirty="0">
                <a:solidFill>
                  <a:srgbClr val="000099"/>
                </a:solidFill>
                <a:latin typeface="+mn-lt"/>
              </a:rPr>
              <a:t>average  queueing delay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ADD9BD-AAA5-0A4C-A989-80C8555AF5C9}"/>
              </a:ext>
            </a:extLst>
          </p:cNvPr>
          <p:cNvCxnSpPr/>
          <p:nvPr/>
        </p:nvCxnSpPr>
        <p:spPr>
          <a:xfrm>
            <a:off x="7616120" y="3540100"/>
            <a:ext cx="33861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2D706D-5B93-BF40-B02A-097828633F63}"/>
              </a:ext>
            </a:extLst>
          </p:cNvPr>
          <p:cNvCxnSpPr>
            <a:cxnSpLocks/>
          </p:cNvCxnSpPr>
          <p:nvPr/>
        </p:nvCxnSpPr>
        <p:spPr>
          <a:xfrm flipV="1">
            <a:off x="7601372" y="1041103"/>
            <a:ext cx="0" cy="2505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60D82080-1EB0-1D48-9322-5FD97E7CB228}"/>
              </a:ext>
            </a:extLst>
          </p:cNvPr>
          <p:cNvSpPr/>
          <p:nvPr/>
        </p:nvSpPr>
        <p:spPr>
          <a:xfrm>
            <a:off x="7616120" y="708301"/>
            <a:ext cx="2743200" cy="2816942"/>
          </a:xfrm>
          <a:custGeom>
            <a:avLst/>
            <a:gdLst>
              <a:gd name="connsiteX0" fmla="*/ 0 w 2743200"/>
              <a:gd name="connsiteY0" fmla="*/ 2816942 h 2824866"/>
              <a:gd name="connsiteX1" fmla="*/ 663677 w 2743200"/>
              <a:gd name="connsiteY1" fmla="*/ 2802193 h 2824866"/>
              <a:gd name="connsiteX2" fmla="*/ 1976284 w 2743200"/>
              <a:gd name="connsiteY2" fmla="*/ 2625212 h 2824866"/>
              <a:gd name="connsiteX3" fmla="*/ 2551471 w 2743200"/>
              <a:gd name="connsiteY3" fmla="*/ 1946787 h 2824866"/>
              <a:gd name="connsiteX4" fmla="*/ 2743200 w 2743200"/>
              <a:gd name="connsiteY4" fmla="*/ 0 h 2824866"/>
              <a:gd name="connsiteX0" fmla="*/ 0 w 2743200"/>
              <a:gd name="connsiteY0" fmla="*/ 2816942 h 2821238"/>
              <a:gd name="connsiteX1" fmla="*/ 663677 w 2743200"/>
              <a:gd name="connsiteY1" fmla="*/ 2802193 h 2821238"/>
              <a:gd name="connsiteX2" fmla="*/ 1976284 w 2743200"/>
              <a:gd name="connsiteY2" fmla="*/ 2625212 h 2821238"/>
              <a:gd name="connsiteX3" fmla="*/ 2551471 w 2743200"/>
              <a:gd name="connsiteY3" fmla="*/ 1946787 h 2821238"/>
              <a:gd name="connsiteX4" fmla="*/ 2743200 w 2743200"/>
              <a:gd name="connsiteY4" fmla="*/ 0 h 2821238"/>
              <a:gd name="connsiteX0" fmla="*/ 0 w 2743200"/>
              <a:gd name="connsiteY0" fmla="*/ 2816942 h 2816942"/>
              <a:gd name="connsiteX1" fmla="*/ 663677 w 2743200"/>
              <a:gd name="connsiteY1" fmla="*/ 2802193 h 2816942"/>
              <a:gd name="connsiteX2" fmla="*/ 1976284 w 2743200"/>
              <a:gd name="connsiteY2" fmla="*/ 2625212 h 2816942"/>
              <a:gd name="connsiteX3" fmla="*/ 2551471 w 2743200"/>
              <a:gd name="connsiteY3" fmla="*/ 1946787 h 2816942"/>
              <a:gd name="connsiteX4" fmla="*/ 2743200 w 2743200"/>
              <a:gd name="connsiteY4" fmla="*/ 0 h 281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816942">
                <a:moveTo>
                  <a:pt x="0" y="2816942"/>
                </a:moveTo>
                <a:cubicBezTo>
                  <a:pt x="363998" y="2816020"/>
                  <a:pt x="477171" y="2811923"/>
                  <a:pt x="663677" y="2802193"/>
                </a:cubicBezTo>
                <a:cubicBezTo>
                  <a:pt x="850183" y="2792463"/>
                  <a:pt x="1661652" y="2767780"/>
                  <a:pt x="1976284" y="2625212"/>
                </a:cubicBezTo>
                <a:cubicBezTo>
                  <a:pt x="2290916" y="2482644"/>
                  <a:pt x="2423652" y="2384322"/>
                  <a:pt x="2551471" y="1946787"/>
                </a:cubicBezTo>
                <a:cubicBezTo>
                  <a:pt x="2679290" y="1509252"/>
                  <a:pt x="2711245" y="754626"/>
                  <a:pt x="2743200" y="0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56710D-BCD1-D24F-A4F9-77096E20A72E}"/>
              </a:ext>
            </a:extLst>
          </p:cNvPr>
          <p:cNvCxnSpPr>
            <a:cxnSpLocks/>
          </p:cNvCxnSpPr>
          <p:nvPr/>
        </p:nvCxnSpPr>
        <p:spPr>
          <a:xfrm flipV="1">
            <a:off x="10442559" y="1034169"/>
            <a:ext cx="0" cy="250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61">
            <a:extLst>
              <a:ext uri="{FF2B5EF4-FFF2-40B4-BE49-F238E27FC236}">
                <a16:creationId xmlns:a16="http://schemas.microsoft.com/office/drawing/2014/main" id="{0FBDF69D-B808-184B-8874-313F4C390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4306" y="3605644"/>
            <a:ext cx="50958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US" sz="2000" dirty="0">
                <a:latin typeface="+mn-lt"/>
              </a:rPr>
              <a:t>1</a:t>
            </a:r>
            <a:endParaRPr lang="en-US" altLang="en-US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013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38">
            <a:extLst>
              <a:ext uri="{FF2B5EF4-FFF2-40B4-BE49-F238E27FC236}">
                <a16:creationId xmlns:a16="http://schemas.microsoft.com/office/drawing/2014/main" id="{54E266FC-2C53-E845-810D-72800D812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1406" y="5366286"/>
            <a:ext cx="469144" cy="3154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05">
            <a:extLst>
              <a:ext uri="{FF2B5EF4-FFF2-40B4-BE49-F238E27FC236}">
                <a16:creationId xmlns:a16="http://schemas.microsoft.com/office/drawing/2014/main" id="{BF1773B1-5019-2B4A-BE6A-B8195D8981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1311" y="5467468"/>
            <a:ext cx="639909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49EA779-C782-D646-A376-27962D2DE8E5}"/>
              </a:ext>
            </a:extLst>
          </p:cNvPr>
          <p:cNvGrpSpPr/>
          <p:nvPr/>
        </p:nvGrpSpPr>
        <p:grpSpPr>
          <a:xfrm>
            <a:off x="3109054" y="5514269"/>
            <a:ext cx="860625" cy="398511"/>
            <a:chOff x="7493876" y="2774731"/>
            <a:chExt cx="1481958" cy="894622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051DA911-6679-5545-AC55-97B68D0A590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B387723-AD5A-6B40-86DC-4E06378B6C3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AEAA504-561F-934C-865A-D764D9D4B58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B39429AE-64BE-C648-B108-3B471FFD1A3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109B151A-13E2-DE44-ACE5-AC68DBD136E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EF70FD4D-FD10-ED44-BB61-DD85162EEA3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F03C20EC-4A97-134D-9A10-FFE3DDFF03F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Line 106">
            <a:extLst>
              <a:ext uri="{FF2B5EF4-FFF2-40B4-BE49-F238E27FC236}">
                <a16:creationId xmlns:a16="http://schemas.microsoft.com/office/drawing/2014/main" id="{254FEBFF-881B-E94A-B5B4-5A077C547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6350" y="5451593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08">
            <a:extLst>
              <a:ext uri="{FF2B5EF4-FFF2-40B4-BE49-F238E27FC236}">
                <a16:creationId xmlns:a16="http://schemas.microsoft.com/office/drawing/2014/main" id="{524659AB-C458-864A-B318-E8190017E7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8223" y="5062655"/>
            <a:ext cx="661222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91">
            <a:extLst>
              <a:ext uri="{FF2B5EF4-FFF2-40B4-BE49-F238E27FC236}">
                <a16:creationId xmlns:a16="http://schemas.microsoft.com/office/drawing/2014/main" id="{EB8F889A-4D2D-1B4E-8BFD-EC217EFF6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474" y="5583355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A77B42D-EF91-9343-B8AA-7F791CA6173D}"/>
              </a:ext>
            </a:extLst>
          </p:cNvPr>
          <p:cNvGrpSpPr/>
          <p:nvPr/>
        </p:nvGrpSpPr>
        <p:grpSpPr>
          <a:xfrm>
            <a:off x="3957067" y="5203592"/>
            <a:ext cx="860625" cy="398511"/>
            <a:chOff x="7493876" y="2774731"/>
            <a:chExt cx="1481958" cy="894622"/>
          </a:xfrm>
        </p:grpSpPr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717B3640-CBA8-9D4D-B10E-118D837582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3DF87D0C-16B9-0242-9434-F058BACF6AF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75F2C4B-EC99-0546-B8BC-E6ABDA1C57C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7AB43264-5575-584F-8FE6-D1C2C13E1C3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99D8A414-A25C-5C43-9BC9-95C40A420EC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B398E537-2A8D-B343-AFFC-0C206FB72B1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8F5B5F4D-A081-8041-8446-B98FF777149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Line 113">
            <a:extLst>
              <a:ext uri="{FF2B5EF4-FFF2-40B4-BE49-F238E27FC236}">
                <a16:creationId xmlns:a16="http://schemas.microsoft.com/office/drawing/2014/main" id="{EEC03E85-460E-344B-B658-EA55A92713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2660" y="5511918"/>
            <a:ext cx="865759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94">
            <a:extLst>
              <a:ext uri="{FF2B5EF4-FFF2-40B4-BE49-F238E27FC236}">
                <a16:creationId xmlns:a16="http://schemas.microsoft.com/office/drawing/2014/main" id="{6AFF4B42-51C0-8447-92BB-FCA57D50B6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7823" y="5773855"/>
            <a:ext cx="48712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EAC493A-EEEF-7C4F-AA98-1801621812D4}"/>
              </a:ext>
            </a:extLst>
          </p:cNvPr>
          <p:cNvGrpSpPr/>
          <p:nvPr/>
        </p:nvGrpSpPr>
        <p:grpSpPr>
          <a:xfrm>
            <a:off x="4985387" y="5543879"/>
            <a:ext cx="860625" cy="398511"/>
            <a:chOff x="7493876" y="2774731"/>
            <a:chExt cx="1481958" cy="894622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7C772A01-ED51-DF4C-9654-6B6278386C2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B003DFE7-C366-8140-9629-CD63DF215ED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F84292C-45D7-D245-AF05-1049328026B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672ECA71-4ED1-A742-8D27-C7DD78E8129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AB422B19-1B67-F744-AB96-3C00EBB25F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4DBC56A-851B-1045-8E18-0E1AE5828A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687D1E8F-A9D2-414E-B37C-C2A41CFCDB2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“Real” Internet delays and routes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324511"/>
            <a:ext cx="10342830" cy="18853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sz="3200" dirty="0">
                <a:ea typeface="ＭＳ Ｐゴシック" panose="020B0600070205080204" pitchFamily="34" charset="-128"/>
              </a:rPr>
              <a:t>what do “</a:t>
            </a:r>
            <a:r>
              <a:rPr lang="en-US" altLang="ja-JP" sz="3200" dirty="0">
                <a:ea typeface="ＭＳ Ｐゴシック" panose="020B0600070205080204" pitchFamily="34" charset="-128"/>
              </a:rPr>
              <a:t>real” Internet delay &amp; loss look like? </a:t>
            </a:r>
          </a:p>
          <a:p>
            <a:pPr marL="287338" indent="-287338"/>
            <a:r>
              <a:rPr lang="en-US" altLang="en-US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traceroute</a:t>
            </a:r>
            <a:r>
              <a:rPr lang="en-US" altLang="en-US" sz="3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</a:rPr>
              <a:t>program: provides delay measurement from source to router along end-end Internet path towards destination.  For all </a:t>
            </a:r>
            <a:r>
              <a:rPr lang="en-US" altLang="en-US" sz="3200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23" name="Line 260">
            <a:extLst>
              <a:ext uri="{FF2B5EF4-FFF2-40B4-BE49-F238E27FC236}">
                <a16:creationId xmlns:a16="http://schemas.microsoft.com/office/drawing/2014/main" id="{146ED7EC-5957-5A4D-8C10-71CB9EFF9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1850" y="5476993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61">
            <a:extLst>
              <a:ext uri="{FF2B5EF4-FFF2-40B4-BE49-F238E27FC236}">
                <a16:creationId xmlns:a16="http://schemas.microsoft.com/office/drawing/2014/main" id="{7F082344-D846-A442-8098-3870FBC04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0060" y="5423018"/>
            <a:ext cx="777191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92">
            <a:extLst>
              <a:ext uri="{FF2B5EF4-FFF2-40B4-BE49-F238E27FC236}">
                <a16:creationId xmlns:a16="http://schemas.microsoft.com/office/drawing/2014/main" id="{F2A2632A-A659-1B45-9C0A-17E3A7312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524" y="5170605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95">
            <a:extLst>
              <a:ext uri="{FF2B5EF4-FFF2-40B4-BE49-F238E27FC236}">
                <a16:creationId xmlns:a16="http://schemas.microsoft.com/office/drawing/2014/main" id="{69CE8977-5EAF-2D48-AB87-ABB232029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926" y="5277473"/>
            <a:ext cx="8857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00">
            <a:extLst>
              <a:ext uri="{FF2B5EF4-FFF2-40B4-BE49-F238E27FC236}">
                <a16:creationId xmlns:a16="http://schemas.microsoft.com/office/drawing/2014/main" id="{A650D718-81E6-C34A-AA06-669C8384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161" y="5135680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  <a:latin typeface="+mn-lt"/>
              </a:rPr>
              <a:t>3 probes</a:t>
            </a:r>
          </a:p>
        </p:txBody>
      </p:sp>
      <p:sp>
        <p:nvSpPr>
          <p:cNvPr id="30" name="Text Box 302">
            <a:extLst>
              <a:ext uri="{FF2B5EF4-FFF2-40B4-BE49-F238E27FC236}">
                <a16:creationId xmlns:a16="http://schemas.microsoft.com/office/drawing/2014/main" id="{8C2F6269-CD63-DC47-AA5A-D6F6AD85E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524" y="5696068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  <a:latin typeface="+mn-lt"/>
              </a:rPr>
              <a:t>3 probes</a:t>
            </a:r>
          </a:p>
        </p:txBody>
      </p:sp>
      <p:sp>
        <p:nvSpPr>
          <p:cNvPr id="31" name="Text Box 304">
            <a:extLst>
              <a:ext uri="{FF2B5EF4-FFF2-40B4-BE49-F238E27FC236}">
                <a16:creationId xmlns:a16="http://schemas.microsoft.com/office/drawing/2014/main" id="{43A2AD3C-9D79-9140-BB67-1BE3BD426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700" y="5044156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3 probes</a:t>
            </a:r>
          </a:p>
        </p:txBody>
      </p:sp>
      <p:grpSp>
        <p:nvGrpSpPr>
          <p:cNvPr id="32" name="Group 100">
            <a:extLst>
              <a:ext uri="{FF2B5EF4-FFF2-40B4-BE49-F238E27FC236}">
                <a16:creationId xmlns:a16="http://schemas.microsoft.com/office/drawing/2014/main" id="{1BEC51D1-0886-F14D-B99F-4CA3879860C9}"/>
              </a:ext>
            </a:extLst>
          </p:cNvPr>
          <p:cNvGrpSpPr>
            <a:grpSpLocks/>
          </p:cNvGrpSpPr>
          <p:nvPr/>
        </p:nvGrpSpPr>
        <p:grpSpPr bwMode="auto">
          <a:xfrm>
            <a:off x="1934728" y="5072180"/>
            <a:ext cx="1027081" cy="688975"/>
            <a:chOff x="-44" y="1473"/>
            <a:chExt cx="981" cy="1105"/>
          </a:xfrm>
        </p:grpSpPr>
        <p:pic>
          <p:nvPicPr>
            <p:cNvPr id="33" name="Picture 101" descr="desktop_computer_stylized_medium">
              <a:extLst>
                <a:ext uri="{FF2B5EF4-FFF2-40B4-BE49-F238E27FC236}">
                  <a16:creationId xmlns:a16="http://schemas.microsoft.com/office/drawing/2014/main" id="{C4436358-53EB-1341-B2F7-BBA9BFD86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id="{4813CA23-213B-0C4B-B526-D05F84EB96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" name="Group 103">
            <a:extLst>
              <a:ext uri="{FF2B5EF4-FFF2-40B4-BE49-F238E27FC236}">
                <a16:creationId xmlns:a16="http://schemas.microsoft.com/office/drawing/2014/main" id="{838A2555-9382-2A43-A8D2-3F77BF649C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77586" y="5110280"/>
            <a:ext cx="1051754" cy="669925"/>
            <a:chOff x="-44" y="1473"/>
            <a:chExt cx="981" cy="1105"/>
          </a:xfrm>
        </p:grpSpPr>
        <p:pic>
          <p:nvPicPr>
            <p:cNvPr id="42" name="Picture 104" descr="desktop_computer_stylized_medium">
              <a:extLst>
                <a:ext uri="{FF2B5EF4-FFF2-40B4-BE49-F238E27FC236}">
                  <a16:creationId xmlns:a16="http://schemas.microsoft.com/office/drawing/2014/main" id="{99E32CCD-2CED-C441-BCF6-83FBBB7A2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1DE64A0C-778E-0542-AF02-9D5203B331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4" name="Freeform 303">
            <a:extLst>
              <a:ext uri="{FF2B5EF4-FFF2-40B4-BE49-F238E27FC236}">
                <a16:creationId xmlns:a16="http://schemas.microsoft.com/office/drawing/2014/main" id="{D57CFF59-F6AE-0444-8D13-D8E49817EC92}"/>
              </a:ext>
            </a:extLst>
          </p:cNvPr>
          <p:cNvSpPr>
            <a:spLocks/>
          </p:cNvSpPr>
          <p:nvPr/>
        </p:nvSpPr>
        <p:spPr bwMode="auto">
          <a:xfrm>
            <a:off x="2868986" y="5356343"/>
            <a:ext cx="3135331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Freeform 299">
            <a:extLst>
              <a:ext uri="{FF2B5EF4-FFF2-40B4-BE49-F238E27FC236}">
                <a16:creationId xmlns:a16="http://schemas.microsoft.com/office/drawing/2014/main" id="{106F45C5-44D3-EB44-A1DD-18F6304B9226}"/>
              </a:ext>
            </a:extLst>
          </p:cNvPr>
          <p:cNvSpPr>
            <a:spLocks/>
          </p:cNvSpPr>
          <p:nvPr/>
        </p:nvSpPr>
        <p:spPr bwMode="auto">
          <a:xfrm>
            <a:off x="2900736" y="5392855"/>
            <a:ext cx="584553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Freeform 301">
            <a:extLst>
              <a:ext uri="{FF2B5EF4-FFF2-40B4-BE49-F238E27FC236}">
                <a16:creationId xmlns:a16="http://schemas.microsoft.com/office/drawing/2014/main" id="{B0DADD8E-881D-B14F-BA59-384DC3B918B6}"/>
              </a:ext>
            </a:extLst>
          </p:cNvPr>
          <p:cNvSpPr>
            <a:spLocks/>
          </p:cNvSpPr>
          <p:nvPr/>
        </p:nvSpPr>
        <p:spPr bwMode="auto">
          <a:xfrm>
            <a:off x="2894387" y="5307130"/>
            <a:ext cx="1877656" cy="474663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1E1CD52-668E-2940-80F2-B10C4C902272}"/>
              </a:ext>
            </a:extLst>
          </p:cNvPr>
          <p:cNvGrpSpPr/>
          <p:nvPr/>
        </p:nvGrpSpPr>
        <p:grpSpPr>
          <a:xfrm>
            <a:off x="6096000" y="5229664"/>
            <a:ext cx="860625" cy="398511"/>
            <a:chOff x="7493876" y="2774731"/>
            <a:chExt cx="1481958" cy="894622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524447EB-AF2A-A041-9AAF-22AE80BEBB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2DFC5C8-0F07-0646-B191-3F36D49C234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39560971-B62C-2E4C-935A-836B552692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E2E046A7-F455-5A48-9F2B-58FE95A5E2B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B411AFE3-7C43-B447-9404-B41B6AD175D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49A557C-1B39-D44A-ABCE-44F29E0A3D1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47C4949-2773-9643-AB8D-C5F0FC9CD57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0" name="Rectangle 5">
            <a:extLst>
              <a:ext uri="{FF2B5EF4-FFF2-40B4-BE49-F238E27FC236}">
                <a16:creationId xmlns:a16="http://schemas.microsoft.com/office/drawing/2014/main" id="{C45704CB-2C2D-E04A-BF4B-17BB274AE2EB}"/>
              </a:ext>
            </a:extLst>
          </p:cNvPr>
          <p:cNvSpPr txBox="1">
            <a:spLocks noChangeArrowheads="1"/>
          </p:cNvSpPr>
          <p:nvPr/>
        </p:nvSpPr>
        <p:spPr>
          <a:xfrm>
            <a:off x="909932" y="3067365"/>
            <a:ext cx="10342830" cy="1723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sends three packets that will reach router </a:t>
            </a:r>
            <a:r>
              <a:rPr lang="en-US" altLang="en-US" sz="2800" i="1" dirty="0" err="1">
                <a:ea typeface="Arial" panose="020B0604020202020204" pitchFamily="34" charset="0"/>
              </a:rPr>
              <a:t>i</a:t>
            </a:r>
            <a:r>
              <a:rPr lang="en-US" altLang="en-US" sz="2800" dirty="0">
                <a:ea typeface="Arial" panose="020B0604020202020204" pitchFamily="34" charset="0"/>
              </a:rPr>
              <a:t> on path towards destination (with time-to-live field value of </a:t>
            </a:r>
            <a:r>
              <a:rPr lang="en-US" altLang="en-US" sz="2800" i="1" dirty="0" err="1">
                <a:ea typeface="Arial" panose="020B0604020202020204" pitchFamily="34" charset="0"/>
              </a:rPr>
              <a:t>i</a:t>
            </a:r>
            <a:r>
              <a:rPr lang="en-US" altLang="en-US" sz="2800" dirty="0">
                <a:ea typeface="Arial" panose="020B0604020202020204" pitchFamily="34" charset="0"/>
              </a:rPr>
              <a:t>)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router </a:t>
            </a:r>
            <a:r>
              <a:rPr lang="en-US" altLang="en-US" sz="2800" i="1" dirty="0" err="1">
                <a:ea typeface="Arial" panose="020B0604020202020204" pitchFamily="34" charset="0"/>
              </a:rPr>
              <a:t>i</a:t>
            </a:r>
            <a:r>
              <a:rPr lang="en-US" altLang="en-US" sz="2800" dirty="0">
                <a:ea typeface="Arial" panose="020B0604020202020204" pitchFamily="34" charset="0"/>
              </a:rPr>
              <a:t> will return packets to sender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sender measures time interval between transmission and reply</a:t>
            </a:r>
            <a:endParaRPr lang="en-US" altLang="en-US" sz="3200" dirty="0"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43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Real Internet delays and routes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8" name="Text Box 4">
            <a:extLst>
              <a:ext uri="{FF2B5EF4-FFF2-40B4-BE49-F238E27FC236}">
                <a16:creationId xmlns:a16="http://schemas.microsoft.com/office/drawing/2014/main" id="{7892B7DA-887D-4048-94A0-6C1A0FF21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495" y="2282978"/>
            <a:ext cx="82296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600" dirty="0"/>
              <a:t>1  cs-</a:t>
            </a:r>
            <a:r>
              <a:rPr lang="en-US" altLang="en-US" sz="1600" dirty="0" err="1"/>
              <a:t>gw</a:t>
            </a:r>
            <a:r>
              <a:rPr lang="en-US" altLang="en-US" sz="1600" dirty="0"/>
              <a:t> (128.119.240.254)  1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2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2  border1-rt-fa5-1-0.gw.umass.edu (128.119.3.145)  1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2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3  </a:t>
            </a:r>
            <a:r>
              <a:rPr lang="en-US" altLang="en-US" sz="1600" dirty="0" err="1"/>
              <a:t>cht-vbns.gw.umass.edu</a:t>
            </a:r>
            <a:r>
              <a:rPr lang="en-US" altLang="en-US" sz="1600" dirty="0"/>
              <a:t> (128.119.3.130)  6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5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5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4  jn1-at1-0-0-19.wor.vbns.net (204.147.132.129)  16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11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13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5  jn1-so7-0-0-0.wae.vbns.net (204.147.136.136)  21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18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18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6  </a:t>
            </a:r>
            <a:r>
              <a:rPr lang="en-US" altLang="en-US" sz="1600" dirty="0" err="1"/>
              <a:t>abilene-vbns.abilene.ucaid.edu</a:t>
            </a:r>
            <a:r>
              <a:rPr lang="en-US" altLang="en-US" sz="1600" dirty="0"/>
              <a:t> (198.32.11.9)  22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18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22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7  </a:t>
            </a:r>
            <a:r>
              <a:rPr lang="en-US" altLang="en-US" sz="1600" dirty="0" err="1"/>
              <a:t>nycm-wash.abilene.ucaid.edu</a:t>
            </a:r>
            <a:r>
              <a:rPr lang="en-US" altLang="en-US" sz="1600" dirty="0"/>
              <a:t> (198.32.8.46)  22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22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22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8  62.40.103.253 (62.40.103.253)  104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109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106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9  de2-1.de1.de.geant.net (62.40.96.129)  109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102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104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10  de.fr1.fr.geant.net (62.40.96.50)  113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121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114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11  renater-gw.fr1.fr.geant.net (62.40.103.54)  112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114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112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12  nio-n2.cssi.renater.fr (193.51.206.13)  111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114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116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13  </a:t>
            </a:r>
            <a:r>
              <a:rPr lang="en-US" altLang="en-US" sz="1600" dirty="0" err="1"/>
              <a:t>nice.cssi.renater.fr</a:t>
            </a:r>
            <a:r>
              <a:rPr lang="en-US" altLang="en-US" sz="1600" dirty="0"/>
              <a:t> (195.220.98.102)  123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125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124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14  r3t2-nice.cssi.renater.fr (195.220.98.110)  126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126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124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15  eurecom-valbonne.r3t2.ft.net (193.48.50.54)  135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128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133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16  194.214.211.25 (194.214.211.25)  126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128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126 </a:t>
            </a:r>
            <a:r>
              <a:rPr lang="en-US" altLang="en-US" sz="1600" dirty="0" err="1"/>
              <a:t>ms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17  * * *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18  * * *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19  </a:t>
            </a:r>
            <a:r>
              <a:rPr lang="en-US" altLang="en-US" sz="1600" dirty="0" err="1"/>
              <a:t>fantasia.eurecom.fr</a:t>
            </a:r>
            <a:r>
              <a:rPr lang="en-US" altLang="en-US" sz="1600" dirty="0"/>
              <a:t> (193.55.113.142)  132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128 </a:t>
            </a:r>
            <a:r>
              <a:rPr lang="en-US" altLang="en-US" sz="1600" dirty="0" err="1"/>
              <a:t>ms</a:t>
            </a:r>
            <a:r>
              <a:rPr lang="en-US" altLang="en-US" sz="1600" dirty="0"/>
              <a:t>  136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</a:rPr>
              <a:t>ms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69" name="Text Box 5">
            <a:extLst>
              <a:ext uri="{FF2B5EF4-FFF2-40B4-BE49-F238E27FC236}">
                <a16:creationId xmlns:a16="http://schemas.microsoft.com/office/drawing/2014/main" id="{6BA8008D-6458-AA4E-BF53-C2EE121DA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133" y="1091177"/>
            <a:ext cx="8193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CC0000"/>
                </a:solidFill>
                <a:latin typeface="+mn-lt"/>
              </a:rPr>
              <a:t>traceroute: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err="1">
                <a:latin typeface="+mn-lt"/>
              </a:rPr>
              <a:t>gaia.cs.umass.edu</a:t>
            </a:r>
            <a:r>
              <a:rPr lang="en-US" altLang="en-US" sz="2800" dirty="0">
                <a:latin typeface="+mn-lt"/>
              </a:rPr>
              <a:t> to </a:t>
            </a:r>
            <a:r>
              <a:rPr lang="en-US" altLang="en-US" sz="2800" dirty="0" err="1">
                <a:latin typeface="+mn-lt"/>
              </a:rPr>
              <a:t>www.eurecom.fr</a:t>
            </a:r>
            <a:endParaRPr lang="en-US" altLang="en-US" sz="2800" dirty="0">
              <a:latin typeface="+mn-lt"/>
            </a:endParaRPr>
          </a:p>
        </p:txBody>
      </p:sp>
      <p:sp>
        <p:nvSpPr>
          <p:cNvPr id="71" name="Text Box 7">
            <a:extLst>
              <a:ext uri="{FF2B5EF4-FFF2-40B4-BE49-F238E27FC236}">
                <a16:creationId xmlns:a16="http://schemas.microsoft.com/office/drawing/2014/main" id="{7FD28BA9-B712-134B-86AC-CFCC39EB2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162" y="1596610"/>
            <a:ext cx="5937250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3 delay measurements from </a:t>
            </a:r>
          </a:p>
          <a:p>
            <a:pPr>
              <a:lnSpc>
                <a:spcPct val="85000"/>
              </a:lnSpc>
            </a:pPr>
            <a:r>
              <a:rPr lang="en-US" altLang="en-US" sz="1800" dirty="0" err="1">
                <a:solidFill>
                  <a:srgbClr val="CC0000"/>
                </a:solidFill>
                <a:latin typeface="+mn-lt"/>
              </a:rPr>
              <a:t>gaia.cs.umass.edu</a:t>
            </a:r>
            <a:r>
              <a:rPr lang="en-US" altLang="en-US" sz="180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to </a:t>
            </a:r>
            <a:r>
              <a:rPr lang="en-US" altLang="en-US" sz="1800" dirty="0">
                <a:solidFill>
                  <a:srgbClr val="CC0000"/>
                </a:solidFill>
                <a:latin typeface="+mn-lt"/>
              </a:rPr>
              <a:t>cs-</a:t>
            </a:r>
            <a:r>
              <a:rPr lang="en-US" altLang="en-US" sz="1800" dirty="0" err="1">
                <a:solidFill>
                  <a:srgbClr val="CC0000"/>
                </a:solidFill>
                <a:latin typeface="+mn-lt"/>
              </a:rPr>
              <a:t>gw.cs.umass.edu</a:t>
            </a:r>
            <a:r>
              <a:rPr lang="en-US" altLang="en-US" sz="1800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000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72" name="Line 8">
            <a:extLst>
              <a:ext uri="{FF2B5EF4-FFF2-40B4-BE49-F238E27FC236}">
                <a16:creationId xmlns:a16="http://schemas.microsoft.com/office/drawing/2014/main" id="{F1026D73-2E6E-CF45-8EF3-ADEA186C5F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0508" y="1909915"/>
            <a:ext cx="671512" cy="4127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9">
            <a:extLst>
              <a:ext uri="{FF2B5EF4-FFF2-40B4-BE49-F238E27FC236}">
                <a16:creationId xmlns:a16="http://schemas.microsoft.com/office/drawing/2014/main" id="{2DB0FD1B-3421-FB44-A67B-6CAF879C89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0258" y="1898803"/>
            <a:ext cx="139700" cy="4048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10">
            <a:extLst>
              <a:ext uri="{FF2B5EF4-FFF2-40B4-BE49-F238E27FC236}">
                <a16:creationId xmlns:a16="http://schemas.microsoft.com/office/drawing/2014/main" id="{B675A34D-78B1-1642-8329-2219BE4346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195" y="1908328"/>
            <a:ext cx="366713" cy="3905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Text Box 12">
            <a:extLst>
              <a:ext uri="{FF2B5EF4-FFF2-40B4-BE49-F238E27FC236}">
                <a16:creationId xmlns:a16="http://schemas.microsoft.com/office/drawing/2014/main" id="{417C0065-CF59-F04B-A2B4-24B98D2D9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403" y="5464534"/>
            <a:ext cx="6286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* means no response (probe lost, router not replying)</a:t>
            </a:r>
          </a:p>
        </p:txBody>
      </p:sp>
      <p:sp>
        <p:nvSpPr>
          <p:cNvPr id="77" name="Freeform 14">
            <a:extLst>
              <a:ext uri="{FF2B5EF4-FFF2-40B4-BE49-F238E27FC236}">
                <a16:creationId xmlns:a16="http://schemas.microsoft.com/office/drawing/2014/main" id="{D3347813-BBD3-9B4D-B4C4-CAF563726A82}"/>
              </a:ext>
            </a:extLst>
          </p:cNvPr>
          <p:cNvSpPr>
            <a:spLocks/>
          </p:cNvSpPr>
          <p:nvPr/>
        </p:nvSpPr>
        <p:spPr bwMode="auto">
          <a:xfrm>
            <a:off x="7051470" y="3595840"/>
            <a:ext cx="1012825" cy="246063"/>
          </a:xfrm>
          <a:custGeom>
            <a:avLst/>
            <a:gdLst>
              <a:gd name="T0" fmla="*/ 2147483647 w 638"/>
              <a:gd name="T1" fmla="*/ 0 h 155"/>
              <a:gd name="T2" fmla="*/ 2147483647 w 638"/>
              <a:gd name="T3" fmla="*/ 2147483647 h 155"/>
              <a:gd name="T4" fmla="*/ 2147483647 w 638"/>
              <a:gd name="T5" fmla="*/ 2147483647 h 155"/>
              <a:gd name="T6" fmla="*/ 2147483647 w 638"/>
              <a:gd name="T7" fmla="*/ 2147483647 h 155"/>
              <a:gd name="T8" fmla="*/ 0 w 638"/>
              <a:gd name="T9" fmla="*/ 2147483647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8"/>
              <a:gd name="T16" fmla="*/ 0 h 155"/>
              <a:gd name="T17" fmla="*/ 638 w 638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8" h="155">
                <a:moveTo>
                  <a:pt x="593" y="0"/>
                </a:moveTo>
                <a:cubicBezTo>
                  <a:pt x="607" y="9"/>
                  <a:pt x="621" y="18"/>
                  <a:pt x="623" y="38"/>
                </a:cubicBezTo>
                <a:cubicBezTo>
                  <a:pt x="625" y="58"/>
                  <a:pt x="638" y="104"/>
                  <a:pt x="608" y="123"/>
                </a:cubicBezTo>
                <a:cubicBezTo>
                  <a:pt x="578" y="142"/>
                  <a:pt x="547" y="153"/>
                  <a:pt x="446" y="154"/>
                </a:cubicBezTo>
                <a:cubicBezTo>
                  <a:pt x="345" y="155"/>
                  <a:pt x="72" y="133"/>
                  <a:pt x="0" y="130"/>
                </a:cubicBez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15">
            <a:extLst>
              <a:ext uri="{FF2B5EF4-FFF2-40B4-BE49-F238E27FC236}">
                <a16:creationId xmlns:a16="http://schemas.microsoft.com/office/drawing/2014/main" id="{36225CEE-E8B5-D342-87EF-CF5AADE63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045" y="3381528"/>
            <a:ext cx="274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trans-oceanic link</a:t>
            </a:r>
          </a:p>
        </p:txBody>
      </p:sp>
      <p:sp>
        <p:nvSpPr>
          <p:cNvPr id="79" name="TextBox 1">
            <a:extLst>
              <a:ext uri="{FF2B5EF4-FFF2-40B4-BE49-F238E27FC236}">
                <a16:creationId xmlns:a16="http://schemas.microsoft.com/office/drawing/2014/main" id="{5B7BE9BA-BD29-2540-9F9F-541887F31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770" y="6259665"/>
            <a:ext cx="6529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* Do some traceroutes from exotic countries at </a:t>
            </a:r>
            <a:r>
              <a:rPr lang="en-US" altLang="en-US" sz="1800" dirty="0" err="1">
                <a:latin typeface="+mn-lt"/>
              </a:rPr>
              <a:t>www.traceroute.org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461E9B9B-D89F-E045-903F-E4B91E6BD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045" y="4088438"/>
            <a:ext cx="2743200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looks like delays </a:t>
            </a:r>
            <a:r>
              <a:rPr lang="en-US" altLang="en-US" sz="2000" i="1" dirty="0">
                <a:solidFill>
                  <a:srgbClr val="CC0000"/>
                </a:solidFill>
                <a:latin typeface="+mn-lt"/>
              </a:rPr>
              <a:t>decrease</a:t>
            </a:r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! Why?</a:t>
            </a: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3C3101AA-04AC-604D-B1DD-586ADCDA2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9566" y="2305498"/>
            <a:ext cx="4086092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3 delay measurements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to </a:t>
            </a:r>
            <a:r>
              <a:rPr lang="en-US" altLang="en-US" sz="1800" dirty="0">
                <a:solidFill>
                  <a:srgbClr val="CC0000"/>
                </a:solidFill>
                <a:latin typeface="+mn-lt"/>
              </a:rPr>
              <a:t>border1-rt-fa5-1-0.gw.umass.edu </a:t>
            </a:r>
            <a:endParaRPr lang="en-US" altLang="en-US" sz="2000" dirty="0">
              <a:solidFill>
                <a:srgbClr val="CC0000"/>
              </a:solidFill>
              <a:latin typeface="+mn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144341-821E-C445-8967-E53F584FFF2F}"/>
              </a:ext>
            </a:extLst>
          </p:cNvPr>
          <p:cNvCxnSpPr/>
          <p:nvPr/>
        </p:nvCxnSpPr>
        <p:spPr>
          <a:xfrm flipH="1">
            <a:off x="8136140" y="2591761"/>
            <a:ext cx="73896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545969-F2B6-3640-A5C7-754982F63617}"/>
              </a:ext>
            </a:extLst>
          </p:cNvPr>
          <p:cNvCxnSpPr/>
          <p:nvPr/>
        </p:nvCxnSpPr>
        <p:spPr>
          <a:xfrm flipH="1">
            <a:off x="8136140" y="4381712"/>
            <a:ext cx="73896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945742-6EAA-EB4A-8286-39E218644BBB}"/>
              </a:ext>
            </a:extLst>
          </p:cNvPr>
          <p:cNvCxnSpPr>
            <a:cxnSpLocks/>
          </p:cNvCxnSpPr>
          <p:nvPr/>
        </p:nvCxnSpPr>
        <p:spPr>
          <a:xfrm flipH="1">
            <a:off x="2464209" y="5590849"/>
            <a:ext cx="100719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6CE76B-0913-694C-A88F-94E62A67C5D4}"/>
              </a:ext>
            </a:extLst>
          </p:cNvPr>
          <p:cNvCxnSpPr>
            <a:cxnSpLocks/>
          </p:cNvCxnSpPr>
          <p:nvPr/>
        </p:nvCxnSpPr>
        <p:spPr>
          <a:xfrm flipH="1">
            <a:off x="5102020" y="1908328"/>
            <a:ext cx="512012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5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1356</Words>
  <Application>Microsoft Office PowerPoint</Application>
  <PresentationFormat>Panorámica</PresentationFormat>
  <Paragraphs>234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Gill Sans MT</vt:lpstr>
      <vt:lpstr>Times New Roman</vt:lpstr>
      <vt:lpstr>Wingdings</vt:lpstr>
      <vt:lpstr>Office Theme</vt:lpstr>
      <vt:lpstr>Chapter 1: roadmap</vt:lpstr>
      <vt:lpstr>How do packet loss and delay occur?</vt:lpstr>
      <vt:lpstr>Packet delay: four sources</vt:lpstr>
      <vt:lpstr>Packet delay: four sources</vt:lpstr>
      <vt:lpstr>Caravan analogy</vt:lpstr>
      <vt:lpstr>Caravan analogy</vt:lpstr>
      <vt:lpstr>Packet queueing delay (revisited)</vt:lpstr>
      <vt:lpstr>“Real” Internet delays and routes</vt:lpstr>
      <vt:lpstr>Real Internet delays and routes</vt:lpstr>
      <vt:lpstr>Packet loss</vt:lpstr>
      <vt:lpstr>Throughput</vt:lpstr>
      <vt:lpstr>Throughput</vt:lpstr>
      <vt:lpstr>Throughput: network 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francisco valera</cp:lastModifiedBy>
  <cp:revision>166</cp:revision>
  <dcterms:created xsi:type="dcterms:W3CDTF">2020-01-18T07:24:59Z</dcterms:created>
  <dcterms:modified xsi:type="dcterms:W3CDTF">2020-07-13T14:30:54Z</dcterms:modified>
</cp:coreProperties>
</file>