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960" r:id="rId2"/>
    <p:sldId id="1197" r:id="rId3"/>
    <p:sldId id="1198" r:id="rId4"/>
    <p:sldId id="1199" r:id="rId5"/>
    <p:sldId id="1200" r:id="rId6"/>
    <p:sldId id="1201" r:id="rId7"/>
    <p:sldId id="1202" r:id="rId8"/>
    <p:sldId id="1203" r:id="rId9"/>
    <p:sldId id="1204" r:id="rId10"/>
    <p:sldId id="1205" r:id="rId11"/>
    <p:sldId id="1208" r:id="rId12"/>
    <p:sldId id="1211" r:id="rId13"/>
    <p:sldId id="1210" r:id="rId14"/>
    <p:sldId id="1212" r:id="rId15"/>
    <p:sldId id="1213" r:id="rId16"/>
    <p:sldId id="1214" r:id="rId17"/>
    <p:sldId id="1215" r:id="rId18"/>
    <p:sldId id="1216" r:id="rId19"/>
    <p:sldId id="1217" r:id="rId20"/>
    <p:sldId id="1218" r:id="rId21"/>
    <p:sldId id="1219" r:id="rId22"/>
    <p:sldId id="1220" r:id="rId23"/>
    <p:sldId id="1129" r:id="rId24"/>
    <p:sldId id="1150" r:id="rId25"/>
    <p:sldId id="1130" r:id="rId26"/>
    <p:sldId id="1131" r:id="rId27"/>
    <p:sldId id="1132" r:id="rId28"/>
    <p:sldId id="1133" r:id="rId29"/>
    <p:sldId id="1134" r:id="rId30"/>
    <p:sldId id="1135" r:id="rId31"/>
    <p:sldId id="1136" r:id="rId32"/>
    <p:sldId id="1144" r:id="rId33"/>
    <p:sldId id="1145" r:id="rId34"/>
    <p:sldId id="1146" r:id="rId35"/>
    <p:sldId id="1148" r:id="rId36"/>
    <p:sldId id="1147" r:id="rId37"/>
    <p:sldId id="1155" r:id="rId38"/>
    <p:sldId id="1154" r:id="rId39"/>
    <p:sldId id="115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285" autoAdjust="0"/>
    <p:restoredTop sz="72202"/>
  </p:normalViewPr>
  <p:slideViewPr>
    <p:cSldViewPr snapToGrid="0" snapToObjects="1">
      <p:cViewPr varScale="1">
        <p:scale>
          <a:sx n="19" d="100"/>
          <a:sy n="19" d="100"/>
        </p:scale>
        <p:origin x="44" y="664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41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0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51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69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9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29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18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99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2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7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553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5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86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3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0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2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8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2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1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9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3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6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5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Wingdings" charset="0"/>
              <a:buNone/>
              <a:defRPr/>
            </a:pPr>
            <a:r>
              <a:rPr lang="en-US" dirty="0"/>
              <a:t>walkthrough</a:t>
            </a:r>
            <a:r>
              <a:rPr lang="en-US" dirty="0">
                <a:solidFill>
                  <a:srgbClr val="CC0000"/>
                </a:solidFill>
              </a:rPr>
              <a:t>: sending a  datagram from </a:t>
            </a: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dirty="0">
                <a:solidFill>
                  <a:srgbClr val="CC0000"/>
                </a:solidFill>
              </a:rPr>
              <a:t> to </a:t>
            </a:r>
            <a:r>
              <a:rPr lang="en-US" i="1" dirty="0">
                <a:solidFill>
                  <a:srgbClr val="CC0000"/>
                </a:solidFill>
              </a:rPr>
              <a:t>B</a:t>
            </a:r>
            <a:r>
              <a:rPr lang="en-US" dirty="0">
                <a:solidFill>
                  <a:srgbClr val="CC0000"/>
                </a:solidFill>
              </a:rPr>
              <a:t> via </a:t>
            </a:r>
            <a:r>
              <a:rPr lang="en-US" i="1" dirty="0">
                <a:solidFill>
                  <a:srgbClr val="CC0000"/>
                </a:solidFill>
              </a:rPr>
              <a:t>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2800" dirty="0"/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225425">
              <a:buFont typeface="Wingdings" charset="2"/>
              <a:buChar char="§"/>
              <a:defRPr/>
            </a:pPr>
            <a:r>
              <a:rPr lang="en-US" sz="2800" dirty="0"/>
              <a:t>assume that: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B’s IP address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IP address of first hop router, R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R’s MAC address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</p:txBody>
      </p:sp>
    </p:spTree>
    <p:extLst>
      <p:ext uri="{BB962C8B-B14F-4D97-AF65-F5344CB8AC3E}">
        <p14:creationId xmlns:p14="http://schemas.microsoft.com/office/powerpoint/2010/main" val="13002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link-layer frame containing A-to-B IP datagram</a:t>
            </a:r>
          </a:p>
          <a:p>
            <a:pPr marL="574675" lvl="1" indent="-231775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 R's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MAC address is frame’s destination</a:t>
            </a:r>
            <a:endParaRPr lang="en-US" sz="32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E6-E9-00-17-BB-4B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src: 111.111.111.111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1A-23-F9-CD-06-9B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49-BD-D2-C7-56-2A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1A-23-F9-CD-06-9B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49-BD-D2-C7-56-2A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transmits link-layer frame</a:t>
            </a:r>
            <a:endParaRPr lang="en-US" sz="3200" i="0" dirty="0"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passes datagram up protocol stack to IP</a:t>
            </a:r>
            <a:endParaRPr lang="en-US" sz="3200" i="0" dirty="0"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3FDF2C75-B699-464D-B545-BA7F3D062850}"/>
              </a:ext>
            </a:extLst>
          </p:cNvPr>
          <p:cNvSpPr txBox="1">
            <a:spLocks noChangeArrowheads="1"/>
          </p:cNvSpPr>
          <p:nvPr/>
        </p:nvSpPr>
        <p:spPr>
          <a:xfrm>
            <a:off x="976727" y="1289602"/>
            <a:ext cx="10049082" cy="265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4100" dirty="0"/>
              <a:t>“</a:t>
            </a:r>
            <a:r>
              <a:rPr lang="en-US" sz="4100" dirty="0"/>
              <a:t>dominant</a:t>
            </a:r>
            <a:r>
              <a:rPr lang="en-US" altLang="ja-JP" sz="4100" dirty="0"/>
              <a:t>”</a:t>
            </a:r>
            <a:r>
              <a:rPr lang="en-US" sz="4100" dirty="0"/>
              <a:t> wired LAN technology: </a:t>
            </a:r>
          </a:p>
          <a:p>
            <a:pPr marL="746125" indent="-301625">
              <a:defRPr/>
            </a:pPr>
            <a:r>
              <a:rPr lang="en-US" sz="4000" dirty="0"/>
              <a:t>first widely used LAN technology</a:t>
            </a:r>
          </a:p>
          <a:p>
            <a:pPr marL="746125" indent="-301625">
              <a:defRPr/>
            </a:pPr>
            <a:r>
              <a:rPr lang="en-US" sz="4000" dirty="0"/>
              <a:t>simpler, cheap</a:t>
            </a:r>
          </a:p>
          <a:p>
            <a:pPr marL="746125" indent="-301625">
              <a:defRPr/>
            </a:pPr>
            <a:r>
              <a:rPr lang="en-US" sz="4000" dirty="0"/>
              <a:t>kept up with speed race: 10 Mbps – 400 Gbps </a:t>
            </a:r>
          </a:p>
          <a:p>
            <a:pPr marL="746125" indent="-301625">
              <a:defRPr/>
            </a:pPr>
            <a:r>
              <a:rPr lang="en-US" sz="4000" dirty="0"/>
              <a:t>single chip, multiple speeds (e.g., Broadcom  BCM5761)</a:t>
            </a:r>
          </a:p>
          <a:p>
            <a:pPr marL="444500" indent="0">
              <a:buNone/>
              <a:defRPr/>
            </a:pPr>
            <a:endParaRPr lang="en-US" sz="40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89" name="Picture 4" descr="551 metcalfe-enet">
            <a:extLst>
              <a:ext uri="{FF2B5EF4-FFF2-40B4-BE49-F238E27FC236}">
                <a16:creationId xmlns:a16="http://schemas.microsoft.com/office/drawing/2014/main" id="{85CF6E01-268F-7448-9E24-70CB66D9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4185182"/>
            <a:ext cx="4089976" cy="2167236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5">
            <a:extLst>
              <a:ext uri="{FF2B5EF4-FFF2-40B4-BE49-F238E27FC236}">
                <a16:creationId xmlns:a16="http://schemas.microsoft.com/office/drawing/2014/main" id="{34CFEA8B-8C4C-784A-A29E-387E97A5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743" y="5593291"/>
            <a:ext cx="26938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  <a:cs typeface="Arial"/>
              </a:rPr>
              <a:t>Metcalfe’s Ethernet sketch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A384-818F-F74B-8BD5-43FAA8C916A6}"/>
              </a:ext>
            </a:extLst>
          </p:cNvPr>
          <p:cNvSpPr txBox="1"/>
          <p:nvPr/>
        </p:nvSpPr>
        <p:spPr>
          <a:xfrm>
            <a:off x="850006" y="6387921"/>
            <a:ext cx="8535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www.uspto.gov</a:t>
            </a:r>
            <a:r>
              <a:rPr lang="en-US" sz="1600" dirty="0"/>
              <a:t>/learning-and-resources/journeys-innovation/audio-stories/defying-doubters</a:t>
            </a:r>
          </a:p>
        </p:txBody>
      </p:sp>
    </p:spTree>
    <p:extLst>
      <p:ext uri="{BB962C8B-B14F-4D97-AF65-F5344CB8AC3E}">
        <p14:creationId xmlns:p14="http://schemas.microsoft.com/office/powerpoint/2010/main" val="37193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Ethernet: physical topology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7EB8F-B265-4E4B-A599-604FFD9C25B9}"/>
              </a:ext>
            </a:extLst>
          </p:cNvPr>
          <p:cNvSpPr txBox="1">
            <a:spLocks noChangeArrowheads="1"/>
          </p:cNvSpPr>
          <p:nvPr/>
        </p:nvSpPr>
        <p:spPr>
          <a:xfrm>
            <a:off x="1077627" y="1343156"/>
            <a:ext cx="10839554" cy="925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bus: </a:t>
            </a:r>
            <a:r>
              <a:rPr lang="en-US" dirty="0"/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all nodes in same collision domain (can collide with each other)</a:t>
            </a: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92FEC33E-ECF3-6F4D-95CC-10AE77202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9150" y="4343745"/>
            <a:ext cx="616233" cy="1201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08CE8B30-9FAC-8447-8CE2-85AE30A4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45" y="4519515"/>
            <a:ext cx="2358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+mn-lt"/>
                <a:cs typeface="Arial" charset="0"/>
              </a:rPr>
              <a:t>bus: </a:t>
            </a:r>
            <a:r>
              <a:rPr lang="en-US" sz="2400" i="0" dirty="0">
                <a:latin typeface="+mn-lt"/>
                <a:cs typeface="Arial" charset="0"/>
              </a:rPr>
              <a:t>coaxial cable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210C05-DB42-F24B-ABCC-CEB58A73BF57}"/>
              </a:ext>
            </a:extLst>
          </p:cNvPr>
          <p:cNvGrpSpPr/>
          <p:nvPr/>
        </p:nvGrpSpPr>
        <p:grpSpPr>
          <a:xfrm>
            <a:off x="4166894" y="4287302"/>
            <a:ext cx="468488" cy="103894"/>
            <a:chOff x="3160889" y="5723468"/>
            <a:chExt cx="468488" cy="103894"/>
          </a:xfrm>
        </p:grpSpPr>
        <p:sp>
          <p:nvSpPr>
            <p:cNvPr id="74" name="Rectangle 37">
              <a:extLst>
                <a:ext uri="{FF2B5EF4-FFF2-40B4-BE49-F238E27FC236}">
                  <a16:creationId xmlns:a16="http://schemas.microsoft.com/office/drawing/2014/main" id="{F6F8AA85-EB23-1A46-91D4-047C72E20F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F5B90-D695-934E-82E3-02FAF9AA2884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DDD3177-E100-C044-B782-026C278D6607}"/>
              </a:ext>
            </a:extLst>
          </p:cNvPr>
          <p:cNvGrpSpPr/>
          <p:nvPr/>
        </p:nvGrpSpPr>
        <p:grpSpPr>
          <a:xfrm>
            <a:off x="3867737" y="4868680"/>
            <a:ext cx="468488" cy="103894"/>
            <a:chOff x="3160889" y="5723468"/>
            <a:chExt cx="468488" cy="103894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E36D1D4F-7980-524F-B016-0822BC5DE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141971-200C-3441-B553-3B77B87C14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B6AFEE0-615F-374F-AD75-BFAD1482DB98}"/>
              </a:ext>
            </a:extLst>
          </p:cNvPr>
          <p:cNvGrpSpPr/>
          <p:nvPr/>
        </p:nvGrpSpPr>
        <p:grpSpPr>
          <a:xfrm>
            <a:off x="3557291" y="5489569"/>
            <a:ext cx="468488" cy="103894"/>
            <a:chOff x="3160889" y="5723468"/>
            <a:chExt cx="468488" cy="103894"/>
          </a:xfrm>
        </p:grpSpPr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D99117D2-D55B-9747-9F39-1437498956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FD400B-67B6-A545-991E-6642C95FC431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54403650-FB62-8C4D-A097-E8E09E3E8715}"/>
              </a:ext>
            </a:extLst>
          </p:cNvPr>
          <p:cNvGrpSpPr>
            <a:grpSpLocks/>
          </p:cNvGrpSpPr>
          <p:nvPr/>
        </p:nvGrpSpPr>
        <p:grpSpPr bwMode="auto">
          <a:xfrm>
            <a:off x="3030847" y="5135905"/>
            <a:ext cx="640071" cy="517525"/>
            <a:chOff x="-44" y="1473"/>
            <a:chExt cx="981" cy="1105"/>
          </a:xfrm>
        </p:grpSpPr>
        <p:pic>
          <p:nvPicPr>
            <p:cNvPr id="41" name="Picture 55" descr="desktop_computer_stylized_medium">
              <a:extLst>
                <a:ext uri="{FF2B5EF4-FFF2-40B4-BE49-F238E27FC236}">
                  <a16:creationId xmlns:a16="http://schemas.microsoft.com/office/drawing/2014/main" id="{9ADDF864-8E42-2A4E-9C50-68B48B5A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78B65AFB-F609-8F4C-8AA2-302FFEA046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5" name="Group 49">
            <a:extLst>
              <a:ext uri="{FF2B5EF4-FFF2-40B4-BE49-F238E27FC236}">
                <a16:creationId xmlns:a16="http://schemas.microsoft.com/office/drawing/2014/main" id="{2721DACF-2A49-8D4F-BFF6-49E94BBFA071}"/>
              </a:ext>
            </a:extLst>
          </p:cNvPr>
          <p:cNvGrpSpPr>
            <a:grpSpLocks/>
          </p:cNvGrpSpPr>
          <p:nvPr/>
        </p:nvGrpSpPr>
        <p:grpSpPr bwMode="auto">
          <a:xfrm>
            <a:off x="3337407" y="4515020"/>
            <a:ext cx="640071" cy="517525"/>
            <a:chOff x="-44" y="1473"/>
            <a:chExt cx="981" cy="1105"/>
          </a:xfrm>
        </p:grpSpPr>
        <p:pic>
          <p:nvPicPr>
            <p:cNvPr id="36" name="Picture 50" descr="desktop_computer_stylized_medium">
              <a:extLst>
                <a:ext uri="{FF2B5EF4-FFF2-40B4-BE49-F238E27FC236}">
                  <a16:creationId xmlns:a16="http://schemas.microsoft.com/office/drawing/2014/main" id="{1A4DAAEF-9C4D-5C4A-940E-9F43684E7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63DCB467-73DC-4B47-B778-649B307F3B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0" name="Group 49">
            <a:extLst>
              <a:ext uri="{FF2B5EF4-FFF2-40B4-BE49-F238E27FC236}">
                <a16:creationId xmlns:a16="http://schemas.microsoft.com/office/drawing/2014/main" id="{CF60EF70-8F89-064B-9AE0-BC24C80913E9}"/>
              </a:ext>
            </a:extLst>
          </p:cNvPr>
          <p:cNvGrpSpPr>
            <a:grpSpLocks/>
          </p:cNvGrpSpPr>
          <p:nvPr/>
        </p:nvGrpSpPr>
        <p:grpSpPr bwMode="auto">
          <a:xfrm>
            <a:off x="3621571" y="3937346"/>
            <a:ext cx="640071" cy="517525"/>
            <a:chOff x="-44" y="1473"/>
            <a:chExt cx="981" cy="1105"/>
          </a:xfrm>
        </p:grpSpPr>
        <p:pic>
          <p:nvPicPr>
            <p:cNvPr id="31" name="Picture 50" descr="desktop_computer_stylized_medium">
              <a:extLst>
                <a:ext uri="{FF2B5EF4-FFF2-40B4-BE49-F238E27FC236}">
                  <a16:creationId xmlns:a16="http://schemas.microsoft.com/office/drawing/2014/main" id="{E66B7792-17BF-A342-BF79-CBE2D888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1A46A85F-1E8E-634F-AC1B-41916D215F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1AC3DE-0BE4-4A42-85AA-51EA7972DB44}"/>
              </a:ext>
            </a:extLst>
          </p:cNvPr>
          <p:cNvGrpSpPr/>
          <p:nvPr/>
        </p:nvGrpSpPr>
        <p:grpSpPr>
          <a:xfrm rot="10800000">
            <a:off x="4121737" y="5286369"/>
            <a:ext cx="468488" cy="103894"/>
            <a:chOff x="3160889" y="5723468"/>
            <a:chExt cx="468488" cy="103894"/>
          </a:xfrm>
        </p:grpSpPr>
        <p:sp>
          <p:nvSpPr>
            <p:cNvPr id="87" name="Rectangle 37">
              <a:extLst>
                <a:ext uri="{FF2B5EF4-FFF2-40B4-BE49-F238E27FC236}">
                  <a16:creationId xmlns:a16="http://schemas.microsoft.com/office/drawing/2014/main" id="{0D9B8815-F0EC-864F-9E9C-E995A974D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9FC25B0-63E6-F14D-8B85-F91190DDB6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4FBBD8-6BBF-5244-B257-1085A2E447DA}"/>
              </a:ext>
            </a:extLst>
          </p:cNvPr>
          <p:cNvGrpSpPr/>
          <p:nvPr/>
        </p:nvGrpSpPr>
        <p:grpSpPr>
          <a:xfrm rot="10800000">
            <a:off x="4466048" y="4620324"/>
            <a:ext cx="468488" cy="103894"/>
            <a:chOff x="3160889" y="5723468"/>
            <a:chExt cx="468488" cy="103894"/>
          </a:xfrm>
        </p:grpSpPr>
        <p:sp>
          <p:nvSpPr>
            <p:cNvPr id="93" name="Rectangle 37">
              <a:extLst>
                <a:ext uri="{FF2B5EF4-FFF2-40B4-BE49-F238E27FC236}">
                  <a16:creationId xmlns:a16="http://schemas.microsoft.com/office/drawing/2014/main" id="{BFCE4A31-E824-AE42-8F60-EEB060D3A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C139B6-3337-DD4B-9A8D-1F1D221AE58F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181607EC-7C1E-E542-A627-435D8778D8FF}"/>
              </a:ext>
            </a:extLst>
          </p:cNvPr>
          <p:cNvGrpSpPr>
            <a:grpSpLocks/>
          </p:cNvGrpSpPr>
          <p:nvPr/>
        </p:nvGrpSpPr>
        <p:grpSpPr bwMode="auto">
          <a:xfrm>
            <a:off x="4620460" y="4390841"/>
            <a:ext cx="711200" cy="601662"/>
            <a:chOff x="-44" y="1473"/>
            <a:chExt cx="981" cy="1105"/>
          </a:xfrm>
        </p:grpSpPr>
        <p:pic>
          <p:nvPicPr>
            <p:cNvPr id="26" name="Picture 45" descr="desktop_computer_stylized_medium">
              <a:extLst>
                <a:ext uri="{FF2B5EF4-FFF2-40B4-BE49-F238E27FC236}">
                  <a16:creationId xmlns:a16="http://schemas.microsoft.com/office/drawing/2014/main" id="{5B055886-874B-AF4E-BC6C-17FB5AFB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BE198024-6B5D-3B44-B9DB-F77A4CB02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99E873A6-305A-1E42-A800-5109AF9B2E9D}"/>
              </a:ext>
            </a:extLst>
          </p:cNvPr>
          <p:cNvGrpSpPr>
            <a:grpSpLocks/>
          </p:cNvGrpSpPr>
          <p:nvPr/>
        </p:nvGrpSpPr>
        <p:grpSpPr bwMode="auto">
          <a:xfrm>
            <a:off x="4283912" y="5056708"/>
            <a:ext cx="711200" cy="600075"/>
            <a:chOff x="-44" y="1473"/>
            <a:chExt cx="981" cy="1105"/>
          </a:xfrm>
        </p:grpSpPr>
        <p:pic>
          <p:nvPicPr>
            <p:cNvPr id="46" name="Picture 45" descr="desktop_computer_stylized_medium">
              <a:extLst>
                <a:ext uri="{FF2B5EF4-FFF2-40B4-BE49-F238E27FC236}">
                  <a16:creationId xmlns:a16="http://schemas.microsoft.com/office/drawing/2014/main" id="{1B48D1F1-C69D-9F43-9FBB-F48106D4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9030A2A-02DE-364B-B783-76B0F1C4E7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DAD804-6DAD-6A4F-B2ED-991F7DA0A672}"/>
              </a:ext>
            </a:extLst>
          </p:cNvPr>
          <p:cNvGrpSpPr/>
          <p:nvPr/>
        </p:nvGrpSpPr>
        <p:grpSpPr>
          <a:xfrm>
            <a:off x="6296294" y="3889527"/>
            <a:ext cx="4903947" cy="2516574"/>
            <a:chOff x="6296294" y="3889527"/>
            <a:chExt cx="4903947" cy="251657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B7E878-BC2B-CF41-A1DD-435B6688D4C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7906769" y="4630890"/>
              <a:ext cx="2249" cy="126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3A757D-B4FE-A64C-9B64-828FD8DCA61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41" y="5100170"/>
              <a:ext cx="2144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68381987-6DA4-FE44-982A-2311DD6BD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0333" y="4512570"/>
              <a:ext cx="12999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0" dirty="0">
                  <a:solidFill>
                    <a:srgbClr val="CC0000"/>
                  </a:solidFill>
                  <a:latin typeface="+mn-lt"/>
                  <a:cs typeface="Arial" charset="0"/>
                </a:rPr>
                <a:t>switched</a:t>
              </a:r>
            </a:p>
          </p:txBody>
        </p:sp>
        <p:sp>
          <p:nvSpPr>
            <p:cNvPr id="96" name="Rectangle 37">
              <a:extLst>
                <a:ext uri="{FF2B5EF4-FFF2-40B4-BE49-F238E27FC236}">
                  <a16:creationId xmlns:a16="http://schemas.microsoft.com/office/drawing/2014/main" id="{AA09179E-572D-A246-86F4-E13021D097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970879" y="497609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98" name="Group 49">
              <a:extLst>
                <a:ext uri="{FF2B5EF4-FFF2-40B4-BE49-F238E27FC236}">
                  <a16:creationId xmlns:a16="http://schemas.microsoft.com/office/drawing/2014/main" id="{73F08637-BA76-1046-9C84-02C57B071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6294" y="4615439"/>
              <a:ext cx="768201" cy="646029"/>
              <a:chOff x="-44" y="1473"/>
              <a:chExt cx="981" cy="1105"/>
            </a:xfrm>
          </p:grpSpPr>
          <p:pic>
            <p:nvPicPr>
              <p:cNvPr id="99" name="Picture 50" descr="desktop_computer_stylized_medium">
                <a:extLst>
                  <a:ext uri="{FF2B5EF4-FFF2-40B4-BE49-F238E27FC236}">
                    <a16:creationId xmlns:a16="http://schemas.microsoft.com/office/drawing/2014/main" id="{C5A65E49-64BF-0248-B147-3C0ABA270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Freeform 51">
                <a:extLst>
                  <a:ext uri="{FF2B5EF4-FFF2-40B4-BE49-F238E27FC236}">
                    <a16:creationId xmlns:a16="http://schemas.microsoft.com/office/drawing/2014/main" id="{ABC6A075-F927-3A44-BE19-0AA6A01912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01" name="Rectangle 37">
              <a:extLst>
                <a:ext uri="{FF2B5EF4-FFF2-40B4-BE49-F238E27FC236}">
                  <a16:creationId xmlns:a16="http://schemas.microsoft.com/office/drawing/2014/main" id="{F7256B75-1D63-2E44-891A-1C8ED409B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836293" y="496987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02" name="Group 49">
              <a:extLst>
                <a:ext uri="{FF2B5EF4-FFF2-40B4-BE49-F238E27FC236}">
                  <a16:creationId xmlns:a16="http://schemas.microsoft.com/office/drawing/2014/main" id="{D3C84CC7-318A-F44C-BC7C-1F376445C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4892" y="4777169"/>
              <a:ext cx="768201" cy="646029"/>
              <a:chOff x="-44" y="1473"/>
              <a:chExt cx="981" cy="1105"/>
            </a:xfrm>
          </p:grpSpPr>
          <p:pic>
            <p:nvPicPr>
              <p:cNvPr id="103" name="Picture 50" descr="desktop_computer_stylized_medium">
                <a:extLst>
                  <a:ext uri="{FF2B5EF4-FFF2-40B4-BE49-F238E27FC236}">
                    <a16:creationId xmlns:a16="http://schemas.microsoft.com/office/drawing/2014/main" id="{7660BF25-6D18-5A4A-8BE4-3CFBD08C4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8D17FB90-A54F-9B45-8704-608FEF0B14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77613146-BEF0-644B-A836-2EB04E800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61470" y="566974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6" name="Group 49">
              <a:extLst>
                <a:ext uri="{FF2B5EF4-FFF2-40B4-BE49-F238E27FC236}">
                  <a16:creationId xmlns:a16="http://schemas.microsoft.com/office/drawing/2014/main" id="{0D5AC3A1-9C42-3647-BD7C-2BF588730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7278" y="5760072"/>
              <a:ext cx="768201" cy="646029"/>
              <a:chOff x="-44" y="1473"/>
              <a:chExt cx="981" cy="1105"/>
            </a:xfrm>
          </p:grpSpPr>
          <p:pic>
            <p:nvPicPr>
              <p:cNvPr id="107" name="Picture 50" descr="desktop_computer_stylized_medium">
                <a:extLst>
                  <a:ext uri="{FF2B5EF4-FFF2-40B4-BE49-F238E27FC236}">
                    <a16:creationId xmlns:a16="http://schemas.microsoft.com/office/drawing/2014/main" id="{26635111-EEAD-044B-A078-CDE50D4A53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51">
                <a:extLst>
                  <a:ext uri="{FF2B5EF4-FFF2-40B4-BE49-F238E27FC236}">
                    <a16:creationId xmlns:a16="http://schemas.microsoft.com/office/drawing/2014/main" id="{6C722D5C-0DA5-4943-BCD3-A0181121BF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09F4DA0F-D305-D34F-BA6E-50CB86EC28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59915" y="438844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59" name="Group 44">
              <a:extLst>
                <a:ext uri="{FF2B5EF4-FFF2-40B4-BE49-F238E27FC236}">
                  <a16:creationId xmlns:a16="http://schemas.microsoft.com/office/drawing/2014/main" id="{FBD1E47D-990B-2E43-A7A3-9B664F60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0526" y="3889527"/>
              <a:ext cx="852487" cy="741363"/>
              <a:chOff x="-44" y="1473"/>
              <a:chExt cx="981" cy="1105"/>
            </a:xfrm>
          </p:grpSpPr>
          <p:pic>
            <p:nvPicPr>
              <p:cNvPr id="60" name="Picture 45" descr="desktop_computer_stylized_medium">
                <a:extLst>
                  <a:ext uri="{FF2B5EF4-FFF2-40B4-BE49-F238E27FC236}">
                    <a16:creationId xmlns:a16="http://schemas.microsoft.com/office/drawing/2014/main" id="{592B481C-B53F-BF47-AD1B-2E6BDCFAF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Freeform 46">
                <a:extLst>
                  <a:ext uri="{FF2B5EF4-FFF2-40B4-BE49-F238E27FC236}">
                    <a16:creationId xmlns:a16="http://schemas.microsoft.com/office/drawing/2014/main" id="{2D0F8AEC-7A1F-964C-8A02-58C4F39038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52E7F60-11FB-F544-8C5D-1F0C4F2A3A93}"/>
                </a:ext>
              </a:extLst>
            </p:cNvPr>
            <p:cNvGrpSpPr/>
            <p:nvPr/>
          </p:nvGrpSpPr>
          <p:grpSpPr>
            <a:xfrm>
              <a:off x="7642010" y="4950839"/>
              <a:ext cx="561892" cy="329289"/>
              <a:chOff x="3668110" y="2448910"/>
              <a:chExt cx="3794234" cy="216513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3CA7BB1-785A-2F4E-99C7-9A87B4C1589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6E11BDC-7A81-3D49-B82F-217FBC3D8BA6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0B98351-A0BF-8F45-BA38-838A66C2790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424FAC47-A5B2-724B-B58E-B1DE520B997D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D765BB73-0713-214F-B633-B66F09A5A736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A2048D2B-32B6-404A-8309-2D614DB0F645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85ADFEC2-5799-064A-A2B3-E69C5AD6EC08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1" name="Rectangle 6">
            <a:extLst>
              <a:ext uri="{FF2B5EF4-FFF2-40B4-BE49-F238E27FC236}">
                <a16:creationId xmlns:a16="http://schemas.microsoft.com/office/drawing/2014/main" id="{5E5D623C-BFF9-A44C-8728-E57D1D8E9F2D}"/>
              </a:ext>
            </a:extLst>
          </p:cNvPr>
          <p:cNvSpPr txBox="1">
            <a:spLocks noChangeArrowheads="1"/>
          </p:cNvSpPr>
          <p:nvPr/>
        </p:nvSpPr>
        <p:spPr>
          <a:xfrm>
            <a:off x="1067981" y="2097440"/>
            <a:ext cx="10839554" cy="164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switched: </a:t>
            </a:r>
            <a:r>
              <a:rPr lang="en-US" dirty="0"/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active link-layer 2 </a:t>
            </a:r>
            <a:r>
              <a:rPr lang="en-US" i="1" dirty="0">
                <a:solidFill>
                  <a:srgbClr val="0000A8"/>
                </a:solidFill>
              </a:rPr>
              <a:t>switch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each </a:t>
            </a:r>
            <a:r>
              <a:rPr lang="en-US" altLang="ja-JP" dirty="0"/>
              <a:t>“</a:t>
            </a:r>
            <a:r>
              <a:rPr lang="en-US" dirty="0"/>
              <a:t>spoke</a:t>
            </a:r>
            <a:r>
              <a:rPr lang="en-US" altLang="ja-JP" dirty="0"/>
              <a:t>”</a:t>
            </a:r>
            <a:r>
              <a:rPr lang="en-US" dirty="0"/>
              <a:t> runs a (separate) Ethernet protocol (nodes do not collide with each other)</a:t>
            </a:r>
          </a:p>
        </p:txBody>
      </p:sp>
    </p:spTree>
    <p:extLst>
      <p:ext uri="{BB962C8B-B14F-4D97-AF65-F5344CB8AC3E}">
        <p14:creationId xmlns:p14="http://schemas.microsoft.com/office/powerpoint/2010/main" val="537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frame structure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4B00453C-4C5E-1142-B1BF-526E638BF9DC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1399863"/>
            <a:ext cx="11134802" cy="223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/>
              <a:t>sending interface encapsulates IP datagram (or other network layer protocol packet) in </a:t>
            </a:r>
            <a:r>
              <a:rPr lang="en-US" dirty="0">
                <a:solidFill>
                  <a:srgbClr val="CC0000"/>
                </a:solidFill>
              </a:rPr>
              <a:t>Ethernet frame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/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745256" y="2328343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type</a:t>
              </a:r>
            </a:p>
          </p:txBody>
        </p:sp>
      </p:grpSp>
      <p:sp>
        <p:nvSpPr>
          <p:cNvPr id="89" name="Rectangle 3">
            <a:extLst>
              <a:ext uri="{FF2B5EF4-FFF2-40B4-BE49-F238E27FC236}">
                <a16:creationId xmlns:a16="http://schemas.microsoft.com/office/drawing/2014/main" id="{2C36AD46-76A5-B740-906F-47C5DF160D37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3867200"/>
            <a:ext cx="1113480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preamble: </a:t>
            </a:r>
          </a:p>
          <a:p>
            <a:pPr marL="465138" indent="-233363">
              <a:defRPr/>
            </a:pPr>
            <a:r>
              <a:rPr lang="en-US" dirty="0"/>
              <a:t> used to synchronize receiver, sender clock rates</a:t>
            </a:r>
          </a:p>
          <a:p>
            <a:pPr marL="465138" indent="-233363">
              <a:defRPr/>
            </a:pPr>
            <a:r>
              <a:rPr lang="en-US" dirty="0"/>
              <a:t>7 bytes of 10101010 followed by one byte of 10101011</a:t>
            </a:r>
          </a:p>
        </p:txBody>
      </p:sp>
    </p:spTree>
    <p:extLst>
      <p:ext uri="{BB962C8B-B14F-4D97-AF65-F5344CB8AC3E}">
        <p14:creationId xmlns:p14="http://schemas.microsoft.com/office/powerpoint/2010/main" val="7665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frame structure </a:t>
            </a:r>
            <a:r>
              <a:rPr lang="en-US" sz="36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190620" y="1294021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type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52EC9379-8CF4-B845-BC28-25B206CCAE0F}"/>
              </a:ext>
            </a:extLst>
          </p:cNvPr>
          <p:cNvSpPr txBox="1">
            <a:spLocks noChangeArrowheads="1"/>
          </p:cNvSpPr>
          <p:nvPr/>
        </p:nvSpPr>
        <p:spPr>
          <a:xfrm>
            <a:off x="918616" y="2738516"/>
            <a:ext cx="11273384" cy="41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addresses: </a:t>
            </a:r>
            <a:r>
              <a:rPr lang="en-US" dirty="0"/>
              <a:t>6 byte source, destination MAC addresses</a:t>
            </a:r>
          </a:p>
          <a:p>
            <a:pPr lvl="1">
              <a:defRPr/>
            </a:pPr>
            <a:r>
              <a:rPr lang="en-US" dirty="0"/>
              <a:t>if adapter receives frame with matching destination address, or with broadcast address (e.g., ARP packet), it passes data in frame to network layer protocol</a:t>
            </a:r>
          </a:p>
          <a:p>
            <a:pPr lvl="1">
              <a:defRPr/>
            </a:pPr>
            <a:r>
              <a:rPr lang="en-US" dirty="0"/>
              <a:t>otherwise, adapter discards frame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type: </a:t>
            </a:r>
            <a:r>
              <a:rPr lang="en-US" dirty="0"/>
              <a:t>indicates higher layer protocol </a:t>
            </a:r>
          </a:p>
          <a:p>
            <a:pPr lvl="1">
              <a:defRPr/>
            </a:pPr>
            <a:r>
              <a:rPr lang="en-US" dirty="0"/>
              <a:t>mostly IP but others possible, e.g., Novell IPX, AppleTalk</a:t>
            </a:r>
          </a:p>
          <a:p>
            <a:pPr lvl="1">
              <a:defRPr/>
            </a:pPr>
            <a:r>
              <a:rPr lang="en-US" dirty="0"/>
              <a:t>used to demultiplex up at receiver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CRC: </a:t>
            </a:r>
            <a:r>
              <a:rPr lang="en-US" dirty="0"/>
              <a:t>cyclic redundancy check at receiver</a:t>
            </a:r>
          </a:p>
          <a:p>
            <a:pPr lvl="1">
              <a:defRPr/>
            </a:pPr>
            <a:r>
              <a:rPr lang="en-US" dirty="0"/>
              <a:t>error detected: frame is dropped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62512A-796F-E249-9BDA-F50A54A9EF07}"/>
              </a:ext>
            </a:extLst>
          </p:cNvPr>
          <p:cNvSpPr/>
          <p:nvPr/>
        </p:nvSpPr>
        <p:spPr>
          <a:xfrm>
            <a:off x="3414532" y="1446835"/>
            <a:ext cx="1898248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BD4B9E-B165-2F47-AFD8-92E71CB8BA3C}"/>
              </a:ext>
            </a:extLst>
          </p:cNvPr>
          <p:cNvSpPr/>
          <p:nvPr/>
        </p:nvSpPr>
        <p:spPr>
          <a:xfrm>
            <a:off x="8081059" y="1471913"/>
            <a:ext cx="1965766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55D5E-5A29-E74E-9AE7-FBDD43A055D0}"/>
              </a:ext>
            </a:extLst>
          </p:cNvPr>
          <p:cNvSpPr/>
          <p:nvPr/>
        </p:nvSpPr>
        <p:spPr>
          <a:xfrm rot="16200000">
            <a:off x="4780345" y="1551006"/>
            <a:ext cx="1365815" cy="856525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2" grpId="0" animBg="1"/>
      <p:bldP spid="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Ethernet: unreliable, connectionless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94B40E5-F359-2645-A4A0-0CEE4C209C99}"/>
              </a:ext>
            </a:extLst>
          </p:cNvPr>
          <p:cNvSpPr txBox="1">
            <a:spLocks noChangeArrowheads="1"/>
          </p:cNvSpPr>
          <p:nvPr/>
        </p:nvSpPr>
        <p:spPr>
          <a:xfrm>
            <a:off x="989351" y="1600200"/>
            <a:ext cx="1023828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</a:rPr>
              <a:t>connectionless: </a:t>
            </a:r>
            <a:r>
              <a:rPr lang="en-US" sz="3200" dirty="0"/>
              <a:t>no handshaking between sending and receiving NICs </a:t>
            </a:r>
          </a:p>
          <a:p>
            <a:pPr>
              <a:defRPr/>
            </a:pPr>
            <a:r>
              <a:rPr lang="en-US" sz="3200" dirty="0">
                <a:solidFill>
                  <a:srgbClr val="C00000"/>
                </a:solidFill>
              </a:rPr>
              <a:t>unreliable: </a:t>
            </a:r>
            <a:r>
              <a:rPr lang="en-US" sz="3200" dirty="0"/>
              <a:t>receiving NIC doesn’t send ACKs or NAKs to sending NIC</a:t>
            </a:r>
          </a:p>
          <a:p>
            <a:pPr lvl="1">
              <a:defRPr/>
            </a:pPr>
            <a:r>
              <a:rPr lang="en-US" sz="2800" dirty="0"/>
              <a:t>data in dropped frames recovered only if initial sender uses higher layer </a:t>
            </a:r>
            <a:r>
              <a:rPr lang="en-US" sz="2800" dirty="0" err="1"/>
              <a:t>rdt</a:t>
            </a:r>
            <a:r>
              <a:rPr lang="en-US" sz="2800" dirty="0"/>
              <a:t> (e.g., TCP), otherwise dropped data lost</a:t>
            </a:r>
          </a:p>
          <a:p>
            <a:pPr>
              <a:defRPr/>
            </a:pPr>
            <a:r>
              <a:rPr lang="en-US" sz="3200" dirty="0"/>
              <a:t>Ethernet’s MAC protocol: unslotted </a:t>
            </a:r>
            <a:r>
              <a:rPr lang="en-US" sz="3200" dirty="0">
                <a:solidFill>
                  <a:srgbClr val="C00000"/>
                </a:solidFill>
              </a:rPr>
              <a:t>CSMA/CD with binary </a:t>
            </a:r>
            <a:r>
              <a:rPr lang="en-US" sz="3200" dirty="0" err="1">
                <a:solidFill>
                  <a:srgbClr val="C00000"/>
                </a:solidFill>
              </a:rPr>
              <a:t>backoff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802.3 Ethernet standards: link &amp; physical layers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5337EC81-E572-214C-BF69-89DCE6EC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53" y="3044936"/>
            <a:ext cx="11197652" cy="46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522288" lvl="1" indent="-284163">
              <a:lnSpc>
                <a:spcPct val="90000"/>
              </a:lnSpc>
              <a:defRPr/>
            </a:pPr>
            <a:r>
              <a:rPr lang="en-US" sz="2800" kern="0" dirty="0"/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kern="0" dirty="0">
              <a:latin typeface="Gill Sans MT" charset="0"/>
              <a:cs typeface="+mn-cs"/>
            </a:endParaRPr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D1D9C936-B7E0-6F43-8421-5B95EAA06933}"/>
              </a:ext>
            </a:extLst>
          </p:cNvPr>
          <p:cNvSpPr>
            <a:spLocks/>
          </p:cNvSpPr>
          <p:nvPr/>
        </p:nvSpPr>
        <p:spPr bwMode="auto">
          <a:xfrm>
            <a:off x="3847736" y="4045132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6A53ADA6-D108-1C40-A3EE-28BC1ABD17D8}"/>
              </a:ext>
            </a:extLst>
          </p:cNvPr>
          <p:cNvGrpSpPr>
            <a:grpSpLocks/>
          </p:cNvGrpSpPr>
          <p:nvPr/>
        </p:nvGrpSpPr>
        <p:grpSpPr bwMode="auto">
          <a:xfrm>
            <a:off x="2552336" y="4178480"/>
            <a:ext cx="1300163" cy="1477962"/>
            <a:chOff x="921" y="797"/>
            <a:chExt cx="819" cy="931"/>
          </a:xfrm>
        </p:grpSpPr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A19C4707-153A-1D4A-9F0C-A7D66CFE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id="{6F9A40BD-67A8-AC46-923B-F43FFA41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797"/>
              <a:ext cx="773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B273748A-AE80-2049-8434-08C970AD4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06692CA4-1050-F547-8BD3-506A2BF3B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2067FEF7-7EF7-E040-9D6E-F0A67817A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8265043-8296-5C4F-B90B-0BBD21426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978E49E5-6968-CC48-AC67-D74316AD7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956710CE-B4F5-EA4E-BF2A-C20BE32C5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" name="Rectangle 49">
            <a:extLst>
              <a:ext uri="{FF2B5EF4-FFF2-40B4-BE49-F238E27FC236}">
                <a16:creationId xmlns:a16="http://schemas.microsoft.com/office/drawing/2014/main" id="{33B384B2-E84D-E145-9B31-7CDEB33C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049" y="4008619"/>
            <a:ext cx="4195762" cy="156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47" name="Line 50">
            <a:extLst>
              <a:ext uri="{FF2B5EF4-FFF2-40B4-BE49-F238E27FC236}">
                <a16:creationId xmlns:a16="http://schemas.microsoft.com/office/drawing/2014/main" id="{71F4EA3F-71A9-E649-B270-EF76B8B13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336" y="4673782"/>
            <a:ext cx="417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7DC03FEF-6F61-B84E-B3EE-F4889195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78" y="4049894"/>
            <a:ext cx="18384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MAC protocol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and frame format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FCD7A57B-08E5-9042-A816-5F41877F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324" y="4764269"/>
            <a:ext cx="119135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100BASE-TX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A227F0AF-4662-F24A-9653-0AADE99E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436" y="5124632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100BASE-T4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57422924-DBD0-594C-8374-4E4F54D3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199" y="4759507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100BASE-FX</a:t>
            </a:r>
          </a:p>
        </p:txBody>
      </p:sp>
      <p:sp>
        <p:nvSpPr>
          <p:cNvPr id="52" name="Freeform 55">
            <a:extLst>
              <a:ext uri="{FF2B5EF4-FFF2-40B4-BE49-F238E27FC236}">
                <a16:creationId xmlns:a16="http://schemas.microsoft.com/office/drawing/2014/main" id="{53523A51-905B-3D41-9BAA-9981C632BCA4}"/>
              </a:ext>
            </a:extLst>
          </p:cNvPr>
          <p:cNvSpPr>
            <a:spLocks/>
          </p:cNvSpPr>
          <p:nvPr/>
        </p:nvSpPr>
        <p:spPr bwMode="auto">
          <a:xfrm>
            <a:off x="3862024" y="4654732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1DE6B70E-6097-F84E-9788-C59914DB1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349" y="4757919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100BASE-T2</a:t>
            </a:r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B1DB8DC7-324F-CF44-874C-A2541574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886" y="5118282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100BASE-SX</a:t>
            </a: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E95A44E5-EB2A-9946-80C0-81A38CBC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549" y="5113519"/>
            <a:ext cx="120417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100BASE-BX</a:t>
            </a:r>
          </a:p>
        </p:txBody>
      </p:sp>
      <p:grpSp>
        <p:nvGrpSpPr>
          <p:cNvPr id="56" name="Group 67">
            <a:extLst>
              <a:ext uri="{FF2B5EF4-FFF2-40B4-BE49-F238E27FC236}">
                <a16:creationId xmlns:a16="http://schemas.microsoft.com/office/drawing/2014/main" id="{BD6F53D7-9BED-1E4A-8353-2414F7E4B271}"/>
              </a:ext>
            </a:extLst>
          </p:cNvPr>
          <p:cNvGrpSpPr>
            <a:grpSpLocks/>
          </p:cNvGrpSpPr>
          <p:nvPr/>
        </p:nvGrpSpPr>
        <p:grpSpPr bwMode="auto">
          <a:xfrm>
            <a:off x="6656025" y="4713470"/>
            <a:ext cx="2798763" cy="1595438"/>
            <a:chOff x="3579" y="2988"/>
            <a:chExt cx="1763" cy="1005"/>
          </a:xfrm>
        </p:grpSpPr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C50E32B5-3D8B-8548-B34B-8E5B3A3E5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E7F465C2-97A3-0345-9A24-E2CE0791D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202ECB0D-50EC-5C4A-BADA-C0CCB4364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741"/>
              <a:ext cx="13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0" dirty="0">
                  <a:solidFill>
                    <a:srgbClr val="CC0000"/>
                  </a:solidFill>
                  <a:latin typeface="+mn-lt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60" name="Group 66">
            <a:extLst>
              <a:ext uri="{FF2B5EF4-FFF2-40B4-BE49-F238E27FC236}">
                <a16:creationId xmlns:a16="http://schemas.microsoft.com/office/drawing/2014/main" id="{029E73D2-C030-8048-9731-A8014A0F5B04}"/>
              </a:ext>
            </a:extLst>
          </p:cNvPr>
          <p:cNvGrpSpPr>
            <a:grpSpLocks/>
          </p:cNvGrpSpPr>
          <p:nvPr/>
        </p:nvGrpSpPr>
        <p:grpSpPr bwMode="auto">
          <a:xfrm>
            <a:off x="2907936" y="4703945"/>
            <a:ext cx="5059363" cy="1628776"/>
            <a:chOff x="1218" y="2982"/>
            <a:chExt cx="3187" cy="1026"/>
          </a:xfrm>
        </p:grpSpPr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474C8A2E-BC6B-7A45-B113-AFB541E56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B16CB47D-76E2-3F42-AC2D-72C1962B8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9BA08050-1D02-1F4A-93AC-F727FE13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3756"/>
              <a:ext cx="24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copper (twister pair) physical layer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B6913DDC-83CD-0F43-A24D-5DAA204F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98" y="1611604"/>
            <a:ext cx="11197652" cy="159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3200" i="1" kern="0" dirty="0">
                <a:solidFill>
                  <a:srgbClr val="0000A8"/>
                </a:solidFill>
                <a:cs typeface="+mn-cs"/>
              </a:rPr>
              <a:t>many</a:t>
            </a:r>
            <a:r>
              <a:rPr lang="en-US" sz="3200" kern="0" dirty="0">
                <a:solidFill>
                  <a:srgbClr val="0000A8"/>
                </a:solidFill>
                <a:cs typeface="+mn-cs"/>
              </a:rPr>
              <a:t> </a:t>
            </a:r>
            <a:r>
              <a:rPr lang="en-US" sz="3200" kern="0" dirty="0">
                <a:cs typeface="+mn-cs"/>
              </a:rPr>
              <a:t>different Ethernet standards</a:t>
            </a:r>
          </a:p>
          <a:p>
            <a:pPr marL="522288" lvl="1" indent="-284163">
              <a:lnSpc>
                <a:spcPct val="90000"/>
              </a:lnSpc>
              <a:defRPr/>
            </a:pPr>
            <a:r>
              <a:rPr lang="en-US" sz="2800" kern="0" dirty="0"/>
              <a:t>common MAC protocol and frame format</a:t>
            </a:r>
          </a:p>
          <a:p>
            <a:pPr marL="522288" lvl="1" indent="-284163">
              <a:lnSpc>
                <a:spcPct val="90000"/>
              </a:lnSpc>
              <a:defRPr/>
            </a:pPr>
            <a:r>
              <a:rPr lang="en-US" sz="2800" kern="0" dirty="0"/>
              <a:t>different speeds: 2 Mbps, 10 Mbps, 100 Mbps, 1Gbps, 10 Gbps, 40 Gbps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200" kern="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0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658938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587500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58913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857375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778000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895968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4526141" cy="26490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32-bit IP address: </a:t>
            </a:r>
          </a:p>
          <a:p>
            <a:pPr lvl="1">
              <a:defRPr/>
            </a:pPr>
            <a:r>
              <a:rPr lang="en-US" sz="2800" i="1" dirty="0"/>
              <a:t>network-layer</a:t>
            </a:r>
            <a:r>
              <a:rPr lang="en-US" sz="2800" dirty="0"/>
              <a:t> address for interface</a:t>
            </a:r>
          </a:p>
          <a:p>
            <a:pPr lvl="1">
              <a:defRPr/>
            </a:pPr>
            <a:r>
              <a:rPr lang="en-US" sz="2800" dirty="0"/>
              <a:t>used for layer 3 (network layer) forwarding</a:t>
            </a:r>
          </a:p>
          <a:p>
            <a:pPr lvl="1">
              <a:defRPr/>
            </a:pPr>
            <a:r>
              <a:rPr lang="en-US" sz="2800" dirty="0"/>
              <a:t>e.g.: 128.119.40.136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70"/>
            <a:ext cx="10903227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MAC (or LAN or physical or Ethernet)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sz="2800" dirty="0"/>
              <a:t>function: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rgbClr val="0000A8"/>
                </a:solidFill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sz="2800" dirty="0"/>
              <a:t>48-bit MAC address (for most LANs) burned in NIC ROM, also sometimes software settable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912934" y="5533272"/>
            <a:ext cx="10903227" cy="903016"/>
            <a:chOff x="912934" y="5533272"/>
            <a:chExt cx="10903227" cy="903016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(each 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“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numeral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” 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sz="2800" dirty="0"/>
                <a:t>e.g.: 1A-2F-BB-76-09-AD</a:t>
              </a:r>
            </a:p>
            <a:p>
              <a:pPr lvl="1">
                <a:defRPr/>
              </a:pPr>
              <a:endParaRPr lang="en-US" dirty="0">
                <a:latin typeface="Gill Sans M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IEEE 802.11 Wireless 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A1ED5-0599-854A-907A-E9C68E3B8873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1346200"/>
          <a:ext cx="10121900" cy="4019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16654271"/>
                    </a:ext>
                  </a:extLst>
                </a:gridCol>
                <a:gridCol w="1418892">
                  <a:extLst>
                    <a:ext uri="{9D8B030D-6E8A-4147-A177-3AD203B41FA5}">
                      <a16:colId xmlns:a16="http://schemas.microsoft.com/office/drawing/2014/main" val="3311415253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3897866277"/>
                    </a:ext>
                  </a:extLst>
                </a:gridCol>
                <a:gridCol w="1429329">
                  <a:extLst>
                    <a:ext uri="{9D8B030D-6E8A-4147-A177-3AD203B41FA5}">
                      <a16:colId xmlns:a16="http://schemas.microsoft.com/office/drawing/2014/main" val="536041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206375"/>
                    </a:ext>
                  </a:extLst>
                </a:gridCol>
              </a:tblGrid>
              <a:tr h="51085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IEEE 802.11 standard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data rate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49787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802.11b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 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830295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802.11g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89631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802.11n  (WiFi 4)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0364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802.11ac (WiFi 5)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3.47Gpbs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46182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802.11ax (WiFi 6)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2020 </a:t>
                      </a:r>
                      <a:r>
                        <a:rPr lang="en-US" sz="1600" dirty="0">
                          <a:effectLst/>
                        </a:rPr>
                        <a:t>(exp.)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Gbps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794024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802.11af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2014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 – 560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unused TV bands (54-790 MHz)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89878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802.11ah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347Mbps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Mhz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58628"/>
                  </a:ext>
                </a:extLst>
              </a:tr>
            </a:tbl>
          </a:graphicData>
        </a:graphic>
      </p:graphicFrame>
      <p:sp>
        <p:nvSpPr>
          <p:cNvPr id="291" name="Rectangle 5">
            <a:extLst>
              <a:ext uri="{FF2B5EF4-FFF2-40B4-BE49-F238E27FC236}">
                <a16:creationId xmlns:a16="http://schemas.microsoft.com/office/drawing/2014/main" id="{FF5FCC4D-A86C-074D-AC0E-AED1826D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5621338"/>
            <a:ext cx="99488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all use CSMA/CA for multiple access, and have base-station and ad-hoc network versions</a:t>
            </a:r>
          </a:p>
        </p:txBody>
      </p:sp>
    </p:spTree>
    <p:extLst>
      <p:ext uri="{BB962C8B-B14F-4D97-AF65-F5344CB8AC3E}">
        <p14:creationId xmlns:p14="http://schemas.microsoft.com/office/powerpoint/2010/main" val="3612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802.11 LAN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522C7583-5DB7-A04E-B444-4C5E2EAA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949450"/>
            <a:ext cx="55245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 communicates with base station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base station = access point (AP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Basic Service Set (BSS)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(aka “cell”) in infrastructure mode contains: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hosts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access point (AP): base station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ad hoc mode: hosts only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992CA830-F801-5E41-9522-2E527347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5386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0546C5A-2746-4344-9C08-4FA60758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61118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A881C663-D838-244D-B5B5-54FE1510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570163"/>
            <a:ext cx="214312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3" name="Group 29">
            <a:extLst>
              <a:ext uri="{FF2B5EF4-FFF2-40B4-BE49-F238E27FC236}">
                <a16:creationId xmlns:a16="http://schemas.microsoft.com/office/drawing/2014/main" id="{7A8DA315-E9CE-554E-9F1D-29AAB969A49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89063"/>
            <a:ext cx="1978025" cy="1444625"/>
            <a:chOff x="3744" y="1392"/>
            <a:chExt cx="1488" cy="1110"/>
          </a:xfrm>
        </p:grpSpPr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2E21339-7A8C-5D48-AF8F-C1DAC9B7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31">
              <a:extLst>
                <a:ext uri="{FF2B5EF4-FFF2-40B4-BE49-F238E27FC236}">
                  <a16:creationId xmlns:a16="http://schemas.microsoft.com/office/drawing/2014/main" id="{B96C3D36-7A66-4448-A65B-547CD0CB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86" name="Text Box 32">
            <a:extLst>
              <a:ext uri="{FF2B5EF4-FFF2-40B4-BE49-F238E27FC236}">
                <a16:creationId xmlns:a16="http://schemas.microsoft.com/office/drawing/2014/main" id="{53B410B4-2FD8-8541-9CCC-815C673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319463"/>
            <a:ext cx="1452562" cy="7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or router</a:t>
            </a:r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16394D94-38BE-9446-9C90-45DFEB64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760663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8" name="Group 361">
            <a:extLst>
              <a:ext uri="{FF2B5EF4-FFF2-40B4-BE49-F238E27FC236}">
                <a16:creationId xmlns:a16="http://schemas.microsoft.com/office/drawing/2014/main" id="{3A07A5C0-AEBD-4C4A-9DA9-838D52E21C0C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3187700"/>
            <a:ext cx="639762" cy="581025"/>
            <a:chOff x="2967" y="478"/>
            <a:chExt cx="788" cy="625"/>
          </a:xfrm>
        </p:grpSpPr>
        <p:pic>
          <p:nvPicPr>
            <p:cNvPr id="89" name="Picture 358" descr="access_point_stylized_small">
              <a:extLst>
                <a:ext uri="{FF2B5EF4-FFF2-40B4-BE49-F238E27FC236}">
                  <a16:creationId xmlns:a16="http://schemas.microsoft.com/office/drawing/2014/main" id="{52F74014-97B8-9941-9C75-0884DEE53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60" descr="antenna_radiation_stylized">
              <a:extLst>
                <a:ext uri="{FF2B5EF4-FFF2-40B4-BE49-F238E27FC236}">
                  <a16:creationId xmlns:a16="http://schemas.microsoft.com/office/drawing/2014/main" id="{1BB3BA0B-C9DA-9845-A028-30FB7E6E3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FA2AE9C1-F328-EE4D-942E-436A9E52B613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3746500"/>
            <a:ext cx="436562" cy="498475"/>
            <a:chOff x="313" y="1497"/>
            <a:chExt cx="1152" cy="1014"/>
          </a:xfrm>
        </p:grpSpPr>
        <p:pic>
          <p:nvPicPr>
            <p:cNvPr id="92" name="Picture 354" descr="laptop_stylized_small">
              <a:extLst>
                <a:ext uri="{FF2B5EF4-FFF2-40B4-BE49-F238E27FC236}">
                  <a16:creationId xmlns:a16="http://schemas.microsoft.com/office/drawing/2014/main" id="{46AA2232-0193-5C47-9B73-A5642D282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5" descr="antenna_stylized">
              <a:extLst>
                <a:ext uri="{FF2B5EF4-FFF2-40B4-BE49-F238E27FC236}">
                  <a16:creationId xmlns:a16="http://schemas.microsoft.com/office/drawing/2014/main" id="{0C2BE08B-587E-0A48-A0C6-813D76AE0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403">
            <a:extLst>
              <a:ext uri="{FF2B5EF4-FFF2-40B4-BE49-F238E27FC236}">
                <a16:creationId xmlns:a16="http://schemas.microsoft.com/office/drawing/2014/main" id="{F975DAA7-6D67-DC4A-B1F7-484A12E444AF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954338"/>
            <a:ext cx="446088" cy="382587"/>
            <a:chOff x="2751" y="1851"/>
            <a:chExt cx="462" cy="478"/>
          </a:xfrm>
        </p:grpSpPr>
        <p:pic>
          <p:nvPicPr>
            <p:cNvPr id="95" name="Picture 364" descr="iphone_stylized_small">
              <a:extLst>
                <a:ext uri="{FF2B5EF4-FFF2-40B4-BE49-F238E27FC236}">
                  <a16:creationId xmlns:a16="http://schemas.microsoft.com/office/drawing/2014/main" id="{7E212BAD-8745-8A4C-9209-574283406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02" descr="antenna_radiation_stylized">
              <a:extLst>
                <a:ext uri="{FF2B5EF4-FFF2-40B4-BE49-F238E27FC236}">
                  <a16:creationId xmlns:a16="http://schemas.microsoft.com/office/drawing/2014/main" id="{122C274E-D092-394D-883F-788A799C5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356">
            <a:extLst>
              <a:ext uri="{FF2B5EF4-FFF2-40B4-BE49-F238E27FC236}">
                <a16:creationId xmlns:a16="http://schemas.microsoft.com/office/drawing/2014/main" id="{B73B7092-9FA9-FE49-A984-C67B677659A6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3624263"/>
            <a:ext cx="436562" cy="498475"/>
            <a:chOff x="313" y="1497"/>
            <a:chExt cx="1152" cy="1014"/>
          </a:xfrm>
        </p:grpSpPr>
        <p:pic>
          <p:nvPicPr>
            <p:cNvPr id="98" name="Picture 354" descr="laptop_stylized_small">
              <a:extLst>
                <a:ext uri="{FF2B5EF4-FFF2-40B4-BE49-F238E27FC236}">
                  <a16:creationId xmlns:a16="http://schemas.microsoft.com/office/drawing/2014/main" id="{99E83124-2B6C-E948-B41B-343D4C047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55" descr="antenna_stylized">
              <a:extLst>
                <a:ext uri="{FF2B5EF4-FFF2-40B4-BE49-F238E27FC236}">
                  <a16:creationId xmlns:a16="http://schemas.microsoft.com/office/drawing/2014/main" id="{BF9AE632-6D4A-3540-96FA-45E1D43C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356">
            <a:extLst>
              <a:ext uri="{FF2B5EF4-FFF2-40B4-BE49-F238E27FC236}">
                <a16:creationId xmlns:a16="http://schemas.microsoft.com/office/drawing/2014/main" id="{BBB2279A-7880-F64F-BEF1-599C422B5DE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238500"/>
            <a:ext cx="438150" cy="498475"/>
            <a:chOff x="313" y="1497"/>
            <a:chExt cx="1152" cy="1014"/>
          </a:xfrm>
        </p:grpSpPr>
        <p:pic>
          <p:nvPicPr>
            <p:cNvPr id="101" name="Picture 354" descr="laptop_stylized_small">
              <a:extLst>
                <a:ext uri="{FF2B5EF4-FFF2-40B4-BE49-F238E27FC236}">
                  <a16:creationId xmlns:a16="http://schemas.microsoft.com/office/drawing/2014/main" id="{378BE288-2CAF-2346-A6D7-9A6CB477A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55" descr="antenna_stylized">
              <a:extLst>
                <a:ext uri="{FF2B5EF4-FFF2-40B4-BE49-F238E27FC236}">
                  <a16:creationId xmlns:a16="http://schemas.microsoft.com/office/drawing/2014/main" id="{C9FC9F73-A1C3-6D40-B876-2FAE3AD6F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Line 26">
            <a:extLst>
              <a:ext uri="{FF2B5EF4-FFF2-40B4-BE49-F238E27FC236}">
                <a16:creationId xmlns:a16="http://schemas.microsoft.com/office/drawing/2014/main" id="{FFA071D2-8D76-264C-A650-850F6C55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3617913"/>
            <a:ext cx="102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Oval 23">
            <a:extLst>
              <a:ext uri="{FF2B5EF4-FFF2-40B4-BE49-F238E27FC236}">
                <a16:creationId xmlns:a16="http://schemas.microsoft.com/office/drawing/2014/main" id="{C130F34B-FA29-E64C-9FEA-A98310B8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221163"/>
            <a:ext cx="1960563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" name="Group 361">
            <a:extLst>
              <a:ext uri="{FF2B5EF4-FFF2-40B4-BE49-F238E27FC236}">
                <a16:creationId xmlns:a16="http://schemas.microsoft.com/office/drawing/2014/main" id="{BDFB8667-5290-5B43-A841-425499A3D9F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648200"/>
            <a:ext cx="639763" cy="581025"/>
            <a:chOff x="2967" y="478"/>
            <a:chExt cx="788" cy="625"/>
          </a:xfrm>
        </p:grpSpPr>
        <p:pic>
          <p:nvPicPr>
            <p:cNvPr id="106" name="Picture 358" descr="access_point_stylized_small">
              <a:extLst>
                <a:ext uri="{FF2B5EF4-FFF2-40B4-BE49-F238E27FC236}">
                  <a16:creationId xmlns:a16="http://schemas.microsoft.com/office/drawing/2014/main" id="{42901DE5-3C49-A741-9CBA-DE06E2745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60" descr="antenna_radiation_stylized">
              <a:extLst>
                <a:ext uri="{FF2B5EF4-FFF2-40B4-BE49-F238E27FC236}">
                  <a16:creationId xmlns:a16="http://schemas.microsoft.com/office/drawing/2014/main" id="{C7CA1512-DC17-E34A-8EB4-97D5467F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26F354D7-2D9B-234A-B2A0-5F2DBA9DEA00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5207000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BCB9D968-4DAC-4942-8416-6D02896F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63924E93-C285-0447-87FD-E5D8BE984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403">
            <a:extLst>
              <a:ext uri="{FF2B5EF4-FFF2-40B4-BE49-F238E27FC236}">
                <a16:creationId xmlns:a16="http://schemas.microsoft.com/office/drawing/2014/main" id="{B543494D-A929-0A4C-8CF2-88888239E2BE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5197475"/>
            <a:ext cx="569912" cy="544513"/>
            <a:chOff x="2751" y="1851"/>
            <a:chExt cx="462" cy="478"/>
          </a:xfrm>
        </p:grpSpPr>
        <p:pic>
          <p:nvPicPr>
            <p:cNvPr id="112" name="Picture 364" descr="iphone_stylized_small">
              <a:extLst>
                <a:ext uri="{FF2B5EF4-FFF2-40B4-BE49-F238E27FC236}">
                  <a16:creationId xmlns:a16="http://schemas.microsoft.com/office/drawing/2014/main" id="{CB5DF627-60A3-8641-B134-B2B81F4D1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02" descr="antenna_radiation_stylized">
              <a:extLst>
                <a:ext uri="{FF2B5EF4-FFF2-40B4-BE49-F238E27FC236}">
                  <a16:creationId xmlns:a16="http://schemas.microsoft.com/office/drawing/2014/main" id="{7658C1BB-16FA-B44A-A116-22C44E2E6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7BAEF5AE-1464-9D46-8D44-33FF1AA7FE8C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5216525"/>
            <a:ext cx="436562" cy="498475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8450A102-6A2B-DB40-A176-7E0CB094F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F66C3C9A-BF8E-C049-9C1E-83E292B61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356">
            <a:extLst>
              <a:ext uri="{FF2B5EF4-FFF2-40B4-BE49-F238E27FC236}">
                <a16:creationId xmlns:a16="http://schemas.microsoft.com/office/drawing/2014/main" id="{DEC74E59-3402-AE40-B8CF-4B1811DF782E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4627563"/>
            <a:ext cx="436562" cy="498475"/>
            <a:chOff x="313" y="1497"/>
            <a:chExt cx="1152" cy="1014"/>
          </a:xfrm>
        </p:grpSpPr>
        <p:pic>
          <p:nvPicPr>
            <p:cNvPr id="118" name="Picture 354" descr="laptop_stylized_small">
              <a:extLst>
                <a:ext uri="{FF2B5EF4-FFF2-40B4-BE49-F238E27FC236}">
                  <a16:creationId xmlns:a16="http://schemas.microsoft.com/office/drawing/2014/main" id="{FF2338BE-BEEA-874A-8AD1-B83706BA7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55" descr="antenna_stylized">
              <a:extLst>
                <a:ext uri="{FF2B5EF4-FFF2-40B4-BE49-F238E27FC236}">
                  <a16:creationId xmlns:a16="http://schemas.microsoft.com/office/drawing/2014/main" id="{F923ABF6-F4F2-454D-B1F1-01A242039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Line 25">
            <a:extLst>
              <a:ext uri="{FF2B5EF4-FFF2-40B4-BE49-F238E27FC236}">
                <a16:creationId xmlns:a16="http://schemas.microsoft.com/office/drawing/2014/main" id="{7BA8AD27-3D08-E44D-A38F-C075CB53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4" y="3679824"/>
            <a:ext cx="796925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1" name="Group 403">
            <a:extLst>
              <a:ext uri="{FF2B5EF4-FFF2-40B4-BE49-F238E27FC236}">
                <a16:creationId xmlns:a16="http://schemas.microsoft.com/office/drawing/2014/main" id="{3E47EC88-0001-CB43-A7ED-C0289170512A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4271963"/>
            <a:ext cx="568325" cy="544512"/>
            <a:chOff x="2751" y="1851"/>
            <a:chExt cx="462" cy="478"/>
          </a:xfrm>
        </p:grpSpPr>
        <p:pic>
          <p:nvPicPr>
            <p:cNvPr id="122" name="Picture 364" descr="iphone_stylized_small">
              <a:extLst>
                <a:ext uri="{FF2B5EF4-FFF2-40B4-BE49-F238E27FC236}">
                  <a16:creationId xmlns:a16="http://schemas.microsoft.com/office/drawing/2014/main" id="{6AEF903B-BDB6-8645-8D02-1DABD422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02" descr="antenna_radiation_stylized">
              <a:extLst>
                <a:ext uri="{FF2B5EF4-FFF2-40B4-BE49-F238E27FC236}">
                  <a16:creationId xmlns:a16="http://schemas.microsoft.com/office/drawing/2014/main" id="{AD441939-A4CA-344C-B792-0F95B7C3C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CED2675-190A-B746-8E41-91D1CAFA5B4D}"/>
              </a:ext>
            </a:extLst>
          </p:cNvPr>
          <p:cNvGrpSpPr/>
          <p:nvPr/>
        </p:nvGrpSpPr>
        <p:grpSpPr>
          <a:xfrm>
            <a:off x="3370124" y="3421492"/>
            <a:ext cx="744676" cy="388508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B607571-549B-3244-95A5-8E992DF5EA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12A4B4-C06F-9B48-B23C-8D92C0777D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A80F69B-AD4C-CC49-A474-B7379EA061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C53B4447-0429-CD4A-8613-890A66B938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05FA763-214E-1942-917D-F894C9809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D3C585B2-5EB3-1B49-A37B-C73BE389640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F9927536-F9B1-A849-9472-7C9E39D2E45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5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Channels, association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01092EE6-BC8D-EE40-AD06-948C48B5F56E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1373890"/>
            <a:ext cx="9740900" cy="18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spectrum divided into channels at different frequencies</a:t>
            </a:r>
          </a:p>
          <a:p>
            <a:pPr lvl="1">
              <a:defRPr/>
            </a:pPr>
            <a:r>
              <a:rPr lang="en-US" sz="2800" dirty="0"/>
              <a:t>AP admin chooses frequency for AP</a:t>
            </a:r>
          </a:p>
          <a:p>
            <a:pPr lvl="1">
              <a:defRPr/>
            </a:pPr>
            <a:r>
              <a:rPr lang="en-US" sz="2800" dirty="0"/>
              <a:t>interference possible: channel can be same as that chosen by neighboring AP!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15D950-BC83-7C40-B80F-083E2DFE02F8}"/>
              </a:ext>
            </a:extLst>
          </p:cNvPr>
          <p:cNvSpPr txBox="1">
            <a:spLocks noChangeArrowheads="1"/>
          </p:cNvSpPr>
          <p:nvPr/>
        </p:nvSpPr>
        <p:spPr>
          <a:xfrm>
            <a:off x="875258" y="3289716"/>
            <a:ext cx="7744086" cy="2901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arriving host: must </a:t>
            </a:r>
            <a:r>
              <a:rPr lang="en-US" sz="3200" dirty="0">
                <a:solidFill>
                  <a:srgbClr val="C00000"/>
                </a:solidFill>
              </a:rPr>
              <a:t>associate </a:t>
            </a:r>
            <a:r>
              <a:rPr lang="en-US" sz="3200" dirty="0"/>
              <a:t>with an AP</a:t>
            </a:r>
          </a:p>
          <a:p>
            <a:pPr lvl="1">
              <a:defRPr/>
            </a:pPr>
            <a:r>
              <a:rPr lang="en-US" sz="2800" dirty="0"/>
              <a:t>scans channels, listening for </a:t>
            </a:r>
            <a:r>
              <a:rPr lang="en-US" sz="2800" i="1" dirty="0"/>
              <a:t>beacon frames</a:t>
            </a:r>
            <a:r>
              <a:rPr lang="en-US" sz="2800" dirty="0"/>
              <a:t> containing AP</a:t>
            </a:r>
            <a:r>
              <a:rPr lang="en-US" altLang="ja-JP" sz="2800" dirty="0"/>
              <a:t>’</a:t>
            </a:r>
            <a:r>
              <a:rPr lang="en-US" sz="2800" dirty="0"/>
              <a:t>s name (SSID) and MAC address</a:t>
            </a:r>
          </a:p>
          <a:p>
            <a:pPr lvl="1">
              <a:defRPr/>
            </a:pPr>
            <a:r>
              <a:rPr lang="en-US" sz="2800" dirty="0"/>
              <a:t>selects AP to associate with</a:t>
            </a:r>
          </a:p>
          <a:p>
            <a:pPr lvl="1">
              <a:defRPr/>
            </a:pPr>
            <a:r>
              <a:rPr lang="en-US" sz="2800" dirty="0"/>
              <a:t>then may perform authentication [Chapter 8]</a:t>
            </a:r>
          </a:p>
          <a:p>
            <a:pPr lvl="1">
              <a:defRPr/>
            </a:pPr>
            <a:r>
              <a:rPr lang="en-US" sz="2800" dirty="0"/>
              <a:t>then typically run DHCP to get IP address in AP’s subnet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DCD46FA0-764B-934B-B2AF-0DC228D5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724" y="5082108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387CDCFB-6D1C-8249-A4E8-54D6392F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532" y="3259138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361">
            <a:extLst>
              <a:ext uri="{FF2B5EF4-FFF2-40B4-BE49-F238E27FC236}">
                <a16:creationId xmlns:a16="http://schemas.microsoft.com/office/drawing/2014/main" id="{BCBD0969-5626-8149-8F69-710B4CBBEEAA}"/>
              </a:ext>
            </a:extLst>
          </p:cNvPr>
          <p:cNvGrpSpPr>
            <a:grpSpLocks/>
          </p:cNvGrpSpPr>
          <p:nvPr/>
        </p:nvGrpSpPr>
        <p:grpSpPr bwMode="auto">
          <a:xfrm>
            <a:off x="10059832" y="3976687"/>
            <a:ext cx="639762" cy="581025"/>
            <a:chOff x="2967" y="478"/>
            <a:chExt cx="788" cy="625"/>
          </a:xfrm>
        </p:grpSpPr>
        <p:pic>
          <p:nvPicPr>
            <p:cNvPr id="9" name="Picture 358" descr="access_point_stylized_small">
              <a:extLst>
                <a:ext uri="{FF2B5EF4-FFF2-40B4-BE49-F238E27FC236}">
                  <a16:creationId xmlns:a16="http://schemas.microsoft.com/office/drawing/2014/main" id="{967422E4-59DF-D544-8DF3-464077CF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60" descr="antenna_radiation_stylized">
              <a:extLst>
                <a:ext uri="{FF2B5EF4-FFF2-40B4-BE49-F238E27FC236}">
                  <a16:creationId xmlns:a16="http://schemas.microsoft.com/office/drawing/2014/main" id="{57AF0FC7-561D-2542-B331-AF65666B2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356">
            <a:extLst>
              <a:ext uri="{FF2B5EF4-FFF2-40B4-BE49-F238E27FC236}">
                <a16:creationId xmlns:a16="http://schemas.microsoft.com/office/drawing/2014/main" id="{8E5841AB-AA5F-304A-A75C-9B12043A936A}"/>
              </a:ext>
            </a:extLst>
          </p:cNvPr>
          <p:cNvGrpSpPr>
            <a:grpSpLocks/>
          </p:cNvGrpSpPr>
          <p:nvPr/>
        </p:nvGrpSpPr>
        <p:grpSpPr bwMode="auto">
          <a:xfrm>
            <a:off x="10621807" y="4244975"/>
            <a:ext cx="436562" cy="498475"/>
            <a:chOff x="313" y="1497"/>
            <a:chExt cx="1152" cy="1014"/>
          </a:xfrm>
        </p:grpSpPr>
        <p:pic>
          <p:nvPicPr>
            <p:cNvPr id="12" name="Picture 354" descr="laptop_stylized_small">
              <a:extLst>
                <a:ext uri="{FF2B5EF4-FFF2-40B4-BE49-F238E27FC236}">
                  <a16:creationId xmlns:a16="http://schemas.microsoft.com/office/drawing/2014/main" id="{FD25A6B2-3332-2B4E-8FA0-7BA79982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55" descr="antenna_stylized">
              <a:extLst>
                <a:ext uri="{FF2B5EF4-FFF2-40B4-BE49-F238E27FC236}">
                  <a16:creationId xmlns:a16="http://schemas.microsoft.com/office/drawing/2014/main" id="{590C97BE-A942-AA4F-945F-94A9C50A2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403">
            <a:extLst>
              <a:ext uri="{FF2B5EF4-FFF2-40B4-BE49-F238E27FC236}">
                <a16:creationId xmlns:a16="http://schemas.microsoft.com/office/drawing/2014/main" id="{790F23E1-8FB7-1F45-B985-16A0CAFD6642}"/>
              </a:ext>
            </a:extLst>
          </p:cNvPr>
          <p:cNvGrpSpPr>
            <a:grpSpLocks/>
          </p:cNvGrpSpPr>
          <p:nvPr/>
        </p:nvGrpSpPr>
        <p:grpSpPr bwMode="auto">
          <a:xfrm>
            <a:off x="10287000" y="3427413"/>
            <a:ext cx="446088" cy="382587"/>
            <a:chOff x="2751" y="1851"/>
            <a:chExt cx="462" cy="478"/>
          </a:xfrm>
        </p:grpSpPr>
        <p:pic>
          <p:nvPicPr>
            <p:cNvPr id="15" name="Picture 364" descr="iphone_stylized_small">
              <a:extLst>
                <a:ext uri="{FF2B5EF4-FFF2-40B4-BE49-F238E27FC236}">
                  <a16:creationId xmlns:a16="http://schemas.microsoft.com/office/drawing/2014/main" id="{B9A5E50D-6BB1-A046-B7D1-CA3BB3D0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2" descr="antenna_radiation_stylized">
              <a:extLst>
                <a:ext uri="{FF2B5EF4-FFF2-40B4-BE49-F238E27FC236}">
                  <a16:creationId xmlns:a16="http://schemas.microsoft.com/office/drawing/2014/main" id="{B7E8F32D-F33C-144B-8F36-9553BF43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059B4F44-8832-0242-A455-122B40096281}"/>
              </a:ext>
            </a:extLst>
          </p:cNvPr>
          <p:cNvGrpSpPr>
            <a:grpSpLocks/>
          </p:cNvGrpSpPr>
          <p:nvPr/>
        </p:nvGrpSpPr>
        <p:grpSpPr bwMode="auto">
          <a:xfrm>
            <a:off x="9581994" y="3533775"/>
            <a:ext cx="438150" cy="49847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F5FB0D92-9836-8949-854D-C05D5FA0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371132D2-7C64-5F43-8DCE-4AF88C5F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BB17F-E600-8A4E-9A66-CE1B89E4C278}"/>
              </a:ext>
            </a:extLst>
          </p:cNvPr>
          <p:cNvGrpSpPr/>
          <p:nvPr/>
        </p:nvGrpSpPr>
        <p:grpSpPr>
          <a:xfrm>
            <a:off x="9359899" y="4467511"/>
            <a:ext cx="780829" cy="625189"/>
            <a:chOff x="9359899" y="4467511"/>
            <a:chExt cx="780829" cy="625189"/>
          </a:xfrm>
        </p:grpSpPr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263A159C-52C7-8648-8564-D99212E45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1305" y="4467511"/>
              <a:ext cx="436562" cy="49847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ACCB280B-B2D9-714A-B2E2-C93C642F0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93F01B45-1244-4348-8DAE-933491FC1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EAB0A830-EAD2-904D-8909-0696D8E11E5F}"/>
                </a:ext>
              </a:extLst>
            </p:cNvPr>
            <p:cNvSpPr/>
            <p:nvPr/>
          </p:nvSpPr>
          <p:spPr>
            <a:xfrm rot="19467811">
              <a:off x="9359899" y="490220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19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passive/active scanning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AF045E-91D7-C143-A074-18F179B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484313"/>
            <a:ext cx="2335212" cy="2224087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9B4F0-FE18-304B-AF65-832CD5EC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419225"/>
            <a:ext cx="2335213" cy="2224088"/>
          </a:xfrm>
          <a:prstGeom prst="ellipse">
            <a:avLst/>
          </a:prstGeom>
          <a:solidFill>
            <a:srgbClr val="9CE0FA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C3A04720-4931-8F43-8B57-71E31368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2536825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2</a:t>
            </a:r>
          </a:p>
        </p:txBody>
      </p:sp>
      <p:sp>
        <p:nvSpPr>
          <p:cNvPr id="84" name="Text Box 83">
            <a:extLst>
              <a:ext uri="{FF2B5EF4-FFF2-40B4-BE49-F238E27FC236}">
                <a16:creationId xmlns:a16="http://schemas.microsoft.com/office/drawing/2014/main" id="{00304734-9533-9D45-9AE1-C945064A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868351C3-223D-B64F-A159-B0572F5B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547938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1</a:t>
            </a: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0625600F-7E7E-6E4F-B6F1-CEEF00D2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3206750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EBB6CABF-2971-A14F-9B8B-6F0C0F58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5414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2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F75F5B0B-0F3C-6647-AED6-6C76DAFD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906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1</a:t>
            </a:r>
          </a:p>
        </p:txBody>
      </p:sp>
      <p:sp>
        <p:nvSpPr>
          <p:cNvPr id="89" name="Line 130">
            <a:extLst>
              <a:ext uri="{FF2B5EF4-FFF2-40B4-BE49-F238E27FC236}">
                <a16:creationId xmlns:a16="http://schemas.microsoft.com/office/drawing/2014/main" id="{8073CD9C-341A-114B-B97E-11B0B706D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571750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131">
            <a:extLst>
              <a:ext uri="{FF2B5EF4-FFF2-40B4-BE49-F238E27FC236}">
                <a16:creationId xmlns:a16="http://schemas.microsoft.com/office/drawing/2014/main" id="{4EB92289-2E4D-F548-83C5-4A0A32DE7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0713" y="25876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132">
            <a:extLst>
              <a:ext uri="{FF2B5EF4-FFF2-40B4-BE49-F238E27FC236}">
                <a16:creationId xmlns:a16="http://schemas.microsoft.com/office/drawing/2014/main" id="{3BDB9189-D018-6C4C-AC3E-937752996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2919413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133">
            <a:extLst>
              <a:ext uri="{FF2B5EF4-FFF2-40B4-BE49-F238E27FC236}">
                <a16:creationId xmlns:a16="http://schemas.microsoft.com/office/drawing/2014/main" id="{FF9D0B69-9AAB-CE4A-8B06-FB00CFD94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27400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93" name="Group 134">
            <a:extLst>
              <a:ext uri="{FF2B5EF4-FFF2-40B4-BE49-F238E27FC236}">
                <a16:creationId xmlns:a16="http://schemas.microsoft.com/office/drawing/2014/main" id="{B98DEBD3-FD8E-8745-8316-4D7E094EF678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2489200"/>
            <a:ext cx="282575" cy="304800"/>
            <a:chOff x="1255" y="3461"/>
            <a:chExt cx="178" cy="192"/>
          </a:xfrm>
        </p:grpSpPr>
        <p:sp>
          <p:nvSpPr>
            <p:cNvPr id="94" name="Oval 135">
              <a:extLst>
                <a:ext uri="{FF2B5EF4-FFF2-40B4-BE49-F238E27FC236}">
                  <a16:creationId xmlns:a16="http://schemas.microsoft.com/office/drawing/2014/main" id="{5D70F54B-09EA-AA48-AC97-DCA1572E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5" name="Text Box 136">
              <a:extLst>
                <a:ext uri="{FF2B5EF4-FFF2-40B4-BE49-F238E27FC236}">
                  <a16:creationId xmlns:a16="http://schemas.microsoft.com/office/drawing/2014/main" id="{9248FBF3-D045-E94D-8A5E-691C6020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F3ABB5F1-C9FC-E24A-AA88-F33AE3DBE01C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2746375"/>
            <a:ext cx="282575" cy="304800"/>
            <a:chOff x="1851" y="2490"/>
            <a:chExt cx="178" cy="192"/>
          </a:xfrm>
        </p:grpSpPr>
        <p:sp>
          <p:nvSpPr>
            <p:cNvPr id="97" name="Oval 138">
              <a:extLst>
                <a:ext uri="{FF2B5EF4-FFF2-40B4-BE49-F238E27FC236}">
                  <a16:creationId xmlns:a16="http://schemas.microsoft.com/office/drawing/2014/main" id="{2CAFF632-FE2A-8F42-9DF6-4770C143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8" name="Text Box 139">
              <a:extLst>
                <a:ext uri="{FF2B5EF4-FFF2-40B4-BE49-F238E27FC236}">
                  <a16:creationId xmlns:a16="http://schemas.microsoft.com/office/drawing/2014/main" id="{2B9CD90C-170D-AF4C-A94F-58E14B45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9" name="Group 140">
            <a:extLst>
              <a:ext uri="{FF2B5EF4-FFF2-40B4-BE49-F238E27FC236}">
                <a16:creationId xmlns:a16="http://schemas.microsoft.com/office/drawing/2014/main" id="{EB9E0344-1500-E743-B416-59C55DED0014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852738"/>
            <a:ext cx="282575" cy="304800"/>
            <a:chOff x="1851" y="2490"/>
            <a:chExt cx="178" cy="192"/>
          </a:xfrm>
        </p:grpSpPr>
        <p:sp>
          <p:nvSpPr>
            <p:cNvPr id="100" name="Oval 141">
              <a:extLst>
                <a:ext uri="{FF2B5EF4-FFF2-40B4-BE49-F238E27FC236}">
                  <a16:creationId xmlns:a16="http://schemas.microsoft.com/office/drawing/2014/main" id="{EEBFDDEF-37D1-7F4C-BFEE-DFA2CEB5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1" name="Text Box 142">
              <a:extLst>
                <a:ext uri="{FF2B5EF4-FFF2-40B4-BE49-F238E27FC236}">
                  <a16:creationId xmlns:a16="http://schemas.microsoft.com/office/drawing/2014/main" id="{51F3D4AB-B9FD-FA4B-9A62-A65BBECE0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102" name="Group 143">
            <a:extLst>
              <a:ext uri="{FF2B5EF4-FFF2-40B4-BE49-F238E27FC236}">
                <a16:creationId xmlns:a16="http://schemas.microsoft.com/office/drawing/2014/main" id="{42FBC787-90B8-A24C-8A89-360AF9A8805B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462213"/>
            <a:ext cx="282575" cy="304800"/>
            <a:chOff x="1255" y="3461"/>
            <a:chExt cx="178" cy="192"/>
          </a:xfrm>
        </p:grpSpPr>
        <p:sp>
          <p:nvSpPr>
            <p:cNvPr id="103" name="Oval 144">
              <a:extLst>
                <a:ext uri="{FF2B5EF4-FFF2-40B4-BE49-F238E27FC236}">
                  <a16:creationId xmlns:a16="http://schemas.microsoft.com/office/drawing/2014/main" id="{A7E5DA53-8FBF-9049-941C-3A0A8877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Text Box 145">
              <a:extLst>
                <a:ext uri="{FF2B5EF4-FFF2-40B4-BE49-F238E27FC236}">
                  <a16:creationId xmlns:a16="http://schemas.microsoft.com/office/drawing/2014/main" id="{F1D577AA-5AFC-C444-8667-DB34E2DD1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05" name="Text Box 146">
            <a:extLst>
              <a:ext uri="{FF2B5EF4-FFF2-40B4-BE49-F238E27FC236}">
                <a16:creationId xmlns:a16="http://schemas.microsoft.com/office/drawing/2014/main" id="{6D413089-8DF0-BF4D-BEAF-7C980C79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894138"/>
            <a:ext cx="4535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passive scanning: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beacon frames sent from APs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Request frame sent: H1 to selected AP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Response frame sent from  selected AP to H1</a:t>
            </a:r>
          </a:p>
        </p:txBody>
      </p:sp>
      <p:grpSp>
        <p:nvGrpSpPr>
          <p:cNvPr id="106" name="Group 361">
            <a:extLst>
              <a:ext uri="{FF2B5EF4-FFF2-40B4-BE49-F238E27FC236}">
                <a16:creationId xmlns:a16="http://schemas.microsoft.com/office/drawing/2014/main" id="{A1191884-0247-5D4E-9535-2A43774771C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092325"/>
            <a:ext cx="649288" cy="561975"/>
            <a:chOff x="2967" y="478"/>
            <a:chExt cx="788" cy="625"/>
          </a:xfrm>
        </p:grpSpPr>
        <p:pic>
          <p:nvPicPr>
            <p:cNvPr id="107" name="Picture 358" descr="access_point_stylized_small">
              <a:extLst>
                <a:ext uri="{FF2B5EF4-FFF2-40B4-BE49-F238E27FC236}">
                  <a16:creationId xmlns:a16="http://schemas.microsoft.com/office/drawing/2014/main" id="{7917981D-8002-DA40-856E-A59096F7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60" descr="antenna_radiation_stylized">
              <a:extLst>
                <a:ext uri="{FF2B5EF4-FFF2-40B4-BE49-F238E27FC236}">
                  <a16:creationId xmlns:a16="http://schemas.microsoft.com/office/drawing/2014/main" id="{CE306E39-D703-8D4B-A467-437C45800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 361">
            <a:extLst>
              <a:ext uri="{FF2B5EF4-FFF2-40B4-BE49-F238E27FC236}">
                <a16:creationId xmlns:a16="http://schemas.microsoft.com/office/drawing/2014/main" id="{A7B13AE9-3A25-FA4B-A29B-EA448C7FA664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112963"/>
            <a:ext cx="649287" cy="561975"/>
            <a:chOff x="2967" y="478"/>
            <a:chExt cx="788" cy="625"/>
          </a:xfrm>
        </p:grpSpPr>
        <p:pic>
          <p:nvPicPr>
            <p:cNvPr id="110" name="Picture 358" descr="access_point_stylized_small">
              <a:extLst>
                <a:ext uri="{FF2B5EF4-FFF2-40B4-BE49-F238E27FC236}">
                  <a16:creationId xmlns:a16="http://schemas.microsoft.com/office/drawing/2014/main" id="{D487CEA7-B77C-C949-8EE4-ACC60680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60" descr="antenna_radiation_stylized">
              <a:extLst>
                <a:ext uri="{FF2B5EF4-FFF2-40B4-BE49-F238E27FC236}">
                  <a16:creationId xmlns:a16="http://schemas.microsoft.com/office/drawing/2014/main" id="{F6C38FAC-5253-7F40-9E74-D9D1A34F0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356">
            <a:extLst>
              <a:ext uri="{FF2B5EF4-FFF2-40B4-BE49-F238E27FC236}">
                <a16:creationId xmlns:a16="http://schemas.microsoft.com/office/drawing/2014/main" id="{D300F214-3254-8D43-9686-B90FC019E14B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2519363"/>
            <a:ext cx="436562" cy="498475"/>
            <a:chOff x="313" y="1497"/>
            <a:chExt cx="1152" cy="1014"/>
          </a:xfrm>
        </p:grpSpPr>
        <p:pic>
          <p:nvPicPr>
            <p:cNvPr id="113" name="Picture 354" descr="laptop_stylized_small">
              <a:extLst>
                <a:ext uri="{FF2B5EF4-FFF2-40B4-BE49-F238E27FC236}">
                  <a16:creationId xmlns:a16="http://schemas.microsoft.com/office/drawing/2014/main" id="{0C4AD1B7-DFE7-A34D-9CD6-B9BEE140B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55" descr="antenna_stylized">
              <a:extLst>
                <a:ext uri="{FF2B5EF4-FFF2-40B4-BE49-F238E27FC236}">
                  <a16:creationId xmlns:a16="http://schemas.microsoft.com/office/drawing/2014/main" id="{52E4D8A7-70BD-654D-822E-B09192674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E7783-E6BB-744A-8E8C-B57487DED938}"/>
              </a:ext>
            </a:extLst>
          </p:cNvPr>
          <p:cNvGrpSpPr/>
          <p:nvPr/>
        </p:nvGrpSpPr>
        <p:grpSpPr>
          <a:xfrm>
            <a:off x="6540500" y="1428750"/>
            <a:ext cx="5245100" cy="4833680"/>
            <a:chOff x="6540500" y="1428750"/>
            <a:chExt cx="5245100" cy="4833680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AE8B164A-5C4E-D34D-AD1D-CEDDF72C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1493838"/>
              <a:ext cx="2335212" cy="2224088"/>
            </a:xfrm>
            <a:prstGeom prst="ellipse">
              <a:avLst/>
            </a:prstGeom>
            <a:solidFill>
              <a:srgbClr val="9CE0FA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Oval 7">
              <a:extLst>
                <a:ext uri="{FF2B5EF4-FFF2-40B4-BE49-F238E27FC236}">
                  <a16:creationId xmlns:a16="http://schemas.microsoft.com/office/drawing/2014/main" id="{6E028167-6CA0-7E43-88F6-F3BD4921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1428750"/>
              <a:ext cx="2335213" cy="2224089"/>
            </a:xfrm>
            <a:prstGeom prst="ellipse">
              <a:avLst/>
            </a:prstGeom>
            <a:solidFill>
              <a:srgbClr val="9AE0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7C2C19FD-D78D-8A48-9461-D92F9C43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413" y="244475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2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04932C7C-04DC-644F-B15B-2C9DDAE66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220027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0" name="Text Box 10">
              <a:extLst>
                <a:ext uri="{FF2B5EF4-FFF2-40B4-BE49-F238E27FC236}">
                  <a16:creationId xmlns:a16="http://schemas.microsoft.com/office/drawing/2014/main" id="{1B8F00E5-8B25-744C-A4B0-2E3DE0C6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262890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1</a:t>
              </a:r>
            </a:p>
          </p:txBody>
        </p:sp>
        <p:sp>
          <p:nvSpPr>
            <p:cNvPr id="121" name="Text Box 11">
              <a:extLst>
                <a:ext uri="{FF2B5EF4-FFF2-40B4-BE49-F238E27FC236}">
                  <a16:creationId xmlns:a16="http://schemas.microsoft.com/office/drawing/2014/main" id="{A48FD71A-15F3-504B-B13F-1B6D1990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3113" y="3216275"/>
              <a:ext cx="417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H1</a:t>
              </a:r>
            </a:p>
          </p:txBody>
        </p:sp>
        <p:sp>
          <p:nvSpPr>
            <p:cNvPr id="122" name="Text Box 12">
              <a:extLst>
                <a:ext uri="{FF2B5EF4-FFF2-40B4-BE49-F238E27FC236}">
                  <a16:creationId xmlns:a16="http://schemas.microsoft.com/office/drawing/2014/main" id="{4CBCB42E-3B4C-0041-A801-2748C2C50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4588" y="301942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3" name="Text Box 13">
              <a:extLst>
                <a:ext uri="{FF2B5EF4-FFF2-40B4-BE49-F238E27FC236}">
                  <a16:creationId xmlns:a16="http://schemas.microsoft.com/office/drawing/2014/main" id="{B160ADB6-B872-0042-BD5A-C4E2C28BC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8" y="15509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2</a:t>
              </a:r>
            </a:p>
          </p:txBody>
        </p:sp>
        <p:sp>
          <p:nvSpPr>
            <p:cNvPr id="124" name="Text Box 14">
              <a:extLst>
                <a:ext uri="{FF2B5EF4-FFF2-40B4-BE49-F238E27FC236}">
                  <a16:creationId xmlns:a16="http://schemas.microsoft.com/office/drawing/2014/main" id="{3D6178A0-DC4C-874C-96D4-3F525F92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001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1</a:t>
              </a: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C5FD7C0-C6B8-D541-B152-82D7A43B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2505174"/>
              <a:ext cx="869950" cy="225446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6" name="Line 57">
              <a:extLst>
                <a:ext uri="{FF2B5EF4-FFF2-40B4-BE49-F238E27FC236}">
                  <a16:creationId xmlns:a16="http://schemas.microsoft.com/office/drawing/2014/main" id="{F55C7B1B-88C6-604F-9A02-3B1C2098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2505075"/>
              <a:ext cx="823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7" name="Line 58">
              <a:extLst>
                <a:ext uri="{FF2B5EF4-FFF2-40B4-BE49-F238E27FC236}">
                  <a16:creationId xmlns:a16="http://schemas.microsoft.com/office/drawing/2014/main" id="{193B7468-5959-8A4C-B5B9-2E27F012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875" y="2581275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8" name="Line 59">
              <a:extLst>
                <a:ext uri="{FF2B5EF4-FFF2-40B4-BE49-F238E27FC236}">
                  <a16:creationId xmlns:a16="http://schemas.microsoft.com/office/drawing/2014/main" id="{8293AEE0-0CEE-DD45-AED4-903A2C97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7288" y="25971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5D4EEE78-D788-DD4A-AA89-0D7843A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5725" y="2928938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30" name="Line 61">
              <a:extLst>
                <a:ext uri="{FF2B5EF4-FFF2-40B4-BE49-F238E27FC236}">
                  <a16:creationId xmlns:a16="http://schemas.microsoft.com/office/drawing/2014/main" id="{77852052-721C-EF49-8DAC-9B2813BB7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27495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31" name="Group 62">
              <a:extLst>
                <a:ext uri="{FF2B5EF4-FFF2-40B4-BE49-F238E27FC236}">
                  <a16:creationId xmlns:a16="http://schemas.microsoft.com/office/drawing/2014/main" id="{547F5BD4-92D4-AC46-B24A-992DF13A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2650" y="2333708"/>
              <a:ext cx="282575" cy="304828"/>
              <a:chOff x="1255" y="3461"/>
              <a:chExt cx="178" cy="192"/>
            </a:xfrm>
          </p:grpSpPr>
          <p:sp>
            <p:nvSpPr>
              <p:cNvPr id="154" name="Oval 63">
                <a:extLst>
                  <a:ext uri="{FF2B5EF4-FFF2-40B4-BE49-F238E27FC236}">
                    <a16:creationId xmlns:a16="http://schemas.microsoft.com/office/drawing/2014/main" id="{2334DE9F-455B-8441-B7BC-654EE845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5" name="Text Box 64">
                <a:extLst>
                  <a:ext uri="{FF2B5EF4-FFF2-40B4-BE49-F238E27FC236}">
                    <a16:creationId xmlns:a16="http://schemas.microsoft.com/office/drawing/2014/main" id="{8E7CC57D-CFB3-EF47-8CB5-A65F402C3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132" name="Group 65">
              <a:extLst>
                <a:ext uri="{FF2B5EF4-FFF2-40B4-BE49-F238E27FC236}">
                  <a16:creationId xmlns:a16="http://schemas.microsoft.com/office/drawing/2014/main" id="{59AE3186-44F1-8C4A-8950-A9D47658D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4150" y="2530576"/>
              <a:ext cx="282575" cy="304828"/>
              <a:chOff x="1851" y="2490"/>
              <a:chExt cx="178" cy="192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09E75843-D1E5-AA49-B3C1-C1267C5E6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3" name="Text Box 67">
                <a:extLst>
                  <a:ext uri="{FF2B5EF4-FFF2-40B4-BE49-F238E27FC236}">
                    <a16:creationId xmlns:a16="http://schemas.microsoft.com/office/drawing/2014/main" id="{545ADBC7-2734-BF4E-A027-C5DDD52DA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3" name="Group 68">
              <a:extLst>
                <a:ext uri="{FF2B5EF4-FFF2-40B4-BE49-F238E27FC236}">
                  <a16:creationId xmlns:a16="http://schemas.microsoft.com/office/drawing/2014/main" id="{C3DA3B42-1B4F-A542-A773-C4C25C131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96238" y="2548041"/>
              <a:ext cx="282575" cy="304828"/>
              <a:chOff x="1851" y="2490"/>
              <a:chExt cx="178" cy="192"/>
            </a:xfrm>
          </p:grpSpPr>
          <p:sp>
            <p:nvSpPr>
              <p:cNvPr id="150" name="Oval 69">
                <a:extLst>
                  <a:ext uri="{FF2B5EF4-FFF2-40B4-BE49-F238E27FC236}">
                    <a16:creationId xmlns:a16="http://schemas.microsoft.com/office/drawing/2014/main" id="{361FB6A7-B911-2A44-B132-376F2F0F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1" name="Text Box 70">
                <a:extLst>
                  <a:ext uri="{FF2B5EF4-FFF2-40B4-BE49-F238E27FC236}">
                    <a16:creationId xmlns:a16="http://schemas.microsoft.com/office/drawing/2014/main" id="{70AC3AB0-04A6-D240-BE6F-B7894C952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4" name="Group 71">
              <a:extLst>
                <a:ext uri="{FF2B5EF4-FFF2-40B4-BE49-F238E27FC236}">
                  <a16:creationId xmlns:a16="http://schemas.microsoft.com/office/drawing/2014/main" id="{2A8F9585-4457-5F4D-B16A-6FFEBF364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7000" y="2773487"/>
              <a:ext cx="282575" cy="304828"/>
              <a:chOff x="1851" y="2490"/>
              <a:chExt cx="178" cy="192"/>
            </a:xfrm>
          </p:grpSpPr>
          <p:sp>
            <p:nvSpPr>
              <p:cNvPr id="148" name="Oval 72">
                <a:extLst>
                  <a:ext uri="{FF2B5EF4-FFF2-40B4-BE49-F238E27FC236}">
                    <a16:creationId xmlns:a16="http://schemas.microsoft.com/office/drawing/2014/main" id="{5F32797C-CBCB-8F40-9224-F94F1083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9" name="Text Box 73">
                <a:extLst>
                  <a:ext uri="{FF2B5EF4-FFF2-40B4-BE49-F238E27FC236}">
                    <a16:creationId xmlns:a16="http://schemas.microsoft.com/office/drawing/2014/main" id="{9CAEC3EE-2AC6-E148-B2A5-3041FAA5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3</a:t>
                </a:r>
              </a:p>
            </p:txBody>
          </p:sp>
        </p:grpSp>
        <p:grpSp>
          <p:nvGrpSpPr>
            <p:cNvPr id="135" name="Group 74">
              <a:extLst>
                <a:ext uri="{FF2B5EF4-FFF2-40B4-BE49-F238E27FC236}">
                  <a16:creationId xmlns:a16="http://schemas.microsoft.com/office/drawing/2014/main" id="{968B2C51-FD39-EC45-96C1-D6C06C84D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5925" y="2865570"/>
              <a:ext cx="282575" cy="304828"/>
              <a:chOff x="1851" y="2490"/>
              <a:chExt cx="178" cy="192"/>
            </a:xfrm>
          </p:grpSpPr>
          <p:sp>
            <p:nvSpPr>
              <p:cNvPr id="146" name="Oval 75">
                <a:extLst>
                  <a:ext uri="{FF2B5EF4-FFF2-40B4-BE49-F238E27FC236}">
                    <a16:creationId xmlns:a16="http://schemas.microsoft.com/office/drawing/2014/main" id="{3224D99B-CD2A-D34F-AF9C-CE6ED91E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7" name="Text Box 76">
                <a:extLst>
                  <a:ext uri="{FF2B5EF4-FFF2-40B4-BE49-F238E27FC236}">
                    <a16:creationId xmlns:a16="http://schemas.microsoft.com/office/drawing/2014/main" id="{59282B1A-941E-E143-9E63-A60BEB4DC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4</a:t>
                </a:r>
              </a:p>
            </p:txBody>
          </p:sp>
        </p:grpSp>
        <p:sp>
          <p:nvSpPr>
            <p:cNvPr id="136" name="Text Box 77">
              <a:extLst>
                <a:ext uri="{FF2B5EF4-FFF2-40B4-BE49-F238E27FC236}">
                  <a16:creationId xmlns:a16="http://schemas.microsoft.com/office/drawing/2014/main" id="{25D89219-DE02-0245-913B-955A05C3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3892550"/>
              <a:ext cx="5211762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active  scanning: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Request frame broadcast from H1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Response frames sent from APs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Request frame sent: H1 to selected AP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Response frame sent from selected AP to H1</a:t>
              </a:r>
            </a:p>
          </p:txBody>
        </p:sp>
        <p:grpSp>
          <p:nvGrpSpPr>
            <p:cNvPr id="137" name="Group 361">
              <a:extLst>
                <a:ext uri="{FF2B5EF4-FFF2-40B4-BE49-F238E27FC236}">
                  <a16:creationId xmlns:a16="http://schemas.microsoft.com/office/drawing/2014/main" id="{82C1B60E-E4DC-8A45-BC6F-0B3E6530D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3620" y="2100642"/>
              <a:ext cx="650240" cy="561392"/>
              <a:chOff x="2967" y="478"/>
              <a:chExt cx="788" cy="625"/>
            </a:xfrm>
          </p:grpSpPr>
          <p:pic>
            <p:nvPicPr>
              <p:cNvPr id="144" name="Picture 358" descr="access_point_stylized_small">
                <a:extLst>
                  <a:ext uri="{FF2B5EF4-FFF2-40B4-BE49-F238E27FC236}">
                    <a16:creationId xmlns:a16="http://schemas.microsoft.com/office/drawing/2014/main" id="{71192914-A211-E141-B65D-0DBD5AA3A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60" descr="antenna_radiation_stylized">
                <a:extLst>
                  <a:ext uri="{FF2B5EF4-FFF2-40B4-BE49-F238E27FC236}">
                    <a16:creationId xmlns:a16="http://schemas.microsoft.com/office/drawing/2014/main" id="{B26AE539-41D8-BB41-A2C6-F559F4485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361">
              <a:extLst>
                <a:ext uri="{FF2B5EF4-FFF2-40B4-BE49-F238E27FC236}">
                  <a16:creationId xmlns:a16="http://schemas.microsoft.com/office/drawing/2014/main" id="{466D69C7-4E4E-D44C-99F2-8B4DF3D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5780" y="2039676"/>
              <a:ext cx="650240" cy="561392"/>
              <a:chOff x="2967" y="478"/>
              <a:chExt cx="788" cy="625"/>
            </a:xfrm>
          </p:grpSpPr>
          <p:pic>
            <p:nvPicPr>
              <p:cNvPr id="142" name="Picture 358" descr="access_point_stylized_small">
                <a:extLst>
                  <a:ext uri="{FF2B5EF4-FFF2-40B4-BE49-F238E27FC236}">
                    <a16:creationId xmlns:a16="http://schemas.microsoft.com/office/drawing/2014/main" id="{1B885618-9A00-3D4E-9B37-B715ABAEB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360" descr="antenna_radiation_stylized">
                <a:extLst>
                  <a:ext uri="{FF2B5EF4-FFF2-40B4-BE49-F238E27FC236}">
                    <a16:creationId xmlns:a16="http://schemas.microsoft.com/office/drawing/2014/main" id="{4AA49A72-6359-7C4C-9D46-E1F69848F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9" name="Group 356">
              <a:extLst>
                <a:ext uri="{FF2B5EF4-FFF2-40B4-BE49-F238E27FC236}">
                  <a16:creationId xmlns:a16="http://schemas.microsoft.com/office/drawing/2014/main" id="{44C33186-C35F-9641-8B63-1061A46AE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8980" y="2629009"/>
              <a:ext cx="436880" cy="497887"/>
              <a:chOff x="313" y="1497"/>
              <a:chExt cx="1152" cy="1014"/>
            </a:xfrm>
          </p:grpSpPr>
          <p:pic>
            <p:nvPicPr>
              <p:cNvPr id="140" name="Picture 354" descr="laptop_stylized_small">
                <a:extLst>
                  <a:ext uri="{FF2B5EF4-FFF2-40B4-BE49-F238E27FC236}">
                    <a16:creationId xmlns:a16="http://schemas.microsoft.com/office/drawing/2014/main" id="{B5C8A22F-4BEE-8243-AEF5-181C121A8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55" descr="antenna_stylized">
                <a:extLst>
                  <a:ext uri="{FF2B5EF4-FFF2-40B4-BE49-F238E27FC236}">
                    <a16:creationId xmlns:a16="http://schemas.microsoft.com/office/drawing/2014/main" id="{DB29A865-E44B-CF4E-A185-6FA49E16C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0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802.11: multiple access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A492C35A-994E-064C-B918-40584610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6663"/>
            <a:ext cx="1042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kern="0" dirty="0">
                <a:cs typeface="+mn-cs"/>
              </a:rPr>
              <a:t>avoid collisions: 2</a:t>
            </a:r>
            <a:r>
              <a:rPr lang="en-US" kern="0" baseline="30000" dirty="0">
                <a:cs typeface="+mn-cs"/>
              </a:rPr>
              <a:t>+</a:t>
            </a:r>
            <a:r>
              <a:rPr lang="en-US" kern="0" dirty="0">
                <a:cs typeface="+mn-cs"/>
              </a:rPr>
              <a:t> nodes </a:t>
            </a:r>
            <a:r>
              <a:rPr lang="en-US" kern="0" dirty="0"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kern="0" dirty="0"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kern="0" dirty="0"/>
              <a:t>don’t collide with detected ongoing transmission by another node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802.11: </a:t>
            </a:r>
            <a:r>
              <a:rPr lang="en-US" i="1" kern="0" dirty="0">
                <a:cs typeface="+mn-cs"/>
              </a:rPr>
              <a:t>no</a:t>
            </a:r>
            <a:r>
              <a:rPr lang="en-US" kern="0" dirty="0"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kern="0" dirty="0"/>
              <a:t>difficult to sense collisions: high transmitting signal, weak received signal due to fading</a:t>
            </a:r>
          </a:p>
          <a:p>
            <a:pPr lvl="1">
              <a:defRPr/>
            </a:pPr>
            <a:r>
              <a:rPr lang="en-US" kern="0" dirty="0"/>
              <a:t>can’t sense all collisions in any case: hidden terminal, fading</a:t>
            </a:r>
          </a:p>
          <a:p>
            <a:pPr lvl="1">
              <a:defRPr/>
            </a:pPr>
            <a:r>
              <a:rPr lang="en-US" kern="0" dirty="0"/>
              <a:t>goal: </a:t>
            </a:r>
            <a:r>
              <a:rPr lang="en-US" i="1" kern="0" dirty="0">
                <a:solidFill>
                  <a:srgbClr val="0000A8"/>
                </a:solidFill>
              </a:rPr>
              <a:t>avoid collisions:</a:t>
            </a:r>
            <a:r>
              <a:rPr lang="en-US" kern="0" dirty="0">
                <a:solidFill>
                  <a:srgbClr val="0000A8"/>
                </a:solidFill>
              </a:rPr>
              <a:t> </a:t>
            </a:r>
            <a:r>
              <a:rPr lang="en-US" kern="0" dirty="0"/>
              <a:t>CSMA/</a:t>
            </a:r>
            <a:r>
              <a:rPr lang="en-US" u="sng" kern="0" dirty="0">
                <a:solidFill>
                  <a:srgbClr val="0000A8"/>
                </a:solidFill>
              </a:rPr>
              <a:t>C</a:t>
            </a:r>
            <a:r>
              <a:rPr lang="en-US" kern="0" dirty="0"/>
              <a:t>ollision</a:t>
            </a:r>
            <a:r>
              <a:rPr lang="en-US" u="sng" kern="0" dirty="0">
                <a:solidFill>
                  <a:srgbClr val="0000A8"/>
                </a:solidFill>
              </a:rPr>
              <a:t>A</a:t>
            </a:r>
            <a:r>
              <a:rPr lang="en-US" kern="0" dirty="0"/>
              <a:t>voidance</a:t>
            </a:r>
            <a:endParaRPr lang="en-US" sz="2000" kern="0" dirty="0">
              <a:solidFill>
                <a:srgbClr val="FF0000"/>
              </a:solidFill>
            </a:endParaRPr>
          </a:p>
        </p:txBody>
      </p:sp>
      <p:sp>
        <p:nvSpPr>
          <p:cNvPr id="197" name="Text Box 63">
            <a:extLst>
              <a:ext uri="{FF2B5EF4-FFF2-40B4-BE49-F238E27FC236}">
                <a16:creationId xmlns:a16="http://schemas.microsoft.com/office/drawing/2014/main" id="{7326BD09-D43A-DC4E-A90B-C1A4A79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2738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198" name="Group 1">
            <a:extLst>
              <a:ext uri="{FF2B5EF4-FFF2-40B4-BE49-F238E27FC236}">
                <a16:creationId xmlns:a16="http://schemas.microsoft.com/office/drawing/2014/main" id="{4644F3E7-8E99-754A-BFEF-3CEB45EF70D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905375"/>
            <a:ext cx="2273300" cy="1028700"/>
            <a:chOff x="576580" y="4516120"/>
            <a:chExt cx="3170330" cy="1491615"/>
          </a:xfrm>
        </p:grpSpPr>
        <p:grpSp>
          <p:nvGrpSpPr>
            <p:cNvPr id="199" name="Group 356">
              <a:extLst>
                <a:ext uri="{FF2B5EF4-FFF2-40B4-BE49-F238E27FC236}">
                  <a16:creationId xmlns:a16="http://schemas.microsoft.com/office/drawing/2014/main" id="{34F4117D-08AE-9F48-96F9-E1ABA3C45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12" name="Picture 354" descr="laptop_stylized_small">
                <a:extLst>
                  <a:ext uri="{FF2B5EF4-FFF2-40B4-BE49-F238E27FC236}">
                    <a16:creationId xmlns:a16="http://schemas.microsoft.com/office/drawing/2014/main" id="{EBFEE52C-F9A1-684A-A171-3433FC7A9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355" descr="antenna_stylized">
                <a:extLst>
                  <a:ext uri="{FF2B5EF4-FFF2-40B4-BE49-F238E27FC236}">
                    <a16:creationId xmlns:a16="http://schemas.microsoft.com/office/drawing/2014/main" id="{F194AAE1-3568-2B48-8B43-FC5B6C9E3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D0A49EF-46E5-D846-9C2A-AE8690B4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76C2B1AD-68AC-3E43-B204-7A93A10B3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4BE86F7E-DCF1-E241-A677-361DF198A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F8D280B8-C33B-EE46-BE35-25A0A164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04" name="Text Box 29">
              <a:extLst>
                <a:ext uri="{FF2B5EF4-FFF2-40B4-BE49-F238E27FC236}">
                  <a16:creationId xmlns:a16="http://schemas.microsoft.com/office/drawing/2014/main" id="{8D70D046-8490-9C45-95F2-E1E2E111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05" name="Text Box 30">
              <a:extLst>
                <a:ext uri="{FF2B5EF4-FFF2-40B4-BE49-F238E27FC236}">
                  <a16:creationId xmlns:a16="http://schemas.microsoft.com/office/drawing/2014/main" id="{4A8C5018-E79C-ED4A-941F-6091893F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06" name="Group 356">
              <a:extLst>
                <a:ext uri="{FF2B5EF4-FFF2-40B4-BE49-F238E27FC236}">
                  <a16:creationId xmlns:a16="http://schemas.microsoft.com/office/drawing/2014/main" id="{92AFBCB0-6ECF-E140-B653-A8297D5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0" name="Picture 354" descr="laptop_stylized_small">
                <a:extLst>
                  <a:ext uri="{FF2B5EF4-FFF2-40B4-BE49-F238E27FC236}">
                    <a16:creationId xmlns:a16="http://schemas.microsoft.com/office/drawing/2014/main" id="{0D6B975F-13AD-E043-84ED-707EDE77C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355" descr="antenna_stylized">
                <a:extLst>
                  <a:ext uri="{FF2B5EF4-FFF2-40B4-BE49-F238E27FC236}">
                    <a16:creationId xmlns:a16="http://schemas.microsoft.com/office/drawing/2014/main" id="{A38A3A76-2004-4F4D-8DA7-84CE55AB1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" name="Group 356">
              <a:extLst>
                <a:ext uri="{FF2B5EF4-FFF2-40B4-BE49-F238E27FC236}">
                  <a16:creationId xmlns:a16="http://schemas.microsoft.com/office/drawing/2014/main" id="{213CCD0C-BB43-CD4E-9E90-46A9AE3B3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208" name="Picture 354" descr="laptop_stylized_small">
                <a:extLst>
                  <a:ext uri="{FF2B5EF4-FFF2-40B4-BE49-F238E27FC236}">
                    <a16:creationId xmlns:a16="http://schemas.microsoft.com/office/drawing/2014/main" id="{E01FC48D-15FA-3B4B-B8D5-B11BDF5B6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355" descr="antenna_stylized">
                <a:extLst>
                  <a:ext uri="{FF2B5EF4-FFF2-40B4-BE49-F238E27FC236}">
                    <a16:creationId xmlns:a16="http://schemas.microsoft.com/office/drawing/2014/main" id="{3DB05C2E-4B6B-6A48-80D8-1F036DF46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4" name="Group 2">
            <a:extLst>
              <a:ext uri="{FF2B5EF4-FFF2-40B4-BE49-F238E27FC236}">
                <a16:creationId xmlns:a16="http://schemas.microsoft.com/office/drawing/2014/main" id="{FBB99A50-E959-6142-BA3A-52AF8F6C998B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02175"/>
            <a:ext cx="2809875" cy="1536700"/>
            <a:chOff x="4821555" y="4226560"/>
            <a:chExt cx="3545890" cy="2024698"/>
          </a:xfrm>
        </p:grpSpPr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5FA31E1B-FBC4-2A41-ACBE-BD1CEB5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BA29D456-DFC5-3C41-AED2-2BEF2E70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475BF790-5035-7347-9875-119C4DA3A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18" name="Text Box 55">
              <a:extLst>
                <a:ext uri="{FF2B5EF4-FFF2-40B4-BE49-F238E27FC236}">
                  <a16:creationId xmlns:a16="http://schemas.microsoft.com/office/drawing/2014/main" id="{4F1AE698-EC84-BA4A-9817-8A6FDD08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19" name="Line 60">
              <a:extLst>
                <a:ext uri="{FF2B5EF4-FFF2-40B4-BE49-F238E27FC236}">
                  <a16:creationId xmlns:a16="http://schemas.microsoft.com/office/drawing/2014/main" id="{12D38917-6C8C-8343-A011-B3A061BC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61">
              <a:extLst>
                <a:ext uri="{FF2B5EF4-FFF2-40B4-BE49-F238E27FC236}">
                  <a16:creationId xmlns:a16="http://schemas.microsoft.com/office/drawing/2014/main" id="{8402D49A-1618-ED45-AA55-6F6CFAFA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01811282-31AB-1645-AABC-6BEA4EA3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Freeform 65">
              <a:extLst>
                <a:ext uri="{FF2B5EF4-FFF2-40B4-BE49-F238E27FC236}">
                  <a16:creationId xmlns:a16="http://schemas.microsoft.com/office/drawing/2014/main" id="{23853BFD-C38D-F446-8196-144C09C5D1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3" name="Text Box 66">
              <a:extLst>
                <a:ext uri="{FF2B5EF4-FFF2-40B4-BE49-F238E27FC236}">
                  <a16:creationId xmlns:a16="http://schemas.microsoft.com/office/drawing/2014/main" id="{499D56C4-FCB9-374D-B01B-E49B8BFC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24" name="Line 67">
              <a:extLst>
                <a:ext uri="{FF2B5EF4-FFF2-40B4-BE49-F238E27FC236}">
                  <a16:creationId xmlns:a16="http://schemas.microsoft.com/office/drawing/2014/main" id="{0415FD8B-03B3-2A43-8EB2-237EFE1B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68">
              <a:extLst>
                <a:ext uri="{FF2B5EF4-FFF2-40B4-BE49-F238E27FC236}">
                  <a16:creationId xmlns:a16="http://schemas.microsoft.com/office/drawing/2014/main" id="{2A0B82D3-EFED-DA43-B9C0-15C3CCD1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6" name="Line 69">
              <a:extLst>
                <a:ext uri="{FF2B5EF4-FFF2-40B4-BE49-F238E27FC236}">
                  <a16:creationId xmlns:a16="http://schemas.microsoft.com/office/drawing/2014/main" id="{404E3573-F8C6-5E45-914C-38432DCE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356">
              <a:extLst>
                <a:ext uri="{FF2B5EF4-FFF2-40B4-BE49-F238E27FC236}">
                  <a16:creationId xmlns:a16="http://schemas.microsoft.com/office/drawing/2014/main" id="{8D9D842B-1ABC-7A48-A983-FEB9C60E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234" name="Picture 354" descr="laptop_stylized_small">
                <a:extLst>
                  <a:ext uri="{FF2B5EF4-FFF2-40B4-BE49-F238E27FC236}">
                    <a16:creationId xmlns:a16="http://schemas.microsoft.com/office/drawing/2014/main" id="{0D7E6CBD-2A6D-9043-AC34-9882E71B2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355" descr="antenna_stylized">
                <a:extLst>
                  <a:ext uri="{FF2B5EF4-FFF2-40B4-BE49-F238E27FC236}">
                    <a16:creationId xmlns:a16="http://schemas.microsoft.com/office/drawing/2014/main" id="{AA67442E-AB80-A949-A557-DFF2CABE6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Group 356">
              <a:extLst>
                <a:ext uri="{FF2B5EF4-FFF2-40B4-BE49-F238E27FC236}">
                  <a16:creationId xmlns:a16="http://schemas.microsoft.com/office/drawing/2014/main" id="{2A495040-484D-F44C-BA9B-15DC83D9F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232" name="Picture 354" descr="laptop_stylized_small">
                <a:extLst>
                  <a:ext uri="{FF2B5EF4-FFF2-40B4-BE49-F238E27FC236}">
                    <a16:creationId xmlns:a16="http://schemas.microsoft.com/office/drawing/2014/main" id="{7BA1549E-0EC3-B64D-B067-EC5189B4E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355" descr="antenna_stylized">
                <a:extLst>
                  <a:ext uri="{FF2B5EF4-FFF2-40B4-BE49-F238E27FC236}">
                    <a16:creationId xmlns:a16="http://schemas.microsoft.com/office/drawing/2014/main" id="{3F41AAB7-1902-A04F-9645-A26087CFB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Group 356">
              <a:extLst>
                <a:ext uri="{FF2B5EF4-FFF2-40B4-BE49-F238E27FC236}">
                  <a16:creationId xmlns:a16="http://schemas.microsoft.com/office/drawing/2014/main" id="{16DA2195-14EA-6243-B65C-EC2B27CC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230" name="Picture 354" descr="laptop_stylized_small">
                <a:extLst>
                  <a:ext uri="{FF2B5EF4-FFF2-40B4-BE49-F238E27FC236}">
                    <a16:creationId xmlns:a16="http://schemas.microsoft.com/office/drawing/2014/main" id="{1560AA7B-6B93-2945-9630-C07258D72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355" descr="antenna_stylized">
                <a:extLst>
                  <a:ext uri="{FF2B5EF4-FFF2-40B4-BE49-F238E27FC236}">
                    <a16:creationId xmlns:a16="http://schemas.microsoft.com/office/drawing/2014/main" id="{FF6A7FA0-099E-0D44-B57F-E44DCFA0D2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3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4" name="Text Box 12">
            <a:extLst>
              <a:ext uri="{FF2B5EF4-FFF2-40B4-BE49-F238E27FC236}">
                <a16:creationId xmlns:a16="http://schemas.microsoft.com/office/drawing/2014/main" id="{EB802AA9-5C9F-1F41-8DAA-4DADB50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976031FD-0DE5-5B4A-80BD-BD79CEF9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id="{FC24CF30-0DB1-DC4B-A5A5-09191098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61DB4A9-0D08-7F4F-A90E-91ADB310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8" name="Text Box 16">
            <a:extLst>
              <a:ext uri="{FF2B5EF4-FFF2-40B4-BE49-F238E27FC236}">
                <a16:creationId xmlns:a16="http://schemas.microsoft.com/office/drawing/2014/main" id="{2D692E38-D5F5-884C-8D26-3DC54A22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5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2E76FE38-B6C0-E94A-A8BE-2F6C0BAB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32F7DF4E-4B6B-D24E-83B6-A3737523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96" y="12433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388E12FB-1C38-A247-889D-979C8164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708" y="1240482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32" name="Text Box 20">
            <a:extLst>
              <a:ext uri="{FF2B5EF4-FFF2-40B4-BE49-F238E27FC236}">
                <a16:creationId xmlns:a16="http://schemas.microsoft.com/office/drawing/2014/main" id="{18BB5749-AEFF-2549-A25A-F61CA631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96" y="124011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8AFA0209-7D36-5C40-9653-C3B23F4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50" y="3375310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MAC address of wireless host or AP  to receive this frame</a:t>
            </a:r>
          </a:p>
        </p:txBody>
      </p:sp>
      <p:sp>
        <p:nvSpPr>
          <p:cNvPr id="140" name="Text Box 58">
            <a:extLst>
              <a:ext uri="{FF2B5EF4-FFF2-40B4-BE49-F238E27FC236}">
                <a16:creationId xmlns:a16="http://schemas.microsoft.com/office/drawing/2014/main" id="{1149C5E4-EC40-194B-B404-ED6C93E0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841" y="3388845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used only in ad hoc mode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4D66-AC0A-4948-956A-137D269B89FE}"/>
              </a:ext>
            </a:extLst>
          </p:cNvPr>
          <p:cNvGrpSpPr/>
          <p:nvPr/>
        </p:nvGrpSpPr>
        <p:grpSpPr>
          <a:xfrm>
            <a:off x="1939636" y="1546513"/>
            <a:ext cx="8091055" cy="854364"/>
            <a:chOff x="1981199" y="2322368"/>
            <a:chExt cx="8091055" cy="854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229BFC-8C9D-5341-AFF9-493C1C33ECA0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7F13F-1490-C040-9619-96164A9D583F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A45C04-3EEC-A54A-B447-129E48EA93A7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0F2417-8AA1-B34D-BAED-58697FAA172F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036314-22EF-A546-8B34-64A33BD2787D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4173DD-F5BD-B547-999E-4FA4E0302BE7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C004E3-DD67-494B-96F9-992882A2BB95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C4A59E-2798-E14B-8864-897D2A4077AB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D32E6D-CD0F-B947-BECB-0BB4432C2069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19FB91BB-3917-6C4C-A950-F94A76A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85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frame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F3F7D97F-8B3D-E248-8ED4-6A7E402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duration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91218FF9-7C58-A646-B5C2-DE83E6B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7D7633B-DBB6-0847-9C11-53C139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E39443BA-2E24-114F-85CB-5CA6A7D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5B42CCAD-488D-4840-9DA3-9D221E25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5ABA6D97-54D1-3B48-8E35-4BD2C716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B26FE9E4-8E06-0D45-A2FC-D385D56A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30" y="167250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payload</a:t>
            </a:r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99410C58-51A8-2F4C-AAF8-53D3A0A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42BF6590-B2B6-1548-BA6F-9A4B4F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2" y="1705119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041B5-9738-A742-BCFC-9F35F63D2AE4}"/>
              </a:ext>
            </a:extLst>
          </p:cNvPr>
          <p:cNvGrpSpPr/>
          <p:nvPr/>
        </p:nvGrpSpPr>
        <p:grpSpPr>
          <a:xfrm>
            <a:off x="1873822" y="2507673"/>
            <a:ext cx="3199209" cy="3495460"/>
            <a:chOff x="1873822" y="2507673"/>
            <a:chExt cx="3199209" cy="3495460"/>
          </a:xfrm>
        </p:grpSpPr>
        <p:sp>
          <p:nvSpPr>
            <p:cNvPr id="134" name="Text Box 52">
              <a:extLst>
                <a:ext uri="{FF2B5EF4-FFF2-40B4-BE49-F238E27FC236}">
                  <a16:creationId xmlns:a16="http://schemas.microsoft.com/office/drawing/2014/main" id="{F97A879F-B7E1-CE4E-8035-D753916E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of wireless host or AP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transmitting this frame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320556-572C-904C-8890-04AFCC1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AB3E1-AF2C-8D47-847E-1949D73810EB}"/>
              </a:ext>
            </a:extLst>
          </p:cNvPr>
          <p:cNvGrpSpPr/>
          <p:nvPr/>
        </p:nvGrpSpPr>
        <p:grpSpPr>
          <a:xfrm>
            <a:off x="5552352" y="2500745"/>
            <a:ext cx="3854882" cy="3077369"/>
            <a:chOff x="5552352" y="2500745"/>
            <a:chExt cx="3854882" cy="3077369"/>
          </a:xfrm>
        </p:grpSpPr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id="{1DD1FB07-4CE6-6A40-AF67-3866E5A1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 of router interface to which AP is attached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AC2366-7D3C-584C-B185-DBF8143021CB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90687-2977-D243-A059-3ABE1E9EFB59}"/>
              </a:ext>
            </a:extLst>
          </p:cNvPr>
          <p:cNvCxnSpPr/>
          <p:nvPr/>
        </p:nvCxnSpPr>
        <p:spPr>
          <a:xfrm>
            <a:off x="7426036" y="252152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EE2B4BE-9FE0-934B-A00D-AA5706A4320B}"/>
              </a:ext>
            </a:extLst>
          </p:cNvPr>
          <p:cNvCxnSpPr/>
          <p:nvPr/>
        </p:nvCxnSpPr>
        <p:spPr>
          <a:xfrm>
            <a:off x="3990109" y="2514600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53" name="Oval 3">
            <a:extLst>
              <a:ext uri="{FF2B5EF4-FFF2-40B4-BE49-F238E27FC236}">
                <a16:creationId xmlns:a16="http://schemas.microsoft.com/office/drawing/2014/main" id="{B7A96E68-A308-AB4B-BFE7-4807965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06" y="1243734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4" name="Line 23">
            <a:extLst>
              <a:ext uri="{FF2B5EF4-FFF2-40B4-BE49-F238E27FC236}">
                <a16:creationId xmlns:a16="http://schemas.microsoft.com/office/drawing/2014/main" id="{CF0F70EE-5942-ED42-A710-11B04F52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218" y="27566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5" name="Line 25">
            <a:extLst>
              <a:ext uri="{FF2B5EF4-FFF2-40B4-BE49-F238E27FC236}">
                <a16:creationId xmlns:a16="http://schemas.microsoft.com/office/drawing/2014/main" id="{FB9261F9-19E3-3F45-A421-E07670FFA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618" y="229942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98651068-8E3D-424E-841A-8FC5D31E7DCB}"/>
              </a:ext>
            </a:extLst>
          </p:cNvPr>
          <p:cNvGrpSpPr>
            <a:grpSpLocks/>
          </p:cNvGrpSpPr>
          <p:nvPr/>
        </p:nvGrpSpPr>
        <p:grpSpPr bwMode="auto">
          <a:xfrm>
            <a:off x="7751618" y="1461222"/>
            <a:ext cx="2362200" cy="1762125"/>
            <a:chOff x="3744" y="1392"/>
            <a:chExt cx="1488" cy="1110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595F32E8-46BF-C049-B7C7-F4B1041C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Text Box 28">
              <a:extLst>
                <a:ext uri="{FF2B5EF4-FFF2-40B4-BE49-F238E27FC236}">
                  <a16:creationId xmlns:a16="http://schemas.microsoft.com/office/drawing/2014/main" id="{4AB99EA9-F357-9548-B945-07E6DF27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75" name="Text Box 90">
            <a:extLst>
              <a:ext uri="{FF2B5EF4-FFF2-40B4-BE49-F238E27FC236}">
                <a16:creationId xmlns:a16="http://schemas.microsoft.com/office/drawing/2014/main" id="{A047F41D-21DF-1444-AE83-8E520251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18" y="237562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76" name="Text Box 93">
            <a:extLst>
              <a:ext uri="{FF2B5EF4-FFF2-40B4-BE49-F238E27FC236}">
                <a16:creationId xmlns:a16="http://schemas.microsoft.com/office/drawing/2014/main" id="{6162A70C-059D-A34A-A4F8-748DEDB3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43" y="240419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35" name="Group 361">
            <a:extLst>
              <a:ext uri="{FF2B5EF4-FFF2-40B4-BE49-F238E27FC236}">
                <a16:creationId xmlns:a16="http://schemas.microsoft.com/office/drawing/2014/main" id="{AB253F13-6F20-9B48-99C2-8CFAB9B9621B}"/>
              </a:ext>
            </a:extLst>
          </p:cNvPr>
          <p:cNvGrpSpPr>
            <a:grpSpLocks/>
          </p:cNvGrpSpPr>
          <p:nvPr/>
        </p:nvGrpSpPr>
        <p:grpSpPr bwMode="auto">
          <a:xfrm>
            <a:off x="5043343" y="2262909"/>
            <a:ext cx="762000" cy="663575"/>
            <a:chOff x="2967" y="478"/>
            <a:chExt cx="788" cy="625"/>
          </a:xfrm>
        </p:grpSpPr>
        <p:pic>
          <p:nvPicPr>
            <p:cNvPr id="236" name="Picture 358" descr="access_point_stylized_small">
              <a:extLst>
                <a:ext uri="{FF2B5EF4-FFF2-40B4-BE49-F238E27FC236}">
                  <a16:creationId xmlns:a16="http://schemas.microsoft.com/office/drawing/2014/main" id="{D8C6CEEA-B59C-7440-A2B8-1739DCE47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360" descr="antenna_radiation_stylized">
              <a:extLst>
                <a:ext uri="{FF2B5EF4-FFF2-40B4-BE49-F238E27FC236}">
                  <a16:creationId xmlns:a16="http://schemas.microsoft.com/office/drawing/2014/main" id="{BA954DF7-8433-CE47-9A43-1EE15247B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8" name="Group 356">
            <a:extLst>
              <a:ext uri="{FF2B5EF4-FFF2-40B4-BE49-F238E27FC236}">
                <a16:creationId xmlns:a16="http://schemas.microsoft.com/office/drawing/2014/main" id="{F8DDEC3C-1463-5049-B71D-D1BE466265B6}"/>
              </a:ext>
            </a:extLst>
          </p:cNvPr>
          <p:cNvGrpSpPr>
            <a:grpSpLocks/>
          </p:cNvGrpSpPr>
          <p:nvPr/>
        </p:nvGrpSpPr>
        <p:grpSpPr bwMode="auto">
          <a:xfrm>
            <a:off x="3641581" y="1826347"/>
            <a:ext cx="609600" cy="598487"/>
            <a:chOff x="313" y="1497"/>
            <a:chExt cx="1152" cy="1014"/>
          </a:xfrm>
        </p:grpSpPr>
        <p:pic>
          <p:nvPicPr>
            <p:cNvPr id="239" name="Picture 354" descr="laptop_stylized_small">
              <a:extLst>
                <a:ext uri="{FF2B5EF4-FFF2-40B4-BE49-F238E27FC236}">
                  <a16:creationId xmlns:a16="http://schemas.microsoft.com/office/drawing/2014/main" id="{41223405-6AE5-D043-BD4D-754C2C6C7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355" descr="antenna_stylized">
              <a:extLst>
                <a:ext uri="{FF2B5EF4-FFF2-40B4-BE49-F238E27FC236}">
                  <a16:creationId xmlns:a16="http://schemas.microsoft.com/office/drawing/2014/main" id="{599C7169-19C2-D445-B264-3F99F485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1" name="Group 356">
            <a:extLst>
              <a:ext uri="{FF2B5EF4-FFF2-40B4-BE49-F238E27FC236}">
                <a16:creationId xmlns:a16="http://schemas.microsoft.com/office/drawing/2014/main" id="{F4AC70A4-8006-0644-AD0C-79A8B7F00630}"/>
              </a:ext>
            </a:extLst>
          </p:cNvPr>
          <p:cNvGrpSpPr>
            <a:grpSpLocks/>
          </p:cNvGrpSpPr>
          <p:nvPr/>
        </p:nvGrpSpPr>
        <p:grpSpPr bwMode="auto">
          <a:xfrm>
            <a:off x="4606781" y="1521547"/>
            <a:ext cx="609600" cy="598487"/>
            <a:chOff x="313" y="1497"/>
            <a:chExt cx="1152" cy="1014"/>
          </a:xfrm>
        </p:grpSpPr>
        <p:pic>
          <p:nvPicPr>
            <p:cNvPr id="242" name="Picture 354" descr="laptop_stylized_small">
              <a:extLst>
                <a:ext uri="{FF2B5EF4-FFF2-40B4-BE49-F238E27FC236}">
                  <a16:creationId xmlns:a16="http://schemas.microsoft.com/office/drawing/2014/main" id="{94842939-7F21-5D4A-AADF-2CEDD791A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355" descr="antenna_stylized">
              <a:extLst>
                <a:ext uri="{FF2B5EF4-FFF2-40B4-BE49-F238E27FC236}">
                  <a16:creationId xmlns:a16="http://schemas.microsoft.com/office/drawing/2014/main" id="{7E14D177-A278-4649-8D0E-872D36C8F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78C56C5-3B29-FD46-96F7-E9E78AB6A338}"/>
              </a:ext>
            </a:extLst>
          </p:cNvPr>
          <p:cNvGrpSpPr/>
          <p:nvPr/>
        </p:nvGrpSpPr>
        <p:grpSpPr>
          <a:xfrm>
            <a:off x="6501251" y="2534801"/>
            <a:ext cx="744676" cy="388508"/>
            <a:chOff x="7493876" y="2774731"/>
            <a:chExt cx="1481958" cy="894622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F137484-35D9-3F4B-BDAF-EF21E940A3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F34669-DAD9-C54C-9FD2-DB5AEF5F5B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91C6595-D489-B54A-9BCA-B4076579BE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407232-FD70-FE40-8726-32C3F367EE1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34FA0FD-F651-2543-9A5D-F7D024838DF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3FE3217-2BFB-6242-A96B-672A1B494D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8DC3D07-988E-8F4B-8CD2-B49D927D66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884A-380E-2540-845B-4FE280BD341C}"/>
              </a:ext>
            </a:extLst>
          </p:cNvPr>
          <p:cNvGrpSpPr/>
          <p:nvPr/>
        </p:nvGrpSpPr>
        <p:grpSpPr>
          <a:xfrm>
            <a:off x="2100263" y="2823297"/>
            <a:ext cx="5330680" cy="3529506"/>
            <a:chOff x="368445" y="2795588"/>
            <a:chExt cx="5330680" cy="3529506"/>
          </a:xfrm>
        </p:grpSpPr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2B24C659-126D-274C-92C8-EBCD8D0E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A1298-7DB2-5D45-8DE9-1494E6DFC21C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179" name="Rectangle 98">
                <a:extLst>
                  <a:ext uri="{FF2B5EF4-FFF2-40B4-BE49-F238E27FC236}">
                    <a16:creationId xmlns:a16="http://schemas.microsoft.com/office/drawing/2014/main" id="{A56CA818-F42A-A34C-A29C-DE8D5184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182" name="Text Box 97">
                <a:extLst>
                  <a:ext uri="{FF2B5EF4-FFF2-40B4-BE49-F238E27FC236}">
                    <a16:creationId xmlns:a16="http://schemas.microsoft.com/office/drawing/2014/main" id="{99E37682-4092-B349-959B-B7A07F968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AP MAC addr</a:t>
                </a:r>
              </a:p>
            </p:txBody>
          </p:sp>
          <p:sp>
            <p:nvSpPr>
              <p:cNvPr id="183" name="Line 99">
                <a:extLst>
                  <a:ext uri="{FF2B5EF4-FFF2-40B4-BE49-F238E27FC236}">
                    <a16:creationId xmlns:a16="http://schemas.microsoft.com/office/drawing/2014/main" id="{A7E45ADB-234A-7147-9FBB-CDB696D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4" name="Line 100">
                <a:extLst>
                  <a:ext uri="{FF2B5EF4-FFF2-40B4-BE49-F238E27FC236}">
                    <a16:creationId xmlns:a16="http://schemas.microsoft.com/office/drawing/2014/main" id="{912BD2E0-B5DA-2B4C-8601-BA84D434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5" name="Line 101">
                <a:extLst>
                  <a:ext uri="{FF2B5EF4-FFF2-40B4-BE49-F238E27FC236}">
                    <a16:creationId xmlns:a16="http://schemas.microsoft.com/office/drawing/2014/main" id="{6045170B-2B50-6044-B356-6291516AC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202" name="Freeform 109">
                <a:extLst>
                  <a:ext uri="{FF2B5EF4-FFF2-40B4-BE49-F238E27FC236}">
                    <a16:creationId xmlns:a16="http://schemas.microsoft.com/office/drawing/2014/main" id="{5B12B7D0-E5F1-0C45-B08B-A4227BB6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03" name="Freeform 110">
                <a:extLst>
                  <a:ext uri="{FF2B5EF4-FFF2-40B4-BE49-F238E27FC236}">
                    <a16:creationId xmlns:a16="http://schemas.microsoft.com/office/drawing/2014/main" id="{B204B39D-9790-8748-9630-B9ACA89A1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189" name="Line 115">
                <a:extLst>
                  <a:ext uri="{FF2B5EF4-FFF2-40B4-BE49-F238E27FC236}">
                    <a16:creationId xmlns:a16="http://schemas.microsoft.com/office/drawing/2014/main" id="{15E43E4C-A6B4-D247-8DC9-3A0F7A28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91" name="Text Box 120">
                <a:extLst>
                  <a:ext uri="{FF2B5EF4-FFF2-40B4-BE49-F238E27FC236}">
                    <a16:creationId xmlns:a16="http://schemas.microsoft.com/office/drawing/2014/main" id="{C1446D21-DDBA-2A4B-9DC2-2D6A2EE8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1</a:t>
                </a:r>
              </a:p>
            </p:txBody>
          </p:sp>
          <p:sp>
            <p:nvSpPr>
              <p:cNvPr id="192" name="Text Box 121">
                <a:extLst>
                  <a:ext uri="{FF2B5EF4-FFF2-40B4-BE49-F238E27FC236}">
                    <a16:creationId xmlns:a16="http://schemas.microsoft.com/office/drawing/2014/main" id="{1DF9D129-3B51-0242-AB99-D4CD1E3F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2</a:t>
                </a:r>
              </a:p>
            </p:txBody>
          </p:sp>
          <p:sp>
            <p:nvSpPr>
              <p:cNvPr id="193" name="Text Box 122">
                <a:extLst>
                  <a:ext uri="{FF2B5EF4-FFF2-40B4-BE49-F238E27FC236}">
                    <a16:creationId xmlns:a16="http://schemas.microsoft.com/office/drawing/2014/main" id="{DFD8E956-8FF5-3B49-8EB6-7A4311C7C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3</a:t>
                </a:r>
              </a:p>
            </p:txBody>
          </p:sp>
          <p:sp>
            <p:nvSpPr>
              <p:cNvPr id="194" name="Text Box 123">
                <a:extLst>
                  <a:ext uri="{FF2B5EF4-FFF2-40B4-BE49-F238E27FC236}">
                    <a16:creationId xmlns:a16="http://schemas.microsoft.com/office/drawing/2014/main" id="{4D2811B5-20D9-1B48-9276-6B9303C6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 WiFi  </a:t>
                </a:r>
                <a:r>
                  <a:rPr lang="en-US" sz="2000" i="1" dirty="0">
                    <a:latin typeface="+mn-lt"/>
                    <a:cs typeface="Arial" charset="0"/>
                  </a:rPr>
                  <a:t>frame</a:t>
                </a:r>
              </a:p>
            </p:txBody>
          </p:sp>
          <p:grpSp>
            <p:nvGrpSpPr>
              <p:cNvPr id="186" name="Group 106">
                <a:extLst>
                  <a:ext uri="{FF2B5EF4-FFF2-40B4-BE49-F238E27FC236}">
                    <a16:creationId xmlns:a16="http://schemas.microsoft.com/office/drawing/2014/main" id="{17B65AEF-31B7-C147-8148-5B39C6D1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205" name="Freeform 103">
                  <a:extLst>
                    <a:ext uri="{FF2B5EF4-FFF2-40B4-BE49-F238E27FC236}">
                      <a16:creationId xmlns:a16="http://schemas.microsoft.com/office/drawing/2014/main" id="{85891912-5908-E645-943A-A39490100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6" name="Freeform 104">
                  <a:extLst>
                    <a:ext uri="{FF2B5EF4-FFF2-40B4-BE49-F238E27FC236}">
                      <a16:creationId xmlns:a16="http://schemas.microsoft.com/office/drawing/2014/main" id="{985D0E83-0F8B-A748-8659-3680E38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88" name="Group 111">
                <a:extLst>
                  <a:ext uri="{FF2B5EF4-FFF2-40B4-BE49-F238E27FC236}">
                    <a16:creationId xmlns:a16="http://schemas.microsoft.com/office/drawing/2014/main" id="{E23E9D92-2A84-8A4C-81D3-CC52DF6E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199" name="Freeform 113">
                  <a:extLst>
                    <a:ext uri="{FF2B5EF4-FFF2-40B4-BE49-F238E27FC236}">
                      <a16:creationId xmlns:a16="http://schemas.microsoft.com/office/drawing/2014/main" id="{482288A7-63C1-3842-A3D4-7AFC97C53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0" name="Freeform 114">
                  <a:extLst>
                    <a:ext uri="{FF2B5EF4-FFF2-40B4-BE49-F238E27FC236}">
                      <a16:creationId xmlns:a16="http://schemas.microsoft.com/office/drawing/2014/main" id="{2617F009-AE0F-7B4D-8569-49CFF3AE4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90" name="Group 116">
                <a:extLst>
                  <a:ext uri="{FF2B5EF4-FFF2-40B4-BE49-F238E27FC236}">
                    <a16:creationId xmlns:a16="http://schemas.microsoft.com/office/drawing/2014/main" id="{98525C45-9EC9-3645-AFDF-7B23C730A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196" name="Freeform 118">
                  <a:extLst>
                    <a:ext uri="{FF2B5EF4-FFF2-40B4-BE49-F238E27FC236}">
                      <a16:creationId xmlns:a16="http://schemas.microsoft.com/office/drawing/2014/main" id="{1178950C-6B09-FC4A-8FA4-A3D624FA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197" name="Freeform 119">
                  <a:extLst>
                    <a:ext uri="{FF2B5EF4-FFF2-40B4-BE49-F238E27FC236}">
                      <a16:creationId xmlns:a16="http://schemas.microsoft.com/office/drawing/2014/main" id="{39622EC3-01B1-9041-A890-8B3802C9A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265" name="Text Box 97">
                <a:extLst>
                  <a:ext uri="{FF2B5EF4-FFF2-40B4-BE49-F238E27FC236}">
                    <a16:creationId xmlns:a16="http://schemas.microsoft.com/office/drawing/2014/main" id="{97547A4A-C168-4144-8E1C-3C58665A4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MAC addr</a:t>
                </a:r>
              </a:p>
            </p:txBody>
          </p:sp>
          <p:sp>
            <p:nvSpPr>
              <p:cNvPr id="266" name="Text Box 97">
                <a:extLst>
                  <a:ext uri="{FF2B5EF4-FFF2-40B4-BE49-F238E27FC236}">
                    <a16:creationId xmlns:a16="http://schemas.microsoft.com/office/drawing/2014/main" id="{9777CB94-1BA4-D64D-AF85-CA465206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MAC addr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2B9E-07A1-0342-B5B4-6E8382B56B25}"/>
              </a:ext>
            </a:extLst>
          </p:cNvPr>
          <p:cNvGrpSpPr/>
          <p:nvPr/>
        </p:nvGrpSpPr>
        <p:grpSpPr>
          <a:xfrm>
            <a:off x="4261427" y="2394529"/>
            <a:ext cx="780829" cy="709297"/>
            <a:chOff x="2529609" y="2366820"/>
            <a:chExt cx="780829" cy="709297"/>
          </a:xfrm>
        </p:grpSpPr>
        <p:grpSp>
          <p:nvGrpSpPr>
            <p:cNvPr id="244" name="Group 201">
              <a:extLst>
                <a:ext uri="{FF2B5EF4-FFF2-40B4-BE49-F238E27FC236}">
                  <a16:creationId xmlns:a16="http://schemas.microsoft.com/office/drawing/2014/main" id="{F4E36E31-7823-F04D-8F5F-0E7E175E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20BA22F2-F413-E249-ABFC-E76A5831E9C1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9A92026-28D3-FE4B-B67A-72B3F50015D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8118C1-D479-6A46-AA1D-D9592C2919CC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4CFF042-2F20-3542-AEBF-68F7A356B7F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74" name="Freeform 95">
            <a:extLst>
              <a:ext uri="{FF2B5EF4-FFF2-40B4-BE49-F238E27FC236}">
                <a16:creationId xmlns:a16="http://schemas.microsoft.com/office/drawing/2014/main" id="{8D3DFAB1-B173-2B41-8696-E7AE73A78390}"/>
              </a:ext>
            </a:extLst>
          </p:cNvPr>
          <p:cNvSpPr>
            <a:spLocks/>
          </p:cNvSpPr>
          <p:nvPr/>
        </p:nvSpPr>
        <p:spPr bwMode="auto">
          <a:xfrm>
            <a:off x="6068173" y="3172859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C6F506-D4B2-2F48-B517-CECE0BDE4622}"/>
              </a:ext>
            </a:extLst>
          </p:cNvPr>
          <p:cNvGrpSpPr/>
          <p:nvPr/>
        </p:nvGrpSpPr>
        <p:grpSpPr>
          <a:xfrm>
            <a:off x="6768233" y="3686981"/>
            <a:ext cx="4062542" cy="1287589"/>
            <a:chOff x="6006234" y="5127854"/>
            <a:chExt cx="4062542" cy="1287589"/>
          </a:xfrm>
        </p:grpSpPr>
        <p:sp>
          <p:nvSpPr>
            <p:cNvPr id="276" name="Rectangle 98">
              <a:extLst>
                <a:ext uri="{FF2B5EF4-FFF2-40B4-BE49-F238E27FC236}">
                  <a16:creationId xmlns:a16="http://schemas.microsoft.com/office/drawing/2014/main" id="{2054129D-824B-5344-8E0B-EABE7500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277" name="Text Box 97">
              <a:extLst>
                <a:ext uri="{FF2B5EF4-FFF2-40B4-BE49-F238E27FC236}">
                  <a16:creationId xmlns:a16="http://schemas.microsoft.com/office/drawing/2014/main" id="{503A90C1-9EFB-CE45-9EB5-04799888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MAC addr</a:t>
              </a:r>
            </a:p>
          </p:txBody>
        </p:sp>
        <p:sp>
          <p:nvSpPr>
            <p:cNvPr id="278" name="Line 99">
              <a:extLst>
                <a:ext uri="{FF2B5EF4-FFF2-40B4-BE49-F238E27FC236}">
                  <a16:creationId xmlns:a16="http://schemas.microsoft.com/office/drawing/2014/main" id="{D942D462-67C1-CF41-A18D-5974FFBD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79" name="Line 100">
              <a:extLst>
                <a:ext uri="{FF2B5EF4-FFF2-40B4-BE49-F238E27FC236}">
                  <a16:creationId xmlns:a16="http://schemas.microsoft.com/office/drawing/2014/main" id="{B8155F34-9B46-AD43-839C-59554628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0" name="Line 101">
              <a:extLst>
                <a:ext uri="{FF2B5EF4-FFF2-40B4-BE49-F238E27FC236}">
                  <a16:creationId xmlns:a16="http://schemas.microsoft.com/office/drawing/2014/main" id="{5ABC89EB-D0EA-1B43-B0FA-FCC2EA53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2" name="Freeform 109">
              <a:extLst>
                <a:ext uri="{FF2B5EF4-FFF2-40B4-BE49-F238E27FC236}">
                  <a16:creationId xmlns:a16="http://schemas.microsoft.com/office/drawing/2014/main" id="{3AB1364D-3D42-A745-AD15-8892A920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3" name="Freeform 110">
              <a:extLst>
                <a:ext uri="{FF2B5EF4-FFF2-40B4-BE49-F238E27FC236}">
                  <a16:creationId xmlns:a16="http://schemas.microsoft.com/office/drawing/2014/main" id="{0FAF8692-1DCB-1749-9859-0620715A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5" name="Text Box 120">
              <a:extLst>
                <a:ext uri="{FF2B5EF4-FFF2-40B4-BE49-F238E27FC236}">
                  <a16:creationId xmlns:a16="http://schemas.microsoft.com/office/drawing/2014/main" id="{9306CA36-D876-0445-8578-5CD27088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dest addr</a:t>
              </a:r>
            </a:p>
          </p:txBody>
        </p:sp>
        <p:sp>
          <p:nvSpPr>
            <p:cNvPr id="286" name="Text Box 121">
              <a:extLst>
                <a:ext uri="{FF2B5EF4-FFF2-40B4-BE49-F238E27FC236}">
                  <a16:creationId xmlns:a16="http://schemas.microsoft.com/office/drawing/2014/main" id="{6F530F5A-E5CF-0A42-B630-34F70C712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source addr</a:t>
              </a:r>
            </a:p>
          </p:txBody>
        </p:sp>
        <p:sp>
          <p:nvSpPr>
            <p:cNvPr id="288" name="Text Box 123">
              <a:extLst>
                <a:ext uri="{FF2B5EF4-FFF2-40B4-BE49-F238E27FC236}">
                  <a16:creationId xmlns:a16="http://schemas.microsoft.com/office/drawing/2014/main" id="{44EC8747-7E4F-994A-BBDB-60F53B15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Ethernet </a:t>
              </a:r>
              <a:r>
                <a:rPr lang="en-US" sz="2000" i="1" dirty="0">
                  <a:latin typeface="+mn-lt"/>
                  <a:cs typeface="Arial" charset="0"/>
                </a:rPr>
                <a:t>frame</a:t>
              </a:r>
            </a:p>
          </p:txBody>
        </p:sp>
        <p:grpSp>
          <p:nvGrpSpPr>
            <p:cNvPr id="290" name="Group 106">
              <a:extLst>
                <a:ext uri="{FF2B5EF4-FFF2-40B4-BE49-F238E27FC236}">
                  <a16:creationId xmlns:a16="http://schemas.microsoft.com/office/drawing/2014/main" id="{50A4880A-F6B6-C848-8B6A-BA6069E2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301" name="Freeform 103">
                <a:extLst>
                  <a:ext uri="{FF2B5EF4-FFF2-40B4-BE49-F238E27FC236}">
                    <a16:creationId xmlns:a16="http://schemas.microsoft.com/office/drawing/2014/main" id="{E674A07B-5999-F04A-8DAF-6D062B87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2" name="Freeform 104">
                <a:extLst>
                  <a:ext uri="{FF2B5EF4-FFF2-40B4-BE49-F238E27FC236}">
                    <a16:creationId xmlns:a16="http://schemas.microsoft.com/office/drawing/2014/main" id="{E747EB20-D4B2-C24D-AE0D-70BF4BDC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2" name="Rectangle 108">
              <a:extLst>
                <a:ext uri="{FF2B5EF4-FFF2-40B4-BE49-F238E27FC236}">
                  <a16:creationId xmlns:a16="http://schemas.microsoft.com/office/drawing/2014/main" id="{DE6CFC50-D52A-C14C-9CED-A1B31DA7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293" name="Group 111">
              <a:extLst>
                <a:ext uri="{FF2B5EF4-FFF2-40B4-BE49-F238E27FC236}">
                  <a16:creationId xmlns:a16="http://schemas.microsoft.com/office/drawing/2014/main" id="{693E5EF3-D758-FD49-92AB-8D7115C6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299" name="Freeform 113">
                <a:extLst>
                  <a:ext uri="{FF2B5EF4-FFF2-40B4-BE49-F238E27FC236}">
                    <a16:creationId xmlns:a16="http://schemas.microsoft.com/office/drawing/2014/main" id="{4FA8A3B1-9397-EB4B-A890-1C5784F2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0" name="Freeform 114">
                <a:extLst>
                  <a:ext uri="{FF2B5EF4-FFF2-40B4-BE49-F238E27FC236}">
                    <a16:creationId xmlns:a16="http://schemas.microsoft.com/office/drawing/2014/main" id="{CB4B9DC2-5FF6-0F4E-872C-579E8A0E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294" name="Group 116">
              <a:extLst>
                <a:ext uri="{FF2B5EF4-FFF2-40B4-BE49-F238E27FC236}">
                  <a16:creationId xmlns:a16="http://schemas.microsoft.com/office/drawing/2014/main" id="{6E743344-CBA3-A94A-85D7-5A2C4050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297" name="Freeform 118">
                <a:extLst>
                  <a:ext uri="{FF2B5EF4-FFF2-40B4-BE49-F238E27FC236}">
                    <a16:creationId xmlns:a16="http://schemas.microsoft.com/office/drawing/2014/main" id="{FB7C593C-D274-8E48-B89D-13D998D44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98" name="Freeform 119">
                <a:extLst>
                  <a:ext uri="{FF2B5EF4-FFF2-40B4-BE49-F238E27FC236}">
                    <a16:creationId xmlns:a16="http://schemas.microsoft.com/office/drawing/2014/main" id="{8D2EC2B4-3A1C-1D4D-85C2-9A5DF63C5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6" name="Text Box 97">
              <a:extLst>
                <a:ext uri="{FF2B5EF4-FFF2-40B4-BE49-F238E27FC236}">
                  <a16:creationId xmlns:a16="http://schemas.microsoft.com/office/drawing/2014/main" id="{E3F43EF0-B1BC-BD4D-A49F-AB61AEBE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H2 MAC addr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CA38E7A-FC0F-6C42-8DD4-233196E59530}"/>
              </a:ext>
            </a:extLst>
          </p:cNvPr>
          <p:cNvGrpSpPr/>
          <p:nvPr/>
        </p:nvGrpSpPr>
        <p:grpSpPr>
          <a:xfrm>
            <a:off x="5698628" y="2762261"/>
            <a:ext cx="780829" cy="768052"/>
            <a:chOff x="2503903" y="2308065"/>
            <a:chExt cx="780829" cy="768052"/>
          </a:xfrm>
        </p:grpSpPr>
        <p:grpSp>
          <p:nvGrpSpPr>
            <p:cNvPr id="268" name="Group 201">
              <a:extLst>
                <a:ext uri="{FF2B5EF4-FFF2-40B4-BE49-F238E27FC236}">
                  <a16:creationId xmlns:a16="http://schemas.microsoft.com/office/drawing/2014/main" id="{C8F461B9-B587-5B42-A071-B814C4851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7677FA0C-FC02-EC40-8C41-900467A289CC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81413985-B0EB-8C49-979D-3E27D22DC910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196084B-5FBD-5D4C-BD9B-EFB4F3348461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A10FF69E-EA7D-3C46-9A1C-E99FF9395C03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6EB89-DE31-9F4D-9B79-C314F4806345}"/>
              </a:ext>
            </a:extLst>
          </p:cNvPr>
          <p:cNvGrpSpPr/>
          <p:nvPr/>
        </p:nvGrpSpPr>
        <p:grpSpPr>
          <a:xfrm>
            <a:off x="2193926" y="2445464"/>
            <a:ext cx="7481098" cy="403388"/>
            <a:chOff x="2290908" y="1240118"/>
            <a:chExt cx="7481098" cy="403388"/>
          </a:xfrm>
        </p:grpSpPr>
        <p:sp>
          <p:nvSpPr>
            <p:cNvPr id="124" name="Text Box 12">
              <a:extLst>
                <a:ext uri="{FF2B5EF4-FFF2-40B4-BE49-F238E27FC236}">
                  <a16:creationId xmlns:a16="http://schemas.microsoft.com/office/drawing/2014/main" id="{EB802AA9-5C9F-1F41-8DAA-4DADB50C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5" name="Text Box 13">
              <a:extLst>
                <a:ext uri="{FF2B5EF4-FFF2-40B4-BE49-F238E27FC236}">
                  <a16:creationId xmlns:a16="http://schemas.microsoft.com/office/drawing/2014/main" id="{976031FD-0DE5-5B4A-80BD-BD79CEF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6" name="Text Box 14">
              <a:extLst>
                <a:ext uri="{FF2B5EF4-FFF2-40B4-BE49-F238E27FC236}">
                  <a16:creationId xmlns:a16="http://schemas.microsoft.com/office/drawing/2014/main" id="{FC24CF30-0DB1-DC4B-A5A5-09191098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061DB4A9-0D08-7F4F-A90E-91ADB310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8" name="Text Box 16">
              <a:extLst>
                <a:ext uri="{FF2B5EF4-FFF2-40B4-BE49-F238E27FC236}">
                  <a16:creationId xmlns:a16="http://schemas.microsoft.com/office/drawing/2014/main" id="{2D692E38-D5F5-884C-8D26-3DC54A22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9" name="Text Box 17">
              <a:extLst>
                <a:ext uri="{FF2B5EF4-FFF2-40B4-BE49-F238E27FC236}">
                  <a16:creationId xmlns:a16="http://schemas.microsoft.com/office/drawing/2014/main" id="{2E76FE38-B6C0-E94A-A8BE-2F6C0BAB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30" name="Text Box 18">
              <a:extLst>
                <a:ext uri="{FF2B5EF4-FFF2-40B4-BE49-F238E27FC236}">
                  <a16:creationId xmlns:a16="http://schemas.microsoft.com/office/drawing/2014/main" id="{32F7DF4E-4B6B-D24E-83B6-A3737523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1" name="Text Box 19">
              <a:extLst>
                <a:ext uri="{FF2B5EF4-FFF2-40B4-BE49-F238E27FC236}">
                  <a16:creationId xmlns:a16="http://schemas.microsoft.com/office/drawing/2014/main" id="{388E12FB-1C38-A247-889D-979C8164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18BB5749-AEFF-2549-A25A-F61CA631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75EA-252E-EC4E-9450-4659C118C568}"/>
              </a:ext>
            </a:extLst>
          </p:cNvPr>
          <p:cNvGrpSpPr/>
          <p:nvPr/>
        </p:nvGrpSpPr>
        <p:grpSpPr>
          <a:xfrm>
            <a:off x="1842654" y="2807276"/>
            <a:ext cx="8130594" cy="854364"/>
            <a:chOff x="1939636" y="1546513"/>
            <a:chExt cx="8130594" cy="854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74D66-AC0A-4948-956A-137D269B89FE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229BFC-8C9D-5341-AFF9-493C1C33ECA0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67F13F-1490-C040-9619-96164A9D583F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A45C04-3EEC-A54A-B447-129E48EA93A7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0F2417-8AA1-B34D-BAED-58697FAA172F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8036314-22EF-A546-8B34-64A33BD2787D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34173DD-F5BD-B547-999E-4FA4E0302BE7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CC004E3-DD67-494B-96F9-992882A2BB95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C4A59E-2798-E14B-8864-897D2A4077AB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D32E6D-CD0F-B947-BECB-0BB4432C2069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19FB91BB-3917-6C4C-A950-F94A76A4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F3F7D97F-8B3D-E248-8ED4-6A7E4027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91218FF9-7C58-A646-B5C2-DE83E6B6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D7D7633B-DBB6-0847-9C11-53C1398B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E39443BA-2E24-114F-85CB-5CA6A7D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5B42CCAD-488D-4840-9DA3-9D221E2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5ABA6D97-54D1-3B48-8E35-4BD2C716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2" name="Rectangle 10">
              <a:extLst>
                <a:ext uri="{FF2B5EF4-FFF2-40B4-BE49-F238E27FC236}">
                  <a16:creationId xmlns:a16="http://schemas.microsoft.com/office/drawing/2014/main" id="{B26FE9E4-8E06-0D45-A2FC-D385D56A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99410C58-51A8-2F4C-AAF8-53D3A0A0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133" name="Text Box 21">
              <a:extLst>
                <a:ext uri="{FF2B5EF4-FFF2-40B4-BE49-F238E27FC236}">
                  <a16:creationId xmlns:a16="http://schemas.microsoft.com/office/drawing/2014/main" id="{42BF6590-B2B6-1548-BA6F-9A4B4FEF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81F62-6A16-EA44-8755-766D3E98624A}"/>
              </a:ext>
            </a:extLst>
          </p:cNvPr>
          <p:cNvGrpSpPr/>
          <p:nvPr/>
        </p:nvGrpSpPr>
        <p:grpSpPr>
          <a:xfrm>
            <a:off x="2700050" y="1584472"/>
            <a:ext cx="3120341" cy="1172583"/>
            <a:chOff x="2700050" y="1584472"/>
            <a:chExt cx="3120341" cy="1172583"/>
          </a:xfrm>
        </p:grpSpPr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466552B5-10BD-034F-BE84-61973FDE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duration of reserved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transmission time (RTS/CTS)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4A699-96FE-A54C-83F0-23EFCCB129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66252-5813-E043-BE6E-1062BD068D6D}"/>
              </a:ext>
            </a:extLst>
          </p:cNvPr>
          <p:cNvGrpSpPr/>
          <p:nvPr/>
        </p:nvGrpSpPr>
        <p:grpSpPr>
          <a:xfrm>
            <a:off x="6050830" y="1584904"/>
            <a:ext cx="3938298" cy="1186006"/>
            <a:chOff x="6050830" y="1584904"/>
            <a:chExt cx="3938298" cy="1186006"/>
          </a:xfrm>
        </p:grpSpPr>
        <p:sp>
          <p:nvSpPr>
            <p:cNvPr id="99" name="Text Box 51">
              <a:extLst>
                <a:ext uri="{FF2B5EF4-FFF2-40B4-BE49-F238E27FC236}">
                  <a16:creationId xmlns:a16="http://schemas.microsoft.com/office/drawing/2014/main" id="{1806EBB6-EA72-2242-848C-6ACE6989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frame sequence # (for reliable data transfer)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9823E0-05D7-C643-9172-A5A4EF953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C239E-B80C-764B-8459-185695EFB5C4}"/>
              </a:ext>
            </a:extLst>
          </p:cNvPr>
          <p:cNvGrpSpPr/>
          <p:nvPr/>
        </p:nvGrpSpPr>
        <p:grpSpPr>
          <a:xfrm>
            <a:off x="1731386" y="3602038"/>
            <a:ext cx="8562541" cy="1852978"/>
            <a:chOff x="1731386" y="3602038"/>
            <a:chExt cx="8562541" cy="1852978"/>
          </a:xfrm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CEF30CE9-5F52-B34B-917D-7F82AB5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53FD5931-3A00-834B-92F9-42D38A57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EC678FA1-C5C0-6C47-843B-4CA7E01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73CD0239-48E1-BA4E-8364-EEDAE67E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63B34AE6-45A8-E24F-8C2D-0A064EAC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70E9A9E2-9CF9-DE4D-B967-2CF05E2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62D927A6-2642-A749-9E6B-75DBDEEB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7" name="Text Box 41">
              <a:extLst>
                <a:ext uri="{FF2B5EF4-FFF2-40B4-BE49-F238E27FC236}">
                  <a16:creationId xmlns:a16="http://schemas.microsoft.com/office/drawing/2014/main" id="{A9E87E57-8333-154C-B8A6-66FFECC9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A8F5AC11-3127-4643-9CFE-0B9A54E4F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7E1214D8-0AB4-1746-A9BB-6443784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A329D889-7CB9-8E45-8A33-0F8F98F6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45">
              <a:extLst>
                <a:ext uri="{FF2B5EF4-FFF2-40B4-BE49-F238E27FC236}">
                  <a16:creationId xmlns:a16="http://schemas.microsoft.com/office/drawing/2014/main" id="{5F2F18C5-CFCE-984B-A25E-FA1146FF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045020-1F30-1044-80B0-00A4722275EF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31C23F7-E53D-CD43-92F8-40A0BF77312B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B4EFDE-B2A2-BB4D-A337-29A3AC337197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8D0690-BF56-004A-BEE6-13BC6AC33DD7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33DD97-F55E-FF4F-BAB7-B51DEF3F12C1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7EB1677-CF4B-304D-8344-1D6A48C7349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486CB61-ADA1-4C44-AA59-CA6AC729D3CC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5CB440-3829-EC4F-9D71-5137826D002C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030AA9F-FEDB-3E43-9B6E-1F428D9BBDDE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2A65CE1C-2920-3A4C-86B8-96B1654CE85C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D3881CA-1CB0-F049-B8DB-8860D858E81C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0F3B53-3CF4-F54B-9BB3-6F8E6C9C8C84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253BA72-E8E0-6D48-B97E-7D2981750E39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5B7BB24E-E2F2-D34E-AA02-9031EC03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type</a:t>
                </a: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90761904-FD12-544B-802D-B98DE312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from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5E0B19B-CA4A-8349-9F78-C811A3F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subtype</a:t>
                </a:r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0A7D32A6-B9BA-C848-B12F-36A36EF5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F6B08CED-355E-9C41-B908-1FE074BB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frag</a:t>
                </a:r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3239D4B5-2716-2F4F-994A-65F60610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79FBC908-4253-FF4D-BDE4-2A6D42E6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45AEEAE0-E39F-B343-BA24-1BAE29DF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power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719D6A34-C2FA-A04D-8269-B9CC9EC8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retry</a:t>
                </a: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249B43F-ECA4-CB4E-AA0D-67E39F50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80" name="Rectangle 34">
                <a:extLst>
                  <a:ext uri="{FF2B5EF4-FFF2-40B4-BE49-F238E27FC236}">
                    <a16:creationId xmlns:a16="http://schemas.microsoft.com/office/drawing/2014/main" id="{6F674E7D-980F-DF40-AC5B-C5B6C0BF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6ACE3-E36F-FB48-876E-AF096FDEF49F}"/>
              </a:ext>
            </a:extLst>
          </p:cNvPr>
          <p:cNvGrpSpPr/>
          <p:nvPr/>
        </p:nvGrpSpPr>
        <p:grpSpPr>
          <a:xfrm>
            <a:off x="3033424" y="5444836"/>
            <a:ext cx="4794394" cy="820183"/>
            <a:chOff x="3033424" y="5444836"/>
            <a:chExt cx="4794394" cy="820183"/>
          </a:xfrm>
        </p:grpSpPr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19BE8EC4-BB2C-9741-A9CC-22E32A55E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frame type (RTS, CTS, ACK, data)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B042EA-AE0D-F84D-99DD-E2C3B9B3C6BA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has unique 48-bit </a:t>
            </a:r>
            <a:r>
              <a:rPr lang="en-US" sz="2800" i="0" dirty="0">
                <a:solidFill>
                  <a:srgbClr val="0000A8"/>
                </a:solidFill>
                <a:latin typeface="+mn-lt"/>
              </a:rPr>
              <a:t>MAC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i="0" dirty="0">
                <a:solidFill>
                  <a:srgbClr val="000000"/>
                </a:solidFill>
                <a:latin typeface="+mn-lt"/>
              </a:rPr>
              <a:t>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+mn-lt"/>
              </a:rPr>
              <a:t>137.196.7/24</a:t>
            </a:r>
            <a:endParaRPr lang="en-US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369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MAC address allocation administered by IEEE</a:t>
            </a:r>
          </a:p>
          <a:p>
            <a:pPr marL="404813" indent="-274638">
              <a:defRPr/>
            </a:pPr>
            <a:r>
              <a:rPr lang="en-US" sz="3200" dirty="0"/>
              <a:t>manufacturer buys portion of MAC address space (to assure uniqueness)</a:t>
            </a:r>
          </a:p>
          <a:p>
            <a:pPr marL="404813" indent="-274638">
              <a:defRPr/>
            </a:pPr>
            <a:r>
              <a:rPr lang="en-US" sz="3200" dirty="0"/>
              <a:t>analogy:</a:t>
            </a:r>
          </a:p>
          <a:p>
            <a:pPr lvl="1">
              <a:defRPr/>
            </a:pPr>
            <a:r>
              <a:rPr lang="en-US" sz="2800" dirty="0"/>
              <a:t>MAC address: like Social Security Number</a:t>
            </a:r>
          </a:p>
          <a:p>
            <a:pPr lvl="1">
              <a:defRPr/>
            </a:pPr>
            <a:r>
              <a:rPr lang="en-US" sz="2800" dirty="0"/>
              <a:t>IP address: like postal address</a:t>
            </a:r>
          </a:p>
          <a:p>
            <a:pPr>
              <a:defRPr/>
            </a:pPr>
            <a:r>
              <a:rPr lang="en-US" sz="3200" dirty="0"/>
              <a:t> MAC flat address: portability </a:t>
            </a:r>
          </a:p>
          <a:p>
            <a:pPr lvl="1">
              <a:defRPr/>
            </a:pPr>
            <a:r>
              <a:rPr lang="en-US" sz="2800" dirty="0"/>
              <a:t>can move interface from one LAN to another</a:t>
            </a:r>
          </a:p>
          <a:p>
            <a:pPr lvl="1">
              <a:defRPr/>
            </a:pPr>
            <a:r>
              <a:rPr lang="en-US" sz="2800" dirty="0"/>
              <a:t>recall IP address </a:t>
            </a:r>
            <a:r>
              <a:rPr lang="en-US" sz="2800" i="1" dirty="0"/>
              <a:t>not</a:t>
            </a:r>
            <a:r>
              <a:rPr lang="en-US" sz="2800" dirty="0"/>
              <a:t> portable: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A8"/>
                </a:solidFill>
              </a:rPr>
              <a:t>ARP table: </a:t>
            </a:r>
            <a:r>
              <a:rPr lang="en-US" dirty="0"/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  <a:cs typeface="+mn-cs"/>
              </a:rPr>
              <a:t>Question:</a:t>
            </a:r>
            <a:r>
              <a:rPr lang="en-US" sz="2800" i="0" dirty="0">
                <a:solidFill>
                  <a:srgbClr val="0000A8"/>
                </a:solidFill>
                <a:latin typeface="+mn-lt"/>
                <a:cs typeface="+mn-cs"/>
              </a:rPr>
              <a:t> </a:t>
            </a:r>
            <a:r>
              <a:rPr lang="en-US" sz="2800" i="0" dirty="0">
                <a:latin typeface="+mn-lt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+mn-lt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0000A8"/>
                </a:solidFill>
              </a:rPr>
              <a:t>&lt; IP address; MAC address; TTL&gt;</a:t>
            </a:r>
          </a:p>
          <a:p>
            <a:pPr lvl="1">
              <a:defRPr/>
            </a:pPr>
            <a:r>
              <a:rPr lang="en-US" sz="2800" dirty="0"/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42012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broadcasts ARP query, containing B's IP </a:t>
              </a:r>
              <a:r>
                <a:rPr lang="en-US" sz="2000" dirty="0" err="1"/>
                <a:t>addr</a:t>
              </a:r>
              <a:endParaRPr lang="en-US" sz="2000" dirty="0"/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destination MAC address = FF-FF-FF-FF-FF-FF</a:t>
              </a: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Courier New" panose="02070309020205020404" pitchFamily="49" charset="0"/>
                </a:rPr>
                <a:t>Source MAC:  </a:t>
              </a:r>
              <a:r>
                <a:rPr lang="en-US" sz="1600" dirty="0">
                  <a:solidFill>
                    <a:srgbClr val="000000"/>
                  </a:solidFill>
                </a:rPr>
                <a:t>71-65-F7-2B-08-53</a:t>
              </a:r>
            </a:p>
            <a:p>
              <a:r>
                <a:rPr lang="en-US" sz="1600" dirty="0">
                  <a:cs typeface="Courier New" panose="02070309020205020404" pitchFamily="49" charset="0"/>
                </a:rPr>
                <a:t>Source IP: </a:t>
              </a:r>
              <a:r>
                <a:rPr lang="en-US" sz="1600" dirty="0"/>
                <a:t>137.196.7.23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Ethernet frame (sent to </a:t>
            </a:r>
            <a:r>
              <a:rPr lang="en-US" sz="1600" dirty="0"/>
              <a:t>FF-FF-FF-FF-FF-FF)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B</a:t>
              </a:r>
              <a:r>
                <a:rPr lang="en-US" sz="2000" dirty="0"/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600" dirty="0"/>
                <a:t>Target MAC address: </a:t>
              </a:r>
              <a:endParaRPr lang="en-US" sz="1400" dirty="0"/>
            </a:p>
            <a:p>
              <a:r>
                <a:rPr lang="en-US" sz="1600" dirty="0">
                  <a:solidFill>
                    <a:srgbClr val="000000"/>
                  </a:solidFill>
                </a:rPr>
                <a:t>                    58-23-D7-FA-20-B0</a:t>
              </a:r>
              <a:endParaRPr lang="en-US" sz="1600" dirty="0"/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ARP message into Ethernet frame (sent to </a:t>
            </a:r>
            <a:r>
              <a:rPr lang="en-US" sz="1600" dirty="0">
                <a:solidFill>
                  <a:srgbClr val="000000"/>
                </a:solidFill>
              </a:rPr>
              <a:t>71-65-F7-2B-08-53</a:t>
            </a:r>
            <a:r>
              <a:rPr lang="en-US" sz="1600" dirty="0"/>
              <a:t>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137.196.</a:t>
              </a:r>
            </a:p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       </a:t>
              </a:r>
              <a:r>
                <a:rPr lang="en-US" sz="1400" i="0" dirty="0">
                  <a:latin typeface="Arial" charset="0"/>
                  <a:cs typeface="+mn-cs"/>
                </a:rPr>
                <a:t>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6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23804</TotalTime>
  <Words>2988</Words>
  <Application>Microsoft Office PowerPoint</Application>
  <PresentationFormat>Panorámica</PresentationFormat>
  <Paragraphs>818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Comic Sans MS</vt:lpstr>
      <vt:lpstr>Gill Sans MT</vt:lpstr>
      <vt:lpstr>Wingdings</vt:lpstr>
      <vt:lpstr>Office Theme</vt:lpstr>
      <vt:lpstr>Presentación de PowerPoint</vt:lpstr>
      <vt:lpstr>Link layer, LANs: roadmap</vt:lpstr>
      <vt:lpstr>MAC addresses</vt:lpstr>
      <vt:lpstr>MAC addresses</vt:lpstr>
      <vt:lpstr>MAC addresses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Link layer, LANs: roadmap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Wireless and Mobile Networks: context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802.11 frame: addressing</vt:lpstr>
      <vt:lpstr>802.11 frame: addressing</vt:lpstr>
      <vt:lpstr>802.11 frame: addressing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francisco valera</cp:lastModifiedBy>
  <cp:revision>854</cp:revision>
  <dcterms:created xsi:type="dcterms:W3CDTF">2020-01-18T07:24:59Z</dcterms:created>
  <dcterms:modified xsi:type="dcterms:W3CDTF">2020-07-14T14:46:43Z</dcterms:modified>
</cp:coreProperties>
</file>