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14" autoAdjust="0"/>
    <p:restoredTop sz="94660"/>
  </p:normalViewPr>
  <p:slideViewPr>
    <p:cSldViewPr snapToGrid="0">
      <p:cViewPr>
        <p:scale>
          <a:sx n="151" d="100"/>
          <a:sy n="151" d="100"/>
        </p:scale>
        <p:origin x="936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3/6/20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571506" y="921342"/>
            <a:ext cx="65547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Medicamentos(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cód_producto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formato, cantidad, lote, f_cad, laboratorio*, prospecto)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74814F3-F32D-489D-B615-CB8F8DE9ED2A}"/>
              </a:ext>
            </a:extLst>
          </p:cNvPr>
          <p:cNvSpPr/>
          <p:nvPr/>
        </p:nvSpPr>
        <p:spPr>
          <a:xfrm>
            <a:off x="7126215" y="236380"/>
            <a:ext cx="465843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Se controlara el formato mediante condiciones de rechazo, por ello no se crea la tabla de validación.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Componente.naturaleza adopta valores “S” (sintético) o “N” (no sintético)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componente.naturaleza es “S”, entonces proveedor es no nulo; Si componente.naturaleza es “N”, entonces proveedor es nulo. SE BORRAN, LO SUSTITUYE LA SIGUIENTE.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El atributo “naturaleza” de componente es derivado de proveedor: si el proveedor es nulo, el valor es “no sintético” y si es no nulo el valor es “sintético”.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Unidad_medida puede ser: g, dg, cg, mg, microgramo y pg. Se comprobara con condiciones de rechazo.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Todo medicamento tiene al menos un componente.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un laboratorio “por defecto” en la relación Laboratorios(“sin laboratorio”). SE BORRAN, LO SUSTITUYE LA SIGUIENTE.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El valor nulo en medicamento.laboratorio se lee como “sin laboratorio”.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Formato es un conjunto de valores: sobres, preparado, jarabe, pastillas y píldoras (esta definido sobre un dominio cerrado, reducido y constante)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Las características dirección, teléfono, web, correo podrían adoptar valores repetidos (si bien serán distintas en general, no se va a restringir su repetición en la base)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Los proveedores proporcionan un componente, en general; y este atributo no interviene en ningún predicado condicional.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E8F35F-59A1-4FDB-8937-2A578E83565A}"/>
              </a:ext>
            </a:extLst>
          </p:cNvPr>
          <p:cNvSpPr/>
          <p:nvPr/>
        </p:nvSpPr>
        <p:spPr>
          <a:xfrm>
            <a:off x="618601" y="296272"/>
            <a:ext cx="65547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Laboratorios(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dirección, teléfono, web*, correo*)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9E09827-451E-4B20-A174-428F77A050FF}"/>
              </a:ext>
            </a:extLst>
          </p:cNvPr>
          <p:cNvSpPr/>
          <p:nvPr/>
        </p:nvSpPr>
        <p:spPr>
          <a:xfrm>
            <a:off x="571506" y="1540287"/>
            <a:ext cx="65547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Componentes(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proveedor*)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3BD91E-CC5B-4325-9899-886D05E8F1FD}"/>
              </a:ext>
            </a:extLst>
          </p:cNvPr>
          <p:cNvSpPr/>
          <p:nvPr/>
        </p:nvSpPr>
        <p:spPr>
          <a:xfrm>
            <a:off x="571506" y="2165357"/>
            <a:ext cx="65547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Compuestos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(componente, medicamento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cantidad, unidad_medida)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4E8B7CA-1E25-4606-9905-D982153EA850}"/>
              </a:ext>
            </a:extLst>
          </p:cNvPr>
          <p:cNvSpPr/>
          <p:nvPr/>
        </p:nvSpPr>
        <p:spPr>
          <a:xfrm>
            <a:off x="555295" y="2790427"/>
            <a:ext cx="65547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Prospectos(</a:t>
            </a:r>
            <a:r>
              <a:rPr lang="es-ES" sz="1100" u="sng" dirty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posología, efectos_sec)</a:t>
            </a:r>
          </a:p>
        </p:txBody>
      </p:sp>
      <p:cxnSp>
        <p:nvCxnSpPr>
          <p:cNvPr id="17" name="Conector: angular 16" descr="DNA&#10;">
            <a:extLst>
              <a:ext uri="{FF2B5EF4-FFF2-40B4-BE49-F238E27FC236}">
                <a16:creationId xmlns:a16="http://schemas.microsoft.com/office/drawing/2014/main" id="{3AE46BDC-8D43-41C7-9BCF-AC72D649AE0C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V="1">
            <a:off x="2567661" y="-1521983"/>
            <a:ext cx="746908" cy="4645027"/>
          </a:xfrm>
          <a:prstGeom prst="bentConnector4">
            <a:avLst>
              <a:gd name="adj1" fmla="val -9699"/>
              <a:gd name="adj2" fmla="val 1049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 descr="DNA&#10;">
            <a:extLst>
              <a:ext uri="{FF2B5EF4-FFF2-40B4-BE49-F238E27FC236}">
                <a16:creationId xmlns:a16="http://schemas.microsoft.com/office/drawing/2014/main" id="{14749DA3-A6A0-442F-8C03-E2BA7B8C2CE8}"/>
              </a:ext>
            </a:extLst>
          </p:cNvPr>
          <p:cNvCxnSpPr>
            <a:cxnSpLocks/>
            <a:endCxn id="149" idx="1"/>
          </p:cNvCxnSpPr>
          <p:nvPr/>
        </p:nvCxnSpPr>
        <p:spPr>
          <a:xfrm rot="16200000" flipV="1">
            <a:off x="945737" y="677916"/>
            <a:ext cx="1354712" cy="2103174"/>
          </a:xfrm>
          <a:prstGeom prst="bentConnector4">
            <a:avLst>
              <a:gd name="adj1" fmla="val -4362"/>
              <a:gd name="adj2" fmla="val 112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angular 28" descr="DNA&#10;">
            <a:extLst>
              <a:ext uri="{FF2B5EF4-FFF2-40B4-BE49-F238E27FC236}">
                <a16:creationId xmlns:a16="http://schemas.microsoft.com/office/drawing/2014/main" id="{D71977EE-3A38-438C-BD4C-15A722C8A24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V="1">
            <a:off x="827707" y="1414892"/>
            <a:ext cx="735767" cy="1248168"/>
          </a:xfrm>
          <a:prstGeom prst="bentConnector4">
            <a:avLst>
              <a:gd name="adj1" fmla="val -25701"/>
              <a:gd name="adj2" fmla="val 1135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r 33" descr="DNA&#10;">
            <a:extLst>
              <a:ext uri="{FF2B5EF4-FFF2-40B4-BE49-F238E27FC236}">
                <a16:creationId xmlns:a16="http://schemas.microsoft.com/office/drawing/2014/main" id="{97DCBA02-C071-4DDC-AF85-76D46E4F1B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031082" y="873907"/>
            <a:ext cx="1761998" cy="2355138"/>
          </a:xfrm>
          <a:prstGeom prst="bentConnector4">
            <a:avLst>
              <a:gd name="adj1" fmla="val 6911"/>
              <a:gd name="adj2" fmla="val 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A70CEA1-07BF-4D83-B2C5-64AFD29BAD2C}"/>
              </a:ext>
            </a:extLst>
          </p:cNvPr>
          <p:cNvSpPr txBox="1"/>
          <p:nvPr/>
        </p:nvSpPr>
        <p:spPr>
          <a:xfrm>
            <a:off x="2109334" y="2449714"/>
            <a:ext cx="748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DC/UC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DE5E6B-CDBD-47F7-93E7-A8CC9D9D15B9}"/>
              </a:ext>
            </a:extLst>
          </p:cNvPr>
          <p:cNvSpPr txBox="1"/>
          <p:nvPr/>
        </p:nvSpPr>
        <p:spPr>
          <a:xfrm>
            <a:off x="403342" y="1916760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F2BFDB6-D4F1-4B39-84C2-74C0BAD7ADB6}"/>
              </a:ext>
            </a:extLst>
          </p:cNvPr>
          <p:cNvSpPr txBox="1"/>
          <p:nvPr/>
        </p:nvSpPr>
        <p:spPr>
          <a:xfrm>
            <a:off x="5224564" y="2677015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55B34F2-24D6-4A26-A588-51EA39C7A5D5}"/>
              </a:ext>
            </a:extLst>
          </p:cNvPr>
          <p:cNvSpPr txBox="1"/>
          <p:nvPr/>
        </p:nvSpPr>
        <p:spPr>
          <a:xfrm>
            <a:off x="4537266" y="1239126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DSN/UC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1CA4C330-9E6B-4FF2-B37D-700AB05EFBE3}"/>
                  </a:ext>
                </a:extLst>
              </p:cNvPr>
              <p:cNvSpPr/>
              <p:nvPr/>
            </p:nvSpPr>
            <p:spPr>
              <a:xfrm>
                <a:off x="403342" y="4527108"/>
                <a:ext cx="8039904" cy="1138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600"/>
                          <m:t>π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𝑚𝑒𝑑𝑖𝑐𝑎𝑚𝑒𝑛𝑡𝑜</m:t>
                        </m:r>
                      </m:sub>
                    </m:sSub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600"/>
                          <m:t>σ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𝑐𝑜𝑚𝑝𝑜𝑛𝑒𝑛𝑡𝑒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𝑝𝑎𝑟𝑎𝑐𝑒𝑡𝑎𝑚𝑜𝑙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𝐶𝑜𝑚𝑝𝑢𝑒𝑠𝑡𝑜𝑠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ES" sz="16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600"/>
                          <m:t>π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𝑐𝑜𝑛𝑐𝑎𝑡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𝑝𝑟𝑜𝑑𝑢𝑐𝑡𝑜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600"/>
                          <m:t>Ģ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𝑝𝑟𝑜𝑠𝑝𝑒𝑐𝑡𝑜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𝑀𝑒𝑑𝑖𝑐𝑎𝑚𝑒𝑛𝑡𝑜𝑠</m:t>
                    </m:r>
                  </m:oMath>
                </a14:m>
                <a:endParaRPr lang="es-ES" sz="16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1600"/>
                              <m:t>π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&gt;3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/>
                          <m:t>Ģ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𝑚𝑒𝑑𝑖𝑐𝑎𝑚𝑒𝑛𝑡𝑜</m:t>
                        </m:r>
                      </m:sub>
                    </m:sSub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𝐶𝑜𝑚𝑝𝑢𝑒𝑠𝑡𝑜𝑠</m:t>
                        </m:r>
                      </m:e>
                    </m:d>
                  </m:oMath>
                </a14:m>
                <a:endParaRPr lang="es-ES" sz="16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600"/>
                          <m:t>π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𝑙𝑎𝑏𝑜𝑟𝑎𝑡𝑜𝑟𝑖𝑜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𝑀𝑒𝑑𝑖𝑐𝑎𝑚𝑒𝑛𝑡𝑜𝑠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600"/>
                          <m:t>π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𝑚𝑒𝑑𝑖𝑐𝑎𝑚𝑒𝑛𝑡𝑜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1600"/>
                          <m:t>σ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𝑐𝑜𝑚𝑝𝑜𝑛𝑒𝑛𝑡𝑒𝑠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𝐸𝑛𝑎𝑙𝑎𝑝𝑟𝑖𝑙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𝐶𝑜𝑚𝑝𝑢𝑒𝑠𝑡𝑜𝑠</m:t>
                        </m:r>
                      </m:e>
                    </m:d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s-ES" sz="1600" dirty="0"/>
              </a:p>
            </p:txBody>
          </p:sp>
        </mc:Choice>
        <mc:Fallback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1CA4C330-9E6B-4FF2-B37D-700AB05EF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42" y="4527108"/>
                <a:ext cx="8039904" cy="1138902"/>
              </a:xfrm>
              <a:prstGeom prst="rect">
                <a:avLst/>
              </a:prstGeom>
              <a:blipFill>
                <a:blip r:embed="rId2"/>
                <a:stretch>
                  <a:fillRect l="-158" b="-21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361</Words>
  <Application>Microsoft Macintosh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26</cp:revision>
  <dcterms:created xsi:type="dcterms:W3CDTF">2020-05-04T10:46:50Z</dcterms:created>
  <dcterms:modified xsi:type="dcterms:W3CDTF">2020-06-04T08:50:58Z</dcterms:modified>
</cp:coreProperties>
</file>