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58" r:id="rId2"/>
    <p:sldId id="464" r:id="rId3"/>
    <p:sldId id="465" r:id="rId4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00"/>
    <a:srgbClr val="FFFF00"/>
    <a:srgbClr val="DDDDDD"/>
    <a:srgbClr val="FFCCFF"/>
    <a:srgbClr val="FF99CC"/>
    <a:srgbClr val="CC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2" autoAdjust="0"/>
    <p:restoredTop sz="77483" autoAdjust="0"/>
  </p:normalViewPr>
  <p:slideViewPr>
    <p:cSldViewPr snapToGrid="0">
      <p:cViewPr varScale="1">
        <p:scale>
          <a:sx n="102" d="100"/>
          <a:sy n="102" d="100"/>
        </p:scale>
        <p:origin x="15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C76122EB-B90F-428B-9901-EB94AA8A204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36984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7F9107C8-7964-4F7D-8C33-2DA26718740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1277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2F9CA9E-B60C-4523-9BA8-E084792847A9}" type="slidenum">
              <a:rPr lang="en-US" altLang="es-ES" sz="1200">
                <a:latin typeface="Times New Roman" panose="02020603050405020304" pitchFamily="18" charset="0"/>
              </a:rPr>
              <a:pPr/>
              <a:t>1</a:t>
            </a:fld>
            <a:endParaRPr lang="en-U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3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7F9B173-8942-4531-A05E-DD55C9377E83}" type="slidenum">
              <a:rPr lang="en-US" altLang="es-ES" sz="1200">
                <a:latin typeface="Times New Roman" panose="02020603050405020304" pitchFamily="18" charset="0"/>
              </a:rPr>
              <a:pPr/>
              <a:t>2</a:t>
            </a:fld>
            <a:endParaRPr lang="en-U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6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2F9CA9E-B60C-4523-9BA8-E084792847A9}" type="slidenum">
              <a:rPr lang="en-US" altLang="es-ES" sz="1200">
                <a:latin typeface="Times New Roman" panose="02020603050405020304" pitchFamily="18" charset="0"/>
              </a:rPr>
              <a:pPr/>
              <a:t>3</a:t>
            </a:fld>
            <a:endParaRPr lang="en-U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565A24FD-830B-45A8-9879-E4B6BD7A13D5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089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35740B56-1155-4D9C-91CA-AED925D6736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98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FE92B5C1-3943-4D75-AAEA-C68F3D6E27C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019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AAC6DD1B-040B-45DC-BA02-990DC3C945B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479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E4878689-FB66-4B1D-B624-6261D6EA214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230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F1852FCC-4078-425C-9624-FE9D818F4F2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6761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3E69A069-FB3A-41F8-9664-F90A1E85EA8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417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CAB2DA7C-9CFD-4FBA-A8F2-D4EA0D57F4D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429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6AAAF8C5-6381-4B57-B6D7-8F39382B2F4B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08513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6A5F9BDB-030E-40B0-BB2F-57252ABDDA5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771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3-</a:t>
            </a:r>
            <a:fld id="{39BE7767-7B52-4B61-B43B-E2473C9B6D9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531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s-ES"/>
              <a:t>3-</a:t>
            </a:r>
            <a:fld id="{FF3F969F-9FF9-48EF-97B0-B65D20E0D4CE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 txBox="1">
            <a:spLocks noChangeArrowheads="1"/>
          </p:cNvSpPr>
          <p:nvPr/>
        </p:nvSpPr>
        <p:spPr bwMode="auto">
          <a:xfrm>
            <a:off x="282805" y="112713"/>
            <a:ext cx="8436990" cy="62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 dirty="0" smtClean="0">
                <a:solidFill>
                  <a:srgbClr val="FF0000"/>
                </a:solidFill>
              </a:rPr>
              <a:t>THE </a:t>
            </a:r>
            <a:r>
              <a:rPr lang="en-US" altLang="es-ES" dirty="0" smtClean="0"/>
              <a:t>EXERCISE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2000" smtClean="0"/>
              <a:t>Consider the topology shown in Figure 4.17. Denote the three subnets with hosts (starting clockwise at 12:00) as Networks A, B, and C. Denote the sub-nets without hosts as Networks D, E, and F.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2000" dirty="0" smtClean="0"/>
              <a:t>a) </a:t>
            </a:r>
            <a:r>
              <a:rPr lang="en-US" altLang="es-ES" sz="2000" dirty="0"/>
              <a:t>Assign network addresses to each of these six subnets, with the follow-</a:t>
            </a:r>
            <a:r>
              <a:rPr lang="en-US" altLang="es-ES" sz="2000" dirty="0" err="1"/>
              <a:t>ing</a:t>
            </a:r>
            <a:r>
              <a:rPr lang="en-US" altLang="es-ES" sz="2000" dirty="0"/>
              <a:t> constraints: All addresses must be allocated from 214.97.254/23</a:t>
            </a:r>
            <a:r>
              <a:rPr lang="en-US" altLang="es-ES" sz="2000" dirty="0" smtClean="0"/>
              <a:t>; Subnet </a:t>
            </a:r>
            <a:r>
              <a:rPr lang="en-US" altLang="es-ES" sz="2000" dirty="0"/>
              <a:t>A should have enough addresses to support 250 interfaces; Sub-net B should have enough addresses to support 120 interfaces; and </a:t>
            </a:r>
            <a:r>
              <a:rPr lang="en-US" altLang="es-ES" sz="2000" dirty="0" smtClean="0"/>
              <a:t>Subnet </a:t>
            </a:r>
            <a:r>
              <a:rPr lang="en-US" altLang="es-ES" sz="2000" dirty="0"/>
              <a:t>C should have enough addresses to support 120 interfaces. </a:t>
            </a:r>
            <a:r>
              <a:rPr lang="en-US" altLang="es-ES" sz="2000" dirty="0" smtClean="0"/>
              <a:t>Of course</a:t>
            </a:r>
            <a:r>
              <a:rPr lang="en-US" altLang="es-ES" sz="2000" dirty="0"/>
              <a:t>, subnets D, E and F should each be able to support two interfaces</a:t>
            </a:r>
            <a:r>
              <a:rPr lang="en-US" altLang="es-ES" sz="2000" dirty="0" smtClean="0"/>
              <a:t>. For </a:t>
            </a:r>
            <a:r>
              <a:rPr lang="en-US" altLang="es-ES" sz="2000" dirty="0"/>
              <a:t>each subnet, the assignment should take the form </a:t>
            </a:r>
            <a:r>
              <a:rPr lang="en-US" altLang="es-ES" sz="2000" dirty="0" err="1"/>
              <a:t>a.b.c.d</a:t>
            </a:r>
            <a:r>
              <a:rPr lang="en-US" altLang="es-ES" sz="2000" dirty="0"/>
              <a:t>/x </a:t>
            </a:r>
            <a:r>
              <a:rPr lang="en-US" altLang="es-ES" sz="2000" dirty="0" smtClean="0"/>
              <a:t>or </a:t>
            </a:r>
            <a:r>
              <a:rPr lang="en-US" altLang="es-ES" sz="2000" dirty="0" err="1" smtClean="0"/>
              <a:t>a.b.c.d</a:t>
            </a:r>
            <a:r>
              <a:rPr lang="en-US" altLang="es-ES" sz="2000" dirty="0" smtClean="0"/>
              <a:t>/x </a:t>
            </a:r>
            <a:r>
              <a:rPr lang="en-US" altLang="es-ES" sz="2000" dirty="0"/>
              <a:t>– </a:t>
            </a:r>
            <a:r>
              <a:rPr lang="en-US" altLang="es-ES" sz="2000" dirty="0" err="1"/>
              <a:t>e.f.g.h</a:t>
            </a:r>
            <a:r>
              <a:rPr lang="en-US" altLang="es-ES" sz="2000" dirty="0"/>
              <a:t>/y.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2000" dirty="0" smtClean="0"/>
              <a:t>b) </a:t>
            </a:r>
            <a:r>
              <a:rPr lang="en-US" altLang="es-ES" sz="2000" dirty="0"/>
              <a:t>Using your answer to part (a), provide the forwarding tables (using </a:t>
            </a:r>
            <a:r>
              <a:rPr lang="en-US" altLang="es-ES" sz="2000" dirty="0" smtClean="0"/>
              <a:t>longest prefix </a:t>
            </a:r>
            <a:r>
              <a:rPr lang="en-US" altLang="es-ES" sz="2000" dirty="0"/>
              <a:t>matching) for each of the three routers.</a:t>
            </a:r>
            <a:endParaRPr lang="es-ES" altLang="es-ES" sz="2000" dirty="0"/>
          </a:p>
          <a:p>
            <a:pPr algn="just" eaLnBrk="1" hangingPunct="1">
              <a:buFont typeface="ZapfDingbats" pitchFamily="82" charset="2"/>
              <a:buNone/>
            </a:pPr>
            <a:endParaRPr lang="es-ES" altLang="es-E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 txBox="1">
            <a:spLocks noChangeArrowheads="1"/>
          </p:cNvSpPr>
          <p:nvPr/>
        </p:nvSpPr>
        <p:spPr bwMode="auto">
          <a:xfrm>
            <a:off x="0" y="112713"/>
            <a:ext cx="4229100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ISP </a:t>
            </a:r>
            <a:r>
              <a:rPr lang="es-ES" sz="2000" b="1" dirty="0" err="1" smtClean="0">
                <a:latin typeface="Calibri" pitchFamily="34" charset="0"/>
                <a:cs typeface="Calibri" pitchFamily="34" charset="0"/>
              </a:rPr>
              <a:t>assigns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ES_tradnl" sz="2000" dirty="0" smtClean="0"/>
              <a:t>214.97.254.0/23 </a:t>
            </a:r>
            <a:r>
              <a:rPr lang="es-ES" sz="2000" b="1" dirty="0" err="1" smtClean="0">
                <a:latin typeface="Calibri" pitchFamily="34" charset="0"/>
                <a:cs typeface="Calibri" pitchFamily="34" charset="0"/>
              </a:rPr>
              <a:t>Requirements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Network A: 250 hosts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b="1" dirty="0">
                <a:latin typeface="Calibri" pitchFamily="34" charset="0"/>
                <a:cs typeface="Calibri" pitchFamily="34" charset="0"/>
              </a:rPr>
              <a:t>Network 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B: 120 </a:t>
            </a:r>
            <a:r>
              <a:rPr lang="es-ES" sz="2000" b="1" dirty="0">
                <a:latin typeface="Calibri" pitchFamily="34" charset="0"/>
                <a:cs typeface="Calibri" pitchFamily="34" charset="0"/>
              </a:rPr>
              <a:t>interfaces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b="1" dirty="0">
                <a:latin typeface="Calibri" pitchFamily="34" charset="0"/>
                <a:cs typeface="Calibri" pitchFamily="34" charset="0"/>
              </a:rPr>
              <a:t>Network 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C: 120 </a:t>
            </a:r>
            <a:r>
              <a:rPr lang="es-ES" sz="2000" b="1" dirty="0" err="1" smtClean="0">
                <a:latin typeface="Calibri" pitchFamily="34" charset="0"/>
                <a:cs typeface="Calibri" pitchFamily="34" charset="0"/>
              </a:rPr>
              <a:t>end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b="1" dirty="0" err="1" smtClean="0">
                <a:latin typeface="Calibri" pitchFamily="34" charset="0"/>
                <a:cs typeface="Calibri" pitchFamily="34" charset="0"/>
              </a:rPr>
              <a:t>systems</a:t>
            </a:r>
            <a:endParaRPr lang="es-E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Networks D, E and F: 2 interfaces</a:t>
            </a:r>
            <a:endParaRPr lang="es-E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14353"/>
              </p:ext>
            </p:extLst>
          </p:nvPr>
        </p:nvGraphicFramePr>
        <p:xfrm>
          <a:off x="7189806" y="606426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806" y="606426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Line 9"/>
          <p:cNvSpPr>
            <a:spLocks noChangeShapeType="1"/>
          </p:cNvSpPr>
          <p:nvPr/>
        </p:nvSpPr>
        <p:spPr bwMode="auto">
          <a:xfrm flipH="1">
            <a:off x="6026168" y="1231901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5" name="Line 10"/>
          <p:cNvSpPr>
            <a:spLocks noChangeShapeType="1"/>
          </p:cNvSpPr>
          <p:nvPr/>
        </p:nvSpPr>
        <p:spPr bwMode="auto">
          <a:xfrm flipH="1" flipV="1">
            <a:off x="7527943" y="1057276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6" name="Line 11"/>
          <p:cNvSpPr>
            <a:spLocks noChangeShapeType="1"/>
          </p:cNvSpPr>
          <p:nvPr/>
        </p:nvSpPr>
        <p:spPr bwMode="auto">
          <a:xfrm flipH="1">
            <a:off x="6027756" y="1003301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1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89776"/>
              </p:ext>
            </p:extLst>
          </p:nvPr>
        </p:nvGraphicFramePr>
        <p:xfrm>
          <a:off x="6580206" y="501651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206" y="501651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10614"/>
              </p:ext>
            </p:extLst>
          </p:nvPr>
        </p:nvGraphicFramePr>
        <p:xfrm>
          <a:off x="5951556" y="635001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56" y="635001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14"/>
          <p:cNvSpPr>
            <a:spLocks noChangeShapeType="1"/>
          </p:cNvSpPr>
          <p:nvPr/>
        </p:nvSpPr>
        <p:spPr bwMode="auto">
          <a:xfrm flipH="1">
            <a:off x="6656406" y="1241426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6567506" y="112713"/>
            <a:ext cx="33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latin typeface="Arial" panose="020B0604020202020204" pitchFamily="34" charset="0"/>
              </a:rPr>
              <a:t>A</a:t>
            </a:r>
            <a:endParaRPr lang="en-US" altLang="es-ES" sz="1600" b="1"/>
          </a:p>
        </p:txBody>
      </p:sp>
      <p:grpSp>
        <p:nvGrpSpPr>
          <p:cNvPr id="5131" name="Group 20"/>
          <p:cNvGrpSpPr>
            <a:grpSpLocks/>
          </p:cNvGrpSpPr>
          <p:nvPr/>
        </p:nvGrpSpPr>
        <p:grpSpPr bwMode="auto">
          <a:xfrm>
            <a:off x="4859356" y="3930651"/>
            <a:ext cx="711200" cy="381000"/>
            <a:chOff x="3600" y="219"/>
            <a:chExt cx="360" cy="175"/>
          </a:xfrm>
        </p:grpSpPr>
        <p:sp>
          <p:nvSpPr>
            <p:cNvPr id="5184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sp>
          <p:nvSpPr>
            <p:cNvPr id="5185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86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87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188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grpSp>
          <p:nvGrpSpPr>
            <p:cNvPr id="518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94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95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96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9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91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92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93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5132" name="Line 34"/>
          <p:cNvSpPr>
            <a:spLocks noChangeShapeType="1"/>
          </p:cNvSpPr>
          <p:nvPr/>
        </p:nvSpPr>
        <p:spPr bwMode="auto">
          <a:xfrm flipH="1">
            <a:off x="5178443" y="4322763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33" name="Line 35"/>
          <p:cNvSpPr>
            <a:spLocks noChangeShapeType="1"/>
          </p:cNvSpPr>
          <p:nvPr/>
        </p:nvSpPr>
        <p:spPr bwMode="auto">
          <a:xfrm flipH="1" flipV="1">
            <a:off x="4659331" y="5027613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34" name="Line 36"/>
          <p:cNvSpPr>
            <a:spLocks noChangeShapeType="1"/>
          </p:cNvSpPr>
          <p:nvPr/>
        </p:nvSpPr>
        <p:spPr bwMode="auto">
          <a:xfrm flipH="1" flipV="1">
            <a:off x="4670443" y="5043488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35" name="Line 37"/>
          <p:cNvSpPr>
            <a:spLocks noChangeShapeType="1"/>
          </p:cNvSpPr>
          <p:nvPr/>
        </p:nvSpPr>
        <p:spPr bwMode="auto">
          <a:xfrm flipH="1" flipV="1">
            <a:off x="5665806" y="5029201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1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9233"/>
              </p:ext>
            </p:extLst>
          </p:nvPr>
        </p:nvGraphicFramePr>
        <p:xfrm>
          <a:off x="5213368" y="5130801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68" y="5130801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028444"/>
              </p:ext>
            </p:extLst>
          </p:nvPr>
        </p:nvGraphicFramePr>
        <p:xfrm>
          <a:off x="4565668" y="51450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68" y="51450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8" name="Group 46"/>
          <p:cNvGrpSpPr>
            <a:grpSpLocks/>
          </p:cNvGrpSpPr>
          <p:nvPr/>
        </p:nvGrpSpPr>
        <p:grpSpPr bwMode="auto">
          <a:xfrm>
            <a:off x="7888306" y="3949701"/>
            <a:ext cx="711200" cy="381000"/>
            <a:chOff x="3600" y="219"/>
            <a:chExt cx="360" cy="175"/>
          </a:xfrm>
        </p:grpSpPr>
        <p:sp>
          <p:nvSpPr>
            <p:cNvPr id="5171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sp>
          <p:nvSpPr>
            <p:cNvPr id="5172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73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74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175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grpSp>
          <p:nvGrpSpPr>
            <p:cNvPr id="5176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81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82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83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77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78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79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80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5139" name="Line 60"/>
          <p:cNvSpPr>
            <a:spLocks noChangeShapeType="1"/>
          </p:cNvSpPr>
          <p:nvPr/>
        </p:nvSpPr>
        <p:spPr bwMode="auto">
          <a:xfrm flipH="1">
            <a:off x="8207393" y="4341813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0" name="Line 61"/>
          <p:cNvSpPr>
            <a:spLocks noChangeShapeType="1"/>
          </p:cNvSpPr>
          <p:nvPr/>
        </p:nvSpPr>
        <p:spPr bwMode="auto">
          <a:xfrm flipH="1" flipV="1">
            <a:off x="7688281" y="5046663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1" name="Line 62"/>
          <p:cNvSpPr>
            <a:spLocks noChangeShapeType="1"/>
          </p:cNvSpPr>
          <p:nvPr/>
        </p:nvSpPr>
        <p:spPr bwMode="auto">
          <a:xfrm flipH="1" flipV="1">
            <a:off x="7699393" y="5062538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2" name="Line 63"/>
          <p:cNvSpPr>
            <a:spLocks noChangeShapeType="1"/>
          </p:cNvSpPr>
          <p:nvPr/>
        </p:nvSpPr>
        <p:spPr bwMode="auto">
          <a:xfrm flipH="1" flipV="1">
            <a:off x="8694756" y="5048251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14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38267"/>
              </p:ext>
            </p:extLst>
          </p:nvPr>
        </p:nvGraphicFramePr>
        <p:xfrm>
          <a:off x="8242318" y="5149851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18" y="5149851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19554"/>
              </p:ext>
            </p:extLst>
          </p:nvPr>
        </p:nvGraphicFramePr>
        <p:xfrm>
          <a:off x="7594618" y="5164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18" y="5164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5" name="Group 70"/>
          <p:cNvGrpSpPr>
            <a:grpSpLocks/>
          </p:cNvGrpSpPr>
          <p:nvPr/>
        </p:nvGrpSpPr>
        <p:grpSpPr bwMode="auto">
          <a:xfrm>
            <a:off x="6326206" y="2044701"/>
            <a:ext cx="711200" cy="381000"/>
            <a:chOff x="3600" y="219"/>
            <a:chExt cx="360" cy="175"/>
          </a:xfrm>
        </p:grpSpPr>
        <p:sp>
          <p:nvSpPr>
            <p:cNvPr id="5158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sp>
          <p:nvSpPr>
            <p:cNvPr id="5159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60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61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162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1600"/>
            </a:p>
          </p:txBody>
        </p:sp>
        <p:grpSp>
          <p:nvGrpSpPr>
            <p:cNvPr id="5163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68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9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70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64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65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6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7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5146" name="Line 84"/>
          <p:cNvSpPr>
            <a:spLocks noChangeShapeType="1"/>
          </p:cNvSpPr>
          <p:nvPr/>
        </p:nvSpPr>
        <p:spPr bwMode="auto">
          <a:xfrm flipH="1" flipV="1">
            <a:off x="6908818" y="962026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7" name="Line 87"/>
          <p:cNvSpPr>
            <a:spLocks noChangeShapeType="1"/>
          </p:cNvSpPr>
          <p:nvPr/>
        </p:nvSpPr>
        <p:spPr bwMode="auto">
          <a:xfrm flipV="1">
            <a:off x="5391168" y="2417763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8" name="Line 88"/>
          <p:cNvSpPr>
            <a:spLocks noChangeShapeType="1"/>
          </p:cNvSpPr>
          <p:nvPr/>
        </p:nvSpPr>
        <p:spPr bwMode="auto">
          <a:xfrm flipH="1" flipV="1">
            <a:off x="6905643" y="2398713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49" name="Line 89"/>
          <p:cNvSpPr>
            <a:spLocks noChangeShapeType="1"/>
          </p:cNvSpPr>
          <p:nvPr/>
        </p:nvSpPr>
        <p:spPr bwMode="auto">
          <a:xfrm flipH="1" flipV="1">
            <a:off x="5581668" y="4160838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50" name="Text Box 15"/>
          <p:cNvSpPr txBox="1">
            <a:spLocks noChangeArrowheads="1"/>
          </p:cNvSpPr>
          <p:nvPr/>
        </p:nvSpPr>
        <p:spPr bwMode="auto">
          <a:xfrm>
            <a:off x="8056581" y="5780088"/>
            <a:ext cx="331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latin typeface="Arial" panose="020B0604020202020204" pitchFamily="34" charset="0"/>
              </a:rPr>
              <a:t>B</a:t>
            </a:r>
            <a:endParaRPr lang="en-US" altLang="es-ES" sz="1600" b="1"/>
          </a:p>
        </p:txBody>
      </p:sp>
      <p:sp>
        <p:nvSpPr>
          <p:cNvPr id="5151" name="Text Box 15"/>
          <p:cNvSpPr txBox="1">
            <a:spLocks noChangeArrowheads="1"/>
          </p:cNvSpPr>
          <p:nvPr/>
        </p:nvSpPr>
        <p:spPr bwMode="auto">
          <a:xfrm>
            <a:off x="5029218" y="5807076"/>
            <a:ext cx="331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latin typeface="Arial" panose="020B0604020202020204" pitchFamily="34" charset="0"/>
              </a:rPr>
              <a:t>C</a:t>
            </a:r>
            <a:endParaRPr lang="en-US" altLang="es-ES" sz="1600" b="1"/>
          </a:p>
        </p:txBody>
      </p:sp>
      <p:sp>
        <p:nvSpPr>
          <p:cNvPr id="5152" name="Text Box 15"/>
          <p:cNvSpPr txBox="1">
            <a:spLocks noChangeArrowheads="1"/>
          </p:cNvSpPr>
          <p:nvPr/>
        </p:nvSpPr>
        <p:spPr bwMode="auto">
          <a:xfrm>
            <a:off x="7910531" y="2832101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00B0F0"/>
                </a:solidFill>
                <a:latin typeface="Arial" panose="020B0604020202020204" pitchFamily="34" charset="0"/>
              </a:rPr>
              <a:t>D</a:t>
            </a:r>
            <a:endParaRPr lang="en-US" altLang="es-ES" sz="1600" b="1">
              <a:solidFill>
                <a:srgbClr val="00B0F0"/>
              </a:solidFill>
            </a:endParaRPr>
          </a:p>
        </p:txBody>
      </p:sp>
      <p:sp>
        <p:nvSpPr>
          <p:cNvPr id="5153" name="Text Box 15"/>
          <p:cNvSpPr txBox="1">
            <a:spLocks noChangeArrowheads="1"/>
          </p:cNvSpPr>
          <p:nvPr/>
        </p:nvSpPr>
        <p:spPr bwMode="auto">
          <a:xfrm>
            <a:off x="6515118" y="4308476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00B0F0"/>
                </a:solidFill>
                <a:latin typeface="Arial" panose="020B0604020202020204" pitchFamily="34" charset="0"/>
              </a:rPr>
              <a:t>E</a:t>
            </a:r>
            <a:endParaRPr lang="en-US" altLang="es-ES" sz="1600" b="1">
              <a:solidFill>
                <a:srgbClr val="00B0F0"/>
              </a:solidFill>
            </a:endParaRPr>
          </a:p>
        </p:txBody>
      </p:sp>
      <p:sp>
        <p:nvSpPr>
          <p:cNvPr id="5154" name="Text Box 15"/>
          <p:cNvSpPr txBox="1">
            <a:spLocks noChangeArrowheads="1"/>
          </p:cNvSpPr>
          <p:nvPr/>
        </p:nvSpPr>
        <p:spPr bwMode="auto">
          <a:xfrm>
            <a:off x="5319731" y="2832101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00B0F0"/>
                </a:solidFill>
                <a:latin typeface="Arial" panose="020B0604020202020204" pitchFamily="34" charset="0"/>
              </a:rPr>
              <a:t>F</a:t>
            </a:r>
            <a:endParaRPr lang="en-US" altLang="es-ES" sz="1600" b="1">
              <a:solidFill>
                <a:srgbClr val="00B0F0"/>
              </a:solidFill>
            </a:endParaRPr>
          </a:p>
        </p:txBody>
      </p:sp>
      <p:sp>
        <p:nvSpPr>
          <p:cNvPr id="5155" name="Text Box 15"/>
          <p:cNvSpPr txBox="1">
            <a:spLocks noChangeArrowheads="1"/>
          </p:cNvSpPr>
          <p:nvPr/>
        </p:nvSpPr>
        <p:spPr bwMode="auto">
          <a:xfrm>
            <a:off x="7064393" y="1998663"/>
            <a:ext cx="47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C00000"/>
                </a:solidFill>
                <a:latin typeface="Arial" panose="020B0604020202020204" pitchFamily="34" charset="0"/>
              </a:rPr>
              <a:t>RA</a:t>
            </a:r>
            <a:endParaRPr lang="en-US" altLang="es-ES" sz="1600" b="1">
              <a:solidFill>
                <a:srgbClr val="C00000"/>
              </a:solidFill>
            </a:endParaRPr>
          </a:p>
        </p:txBody>
      </p:sp>
      <p:sp>
        <p:nvSpPr>
          <p:cNvPr id="5156" name="Text Box 15"/>
          <p:cNvSpPr txBox="1">
            <a:spLocks noChangeArrowheads="1"/>
          </p:cNvSpPr>
          <p:nvPr/>
        </p:nvSpPr>
        <p:spPr bwMode="auto">
          <a:xfrm>
            <a:off x="8593156" y="3963988"/>
            <a:ext cx="47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C00000"/>
                </a:solidFill>
                <a:latin typeface="Arial" panose="020B0604020202020204" pitchFamily="34" charset="0"/>
              </a:rPr>
              <a:t>RB</a:t>
            </a:r>
            <a:endParaRPr lang="en-US" altLang="es-ES" sz="1600" b="1">
              <a:solidFill>
                <a:srgbClr val="C00000"/>
              </a:solidFill>
            </a:endParaRPr>
          </a:p>
        </p:txBody>
      </p:sp>
      <p:sp>
        <p:nvSpPr>
          <p:cNvPr id="5157" name="Text Box 15"/>
          <p:cNvSpPr txBox="1">
            <a:spLocks noChangeArrowheads="1"/>
          </p:cNvSpPr>
          <p:nvPr/>
        </p:nvSpPr>
        <p:spPr bwMode="auto">
          <a:xfrm>
            <a:off x="4379931" y="3971926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600" b="1">
                <a:solidFill>
                  <a:srgbClr val="C00000"/>
                </a:solidFill>
                <a:latin typeface="Arial" panose="020B0604020202020204" pitchFamily="34" charset="0"/>
              </a:rPr>
              <a:t>RC</a:t>
            </a:r>
            <a:endParaRPr lang="en-US" altLang="es-ES" sz="1600" b="1">
              <a:solidFill>
                <a:srgbClr val="C00000"/>
              </a:solidFill>
            </a:endParaRPr>
          </a:p>
        </p:txBody>
      </p:sp>
      <p:sp>
        <p:nvSpPr>
          <p:cNvPr id="2" name="Flecha abajo 1"/>
          <p:cNvSpPr/>
          <p:nvPr/>
        </p:nvSpPr>
        <p:spPr bwMode="auto">
          <a:xfrm>
            <a:off x="1451728" y="2441439"/>
            <a:ext cx="678730" cy="8862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0831" y="3374231"/>
            <a:ext cx="450003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dirty="0" smtClean="0">
                <a:latin typeface="Calibri" pitchFamily="34" charset="0"/>
                <a:cs typeface="Calibri" pitchFamily="34" charset="0"/>
              </a:rPr>
              <a:t>Network A: /24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dirty="0">
                <a:latin typeface="Calibri" pitchFamily="34" charset="0"/>
                <a:cs typeface="Calibri" pitchFamily="34" charset="0"/>
              </a:rPr>
              <a:t>Network 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B: /25</a:t>
            </a:r>
            <a:endParaRPr lang="es-E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dirty="0">
                <a:latin typeface="Calibri" pitchFamily="34" charset="0"/>
                <a:cs typeface="Calibri" pitchFamily="34" charset="0"/>
              </a:rPr>
              <a:t>Network 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C: /25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Not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enough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addresses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!!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r>
              <a:rPr lang="es-ES" sz="2000" dirty="0" smtClean="0">
                <a:latin typeface="Calibri" pitchFamily="34" charset="0"/>
                <a:cs typeface="Calibri" pitchFamily="34" charset="0"/>
              </a:rPr>
              <a:t>DO NOT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follow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existing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s-ES" sz="2000" dirty="0" smtClean="0">
                <a:latin typeface="Calibri" pitchFamily="34" charset="0"/>
                <a:cs typeface="Calibri" pitchFamily="34" charset="0"/>
              </a:rPr>
            </a:b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out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000" dirty="0" err="1" smtClean="0">
                <a:latin typeface="Calibri" pitchFamily="34" charset="0"/>
                <a:cs typeface="Calibri" pitchFamily="34" charset="0"/>
              </a:rPr>
              <a:t>there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pPr marL="1085850" lvl="1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  <a:defRPr/>
            </a:pP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Not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good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course</a:t>
            </a:r>
            <a:endParaRPr lang="es-ES" sz="1800" dirty="0" smtClean="0">
              <a:latin typeface="Calibri" pitchFamily="34" charset="0"/>
              <a:cs typeface="Calibri" pitchFamily="34" charset="0"/>
            </a:endParaRPr>
          </a:p>
          <a:p>
            <a:pPr marL="1085850" lvl="1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  <a:defRPr/>
            </a:pP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Really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weird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1800" dirty="0" err="1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…</a:t>
            </a:r>
            <a:endParaRPr lang="es-ES" sz="180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-"/>
              <a:defRPr/>
            </a:pPr>
            <a:endParaRPr lang="es-E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 txBox="1">
            <a:spLocks noChangeArrowheads="1"/>
          </p:cNvSpPr>
          <p:nvPr/>
        </p:nvSpPr>
        <p:spPr bwMode="auto">
          <a:xfrm>
            <a:off x="282805" y="320107"/>
            <a:ext cx="8436990" cy="62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s-ES" b="1" dirty="0" smtClean="0">
                <a:solidFill>
                  <a:srgbClr val="FF0000"/>
                </a:solidFill>
              </a:rPr>
              <a:t>THE </a:t>
            </a:r>
            <a:r>
              <a:rPr lang="en-US" altLang="es-ES" dirty="0" smtClean="0"/>
              <a:t>EXERCISE</a:t>
            </a:r>
          </a:p>
          <a:p>
            <a:pPr algn="just">
              <a:spcBef>
                <a:spcPts val="120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algn="just">
              <a:spcBef>
                <a:spcPts val="1200"/>
              </a:spcBef>
              <a:buClrTx/>
              <a:buSzTx/>
              <a:buNone/>
            </a:pPr>
            <a:r>
              <a:rPr lang="es-ES" altLang="es-ES" sz="2000" dirty="0" err="1"/>
              <a:t>Consider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topology</a:t>
            </a:r>
            <a:r>
              <a:rPr lang="es-ES" altLang="es-ES" sz="2000" dirty="0"/>
              <a:t> of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following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picture</a:t>
            </a:r>
            <a:r>
              <a:rPr lang="es-ES" altLang="es-ES" sz="2000" dirty="0"/>
              <a:t>. </a:t>
            </a:r>
          </a:p>
          <a:p>
            <a:pPr algn="just">
              <a:spcBef>
                <a:spcPts val="120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lvl="1" algn="just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s-ES" sz="2000" dirty="0" smtClean="0"/>
              <a:t>a</a:t>
            </a:r>
            <a:r>
              <a:rPr lang="en-US" altLang="es-ES" sz="2000" dirty="0"/>
              <a:t>) Assign addresses to the </a:t>
            </a:r>
            <a:r>
              <a:rPr lang="en-US" altLang="es-ES" sz="2000" dirty="0" smtClean="0"/>
              <a:t>each </a:t>
            </a:r>
            <a:r>
              <a:rPr lang="en-US" altLang="es-ES" sz="2000" dirty="0"/>
              <a:t>one </a:t>
            </a:r>
            <a:r>
              <a:rPr lang="en-US" altLang="es-ES" sz="2000" dirty="0" smtClean="0"/>
              <a:t>other </a:t>
            </a:r>
            <a:r>
              <a:rPr lang="en-US" altLang="es-ES" sz="2000" dirty="0"/>
              <a:t>6 subnets taking into account the following requirements: all the addresses must be assigned from 128.119.252.0/23; subnet A must be able to hold up to 126 </a:t>
            </a:r>
            <a:r>
              <a:rPr lang="en-US" altLang="es-ES" sz="2000" dirty="0">
                <a:solidFill>
                  <a:srgbClr val="FF0000"/>
                </a:solidFill>
              </a:rPr>
              <a:t>hosts</a:t>
            </a:r>
            <a:r>
              <a:rPr lang="en-US" altLang="es-ES" sz="2000" dirty="0"/>
              <a:t>; subnet B must be able to hold up to 62 </a:t>
            </a:r>
            <a:r>
              <a:rPr lang="en-US" altLang="es-ES" sz="2000" dirty="0">
                <a:solidFill>
                  <a:srgbClr val="FF0000"/>
                </a:solidFill>
              </a:rPr>
              <a:t>interfaces</a:t>
            </a:r>
            <a:r>
              <a:rPr lang="en-US" altLang="es-ES" sz="2000" dirty="0"/>
              <a:t> and subnet C must hold up to 15 </a:t>
            </a:r>
            <a:r>
              <a:rPr lang="en-US" altLang="es-ES" sz="2000" dirty="0">
                <a:solidFill>
                  <a:srgbClr val="FF0000"/>
                </a:solidFill>
              </a:rPr>
              <a:t>end systems</a:t>
            </a:r>
            <a:r>
              <a:rPr lang="en-US" altLang="es-ES" sz="2000" dirty="0"/>
              <a:t>. </a:t>
            </a:r>
            <a:r>
              <a:rPr lang="en-US" altLang="es-ES" sz="2000" dirty="0" smtClean="0"/>
              <a:t>Of </a:t>
            </a:r>
            <a:r>
              <a:rPr lang="en-US" altLang="es-ES" sz="2000" dirty="0"/>
              <a:t>course subnets D, E and F should support two interfaces. Assign the addresses using the format </a:t>
            </a:r>
            <a:r>
              <a:rPr lang="en-US" altLang="es-ES" sz="2000" dirty="0" err="1"/>
              <a:t>a.b.c.d</a:t>
            </a:r>
            <a:r>
              <a:rPr lang="en-US" altLang="es-ES" sz="2000" dirty="0"/>
              <a:t>/x</a:t>
            </a:r>
            <a:r>
              <a:rPr lang="en-US" altLang="es-ES" sz="2000" dirty="0" smtClean="0"/>
              <a:t>.</a:t>
            </a:r>
          </a:p>
          <a:p>
            <a:pPr algn="just">
              <a:spcBef>
                <a:spcPts val="1200"/>
              </a:spcBef>
              <a:buClrTx/>
              <a:buSzTx/>
              <a:buFontTx/>
              <a:buNone/>
            </a:pPr>
            <a:endParaRPr lang="en-US" altLang="es-ES" sz="2000" dirty="0" smtClean="0"/>
          </a:p>
          <a:p>
            <a:pPr lvl="1" algn="just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s-ES" sz="2000" dirty="0" smtClean="0"/>
              <a:t>b) Using </a:t>
            </a:r>
            <a:r>
              <a:rPr lang="en-US" altLang="es-ES" sz="2000" dirty="0"/>
              <a:t>your answer to part (a), provide the forwarding tables (using longest prefix matching) for each of the three routers using the following </a:t>
            </a:r>
            <a:r>
              <a:rPr lang="en-US" altLang="es-ES" sz="2000" dirty="0" smtClean="0"/>
              <a:t>format: </a:t>
            </a:r>
            <a:r>
              <a:rPr lang="en-US" altLang="es-ES" sz="2000" dirty="0">
                <a:solidFill>
                  <a:srgbClr val="FF0000"/>
                </a:solidFill>
              </a:rPr>
              <a:t>destination IP / prefix / next hop </a:t>
            </a:r>
            <a:r>
              <a:rPr lang="en-US" altLang="es-ES" sz="2000" dirty="0"/>
              <a:t>(write the IP address using decimal numbers and the prefix using ’/[0..32</a:t>
            </a:r>
            <a:r>
              <a:rPr lang="en-US" altLang="es-ES" sz="2000" dirty="0" smtClean="0"/>
              <a:t>]’).</a:t>
            </a:r>
            <a:endParaRPr lang="es-ES" altLang="es-ES" sz="20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06" y="0"/>
            <a:ext cx="1772240" cy="22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379</Words>
  <Application>Microsoft Office PowerPoint</Application>
  <PresentationFormat>Presentación en pantalla (4:3)</PresentationFormat>
  <Paragraphs>42</Paragraphs>
  <Slides>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Comic Sans MS</vt:lpstr>
      <vt:lpstr>Times New Roman</vt:lpstr>
      <vt:lpstr>ZapfDingbats</vt:lpstr>
      <vt:lpstr>1_Default Design</vt:lpstr>
      <vt:lpstr>Clip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francisco valera</cp:lastModifiedBy>
  <cp:revision>267</cp:revision>
  <cp:lastPrinted>2000-04-27T09:23:27Z</cp:lastPrinted>
  <dcterms:created xsi:type="dcterms:W3CDTF">1999-10-08T19:08:27Z</dcterms:created>
  <dcterms:modified xsi:type="dcterms:W3CDTF">2015-07-30T09:57:56Z</dcterms:modified>
</cp:coreProperties>
</file>