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5A0B0-58F9-45F0-92C9-90327A7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FDF6-F9FC-46EB-9AF7-52DF1E0D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16823-206D-4E7A-8824-D5B33F4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5007-B3B9-4821-94CB-245B6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F939A-8931-47CF-9260-6E18F49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3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396-D03C-45F2-B402-486104C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2A9FCC-4860-4ADA-9D4E-C9F960C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2932C-39D7-4693-A16A-E594342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703E5-2C57-4E82-A7CF-F95A5E0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8A5E-B26C-4CDF-BBDD-F6E47E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224DE-ECB9-40D3-A59A-2CEE165B2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A04C-D416-4F34-A234-4DA1A17C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4E898-8D59-425F-A327-F9628D4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DC6D3-9636-4883-86A6-ED0461B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22239-97E8-4BB8-BBF2-0B4F289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3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F300-C299-4412-BC87-122355C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0BAEC-BD80-4A9F-95D3-86CAB2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5A18D-5898-49D6-8D77-84429D3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FEF6-A446-4CE5-8777-CD7C919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9FDB-3BC6-4326-BB8D-67432BD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2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116-F6B6-4C9D-B1C4-96B97C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39DC8-AEA8-43BD-8D85-9440981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85B93-8761-47E8-9458-A41076ED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33675-CD07-42E9-A5D1-0D89C97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2A28-6C7F-4C79-9600-F47A167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A8CD-72A3-479F-BBA5-A4A5620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180F-BAD3-417B-AF5C-564D4C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CF5A6-0AE7-48FE-80E4-0F1ADF2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6907A-4883-48E1-9617-7925A8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E6594-D565-42DD-B31A-D8AFCB5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53DBF-E94D-4400-901E-B1891057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BFDF-4F38-42CC-8936-6923F4F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51220-9657-4F3B-AFA1-FFCA57AF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512F2-C7FC-4387-AFA8-6692E5C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87457-EF92-4A42-BBCF-54DA9DBA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0CD09-92A9-48E0-B8C0-8A95FAA9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46C9-54F7-437E-A3DC-9482669B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7F5EA-B0C9-4772-9598-12DF2F8D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06C2E-A650-4D0C-89FA-CAED079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0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7476-D846-4393-8686-2CEBBE8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FC121-102A-4643-82E6-CBC95E0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6F0A5-3804-48CB-A802-151D817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C4AEF-03C1-40B8-B91C-E374A6F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34499-EE47-4D30-9A22-C236D26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3818D-5E13-403A-8049-8D28F210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F0A2B-9F66-41DE-B7A1-FD9B784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6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0674-298D-42FF-99E7-2C87EA7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CF18-9AA3-475F-8E30-F5AE8A17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1BF25-9776-4CF7-8AC2-649B1BAB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177CD-FF91-41E9-A1F3-A97FBB6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5EF5D-9A75-4CEA-A67C-2127C11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B83A-4699-4A80-8416-E69D9C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8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C23-33E2-4910-81C0-7FEDE47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6F087-6E60-4F98-ABCB-4B143693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FF65-5800-4178-BF74-F08DBCA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58E6F-493F-4768-9517-DA0E148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11D29-CFAD-441B-8FC7-2CAF9AC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C271-678D-4527-B56F-336F19C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9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855C6C-3CB2-4F86-A0C3-DE69759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1FF06-6765-4377-837E-59301CE6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45E8-488C-4F67-BC8D-EC8C55A0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B419-C0C3-48D5-977A-9807815BFE3C}" type="datetimeFigureOut">
              <a:rPr lang="es-ES" smtClean="0"/>
              <a:t>30/05/2020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FD16-3102-464A-AD85-7B50EA03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3CFD8-BC61-45A7-A7D6-8325E16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3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452144" y="2175584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Clientes(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pasaporte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f_nac, lugar_nac, nacionalidad, dir_postal, </a:t>
            </a:r>
            <a:r>
              <a:rPr lang="es-ES" sz="1100" u="dash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DBD085-FD29-4684-9AE7-09CDD07477FD}"/>
              </a:ext>
            </a:extLst>
          </p:cNvPr>
          <p:cNvSpPr/>
          <p:nvPr/>
        </p:nvSpPr>
        <p:spPr>
          <a:xfrm>
            <a:off x="7394350" y="233558"/>
            <a:ext cx="439029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No se controla la rentabilidad de los empleados.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No implementado mecanismo para aumentar sueldo de empleados.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Los email son únicos, por lo que identificaran a un cliente.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Los tipos de productos son una cardinalidad reducida y no variable, por lo que se almacenan en una tabla de validación.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Habrá que controlar con un rango los valores de direcciones postales.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En contratos f_contratación será clave identificativa por si el cliente se da de baja, pero después vuelve a contratar el producto.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B3C65-55AA-464C-855B-C13255BF7802}"/>
              </a:ext>
            </a:extLst>
          </p:cNvPr>
          <p:cNvSpPr/>
          <p:nvPr/>
        </p:nvSpPr>
        <p:spPr>
          <a:xfrm>
            <a:off x="0" y="0"/>
            <a:ext cx="6096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 Ficheros y Bases de Datos.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Titulación: Ingeniería Informática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y Apellidos: Jorge Rodríguez Fraile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 o pasaporte: 02592368S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496B036-3A06-45AB-9188-680F1A1625F5}"/>
              </a:ext>
            </a:extLst>
          </p:cNvPr>
          <p:cNvSpPr/>
          <p:nvPr/>
        </p:nvSpPr>
        <p:spPr>
          <a:xfrm>
            <a:off x="444452" y="1006225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Productos(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nombre, tipo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f_validez*)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9C97FD3-A6B7-475C-92AF-ECBFDD2D1016}"/>
              </a:ext>
            </a:extLst>
          </p:cNvPr>
          <p:cNvSpPr/>
          <p:nvPr/>
        </p:nvSpPr>
        <p:spPr>
          <a:xfrm>
            <a:off x="444452" y="1566733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Contratos(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cliente, producto.nombre, tipo, </a:t>
            </a:r>
            <a:r>
              <a:rPr lang="es-ES" sz="1100" u="sng" dirty="0" err="1">
                <a:latin typeface="Arial" panose="020B0604020202020204" pitchFamily="34" charset="0"/>
                <a:cs typeface="Arial" panose="020B0604020202020204" pitchFamily="34" charset="0"/>
              </a:rPr>
              <a:t>num_sucursal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, ciudad, f_contratación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empleado)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CD94D41-4EA6-48BD-922C-F17A08FC543E}"/>
              </a:ext>
            </a:extLst>
          </p:cNvPr>
          <p:cNvSpPr/>
          <p:nvPr/>
        </p:nvSpPr>
        <p:spPr>
          <a:xfrm>
            <a:off x="436760" y="2778339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Sucursales(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num_sucursal, ciudad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, calle, num_calle)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F526FA7-F9C8-4D3A-B08D-09A3F1C73F21}"/>
              </a:ext>
            </a:extLst>
          </p:cNvPr>
          <p:cNvSpPr/>
          <p:nvPr/>
        </p:nvSpPr>
        <p:spPr>
          <a:xfrm>
            <a:off x="3055692" y="1014279"/>
            <a:ext cx="1927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TiposProductos(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4094D4-7A04-425C-8E25-C2B4897ED348}"/>
              </a:ext>
            </a:extLst>
          </p:cNvPr>
          <p:cNvSpPr/>
          <p:nvPr/>
        </p:nvSpPr>
        <p:spPr>
          <a:xfrm>
            <a:off x="436760" y="3387190"/>
            <a:ext cx="6231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Empleados(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num_empleado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num_sucursal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sucursal.ciudad, nombre, dirección, teléfono, sueldo)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281FA94-680A-4147-BFDC-22E484C4B4A9}"/>
                  </a:ext>
                </a:extLst>
              </p:cNvPr>
              <p:cNvSpPr/>
              <p:nvPr/>
            </p:nvSpPr>
            <p:spPr>
              <a:xfrm>
                <a:off x="243448" y="4613564"/>
                <a:ext cx="11756567" cy="1081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𝑛𝑜𝑚𝑏𝑟𝑒</m:t>
                        </m:r>
                      </m:sub>
                    </m:sSub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𝑠𝑢𝑐𝑢𝑟𝑠𝑎𝑙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𝑐𝑖𝑢𝑑𝑎𝑑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𝐿𝑒𝑔𝑎𝑛𝑒𝑠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𝐸𝑚𝑝𝑙𝑒𝑎𝑑𝑜𝑠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𝑛𝑜𝑚𝑏𝑟𝑒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𝑠𝑢𝑐𝑢𝑟𝑠𝑎𝑙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𝑠𝑢𝑐𝑢𝑟𝑠𝑎𝑙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𝑐𝑖𝑢𝑑𝑎𝑑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𝐸𝑚𝑝𝑙𝑒𝑎𝑑𝑜𝑠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𝑛𝑢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s-E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s-E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𝑒𝑚𝑝𝑙𝑒𝑎𝑑𝑜</m:t>
                        </m:r>
                      </m:sub>
                    </m:sSub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400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s-ES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es-ES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s-ES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𝑒𝑚𝑝𝑙𝑒𝑎𝑑𝑜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𝐸𝑚𝑝𝑙𝑒𝑎𝑑𝑜𝑠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–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400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𝑒𝑚𝑝𝑙𝑒𝑎𝑑𝑜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es-ES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s-ES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𝑒𝑚𝑝𝑙𝑒𝑎𝑑𝑜</m:t>
                            </m:r>
                          </m:sub>
                        </m:sSub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Ģ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𝑒𝑚𝑝𝑙𝑒𝑎𝑑𝑜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𝐶𝑜𝑛𝑡𝑟𝑎𝑡𝑜𝑠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𝑛𝑜𝑚𝑏𝑟𝑒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𝑠𝑢𝑐𝑢𝑟𝑠𝑎𝑙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𝑠𝑢𝑐𝑢𝑟𝑠𝑎𝑙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𝑐𝑖𝑢𝑑𝑎𝑑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𝐸𝑚𝑝𝑙𝑒𝑎𝑑𝑜𝑠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|&gt;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𝑒𝑚𝑝𝑙𝑒𝑎𝑑𝑜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𝑒𝑚𝑝𝑙𝑒𝑎𝑑𝑜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Ģ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𝑒𝑚𝑝𝑙𝑒𝑎𝑑𝑜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𝐶𝑜𝑛𝑡𝑟𝑎𝑡𝑜𝑠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400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𝑒𝑚𝑝𝑙𝑒𝑎𝑑𝑜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(′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sub>
                        </m:s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Ģ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𝑒𝑚𝑝𝑙𝑒𝑎𝑑𝑜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</a:rPr>
                      <m:t>𝐶𝑜𝑛𝑡𝑟𝑎𝑡𝑜𝑠</m:t>
                    </m:r>
                  </m:oMath>
                </a14:m>
                <a:endParaRPr lang="es-E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281FA94-680A-4147-BFDC-22E484C4B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8" y="4613564"/>
                <a:ext cx="11756567" cy="1081193"/>
              </a:xfrm>
              <a:prstGeom prst="rect">
                <a:avLst/>
              </a:prstGeom>
              <a:blipFill>
                <a:blip r:embed="rId2"/>
                <a:stretch>
                  <a:fillRect l="-156" t="-1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angular 21" descr="DNA&#10;">
            <a:extLst>
              <a:ext uri="{FF2B5EF4-FFF2-40B4-BE49-F238E27FC236}">
                <a16:creationId xmlns:a16="http://schemas.microsoft.com/office/drawing/2014/main" id="{5FF883C9-1AD2-47FA-A3CF-6E72CF2D3C9E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2394631" y="589799"/>
            <a:ext cx="105776" cy="1216346"/>
          </a:xfrm>
          <a:prstGeom prst="bentConnector4">
            <a:avLst>
              <a:gd name="adj1" fmla="val -92621"/>
              <a:gd name="adj2" fmla="val 77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 descr="DNA&#10;">
            <a:extLst>
              <a:ext uri="{FF2B5EF4-FFF2-40B4-BE49-F238E27FC236}">
                <a16:creationId xmlns:a16="http://schemas.microsoft.com/office/drawing/2014/main" id="{7D41445E-3B58-4BEB-AA60-FA1D2FF23404}"/>
              </a:ext>
            </a:extLst>
          </p:cNvPr>
          <p:cNvCxnSpPr>
            <a:cxnSpLocks/>
            <a:endCxn id="149" idx="1"/>
          </p:cNvCxnSpPr>
          <p:nvPr/>
        </p:nvCxnSpPr>
        <p:spPr>
          <a:xfrm rot="16200000" flipH="1" flipV="1">
            <a:off x="661907" y="1601604"/>
            <a:ext cx="495021" cy="914547"/>
          </a:xfrm>
          <a:prstGeom prst="bentConnector4">
            <a:avLst>
              <a:gd name="adj1" fmla="val 22390"/>
              <a:gd name="adj2" fmla="val 1412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4FCBCA2C-DEC7-4C6E-B2DF-C3A79D7E8475}"/>
              </a:ext>
            </a:extLst>
          </p:cNvPr>
          <p:cNvSpPr/>
          <p:nvPr/>
        </p:nvSpPr>
        <p:spPr>
          <a:xfrm rot="16200000" flipV="1">
            <a:off x="2269991" y="892284"/>
            <a:ext cx="163948" cy="139207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31" name="Conector: angular 30" descr="DNA&#10;">
            <a:extLst>
              <a:ext uri="{FF2B5EF4-FFF2-40B4-BE49-F238E27FC236}">
                <a16:creationId xmlns:a16="http://schemas.microsoft.com/office/drawing/2014/main" id="{4653AA6D-5E9C-486A-A7AC-74A9815B625E}"/>
              </a:ext>
            </a:extLst>
          </p:cNvPr>
          <p:cNvCxnSpPr>
            <a:cxnSpLocks/>
            <a:stCxn id="30" idx="1"/>
            <a:endCxn id="14" idx="1"/>
          </p:cNvCxnSpPr>
          <p:nvPr/>
        </p:nvCxnSpPr>
        <p:spPr>
          <a:xfrm rot="5400000" flipH="1">
            <a:off x="1213551" y="367932"/>
            <a:ext cx="369315" cy="1907513"/>
          </a:xfrm>
          <a:prstGeom prst="bentConnector4">
            <a:avLst>
              <a:gd name="adj1" fmla="val 13619"/>
              <a:gd name="adj2" fmla="val 1119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errar llave 36">
            <a:extLst>
              <a:ext uri="{FF2B5EF4-FFF2-40B4-BE49-F238E27FC236}">
                <a16:creationId xmlns:a16="http://schemas.microsoft.com/office/drawing/2014/main" id="{CE1A131C-0E40-4E37-8F08-C308910E5786}"/>
              </a:ext>
            </a:extLst>
          </p:cNvPr>
          <p:cNvSpPr/>
          <p:nvPr/>
        </p:nvSpPr>
        <p:spPr>
          <a:xfrm rot="5400000" flipV="1">
            <a:off x="3689772" y="1161600"/>
            <a:ext cx="163948" cy="139207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38" name="Conector: angular 37" descr="DNA&#10;">
            <a:extLst>
              <a:ext uri="{FF2B5EF4-FFF2-40B4-BE49-F238E27FC236}">
                <a16:creationId xmlns:a16="http://schemas.microsoft.com/office/drawing/2014/main" id="{DD347CFE-51BE-4267-A60C-D229560B3A91}"/>
              </a:ext>
            </a:extLst>
          </p:cNvPr>
          <p:cNvCxnSpPr>
            <a:cxnSpLocks/>
            <a:stCxn id="37" idx="1"/>
            <a:endCxn id="16" idx="1"/>
          </p:cNvCxnSpPr>
          <p:nvPr/>
        </p:nvCxnSpPr>
        <p:spPr>
          <a:xfrm rot="16200000" flipH="1" flipV="1">
            <a:off x="1619485" y="756883"/>
            <a:ext cx="969535" cy="3334986"/>
          </a:xfrm>
          <a:prstGeom prst="bentConnector4">
            <a:avLst>
              <a:gd name="adj1" fmla="val 12537"/>
              <a:gd name="adj2" fmla="val 109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r 42" descr="DNA&#10;">
            <a:extLst>
              <a:ext uri="{FF2B5EF4-FFF2-40B4-BE49-F238E27FC236}">
                <a16:creationId xmlns:a16="http://schemas.microsoft.com/office/drawing/2014/main" id="{F18F54FC-A98A-402C-A771-C402CE20DF7B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H="1">
            <a:off x="5435606" y="2285606"/>
            <a:ext cx="1660360" cy="804417"/>
          </a:xfrm>
          <a:prstGeom prst="bentConnector4">
            <a:avLst>
              <a:gd name="adj1" fmla="val 46061"/>
              <a:gd name="adj2" fmla="val 1284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errar llave 48">
            <a:extLst>
              <a:ext uri="{FF2B5EF4-FFF2-40B4-BE49-F238E27FC236}">
                <a16:creationId xmlns:a16="http://schemas.microsoft.com/office/drawing/2014/main" id="{B9688B7E-56D0-4F4D-BC4C-11F9BA5AEA41}"/>
              </a:ext>
            </a:extLst>
          </p:cNvPr>
          <p:cNvSpPr/>
          <p:nvPr/>
        </p:nvSpPr>
        <p:spPr>
          <a:xfrm rot="5400000" flipV="1">
            <a:off x="3192835" y="2732010"/>
            <a:ext cx="163948" cy="189373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50" name="Conector: angular 49" descr="DNA&#10;">
            <a:extLst>
              <a:ext uri="{FF2B5EF4-FFF2-40B4-BE49-F238E27FC236}">
                <a16:creationId xmlns:a16="http://schemas.microsoft.com/office/drawing/2014/main" id="{A3312922-9F19-462B-AA5F-0AC8CB04C128}"/>
              </a:ext>
            </a:extLst>
          </p:cNvPr>
          <p:cNvCxnSpPr>
            <a:cxnSpLocks/>
            <a:stCxn id="49" idx="1"/>
            <a:endCxn id="16" idx="1"/>
          </p:cNvCxnSpPr>
          <p:nvPr/>
        </p:nvCxnSpPr>
        <p:spPr>
          <a:xfrm rot="16200000" flipV="1">
            <a:off x="1429931" y="1915974"/>
            <a:ext cx="851709" cy="2838049"/>
          </a:xfrm>
          <a:prstGeom prst="bentConnector4">
            <a:avLst>
              <a:gd name="adj1" fmla="val -16889"/>
              <a:gd name="adj2" fmla="val 111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0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245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Rodríguez Fraile</dc:creator>
  <cp:lastModifiedBy>Jorge Rodríguez Fraile</cp:lastModifiedBy>
  <cp:revision>22</cp:revision>
  <dcterms:created xsi:type="dcterms:W3CDTF">2020-05-04T10:46:50Z</dcterms:created>
  <dcterms:modified xsi:type="dcterms:W3CDTF">2020-05-30T09:42:12Z</dcterms:modified>
</cp:coreProperties>
</file>