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5A0B0-58F9-45F0-92C9-90327A73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9FDF6-F9FC-46EB-9AF7-52DF1E0D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16823-206D-4E7A-8824-D5B33F40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5007-B3B9-4821-94CB-245B6B5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F939A-8931-47CF-9260-6E18F499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23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61396-D03C-45F2-B402-486104CD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2A9FCC-4860-4ADA-9D4E-C9F960C9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2932C-39D7-4693-A16A-E5943426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703E5-2C57-4E82-A7CF-F95A5E09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48A5E-B26C-4CDF-BBDD-F6E47ED6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7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224DE-ECB9-40D3-A59A-2CEE165B2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E7A04C-D416-4F34-A234-4DA1A17C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4E898-8D59-425F-A327-F9628D4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DC6D3-9636-4883-86A6-ED0461B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22239-97E8-4BB8-BBF2-0B4F2892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36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F300-C299-4412-BC87-122355C6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0BAEC-BD80-4A9F-95D3-86CAB2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5A18D-5898-49D6-8D77-84429D32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BFEF6-A446-4CE5-8777-CD7C919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A9FDB-3BC6-4326-BB8D-67432BD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2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1116-F6B6-4C9D-B1C4-96B97CB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39DC8-AEA8-43BD-8D85-9440981E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85B93-8761-47E8-9458-A41076ED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33675-CD07-42E9-A5D1-0D89C970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92A28-6C7F-4C79-9600-F47A167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3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FA8CD-72A3-479F-BBA5-A4A56208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6180F-BAD3-417B-AF5C-564D4C5C6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CF5A6-0AE7-48FE-80E4-0F1ADF27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6907A-4883-48E1-9617-7925A8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1E6594-D565-42DD-B31A-D8AFCB54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53DBF-E94D-4400-901E-B1891057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BFDF-4F38-42CC-8936-6923F4F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51220-9657-4F3B-AFA1-FFCA57AF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E512F2-C7FC-4387-AFA8-6692E5C8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987457-EF92-4A42-BBCF-54DA9DBA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10CD09-92A9-48E0-B8C0-8A95FAA9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AC46C9-54F7-437E-A3DC-9482669B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87F5EA-B0C9-4772-9598-12DF2F8D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E06C2E-A650-4D0C-89FA-CAED079F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0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A7476-D846-4393-8686-2CEBBE83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FC121-102A-4643-82E6-CBC95E09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6F0A5-3804-48CB-A802-151D8179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DC4AEF-03C1-40B8-B91C-E374A6F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34499-EE47-4D30-9A22-C236D26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3818D-5E13-403A-8049-8D28F210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EF0A2B-9F66-41DE-B7A1-FD9B784B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6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0674-298D-42FF-99E7-2C87EA7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CF18-9AA3-475F-8E30-F5AE8A17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51BF25-9776-4CF7-8AC2-649B1BAB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177CD-FF91-41E9-A1F3-A97FBB6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5EF5D-9A75-4CEA-A67C-2127C11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6B83A-4699-4A80-8416-E69D9C6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8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D7C23-33E2-4910-81C0-7FEDE470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36F087-6E60-4F98-ABCB-4B1436931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5BFF65-5800-4178-BF74-F08DBCA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58E6F-493F-4768-9517-DA0E1487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11D29-CFAD-441B-8FC7-2CAF9AC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C271-678D-4527-B56F-336F19CA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9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855C6C-3CB2-4F86-A0C3-DE69759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1FF06-6765-4377-837E-59301CE6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A45E8-488C-4F67-BC8D-EC8C55A0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B419-C0C3-48D5-977A-9807815BFE3C}" type="datetimeFigureOut">
              <a:rPr lang="es-ES" smtClean="0"/>
              <a:t>04/06/2020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CFD16-3102-464A-AD85-7B50EA03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3CFD8-BC61-45A7-A7D6-8325E163D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3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ángulo 148">
            <a:extLst>
              <a:ext uri="{FF2B5EF4-FFF2-40B4-BE49-F238E27FC236}">
                <a16:creationId xmlns:a16="http://schemas.microsoft.com/office/drawing/2014/main" id="{D06D6D83-6E5F-4719-8B32-675D03A956E7}"/>
              </a:ext>
            </a:extLst>
          </p:cNvPr>
          <p:cNvSpPr/>
          <p:nvPr/>
        </p:nvSpPr>
        <p:spPr>
          <a:xfrm>
            <a:off x="436760" y="990015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Ayuntamientos(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GPS, municipio, provincias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población)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DBD085-FD29-4684-9AE7-09CDD07477FD}"/>
              </a:ext>
            </a:extLst>
          </p:cNvPr>
          <p:cNvSpPr/>
          <p:nvPr/>
        </p:nvSpPr>
        <p:spPr>
          <a:xfrm>
            <a:off x="7394350" y="233558"/>
            <a:ext cx="439029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Supuestos Semánticos explicito no contemplado.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El control de que el coste de los arboles asociados a un contrato no supere el presupuesto, se controla en fases mas avanzadas.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Cuando se elimine un contrato que se devuelva el dinero remanente no ha sido controlado.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La comprobación de si la alcaldía esta vigente o pasada, para saber si eliminarla todavía no lo podemos controlas, mientras tanto DNA.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La eliminación de los contratos no resueltos si se elimina un alcaldía, pero si no ha llegado la fecha inicio será controlado mas adelante.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No se ha implementado el mecanismo que pone resuelto aun valor distinto de null cuando todos los árboles han sido plantados.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 semántico implícito.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Provincias tiene un grupo reducido y fijo de valores, por lo que una tabla de validación nos facilita la comprobación.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Los contratos de arboles asociado a un contrato tendrá el atributo resuelto como opcional, de tal manera que si no ha sido resuelto es null.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Plantado es opcional, cunado sea null es que no se han plantado todavía.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La cardinalidad de los regalo esta restringida y es pequeña por lo que se crea un tabla de validación.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El numero del pasaporte es único, por lo que será capaz de identificar al alcalde.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EB3C65-55AA-464C-855B-C13255BF7802}"/>
              </a:ext>
            </a:extLst>
          </p:cNvPr>
          <p:cNvSpPr/>
          <p:nvPr/>
        </p:nvSpPr>
        <p:spPr>
          <a:xfrm>
            <a:off x="0" y="0"/>
            <a:ext cx="6096000" cy="990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Asignatura: Ficheros y Bases de Datos.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Titulación: Ingeniería Informática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y Apellidos: Jorge Rodríguez Fraile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 o pasaporte: 02592368S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D907E1E-6348-4D5B-9545-3452D75C8396}"/>
              </a:ext>
            </a:extLst>
          </p:cNvPr>
          <p:cNvSpPr/>
          <p:nvPr/>
        </p:nvSpPr>
        <p:spPr>
          <a:xfrm>
            <a:off x="407357" y="2044396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Especies(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nom_cientifico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nom_común, esperanza, max_altura, proveedor, precio)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8F30A8-26EC-4632-8F08-CB67EAD6FF9F}"/>
              </a:ext>
            </a:extLst>
          </p:cNvPr>
          <p:cNvSpPr/>
          <p:nvPr/>
        </p:nvSpPr>
        <p:spPr>
          <a:xfrm>
            <a:off x="436760" y="2541542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Alcaldes(nombre, localidad, 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num_pasaporte, año_eleccion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807EDA9-D690-4301-9364-E42E4F94B673}"/>
              </a:ext>
            </a:extLst>
          </p:cNvPr>
          <p:cNvSpPr/>
          <p:nvPr/>
        </p:nvSpPr>
        <p:spPr>
          <a:xfrm>
            <a:off x="436760" y="3205207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Contratos(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f_firma, alcalde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f_inicio, presupuesto, regalo, resuelto*)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33FE95B-75E7-46C8-B0C7-7768CE52D436}"/>
              </a:ext>
            </a:extLst>
          </p:cNvPr>
          <p:cNvSpPr/>
          <p:nvPr/>
        </p:nvSpPr>
        <p:spPr>
          <a:xfrm>
            <a:off x="407357" y="3782309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Plantar(</a:t>
            </a:r>
            <a:r>
              <a:rPr lang="es-ES" sz="1100" u="sng" dirty="0" err="1">
                <a:latin typeface="Arial" panose="020B0604020202020204" pitchFamily="34" charset="0"/>
                <a:cs typeface="Arial" panose="020B0604020202020204" pitchFamily="34" charset="0"/>
              </a:rPr>
              <a:t>f_firma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, alcalde, especie, lugar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cantidad, plantado*)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BBE744A-5560-4955-B6F1-ADE5CFFC0ACB}"/>
              </a:ext>
            </a:extLst>
          </p:cNvPr>
          <p:cNvSpPr/>
          <p:nvPr/>
        </p:nvSpPr>
        <p:spPr>
          <a:xfrm>
            <a:off x="407357" y="4445974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Proveedores(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100" u="dash" dirty="0">
                <a:latin typeface="Arial" panose="020B0604020202020204" pitchFamily="34" charset="0"/>
                <a:cs typeface="Arial" panose="020B0604020202020204" pitchFamily="34" charset="0"/>
              </a:rPr>
              <a:t>teléfono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dirección)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C2FC2E4-C88E-48DF-9B5F-2002F7756E3D}"/>
              </a:ext>
            </a:extLst>
          </p:cNvPr>
          <p:cNvSpPr/>
          <p:nvPr/>
        </p:nvSpPr>
        <p:spPr>
          <a:xfrm>
            <a:off x="5234410" y="3205923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Regalos(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A5625A1-6ECC-4519-85BC-0EAD1B83CC06}"/>
              </a:ext>
            </a:extLst>
          </p:cNvPr>
          <p:cNvSpPr/>
          <p:nvPr/>
        </p:nvSpPr>
        <p:spPr>
          <a:xfrm>
            <a:off x="4137902" y="982473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Provincias(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6568EBC-3657-4300-999E-38A07A064D52}"/>
              </a:ext>
            </a:extLst>
          </p:cNvPr>
          <p:cNvSpPr/>
          <p:nvPr/>
        </p:nvSpPr>
        <p:spPr>
          <a:xfrm>
            <a:off x="407356" y="1374682"/>
            <a:ext cx="75491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Pedidos(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firma, GPS, municipio, provincia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f_firma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alcalde)</a:t>
            </a:r>
          </a:p>
        </p:txBody>
      </p:sp>
      <p:cxnSp>
        <p:nvCxnSpPr>
          <p:cNvPr id="26" name="Conector: angular 25" descr="DNA&#10;">
            <a:extLst>
              <a:ext uri="{FF2B5EF4-FFF2-40B4-BE49-F238E27FC236}">
                <a16:creationId xmlns:a16="http://schemas.microsoft.com/office/drawing/2014/main" id="{54058E2D-01E2-439B-8D7E-DB3AB6319C0E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3411621" y="534951"/>
            <a:ext cx="147953" cy="1304609"/>
          </a:xfrm>
          <a:prstGeom prst="bentConnector4">
            <a:avLst>
              <a:gd name="adj1" fmla="val -14046"/>
              <a:gd name="adj2" fmla="val 86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errar llave 29">
            <a:extLst>
              <a:ext uri="{FF2B5EF4-FFF2-40B4-BE49-F238E27FC236}">
                <a16:creationId xmlns:a16="http://schemas.microsoft.com/office/drawing/2014/main" id="{7ADD0653-436A-43F9-88F8-40ED2CBEBDFF}"/>
              </a:ext>
            </a:extLst>
          </p:cNvPr>
          <p:cNvSpPr/>
          <p:nvPr/>
        </p:nvSpPr>
        <p:spPr>
          <a:xfrm rot="5400000" flipV="1">
            <a:off x="2140645" y="818500"/>
            <a:ext cx="163948" cy="159930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31" name="Conector: angular 30" descr="DNA&#10;">
            <a:extLst>
              <a:ext uri="{FF2B5EF4-FFF2-40B4-BE49-F238E27FC236}">
                <a16:creationId xmlns:a16="http://schemas.microsoft.com/office/drawing/2014/main" id="{53619C8A-C31D-4AB9-B16F-88DA1E13199F}"/>
              </a:ext>
            </a:extLst>
          </p:cNvPr>
          <p:cNvCxnSpPr>
            <a:cxnSpLocks/>
            <a:stCxn id="30" idx="1"/>
            <a:endCxn id="149" idx="1"/>
          </p:cNvCxnSpPr>
          <p:nvPr/>
        </p:nvCxnSpPr>
        <p:spPr>
          <a:xfrm rot="16200000" flipV="1">
            <a:off x="1040038" y="517543"/>
            <a:ext cx="579305" cy="1785859"/>
          </a:xfrm>
          <a:prstGeom prst="bentConnector4">
            <a:avLst>
              <a:gd name="adj1" fmla="val -4120"/>
              <a:gd name="adj2" fmla="val 1128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errar llave 34">
            <a:extLst>
              <a:ext uri="{FF2B5EF4-FFF2-40B4-BE49-F238E27FC236}">
                <a16:creationId xmlns:a16="http://schemas.microsoft.com/office/drawing/2014/main" id="{F97D1C63-B4A5-4E4E-8B16-FF0E4BAC3FCE}"/>
              </a:ext>
            </a:extLst>
          </p:cNvPr>
          <p:cNvSpPr/>
          <p:nvPr/>
        </p:nvSpPr>
        <p:spPr>
          <a:xfrm rot="5400000" flipV="1">
            <a:off x="3477297" y="1138058"/>
            <a:ext cx="163948" cy="99231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36" name="Conector: angular 35" descr="DNA&#10;">
            <a:extLst>
              <a:ext uri="{FF2B5EF4-FFF2-40B4-BE49-F238E27FC236}">
                <a16:creationId xmlns:a16="http://schemas.microsoft.com/office/drawing/2014/main" id="{8E0308DB-533C-4BBF-969F-FADC75C8B2FD}"/>
              </a:ext>
            </a:extLst>
          </p:cNvPr>
          <p:cNvCxnSpPr>
            <a:cxnSpLocks/>
            <a:stCxn id="35" idx="1"/>
            <a:endCxn id="16" idx="1"/>
          </p:cNvCxnSpPr>
          <p:nvPr/>
        </p:nvCxnSpPr>
        <p:spPr>
          <a:xfrm rot="16200000" flipH="1" flipV="1">
            <a:off x="1188104" y="964844"/>
            <a:ext cx="1619824" cy="3122511"/>
          </a:xfrm>
          <a:prstGeom prst="bentConnector4">
            <a:avLst>
              <a:gd name="adj1" fmla="val 7013"/>
              <a:gd name="adj2" fmla="val 1073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angular 39" descr="DNA&#10;">
            <a:extLst>
              <a:ext uri="{FF2B5EF4-FFF2-40B4-BE49-F238E27FC236}">
                <a16:creationId xmlns:a16="http://schemas.microsoft.com/office/drawing/2014/main" id="{710FF042-B224-43BF-AFBE-A85D0011EFC9}"/>
              </a:ext>
            </a:extLst>
          </p:cNvPr>
          <p:cNvCxnSpPr>
            <a:cxnSpLocks/>
            <a:stCxn id="16" idx="2"/>
            <a:endCxn id="21" idx="1"/>
          </p:cNvCxnSpPr>
          <p:nvPr/>
        </p:nvCxnSpPr>
        <p:spPr>
          <a:xfrm rot="5400000" flipH="1" flipV="1">
            <a:off x="4509937" y="2742345"/>
            <a:ext cx="130089" cy="1318855"/>
          </a:xfrm>
          <a:prstGeom prst="bentConnector4">
            <a:avLst>
              <a:gd name="adj1" fmla="val -176276"/>
              <a:gd name="adj2" fmla="val 766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: angular 44" descr="DNA&#10;">
            <a:extLst>
              <a:ext uri="{FF2B5EF4-FFF2-40B4-BE49-F238E27FC236}">
                <a16:creationId xmlns:a16="http://schemas.microsoft.com/office/drawing/2014/main" id="{6385F319-86F8-4A54-AB4D-EAE3F9CF9F81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 flipV="1">
            <a:off x="1390239" y="1310861"/>
            <a:ext cx="2283035" cy="4248799"/>
          </a:xfrm>
          <a:prstGeom prst="bentConnector4">
            <a:avLst>
              <a:gd name="adj1" fmla="val 2254"/>
              <a:gd name="adj2" fmla="val 1069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errar llave 48">
            <a:extLst>
              <a:ext uri="{FF2B5EF4-FFF2-40B4-BE49-F238E27FC236}">
                <a16:creationId xmlns:a16="http://schemas.microsoft.com/office/drawing/2014/main" id="{2B96B94F-2DEA-4E9C-961B-D7B6136D936E}"/>
              </a:ext>
            </a:extLst>
          </p:cNvPr>
          <p:cNvSpPr/>
          <p:nvPr/>
        </p:nvSpPr>
        <p:spPr>
          <a:xfrm rot="5400000" flipV="1">
            <a:off x="1364274" y="3589007"/>
            <a:ext cx="163948" cy="90820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50" name="Conector: angular 49" descr="DNA&#10;">
            <a:extLst>
              <a:ext uri="{FF2B5EF4-FFF2-40B4-BE49-F238E27FC236}">
                <a16:creationId xmlns:a16="http://schemas.microsoft.com/office/drawing/2014/main" id="{2D17CB06-6DAF-44A2-9BD6-39C5304FA478}"/>
              </a:ext>
            </a:extLst>
          </p:cNvPr>
          <p:cNvCxnSpPr>
            <a:cxnSpLocks/>
            <a:stCxn id="49" idx="1"/>
            <a:endCxn id="16" idx="1"/>
          </p:cNvCxnSpPr>
          <p:nvPr/>
        </p:nvCxnSpPr>
        <p:spPr>
          <a:xfrm rot="16200000" flipV="1">
            <a:off x="546969" y="3225804"/>
            <a:ext cx="789071" cy="1009488"/>
          </a:xfrm>
          <a:prstGeom prst="bentConnector4">
            <a:avLst>
              <a:gd name="adj1" fmla="val -15584"/>
              <a:gd name="adj2" fmla="val 122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r 57" descr="DNA&#10;">
            <a:extLst>
              <a:ext uri="{FF2B5EF4-FFF2-40B4-BE49-F238E27FC236}">
                <a16:creationId xmlns:a16="http://schemas.microsoft.com/office/drawing/2014/main" id="{6166F84E-A182-424F-B965-1D19A981CA6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V="1">
            <a:off x="393901" y="2188657"/>
            <a:ext cx="1842176" cy="1815263"/>
          </a:xfrm>
          <a:prstGeom prst="bentConnector4">
            <a:avLst>
              <a:gd name="adj1" fmla="val 14863"/>
              <a:gd name="adj2" fmla="val 1135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: angular 81" descr="DNA&#10;">
            <a:extLst>
              <a:ext uri="{FF2B5EF4-FFF2-40B4-BE49-F238E27FC236}">
                <a16:creationId xmlns:a16="http://schemas.microsoft.com/office/drawing/2014/main" id="{CD8335C0-A76E-4DFA-83EF-7C0B9A27211E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V="1">
            <a:off x="919031" y="2190076"/>
            <a:ext cx="499048" cy="1463589"/>
          </a:xfrm>
          <a:prstGeom prst="bentConnector4">
            <a:avLst>
              <a:gd name="adj1" fmla="val 70885"/>
              <a:gd name="adj2" fmla="val 1111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C7F70AB8-106E-4862-A7C6-C8E834DF0F87}"/>
                  </a:ext>
                </a:extLst>
              </p:cNvPr>
              <p:cNvSpPr/>
              <p:nvPr/>
            </p:nvSpPr>
            <p:spPr>
              <a:xfrm>
                <a:off x="69888" y="4687091"/>
                <a:ext cx="8361593" cy="1804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100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𝑝𝑟𝑒𝑐𝑖𝑜</m:t>
                        </m:r>
                      </m:sub>
                    </m:sSub>
                    <m:r>
                      <a:rPr lang="es-ES" sz="11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𝑛𝑜𝑚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𝑐𝑜𝑚𝑢𝑛</m:t>
                        </m:r>
                        <m:sSup>
                          <m:sSupPr>
                            <m:ctrlP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𝑃𝑖𝑛𝑜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𝑉𝑎𝑙𝑠𝑎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𝐸𝑠𝑝𝑒𝑐𝑖𝑒𝑠</m:t>
                    </m:r>
                  </m:oMath>
                </a14:m>
                <a:endParaRPr lang="es-E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b)</a:t>
                </a:r>
                <a:r>
                  <a:rPr lang="es-E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𝑓𝑖𝑟𝑠𝑡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s-ES" sz="11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i="1">
                                <a:latin typeface="Cambria Math" panose="02040503050406030204" pitchFamily="18" charset="0"/>
                              </a:rPr>
                              <m:t>╤</m:t>
                            </m:r>
                          </m:e>
                          <m:sub>
                            <m:r>
                              <a:rPr lang="es-ES" sz="1100" i="1">
                                <a:latin typeface="Cambria Math" panose="02040503050406030204" pitchFamily="18" charset="0"/>
                              </a:rPr>
                              <m:t>𝑏𝑒𝑛𝑒𝑓𝑖𝑐𝑖𝑜𝑠</m:t>
                            </m:r>
                          </m:sub>
                        </m:s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𝑒𝑠𝑝𝑒𝑐𝑖𝑜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 ′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𝑒𝑠𝑝𝑒𝑐𝑖𝑒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𝑑𝑒𝑙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𝑎𝑟𝑏𝑜</m:t>
                        </m:r>
                        <m:sSup>
                          <m:sSupPr>
                            <m:ctrlP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ctrlP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  <m:t>𝑐𝑎𝑛𝑡𝑖𝑑𝑎</m:t>
                            </m:r>
                            <m:sSup>
                              <m:sSupPr>
                                <m:ctrlP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𝑝𝑟𝑒𝑐𝑖𝑜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𝑏𝑒𝑛𝑒𝑓𝑖𝑐𝑖𝑜𝑠</m:t>
                        </m:r>
                      </m:sub>
                    </m:sSub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Ģ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𝑒𝑠𝑝𝑒𝑐𝑖𝑒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s-ES" sz="11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  <m:t>𝑖𝑛𝑖𝑐𝑖𝑜</m:t>
                                  </m:r>
                                </m:sub>
                              </m:sSub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𝑦𝑒𝑎𝑟</m:t>
                              </m:r>
                              <m:sSup>
                                <m:sSupPr>
                                  <m:ctrlP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  <m:t>2019</m:t>
                                  </m:r>
                                </m:e>
                                <m:sup>
                                  <m: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𝐶𝑜𝑛𝑡𝑟𝑎𝑡𝑜𝑠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∗|</m:t>
                              </m:r>
                            </m:e>
                            <m:sub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𝑐𝑜𝑛𝑡𝑟𝑎𝑡𝑜</m:t>
                              </m:r>
                            </m:sub>
                          </m:s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𝑃𝑙𝑎𝑛𝑡𝑎𝑟</m:t>
                          </m:r>
                        </m:e>
                      </m:d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𝑒𝑠𝑝𝑒𝑐𝑖𝑒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sSub>
                            <m:sSub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𝑐𝑖𝑒𝑛𝑡𝑖𝑓𝑖𝑐𝑜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s-E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1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𝑝𝑟𝑒𝑐𝑖𝑜</m:t>
                          </m:r>
                        </m:sub>
                      </m:sSub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𝐸𝑠𝑝𝑒𝑐𝑖𝑒𝑠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E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100" b="0" i="0" smtClean="0">
                        <a:latin typeface="Cambria Math" panose="02040503050406030204" pitchFamily="18" charset="0"/>
                      </a:rPr>
                      <m:t>Especies</m:t>
                    </m:r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|&gt;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sSub>
                          <m:sSubPr>
                            <m:ctrlP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100" b="0" i="1" smtClean="0">
                                <a:latin typeface="Cambria Math" panose="02040503050406030204" pitchFamily="18" charset="0"/>
                              </a:rPr>
                              <m:t>𝑐𝑖𝑒𝑛𝑡𝑖𝑓𝑖𝑐𝑜</m:t>
                            </m:r>
                          </m:sub>
                        </m:s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𝑒𝑠𝑝𝑒𝑐𝑖𝑒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𝑃𝑙𝑎𝑛𝑡𝑎𝑟</m:t>
                    </m:r>
                  </m:oMath>
                </a14:m>
                <a:endParaRPr lang="es-E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d)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100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1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ayuntamiento</m:t>
                        </m:r>
                        <m:r>
                          <a:rPr lang="es-ES" sz="11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s-ES" sz="11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municipio</m:t>
                        </m:r>
                        <m: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as</m:t>
                        </m:r>
                        <m: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municipio</m:t>
                        </m:r>
                        <m:r>
                          <a:rPr lang="es-ES" sz="11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s-ES" sz="11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ayuntamiento</m:t>
                        </m:r>
                        <m:r>
                          <a:rPr lang="es-ES" sz="11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s-ES" sz="11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provincia</m:t>
                        </m:r>
                        <m: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as</m:t>
                        </m:r>
                        <m: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provincia</m:t>
                        </m:r>
                        <m:r>
                          <a:rPr lang="es-ES" sz="11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s-ES" sz="11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especie</m:t>
                        </m:r>
                        <m: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as</m:t>
                        </m:r>
                        <m: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nom</m:t>
                        </m:r>
                        <m: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s-ES" sz="11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cientifico</m:t>
                        </m:r>
                      </m:sub>
                    </m:sSub>
                  </m:oMath>
                </a14:m>
                <a:endParaRPr lang="es-ES" sz="11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𝑃𝑒𝑑𝑖𝑑𝑜𝑠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𝑐𝑜𝑛𝑡𝑟𝑎𝑡𝑜</m:t>
                          </m:r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𝑓𝑖𝑟𝑚𝑎</m:t>
                              </m:r>
                            </m:sub>
                          </m:sSub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𝑐𝑜𝑛𝑡𝑟𝑎𝑡𝑜</m:t>
                          </m:r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𝑎𝑙𝑐𝑎𝑙𝑑𝑒</m:t>
                          </m:r>
                        </m:sub>
                      </m:sSub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1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𝑐𝑜𝑛𝑡𝑟𝑎𝑡𝑜</m:t>
                              </m:r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  <m:t>𝑓𝑖𝑟𝑚𝑎</m:t>
                                  </m:r>
                                </m:sub>
                              </m:sSub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𝑐𝑜𝑛𝑡𝑟𝑎𝑡𝑜</m:t>
                              </m:r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𝑎𝑙𝑐𝑎𝑙𝑑𝑒</m:t>
                              </m:r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𝑒𝑠𝑝𝑒𝑐𝑖𝑒</m:t>
                              </m:r>
                            </m:sub>
                          </m:s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𝑃𝑙𝑎𝑛𝑡𝑎𝑟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sub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𝑒𝑠𝑝𝑒𝑐𝑖𝑒</m:t>
                              </m:r>
                            </m:sub>
                          </m:s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sSup>
                                    <m:sSupPr>
                                      <m:ctrlPr>
                                        <a:rPr lang="es-E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11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sSup>
                                    <m:sSupPr>
                                      <m:ctrlPr>
                                        <a:rPr lang="es-E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11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s-ES" sz="1100">
                              <a:latin typeface="Cambria Math" panose="02040503050406030204" pitchFamily="18" charset="0"/>
                            </a:rPr>
                            <m:t>Ģ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𝑒𝑠𝑝𝑒𝑐𝑖𝑒</m:t>
                          </m:r>
                        </m:sub>
                      </m:sSub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𝑃𝑙𝑎𝑛𝑡𝑎𝑟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))) </m:t>
                      </m:r>
                    </m:oMath>
                  </m:oMathPara>
                </a14:m>
                <a:endParaRPr lang="es-E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C7F70AB8-106E-4862-A7C6-C8E834DF0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8" y="4687091"/>
                <a:ext cx="8361593" cy="1804981"/>
              </a:xfrm>
              <a:prstGeom prst="rect">
                <a:avLst/>
              </a:prstGeom>
              <a:blipFill>
                <a:blip r:embed="rId2"/>
                <a:stretch>
                  <a:fillRect r="-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adroTexto 36">
            <a:extLst>
              <a:ext uri="{FF2B5EF4-FFF2-40B4-BE49-F238E27FC236}">
                <a16:creationId xmlns:a16="http://schemas.microsoft.com/office/drawing/2014/main" id="{0BB77A58-745B-403F-B836-D7FD6C8FD3EB}"/>
              </a:ext>
            </a:extLst>
          </p:cNvPr>
          <p:cNvSpPr txBox="1"/>
          <p:nvPr/>
        </p:nvSpPr>
        <p:spPr>
          <a:xfrm>
            <a:off x="3922727" y="1115630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ADE1250-2C65-43BE-836C-6C2399B99604}"/>
              </a:ext>
            </a:extLst>
          </p:cNvPr>
          <p:cNvSpPr txBox="1"/>
          <p:nvPr/>
        </p:nvSpPr>
        <p:spPr>
          <a:xfrm>
            <a:off x="3520970" y="1690980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316BB75-D1BA-4ADF-9B18-136CC396A1BD}"/>
              </a:ext>
            </a:extLst>
          </p:cNvPr>
          <p:cNvSpPr txBox="1"/>
          <p:nvPr/>
        </p:nvSpPr>
        <p:spPr>
          <a:xfrm>
            <a:off x="2196422" y="1565947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8797BED-211D-4465-9CED-3512997A9C4B}"/>
              </a:ext>
            </a:extLst>
          </p:cNvPr>
          <p:cNvSpPr txBox="1"/>
          <p:nvPr/>
        </p:nvSpPr>
        <p:spPr>
          <a:xfrm>
            <a:off x="4685559" y="2226425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6F1AECD-325D-4A1E-B270-443E5C987596}"/>
              </a:ext>
            </a:extLst>
          </p:cNvPr>
          <p:cNvSpPr txBox="1"/>
          <p:nvPr/>
        </p:nvSpPr>
        <p:spPr>
          <a:xfrm>
            <a:off x="1856082" y="2893584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CAD5B99-45E6-4E3D-9187-F961BBB54AC7}"/>
              </a:ext>
            </a:extLst>
          </p:cNvPr>
          <p:cNvSpPr txBox="1"/>
          <p:nvPr/>
        </p:nvSpPr>
        <p:spPr>
          <a:xfrm>
            <a:off x="1458672" y="4083041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281AB1E-4E06-47E7-80A6-A7ADAEDBB1AB}"/>
              </a:ext>
            </a:extLst>
          </p:cNvPr>
          <p:cNvSpPr txBox="1"/>
          <p:nvPr/>
        </p:nvSpPr>
        <p:spPr>
          <a:xfrm>
            <a:off x="4011685" y="3461713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00A5F99-F3EB-4D10-A2F8-F88FBD31C241}"/>
              </a:ext>
            </a:extLst>
          </p:cNvPr>
          <p:cNvSpPr txBox="1"/>
          <p:nvPr/>
        </p:nvSpPr>
        <p:spPr>
          <a:xfrm>
            <a:off x="1458672" y="3517133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085114E-9ED3-FD4A-AB96-1B955B1F02FB}"/>
              </a:ext>
            </a:extLst>
          </p:cNvPr>
          <p:cNvSpPr/>
          <p:nvPr/>
        </p:nvSpPr>
        <p:spPr>
          <a:xfrm>
            <a:off x="4982715" y="1360795"/>
            <a:ext cx="25920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Falta Alcaldía, que relacionaría Alcalde y Ayuntamiento. SIN HACER</a:t>
            </a:r>
          </a:p>
        </p:txBody>
      </p:sp>
    </p:spTree>
    <p:extLst>
      <p:ext uri="{BB962C8B-B14F-4D97-AF65-F5344CB8AC3E}">
        <p14:creationId xmlns:p14="http://schemas.microsoft.com/office/powerpoint/2010/main" val="3609301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426</Words>
  <Application>Microsoft Office PowerPoint</Application>
  <PresentationFormat>Panorámica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Rodríguez Fraile</dc:creator>
  <cp:lastModifiedBy>Jorge Rodríguez Fraile</cp:lastModifiedBy>
  <cp:revision>29</cp:revision>
  <dcterms:created xsi:type="dcterms:W3CDTF">2020-05-04T10:46:50Z</dcterms:created>
  <dcterms:modified xsi:type="dcterms:W3CDTF">2020-06-04T13:24:21Z</dcterms:modified>
</cp:coreProperties>
</file>