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076" r:id="rId2"/>
    <p:sldId id="1077" r:id="rId3"/>
    <p:sldId id="1078" r:id="rId4"/>
    <p:sldId id="1081" r:id="rId5"/>
    <p:sldId id="1213" r:id="rId6"/>
    <p:sldId id="1082" r:id="rId7"/>
    <p:sldId id="1083" r:id="rId8"/>
    <p:sldId id="1084" r:id="rId9"/>
    <p:sldId id="1085" r:id="rId10"/>
    <p:sldId id="1086" r:id="rId11"/>
    <p:sldId id="10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897" autoAdjust="0"/>
    <p:restoredTop sz="62941"/>
  </p:normalViewPr>
  <p:slideViewPr>
    <p:cSldViewPr snapToGrid="0" snapToObjects="1">
      <p:cViewPr varScale="1">
        <p:scale>
          <a:sx n="17" d="100"/>
          <a:sy n="17" d="100"/>
        </p:scale>
        <p:origin x="36" y="572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3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5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4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7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449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49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6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0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1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 err="1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  <a:endParaRPr lang="en-US" altLang="en-US" sz="28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</a:t>
            </a:r>
            <a:r>
              <a:rPr lang="en-US" altLang="en-US" sz="2800" dirty="0" err="1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2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IP addressing: CIDR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11096157" cy="207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CIDR: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lassless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omain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(pronounced “cider”)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 portion of address of arbitrary length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format: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a.b.c.d/x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where x is # bits in subnet portion of address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FDBCB-D833-424E-B896-ECF456E857A6}"/>
              </a:ext>
            </a:extLst>
          </p:cNvPr>
          <p:cNvGrpSpPr/>
          <p:nvPr/>
        </p:nvGrpSpPr>
        <p:grpSpPr>
          <a:xfrm>
            <a:off x="3242716" y="3863272"/>
            <a:ext cx="6124575" cy="1624012"/>
            <a:chOff x="3242716" y="3863272"/>
            <a:chExt cx="6124575" cy="1624012"/>
          </a:xfrm>
        </p:grpSpPr>
        <p:sp>
          <p:nvSpPr>
            <p:cNvPr id="71" name="Text Box 5">
              <a:extLst>
                <a:ext uri="{FF2B5EF4-FFF2-40B4-BE49-F238E27FC236}">
                  <a16:creationId xmlns:a16="http://schemas.microsoft.com/office/drawing/2014/main" id="{DF99B885-3705-9D49-B24E-90392B91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716" y="4444297"/>
              <a:ext cx="6124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11001000  00010111  0001000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0  00000000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6">
              <a:extLst>
                <a:ext uri="{FF2B5EF4-FFF2-40B4-BE49-F238E27FC236}">
                  <a16:creationId xmlns:a16="http://schemas.microsoft.com/office/drawing/2014/main" id="{53AC14AD-B9EE-554E-9932-48BD3C8AF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829" y="3899784"/>
              <a:ext cx="869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5" name="Text Box 7">
              <a:extLst>
                <a:ext uri="{FF2B5EF4-FFF2-40B4-BE49-F238E27FC236}">
                  <a16:creationId xmlns:a16="http://schemas.microsoft.com/office/drawing/2014/main" id="{A9661791-FEB7-4F4F-86F8-6CFB4289A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4604" y="3863272"/>
              <a:ext cx="615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9" name="Line 8">
              <a:extLst>
                <a:ext uri="{FF2B5EF4-FFF2-40B4-BE49-F238E27FC236}">
                  <a16:creationId xmlns:a16="http://schemas.microsoft.com/office/drawing/2014/main" id="{3951CC4F-1C7E-7149-9A31-48715C63D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304" y="4209347"/>
              <a:ext cx="162083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CD44A653-71EC-9D4E-A7F3-98231B266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2129" y="4198234"/>
              <a:ext cx="595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id="{D9A9A07F-569F-3443-AEE2-00A164A4D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466" y="5030084"/>
              <a:ext cx="2219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14">
              <a:extLst>
                <a:ext uri="{FF2B5EF4-FFF2-40B4-BE49-F238E27FC236}">
                  <a16:creationId xmlns:a16="http://schemas.microsoft.com/office/drawing/2014/main" id="{2DDD0515-22AD-7341-9655-745249D5C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566" y="4199822"/>
              <a:ext cx="143827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15">
              <a:extLst>
                <a:ext uri="{FF2B5EF4-FFF2-40B4-BE49-F238E27FC236}">
                  <a16:creationId xmlns:a16="http://schemas.microsoft.com/office/drawing/2014/main" id="{EE979EFA-8152-E542-864B-818BC9C39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1829" y="4210934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C68F452-8EED-AA47-AB8D-3B3E453FE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Network Layer: Internet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4249E09-2CB1-514A-AC5F-40ADE00A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317" y="2215552"/>
            <a:ext cx="7370788" cy="40767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1651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B180F0D6-1F8C-804C-9B7D-8CC6486C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4" y="1413891"/>
            <a:ext cx="7534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host, router network layer functions:</a:t>
            </a:r>
          </a:p>
        </p:txBody>
      </p:sp>
      <p:sp>
        <p:nvSpPr>
          <p:cNvPr id="54" name="Line 17">
            <a:extLst>
              <a:ext uri="{FF2B5EF4-FFF2-40B4-BE49-F238E27FC236}">
                <a16:creationId xmlns:a16="http://schemas.microsoft.com/office/drawing/2014/main" id="{C662B522-B91B-764B-B1C6-707D227F7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792" y="5768661"/>
            <a:ext cx="7395303" cy="108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FF84D1AE-B7A3-194D-8C60-F60894071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524486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" name="Group 24">
            <a:extLst>
              <a:ext uri="{FF2B5EF4-FFF2-40B4-BE49-F238E27FC236}">
                <a16:creationId xmlns:a16="http://schemas.microsoft.com/office/drawing/2014/main" id="{5EB605D2-4BE6-F84E-ADE0-AB4D2A7BF140}"/>
              </a:ext>
            </a:extLst>
          </p:cNvPr>
          <p:cNvGrpSpPr>
            <a:grpSpLocks/>
          </p:cNvGrpSpPr>
          <p:nvPr/>
        </p:nvGrpSpPr>
        <p:grpSpPr bwMode="auto">
          <a:xfrm>
            <a:off x="7184669" y="2927915"/>
            <a:ext cx="3136903" cy="1276350"/>
            <a:chOff x="102" y="1294"/>
            <a:chExt cx="1976" cy="804"/>
          </a:xfrm>
        </p:grpSpPr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EDD264A-A709-3A4C-A00D-67F98496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314"/>
              <a:ext cx="1976" cy="7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0296BAAF-C3F3-6D4C-8BEA-A71228A41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294"/>
              <a:ext cx="1918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 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datagram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addressing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packet handling conventions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Rectangle 30">
            <a:extLst>
              <a:ext uri="{FF2B5EF4-FFF2-40B4-BE49-F238E27FC236}">
                <a16:creationId xmlns:a16="http://schemas.microsoft.com/office/drawing/2014/main" id="{D53E8097-7EF9-9F40-A258-C7BAC9FB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368" y="4279825"/>
            <a:ext cx="2376099" cy="8850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CA5FE275-A1EE-6149-A25B-AB47FE13C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352" y="4233489"/>
            <a:ext cx="245538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ICMP protocol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error reporting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router “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signaling”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83D8B023-CCE3-A545-A900-2FBC5363C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282551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FCECF46-65B8-9744-948E-304AC0DA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325" y="2318922"/>
            <a:ext cx="28376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layer: TCP, UDP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F0EDF1E8-9470-B34D-B8BA-67D4C385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947" y="5335692"/>
            <a:ext cx="1128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DC66EFC2-D14F-D54B-94E4-C02AED9B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527" y="5844577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443CA5C2-E267-9843-988A-10AA069D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88" y="3618902"/>
            <a:ext cx="14061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3FA09A96-5FBE-6E4C-B57D-75ADA0552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0142" y="2845789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id="{F1A87A3C-ABBA-1445-B932-9F07DDB1D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578" y="4512664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E5DB8E-5758-7A40-B6B5-7D4AF5690956}"/>
              </a:ext>
            </a:extLst>
          </p:cNvPr>
          <p:cNvGrpSpPr/>
          <p:nvPr/>
        </p:nvGrpSpPr>
        <p:grpSpPr>
          <a:xfrm>
            <a:off x="3407866" y="3093438"/>
            <a:ext cx="3656521" cy="1988228"/>
            <a:chOff x="3407866" y="3093438"/>
            <a:chExt cx="3656521" cy="1988228"/>
          </a:xfrm>
        </p:grpSpPr>
        <p:grpSp>
          <p:nvGrpSpPr>
            <p:cNvPr id="43" name="Group 6">
              <a:extLst>
                <a:ext uri="{FF2B5EF4-FFF2-40B4-BE49-F238E27FC236}">
                  <a16:creationId xmlns:a16="http://schemas.microsoft.com/office/drawing/2014/main" id="{871F3AA1-3276-FB48-99A0-4DB2EA4E1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1569" y="3657572"/>
              <a:ext cx="1332818" cy="1171575"/>
              <a:chOff x="3972" y="2910"/>
              <a:chExt cx="649" cy="738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BA7260F4-B2A7-AF47-BF92-9B85CFE6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2910"/>
                <a:ext cx="582" cy="7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Text Box 9">
                <a:extLst>
                  <a:ext uri="{FF2B5EF4-FFF2-40B4-BE49-F238E27FC236}">
                    <a16:creationId xmlns:a16="http://schemas.microsoft.com/office/drawing/2014/main" id="{C24F447E-295B-5343-A770-64A428862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2" y="3071"/>
                <a:ext cx="64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forwarding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table</a:t>
                </a: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A1A6378B-7AD4-9543-A13E-9D075DF31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2994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AFF84EEF-BF82-EE46-A8CD-990D38D7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04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" name="Line 12">
                <a:extLst>
                  <a:ext uri="{FF2B5EF4-FFF2-40B4-BE49-F238E27FC236}">
                    <a16:creationId xmlns:a16="http://schemas.microsoft.com/office/drawing/2014/main" id="{F9BAE992-9BF7-104C-8ECA-81D34B658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4" y="3102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3429694D-F679-004A-9DBC-A3A9033DE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3477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14">
                <a:extLst>
                  <a:ext uri="{FF2B5EF4-FFF2-40B4-BE49-F238E27FC236}">
                    <a16:creationId xmlns:a16="http://schemas.microsoft.com/office/drawing/2014/main" id="{76EE42B6-BAC1-4944-9196-448650DA2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8" y="352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15">
                <a:extLst>
                  <a:ext uri="{FF2B5EF4-FFF2-40B4-BE49-F238E27FC236}">
                    <a16:creationId xmlns:a16="http://schemas.microsoft.com/office/drawing/2014/main" id="{F59AD1B5-E124-0149-BDFB-A6D75F8BE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579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D79EAD81-D7BF-7740-89CA-28286122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866" y="3093438"/>
              <a:ext cx="2048551" cy="19882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22">
              <a:extLst>
                <a:ext uri="{FF2B5EF4-FFF2-40B4-BE49-F238E27FC236}">
                  <a16:creationId xmlns:a16="http://schemas.microsoft.com/office/drawing/2014/main" id="{468D56E5-617A-EB4B-A291-7109B25CF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596" y="3128879"/>
              <a:ext cx="2125210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Path-selection  algorithms: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implemented in 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routing protocols (OSPF, BGP)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SDN controller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0C3DF2E4-3C65-BB46-9EC4-94CCFD39934B}"/>
                </a:ext>
              </a:extLst>
            </p:cNvPr>
            <p:cNvSpPr/>
            <p:nvPr/>
          </p:nvSpPr>
          <p:spPr>
            <a:xfrm rot="5400000">
              <a:off x="5728412" y="2923460"/>
              <a:ext cx="479687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ED44C56-FED1-2249-B378-3FF18366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IP Datagram format</a:t>
            </a:r>
            <a:endParaRPr lang="en-US" dirty="0"/>
          </a:p>
        </p:txBody>
      </p:sp>
      <p:grpSp>
        <p:nvGrpSpPr>
          <p:cNvPr id="120" name="Group 55">
            <a:extLst>
              <a:ext uri="{FF2B5EF4-FFF2-40B4-BE49-F238E27FC236}">
                <a16:creationId xmlns:a16="http://schemas.microsoft.com/office/drawing/2014/main" id="{096C3C5A-67A4-3541-9E14-6812D63272DC}"/>
              </a:ext>
            </a:extLst>
          </p:cNvPr>
          <p:cNvGrpSpPr>
            <a:grpSpLocks/>
          </p:cNvGrpSpPr>
          <p:nvPr/>
        </p:nvGrpSpPr>
        <p:grpSpPr bwMode="auto">
          <a:xfrm>
            <a:off x="4441383" y="1263416"/>
            <a:ext cx="4040188" cy="5326062"/>
            <a:chOff x="1929" y="607"/>
            <a:chExt cx="2545" cy="3355"/>
          </a:xfrm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7B516688-96C2-8349-A69E-D6A9EC6B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1397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F4EC220-193E-8947-9E07-CECD76B72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Text Box 7">
              <a:extLst>
                <a:ext uri="{FF2B5EF4-FFF2-40B4-BE49-F238E27FC236}">
                  <a16:creationId xmlns:a16="http://schemas.microsoft.com/office/drawing/2014/main" id="{3EE9E625-9218-0244-9694-F71E2BAA4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</a:t>
              </a:r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F817320A-8485-D045-8632-7F84A094C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4A7FCA27-B9B4-7C40-B61E-66830D6E5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10">
              <a:extLst>
                <a:ext uri="{FF2B5EF4-FFF2-40B4-BE49-F238E27FC236}">
                  <a16:creationId xmlns:a16="http://schemas.microsoft.com/office/drawing/2014/main" id="{4C789F02-EAB2-A242-BBE2-FBDC34528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 bits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95360C57-2C57-0544-9320-4650E66A9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5C078034-561A-DD4E-8E06-3CE9768E71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13">
              <a:extLst>
                <a:ext uri="{FF2B5EF4-FFF2-40B4-BE49-F238E27FC236}">
                  <a16:creationId xmlns:a16="http://schemas.microsoft.com/office/drawing/2014/main" id="{EAAA5B1E-960B-444D-BC67-196606CFF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943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payload 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(variable length,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typically a TCP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 UDP segment)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4">
              <a:extLst>
                <a:ext uri="{FF2B5EF4-FFF2-40B4-BE49-F238E27FC236}">
                  <a16:creationId xmlns:a16="http://schemas.microsoft.com/office/drawing/2014/main" id="{B7C5120C-457F-DD46-9E43-405DD41CB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16-bit identifier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6E8EDA64-4D72-E644-A7A2-C62403575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27C58B80-F7F3-2B47-A794-308A73EF2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" name="Text Box 17">
              <a:extLst>
                <a:ext uri="{FF2B5EF4-FFF2-40B4-BE49-F238E27FC236}">
                  <a16:creationId xmlns:a16="http://schemas.microsoft.com/office/drawing/2014/main" id="{C16AB973-194F-5A45-BFDC-8BC3E836A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checksum</a:t>
              </a:r>
            </a:p>
          </p:txBody>
        </p:sp>
        <p:sp>
          <p:nvSpPr>
            <p:cNvPr id="135" name="Text Box 18">
              <a:extLst>
                <a:ext uri="{FF2B5EF4-FFF2-40B4-BE49-F238E27FC236}">
                  <a16:creationId xmlns:a16="http://schemas.microsoft.com/office/drawing/2014/main" id="{73F144F0-D722-DD4E-913A-9D1C13A3A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 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live</a:t>
              </a:r>
            </a:p>
          </p:txBody>
        </p:sp>
        <p:sp>
          <p:nvSpPr>
            <p:cNvPr id="136" name="Text Box 19">
              <a:extLst>
                <a:ext uri="{FF2B5EF4-FFF2-40B4-BE49-F238E27FC236}">
                  <a16:creationId xmlns:a16="http://schemas.microsoft.com/office/drawing/2014/main" id="{24E2CAED-6A31-D148-BAF3-804A52CD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1959"/>
              <a:ext cx="13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31">
              <a:extLst>
                <a:ext uri="{FF2B5EF4-FFF2-40B4-BE49-F238E27FC236}">
                  <a16:creationId xmlns:a16="http://schemas.microsoft.com/office/drawing/2014/main" id="{BEE296DD-3F61-ED40-BC79-F3A9021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head.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8" name="Text Box 32">
              <a:extLst>
                <a:ext uri="{FF2B5EF4-FFF2-40B4-BE49-F238E27FC236}">
                  <a16:creationId xmlns:a16="http://schemas.microsoft.com/office/drawing/2014/main" id="{F97B56F5-767E-B842-B667-C862E3D3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type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service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Line 33">
              <a:extLst>
                <a:ext uri="{FF2B5EF4-FFF2-40B4-BE49-F238E27FC236}">
                  <a16:creationId xmlns:a16="http://schemas.microsoft.com/office/drawing/2014/main" id="{BDD076AF-08C4-4F47-9082-FD95A3AE8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Line 34">
              <a:extLst>
                <a:ext uri="{FF2B5EF4-FFF2-40B4-BE49-F238E27FC236}">
                  <a16:creationId xmlns:a16="http://schemas.microsoft.com/office/drawing/2014/main" id="{ED69820A-98A8-C448-9306-B016D7131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" name="Line 37">
              <a:extLst>
                <a:ext uri="{FF2B5EF4-FFF2-40B4-BE49-F238E27FC236}">
                  <a16:creationId xmlns:a16="http://schemas.microsoft.com/office/drawing/2014/main" id="{4C39789B-1352-C348-9751-652C9E9F8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Text Box 38">
              <a:extLst>
                <a:ext uri="{FF2B5EF4-FFF2-40B4-BE49-F238E27FC236}">
                  <a16:creationId xmlns:a16="http://schemas.microsoft.com/office/drawing/2014/main" id="{D17766F8-1604-7844-AF12-5526BB71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flgs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347B244D-DD5B-7D4F-94F4-91C0A285A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 Box 40">
              <a:extLst>
                <a:ext uri="{FF2B5EF4-FFF2-40B4-BE49-F238E27FC236}">
                  <a16:creationId xmlns:a16="http://schemas.microsoft.com/office/drawing/2014/main" id="{7247D566-AB42-3841-994B-E294C06DA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offset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43">
              <a:extLst>
                <a:ext uri="{FF2B5EF4-FFF2-40B4-BE49-F238E27FC236}">
                  <a16:creationId xmlns:a16="http://schemas.microsoft.com/office/drawing/2014/main" id="{3AA0ABEC-0F0D-104F-A9E5-4BBC9A6A4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Line 44">
              <a:extLst>
                <a:ext uri="{FF2B5EF4-FFF2-40B4-BE49-F238E27FC236}">
                  <a16:creationId xmlns:a16="http://schemas.microsoft.com/office/drawing/2014/main" id="{3BCAABB0-D26C-C443-A64A-9B2F129C9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45">
              <a:extLst>
                <a:ext uri="{FF2B5EF4-FFF2-40B4-BE49-F238E27FC236}">
                  <a16:creationId xmlns:a16="http://schemas.microsoft.com/office/drawing/2014/main" id="{E866F42A-10BE-C449-97E1-04B252E83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46">
              <a:extLst>
                <a:ext uri="{FF2B5EF4-FFF2-40B4-BE49-F238E27FC236}">
                  <a16:creationId xmlns:a16="http://schemas.microsoft.com/office/drawing/2014/main" id="{E683D402-CA7F-9F47-849F-2224DC3D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layer</a:t>
              </a:r>
            </a:p>
          </p:txBody>
        </p:sp>
        <p:sp>
          <p:nvSpPr>
            <p:cNvPr id="149" name="Line 47">
              <a:extLst>
                <a:ext uri="{FF2B5EF4-FFF2-40B4-BE49-F238E27FC236}">
                  <a16:creationId xmlns:a16="http://schemas.microsoft.com/office/drawing/2014/main" id="{0E531E3C-4F5A-D941-83E8-AE1464B5A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Text Box 49">
              <a:extLst>
                <a:ext uri="{FF2B5EF4-FFF2-40B4-BE49-F238E27FC236}">
                  <a16:creationId xmlns:a16="http://schemas.microsoft.com/office/drawing/2014/main" id="{0D207251-C799-F041-9618-AD88DBAA8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235"/>
              <a:ext cx="15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Line 50">
              <a:extLst>
                <a:ext uri="{FF2B5EF4-FFF2-40B4-BE49-F238E27FC236}">
                  <a16:creationId xmlns:a16="http://schemas.microsoft.com/office/drawing/2014/main" id="{3D7847B5-06DC-744F-AFA4-710C1C3AA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51">
              <a:extLst>
                <a:ext uri="{FF2B5EF4-FFF2-40B4-BE49-F238E27FC236}">
                  <a16:creationId xmlns:a16="http://schemas.microsoft.com/office/drawing/2014/main" id="{DDCF4509-5098-514D-8D40-9FA4EA41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options (if any)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3" name="Group 56">
            <a:extLst>
              <a:ext uri="{FF2B5EF4-FFF2-40B4-BE49-F238E27FC236}">
                <a16:creationId xmlns:a16="http://schemas.microsoft.com/office/drawing/2014/main" id="{F46ED7D0-3A4C-C74F-A2AF-2F28546928AE}"/>
              </a:ext>
            </a:extLst>
          </p:cNvPr>
          <p:cNvGrpSpPr>
            <a:grpSpLocks/>
          </p:cNvGrpSpPr>
          <p:nvPr/>
        </p:nvGrpSpPr>
        <p:grpSpPr bwMode="auto">
          <a:xfrm>
            <a:off x="1064770" y="1650761"/>
            <a:ext cx="3598863" cy="369886"/>
            <a:chOff x="-198" y="851"/>
            <a:chExt cx="2267" cy="233"/>
          </a:xfrm>
        </p:grpSpPr>
        <p:sp>
          <p:nvSpPr>
            <p:cNvPr id="154" name="Text Box 20">
              <a:extLst>
                <a:ext uri="{FF2B5EF4-FFF2-40B4-BE49-F238E27FC236}">
                  <a16:creationId xmlns:a16="http://schemas.microsoft.com/office/drawing/2014/main" id="{DD501FF6-E28D-E740-B77A-CD4A3210C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8" y="851"/>
              <a:ext cx="1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 protocol version number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5" name="Line 23">
              <a:extLst>
                <a:ext uri="{FF2B5EF4-FFF2-40B4-BE49-F238E27FC236}">
                  <a16:creationId xmlns:a16="http://schemas.microsoft.com/office/drawing/2014/main" id="{F85B0816-D21B-CB47-8C66-E05D0680E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996"/>
              <a:ext cx="3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6" name="Group 57">
            <a:extLst>
              <a:ext uri="{FF2B5EF4-FFF2-40B4-BE49-F238E27FC236}">
                <a16:creationId xmlns:a16="http://schemas.microsoft.com/office/drawing/2014/main" id="{09D76537-7447-BC4F-803B-D699F93DFDEB}"/>
              </a:ext>
            </a:extLst>
          </p:cNvPr>
          <p:cNvGrpSpPr>
            <a:grpSpLocks/>
          </p:cNvGrpSpPr>
          <p:nvPr/>
        </p:nvGrpSpPr>
        <p:grpSpPr bwMode="auto">
          <a:xfrm>
            <a:off x="1228282" y="2004782"/>
            <a:ext cx="3817939" cy="369888"/>
            <a:chOff x="-95" y="1074"/>
            <a:chExt cx="2405" cy="233"/>
          </a:xfrm>
        </p:grpSpPr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6BB3B2E4-B494-8F48-ADC1-00DA5E9C5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5" y="1074"/>
              <a:ext cx="18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length(bytes)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ine 24">
              <a:extLst>
                <a:ext uri="{FF2B5EF4-FFF2-40B4-BE49-F238E27FC236}">
                  <a16:creationId xmlns:a16="http://schemas.microsoft.com/office/drawing/2014/main" id="{706E58AF-5939-4644-8ECF-E13603BC2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8" y="1184"/>
              <a:ext cx="56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60">
            <a:extLst>
              <a:ext uri="{FF2B5EF4-FFF2-40B4-BE49-F238E27FC236}">
                <a16:creationId xmlns:a16="http://schemas.microsoft.com/office/drawing/2014/main" id="{4258D741-EF03-AB43-8674-1FF314406AE4}"/>
              </a:ext>
            </a:extLst>
          </p:cNvPr>
          <p:cNvGrpSpPr>
            <a:grpSpLocks/>
          </p:cNvGrpSpPr>
          <p:nvPr/>
        </p:nvGrpSpPr>
        <p:grpSpPr bwMode="auto">
          <a:xfrm>
            <a:off x="151955" y="3111541"/>
            <a:ext cx="5535615" cy="1247776"/>
            <a:chOff x="-773" y="1434"/>
            <a:chExt cx="3487" cy="786"/>
          </a:xfrm>
        </p:grpSpPr>
        <p:sp>
          <p:nvSpPr>
            <p:cNvPr id="160" name="Text Box 27">
              <a:extLst>
                <a:ext uri="{FF2B5EF4-FFF2-40B4-BE49-F238E27FC236}">
                  <a16:creationId xmlns:a16="http://schemas.microsoft.com/office/drawing/2014/main" id="{2ABE1009-3567-E94C-9ECA-3B9CCF763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73" y="1987"/>
              <a:ext cx="25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 layer protocol 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 TCP or UDP)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Line 28">
              <a:extLst>
                <a:ext uri="{FF2B5EF4-FFF2-40B4-BE49-F238E27FC236}">
                  <a16:creationId xmlns:a16="http://schemas.microsoft.com/office/drawing/2014/main" id="{5458F48E-33B1-F14C-AC20-E862C9526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6" y="1434"/>
              <a:ext cx="948" cy="6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61">
            <a:extLst>
              <a:ext uri="{FF2B5EF4-FFF2-40B4-BE49-F238E27FC236}">
                <a16:creationId xmlns:a16="http://schemas.microsoft.com/office/drawing/2014/main" id="{CACE9B0D-62D6-B34E-89A0-4E0AFCF2C3B2}"/>
              </a:ext>
            </a:extLst>
          </p:cNvPr>
          <p:cNvGrpSpPr>
            <a:grpSpLocks/>
          </p:cNvGrpSpPr>
          <p:nvPr/>
        </p:nvGrpSpPr>
        <p:grpSpPr bwMode="auto">
          <a:xfrm>
            <a:off x="8102158" y="1652352"/>
            <a:ext cx="2322512" cy="641350"/>
            <a:chOff x="4235" y="852"/>
            <a:chExt cx="1463" cy="404"/>
          </a:xfrm>
        </p:grpSpPr>
        <p:sp>
          <p:nvSpPr>
            <p:cNvPr id="163" name="Text Box 26">
              <a:extLst>
                <a:ext uri="{FF2B5EF4-FFF2-40B4-BE49-F238E27FC236}">
                  <a16:creationId xmlns:a16="http://schemas.microsoft.com/office/drawing/2014/main" id="{30E427B3-A5A5-4D4F-B92F-565A16BD6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852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total datagram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 (bytes)</a:t>
              </a:r>
            </a:p>
          </p:txBody>
        </p:sp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3AF47488-1011-A848-99D2-FC6016C55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149"/>
              <a:ext cx="4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5" name="Group 58">
            <a:extLst>
              <a:ext uri="{FF2B5EF4-FFF2-40B4-BE49-F238E27FC236}">
                <a16:creationId xmlns:a16="http://schemas.microsoft.com/office/drawing/2014/main" id="{48A836F1-05EC-DE4D-B1B8-1C5131E8EA97}"/>
              </a:ext>
            </a:extLst>
          </p:cNvPr>
          <p:cNvGrpSpPr>
            <a:grpSpLocks/>
          </p:cNvGrpSpPr>
          <p:nvPr/>
        </p:nvGrpSpPr>
        <p:grpSpPr bwMode="auto">
          <a:xfrm>
            <a:off x="2323661" y="2060348"/>
            <a:ext cx="3378202" cy="1452568"/>
            <a:chOff x="595" y="1109"/>
            <a:chExt cx="2128" cy="915"/>
          </a:xfrm>
        </p:grpSpPr>
        <p:sp>
          <p:nvSpPr>
            <p:cNvPr id="166" name="Text Box 35">
              <a:extLst>
                <a:ext uri="{FF2B5EF4-FFF2-40B4-BE49-F238E27FC236}">
                  <a16:creationId xmlns:a16="http://schemas.microsoft.com/office/drawing/2014/main" id="{30EE02F6-A328-8D46-8C08-639ED020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307"/>
              <a:ext cx="120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“type” of service: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diffserv (0:5)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ECN (6:7)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36">
              <a:extLst>
                <a:ext uri="{FF2B5EF4-FFF2-40B4-BE49-F238E27FC236}">
                  <a16:creationId xmlns:a16="http://schemas.microsoft.com/office/drawing/2014/main" id="{F3ABE1B3-92EF-EE40-8416-0B8D319EE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109"/>
              <a:ext cx="977" cy="32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8" name="Group 62">
            <a:extLst>
              <a:ext uri="{FF2B5EF4-FFF2-40B4-BE49-F238E27FC236}">
                <a16:creationId xmlns:a16="http://schemas.microsoft.com/office/drawing/2014/main" id="{4087126E-9476-2B47-BE4F-7A42B99BC7FE}"/>
              </a:ext>
            </a:extLst>
          </p:cNvPr>
          <p:cNvGrpSpPr>
            <a:grpSpLocks/>
          </p:cNvGrpSpPr>
          <p:nvPr/>
        </p:nvGrpSpPr>
        <p:grpSpPr bwMode="auto">
          <a:xfrm>
            <a:off x="6330509" y="2273066"/>
            <a:ext cx="4110038" cy="646113"/>
            <a:chOff x="3119" y="1243"/>
            <a:chExt cx="2589" cy="407"/>
          </a:xfrm>
        </p:grpSpPr>
        <p:sp>
          <p:nvSpPr>
            <p:cNvPr id="169" name="Text Box 25">
              <a:extLst>
                <a:ext uri="{FF2B5EF4-FFF2-40B4-BE49-F238E27FC236}">
                  <a16:creationId xmlns:a16="http://schemas.microsoft.com/office/drawing/2014/main" id="{512E3B71-E3FC-D34A-9DEC-E65FCBAE3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1243"/>
              <a:ext cx="10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fragmentation/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reassembly</a:t>
              </a:r>
            </a:p>
          </p:txBody>
        </p:sp>
        <p:sp>
          <p:nvSpPr>
            <p:cNvPr id="170" name="Line 29">
              <a:extLst>
                <a:ext uri="{FF2B5EF4-FFF2-40B4-BE49-F238E27FC236}">
                  <a16:creationId xmlns:a16="http://schemas.microsoft.com/office/drawing/2014/main" id="{82BB5C8E-99D8-AB4F-812C-C8887D1E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358"/>
              <a:ext cx="1228" cy="1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41">
              <a:extLst>
                <a:ext uri="{FF2B5EF4-FFF2-40B4-BE49-F238E27FC236}">
                  <a16:creationId xmlns:a16="http://schemas.microsoft.com/office/drawing/2014/main" id="{179D4ED7-D84C-2F4C-8903-32B5F0AEE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381" cy="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42">
              <a:extLst>
                <a:ext uri="{FF2B5EF4-FFF2-40B4-BE49-F238E27FC236}">
                  <a16:creationId xmlns:a16="http://schemas.microsoft.com/office/drawing/2014/main" id="{E9410A24-EBCE-C541-89FB-7277C9EF1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9" y="1354"/>
              <a:ext cx="1555" cy="10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3" name="Group 59">
            <a:extLst>
              <a:ext uri="{FF2B5EF4-FFF2-40B4-BE49-F238E27FC236}">
                <a16:creationId xmlns:a16="http://schemas.microsoft.com/office/drawing/2014/main" id="{F3E5E860-E3FA-1043-A7CA-31E59409DB3B}"/>
              </a:ext>
            </a:extLst>
          </p:cNvPr>
          <p:cNvGrpSpPr>
            <a:grpSpLocks/>
          </p:cNvGrpSpPr>
          <p:nvPr/>
        </p:nvGrpSpPr>
        <p:grpSpPr bwMode="auto">
          <a:xfrm>
            <a:off x="786919" y="3200477"/>
            <a:ext cx="3975103" cy="723900"/>
            <a:chOff x="-366" y="1483"/>
            <a:chExt cx="2504" cy="456"/>
          </a:xfrm>
        </p:grpSpPr>
        <p:sp>
          <p:nvSpPr>
            <p:cNvPr id="174" name="Text Box 22">
              <a:extLst>
                <a:ext uri="{FF2B5EF4-FFF2-40B4-BE49-F238E27FC236}">
                  <a16:creationId xmlns:a16="http://schemas.microsoft.com/office/drawing/2014/main" id="{F3BCF68C-C9A4-A848-9F65-D9DA862AA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6" y="1551"/>
              <a:ext cx="214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TTL: remaining  max hops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(decremented at each router)</a:t>
              </a:r>
            </a:p>
          </p:txBody>
        </p:sp>
        <p:sp>
          <p:nvSpPr>
            <p:cNvPr id="175" name="Line 48">
              <a:extLst>
                <a:ext uri="{FF2B5EF4-FFF2-40B4-BE49-F238E27FC236}">
                  <a16:creationId xmlns:a16="http://schemas.microsoft.com/office/drawing/2014/main" id="{E8C2FC41-FC21-EB4A-81CC-6A4E388FF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3" y="1483"/>
              <a:ext cx="385" cy="2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A5FB9C-8877-CF48-9B4B-0001510B0996}"/>
              </a:ext>
            </a:extLst>
          </p:cNvPr>
          <p:cNvGrpSpPr/>
          <p:nvPr/>
        </p:nvGrpSpPr>
        <p:grpSpPr>
          <a:xfrm>
            <a:off x="1134317" y="4446414"/>
            <a:ext cx="2823045" cy="2083632"/>
            <a:chOff x="419725" y="4467070"/>
            <a:chExt cx="2823045" cy="2083632"/>
          </a:xfrm>
        </p:grpSpPr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F3422680-BA18-B141-8049-75179551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93" y="4954788"/>
              <a:ext cx="2805477" cy="1465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TCP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IP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= 40 bytes + app layer overhead for TCP+IP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5B2B29C-1437-FE43-B7BB-737B9DE7CB08}"/>
                </a:ext>
              </a:extLst>
            </p:cNvPr>
            <p:cNvSpPr/>
            <p:nvPr/>
          </p:nvSpPr>
          <p:spPr>
            <a:xfrm>
              <a:off x="419725" y="4751882"/>
              <a:ext cx="2683239" cy="17988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7067E8-C930-4E4E-82B1-DB76C7299991}"/>
                </a:ext>
              </a:extLst>
            </p:cNvPr>
            <p:cNvSpPr txBox="1"/>
            <p:nvPr/>
          </p:nvSpPr>
          <p:spPr>
            <a:xfrm>
              <a:off x="599607" y="4467070"/>
              <a:ext cx="15613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overhead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5CB83E-CD83-0142-A8BA-DD13CD2B40A6}"/>
              </a:ext>
            </a:extLst>
          </p:cNvPr>
          <p:cNvGrpSpPr/>
          <p:nvPr/>
        </p:nvGrpSpPr>
        <p:grpSpPr>
          <a:xfrm>
            <a:off x="7719934" y="4348085"/>
            <a:ext cx="3971903" cy="646113"/>
            <a:chOff x="7719934" y="4348085"/>
            <a:chExt cx="3971903" cy="646113"/>
          </a:xfrm>
        </p:grpSpPr>
        <p:sp>
          <p:nvSpPr>
            <p:cNvPr id="177" name="Text Box 52">
              <a:extLst>
                <a:ext uri="{FF2B5EF4-FFF2-40B4-BE49-F238E27FC236}">
                  <a16:creationId xmlns:a16="http://schemas.microsoft.com/office/drawing/2014/main" id="{BF8FA8D1-8EB5-EC42-B60C-8F8686E9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e.g., timestamp, record route taken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7119CE-E347-CD4F-96FC-B870BFBD31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02EBEC-D750-1C46-BDD3-4EC55628DEFF}"/>
              </a:ext>
            </a:extLst>
          </p:cNvPr>
          <p:cNvGrpSpPr/>
          <p:nvPr/>
        </p:nvGrpSpPr>
        <p:grpSpPr>
          <a:xfrm>
            <a:off x="7739650" y="3384606"/>
            <a:ext cx="3971903" cy="369332"/>
            <a:chOff x="7719934" y="4348085"/>
            <a:chExt cx="3971903" cy="369332"/>
          </a:xfrm>
        </p:grpSpPr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3CBC8EE1-4E86-AC49-A4AC-FB712E2B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source IP address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D646F6-F588-FB47-AA50-B7AAB81C8AE9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D96639F-797D-284B-91E2-801FDB799E1D}"/>
              </a:ext>
            </a:extLst>
          </p:cNvPr>
          <p:cNvGrpSpPr/>
          <p:nvPr/>
        </p:nvGrpSpPr>
        <p:grpSpPr>
          <a:xfrm>
            <a:off x="7721569" y="3862471"/>
            <a:ext cx="4181130" cy="369332"/>
            <a:chOff x="7719934" y="4348085"/>
            <a:chExt cx="4181130" cy="369332"/>
          </a:xfrm>
        </p:grpSpPr>
        <p:sp>
          <p:nvSpPr>
            <p:cNvPr id="70" name="Text Box 52">
              <a:extLst>
                <a:ext uri="{FF2B5EF4-FFF2-40B4-BE49-F238E27FC236}">
                  <a16:creationId xmlns:a16="http://schemas.microsoft.com/office/drawing/2014/main" id="{E0B8AC9F-9175-CD46-93B6-7B6E6B487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3122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destination IP address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20CCDA-7A8F-1344-9A9B-52EEE045034B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74BE6E-3A51-9848-A524-4B01A8AE7030}"/>
              </a:ext>
            </a:extLst>
          </p:cNvPr>
          <p:cNvGrpSpPr/>
          <p:nvPr/>
        </p:nvGrpSpPr>
        <p:grpSpPr>
          <a:xfrm>
            <a:off x="7737066" y="2920899"/>
            <a:ext cx="3971903" cy="369332"/>
            <a:chOff x="7719934" y="4348085"/>
            <a:chExt cx="3971903" cy="369332"/>
          </a:xfrm>
        </p:grpSpPr>
        <p:sp>
          <p:nvSpPr>
            <p:cNvPr id="73" name="Text Box 52">
              <a:extLst>
                <a:ext uri="{FF2B5EF4-FFF2-40B4-BE49-F238E27FC236}">
                  <a16:creationId xmlns:a16="http://schemas.microsoft.com/office/drawing/2014/main" id="{A7B0ED1A-7B94-1F43-8F94-529E2D993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checksum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6BF316-20F5-9D47-88E4-912E1DFB3A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AE828-7047-3147-A47C-B181088247F3}"/>
              </a:ext>
            </a:extLst>
          </p:cNvPr>
          <p:cNvGrpSpPr/>
          <p:nvPr/>
        </p:nvGrpSpPr>
        <p:grpSpPr>
          <a:xfrm>
            <a:off x="8948060" y="1758043"/>
            <a:ext cx="2808718" cy="4833257"/>
            <a:chOff x="9209324" y="1834243"/>
            <a:chExt cx="2808718" cy="4833257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3DAC61-3FDE-8840-9F16-FD8E18BF0966}"/>
                </a:ext>
              </a:extLst>
            </p:cNvPr>
            <p:cNvCxnSpPr/>
            <p:nvPr/>
          </p:nvCxnSpPr>
          <p:spPr>
            <a:xfrm>
              <a:off x="11097988" y="1834243"/>
              <a:ext cx="0" cy="4833257"/>
            </a:xfrm>
            <a:prstGeom prst="straightConnector1">
              <a:avLst/>
            </a:prstGeom>
            <a:ln w="444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5FB8E8-CA23-894F-92FD-40ED972CF645}"/>
                </a:ext>
              </a:extLst>
            </p:cNvPr>
            <p:cNvCxnSpPr/>
            <p:nvPr/>
          </p:nvCxnSpPr>
          <p:spPr>
            <a:xfrm>
              <a:off x="10823536" y="1839686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2F5C4B-1186-4346-9A50-C9616F8D8E9F}"/>
                </a:ext>
              </a:extLst>
            </p:cNvPr>
            <p:cNvCxnSpPr/>
            <p:nvPr/>
          </p:nvCxnSpPr>
          <p:spPr>
            <a:xfrm>
              <a:off x="10828978" y="6645729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FCABC9A-B0D4-C84D-B341-359EA25A99AD}"/>
                </a:ext>
              </a:extLst>
            </p:cNvPr>
            <p:cNvSpPr txBox="1"/>
            <p:nvPr/>
          </p:nvSpPr>
          <p:spPr>
            <a:xfrm>
              <a:off x="9209324" y="3788229"/>
              <a:ext cx="2808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Maximum length: 64K bytes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Typically: 1500 bytes or less</a:t>
              </a:r>
            </a:p>
          </p:txBody>
        </p:sp>
      </p:grp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4475E451-EA6C-E04C-BC05-BA34B2EC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4F87F8F-A53C-824C-9A6F-AF799788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D91C5-7E6B-064E-B644-B3D97F483120}"/>
              </a:ext>
            </a:extLst>
          </p:cNvPr>
          <p:cNvSpPr/>
          <p:nvPr/>
        </p:nvSpPr>
        <p:spPr>
          <a:xfrm>
            <a:off x="587829" y="1257300"/>
            <a:ext cx="5878285" cy="51924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D0024F-77D0-A74A-A5B5-FFFF50D1DDEC}"/>
              </a:ext>
            </a:extLst>
          </p:cNvPr>
          <p:cNvSpPr/>
          <p:nvPr/>
        </p:nvSpPr>
        <p:spPr>
          <a:xfrm>
            <a:off x="6014358" y="5165271"/>
            <a:ext cx="5878285" cy="16927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CA2E5CF7-ABDF-1E4F-BC06-A54C4E2C8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79206" y="1475622"/>
            <a:ext cx="3496144" cy="16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403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are interfaces actually connected?</a:t>
            </a:r>
          </a:p>
        </p:txBody>
      </p:sp>
      <p:grpSp>
        <p:nvGrpSpPr>
          <p:cNvPr id="83" name="Group 14">
            <a:extLst>
              <a:ext uri="{FF2B5EF4-FFF2-40B4-BE49-F238E27FC236}">
                <a16:creationId xmlns:a16="http://schemas.microsoft.com/office/drawing/2014/main" id="{181797ED-C1D3-9C46-AF50-05AA834190C9}"/>
              </a:ext>
            </a:extLst>
          </p:cNvPr>
          <p:cNvGrpSpPr>
            <a:grpSpLocks/>
          </p:cNvGrpSpPr>
          <p:nvPr/>
        </p:nvGrpSpPr>
        <p:grpSpPr bwMode="auto">
          <a:xfrm>
            <a:off x="4691921" y="2355418"/>
            <a:ext cx="3185855" cy="1323439"/>
            <a:chOff x="4692210" y="2354697"/>
            <a:chExt cx="3185636" cy="1323881"/>
          </a:xfrm>
        </p:grpSpPr>
        <p:sp>
          <p:nvSpPr>
            <p:cNvPr id="84" name="TextBox 10">
              <a:extLst>
                <a:ext uri="{FF2B5EF4-FFF2-40B4-BE49-F238E27FC236}">
                  <a16:creationId xmlns:a16="http://schemas.microsoft.com/office/drawing/2014/main" id="{C857A02E-9CF0-0148-BC47-41B31887B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210" y="2354697"/>
              <a:ext cx="2548153" cy="132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interfaces connected by Ethernet switches</a:t>
              </a:r>
            </a:p>
          </p:txBody>
        </p:sp>
        <p:cxnSp>
          <p:nvCxnSpPr>
            <p:cNvPr id="85" name="Straight Connector 12">
              <a:extLst>
                <a:ext uri="{FF2B5EF4-FFF2-40B4-BE49-F238E27FC236}">
                  <a16:creationId xmlns:a16="http://schemas.microsoft.com/office/drawing/2014/main" id="{51DB36B2-E6A1-484F-B772-F98C78EA95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1407" y="2510599"/>
              <a:ext cx="2076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4247575D-10FD-6943-A644-EC2D2B6B26A5}"/>
              </a:ext>
            </a:extLst>
          </p:cNvPr>
          <p:cNvGrpSpPr>
            <a:grpSpLocks/>
          </p:cNvGrpSpPr>
          <p:nvPr/>
        </p:nvGrpSpPr>
        <p:grpSpPr bwMode="auto">
          <a:xfrm>
            <a:off x="7689955" y="3656040"/>
            <a:ext cx="4167265" cy="2436076"/>
            <a:chOff x="5036498" y="3790332"/>
            <a:chExt cx="4168379" cy="2435958"/>
          </a:xfrm>
        </p:grpSpPr>
        <p:pic>
          <p:nvPicPr>
            <p:cNvPr id="90" name="Picture 777" descr="access_point_stylized_small">
              <a:extLst>
                <a:ext uri="{FF2B5EF4-FFF2-40B4-BE49-F238E27FC236}">
                  <a16:creationId xmlns:a16="http://schemas.microsoft.com/office/drawing/2014/main" id="{7FB858BD-D76C-3C42-9F58-7CAE9F9A2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89">
              <a:extLst>
                <a:ext uri="{FF2B5EF4-FFF2-40B4-BE49-F238E27FC236}">
                  <a16:creationId xmlns:a16="http://schemas.microsoft.com/office/drawing/2014/main" id="{CBC18245-6191-C44B-A2ED-478F0C6B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98" y="5518438"/>
              <a:ext cx="4168379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wireless WiFi interfaces connected by WiFi base station</a:t>
              </a:r>
            </a:p>
          </p:txBody>
        </p:sp>
        <p:cxnSp>
          <p:nvCxnSpPr>
            <p:cNvPr id="127" name="Straight Connector 90">
              <a:extLst>
                <a:ext uri="{FF2B5EF4-FFF2-40B4-BE49-F238E27FC236}">
                  <a16:creationId xmlns:a16="http://schemas.microsoft.com/office/drawing/2014/main" id="{56427654-2312-7947-B2CE-AE26D8B036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850795" y="4241577"/>
              <a:ext cx="0" cy="128909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9A41BCF-31EA-6747-9E6D-B126CC753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51" y="4355476"/>
            <a:ext cx="43215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 now: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don</a:t>
            </a:r>
            <a:r>
              <a:rPr kumimoji="0" lang="fr-F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need to worry about how one interface is connected to another (with no intervening router)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B5261-3EAB-2D49-8E78-BC9943D92A14}"/>
              </a:ext>
            </a:extLst>
          </p:cNvPr>
          <p:cNvGrpSpPr/>
          <p:nvPr/>
        </p:nvGrpSpPr>
        <p:grpSpPr>
          <a:xfrm>
            <a:off x="7865822" y="1784294"/>
            <a:ext cx="3069150" cy="1444428"/>
            <a:chOff x="7865822" y="1784294"/>
            <a:chExt cx="3069150" cy="14444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DFEFA8-1282-FF40-BD4C-03D667AB1031}"/>
                </a:ext>
              </a:extLst>
            </p:cNvPr>
            <p:cNvCxnSpPr/>
            <p:nvPr/>
          </p:nvCxnSpPr>
          <p:spPr>
            <a:xfrm>
              <a:off x="8043483" y="1784294"/>
              <a:ext cx="0" cy="121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00917B6-4D2A-1447-AC8E-DD9FD8DF7959}"/>
                </a:ext>
              </a:extLst>
            </p:cNvPr>
            <p:cNvGrpSpPr/>
            <p:nvPr/>
          </p:nvGrpSpPr>
          <p:grpSpPr>
            <a:xfrm>
              <a:off x="7865822" y="2488367"/>
              <a:ext cx="618612" cy="329734"/>
              <a:chOff x="3668110" y="2448910"/>
              <a:chExt cx="3794234" cy="216513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462ED61-9088-7C48-A139-A37BDD62352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B4C0890-1563-5B4E-ACB5-504ACEF8EE0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163142D-79D9-CA47-86D6-423C0461A95C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60D38385-0131-EF44-8639-0E7A18B271C1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62C5F6DA-5794-D249-83AE-49E4169347F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B2A3A623-A889-E445-8784-88B3A17C9560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BABC54DF-BC7A-F74E-A41E-161A8BDBB36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856FEB0-8BD1-0347-822A-8A65DF932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585" y="1932648"/>
              <a:ext cx="0" cy="1296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0EBB62F-C388-9D4B-879D-64A6164175C6}"/>
                </a:ext>
              </a:extLst>
            </p:cNvPr>
            <p:cNvGrpSpPr/>
            <p:nvPr/>
          </p:nvGrpSpPr>
          <p:grpSpPr>
            <a:xfrm>
              <a:off x="10316360" y="2442512"/>
              <a:ext cx="618612" cy="329734"/>
              <a:chOff x="3668110" y="2448910"/>
              <a:chExt cx="3794234" cy="216513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3DB56F9-0FDE-6541-B8CC-3E2797805A5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7BB629E8-44BE-7747-A8F6-8CD73A9AB7F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9181AAA-C35B-0544-9F11-9BBCE39A603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44355D4E-8E7E-194A-9B67-E192E2C8EFCC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9D3A264F-5E88-2248-B832-3FE41DE461C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21A4184B-F6E1-574A-AAE3-3B57512BD89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46A6325B-D7F7-6E4C-8D67-739D7B46C64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96" name="Rectangle 3">
            <a:extLst>
              <a:ext uri="{FF2B5EF4-FFF2-40B4-BE49-F238E27FC236}">
                <a16:creationId xmlns:a16="http://schemas.microsoft.com/office/drawing/2014/main" id="{A87F322D-3466-204B-B679-F084906FBD9F}"/>
              </a:ext>
            </a:extLst>
          </p:cNvPr>
          <p:cNvSpPr txBox="1">
            <a:spLocks noChangeArrowheads="1"/>
          </p:cNvSpPr>
          <p:nvPr/>
        </p:nvSpPr>
        <p:spPr>
          <a:xfrm>
            <a:off x="884650" y="2297495"/>
            <a:ext cx="3496144" cy="106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3889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we’ll learn about that in chapters 6, 7</a:t>
            </a:r>
          </a:p>
        </p:txBody>
      </p:sp>
      <p:sp>
        <p:nvSpPr>
          <p:cNvPr id="97" name="Slide Number Placeholder 3">
            <a:extLst>
              <a:ext uri="{FF2B5EF4-FFF2-40B4-BE49-F238E27FC236}">
                <a16:creationId xmlns:a16="http://schemas.microsoft.com/office/drawing/2014/main" id="{10F2AE14-AC2A-7F49-A403-9BBB21AF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5504825" cy="221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 subnet 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 interfaces that can physically reach each other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without passing through an intervening router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Text Box 56">
            <a:extLst>
              <a:ext uri="{FF2B5EF4-FFF2-40B4-BE49-F238E27FC236}">
                <a16:creationId xmlns:a16="http://schemas.microsoft.com/office/drawing/2014/main" id="{B04BC199-4923-444E-942F-BE2C9E1E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84" y="5139102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 consisting of 3 subnets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822ACC87-727D-F940-A3A4-2EF4866EA13E}"/>
              </a:ext>
            </a:extLst>
          </p:cNvPr>
          <p:cNvSpPr txBox="1">
            <a:spLocks noChangeArrowheads="1"/>
          </p:cNvSpPr>
          <p:nvPr/>
        </p:nvSpPr>
        <p:spPr>
          <a:xfrm>
            <a:off x="923879" y="3718261"/>
            <a:ext cx="6050358" cy="266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have structure: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part: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devices in same subnet have common high order bits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part: remaining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low order bits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EA981E4D-2FB9-F04E-A3CD-C63BFC66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5504825" cy="498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for defining subnets: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detach each interface from its host or router, creating “islands” of isolated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isolated network is called 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3105E2-3EAE-884F-AE2D-429232EDEC1E}"/>
              </a:ext>
            </a:extLst>
          </p:cNvPr>
          <p:cNvGrpSpPr/>
          <p:nvPr/>
        </p:nvGrpSpPr>
        <p:grpSpPr>
          <a:xfrm>
            <a:off x="7112000" y="1378861"/>
            <a:ext cx="4343400" cy="3560762"/>
            <a:chOff x="7112000" y="1378861"/>
            <a:chExt cx="4343400" cy="3560762"/>
          </a:xfrm>
        </p:grpSpPr>
        <p:grpSp>
          <p:nvGrpSpPr>
            <p:cNvPr id="105" name="Group 73">
              <a:extLst>
                <a:ext uri="{FF2B5EF4-FFF2-40B4-BE49-F238E27FC236}">
                  <a16:creationId xmlns:a16="http://schemas.microsoft.com/office/drawing/2014/main" id="{BEA334FB-481B-E049-A8E8-9D0AC1C04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106" name="Picture 74" descr="desktop_computer_stylized_medium">
                <a:extLst>
                  <a:ext uri="{FF2B5EF4-FFF2-40B4-BE49-F238E27FC236}">
                    <a16:creationId xmlns:a16="http://schemas.microsoft.com/office/drawing/2014/main" id="{0FB216A8-4F98-AA46-B532-32518B83E6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75">
                <a:extLst>
                  <a:ext uri="{FF2B5EF4-FFF2-40B4-BE49-F238E27FC236}">
                    <a16:creationId xmlns:a16="http://schemas.microsoft.com/office/drawing/2014/main" id="{871AC4D7-8642-7D44-9317-417B5F8F85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8" name="Group 80">
              <a:extLst>
                <a:ext uri="{FF2B5EF4-FFF2-40B4-BE49-F238E27FC236}">
                  <a16:creationId xmlns:a16="http://schemas.microsoft.com/office/drawing/2014/main" id="{0EF95EC3-C2D4-9E4C-9521-F92B5B88A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109" name="Picture 81" descr="desktop_computer_stylized_medium">
                <a:extLst>
                  <a:ext uri="{FF2B5EF4-FFF2-40B4-BE49-F238E27FC236}">
                    <a16:creationId xmlns:a16="http://schemas.microsoft.com/office/drawing/2014/main" id="{BE8FC295-C7B7-C84A-9639-AAA68495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82">
                <a:extLst>
                  <a:ext uri="{FF2B5EF4-FFF2-40B4-BE49-F238E27FC236}">
                    <a16:creationId xmlns:a16="http://schemas.microsoft.com/office/drawing/2014/main" id="{31D155CD-E402-954B-8FA1-5955CB0585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" name="Group 83">
              <a:extLst>
                <a:ext uri="{FF2B5EF4-FFF2-40B4-BE49-F238E27FC236}">
                  <a16:creationId xmlns:a16="http://schemas.microsoft.com/office/drawing/2014/main" id="{BF765BCF-419D-4F4C-A66F-45A7F969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112" name="Picture 84" descr="desktop_computer_stylized_medium">
                <a:extLst>
                  <a:ext uri="{FF2B5EF4-FFF2-40B4-BE49-F238E27FC236}">
                    <a16:creationId xmlns:a16="http://schemas.microsoft.com/office/drawing/2014/main" id="{84119354-B347-3240-8A47-9B56540D7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Freeform 85">
                <a:extLst>
                  <a:ext uri="{FF2B5EF4-FFF2-40B4-BE49-F238E27FC236}">
                    <a16:creationId xmlns:a16="http://schemas.microsoft.com/office/drawing/2014/main" id="{8CC47AE7-EF7A-D54F-96D6-26C222D4F8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4" name="Group 87">
              <a:extLst>
                <a:ext uri="{FF2B5EF4-FFF2-40B4-BE49-F238E27FC236}">
                  <a16:creationId xmlns:a16="http://schemas.microsoft.com/office/drawing/2014/main" id="{9C4422EF-C252-1145-92D8-74A11BEA28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115" name="Picture 88" descr="desktop_computer_stylized_medium">
                <a:extLst>
                  <a:ext uri="{FF2B5EF4-FFF2-40B4-BE49-F238E27FC236}">
                    <a16:creationId xmlns:a16="http://schemas.microsoft.com/office/drawing/2014/main" id="{3A21162C-4ABF-5B4D-B741-3AA5F44AD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89">
                <a:extLst>
                  <a:ext uri="{FF2B5EF4-FFF2-40B4-BE49-F238E27FC236}">
                    <a16:creationId xmlns:a16="http://schemas.microsoft.com/office/drawing/2014/main" id="{8790702D-4218-6844-AB6C-19506FCB0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7" name="Group 90">
              <a:extLst>
                <a:ext uri="{FF2B5EF4-FFF2-40B4-BE49-F238E27FC236}">
                  <a16:creationId xmlns:a16="http://schemas.microsoft.com/office/drawing/2014/main" id="{5150C92F-F48E-A84A-9BF4-E37FE68035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118" name="Picture 91" descr="desktop_computer_stylized_medium">
                <a:extLst>
                  <a:ext uri="{FF2B5EF4-FFF2-40B4-BE49-F238E27FC236}">
                    <a16:creationId xmlns:a16="http://schemas.microsoft.com/office/drawing/2014/main" id="{EFC7BB82-D0BA-FF48-BCED-67929C19E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812216D8-CF55-8E49-93DB-7771EC121C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0" name="Group 93">
              <a:extLst>
                <a:ext uri="{FF2B5EF4-FFF2-40B4-BE49-F238E27FC236}">
                  <a16:creationId xmlns:a16="http://schemas.microsoft.com/office/drawing/2014/main" id="{737C2567-35F0-FD42-AC57-E3D8F89E42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121" name="Picture 94" descr="desktop_computer_stylized_medium">
                <a:extLst>
                  <a:ext uri="{FF2B5EF4-FFF2-40B4-BE49-F238E27FC236}">
                    <a16:creationId xmlns:a16="http://schemas.microsoft.com/office/drawing/2014/main" id="{1C8D42B4-68A5-5A41-9961-FA7E0721D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F4363C98-80EE-9645-8C79-355EF0EF3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3" name="Group 96">
              <a:extLst>
                <a:ext uri="{FF2B5EF4-FFF2-40B4-BE49-F238E27FC236}">
                  <a16:creationId xmlns:a16="http://schemas.microsoft.com/office/drawing/2014/main" id="{32AAD107-7119-2240-A3B7-72F4CCB7B2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124" name="Picture 97" descr="desktop_computer_stylized_medium">
                <a:extLst>
                  <a:ext uri="{FF2B5EF4-FFF2-40B4-BE49-F238E27FC236}">
                    <a16:creationId xmlns:a16="http://schemas.microsoft.com/office/drawing/2014/main" id="{FCC6FBDB-2C4D-F445-9734-8B3341F22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98">
                <a:extLst>
                  <a:ext uri="{FF2B5EF4-FFF2-40B4-BE49-F238E27FC236}">
                    <a16:creationId xmlns:a16="http://schemas.microsoft.com/office/drawing/2014/main" id="{1A19AAE9-A155-8743-989B-46EA585FAA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7621971-34E0-CC48-A19B-037E3093111E}"/>
                </a:ext>
              </a:extLst>
            </p:cNvPr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FB98C3C-BD15-1E4E-8161-5771358A56F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CCEC270-4E3D-3340-AFF2-3620AE4874F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728EBC2-F374-244F-8DF6-ECD78FFF853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7FC2F874-C457-C14E-83DC-0F8852485FD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8029F755-13C4-CD49-A357-AE486E655D3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3A5A8F28-09DA-664C-9D32-7EA01040A2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2ECA3380-F117-EF47-A645-2BCD02B473A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2" name="Text Box 61">
            <a:extLst>
              <a:ext uri="{FF2B5EF4-FFF2-40B4-BE49-F238E27FC236}">
                <a16:creationId xmlns:a16="http://schemas.microsoft.com/office/drawing/2014/main" id="{7450CD71-0D9C-984C-A299-445FA3B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921" y="5092127"/>
            <a:ext cx="5863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mask: 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(high-order 24 bits: subnet part of IP address)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6CE07F-517D-D649-BF67-8C5DA464C516}"/>
              </a:ext>
            </a:extLst>
          </p:cNvPr>
          <p:cNvGrpSpPr/>
          <p:nvPr/>
        </p:nvGrpSpPr>
        <p:grpSpPr>
          <a:xfrm>
            <a:off x="6239437" y="3859589"/>
            <a:ext cx="2574780" cy="707886"/>
            <a:chOff x="6239437" y="3859589"/>
            <a:chExt cx="2574780" cy="707886"/>
          </a:xfrm>
        </p:grpSpPr>
        <p:sp>
          <p:nvSpPr>
            <p:cNvPr id="64" name="Text Box 193">
              <a:extLst>
                <a:ext uri="{FF2B5EF4-FFF2-40B4-BE49-F238E27FC236}">
                  <a16:creationId xmlns:a16="http://schemas.microsoft.com/office/drawing/2014/main" id="{B341E022-809C-9E40-A0E3-3806FF4B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9437" y="3859589"/>
              <a:ext cx="16081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223.1.3.0/24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DDBC1-46EB-B24C-ABD2-2797AD0BA288}"/>
                </a:ext>
              </a:extLst>
            </p:cNvPr>
            <p:cNvCxnSpPr/>
            <p:nvPr/>
          </p:nvCxnSpPr>
          <p:spPr>
            <a:xfrm>
              <a:off x="7794885" y="4062334"/>
              <a:ext cx="101933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4FCA67-63DE-A64A-89C3-5E342AE7599A}"/>
              </a:ext>
            </a:extLst>
          </p:cNvPr>
          <p:cNvGrpSpPr/>
          <p:nvPr/>
        </p:nvGrpSpPr>
        <p:grpSpPr>
          <a:xfrm>
            <a:off x="7255489" y="607842"/>
            <a:ext cx="2491388" cy="1475790"/>
            <a:chOff x="7255489" y="607842"/>
            <a:chExt cx="2491388" cy="1475790"/>
          </a:xfrm>
        </p:grpSpPr>
        <p:sp>
          <p:nvSpPr>
            <p:cNvPr id="68" name="Text Box 191">
              <a:extLst>
                <a:ext uri="{FF2B5EF4-FFF2-40B4-BE49-F238E27FC236}">
                  <a16:creationId xmlns:a16="http://schemas.microsoft.com/office/drawing/2014/main" id="{C380DA30-290E-7D46-8D2C-61FF9FCC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89" y="607842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223.1.1.0/24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E8DEE4-EB84-5C43-B29D-2451810BCA99}"/>
                </a:ext>
              </a:extLst>
            </p:cNvPr>
            <p:cNvCxnSpPr/>
            <p:nvPr/>
          </p:nvCxnSpPr>
          <p:spPr>
            <a:xfrm>
              <a:off x="8289561" y="944379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EDEA9F-4F4C-914B-B7D0-5AA93608D0D4}"/>
              </a:ext>
            </a:extLst>
          </p:cNvPr>
          <p:cNvGrpSpPr/>
          <p:nvPr/>
        </p:nvGrpSpPr>
        <p:grpSpPr>
          <a:xfrm>
            <a:off x="9531133" y="1000631"/>
            <a:ext cx="2491388" cy="1475243"/>
            <a:chOff x="9531133" y="1000631"/>
            <a:chExt cx="2491388" cy="1475243"/>
          </a:xfrm>
        </p:grpSpPr>
        <p:sp>
          <p:nvSpPr>
            <p:cNvPr id="63" name="Text Box 192">
              <a:extLst>
                <a:ext uri="{FF2B5EF4-FFF2-40B4-BE49-F238E27FC236}">
                  <a16:creationId xmlns:a16="http://schemas.microsoft.com/office/drawing/2014/main" id="{30FD6D85-B71D-B84A-94A4-AB27D89C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1133" y="1000631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223.1.2.0/24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2C7676-1B9E-6D42-9EC4-80E440D8B177}"/>
                </a:ext>
              </a:extLst>
            </p:cNvPr>
            <p:cNvCxnSpPr/>
            <p:nvPr/>
          </p:nvCxnSpPr>
          <p:spPr>
            <a:xfrm>
              <a:off x="10630525" y="1336621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FFB91F34-0D24-7E4B-BB9F-5412CC11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3643859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1015714" y="1485533"/>
            <a:ext cx="2992759" cy="282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the subnets?</a:t>
            </a:r>
          </a:p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the /24 subnet addresses?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AAAD98F7-32F1-BF4B-98CB-45DEB61CE5A7}"/>
              </a:ext>
            </a:extLst>
          </p:cNvPr>
          <p:cNvSpPr>
            <a:spLocks/>
          </p:cNvSpPr>
          <p:nvPr/>
        </p:nvSpPr>
        <p:spPr bwMode="auto">
          <a:xfrm>
            <a:off x="7898119" y="2985309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488F527-6BB3-D24E-8C51-EEDC124AD307}"/>
              </a:ext>
            </a:extLst>
          </p:cNvPr>
          <p:cNvSpPr>
            <a:spLocks/>
          </p:cNvSpPr>
          <p:nvPr/>
        </p:nvSpPr>
        <p:spPr bwMode="auto">
          <a:xfrm>
            <a:off x="6699842" y="4496609"/>
            <a:ext cx="2098623" cy="361221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BB5B858F-E6BD-CD40-8B14-32C4CBF3D8BB}"/>
              </a:ext>
            </a:extLst>
          </p:cNvPr>
          <p:cNvSpPr>
            <a:spLocks/>
          </p:cNvSpPr>
          <p:nvPr/>
        </p:nvSpPr>
        <p:spPr bwMode="auto">
          <a:xfrm>
            <a:off x="6345544" y="2909109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5589C7B-69B2-8940-9517-2C5A1E5A6E79}"/>
              </a:ext>
            </a:extLst>
          </p:cNvPr>
          <p:cNvSpPr>
            <a:spLocks/>
          </p:cNvSpPr>
          <p:nvPr/>
        </p:nvSpPr>
        <p:spPr bwMode="auto">
          <a:xfrm rot="5265760">
            <a:off x="7334817" y="866004"/>
            <a:ext cx="1078238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Line 14">
            <a:extLst>
              <a:ext uri="{FF2B5EF4-FFF2-40B4-BE49-F238E27FC236}">
                <a16:creationId xmlns:a16="http://schemas.microsoft.com/office/drawing/2014/main" id="{A27AACF9-29AB-1F42-A979-89DBCB8DC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9357" y="1956609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 Box 15">
            <a:extLst>
              <a:ext uri="{FF2B5EF4-FFF2-40B4-BE49-F238E27FC236}">
                <a16:creationId xmlns:a16="http://schemas.microsoft.com/office/drawing/2014/main" id="{86ABE5DC-F743-3B4F-90D0-2B2BE524A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56" y="14038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8DA80CA3-4BFA-544E-B250-26C540FF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572" y="2218547"/>
            <a:ext cx="309562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BE68A712-57FB-6F4C-A3FB-152525A0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846" y="212767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 Box 18">
            <a:extLst>
              <a:ext uri="{FF2B5EF4-FFF2-40B4-BE49-F238E27FC236}">
                <a16:creationId xmlns:a16="http://schemas.microsoft.com/office/drawing/2014/main" id="{9676552A-43A0-714A-AEA1-0C4E2D4C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25" y="151445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" name="Freeform 19">
            <a:extLst>
              <a:ext uri="{FF2B5EF4-FFF2-40B4-BE49-F238E27FC236}">
                <a16:creationId xmlns:a16="http://schemas.microsoft.com/office/drawing/2014/main" id="{CCFF2B55-E38D-3247-9770-7C4658805194}"/>
              </a:ext>
            </a:extLst>
          </p:cNvPr>
          <p:cNvSpPr>
            <a:spLocks/>
          </p:cNvSpPr>
          <p:nvPr/>
        </p:nvSpPr>
        <p:spPr bwMode="auto">
          <a:xfrm>
            <a:off x="5405744" y="4847609"/>
            <a:ext cx="1539875" cy="1070265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5BEBE0C0-602D-CA47-91CB-81EACE74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394" y="4833159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Text Box 40">
            <a:extLst>
              <a:ext uri="{FF2B5EF4-FFF2-40B4-BE49-F238E27FC236}">
                <a16:creationId xmlns:a16="http://schemas.microsoft.com/office/drawing/2014/main" id="{EFBEBACC-6C23-394B-9616-85081FAC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633" y="5561966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8" name="Rectangle 42">
            <a:extLst>
              <a:ext uri="{FF2B5EF4-FFF2-40B4-BE49-F238E27FC236}">
                <a16:creationId xmlns:a16="http://schemas.microsoft.com/office/drawing/2014/main" id="{4463C3B6-3442-A848-96F8-45BDEAD6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914" y="495857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Text Box 43">
            <a:extLst>
              <a:ext uri="{FF2B5EF4-FFF2-40B4-BE49-F238E27FC236}">
                <a16:creationId xmlns:a16="http://schemas.microsoft.com/office/drawing/2014/main" id="{0DD50976-05F4-7849-BC93-4C4F6CC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277" y="48759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Freeform 45">
            <a:extLst>
              <a:ext uri="{FF2B5EF4-FFF2-40B4-BE49-F238E27FC236}">
                <a16:creationId xmlns:a16="http://schemas.microsoft.com/office/drawing/2014/main" id="{2242FC36-42F5-C242-B9D7-9C37B5FAD3AB}"/>
              </a:ext>
            </a:extLst>
          </p:cNvPr>
          <p:cNvSpPr>
            <a:spLocks/>
          </p:cNvSpPr>
          <p:nvPr/>
        </p:nvSpPr>
        <p:spPr bwMode="auto">
          <a:xfrm>
            <a:off x="8423582" y="4858944"/>
            <a:ext cx="1539875" cy="112977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6B24106E-72F9-F24A-B2D8-8555ACB90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0344" y="4852209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 Box 66">
            <a:extLst>
              <a:ext uri="{FF2B5EF4-FFF2-40B4-BE49-F238E27FC236}">
                <a16:creationId xmlns:a16="http://schemas.microsoft.com/office/drawing/2014/main" id="{23AF778F-58D8-8A4E-9DBF-1A23C3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446" y="575766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67">
            <a:extLst>
              <a:ext uri="{FF2B5EF4-FFF2-40B4-BE49-F238E27FC236}">
                <a16:creationId xmlns:a16="http://schemas.microsoft.com/office/drawing/2014/main" id="{C3593735-4F8F-8145-8D53-54EE001C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662" y="56593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307F4518-61FD-6F49-B353-C7206508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07" y="495222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" name="Text Box 69">
            <a:extLst>
              <a:ext uri="{FF2B5EF4-FFF2-40B4-BE49-F238E27FC236}">
                <a16:creationId xmlns:a16="http://schemas.microsoft.com/office/drawing/2014/main" id="{886AD721-E620-3744-9A4F-14D91106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888" y="48643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Text Box 86">
            <a:extLst>
              <a:ext uri="{FF2B5EF4-FFF2-40B4-BE49-F238E27FC236}">
                <a16:creationId xmlns:a16="http://schemas.microsoft.com/office/drawing/2014/main" id="{3F0DAD26-C5A6-A649-906B-10FDCAFA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232" y="55823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223.1.1.2</a:t>
            </a:r>
          </a:p>
        </p:txBody>
      </p:sp>
      <p:sp>
        <p:nvSpPr>
          <p:cNvPr id="143" name="Line 87">
            <a:extLst>
              <a:ext uri="{FF2B5EF4-FFF2-40B4-BE49-F238E27FC236}">
                <a16:creationId xmlns:a16="http://schemas.microsoft.com/office/drawing/2014/main" id="{F47550F3-7907-044F-86DE-F56147AC6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4119" y="2928159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ine 88">
            <a:extLst>
              <a:ext uri="{FF2B5EF4-FFF2-40B4-BE49-F238E27FC236}">
                <a16:creationId xmlns:a16="http://schemas.microsoft.com/office/drawing/2014/main" id="{EE6A5D44-6552-2043-ACBE-313489114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8594" y="2909109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ine 89">
            <a:extLst>
              <a:ext uri="{FF2B5EF4-FFF2-40B4-BE49-F238E27FC236}">
                <a16:creationId xmlns:a16="http://schemas.microsoft.com/office/drawing/2014/main" id="{CBC592C5-3F61-4843-8C7F-5AE59C480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64619" y="4671234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Box 90">
            <a:extLst>
              <a:ext uri="{FF2B5EF4-FFF2-40B4-BE49-F238E27FC236}">
                <a16:creationId xmlns:a16="http://schemas.microsoft.com/office/drawing/2014/main" id="{CFD1C51D-A458-6443-B0F5-946E54EC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969" y="28217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Text Box 91">
            <a:extLst>
              <a:ext uri="{FF2B5EF4-FFF2-40B4-BE49-F238E27FC236}">
                <a16:creationId xmlns:a16="http://schemas.microsoft.com/office/drawing/2014/main" id="{F8EF7741-B8E7-0B4C-A5A4-FDEF5DDB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294" y="41076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Text Box 92">
            <a:extLst>
              <a:ext uri="{FF2B5EF4-FFF2-40B4-BE49-F238E27FC236}">
                <a16:creationId xmlns:a16="http://schemas.microsoft.com/office/drawing/2014/main" id="{F359ED7A-71A8-044C-9CEA-745EBF3D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44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93">
            <a:extLst>
              <a:ext uri="{FF2B5EF4-FFF2-40B4-BE49-F238E27FC236}">
                <a16:creationId xmlns:a16="http://schemas.microsoft.com/office/drawing/2014/main" id="{DF8BBCE7-EB2F-F445-91D0-25BC1FEF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269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94">
            <a:extLst>
              <a:ext uri="{FF2B5EF4-FFF2-40B4-BE49-F238E27FC236}">
                <a16:creationId xmlns:a16="http://schemas.microsoft.com/office/drawing/2014/main" id="{BB95AD39-A2CC-3846-8811-C2F30E96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944" y="40695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95">
            <a:extLst>
              <a:ext uri="{FF2B5EF4-FFF2-40B4-BE49-F238E27FC236}">
                <a16:creationId xmlns:a16="http://schemas.microsoft.com/office/drawing/2014/main" id="{B3DB2C6D-56D0-A34E-9FEE-77AC692B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719" y="283132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A0FD3-CBB5-2343-99A4-E0BB72F75639}"/>
              </a:ext>
            </a:extLst>
          </p:cNvPr>
          <p:cNvCxnSpPr>
            <a:cxnSpLocks/>
          </p:cNvCxnSpPr>
          <p:nvPr/>
        </p:nvCxnSpPr>
        <p:spPr>
          <a:xfrm>
            <a:off x="7907727" y="1333593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AEE092-30DA-494C-AE90-7728B58690D0}"/>
              </a:ext>
            </a:extLst>
          </p:cNvPr>
          <p:cNvCxnSpPr>
            <a:cxnSpLocks/>
          </p:cNvCxnSpPr>
          <p:nvPr/>
        </p:nvCxnSpPr>
        <p:spPr>
          <a:xfrm>
            <a:off x="7077714" y="1391530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086C16F-8606-3B4A-BB18-E0F253FB3149}"/>
              </a:ext>
            </a:extLst>
          </p:cNvPr>
          <p:cNvCxnSpPr>
            <a:cxnSpLocks/>
          </p:cNvCxnSpPr>
          <p:nvPr/>
        </p:nvCxnSpPr>
        <p:spPr>
          <a:xfrm>
            <a:off x="8747817" y="13499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0106E0D-D297-8345-A153-BA8DF38B54B6}"/>
              </a:ext>
            </a:extLst>
          </p:cNvPr>
          <p:cNvCxnSpPr>
            <a:cxnSpLocks/>
          </p:cNvCxnSpPr>
          <p:nvPr/>
        </p:nvCxnSpPr>
        <p:spPr>
          <a:xfrm>
            <a:off x="9721099" y="58457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A2B390-640A-BF4F-B0C4-F7EEFDFF4607}"/>
              </a:ext>
            </a:extLst>
          </p:cNvPr>
          <p:cNvCxnSpPr>
            <a:cxnSpLocks/>
          </p:cNvCxnSpPr>
          <p:nvPr/>
        </p:nvCxnSpPr>
        <p:spPr>
          <a:xfrm>
            <a:off x="8855191" y="58319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2E8D2E3-F3B0-7C43-AED8-9F54D363C86C}"/>
              </a:ext>
            </a:extLst>
          </p:cNvPr>
          <p:cNvCxnSpPr>
            <a:cxnSpLocks/>
          </p:cNvCxnSpPr>
          <p:nvPr/>
        </p:nvCxnSpPr>
        <p:spPr>
          <a:xfrm>
            <a:off x="6527626" y="57176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1D6F8F-07FB-A848-ACDB-E5F5A82CB4D5}"/>
              </a:ext>
            </a:extLst>
          </p:cNvPr>
          <p:cNvCxnSpPr>
            <a:cxnSpLocks/>
          </p:cNvCxnSpPr>
          <p:nvPr/>
        </p:nvCxnSpPr>
        <p:spPr>
          <a:xfrm>
            <a:off x="5734453" y="57557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022FF-D8F0-934B-89EC-002E67A42DFB}"/>
              </a:ext>
            </a:extLst>
          </p:cNvPr>
          <p:cNvGrpSpPr/>
          <p:nvPr/>
        </p:nvGrpSpPr>
        <p:grpSpPr>
          <a:xfrm>
            <a:off x="5269942" y="831439"/>
            <a:ext cx="4571749" cy="5747039"/>
            <a:chOff x="3921589" y="800442"/>
            <a:chExt cx="4571749" cy="5747039"/>
          </a:xfrm>
        </p:grpSpPr>
        <p:grpSp>
          <p:nvGrpSpPr>
            <p:cNvPr id="193" name="Group 127">
              <a:extLst>
                <a:ext uri="{FF2B5EF4-FFF2-40B4-BE49-F238E27FC236}">
                  <a16:creationId xmlns:a16="http://schemas.microsoft.com/office/drawing/2014/main" id="{3F21DB98-90D0-2949-9B59-D897E6BF5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194" name="Picture 128" descr="desktop_computer_stylized_medium">
                <a:extLst>
                  <a:ext uri="{FF2B5EF4-FFF2-40B4-BE49-F238E27FC236}">
                    <a16:creationId xmlns:a16="http://schemas.microsoft.com/office/drawing/2014/main" id="{5FC686D7-8C0E-E148-B8A9-29C753654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29">
                <a:extLst>
                  <a:ext uri="{FF2B5EF4-FFF2-40B4-BE49-F238E27FC236}">
                    <a16:creationId xmlns:a16="http://schemas.microsoft.com/office/drawing/2014/main" id="{8C375592-43C5-A94A-A657-F109708E2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6" name="Group 130">
              <a:extLst>
                <a:ext uri="{FF2B5EF4-FFF2-40B4-BE49-F238E27FC236}">
                  <a16:creationId xmlns:a16="http://schemas.microsoft.com/office/drawing/2014/main" id="{8531BDB7-6357-AB47-9D9A-95D2848E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197" name="Picture 131" descr="desktop_computer_stylized_medium">
                <a:extLst>
                  <a:ext uri="{FF2B5EF4-FFF2-40B4-BE49-F238E27FC236}">
                    <a16:creationId xmlns:a16="http://schemas.microsoft.com/office/drawing/2014/main" id="{9B95FBC6-FBA8-4B49-811F-87393B87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32">
                <a:extLst>
                  <a:ext uri="{FF2B5EF4-FFF2-40B4-BE49-F238E27FC236}">
                    <a16:creationId xmlns:a16="http://schemas.microsoft.com/office/drawing/2014/main" id="{76B731D4-AA0B-D349-9CC0-BDB7D625F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33">
              <a:extLst>
                <a:ext uri="{FF2B5EF4-FFF2-40B4-BE49-F238E27FC236}">
                  <a16:creationId xmlns:a16="http://schemas.microsoft.com/office/drawing/2014/main" id="{F1B2FB1F-1C2C-044F-AA04-C080F7D6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00" name="Picture 134" descr="desktop_computer_stylized_medium">
                <a:extLst>
                  <a:ext uri="{FF2B5EF4-FFF2-40B4-BE49-F238E27FC236}">
                    <a16:creationId xmlns:a16="http://schemas.microsoft.com/office/drawing/2014/main" id="{02F3D829-91D0-0E4F-B7E3-C0BC51D9C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Freeform 135">
                <a:extLst>
                  <a:ext uri="{FF2B5EF4-FFF2-40B4-BE49-F238E27FC236}">
                    <a16:creationId xmlns:a16="http://schemas.microsoft.com/office/drawing/2014/main" id="{6B0B3BAE-D159-F84A-8165-7BFC85DC5F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6EF1E37-3B49-0D40-87DC-F9FA89AFA2EF}"/>
                </a:ext>
              </a:extLst>
            </p:cNvPr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0376F28-4749-CC48-A0CB-8B2AD03492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56D0A85-CDF4-AC42-AF4B-37B50E409C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683CD1C1-F412-7448-A299-0E99E8221D1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80DC24D7-3D47-1D41-B777-C81C9EB9FCE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B43B84E6-BB86-984B-B3B6-D9EB953A85B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9C11C97D-F662-DC4F-BD97-5429CFC9C8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0311A4A8-E188-654A-8B89-EAB3405BA60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584F37-BE6C-EA4B-971E-1912AA12BB25}"/>
                </a:ext>
              </a:extLst>
            </p:cNvPr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31012971-DEA3-6845-AC13-A255CEA0240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2543A2D-22B6-0649-AEEC-F06F4021DD3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BEFF53D-0E6A-8646-ACAC-71283F133B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04DABA4E-DEC2-D946-A0D0-F5C45FA6DC9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47344229-14F7-4C43-8414-5F5AF37746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87FA5A08-7A6B-CF46-930C-602D8BDBC5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E499445B-0DB0-3142-B183-CA66C970877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91C53FA-ABA6-6D43-BB65-60DBBCFEC5C7}"/>
                </a:ext>
              </a:extLst>
            </p:cNvPr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294910F-4CB9-CF45-8646-26DE97A22ED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316DC44-6A92-9B4B-9028-475050085E4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4E7CEA9-1D4F-E545-90CA-F59A8B9669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2B22DAA2-94E0-8D40-9ACC-D24ABE49BB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:a16="http://schemas.microsoft.com/office/drawing/2014/main" id="{5BC674BD-4F28-8848-B1EE-7DEA5110F9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D4EE57CB-32BD-2B45-8492-05F066B59A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A0F9C46B-BB97-4648-AFE1-934417BB3F9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136">
              <a:extLst>
                <a:ext uri="{FF2B5EF4-FFF2-40B4-BE49-F238E27FC236}">
                  <a16:creationId xmlns:a16="http://schemas.microsoft.com/office/drawing/2014/main" id="{A46FE443-1481-3F46-AEC2-DE1A89401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03" name="Picture 137" descr="desktop_computer_stylized_medium">
                <a:extLst>
                  <a:ext uri="{FF2B5EF4-FFF2-40B4-BE49-F238E27FC236}">
                    <a16:creationId xmlns:a16="http://schemas.microsoft.com/office/drawing/2014/main" id="{552CE2C0-13B7-9545-9F73-E88A13A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Freeform 138">
                <a:extLst>
                  <a:ext uri="{FF2B5EF4-FFF2-40B4-BE49-F238E27FC236}">
                    <a16:creationId xmlns:a16="http://schemas.microsoft.com/office/drawing/2014/main" id="{EBDCE7D2-BE4A-B14C-92D1-68B5D3FE39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139">
              <a:extLst>
                <a:ext uri="{FF2B5EF4-FFF2-40B4-BE49-F238E27FC236}">
                  <a16:creationId xmlns:a16="http://schemas.microsoft.com/office/drawing/2014/main" id="{AAAA10F5-D477-E34B-B7B6-A84654286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06" name="Picture 140" descr="desktop_computer_stylized_medium">
                <a:extLst>
                  <a:ext uri="{FF2B5EF4-FFF2-40B4-BE49-F238E27FC236}">
                    <a16:creationId xmlns:a16="http://schemas.microsoft.com/office/drawing/2014/main" id="{ADD02C07-8622-9147-8C7E-716D0CC05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Freeform 141">
                <a:extLst>
                  <a:ext uri="{FF2B5EF4-FFF2-40B4-BE49-F238E27FC236}">
                    <a16:creationId xmlns:a16="http://schemas.microsoft.com/office/drawing/2014/main" id="{0A2F9078-621E-234E-A8BD-CBD1C8FFD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142">
              <a:extLst>
                <a:ext uri="{FF2B5EF4-FFF2-40B4-BE49-F238E27FC236}">
                  <a16:creationId xmlns:a16="http://schemas.microsoft.com/office/drawing/2014/main" id="{0790C796-AECD-6C43-9AC1-A6A320775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09" name="Picture 143" descr="desktop_computer_stylized_medium">
                <a:extLst>
                  <a:ext uri="{FF2B5EF4-FFF2-40B4-BE49-F238E27FC236}">
                    <a16:creationId xmlns:a16="http://schemas.microsoft.com/office/drawing/2014/main" id="{EC7F2E78-D630-0742-B3E6-A2B2A451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44">
                <a:extLst>
                  <a:ext uri="{FF2B5EF4-FFF2-40B4-BE49-F238E27FC236}">
                    <a16:creationId xmlns:a16="http://schemas.microsoft.com/office/drawing/2014/main" id="{137BFC0D-B6D7-614D-8B13-BEC91ACB8C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145">
              <a:extLst>
                <a:ext uri="{FF2B5EF4-FFF2-40B4-BE49-F238E27FC236}">
                  <a16:creationId xmlns:a16="http://schemas.microsoft.com/office/drawing/2014/main" id="{B7E1F2F7-7CD4-4E49-A5F4-F3F7ABB05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12" name="Picture 146" descr="desktop_computer_stylized_medium">
                <a:extLst>
                  <a:ext uri="{FF2B5EF4-FFF2-40B4-BE49-F238E27FC236}">
                    <a16:creationId xmlns:a16="http://schemas.microsoft.com/office/drawing/2014/main" id="{33328068-9D28-A94E-854E-AA55BDA92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Freeform 147">
                <a:extLst>
                  <a:ext uri="{FF2B5EF4-FFF2-40B4-BE49-F238E27FC236}">
                    <a16:creationId xmlns:a16="http://schemas.microsoft.com/office/drawing/2014/main" id="{E60C7BD3-8A82-504B-B81D-2FDDD4220B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4" name="Text Box 41">
            <a:extLst>
              <a:ext uri="{FF2B5EF4-FFF2-40B4-BE49-F238E27FC236}">
                <a16:creationId xmlns:a16="http://schemas.microsoft.com/office/drawing/2014/main" id="{5DBB1AC4-8014-5E49-A935-8490AAA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324" y="5542214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D420B-2797-1F49-A046-DBAA7356C19E}"/>
              </a:ext>
            </a:extLst>
          </p:cNvPr>
          <p:cNvGrpSpPr/>
          <p:nvPr/>
        </p:nvGrpSpPr>
        <p:grpSpPr>
          <a:xfrm>
            <a:off x="2970204" y="933306"/>
            <a:ext cx="9056493" cy="4702911"/>
            <a:chOff x="2970204" y="933306"/>
            <a:chExt cx="9056493" cy="470291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80E4E41-341B-D44C-A65D-69A7E0B7DF8F}"/>
                </a:ext>
              </a:extLst>
            </p:cNvPr>
            <p:cNvGrpSpPr/>
            <p:nvPr/>
          </p:nvGrpSpPr>
          <p:grpSpPr>
            <a:xfrm>
              <a:off x="8152109" y="933306"/>
              <a:ext cx="3244327" cy="864497"/>
              <a:chOff x="6090834" y="607842"/>
              <a:chExt cx="3244327" cy="864497"/>
            </a:xfrm>
          </p:grpSpPr>
          <p:sp>
            <p:nvSpPr>
              <p:cNvPr id="91" name="Text Box 191">
                <a:extLst>
                  <a:ext uri="{FF2B5EF4-FFF2-40B4-BE49-F238E27FC236}">
                    <a16:creationId xmlns:a16="http://schemas.microsoft.com/office/drawing/2014/main" id="{D376C8BF-4E91-414E-99B4-9EDBBFFB0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489" y="60784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223.1.1/24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7F1EA1B-3CBF-2647-8FEC-4A2697C6D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4" y="866887"/>
                <a:ext cx="1222333" cy="60545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318547F-F742-104D-9A1E-83C75E127CFF}"/>
                </a:ext>
              </a:extLst>
            </p:cNvPr>
            <p:cNvGrpSpPr/>
            <p:nvPr/>
          </p:nvGrpSpPr>
          <p:grpSpPr>
            <a:xfrm>
              <a:off x="8567981" y="2945502"/>
              <a:ext cx="2717381" cy="632023"/>
              <a:chOff x="6090835" y="840316"/>
              <a:chExt cx="2717381" cy="632023"/>
            </a:xfrm>
          </p:grpSpPr>
          <p:sp>
            <p:nvSpPr>
              <p:cNvPr id="96" name="Text Box 191">
                <a:extLst>
                  <a:ext uri="{FF2B5EF4-FFF2-40B4-BE49-F238E27FC236}">
                    <a16:creationId xmlns:a16="http://schemas.microsoft.com/office/drawing/2014/main" id="{BE0B33C0-E823-DF4A-9CD8-63EAD005B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544" y="840316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223.1.7/24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2A0B626-F390-4D4A-AF51-431DE1456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8F4AFDD-E3C5-ED41-B6AB-FAA4C0538DA6}"/>
                </a:ext>
              </a:extLst>
            </p:cNvPr>
            <p:cNvGrpSpPr/>
            <p:nvPr/>
          </p:nvGrpSpPr>
          <p:grpSpPr>
            <a:xfrm>
              <a:off x="9262822" y="5019691"/>
              <a:ext cx="2763875" cy="616526"/>
              <a:chOff x="6090835" y="855813"/>
              <a:chExt cx="2763875" cy="616526"/>
            </a:xfrm>
          </p:grpSpPr>
          <p:sp>
            <p:nvSpPr>
              <p:cNvPr id="106" name="Text Box 191">
                <a:extLst>
                  <a:ext uri="{FF2B5EF4-FFF2-40B4-BE49-F238E27FC236}">
                    <a16:creationId xmlns:a16="http://schemas.microsoft.com/office/drawing/2014/main" id="{01FD5240-2EA2-0547-9E5A-DDECB3B6E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038" y="855813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223.1.3/24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21AC0BF-50DA-6045-8CEE-DC950BF4C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88727E-DE4C-2149-A9CB-D0081F154D0D}"/>
                </a:ext>
              </a:extLst>
            </p:cNvPr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109" name="Text Box 191">
                <a:extLst>
                  <a:ext uri="{FF2B5EF4-FFF2-40B4-BE49-F238E27FC236}">
                    <a16:creationId xmlns:a16="http://schemas.microsoft.com/office/drawing/2014/main" id="{A4D454C9-2377-2144-9568-DFFF47AB5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272" y="4955118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223.1.2/24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83AE024-1D73-064A-BCF8-30317353E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778" y="5202265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8E4C11D-BAC1-9542-9E0F-838420ECC0F9}"/>
                </a:ext>
              </a:extLst>
            </p:cNvPr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112" name="Text Box 191">
                <a:extLst>
                  <a:ext uri="{FF2B5EF4-FFF2-40B4-BE49-F238E27FC236}">
                    <a16:creationId xmlns:a16="http://schemas.microsoft.com/office/drawing/2014/main" id="{C1545E2A-91DA-6941-824C-18B5505C1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251" y="5079104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223.1.9/24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DF0C53D-5034-4441-862A-8627EC886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085" y="5349499"/>
                <a:ext cx="472698" cy="22214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B2CAF3-1397-8349-831B-5AFEFB9A7D54}"/>
                </a:ext>
              </a:extLst>
            </p:cNvPr>
            <p:cNvGrpSpPr/>
            <p:nvPr/>
          </p:nvGrpSpPr>
          <p:grpSpPr>
            <a:xfrm>
              <a:off x="6605504" y="4602997"/>
              <a:ext cx="2079672" cy="648084"/>
              <a:chOff x="1320582" y="5594888"/>
              <a:chExt cx="2079672" cy="648084"/>
            </a:xfrm>
          </p:grpSpPr>
          <p:sp>
            <p:nvSpPr>
              <p:cNvPr id="115" name="Text Box 191">
                <a:extLst>
                  <a:ext uri="{FF2B5EF4-FFF2-40B4-BE49-F238E27FC236}">
                    <a16:creationId xmlns:a16="http://schemas.microsoft.com/office/drawing/2014/main" id="{2DC2D22A-1CD2-634F-8976-C28F4B96C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582" y="584286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223.1.8/24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3911C1C-F5CA-8741-A35F-BE8EE6DB2AE9}"/>
                  </a:ext>
                </a:extLst>
              </p:cNvPr>
              <p:cNvCxnSpPr/>
              <p:nvPr/>
            </p:nvCxnSpPr>
            <p:spPr>
              <a:xfrm flipV="1">
                <a:off x="2355742" y="5594888"/>
                <a:ext cx="0" cy="34096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Slide Number Placeholder 3">
            <a:extLst>
              <a:ext uri="{FF2B5EF4-FFF2-40B4-BE49-F238E27FC236}">
                <a16:creationId xmlns:a16="http://schemas.microsoft.com/office/drawing/2014/main" id="{4B49317B-9855-3844-A22F-AD77FDB6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12568</TotalTime>
  <Words>875</Words>
  <Application>Microsoft Office PowerPoint</Application>
  <PresentationFormat>Panorámica</PresentationFormat>
  <Paragraphs>260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Network layer: “data plane” roadmap</vt:lpstr>
      <vt:lpstr>Network Layer: Internet</vt:lpstr>
      <vt:lpstr>IP Datagram format</vt:lpstr>
      <vt:lpstr>IP addressing: introduction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IP addresses: how to get one?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francisco valera</cp:lastModifiedBy>
  <cp:revision>525</cp:revision>
  <dcterms:created xsi:type="dcterms:W3CDTF">2020-01-18T07:24:59Z</dcterms:created>
  <dcterms:modified xsi:type="dcterms:W3CDTF">2020-07-14T11:49:35Z</dcterms:modified>
</cp:coreProperties>
</file>