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1044" r:id="rId2"/>
    <p:sldId id="1096" r:id="rId3"/>
    <p:sldId id="1203" r:id="rId4"/>
    <p:sldId id="1098" r:id="rId5"/>
    <p:sldId id="1099" r:id="rId6"/>
    <p:sldId id="1100" r:id="rId7"/>
    <p:sldId id="1101" r:id="rId8"/>
    <p:sldId id="1102" r:id="rId9"/>
    <p:sldId id="1104" r:id="rId10"/>
    <p:sldId id="1108" r:id="rId11"/>
    <p:sldId id="1106" r:id="rId12"/>
    <p:sldId id="1107" r:id="rId13"/>
    <p:sldId id="1110" r:id="rId14"/>
    <p:sldId id="1111" r:id="rId15"/>
    <p:sldId id="1112" r:id="rId16"/>
    <p:sldId id="1198" r:id="rId17"/>
    <p:sldId id="1124" r:id="rId18"/>
    <p:sldId id="1125" r:id="rId19"/>
    <p:sldId id="1113" r:id="rId20"/>
    <p:sldId id="1199" r:id="rId21"/>
    <p:sldId id="1114" r:id="rId22"/>
    <p:sldId id="1115" r:id="rId23"/>
    <p:sldId id="1116" r:id="rId24"/>
    <p:sldId id="1200" r:id="rId25"/>
    <p:sldId id="1201" r:id="rId26"/>
    <p:sldId id="1117" r:id="rId27"/>
    <p:sldId id="1202" r:id="rId28"/>
    <p:sldId id="111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A3"/>
    <a:srgbClr val="3C6CDF"/>
    <a:srgbClr val="ED356A"/>
    <a:srgbClr val="E40000"/>
    <a:srgbClr val="FFB3D3"/>
    <a:srgbClr val="FA376E"/>
    <a:srgbClr val="9CDFF9"/>
    <a:srgbClr val="0000A8"/>
    <a:srgbClr val="B8C2C9"/>
    <a:srgbClr val="D6D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4715" autoAdjust="0"/>
    <p:restoredTop sz="90729"/>
  </p:normalViewPr>
  <p:slideViewPr>
    <p:cSldViewPr snapToGrid="0" snapToObjects="1">
      <p:cViewPr varScale="1">
        <p:scale>
          <a:sx n="16" d="100"/>
          <a:sy n="16" d="100"/>
        </p:scale>
        <p:origin x="10" y="998"/>
      </p:cViewPr>
      <p:guideLst/>
    </p:cSldViewPr>
  </p:slideViewPr>
  <p:outlineViewPr>
    <p:cViewPr>
      <p:scale>
        <a:sx n="33" d="100"/>
        <a:sy n="33" d="100"/>
      </p:scale>
      <p:origin x="0" y="-257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7/13/2020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‹Nº›</a:t>
            </a:fld>
            <a:endParaRPr lang="en-US"/>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a:p>
        </p:txBody>
      </p:sp>
    </p:spTree>
    <p:extLst>
      <p:ext uri="{BB962C8B-B14F-4D97-AF65-F5344CB8AC3E}">
        <p14:creationId xmlns:p14="http://schemas.microsoft.com/office/powerpoint/2010/main" val="388260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Rather than immediately </a:t>
            </a:r>
            <a:r>
              <a:rPr lang="en-US" dirty="0" err="1"/>
              <a:t>ACKnowledig</a:t>
            </a:r>
            <a:r>
              <a:rPr lang="en-US" dirty="0"/>
              <a:t> this segment, many TCP implementations will wait for half a second for another in-order segment to arrive, and then generate a single cumulative ACK for both segments – thus decreasing the amount of ACK traffic.  The arrival of this second in-order segment and the cumulative ACK generation that covers both segments is the second row in this table.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5711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cement our understanding of TCP reliability, let’s look a a few retransmission scenarios</a:t>
            </a:r>
          </a:p>
          <a:p>
            <a:endParaRPr lang="en-US" dirty="0"/>
          </a:p>
          <a:p>
            <a:r>
              <a:rPr lang="en-US" dirty="0"/>
              <a:t>In the first case a TCP segments is </a:t>
            </a:r>
            <a:r>
              <a:rPr lang="en-US" dirty="0" err="1"/>
              <a:t>transmited</a:t>
            </a:r>
            <a:r>
              <a:rPr lang="en-US" dirty="0"/>
              <a:t> and the ACK is lost, and the TCP timeout mechanism results in another copy of being transmitted and then re-</a:t>
            </a:r>
            <a:r>
              <a:rPr lang="en-US" dirty="0" err="1"/>
              <a:t>ACKed</a:t>
            </a:r>
            <a:r>
              <a:rPr lang="en-US" dirty="0"/>
              <a:t> a the sender</a:t>
            </a:r>
          </a:p>
          <a:p>
            <a:endParaRPr lang="en-US" dirty="0"/>
          </a:p>
          <a:p>
            <a:r>
              <a:rPr lang="en-US" dirty="0"/>
              <a:t>In the second example two segments are sent and acknowledged, but there is a premature timeout e for the first segment, which is retransmitted.  </a:t>
            </a:r>
            <a:r>
              <a:rPr lang="en-US" dirty="0" err="1"/>
              <a:t>Notet</a:t>
            </a:r>
            <a:r>
              <a:rPr lang="en-US" dirty="0"/>
              <a:t>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058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343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wrap up our study of TCP reliability by discussing an optimization to the original TCP known as TCP fast retransmit,</a:t>
            </a:r>
          </a:p>
          <a:p>
            <a:endParaRPr lang="en-US" dirty="0"/>
          </a:p>
          <a:p>
            <a:r>
              <a:rPr lang="en-US" dirty="0"/>
              <a:t>Take a look at this example on the right where 5 segments are transmitted and the second segment is lost.  In this case the TCP receiver sends an ACK 100 acknowledging the first received segment.</a:t>
            </a:r>
          </a:p>
          <a:p>
            <a:r>
              <a:rPr lang="en-US" dirty="0"/>
              <a:t>When the third segment arrives at the receiver, the TCP receiver sends another ACK 100 since the second segment has not arrived. And similarly for the 4</a:t>
            </a:r>
            <a:r>
              <a:rPr lang="en-US" baseline="30000" dirty="0"/>
              <a:t>th</a:t>
            </a:r>
            <a:r>
              <a:rPr lang="en-US" dirty="0"/>
              <a:t> and 5</a:t>
            </a:r>
            <a:r>
              <a:rPr lang="en-US" baseline="30000" dirty="0"/>
              <a:t>th</a:t>
            </a:r>
            <a:r>
              <a:rPr lang="en-US" dirty="0"/>
              <a:t> segments to arrive.</a:t>
            </a:r>
          </a:p>
          <a:p>
            <a:endParaRPr lang="en-US" dirty="0"/>
          </a:p>
          <a:p>
            <a:r>
              <a:rPr lang="en-US" dirty="0"/>
              <a:t>Now what does the sender see?  The sender receives the first ACK 100 it has been hoping for, but then three additional duplicate ACK100s arrive.  The sender knows that somethings’ wrong – it knows the first segment arrived at the receiver  but three later arriving segments at the receiver – the ones that generated the three duplicate ACKs – we received correctly but were not in order.  That is, that there was a missing segment at the receiver when each of the three duplicate ACK were generated.</a:t>
            </a:r>
          </a:p>
          <a:p>
            <a:endParaRPr lang="en-US" dirty="0"/>
          </a:p>
          <a:p>
            <a:r>
              <a:rPr lang="en-US" dirty="0"/>
              <a:t>With fast retransmit, the arrival of three duplicate ACK causes the sender to retransmit its oldest </a:t>
            </a:r>
            <a:r>
              <a:rPr lang="en-US" dirty="0" err="1"/>
              <a:t>unACKed</a:t>
            </a:r>
            <a:r>
              <a:rPr lang="en-US" dirty="0"/>
              <a:t> segment, without waiting for a timeout event.  This allows TCP to recover more quickly from what is very likely a loss event</a:t>
            </a:r>
          </a:p>
          <a:p>
            <a:endParaRPr lang="en-US" dirty="0"/>
          </a:p>
          <a:p>
            <a:r>
              <a:rPr lang="en-US" dirty="0"/>
              <a:t>specifically that the second segment has been lost, since three higher -numbered segments were received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8102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14</a:t>
            </a:fld>
            <a:endParaRPr lang="en-US"/>
          </a:p>
        </p:txBody>
      </p:sp>
    </p:spTree>
    <p:extLst>
      <p:ext uri="{BB962C8B-B14F-4D97-AF65-F5344CB8AC3E}">
        <p14:creationId xmlns:p14="http://schemas.microsoft.com/office/powerpoint/2010/main" val="3117778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a:t>
            </a:r>
            <a:r>
              <a:rPr kumimoji="0" lang="en-US" sz="1200" b="0" i="0" u="none" strike="noStrike" kern="1200" cap="none" spc="0" normalizeH="0" baseline="0" noProof="0" dirty="0" err="1">
                <a:ln>
                  <a:noFill/>
                </a:ln>
                <a:solidFill>
                  <a:prstClr val="black"/>
                </a:solidFill>
                <a:effectLst/>
                <a:uLnTx/>
                <a:uFillTx/>
                <a:latin typeface="+mn-lt"/>
                <a:ea typeface="+mn-ea"/>
                <a:cs typeface="+mn-cs"/>
              </a:rPr>
              <a:t>explictly</a:t>
            </a:r>
            <a:r>
              <a:rPr kumimoji="0" lang="en-US" sz="1200" b="0" i="0" u="none" strike="noStrike" kern="1200" cap="none" spc="0" normalizeH="0" baseline="0" noProof="0" dirty="0">
                <a:ln>
                  <a:noFill/>
                </a:ln>
                <a:solidFill>
                  <a:prstClr val="black"/>
                </a:solidFill>
                <a:effectLst/>
                <a:uLnTx/>
                <a:uFillTx/>
                <a:latin typeface="+mn-lt"/>
                <a:ea typeface="+mn-ea"/>
                <a:cs typeface="+mn-cs"/>
              </a:rPr>
              <a:t>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0377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a:t>
            </a:r>
            <a:r>
              <a:rPr kumimoji="0" lang="en-US" sz="1200" b="0" i="0" u="none" strike="noStrike" kern="1200" cap="none" spc="0" normalizeH="0" baseline="0" noProof="0" dirty="0" err="1">
                <a:ln>
                  <a:noFill/>
                </a:ln>
                <a:solidFill>
                  <a:prstClr val="black"/>
                </a:solidFill>
                <a:effectLst/>
                <a:uLnTx/>
                <a:uFillTx/>
                <a:latin typeface="+mn-lt"/>
                <a:ea typeface="+mn-ea"/>
                <a:cs typeface="+mn-cs"/>
              </a:rPr>
              <a:t>explictly</a:t>
            </a:r>
            <a:r>
              <a:rPr kumimoji="0" lang="en-US" sz="1200" b="0" i="0" u="none" strike="noStrike" kern="1200" cap="none" spc="0" normalizeH="0" baseline="0" noProof="0" dirty="0">
                <a:ln>
                  <a:noFill/>
                </a:ln>
                <a:solidFill>
                  <a:prstClr val="black"/>
                </a:solidFill>
                <a:effectLst/>
                <a:uLnTx/>
                <a:uFillTx/>
                <a:latin typeface="+mn-lt"/>
                <a:ea typeface="+mn-ea"/>
                <a:cs typeface="+mn-cs"/>
              </a:rPr>
              <a:t>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057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a:t>
            </a:r>
            <a:r>
              <a:rPr kumimoji="0" lang="en-US" sz="1200" b="0" i="0" u="none" strike="noStrike" kern="1200" cap="none" spc="0" normalizeH="0" baseline="0" noProof="0" dirty="0" err="1">
                <a:ln>
                  <a:noFill/>
                </a:ln>
                <a:solidFill>
                  <a:prstClr val="black"/>
                </a:solidFill>
                <a:effectLst/>
                <a:uLnTx/>
                <a:uFillTx/>
                <a:latin typeface="+mn-lt"/>
                <a:ea typeface="+mn-ea"/>
                <a:cs typeface="+mn-cs"/>
              </a:rPr>
              <a:t>explictly</a:t>
            </a:r>
            <a:r>
              <a:rPr kumimoji="0" lang="en-US" sz="1200" b="0" i="0" u="none" strike="noStrike" kern="1200" cap="none" spc="0" normalizeH="0" baseline="0" noProof="0" dirty="0">
                <a:ln>
                  <a:noFill/>
                </a:ln>
                <a:solidFill>
                  <a:prstClr val="black"/>
                </a:solidFill>
                <a:effectLst/>
                <a:uLnTx/>
                <a:uFillTx/>
                <a:latin typeface="+mn-lt"/>
                <a:ea typeface="+mn-ea"/>
                <a:cs typeface="+mn-cs"/>
              </a:rPr>
              <a:t>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8328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a:t>
            </a:r>
            <a:r>
              <a:rPr kumimoji="0" lang="en-US" sz="1200" b="0" i="0" u="none" strike="noStrike" kern="1200" cap="none" spc="0" normalizeH="0" baseline="0" noProof="0" dirty="0" err="1">
                <a:ln>
                  <a:noFill/>
                </a:ln>
                <a:solidFill>
                  <a:prstClr val="black"/>
                </a:solidFill>
                <a:effectLst/>
                <a:uLnTx/>
                <a:uFillTx/>
                <a:latin typeface="+mn-lt"/>
                <a:ea typeface="+mn-ea"/>
                <a:cs typeface="+mn-cs"/>
              </a:rPr>
              <a:t>explictly</a:t>
            </a:r>
            <a:r>
              <a:rPr kumimoji="0" lang="en-US" sz="1200" b="0" i="0" u="none" strike="noStrike" kern="1200" cap="none" spc="0" normalizeH="0" baseline="0" noProof="0" dirty="0">
                <a:ln>
                  <a:noFill/>
                </a:ln>
                <a:solidFill>
                  <a:prstClr val="black"/>
                </a:solidFill>
                <a:effectLst/>
                <a:uLnTx/>
                <a:uFillTx/>
                <a:latin typeface="+mn-lt"/>
                <a:ea typeface="+mn-ea"/>
                <a:cs typeface="+mn-cs"/>
              </a:rPr>
              <a:t>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10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3564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 MSS is 1460 bytes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3584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7341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other TCP topic we’ll want to consider here is that of “connection  management”</a:t>
            </a:r>
          </a:p>
          <a:p>
            <a:endParaRPr lang="en-US" dirty="0"/>
          </a:p>
          <a:p>
            <a:pPr marL="0" indent="0">
              <a:buFont typeface="Arial" panose="020B0604020202020204" pitchFamily="34" charset="0"/>
              <a:buNone/>
            </a:pPr>
            <a:r>
              <a:rPr lang="en-US" dirty="0"/>
              <a:t>The TCP sender and </a:t>
            </a:r>
            <a:r>
              <a:rPr lang="en-US" dirty="0" err="1"/>
              <a:t>reciver</a:t>
            </a:r>
            <a:r>
              <a:rPr lang="en-US" dirty="0"/>
              <a:t> have a number of pieces of shared state that they must establish before actually communication</a:t>
            </a:r>
          </a:p>
          <a:p>
            <a:pPr marL="171450" indent="-171450">
              <a:buFont typeface="Arial" panose="020B0604020202020204" pitchFamily="34" charset="0"/>
              <a:buChar char="•"/>
            </a:pPr>
            <a:r>
              <a:rPr lang="en-US" dirty="0"/>
              <a:t>FIRST </a:t>
            </a:r>
            <a:r>
              <a:rPr lang="en-US" dirty="0" err="1"/>
              <a:t>theym</a:t>
            </a:r>
            <a:r>
              <a:rPr lang="en-US" dirty="0"/>
              <a:t> </a:t>
            </a:r>
            <a:r>
              <a:rPr lang="en-US" dirty="0" err="1"/>
              <a:t>ust</a:t>
            </a:r>
            <a:r>
              <a:rPr lang="en-US" dirty="0"/>
              <a:t> both agree that they WANT to communicate with each other</a:t>
            </a:r>
          </a:p>
          <a:p>
            <a:pPr marL="171450" indent="-171450">
              <a:buFont typeface="Arial" panose="020B0604020202020204" pitchFamily="34" charset="0"/>
              <a:buChar char="•"/>
            </a:pPr>
            <a:r>
              <a:rPr lang="en-US" dirty="0"/>
              <a:t>Secondly there are connection parameters – the initial sequence number and the initial receiver-advertised </a:t>
            </a:r>
            <a:r>
              <a:rPr lang="en-US" dirty="0" err="1"/>
              <a:t>bufferspace</a:t>
            </a:r>
            <a:r>
              <a:rPr lang="en-US" dirty="0"/>
              <a:t> that they’ll want to agree on</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This is done via a so-called handshake protocol – the client reaching our to the server, and the server answering back.</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And before diving into the TCP handshake protocol, let’s first consider the problem of handshaking, of establishing shared state.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6570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Here’s an example of a two way handshake.  Alice reaches out to Bob and say’s “let’s talk” and Bob says OK, and they start their conversation</a:t>
            </a:r>
          </a:p>
          <a:p>
            <a:endParaRPr lang="en-US" dirty="0"/>
          </a:p>
          <a:p>
            <a:r>
              <a:rPr lang="en-US" dirty="0"/>
              <a:t>For a network protocol, the equivalent protocol would be a client sending a “request connection” message saying ”let’s talk, the initial sequence number is x”</a:t>
            </a:r>
          </a:p>
          <a:p>
            <a:r>
              <a:rPr lang="en-US" dirty="0"/>
              <a:t>And the server would respond with a message ”I accept your connect x”</a:t>
            </a:r>
          </a:p>
          <a:p>
            <a:endParaRPr lang="en-US" dirty="0"/>
          </a:p>
          <a:p>
            <a:r>
              <a:rPr lang="en-US" dirty="0"/>
              <a:t>And the question we want to ask ourselves is &lt;talk through&gt;</a:t>
            </a:r>
          </a:p>
          <a:p>
            <a:endParaRPr lang="en-US" dirty="0"/>
          </a:p>
          <a:p>
            <a:r>
              <a:rPr lang="en-US" dirty="0"/>
              <a:t>Will this work?  Let’s look at a few scenarios…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249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76018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89066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1706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TCP’s three way handshake, that operates as follows</a:t>
            </a:r>
          </a:p>
          <a:p>
            <a:r>
              <a:rPr lang="en-US" dirty="0"/>
              <a:t> </a:t>
            </a:r>
          </a:p>
          <a:p>
            <a:r>
              <a:rPr lang="en-US" dirty="0"/>
              <a:t>Let’s say the client and server both create a TCP socket as we learned about in Chapter 2 and enter the LISTEN state</a:t>
            </a:r>
          </a:p>
          <a:p>
            <a:endParaRPr lang="en-US" dirty="0"/>
          </a:p>
          <a:p>
            <a:r>
              <a:rPr lang="en-US" dirty="0"/>
              <a:t>The client then connects to the server sending a SYN message with a sequence number x (SYN Message is an TCP Segment with SYN but set in the header – you might want to go back and review the TCP segment format!)</a:t>
            </a:r>
          </a:p>
          <a:p>
            <a:endParaRPr lang="en-US" dirty="0"/>
          </a:p>
          <a:p>
            <a:r>
              <a:rPr lang="en-US" dirty="0"/>
              <a:t>The server is waiting for a connection, and receives the SYN message enters the SYN received state (NOT the established state and sends a SYN ACK message back.</a:t>
            </a:r>
          </a:p>
          <a:p>
            <a:endParaRPr lang="en-US" dirty="0"/>
          </a:p>
          <a:p>
            <a:r>
              <a:rPr lang="en-US" dirty="0"/>
              <a:t>Finally the client sends an ACK message to the server, and when the server receiver this enters the </a:t>
            </a:r>
            <a:r>
              <a:rPr lang="en-US" dirty="0" err="1"/>
              <a:t>ESTABLished</a:t>
            </a:r>
            <a:r>
              <a:rPr lang="en-US" dirty="0"/>
              <a:t> state.  This is when the application process would see the return from the wait on the  socket accept() call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15648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usual, there’s a human protocol analogy to the three way handshake, and I still remember thinking about this clinging for my life while climbing up a rockface</a:t>
            </a:r>
          </a:p>
          <a:p>
            <a:endParaRPr lang="en-US" dirty="0"/>
          </a:p>
          <a:p>
            <a:r>
              <a:rPr lang="en-US" dirty="0"/>
              <a:t>When you want start climbing you first say ON BELOW (meaning ARE YOU READY WITH MY SAFETY ROPE)</a:t>
            </a:r>
          </a:p>
          <a:p>
            <a:r>
              <a:rPr lang="en-US" dirty="0"/>
              <a:t>THE BELYER (server) responds BELAY ON (that lets you know the belayer is ready for you)</a:t>
            </a:r>
          </a:p>
          <a:p>
            <a:r>
              <a:rPr lang="en-US" dirty="0"/>
              <a:t>And then you say CLIMING</a:t>
            </a:r>
          </a:p>
          <a:p>
            <a:endParaRPr lang="en-US" dirty="0"/>
          </a:p>
          <a:p>
            <a:r>
              <a:rPr lang="en-US" dirty="0"/>
              <a:t>It’s amazing what can pass through your head when your clinging for your life o a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59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good things must come to an end, and that’s true for a TCP connection as well.</a:t>
            </a:r>
          </a:p>
          <a:p>
            <a:endParaRPr lang="en-US" dirty="0"/>
          </a:p>
          <a:p>
            <a:r>
              <a:rPr lang="en-US" dirty="0"/>
              <a:t>And of course there’s a protocol for one side to gracefully close of a TCP connection using a FIN message, to which the other side sends a FINACK message and waits around a bit to respond to any retransmitted FIN messages before timing out.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1858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394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887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thing to note here is that the ACK number (43) on the B-to-A segment is one more than the sequence number (42) on the A-</a:t>
            </a:r>
            <a:r>
              <a:rPr lang="en-US" dirty="0" err="1"/>
              <a:t>toB</a:t>
            </a:r>
            <a:r>
              <a:rPr lang="en-US" dirty="0"/>
              <a:t> segment that triggered that ACK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Similarly, the ACK number (80) on the </a:t>
            </a:r>
            <a:r>
              <a:rPr lang="en-US"/>
              <a:t>last A-to-B </a:t>
            </a:r>
            <a:r>
              <a:rPr lang="en-US" dirty="0"/>
              <a:t>segment is one more than the sequence number (79) on the B-to-A segment that triggered that ACK</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4182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3626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This is how TCP re-computes the estimated RTT each time a new </a:t>
            </a:r>
            <a:r>
              <a:rPr lang="en-US" dirty="0" err="1"/>
              <a:t>SampleRTT</a:t>
            </a:r>
            <a:r>
              <a:rPr lang="en-US" dirty="0"/>
              <a:t> is taken.</a:t>
            </a:r>
          </a:p>
          <a:p>
            <a:r>
              <a:rPr lang="en-US" dirty="0"/>
              <a:t>The process is knows as an </a:t>
            </a:r>
            <a:r>
              <a:rPr lang="en-US" dirty="0" err="1"/>
              <a:t>exponeitally</a:t>
            </a:r>
            <a:r>
              <a:rPr lang="en-US" dirty="0"/>
              <a:t> weighted moving average, shown by the equation here.</a:t>
            </a:r>
          </a:p>
          <a:p>
            <a:r>
              <a:rPr lang="en-US" dirty="0"/>
              <a:t>&lt;say it&gt;</a:t>
            </a:r>
          </a:p>
          <a:p>
            <a:r>
              <a:rPr lang="en-US" dirty="0"/>
              <a:t>Where alpha reflects the influence of the most recent measurements on the estimated RTT; a typical value of alpha used in </a:t>
            </a:r>
            <a:r>
              <a:rPr lang="en-US" dirty="0" err="1"/>
              <a:t>implementaitons</a:t>
            </a:r>
            <a:r>
              <a:rPr lang="en-US" dirty="0"/>
              <a:t> is .125</a:t>
            </a:r>
          </a:p>
          <a:p>
            <a:endParaRPr lang="en-US" dirty="0"/>
          </a:p>
          <a:p>
            <a:r>
              <a:rPr lang="en-US" dirty="0"/>
              <a:t>The graph at the bottom show measured RTTs </a:t>
            </a:r>
            <a:r>
              <a:rPr lang="en-US" dirty="0" err="1"/>
              <a:t>beween</a:t>
            </a:r>
            <a:r>
              <a:rPr lang="en-US" dirty="0"/>
              <a:t> a host in the Massachusetts and a host in France, as well as the estimated, “smoothed”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4356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this value of the estimated RTT, TCP computes the timeout interval to be the estimated RTT plus a “safety margin”</a:t>
            </a:r>
          </a:p>
          <a:p>
            <a:r>
              <a:rPr lang="en-US" dirty="0"/>
              <a:t> </a:t>
            </a:r>
          </a:p>
          <a:p>
            <a:r>
              <a:rPr lang="en-US" dirty="0"/>
              <a:t>And the intuition is that if we are seeing a large variation in SAMPLERTT – the RTT estimates are fluctuating a lot - then we’ll want a larger </a:t>
            </a:r>
            <a:r>
              <a:rPr lang="en-US" dirty="0" err="1"/>
              <a:t>savety</a:t>
            </a:r>
            <a:r>
              <a:rPr lang="en-US" dirty="0"/>
              <a:t> margin</a:t>
            </a:r>
          </a:p>
          <a:p>
            <a:endParaRPr lang="en-US" dirty="0"/>
          </a:p>
          <a:p>
            <a:r>
              <a:rPr lang="en-US" dirty="0"/>
              <a:t>So TCP computes the Timeout interval to be the Estimated RTT plus 4 times a measure of deviation in the RTT.</a:t>
            </a:r>
          </a:p>
          <a:p>
            <a:endParaRPr lang="en-US" dirty="0"/>
          </a:p>
          <a:p>
            <a:r>
              <a:rPr lang="en-US" dirty="0"/>
              <a:t>The deviation in the RTT is computed as the </a:t>
            </a:r>
            <a:r>
              <a:rPr lang="en-US" dirty="0" err="1"/>
              <a:t>eWMA</a:t>
            </a:r>
            <a:r>
              <a:rPr lang="en-US" dirty="0"/>
              <a:t> of the difference between the most recently measured </a:t>
            </a:r>
            <a:r>
              <a:rPr lang="en-US" dirty="0" err="1"/>
              <a:t>SampleRTT</a:t>
            </a:r>
            <a:r>
              <a:rPr lang="en-US" dirty="0"/>
              <a:t> from the Estimated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007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Given these details of TCP sequence numbers, acks, and timers, we can now describe the big picture view of how the TCP sender and receiver operate</a:t>
            </a:r>
          </a:p>
          <a:p>
            <a:endParaRPr lang="en-US" dirty="0"/>
          </a:p>
          <a:p>
            <a:r>
              <a:rPr lang="en-US" dirty="0"/>
              <a:t>You can check out FSMs in book; let’s just give an English text description here and let’s start with the sender.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8937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‹Nº›</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‹Nº›</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‹Nº›</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‹Nº›</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‹Nº›</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Principles of reliable data transfer </a:t>
            </a:r>
          </a:p>
          <a:p>
            <a:pPr marL="403225" indent="-285750">
              <a:spcBef>
                <a:spcPts val="800"/>
              </a:spcBef>
            </a:pPr>
            <a:r>
              <a:rPr lang="en-US" sz="3200" dirty="0"/>
              <a:t>Connection-oriented transport: TCP</a:t>
            </a:r>
          </a:p>
          <a:p>
            <a:pPr marL="746125" lvl="1" indent="-288925">
              <a:buFont typeface="Arial"/>
              <a:buChar char="•"/>
              <a:defRPr/>
            </a:pPr>
            <a:r>
              <a:rPr lang="en-US" dirty="0"/>
              <a:t>segment structure</a:t>
            </a:r>
          </a:p>
          <a:p>
            <a:pPr marL="746125" lvl="1" indent="-288925">
              <a:buFont typeface="Arial"/>
              <a:buChar char="•"/>
              <a:defRPr/>
            </a:pPr>
            <a:r>
              <a:rPr lang="en-US" dirty="0"/>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a:t>Transport Layer: 3-</a:t>
            </a:r>
            <a:fld id="{C4204591-24BD-A542-B9D5-F8D8A88D2FEE}" type="slidenum">
              <a:rPr lang="en-US" smtClean="0"/>
              <a:pPr/>
              <a:t>1</a:t>
            </a:fld>
            <a:endParaRPr lang="en-US" dirty="0"/>
          </a:p>
        </p:txBody>
      </p:sp>
      <p:pic>
        <p:nvPicPr>
          <p:cNvPr id="6" name="Picture 5">
            <a:extLst>
              <a:ext uri="{FF2B5EF4-FFF2-40B4-BE49-F238E27FC236}">
                <a16:creationId xmlns:a16="http://schemas.microsoft.com/office/drawing/2014/main" id="{BC34935B-A6B2-0C48-9638-656FA430E71C}"/>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327162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Receiver: ACK generation </a:t>
            </a:r>
            <a:r>
              <a:rPr lang="en-US" sz="2400" b="0" dirty="0"/>
              <a:t>[RFC 5681]</a:t>
            </a:r>
            <a:endParaRPr lang="en-US" sz="4400" b="0" dirty="0"/>
          </a:p>
        </p:txBody>
      </p:sp>
      <p:sp>
        <p:nvSpPr>
          <p:cNvPr id="43" name="Text Box 3">
            <a:extLst>
              <a:ext uri="{FF2B5EF4-FFF2-40B4-BE49-F238E27FC236}">
                <a16:creationId xmlns:a16="http://schemas.microsoft.com/office/drawing/2014/main" id="{0C54E9E4-D2A0-C64E-B652-DCC0E63DDD71}"/>
              </a:ext>
            </a:extLst>
          </p:cNvPr>
          <p:cNvSpPr txBox="1">
            <a:spLocks noChangeArrowheads="1"/>
          </p:cNvSpPr>
          <p:nvPr/>
        </p:nvSpPr>
        <p:spPr bwMode="auto">
          <a:xfrm>
            <a:off x="2143953" y="1439289"/>
            <a:ext cx="3496406" cy="50644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Event at receiver</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All data up to</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already </a:t>
            </a:r>
            <a:r>
              <a:rPr kumimoji="0" lang="en-US" sz="2000" b="0" i="0" u="none" strike="noStrike" kern="1200" cap="none" spc="0" normalizeH="0" baseline="0" noProof="0" dirty="0" err="1">
                <a:ln>
                  <a:noFill/>
                </a:ln>
                <a:solidFill>
                  <a:prstClr val="black"/>
                </a:solidFill>
                <a:effectLst/>
                <a:uLnTx/>
                <a:uFillTx/>
                <a:latin typeface="Calibri" panose="020F0502020204030204"/>
                <a:ea typeface="ＭＳ Ｐゴシック" charset="0"/>
                <a:cs typeface="+mn-cs"/>
              </a:rPr>
              <a:t>ACKed</a:t>
            </a: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One other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segment has ACK pending</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out-of-order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higher-than-expect seq. #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Gap detected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segment that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partially or completely fills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4" name="Text Box 4">
            <a:extLst>
              <a:ext uri="{FF2B5EF4-FFF2-40B4-BE49-F238E27FC236}">
                <a16:creationId xmlns:a16="http://schemas.microsoft.com/office/drawing/2014/main" id="{7D1A8937-7497-E947-B481-036DB6905786}"/>
              </a:ext>
            </a:extLst>
          </p:cNvPr>
          <p:cNvSpPr txBox="1">
            <a:spLocks noChangeArrowheads="1"/>
          </p:cNvSpPr>
          <p:nvPr/>
        </p:nvSpPr>
        <p:spPr bwMode="auto">
          <a:xfrm>
            <a:off x="5906328" y="1429764"/>
            <a:ext cx="4189545" cy="50644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TCP receiver action</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delayed ACK. Wait up to 500ms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for next segment. If no next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 ACK</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single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ACK, </a:t>
            </a:r>
            <a:r>
              <a:rPr kumimoji="0" lang="en-US" sz="2000" b="0" i="0" u="none" strike="noStrike" kern="1200" cap="none" spc="0" normalizeH="0" baseline="0" noProof="0" dirty="0" err="1">
                <a:ln>
                  <a:noFill/>
                </a:ln>
                <a:solidFill>
                  <a:prstClr val="black"/>
                </a:solidFill>
                <a:effectLst/>
                <a:uLnTx/>
                <a:uFillTx/>
                <a:latin typeface="Calibri" panose="020F0502020204030204"/>
                <a:ea typeface="ＭＳ Ｐゴシック" charset="0"/>
                <a:cs typeface="+mn-cs"/>
              </a:rPr>
              <a:t>ACKing</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both in-order segments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a:t>
            </a:r>
            <a:r>
              <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duplicate ACK</a:t>
            </a:r>
            <a:r>
              <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indicating seq. # of next expected byte</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 send ACK, provided that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segment starts at lower end of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5" name="Line 9">
            <a:extLst>
              <a:ext uri="{FF2B5EF4-FFF2-40B4-BE49-F238E27FC236}">
                <a16:creationId xmlns:a16="http://schemas.microsoft.com/office/drawing/2014/main" id="{B5C333E2-4347-8B41-A67B-31280E7B23CD}"/>
              </a:ext>
            </a:extLst>
          </p:cNvPr>
          <p:cNvSpPr>
            <a:spLocks noChangeShapeType="1"/>
          </p:cNvSpPr>
          <p:nvPr/>
        </p:nvSpPr>
        <p:spPr bwMode="auto">
          <a:xfrm>
            <a:off x="5715828" y="1590101"/>
            <a:ext cx="0" cy="4352925"/>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6" name="Line 11">
            <a:extLst>
              <a:ext uri="{FF2B5EF4-FFF2-40B4-BE49-F238E27FC236}">
                <a16:creationId xmlns:a16="http://schemas.microsoft.com/office/drawing/2014/main" id="{A3C87D27-55A1-0740-A388-14FABFDCAECD}"/>
              </a:ext>
            </a:extLst>
          </p:cNvPr>
          <p:cNvSpPr>
            <a:spLocks noChangeShapeType="1"/>
          </p:cNvSpPr>
          <p:nvPr/>
        </p:nvSpPr>
        <p:spPr bwMode="auto">
          <a:xfrm>
            <a:off x="2159828" y="2029839"/>
            <a:ext cx="7494588"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7" name="Line 12">
            <a:extLst>
              <a:ext uri="{FF2B5EF4-FFF2-40B4-BE49-F238E27FC236}">
                <a16:creationId xmlns:a16="http://schemas.microsoft.com/office/drawing/2014/main" id="{BAEE28BF-45B4-7B4F-8643-BEFCF1817DB3}"/>
              </a:ext>
            </a:extLst>
          </p:cNvPr>
          <p:cNvSpPr>
            <a:spLocks noChangeShapeType="1"/>
          </p:cNvSpPr>
          <p:nvPr/>
        </p:nvSpPr>
        <p:spPr bwMode="auto">
          <a:xfrm>
            <a:off x="2143953" y="3083939"/>
            <a:ext cx="7494588"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8" name="Line 13">
            <a:extLst>
              <a:ext uri="{FF2B5EF4-FFF2-40B4-BE49-F238E27FC236}">
                <a16:creationId xmlns:a16="http://schemas.microsoft.com/office/drawing/2014/main" id="{497F621D-E3C3-D549-BCDE-B1C658BA2FF8}"/>
              </a:ext>
            </a:extLst>
          </p:cNvPr>
          <p:cNvSpPr>
            <a:spLocks noChangeShapeType="1"/>
          </p:cNvSpPr>
          <p:nvPr/>
        </p:nvSpPr>
        <p:spPr bwMode="auto">
          <a:xfrm>
            <a:off x="2161416" y="4182489"/>
            <a:ext cx="7494587"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9" name="Line 14">
            <a:extLst>
              <a:ext uri="{FF2B5EF4-FFF2-40B4-BE49-F238E27FC236}">
                <a16:creationId xmlns:a16="http://schemas.microsoft.com/office/drawing/2014/main" id="{B5CA7B9A-CEFE-9440-989C-72777EDC3F97}"/>
              </a:ext>
            </a:extLst>
          </p:cNvPr>
          <p:cNvSpPr>
            <a:spLocks noChangeShapeType="1"/>
          </p:cNvSpPr>
          <p:nvPr/>
        </p:nvSpPr>
        <p:spPr bwMode="auto">
          <a:xfrm>
            <a:off x="2155066" y="5271514"/>
            <a:ext cx="7494587"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 name="Rectangle 3">
            <a:extLst>
              <a:ext uri="{FF2B5EF4-FFF2-40B4-BE49-F238E27FC236}">
                <a16:creationId xmlns:a16="http://schemas.microsoft.com/office/drawing/2014/main" id="{446007AE-16BF-5641-9533-FDFCED5467B7}"/>
              </a:ext>
            </a:extLst>
          </p:cNvPr>
          <p:cNvSpPr/>
          <p:nvPr/>
        </p:nvSpPr>
        <p:spPr>
          <a:xfrm>
            <a:off x="2141951" y="2079321"/>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4788DE70-9425-C941-B687-5CDA29AFB818}"/>
              </a:ext>
            </a:extLst>
          </p:cNvPr>
          <p:cNvSpPr/>
          <p:nvPr/>
        </p:nvSpPr>
        <p:spPr>
          <a:xfrm>
            <a:off x="2006253" y="3158647"/>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8A265DF2-3FEE-3D4C-9E18-1D8A86817D23}"/>
              </a:ext>
            </a:extLst>
          </p:cNvPr>
          <p:cNvSpPr/>
          <p:nvPr/>
        </p:nvSpPr>
        <p:spPr>
          <a:xfrm>
            <a:off x="2196231" y="4237973"/>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03861685-9E67-3541-901D-AC152EC9F9C7}"/>
              </a:ext>
            </a:extLst>
          </p:cNvPr>
          <p:cNvSpPr/>
          <p:nvPr/>
        </p:nvSpPr>
        <p:spPr>
          <a:xfrm>
            <a:off x="2246335" y="5340264"/>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Slide Number Placeholder 2">
            <a:extLst>
              <a:ext uri="{FF2B5EF4-FFF2-40B4-BE49-F238E27FC236}">
                <a16:creationId xmlns:a16="http://schemas.microsoft.com/office/drawing/2014/main" id="{340791B0-4154-D14E-9DBD-0157764BBAE9}"/>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10</a:t>
            </a:fld>
            <a:endParaRPr lang="en-US" dirty="0"/>
          </a:p>
        </p:txBody>
      </p:sp>
    </p:spTree>
    <p:extLst>
      <p:ext uri="{BB962C8B-B14F-4D97-AF65-F5344CB8AC3E}">
        <p14:creationId xmlns:p14="http://schemas.microsoft.com/office/powerpoint/2010/main" val="177131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69" name="Text Box 105">
            <a:extLst>
              <a:ext uri="{FF2B5EF4-FFF2-40B4-BE49-F238E27FC236}">
                <a16:creationId xmlns:a16="http://schemas.microsoft.com/office/drawing/2014/main" id="{BFF25F7B-7978-5140-B991-E71AA865A711}"/>
              </a:ext>
            </a:extLst>
          </p:cNvPr>
          <p:cNvSpPr txBox="1">
            <a:spLocks noChangeArrowheads="1"/>
          </p:cNvSpPr>
          <p:nvPr/>
        </p:nvSpPr>
        <p:spPr bwMode="auto">
          <a:xfrm>
            <a:off x="2236856" y="5873422"/>
            <a:ext cx="1922463"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3"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3970406"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174"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1636781"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grpSp>
        <p:nvGrpSpPr>
          <p:cNvPr id="4" name="Group 3">
            <a:extLst>
              <a:ext uri="{FF2B5EF4-FFF2-40B4-BE49-F238E27FC236}">
                <a16:creationId xmlns:a16="http://schemas.microsoft.com/office/drawing/2014/main" id="{47AB30F9-BD3F-264E-8DF5-3B4B9CA352A7}"/>
              </a:ext>
            </a:extLst>
          </p:cNvPr>
          <p:cNvGrpSpPr/>
          <p:nvPr/>
        </p:nvGrpSpPr>
        <p:grpSpPr>
          <a:xfrm>
            <a:off x="2032069" y="2342822"/>
            <a:ext cx="2346325" cy="571500"/>
            <a:chOff x="2032069" y="2342822"/>
            <a:chExt cx="2346325" cy="571500"/>
          </a:xfrm>
        </p:grpSpPr>
        <p:sp>
          <p:nvSpPr>
            <p:cNvPr id="171" name="Line 100">
              <a:extLst>
                <a:ext uri="{FF2B5EF4-FFF2-40B4-BE49-F238E27FC236}">
                  <a16:creationId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5" name="Rectangle 112">
              <a:extLst>
                <a:ext uri="{FF2B5EF4-FFF2-40B4-BE49-F238E27FC236}">
                  <a16:creationId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6" name="Text Box 113">
              <a:extLst>
                <a:ext uri="{FF2B5EF4-FFF2-40B4-BE49-F238E27FC236}">
                  <a16:creationId xmlns:a16="http://schemas.microsoft.com/office/drawing/2014/main" id="{08010453-6652-E348-AC57-7E9E8D356969}"/>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sp>
        <p:nvSpPr>
          <p:cNvPr id="179" name="Line 118">
            <a:extLst>
              <a:ext uri="{FF2B5EF4-FFF2-40B4-BE49-F238E27FC236}">
                <a16:creationId xmlns:a16="http://schemas.microsoft.com/office/drawing/2014/main" id="{5429E427-16E3-344A-A034-DAE0253AB97D}"/>
              </a:ext>
            </a:extLst>
          </p:cNvPr>
          <p:cNvSpPr>
            <a:spLocks noChangeShapeType="1"/>
          </p:cNvSpPr>
          <p:nvPr/>
        </p:nvSpPr>
        <p:spPr bwMode="auto">
          <a:xfrm>
            <a:off x="2011431"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0" name="Line 119">
            <a:extLst>
              <a:ext uri="{FF2B5EF4-FFF2-40B4-BE49-F238E27FC236}">
                <a16:creationId xmlns:a16="http://schemas.microsoft.com/office/drawing/2014/main" id="{B685EEAE-4766-CE43-A2A6-32288A3FE5E9}"/>
              </a:ext>
            </a:extLst>
          </p:cNvPr>
          <p:cNvSpPr>
            <a:spLocks noChangeShapeType="1"/>
          </p:cNvSpPr>
          <p:nvPr/>
        </p:nvSpPr>
        <p:spPr bwMode="auto">
          <a:xfrm>
            <a:off x="4438719"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a16="http://schemas.microsoft.com/office/drawing/2014/main" id="{F2169BDB-26D4-794C-AF29-1EBFE13D6C8F}"/>
              </a:ext>
            </a:extLst>
          </p:cNvPr>
          <p:cNvGrpSpPr/>
          <p:nvPr/>
        </p:nvGrpSpPr>
        <p:grpSpPr>
          <a:xfrm>
            <a:off x="2019369" y="4104947"/>
            <a:ext cx="2351087" cy="512763"/>
            <a:chOff x="2019369" y="4104947"/>
            <a:chExt cx="2351087" cy="512763"/>
          </a:xfrm>
        </p:grpSpPr>
        <p:sp>
          <p:nvSpPr>
            <p:cNvPr id="170" name="Line 99">
              <a:extLst>
                <a:ext uri="{FF2B5EF4-FFF2-40B4-BE49-F238E27FC236}">
                  <a16:creationId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1" name="Rectangle 122">
              <a:extLst>
                <a:ext uri="{FF2B5EF4-FFF2-40B4-BE49-F238E27FC236}">
                  <a16:creationId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2" name="Text Box 123">
              <a:extLst>
                <a:ext uri="{FF2B5EF4-FFF2-40B4-BE49-F238E27FC236}">
                  <a16:creationId xmlns:a16="http://schemas.microsoft.com/office/drawing/2014/main" id="{FB31845A-BC05-2942-A23F-7101518E3BF6}"/>
                </a:ext>
              </a:extLst>
            </p:cNvPr>
            <p:cNvSpPr txBox="1">
              <a:spLocks noChangeArrowheads="1"/>
            </p:cNvSpPr>
            <p:nvPr/>
          </p:nvSpPr>
          <p:spPr bwMode="auto">
            <a:xfrm>
              <a:off x="2165419" y="4185910"/>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Seq=92, 8 bytes of data</a:t>
              </a:r>
            </a:p>
          </p:txBody>
        </p:sp>
      </p:grpSp>
      <p:grpSp>
        <p:nvGrpSpPr>
          <p:cNvPr id="6" name="Group 5">
            <a:extLst>
              <a:ext uri="{FF2B5EF4-FFF2-40B4-BE49-F238E27FC236}">
                <a16:creationId xmlns:a16="http://schemas.microsoft.com/office/drawing/2014/main" id="{BDFBEB0F-AD33-9841-96A8-08332FBAA960}"/>
              </a:ext>
            </a:extLst>
          </p:cNvPr>
          <p:cNvGrpSpPr/>
          <p:nvPr/>
        </p:nvGrpSpPr>
        <p:grpSpPr>
          <a:xfrm>
            <a:off x="2857569" y="3004810"/>
            <a:ext cx="1484312" cy="628650"/>
            <a:chOff x="2857569" y="3004810"/>
            <a:chExt cx="1484312" cy="628650"/>
          </a:xfrm>
        </p:grpSpPr>
        <p:sp>
          <p:nvSpPr>
            <p:cNvPr id="172"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7" name="Rectangle 114">
              <a:extLst>
                <a:ext uri="{FF2B5EF4-FFF2-40B4-BE49-F238E27FC236}">
                  <a16:creationId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8" name="Text Box 115">
              <a:extLst>
                <a:ext uri="{FF2B5EF4-FFF2-40B4-BE49-F238E27FC236}">
                  <a16:creationId xmlns:a16="http://schemas.microsoft.com/office/drawing/2014/main" id="{F3EC555B-6627-3C46-9C43-7AB97835B780}"/>
                </a:ext>
              </a:extLst>
            </p:cNvPr>
            <p:cNvSpPr txBox="1">
              <a:spLocks noChangeArrowheads="1"/>
            </p:cNvSpPr>
            <p:nvPr/>
          </p:nvSpPr>
          <p:spPr bwMode="auto">
            <a:xfrm>
              <a:off x="3224281" y="30460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83"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grpSp>
      <p:grpSp>
        <p:nvGrpSpPr>
          <p:cNvPr id="9" name="Group 8">
            <a:extLst>
              <a:ext uri="{FF2B5EF4-FFF2-40B4-BE49-F238E27FC236}">
                <a16:creationId xmlns:a16="http://schemas.microsoft.com/office/drawing/2014/main" id="{CA465D82-8FEB-3440-B371-2468D04E80CF}"/>
              </a:ext>
            </a:extLst>
          </p:cNvPr>
          <p:cNvGrpSpPr/>
          <p:nvPr/>
        </p:nvGrpSpPr>
        <p:grpSpPr>
          <a:xfrm>
            <a:off x="2008256" y="4703435"/>
            <a:ext cx="2338388" cy="782637"/>
            <a:chOff x="2008256" y="4703435"/>
            <a:chExt cx="2338388" cy="782637"/>
          </a:xfrm>
        </p:grpSpPr>
        <p:sp>
          <p:nvSpPr>
            <p:cNvPr id="185" name="Line 127">
              <a:extLst>
                <a:ext uri="{FF2B5EF4-FFF2-40B4-BE49-F238E27FC236}">
                  <a16:creationId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6" name="Rectangle 128">
              <a:extLst>
                <a:ext uri="{FF2B5EF4-FFF2-40B4-BE49-F238E27FC236}">
                  <a16:creationId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7" name="Text Box 129">
              <a:extLst>
                <a:ext uri="{FF2B5EF4-FFF2-40B4-BE49-F238E27FC236}">
                  <a16:creationId xmlns:a16="http://schemas.microsoft.com/office/drawing/2014/main" id="{06DE42B2-117E-D241-8A87-B070A56CDFEA}"/>
                </a:ext>
              </a:extLst>
            </p:cNvPr>
            <p:cNvSpPr txBox="1">
              <a:spLocks noChangeArrowheads="1"/>
            </p:cNvSpPr>
            <p:nvPr/>
          </p:nvSpPr>
          <p:spPr bwMode="auto">
            <a:xfrm>
              <a:off x="2762319" y="4916160"/>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a:ln>
                  <a:noFill/>
                </a:ln>
                <a:solidFill>
                  <a:srgbClr val="000000"/>
                </a:solidFill>
                <a:effectLst/>
                <a:uLnTx/>
                <a:uFillTx/>
                <a:latin typeface="Times New Roman" charset="0"/>
                <a:ea typeface="ＭＳ Ｐゴシック" charset="0"/>
                <a:cs typeface="+mn-cs"/>
              </a:endParaRPr>
            </a:p>
          </p:txBody>
        </p:sp>
      </p:grpSp>
      <p:grpSp>
        <p:nvGrpSpPr>
          <p:cNvPr id="7" name="Group 6">
            <a:extLst>
              <a:ext uri="{FF2B5EF4-FFF2-40B4-BE49-F238E27FC236}">
                <a16:creationId xmlns:a16="http://schemas.microsoft.com/office/drawing/2014/main" id="{9218D318-345A-1343-9E16-E2157D9EC9CA}"/>
              </a:ext>
            </a:extLst>
          </p:cNvPr>
          <p:cNvGrpSpPr/>
          <p:nvPr/>
        </p:nvGrpSpPr>
        <p:grpSpPr>
          <a:xfrm>
            <a:off x="1638369" y="2347585"/>
            <a:ext cx="396875" cy="1751012"/>
            <a:chOff x="1638369" y="2347585"/>
            <a:chExt cx="396875" cy="1751012"/>
          </a:xfrm>
        </p:grpSpPr>
        <p:sp>
          <p:nvSpPr>
            <p:cNvPr id="184"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8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0"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91"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3"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sp>
        <p:nvSpPr>
          <p:cNvPr id="194" name="Text Box 172">
            <a:extLst>
              <a:ext uri="{FF2B5EF4-FFF2-40B4-BE49-F238E27FC236}">
                <a16:creationId xmlns:a16="http://schemas.microsoft.com/office/drawing/2014/main" id="{5B3CEA4D-B0D0-D04E-ADE8-909B1EDA7441}"/>
              </a:ext>
            </a:extLst>
          </p:cNvPr>
          <p:cNvSpPr txBox="1">
            <a:spLocks noChangeArrowheads="1"/>
          </p:cNvSpPr>
          <p:nvPr/>
        </p:nvSpPr>
        <p:spPr bwMode="auto">
          <a:xfrm>
            <a:off x="7759116" y="5873422"/>
            <a:ext cx="2073275"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premature timeout</a:t>
            </a:r>
            <a:endParaRPr kumimoji="0" lang="en-US" sz="10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9567278"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19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233653"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sp>
        <p:nvSpPr>
          <p:cNvPr id="205" name="Line 186">
            <a:extLst>
              <a:ext uri="{FF2B5EF4-FFF2-40B4-BE49-F238E27FC236}">
                <a16:creationId xmlns:a16="http://schemas.microsoft.com/office/drawing/2014/main" id="{DCFF6781-2E36-E241-A5F5-C0B04BC7CABB}"/>
              </a:ext>
            </a:extLst>
          </p:cNvPr>
          <p:cNvSpPr>
            <a:spLocks noChangeShapeType="1"/>
          </p:cNvSpPr>
          <p:nvPr/>
        </p:nvSpPr>
        <p:spPr bwMode="auto">
          <a:xfrm>
            <a:off x="7608303"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6" name="Line 187">
            <a:extLst>
              <a:ext uri="{FF2B5EF4-FFF2-40B4-BE49-F238E27FC236}">
                <a16:creationId xmlns:a16="http://schemas.microsoft.com/office/drawing/2014/main" id="{9C6DC5B3-2960-3047-BC8D-684B3D849A13}"/>
              </a:ext>
            </a:extLst>
          </p:cNvPr>
          <p:cNvSpPr>
            <a:spLocks noChangeShapeType="1"/>
          </p:cNvSpPr>
          <p:nvPr/>
        </p:nvSpPr>
        <p:spPr bwMode="auto">
          <a:xfrm>
            <a:off x="10013366"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7"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8621128" y="4228772"/>
            <a:ext cx="1057275"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3" name="Group 12">
            <a:extLst>
              <a:ext uri="{FF2B5EF4-FFF2-40B4-BE49-F238E27FC236}">
                <a16:creationId xmlns:a16="http://schemas.microsoft.com/office/drawing/2014/main" id="{B716CABB-9429-2844-BE7D-347FDDC00473}"/>
              </a:ext>
            </a:extLst>
          </p:cNvPr>
          <p:cNvGrpSpPr/>
          <p:nvPr/>
        </p:nvGrpSpPr>
        <p:grpSpPr>
          <a:xfrm>
            <a:off x="7595603" y="4111297"/>
            <a:ext cx="2441575" cy="668338"/>
            <a:chOff x="7595603" y="4111297"/>
            <a:chExt cx="2441575" cy="668338"/>
          </a:xfrm>
        </p:grpSpPr>
        <p:sp>
          <p:nvSpPr>
            <p:cNvPr id="195" name="Line 173">
              <a:extLst>
                <a:ext uri="{FF2B5EF4-FFF2-40B4-BE49-F238E27FC236}">
                  <a16:creationId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8" name="Text Box 189">
              <a:extLst>
                <a:ext uri="{FF2B5EF4-FFF2-40B4-BE49-F238E27FC236}">
                  <a16:creationId xmlns:a16="http://schemas.microsoft.com/office/drawing/2014/main" id="{3EE494A8-6A2C-9F45-AA30-D5C659A717EE}"/>
                </a:ext>
              </a:extLst>
            </p:cNvPr>
            <p:cNvSpPr txBox="1">
              <a:spLocks noChangeArrowheads="1"/>
            </p:cNvSpPr>
            <p:nvPr/>
          </p:nvSpPr>
          <p:spPr bwMode="auto">
            <a:xfrm>
              <a:off x="8541753" y="4262110"/>
              <a:ext cx="1212850" cy="517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bytes of data</a:t>
              </a:r>
            </a:p>
          </p:txBody>
        </p:sp>
      </p:grpSp>
      <p:sp>
        <p:nvSpPr>
          <p:cNvPr id="211"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460791" y="5071735"/>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5" name="Group 14">
            <a:extLst>
              <a:ext uri="{FF2B5EF4-FFF2-40B4-BE49-F238E27FC236}">
                <a16:creationId xmlns:a16="http://schemas.microsoft.com/office/drawing/2014/main" id="{9E6A0178-9B0F-8A48-942B-60D872AAAD83}"/>
              </a:ext>
            </a:extLst>
          </p:cNvPr>
          <p:cNvGrpSpPr/>
          <p:nvPr/>
        </p:nvGrpSpPr>
        <p:grpSpPr>
          <a:xfrm>
            <a:off x="7627353" y="4814560"/>
            <a:ext cx="2338388" cy="782637"/>
            <a:chOff x="7627353" y="4814560"/>
            <a:chExt cx="2338388" cy="782637"/>
          </a:xfrm>
        </p:grpSpPr>
        <p:sp>
          <p:nvSpPr>
            <p:cNvPr id="210" name="Line 192">
              <a:extLst>
                <a:ext uri="{FF2B5EF4-FFF2-40B4-BE49-F238E27FC236}">
                  <a16:creationId xmlns:a16="http://schemas.microsoft.com/office/drawing/2014/main" id="{3827C940-37F6-2042-821B-DC7FC5969C64}"/>
                </a:ext>
              </a:extLst>
            </p:cNvPr>
            <p:cNvSpPr>
              <a:spLocks noChangeShapeType="1"/>
            </p:cNvSpPr>
            <p:nvPr/>
          </p:nvSpPr>
          <p:spPr bwMode="auto">
            <a:xfrm flipH="1">
              <a:off x="7627353" y="4814560"/>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2" name="Text Box 194">
              <a:extLst>
                <a:ext uri="{FF2B5EF4-FFF2-40B4-BE49-F238E27FC236}">
                  <a16:creationId xmlns:a16="http://schemas.microsoft.com/office/drawing/2014/main" id="{7D3D6198-BDB0-DC4C-B2A5-2DBD9359B868}"/>
                </a:ext>
              </a:extLst>
            </p:cNvPr>
            <p:cNvSpPr txBox="1">
              <a:spLocks noChangeArrowheads="1"/>
            </p:cNvSpPr>
            <p:nvPr/>
          </p:nvSpPr>
          <p:spPr bwMode="auto">
            <a:xfrm>
              <a:off x="8381416" y="50272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0" name="Group 9">
            <a:extLst>
              <a:ext uri="{FF2B5EF4-FFF2-40B4-BE49-F238E27FC236}">
                <a16:creationId xmlns:a16="http://schemas.microsoft.com/office/drawing/2014/main" id="{31CBCB81-D9E2-8D44-8B58-3A8203D0290F}"/>
              </a:ext>
            </a:extLst>
          </p:cNvPr>
          <p:cNvGrpSpPr/>
          <p:nvPr/>
        </p:nvGrpSpPr>
        <p:grpSpPr>
          <a:xfrm>
            <a:off x="7235241" y="2347585"/>
            <a:ext cx="396875" cy="1751012"/>
            <a:chOff x="7235241" y="2347585"/>
            <a:chExt cx="396875" cy="1751012"/>
          </a:xfrm>
        </p:grpSpPr>
        <p:sp>
          <p:nvSpPr>
            <p:cNvPr id="209" name="Text Box 191">
              <a:extLst>
                <a:ext uri="{FF2B5EF4-FFF2-40B4-BE49-F238E27FC236}">
                  <a16:creationId xmlns:a16="http://schemas.microsoft.com/office/drawing/2014/main" id="{D65DE059-0ADE-BA43-86FA-261D968382D9}"/>
                </a:ext>
              </a:extLst>
            </p:cNvPr>
            <p:cNvSpPr txBox="1">
              <a:spLocks noChangeArrowheads="1"/>
            </p:cNvSpPr>
            <p:nvPr/>
          </p:nvSpPr>
          <p:spPr bwMode="auto">
            <a:xfrm rot="10800000">
              <a:off x="7235241"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timeout</a:t>
              </a:r>
            </a:p>
          </p:txBody>
        </p:sp>
        <p:grpSp>
          <p:nvGrpSpPr>
            <p:cNvPr id="213" name="Group 195">
              <a:extLst>
                <a:ext uri="{FF2B5EF4-FFF2-40B4-BE49-F238E27FC236}">
                  <a16:creationId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5" name="Line 197">
                <a:extLst>
                  <a:ext uri="{FF2B5EF4-FFF2-40B4-BE49-F238E27FC236}">
                    <a16:creationId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216" name="Group 198">
              <a:extLst>
                <a:ext uri="{FF2B5EF4-FFF2-40B4-BE49-F238E27FC236}">
                  <a16:creationId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8" name="Line 200">
                <a:extLst>
                  <a:ext uri="{FF2B5EF4-FFF2-40B4-BE49-F238E27FC236}">
                    <a16:creationId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12" name="Group 11">
            <a:extLst>
              <a:ext uri="{FF2B5EF4-FFF2-40B4-BE49-F238E27FC236}">
                <a16:creationId xmlns:a16="http://schemas.microsoft.com/office/drawing/2014/main" id="{A4259714-F109-3243-BC51-888D64DBCE91}"/>
              </a:ext>
            </a:extLst>
          </p:cNvPr>
          <p:cNvGrpSpPr/>
          <p:nvPr/>
        </p:nvGrpSpPr>
        <p:grpSpPr>
          <a:xfrm>
            <a:off x="7603541" y="3004810"/>
            <a:ext cx="2339975" cy="1944687"/>
            <a:chOff x="7603541" y="3004810"/>
            <a:chExt cx="2339975" cy="1944687"/>
          </a:xfrm>
        </p:grpSpPr>
        <p:sp>
          <p:nvSpPr>
            <p:cNvPr id="197"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02"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203"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4"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22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4"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22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grpSp>
      </p:grpSp>
      <p:grpSp>
        <p:nvGrpSpPr>
          <p:cNvPr id="14" name="Group 13">
            <a:extLst>
              <a:ext uri="{FF2B5EF4-FFF2-40B4-BE49-F238E27FC236}">
                <a16:creationId xmlns:a16="http://schemas.microsoft.com/office/drawing/2014/main" id="{CD914285-EBDF-1947-9C97-6E8CD760020F}"/>
              </a:ext>
            </a:extLst>
          </p:cNvPr>
          <p:cNvGrpSpPr/>
          <p:nvPr/>
        </p:nvGrpSpPr>
        <p:grpSpPr>
          <a:xfrm>
            <a:off x="6241466" y="4416097"/>
            <a:ext cx="1382712" cy="646113"/>
            <a:chOff x="6241466" y="4416097"/>
            <a:chExt cx="1382712" cy="646113"/>
          </a:xfrm>
        </p:grpSpPr>
        <p:sp>
          <p:nvSpPr>
            <p:cNvPr id="227" name="Text Box 211">
              <a:extLst>
                <a:ext uri="{FF2B5EF4-FFF2-40B4-BE49-F238E27FC236}">
                  <a16:creationId xmlns:a16="http://schemas.microsoft.com/office/drawing/2014/main" id="{1E82E105-7918-0E47-A934-825752F52D6B}"/>
                </a:ext>
              </a:extLst>
            </p:cNvPr>
            <p:cNvSpPr txBox="1">
              <a:spLocks noChangeArrowheads="1"/>
            </p:cNvSpPr>
            <p:nvPr/>
          </p:nvSpPr>
          <p:spPr bwMode="auto">
            <a:xfrm>
              <a:off x="6241466" y="4416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SendBase</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=100</a:t>
              </a:r>
            </a:p>
          </p:txBody>
        </p:sp>
        <p:sp>
          <p:nvSpPr>
            <p:cNvPr id="228" name="Text Box 212">
              <a:extLst>
                <a:ext uri="{FF2B5EF4-FFF2-40B4-BE49-F238E27FC236}">
                  <a16:creationId xmlns:a16="http://schemas.microsoft.com/office/drawing/2014/main" id="{387E9E87-069A-FA4A-9F20-9DB5B471A427}"/>
                </a:ext>
              </a:extLst>
            </p:cNvPr>
            <p:cNvSpPr txBox="1">
              <a:spLocks noChangeArrowheads="1"/>
            </p:cNvSpPr>
            <p:nvPr/>
          </p:nvSpPr>
          <p:spPr bwMode="auto">
            <a:xfrm>
              <a:off x="6260516" y="4757410"/>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SendBase</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=120</a:t>
              </a:r>
            </a:p>
          </p:txBody>
        </p:sp>
      </p:grpSp>
      <p:sp>
        <p:nvSpPr>
          <p:cNvPr id="229" name="Text Box 213">
            <a:extLst>
              <a:ext uri="{FF2B5EF4-FFF2-40B4-BE49-F238E27FC236}">
                <a16:creationId xmlns:a16="http://schemas.microsoft.com/office/drawing/2014/main" id="{31AD8D03-5F21-0F49-8D71-B6031900CD41}"/>
              </a:ext>
            </a:extLst>
          </p:cNvPr>
          <p:cNvSpPr txBox="1">
            <a:spLocks noChangeArrowheads="1"/>
          </p:cNvSpPr>
          <p:nvPr/>
        </p:nvSpPr>
        <p:spPr bwMode="auto">
          <a:xfrm>
            <a:off x="6279566" y="5432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SendBase</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=120</a:t>
            </a:r>
          </a:p>
        </p:txBody>
      </p:sp>
      <p:grpSp>
        <p:nvGrpSpPr>
          <p:cNvPr id="11" name="Group 10">
            <a:extLst>
              <a:ext uri="{FF2B5EF4-FFF2-40B4-BE49-F238E27FC236}">
                <a16:creationId xmlns:a16="http://schemas.microsoft.com/office/drawing/2014/main" id="{5474E6BB-CCA6-CC47-8617-346673F363BD}"/>
              </a:ext>
            </a:extLst>
          </p:cNvPr>
          <p:cNvGrpSpPr/>
          <p:nvPr/>
        </p:nvGrpSpPr>
        <p:grpSpPr>
          <a:xfrm>
            <a:off x="6306553" y="2187247"/>
            <a:ext cx="3668713" cy="1112838"/>
            <a:chOff x="6306553" y="2187247"/>
            <a:chExt cx="3668713" cy="1112838"/>
          </a:xfrm>
        </p:grpSpPr>
        <p:sp>
          <p:nvSpPr>
            <p:cNvPr id="196"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0"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1"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219"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220"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1"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2"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Seq=100, 20 bytes of data</a:t>
                </a:r>
              </a:p>
            </p:txBody>
          </p:sp>
        </p:grpSp>
        <p:sp>
          <p:nvSpPr>
            <p:cNvPr id="230" name="Text Box 214">
              <a:extLst>
                <a:ext uri="{FF2B5EF4-FFF2-40B4-BE49-F238E27FC236}">
                  <a16:creationId xmlns:a16="http://schemas.microsoft.com/office/drawing/2014/main" id="{8333BF3A-4F52-4F44-921F-4BAD57A4119A}"/>
                </a:ext>
              </a:extLst>
            </p:cNvPr>
            <p:cNvSpPr txBox="1">
              <a:spLocks noChangeArrowheads="1"/>
            </p:cNvSpPr>
            <p:nvPr/>
          </p:nvSpPr>
          <p:spPr bwMode="auto">
            <a:xfrm>
              <a:off x="6306553" y="2187247"/>
              <a:ext cx="1266825" cy="3048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SendBase</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=92</a:t>
              </a:r>
            </a:p>
          </p:txBody>
        </p:sp>
      </p:grpSp>
      <p:grpSp>
        <p:nvGrpSpPr>
          <p:cNvPr id="231" name="Group 219">
            <a:extLst>
              <a:ext uri="{FF2B5EF4-FFF2-40B4-BE49-F238E27FC236}">
                <a16:creationId xmlns:a16="http://schemas.microsoft.com/office/drawing/2014/main" id="{2259D372-4B08-6D4E-A450-9719B81C5E51}"/>
              </a:ext>
            </a:extLst>
          </p:cNvPr>
          <p:cNvGrpSpPr>
            <a:grpSpLocks/>
          </p:cNvGrpSpPr>
          <p:nvPr/>
        </p:nvGrpSpPr>
        <p:grpSpPr bwMode="auto">
          <a:xfrm>
            <a:off x="7186028" y="1463347"/>
            <a:ext cx="630238" cy="533400"/>
            <a:chOff x="-44" y="1473"/>
            <a:chExt cx="981" cy="1105"/>
          </a:xfrm>
        </p:grpSpPr>
        <p:pic>
          <p:nvPicPr>
            <p:cNvPr id="2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9753016" y="1469697"/>
            <a:ext cx="631825" cy="622300"/>
            <a:chOff x="-44" y="1473"/>
            <a:chExt cx="981" cy="1105"/>
          </a:xfrm>
        </p:grpSpPr>
        <p:pic>
          <p:nvPicPr>
            <p:cNvPr id="2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7" name="Group 228">
            <a:extLst>
              <a:ext uri="{FF2B5EF4-FFF2-40B4-BE49-F238E27FC236}">
                <a16:creationId xmlns:a16="http://schemas.microsoft.com/office/drawing/2014/main" id="{F8939732-2442-144E-A5BB-23D63EE09D71}"/>
              </a:ext>
            </a:extLst>
          </p:cNvPr>
          <p:cNvGrpSpPr>
            <a:grpSpLocks/>
          </p:cNvGrpSpPr>
          <p:nvPr/>
        </p:nvGrpSpPr>
        <p:grpSpPr bwMode="auto">
          <a:xfrm>
            <a:off x="1601856" y="1474460"/>
            <a:ext cx="630238" cy="533400"/>
            <a:chOff x="-44" y="1473"/>
            <a:chExt cx="981" cy="1105"/>
          </a:xfrm>
        </p:grpSpPr>
        <p:pic>
          <p:nvPicPr>
            <p:cNvPr id="238"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0" name="Group 231">
            <a:extLst>
              <a:ext uri="{FF2B5EF4-FFF2-40B4-BE49-F238E27FC236}">
                <a16:creationId xmlns:a16="http://schemas.microsoft.com/office/drawing/2014/main" id="{E145A84A-1570-9C46-A817-B68A25E966D9}"/>
              </a:ext>
            </a:extLst>
          </p:cNvPr>
          <p:cNvGrpSpPr>
            <a:grpSpLocks/>
          </p:cNvGrpSpPr>
          <p:nvPr/>
        </p:nvGrpSpPr>
        <p:grpSpPr bwMode="auto">
          <a:xfrm flipH="1">
            <a:off x="4179956" y="1458585"/>
            <a:ext cx="709613" cy="600075"/>
            <a:chOff x="-44" y="1473"/>
            <a:chExt cx="981" cy="1105"/>
          </a:xfrm>
        </p:grpSpPr>
        <p:pic>
          <p:nvPicPr>
            <p:cNvPr id="241"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9" name="TextBox 18">
            <a:extLst>
              <a:ext uri="{FF2B5EF4-FFF2-40B4-BE49-F238E27FC236}">
                <a16:creationId xmlns:a16="http://schemas.microsoft.com/office/drawing/2014/main" id="{8C70D25B-261A-724E-991C-E91D345300FB}"/>
              </a:ext>
            </a:extLst>
          </p:cNvPr>
          <p:cNvSpPr txBox="1"/>
          <p:nvPr/>
        </p:nvSpPr>
        <p:spPr>
          <a:xfrm>
            <a:off x="9973410" y="4508500"/>
            <a:ext cx="1591398" cy="535531"/>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a:ea typeface="+mn-ea"/>
                <a:cs typeface="+mn-cs"/>
              </a:rPr>
              <a:t>send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a:ea typeface="+mn-ea"/>
                <a:cs typeface="+mn-cs"/>
              </a:rPr>
              <a:t>ACK for 120</a:t>
            </a:r>
          </a:p>
        </p:txBody>
      </p:sp>
      <p:sp>
        <p:nvSpPr>
          <p:cNvPr id="89" name="Slide Number Placeholder 2">
            <a:extLst>
              <a:ext uri="{FF2B5EF4-FFF2-40B4-BE49-F238E27FC236}">
                <a16:creationId xmlns:a16="http://schemas.microsoft.com/office/drawing/2014/main" id="{9219ABA9-4F40-D04C-A34A-87A2AE31AF28}"/>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11</a:t>
            </a:fld>
            <a:endParaRPr lang="en-US" dirty="0"/>
          </a:p>
        </p:txBody>
      </p:sp>
    </p:spTree>
    <p:extLst>
      <p:ext uri="{BB962C8B-B14F-4D97-AF65-F5344CB8AC3E}">
        <p14:creationId xmlns:p14="http://schemas.microsoft.com/office/powerpoint/2010/main" val="423881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500"/>
                            </p:stCondLst>
                            <p:childTnLst>
                              <p:par>
                                <p:cTn id="31" presetID="2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right)">
                                      <p:cBhvr>
                                        <p:cTn id="33" dur="500"/>
                                        <p:tgtEl>
                                          <p:spTgt spid="12"/>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childTnLst>
                          </p:cTn>
                        </p:par>
                        <p:par>
                          <p:cTn id="47" fill="hold">
                            <p:stCondLst>
                              <p:cond delay="1000"/>
                            </p:stCondLst>
                            <p:childTnLst>
                              <p:par>
                                <p:cTn id="48" presetID="9" presetClass="entr" presetSubtype="0"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dissolve">
                                      <p:cBhvr>
                                        <p:cTn id="50" dur="500"/>
                                        <p:tgtEl>
                                          <p:spTgt spid="19"/>
                                        </p:tgtEl>
                                      </p:cBhvr>
                                    </p:animEffect>
                                  </p:childTnLst>
                                </p:cTn>
                              </p:par>
                            </p:childTnLst>
                          </p:cTn>
                        </p:par>
                        <p:par>
                          <p:cTn id="51" fill="hold">
                            <p:stCondLst>
                              <p:cond delay="1500"/>
                            </p:stCondLst>
                            <p:childTnLst>
                              <p:par>
                                <p:cTn id="52" presetID="22" presetClass="entr" presetSubtype="2"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right)">
                                      <p:cBhvr>
                                        <p:cTn id="54" dur="500"/>
                                        <p:tgtEl>
                                          <p:spTgt spid="15"/>
                                        </p:tgtEl>
                                      </p:cBhvr>
                                    </p:animEffect>
                                  </p:childTnLst>
                                </p:cTn>
                              </p:par>
                            </p:childTnLst>
                          </p:cTn>
                        </p:par>
                        <p:par>
                          <p:cTn id="55" fill="hold">
                            <p:stCondLst>
                              <p:cond delay="2000"/>
                            </p:stCondLst>
                            <p:childTnLst>
                              <p:par>
                                <p:cTn id="56" presetID="9" presetClass="entr" presetSubtype="0" fill="hold" grpId="0" nodeType="afterEffect">
                                  <p:stCondLst>
                                    <p:cond delay="0"/>
                                  </p:stCondLst>
                                  <p:childTnLst>
                                    <p:set>
                                      <p:cBhvr>
                                        <p:cTn id="57" dur="1" fill="hold">
                                          <p:stCondLst>
                                            <p:cond delay="0"/>
                                          </p:stCondLst>
                                        </p:cTn>
                                        <p:tgtEl>
                                          <p:spTgt spid="229"/>
                                        </p:tgtEl>
                                        <p:attrNameLst>
                                          <p:attrName>style.visibility</p:attrName>
                                        </p:attrNameLst>
                                      </p:cBhvr>
                                      <p:to>
                                        <p:strVal val="visible"/>
                                      </p:to>
                                    </p:set>
                                    <p:animEffect transition="in" filter="dissolve">
                                      <p:cBhvr>
                                        <p:cTn id="58"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19" name="Text Box 34">
            <a:extLst>
              <a:ext uri="{FF2B5EF4-FFF2-40B4-BE49-F238E27FC236}">
                <a16:creationId xmlns:a16="http://schemas.microsoft.com/office/drawing/2014/main" id="{ADFB94EB-2205-5C4D-A60C-0BE52074D9EF}"/>
              </a:ext>
            </a:extLst>
          </p:cNvPr>
          <p:cNvSpPr txBox="1">
            <a:spLocks noChangeArrowheads="1"/>
          </p:cNvSpPr>
          <p:nvPr/>
        </p:nvSpPr>
        <p:spPr bwMode="auto">
          <a:xfrm>
            <a:off x="1902139" y="5486400"/>
            <a:ext cx="2542862"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cumulative ACK covers for earlier lost ACK</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1" name="Line 36">
            <a:extLst>
              <a:ext uri="{FF2B5EF4-FFF2-40B4-BE49-F238E27FC236}">
                <a16:creationId xmlns:a16="http://schemas.microsoft.com/office/drawing/2014/main" id="{CCBE06AD-8A86-F04F-8691-D7894B915278}"/>
              </a:ext>
            </a:extLst>
          </p:cNvPr>
          <p:cNvSpPr>
            <a:spLocks noChangeShapeType="1"/>
          </p:cNvSpPr>
          <p:nvPr/>
        </p:nvSpPr>
        <p:spPr bwMode="auto">
          <a:xfrm>
            <a:off x="2039800" y="2349049"/>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97669ECF-79A1-4D41-8748-0027E9432529}"/>
              </a:ext>
            </a:extLst>
          </p:cNvPr>
          <p:cNvSpPr txBox="1">
            <a:spLocks noChangeArrowheads="1"/>
          </p:cNvSpPr>
          <p:nvPr/>
        </p:nvSpPr>
        <p:spPr bwMode="auto">
          <a:xfrm>
            <a:off x="3965437" y="1177474"/>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0992C83B-4206-984D-AB17-6BDBF1D64593}"/>
              </a:ext>
            </a:extLst>
          </p:cNvPr>
          <p:cNvSpPr txBox="1">
            <a:spLocks noChangeArrowheads="1"/>
          </p:cNvSpPr>
          <p:nvPr/>
        </p:nvSpPr>
        <p:spPr bwMode="auto">
          <a:xfrm>
            <a:off x="1644512" y="1207637"/>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831F8853-027A-294B-AA6D-ACCABA945CDE}"/>
              </a:ext>
            </a:extLst>
          </p:cNvPr>
          <p:cNvSpPr>
            <a:spLocks noChangeArrowheads="1"/>
          </p:cNvSpPr>
          <p:nvPr/>
        </p:nvSpPr>
        <p:spPr bwMode="auto">
          <a:xfrm>
            <a:off x="2743062" y="2430012"/>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8D027E41-059B-A348-B661-6F2DD0666670}"/>
              </a:ext>
            </a:extLst>
          </p:cNvPr>
          <p:cNvSpPr txBox="1">
            <a:spLocks noChangeArrowheads="1"/>
          </p:cNvSpPr>
          <p:nvPr/>
        </p:nvSpPr>
        <p:spPr bwMode="auto">
          <a:xfrm>
            <a:off x="2184262" y="2482399"/>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7554A1BA-7B17-9947-9957-0D23896F869A}"/>
              </a:ext>
            </a:extLst>
          </p:cNvPr>
          <p:cNvSpPr>
            <a:spLocks noChangeShapeType="1"/>
          </p:cNvSpPr>
          <p:nvPr/>
        </p:nvSpPr>
        <p:spPr bwMode="auto">
          <a:xfrm>
            <a:off x="2019162" y="2107749"/>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CBDA8AA8-732F-A344-BAE1-68752D7E6D4A}"/>
              </a:ext>
            </a:extLst>
          </p:cNvPr>
          <p:cNvSpPr>
            <a:spLocks noChangeShapeType="1"/>
          </p:cNvSpPr>
          <p:nvPr/>
        </p:nvSpPr>
        <p:spPr bwMode="auto">
          <a:xfrm>
            <a:off x="4424225" y="2102987"/>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15CBAF7E-F641-074E-A960-6453A9AD2BBF}"/>
              </a:ext>
            </a:extLst>
          </p:cNvPr>
          <p:cNvGrpSpPr/>
          <p:nvPr/>
        </p:nvGrpSpPr>
        <p:grpSpPr>
          <a:xfrm>
            <a:off x="2009637" y="4431849"/>
            <a:ext cx="2652713" cy="879475"/>
            <a:chOff x="2035037" y="4444549"/>
            <a:chExt cx="2652713" cy="879475"/>
          </a:xfrm>
        </p:grpSpPr>
        <p:sp>
          <p:nvSpPr>
            <p:cNvPr id="120"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5452ECDA-B3E0-374F-AC96-350658E75BBD}"/>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CE55EEB5-1B37-394C-A536-E0960B386C84}"/>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C3C010AE-BE43-6F47-963B-D6CB3155D42B}"/>
              </a:ext>
            </a:extLst>
          </p:cNvPr>
          <p:cNvGrpSpPr>
            <a:grpSpLocks/>
          </p:cNvGrpSpPr>
          <p:nvPr/>
        </p:nvGrpSpPr>
        <p:grpSpPr bwMode="auto">
          <a:xfrm>
            <a:off x="2025512" y="2734812"/>
            <a:ext cx="2346325" cy="571500"/>
            <a:chOff x="3759" y="1622"/>
            <a:chExt cx="1478" cy="360"/>
          </a:xfrm>
        </p:grpSpPr>
        <p:sp>
          <p:nvSpPr>
            <p:cNvPr id="144" name="Line 64">
              <a:extLst>
                <a:ext uri="{FF2B5EF4-FFF2-40B4-BE49-F238E27FC236}">
                  <a16:creationId xmlns:a16="http://schemas.microsoft.com/office/drawing/2014/main" id="{1530CC4E-B289-DB44-8685-B440E2B60DE1}"/>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FE817F64-FB48-EB47-B984-31AC87976FF4}"/>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F1525CD3-6EAD-8B46-AE7B-D63A2D957330}"/>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AEA8CEC7-4316-034E-9A10-D1758AB5C1E8}"/>
              </a:ext>
            </a:extLst>
          </p:cNvPr>
          <p:cNvGrpSpPr/>
          <p:nvPr/>
        </p:nvGrpSpPr>
        <p:grpSpPr>
          <a:xfrm>
            <a:off x="2030275" y="3011037"/>
            <a:ext cx="2324100" cy="1381125"/>
            <a:chOff x="2030275" y="3011037"/>
            <a:chExt cx="2324100" cy="1381125"/>
          </a:xfrm>
        </p:grpSpPr>
        <p:sp>
          <p:nvSpPr>
            <p:cNvPr id="118" name="Text Box 22">
              <a:extLst>
                <a:ext uri="{FF2B5EF4-FFF2-40B4-BE49-F238E27FC236}">
                  <a16:creationId xmlns:a16="http://schemas.microsoft.com/office/drawing/2014/main" id="{26DC4EAE-1D60-F74E-A59A-4591BEF7DB8A}"/>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324855DF-61E7-B748-8BCC-0D83D44C7E23}"/>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9FB09B08-6C10-9344-B5F2-19059A82D4DA}"/>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53E02B34-B365-F741-81B4-3CC6B76EE9BD}"/>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3A9C7800-3C25-D246-B475-A10782D1A42F}"/>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17041CF4-B3BE-AC4C-8F4D-F6EFAD312E2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3AAC76A6-2B0F-6244-8FEC-36E70DA156C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821F7D19-F8C8-AE45-80AF-5153ED6D8304}"/>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A513F213-614E-9644-8CDB-349CE9C0E465}"/>
              </a:ext>
            </a:extLst>
          </p:cNvPr>
          <p:cNvGrpSpPr>
            <a:grpSpLocks/>
          </p:cNvGrpSpPr>
          <p:nvPr/>
        </p:nvGrpSpPr>
        <p:grpSpPr bwMode="auto">
          <a:xfrm>
            <a:off x="1598475" y="1469574"/>
            <a:ext cx="630237" cy="533400"/>
            <a:chOff x="-44" y="1473"/>
            <a:chExt cx="981" cy="1105"/>
          </a:xfrm>
        </p:grpSpPr>
        <p:pic>
          <p:nvPicPr>
            <p:cNvPr id="152" name="Picture 85" descr="desktop_computer_stylized_medium">
              <a:extLst>
                <a:ext uri="{FF2B5EF4-FFF2-40B4-BE49-F238E27FC236}">
                  <a16:creationId xmlns:a16="http://schemas.microsoft.com/office/drawing/2014/main" id="{9BBAD69B-B04A-1542-BCB4-1BBB280A5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C16FC996-18F5-D44A-B06A-968A8827AE39}"/>
              </a:ext>
            </a:extLst>
          </p:cNvPr>
          <p:cNvGrpSpPr>
            <a:grpSpLocks/>
          </p:cNvGrpSpPr>
          <p:nvPr/>
        </p:nvGrpSpPr>
        <p:grpSpPr bwMode="auto">
          <a:xfrm flipH="1">
            <a:off x="4176575" y="1464812"/>
            <a:ext cx="674687" cy="590550"/>
            <a:chOff x="-44" y="1473"/>
            <a:chExt cx="981" cy="1105"/>
          </a:xfrm>
        </p:grpSpPr>
        <p:pic>
          <p:nvPicPr>
            <p:cNvPr id="155" name="Picture 88" descr="desktop_computer_stylized_medium">
              <a:extLst>
                <a:ext uri="{FF2B5EF4-FFF2-40B4-BE49-F238E27FC236}">
                  <a16:creationId xmlns:a16="http://schemas.microsoft.com/office/drawing/2014/main" id="{DD8C1025-5742-124A-A45D-17C092AE9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6" name="Slide Number Placeholder 2">
            <a:extLst>
              <a:ext uri="{FF2B5EF4-FFF2-40B4-BE49-F238E27FC236}">
                <a16:creationId xmlns:a16="http://schemas.microsoft.com/office/drawing/2014/main" id="{F42F4D6B-59A3-9047-BAC8-F69D80AB687A}"/>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12</a:t>
            </a:fld>
            <a:endParaRPr lang="en-US" dirty="0"/>
          </a:p>
        </p:txBody>
      </p:sp>
    </p:spTree>
    <p:extLst>
      <p:ext uri="{BB962C8B-B14F-4D97-AF65-F5344CB8AC3E}">
        <p14:creationId xmlns:p14="http://schemas.microsoft.com/office/powerpoint/2010/main" val="314396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left)">
                                      <p:cBhvr>
                                        <p:cTn id="13" dur="500"/>
                                        <p:tgtEl>
                                          <p:spTgt spid="126"/>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5" grpId="0" animBg="1"/>
      <p:bldP spid="1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fast retransmit</a:t>
            </a:r>
            <a:endParaRPr lang="en-US" sz="4400" b="0" dirty="0"/>
          </a:p>
        </p:txBody>
      </p:sp>
      <p:sp>
        <p:nvSpPr>
          <p:cNvPr id="62" name="Line 10">
            <a:extLst>
              <a:ext uri="{FF2B5EF4-FFF2-40B4-BE49-F238E27FC236}">
                <a16:creationId xmlns:a16="http://schemas.microsoft.com/office/drawing/2014/main" id="{D5DBB1B8-3A7B-2149-A7A5-727E44799BF4}"/>
              </a:ext>
            </a:extLst>
          </p:cNvPr>
          <p:cNvSpPr>
            <a:spLocks noChangeShapeType="1"/>
          </p:cNvSpPr>
          <p:nvPr/>
        </p:nvSpPr>
        <p:spPr bwMode="auto">
          <a:xfrm flipH="1">
            <a:off x="7137251" y="1928015"/>
            <a:ext cx="0" cy="441347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3" name="Line 11">
            <a:extLst>
              <a:ext uri="{FF2B5EF4-FFF2-40B4-BE49-F238E27FC236}">
                <a16:creationId xmlns:a16="http://schemas.microsoft.com/office/drawing/2014/main" id="{689C7DF6-5B6C-F34C-B350-3B553A4C7C71}"/>
              </a:ext>
            </a:extLst>
          </p:cNvPr>
          <p:cNvSpPr>
            <a:spLocks noChangeShapeType="1"/>
          </p:cNvSpPr>
          <p:nvPr/>
        </p:nvSpPr>
        <p:spPr bwMode="auto">
          <a:xfrm>
            <a:off x="10614518" y="2016469"/>
            <a:ext cx="14666" cy="43250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4" name="Text Box 34">
            <a:extLst>
              <a:ext uri="{FF2B5EF4-FFF2-40B4-BE49-F238E27FC236}">
                <a16:creationId xmlns:a16="http://schemas.microsoft.com/office/drawing/2014/main" id="{7F373F6A-C03C-9348-95D5-6812428E4AB9}"/>
              </a:ext>
            </a:extLst>
          </p:cNvPr>
          <p:cNvSpPr txBox="1">
            <a:spLocks noChangeArrowheads="1"/>
          </p:cNvSpPr>
          <p:nvPr/>
        </p:nvSpPr>
        <p:spPr bwMode="auto">
          <a:xfrm>
            <a:off x="9960336" y="1045159"/>
            <a:ext cx="1069083" cy="3906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75" name="Text Box 38">
            <a:extLst>
              <a:ext uri="{FF2B5EF4-FFF2-40B4-BE49-F238E27FC236}">
                <a16:creationId xmlns:a16="http://schemas.microsoft.com/office/drawing/2014/main" id="{DAC7237E-4C51-2843-8070-FFEA26334B0E}"/>
              </a:ext>
            </a:extLst>
          </p:cNvPr>
          <p:cNvSpPr txBox="1">
            <a:spLocks noChangeArrowheads="1"/>
          </p:cNvSpPr>
          <p:nvPr/>
        </p:nvSpPr>
        <p:spPr bwMode="auto">
          <a:xfrm>
            <a:off x="6733327" y="1065430"/>
            <a:ext cx="1073474" cy="3906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grpSp>
        <p:nvGrpSpPr>
          <p:cNvPr id="80" name="Group 78">
            <a:extLst>
              <a:ext uri="{FF2B5EF4-FFF2-40B4-BE49-F238E27FC236}">
                <a16:creationId xmlns:a16="http://schemas.microsoft.com/office/drawing/2014/main" id="{BFB3AB37-E716-1346-A8BA-2EFF122E1DFB}"/>
              </a:ext>
            </a:extLst>
          </p:cNvPr>
          <p:cNvGrpSpPr>
            <a:grpSpLocks/>
          </p:cNvGrpSpPr>
          <p:nvPr/>
        </p:nvGrpSpPr>
        <p:grpSpPr bwMode="auto">
          <a:xfrm>
            <a:off x="6606003" y="2250502"/>
            <a:ext cx="548811" cy="4090987"/>
            <a:chOff x="397" y="868"/>
            <a:chExt cx="250" cy="2220"/>
          </a:xfrm>
        </p:grpSpPr>
        <p:sp>
          <p:nvSpPr>
            <p:cNvPr id="81" name="Text Box 50">
              <a:extLst>
                <a:ext uri="{FF2B5EF4-FFF2-40B4-BE49-F238E27FC236}">
                  <a16:creationId xmlns:a16="http://schemas.microsoft.com/office/drawing/2014/main" id="{20D2BEC4-83BC-594C-9709-4963DF5C652E}"/>
                </a:ext>
              </a:extLst>
            </p:cNvPr>
            <p:cNvSpPr txBox="1">
              <a:spLocks noChangeArrowheads="1"/>
            </p:cNvSpPr>
            <p:nvPr/>
          </p:nvSpPr>
          <p:spPr bwMode="auto">
            <a:xfrm rot="10800000">
              <a:off x="397" y="1778"/>
              <a:ext cx="250" cy="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timeout</a:t>
              </a:r>
            </a:p>
          </p:txBody>
        </p:sp>
        <p:grpSp>
          <p:nvGrpSpPr>
            <p:cNvPr id="82" name="Group 51">
              <a:extLst>
                <a:ext uri="{FF2B5EF4-FFF2-40B4-BE49-F238E27FC236}">
                  <a16:creationId xmlns:a16="http://schemas.microsoft.com/office/drawing/2014/main" id="{EDCC85C1-CBD8-CF48-BE14-AB550ACC9CD9}"/>
                </a:ext>
              </a:extLst>
            </p:cNvPr>
            <p:cNvGrpSpPr>
              <a:grpSpLocks/>
            </p:cNvGrpSpPr>
            <p:nvPr/>
          </p:nvGrpSpPr>
          <p:grpSpPr bwMode="auto">
            <a:xfrm>
              <a:off x="488" y="868"/>
              <a:ext cx="66" cy="893"/>
              <a:chOff x="3099" y="1749"/>
              <a:chExt cx="66" cy="320"/>
            </a:xfrm>
          </p:grpSpPr>
          <p:sp>
            <p:nvSpPr>
              <p:cNvPr id="86" name="Line 52">
                <a:extLst>
                  <a:ext uri="{FF2B5EF4-FFF2-40B4-BE49-F238E27FC236}">
                    <a16:creationId xmlns:a16="http://schemas.microsoft.com/office/drawing/2014/main" id="{F5C3CCA7-42E1-5E4B-B134-3ADAAE25F478}"/>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7" name="Line 53">
                <a:extLst>
                  <a:ext uri="{FF2B5EF4-FFF2-40B4-BE49-F238E27FC236}">
                    <a16:creationId xmlns:a16="http://schemas.microsoft.com/office/drawing/2014/main" id="{8E5A8D16-FBBC-D14E-8BAD-251BDDCBBDB1}"/>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83" name="Group 54">
              <a:extLst>
                <a:ext uri="{FF2B5EF4-FFF2-40B4-BE49-F238E27FC236}">
                  <a16:creationId xmlns:a16="http://schemas.microsoft.com/office/drawing/2014/main" id="{21D50596-28D4-5A43-9FB1-7BBC7387FCE9}"/>
                </a:ext>
              </a:extLst>
            </p:cNvPr>
            <p:cNvGrpSpPr>
              <a:grpSpLocks/>
            </p:cNvGrpSpPr>
            <p:nvPr/>
          </p:nvGrpSpPr>
          <p:grpSpPr bwMode="auto">
            <a:xfrm rot="10800000">
              <a:off x="485" y="2224"/>
              <a:ext cx="66" cy="864"/>
              <a:chOff x="3099" y="1749"/>
              <a:chExt cx="66" cy="320"/>
            </a:xfrm>
          </p:grpSpPr>
          <p:sp>
            <p:nvSpPr>
              <p:cNvPr id="84" name="Line 55">
                <a:extLst>
                  <a:ext uri="{FF2B5EF4-FFF2-40B4-BE49-F238E27FC236}">
                    <a16:creationId xmlns:a16="http://schemas.microsoft.com/office/drawing/2014/main" id="{80D32A34-44D9-C043-A214-A031ADF68922}"/>
                  </a:ext>
                </a:extLst>
              </p:cNvPr>
              <p:cNvSpPr>
                <a:spLocks noChangeShapeType="1"/>
              </p:cNvSpPr>
              <p:nvPr/>
            </p:nvSpPr>
            <p:spPr bwMode="auto">
              <a:xfrm flipV="1">
                <a:off x="3132"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5" name="Line 56">
                <a:extLst>
                  <a:ext uri="{FF2B5EF4-FFF2-40B4-BE49-F238E27FC236}">
                    <a16:creationId xmlns:a16="http://schemas.microsoft.com/office/drawing/2014/main" id="{AE50FFCD-888F-5F49-95EA-1422F4F92DA1}"/>
                  </a:ext>
                </a:extLst>
              </p:cNvPr>
              <p:cNvSpPr>
                <a:spLocks noChangeShapeType="1"/>
              </p:cNvSpPr>
              <p:nvPr/>
            </p:nvSpPr>
            <p:spPr bwMode="auto">
              <a:xfrm>
                <a:off x="3106"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5" name="Group 4">
            <a:extLst>
              <a:ext uri="{FF2B5EF4-FFF2-40B4-BE49-F238E27FC236}">
                <a16:creationId xmlns:a16="http://schemas.microsoft.com/office/drawing/2014/main" id="{DFEC346A-D192-A745-962D-2F7187BE2EBA}"/>
              </a:ext>
            </a:extLst>
          </p:cNvPr>
          <p:cNvGrpSpPr/>
          <p:nvPr/>
        </p:nvGrpSpPr>
        <p:grpSpPr>
          <a:xfrm>
            <a:off x="7013299" y="3003106"/>
            <a:ext cx="3612455" cy="2092660"/>
            <a:chOff x="7013299" y="3003106"/>
            <a:chExt cx="3612455" cy="2092660"/>
          </a:xfrm>
        </p:grpSpPr>
        <p:sp>
          <p:nvSpPr>
            <p:cNvPr id="64" name="Line 12">
              <a:extLst>
                <a:ext uri="{FF2B5EF4-FFF2-40B4-BE49-F238E27FC236}">
                  <a16:creationId xmlns:a16="http://schemas.microsoft.com/office/drawing/2014/main" id="{95AEFD21-3019-6045-8B8C-F134C817BFAE}"/>
                </a:ext>
              </a:extLst>
            </p:cNvPr>
            <p:cNvSpPr>
              <a:spLocks noChangeShapeType="1"/>
            </p:cNvSpPr>
            <p:nvPr/>
          </p:nvSpPr>
          <p:spPr bwMode="auto">
            <a:xfrm flipH="1">
              <a:off x="7124339" y="3003106"/>
              <a:ext cx="3483853" cy="939821"/>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8" name="Line 17">
              <a:extLst>
                <a:ext uri="{FF2B5EF4-FFF2-40B4-BE49-F238E27FC236}">
                  <a16:creationId xmlns:a16="http://schemas.microsoft.com/office/drawing/2014/main" id="{D424C827-C61B-5F47-A8EF-11555EB430C0}"/>
                </a:ext>
              </a:extLst>
            </p:cNvPr>
            <p:cNvSpPr>
              <a:spLocks noChangeShapeType="1"/>
            </p:cNvSpPr>
            <p:nvPr/>
          </p:nvSpPr>
          <p:spPr bwMode="auto">
            <a:xfrm flipH="1">
              <a:off x="7126535" y="3495131"/>
              <a:ext cx="3499219" cy="96377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9" name="Line 18">
              <a:extLst>
                <a:ext uri="{FF2B5EF4-FFF2-40B4-BE49-F238E27FC236}">
                  <a16:creationId xmlns:a16="http://schemas.microsoft.com/office/drawing/2014/main" id="{E299C9DA-59E0-D740-8F25-10DD099B646A}"/>
                </a:ext>
              </a:extLst>
            </p:cNvPr>
            <p:cNvSpPr>
              <a:spLocks noChangeShapeType="1"/>
            </p:cNvSpPr>
            <p:nvPr/>
          </p:nvSpPr>
          <p:spPr bwMode="auto">
            <a:xfrm flipH="1">
              <a:off x="7137252" y="3785544"/>
              <a:ext cx="3466289" cy="10301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0" name="Line 19">
              <a:extLst>
                <a:ext uri="{FF2B5EF4-FFF2-40B4-BE49-F238E27FC236}">
                  <a16:creationId xmlns:a16="http://schemas.microsoft.com/office/drawing/2014/main" id="{5BBCCA9A-EE48-4F4D-B1C7-EAC125089125}"/>
                </a:ext>
              </a:extLst>
            </p:cNvPr>
            <p:cNvSpPr>
              <a:spLocks noChangeShapeType="1"/>
            </p:cNvSpPr>
            <p:nvPr/>
          </p:nvSpPr>
          <p:spPr bwMode="auto">
            <a:xfrm flipH="1">
              <a:off x="7137252" y="4050906"/>
              <a:ext cx="3450923" cy="10448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9" name="Text Box 43">
              <a:extLst>
                <a:ext uri="{FF2B5EF4-FFF2-40B4-BE49-F238E27FC236}">
                  <a16:creationId xmlns:a16="http://schemas.microsoft.com/office/drawing/2014/main" id="{239E35BD-73CE-0B47-977F-0F2E0F1170FF}"/>
                </a:ext>
              </a:extLst>
            </p:cNvPr>
            <p:cNvSpPr txBox="1">
              <a:spLocks noChangeArrowheads="1"/>
            </p:cNvSpPr>
            <p:nvPr/>
          </p:nvSpPr>
          <p:spPr bwMode="auto">
            <a:xfrm rot="20736981">
              <a:off x="7013299" y="3540991"/>
              <a:ext cx="1312756" cy="3538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0" name="Text Box 67">
              <a:extLst>
                <a:ext uri="{FF2B5EF4-FFF2-40B4-BE49-F238E27FC236}">
                  <a16:creationId xmlns:a16="http://schemas.microsoft.com/office/drawing/2014/main" id="{0D263B80-AF59-D348-84FD-932DC45167E5}"/>
                </a:ext>
              </a:extLst>
            </p:cNvPr>
            <p:cNvSpPr txBox="1">
              <a:spLocks noChangeArrowheads="1"/>
            </p:cNvSpPr>
            <p:nvPr/>
          </p:nvSpPr>
          <p:spPr bwMode="auto">
            <a:xfrm rot="20635106">
              <a:off x="7025762" y="4030047"/>
              <a:ext cx="1312756" cy="3538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3" name="Text Box 74">
              <a:extLst>
                <a:ext uri="{FF2B5EF4-FFF2-40B4-BE49-F238E27FC236}">
                  <a16:creationId xmlns:a16="http://schemas.microsoft.com/office/drawing/2014/main" id="{8EFF23A0-366A-E64A-A6E3-90FD7CB3D7C0}"/>
                </a:ext>
              </a:extLst>
            </p:cNvPr>
            <p:cNvSpPr txBox="1">
              <a:spLocks noChangeArrowheads="1"/>
            </p:cNvSpPr>
            <p:nvPr/>
          </p:nvSpPr>
          <p:spPr bwMode="auto">
            <a:xfrm rot="20657108">
              <a:off x="7017491" y="4400415"/>
              <a:ext cx="1312756" cy="3538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6" name="Text Box 77">
              <a:extLst>
                <a:ext uri="{FF2B5EF4-FFF2-40B4-BE49-F238E27FC236}">
                  <a16:creationId xmlns:a16="http://schemas.microsoft.com/office/drawing/2014/main" id="{589E2F0E-5EA2-944C-B543-F8CCDFFE3457}"/>
                </a:ext>
              </a:extLst>
            </p:cNvPr>
            <p:cNvSpPr txBox="1">
              <a:spLocks noChangeArrowheads="1"/>
            </p:cNvSpPr>
            <p:nvPr/>
          </p:nvSpPr>
          <p:spPr bwMode="auto">
            <a:xfrm rot="20628354">
              <a:off x="7020313" y="4687228"/>
              <a:ext cx="1312756" cy="3538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97" name="Rectangle 84">
            <a:extLst>
              <a:ext uri="{FF2B5EF4-FFF2-40B4-BE49-F238E27FC236}">
                <a16:creationId xmlns:a16="http://schemas.microsoft.com/office/drawing/2014/main" id="{DDC13008-E549-D946-9386-1DAF70895444}"/>
              </a:ext>
            </a:extLst>
          </p:cNvPr>
          <p:cNvSpPr>
            <a:spLocks noChangeArrowheads="1"/>
          </p:cNvSpPr>
          <p:nvPr/>
        </p:nvSpPr>
        <p:spPr bwMode="auto">
          <a:xfrm>
            <a:off x="7435805" y="2563776"/>
            <a:ext cx="1047131" cy="26167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 name="Group 3">
            <a:extLst>
              <a:ext uri="{FF2B5EF4-FFF2-40B4-BE49-F238E27FC236}">
                <a16:creationId xmlns:a16="http://schemas.microsoft.com/office/drawing/2014/main" id="{A410A887-ABC6-3C43-BE7B-AF0C2FBB6C93}"/>
              </a:ext>
            </a:extLst>
          </p:cNvPr>
          <p:cNvGrpSpPr/>
          <p:nvPr/>
        </p:nvGrpSpPr>
        <p:grpSpPr>
          <a:xfrm>
            <a:off x="7137252" y="2219051"/>
            <a:ext cx="3503609" cy="1809741"/>
            <a:chOff x="7137252" y="2219051"/>
            <a:chExt cx="3503609" cy="1809741"/>
          </a:xfrm>
        </p:grpSpPr>
        <p:sp>
          <p:nvSpPr>
            <p:cNvPr id="60" name="Line 3">
              <a:extLst>
                <a:ext uri="{FF2B5EF4-FFF2-40B4-BE49-F238E27FC236}">
                  <a16:creationId xmlns:a16="http://schemas.microsoft.com/office/drawing/2014/main" id="{2DDEC3DE-B6A8-CB4A-8854-325CA53758C5}"/>
                </a:ext>
              </a:extLst>
            </p:cNvPr>
            <p:cNvSpPr>
              <a:spLocks noChangeShapeType="1"/>
            </p:cNvSpPr>
            <p:nvPr/>
          </p:nvSpPr>
          <p:spPr bwMode="auto">
            <a:xfrm>
              <a:off x="7137252" y="2281830"/>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1" name="Line 9">
              <a:extLst>
                <a:ext uri="{FF2B5EF4-FFF2-40B4-BE49-F238E27FC236}">
                  <a16:creationId xmlns:a16="http://schemas.microsoft.com/office/drawing/2014/main" id="{7443982D-7E67-3541-8BDB-FB3F54B4C262}"/>
                </a:ext>
              </a:extLst>
            </p:cNvPr>
            <p:cNvSpPr>
              <a:spLocks noChangeShapeType="1"/>
            </p:cNvSpPr>
            <p:nvPr/>
          </p:nvSpPr>
          <p:spPr bwMode="auto">
            <a:xfrm>
              <a:off x="7137252" y="2547191"/>
              <a:ext cx="2430134" cy="48096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5" name="Line 14">
              <a:extLst>
                <a:ext uri="{FF2B5EF4-FFF2-40B4-BE49-F238E27FC236}">
                  <a16:creationId xmlns:a16="http://schemas.microsoft.com/office/drawing/2014/main" id="{45E4DCDF-3370-7840-AFF3-2F4DBC2FB6CD}"/>
                </a:ext>
              </a:extLst>
            </p:cNvPr>
            <p:cNvSpPr>
              <a:spLocks noChangeShapeType="1"/>
            </p:cNvSpPr>
            <p:nvPr/>
          </p:nvSpPr>
          <p:spPr bwMode="auto">
            <a:xfrm>
              <a:off x="7137252" y="2812553"/>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6" name="Line 15">
              <a:extLst>
                <a:ext uri="{FF2B5EF4-FFF2-40B4-BE49-F238E27FC236}">
                  <a16:creationId xmlns:a16="http://schemas.microsoft.com/office/drawing/2014/main" id="{99432412-7F47-DD4A-A770-DACE51980B08}"/>
                </a:ext>
              </a:extLst>
            </p:cNvPr>
            <p:cNvSpPr>
              <a:spLocks noChangeShapeType="1"/>
            </p:cNvSpPr>
            <p:nvPr/>
          </p:nvSpPr>
          <p:spPr bwMode="auto">
            <a:xfrm>
              <a:off x="7137252" y="3343275"/>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7" name="Line 16">
              <a:extLst>
                <a:ext uri="{FF2B5EF4-FFF2-40B4-BE49-F238E27FC236}">
                  <a16:creationId xmlns:a16="http://schemas.microsoft.com/office/drawing/2014/main" id="{D5993C48-F14C-2044-846C-9FEC391300A9}"/>
                </a:ext>
              </a:extLst>
            </p:cNvPr>
            <p:cNvSpPr>
              <a:spLocks noChangeShapeType="1"/>
            </p:cNvSpPr>
            <p:nvPr/>
          </p:nvSpPr>
          <p:spPr bwMode="auto">
            <a:xfrm>
              <a:off x="7137252" y="3077914"/>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1" name="Text Box 20">
              <a:extLst>
                <a:ext uri="{FF2B5EF4-FFF2-40B4-BE49-F238E27FC236}">
                  <a16:creationId xmlns:a16="http://schemas.microsoft.com/office/drawing/2014/main" id="{E876EFCF-EFAF-7745-82C0-69510059A681}"/>
                </a:ext>
              </a:extLst>
            </p:cNvPr>
            <p:cNvSpPr txBox="1">
              <a:spLocks noChangeArrowheads="1"/>
            </p:cNvSpPr>
            <p:nvPr/>
          </p:nvSpPr>
          <p:spPr bwMode="auto">
            <a:xfrm>
              <a:off x="9451039" y="2740684"/>
              <a:ext cx="390753" cy="53072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FF0000"/>
                  </a:solidFill>
                  <a:effectLst/>
                  <a:uLnTx/>
                  <a:uFillTx/>
                  <a:latin typeface="Arial" charset="0"/>
                  <a:ea typeface="ＭＳ Ｐゴシック" charset="0"/>
                  <a:cs typeface="+mn-cs"/>
                </a:rPr>
                <a:t>X</a:t>
              </a:r>
              <a:endParaRPr kumimoji="0" lang="en-US" sz="1000" b="0" i="0" u="none" strike="noStrike" kern="1200" cap="none" spc="0" normalizeH="0" baseline="0" noProof="0">
                <a:ln>
                  <a:noFill/>
                </a:ln>
                <a:solidFill>
                  <a:srgbClr val="000000"/>
                </a:solidFill>
                <a:effectLst/>
                <a:uLnTx/>
                <a:uFillTx/>
                <a:latin typeface="Times New Roman" charset="0"/>
                <a:ea typeface="ＭＳ Ｐゴシック" charset="0"/>
                <a:cs typeface="+mn-cs"/>
              </a:endParaRPr>
            </a:p>
          </p:txBody>
        </p:sp>
        <p:sp>
          <p:nvSpPr>
            <p:cNvPr id="76" name="Text Box 40">
              <a:extLst>
                <a:ext uri="{FF2B5EF4-FFF2-40B4-BE49-F238E27FC236}">
                  <a16:creationId xmlns:a16="http://schemas.microsoft.com/office/drawing/2014/main" id="{9B99FD84-14B7-6845-8B4C-03596E083BDE}"/>
                </a:ext>
              </a:extLst>
            </p:cNvPr>
            <p:cNvSpPr txBox="1">
              <a:spLocks noChangeArrowheads="1"/>
            </p:cNvSpPr>
            <p:nvPr/>
          </p:nvSpPr>
          <p:spPr bwMode="auto">
            <a:xfrm rot="584648">
              <a:off x="7273253" y="2219051"/>
              <a:ext cx="2122193" cy="307777"/>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98" name="Text Box 83">
              <a:extLst>
                <a:ext uri="{FF2B5EF4-FFF2-40B4-BE49-F238E27FC236}">
                  <a16:creationId xmlns:a16="http://schemas.microsoft.com/office/drawing/2014/main" id="{677E8A81-661D-AA46-A7ED-6BC634EAB244}"/>
                </a:ext>
              </a:extLst>
            </p:cNvPr>
            <p:cNvSpPr txBox="1">
              <a:spLocks noChangeArrowheads="1"/>
            </p:cNvSpPr>
            <p:nvPr/>
          </p:nvSpPr>
          <p:spPr bwMode="auto">
            <a:xfrm rot="665764">
              <a:off x="7287508" y="2545419"/>
              <a:ext cx="2313691"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8" name="Group 7">
            <a:extLst>
              <a:ext uri="{FF2B5EF4-FFF2-40B4-BE49-F238E27FC236}">
                <a16:creationId xmlns:a16="http://schemas.microsoft.com/office/drawing/2014/main" id="{13A0E61A-342C-6348-8A8F-CA25838E85CE}"/>
              </a:ext>
            </a:extLst>
          </p:cNvPr>
          <p:cNvGrpSpPr/>
          <p:nvPr/>
        </p:nvGrpSpPr>
        <p:grpSpPr>
          <a:xfrm>
            <a:off x="6842436" y="5132585"/>
            <a:ext cx="3833549" cy="696610"/>
            <a:chOff x="6842436" y="5132585"/>
            <a:chExt cx="3833549" cy="696610"/>
          </a:xfrm>
        </p:grpSpPr>
        <p:sp>
          <p:nvSpPr>
            <p:cNvPr id="72" name="Line 24">
              <a:extLst>
                <a:ext uri="{FF2B5EF4-FFF2-40B4-BE49-F238E27FC236}">
                  <a16:creationId xmlns:a16="http://schemas.microsoft.com/office/drawing/2014/main" id="{A22F562A-B278-CF40-B0A2-08D7E895698A}"/>
                </a:ext>
              </a:extLst>
            </p:cNvPr>
            <p:cNvSpPr>
              <a:spLocks noChangeShapeType="1"/>
            </p:cNvSpPr>
            <p:nvPr/>
          </p:nvSpPr>
          <p:spPr bwMode="auto">
            <a:xfrm>
              <a:off x="7172376" y="5143678"/>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9" name="Rectangle 85">
              <a:extLst>
                <a:ext uri="{FF2B5EF4-FFF2-40B4-BE49-F238E27FC236}">
                  <a16:creationId xmlns:a16="http://schemas.microsoft.com/office/drawing/2014/main" id="{C18ABD18-73AE-1540-89A2-73F2330E4BCD}"/>
                </a:ext>
              </a:extLst>
            </p:cNvPr>
            <p:cNvSpPr>
              <a:spLocks noChangeArrowheads="1"/>
            </p:cNvSpPr>
            <p:nvPr/>
          </p:nvSpPr>
          <p:spPr bwMode="auto">
            <a:xfrm>
              <a:off x="7408171" y="5224724"/>
              <a:ext cx="1047131" cy="26167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0" name="Text Box 86">
              <a:extLst>
                <a:ext uri="{FF2B5EF4-FFF2-40B4-BE49-F238E27FC236}">
                  <a16:creationId xmlns:a16="http://schemas.microsoft.com/office/drawing/2014/main" id="{DDF60828-DFE2-734F-A384-4D3CA07DDADD}"/>
                </a:ext>
              </a:extLst>
            </p:cNvPr>
            <p:cNvSpPr txBox="1">
              <a:spLocks noChangeArrowheads="1"/>
            </p:cNvSpPr>
            <p:nvPr/>
          </p:nvSpPr>
          <p:spPr bwMode="auto">
            <a:xfrm>
              <a:off x="6842436" y="5132585"/>
              <a:ext cx="3154565" cy="35381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101" name="Group 93">
            <a:extLst>
              <a:ext uri="{FF2B5EF4-FFF2-40B4-BE49-F238E27FC236}">
                <a16:creationId xmlns:a16="http://schemas.microsoft.com/office/drawing/2014/main" id="{90980625-BCFD-F546-BD95-6CC80FC48859}"/>
              </a:ext>
            </a:extLst>
          </p:cNvPr>
          <p:cNvGrpSpPr>
            <a:grpSpLocks/>
          </p:cNvGrpSpPr>
          <p:nvPr/>
        </p:nvGrpSpPr>
        <p:grpSpPr bwMode="auto">
          <a:xfrm>
            <a:off x="6608198" y="1343690"/>
            <a:ext cx="810044" cy="619176"/>
            <a:chOff x="-44" y="1473"/>
            <a:chExt cx="981" cy="1105"/>
          </a:xfrm>
        </p:grpSpPr>
        <p:pic>
          <p:nvPicPr>
            <p:cNvPr id="102" name="Picture 94" descr="desktop_computer_stylized_medium">
              <a:extLst>
                <a:ext uri="{FF2B5EF4-FFF2-40B4-BE49-F238E27FC236}">
                  <a16:creationId xmlns:a16="http://schemas.microsoft.com/office/drawing/2014/main" id="{6FD17C8F-7985-B64F-82A4-84E39A7C7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Freeform 95">
              <a:extLst>
                <a:ext uri="{FF2B5EF4-FFF2-40B4-BE49-F238E27FC236}">
                  <a16:creationId xmlns:a16="http://schemas.microsoft.com/office/drawing/2014/main" id="{F7BDE405-F464-BB4E-8D0F-F82DE05FCBE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4" name="Group 96">
            <a:extLst>
              <a:ext uri="{FF2B5EF4-FFF2-40B4-BE49-F238E27FC236}">
                <a16:creationId xmlns:a16="http://schemas.microsoft.com/office/drawing/2014/main" id="{30D13886-717C-5C49-84EB-DD7C28AC75E9}"/>
              </a:ext>
            </a:extLst>
          </p:cNvPr>
          <p:cNvGrpSpPr>
            <a:grpSpLocks/>
          </p:cNvGrpSpPr>
          <p:nvPr/>
        </p:nvGrpSpPr>
        <p:grpSpPr bwMode="auto">
          <a:xfrm flipH="1">
            <a:off x="10328620" y="1375018"/>
            <a:ext cx="749093" cy="672617"/>
            <a:chOff x="-44" y="1473"/>
            <a:chExt cx="981" cy="1105"/>
          </a:xfrm>
        </p:grpSpPr>
        <p:pic>
          <p:nvPicPr>
            <p:cNvPr id="105" name="Picture 97" descr="desktop_computer_stylized_medium">
              <a:extLst>
                <a:ext uri="{FF2B5EF4-FFF2-40B4-BE49-F238E27FC236}">
                  <a16:creationId xmlns:a16="http://schemas.microsoft.com/office/drawing/2014/main" id="{5EB3C43B-1013-9A41-8AA9-8D6C5A2815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Freeform 98">
              <a:extLst>
                <a:ext uri="{FF2B5EF4-FFF2-40B4-BE49-F238E27FC236}">
                  <a16:creationId xmlns:a16="http://schemas.microsoft.com/office/drawing/2014/main" id="{1D800635-1037-4C4C-A3B0-794CE30A5042}"/>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96BABFE7-C970-8E4B-A16C-A7D788B9DA23}"/>
              </a:ext>
            </a:extLst>
          </p:cNvPr>
          <p:cNvGrpSpPr/>
          <p:nvPr/>
        </p:nvGrpSpPr>
        <p:grpSpPr>
          <a:xfrm>
            <a:off x="1803400" y="4591050"/>
            <a:ext cx="5319534" cy="1606314"/>
            <a:chOff x="1803400" y="4591050"/>
            <a:chExt cx="5319534" cy="1606314"/>
          </a:xfrm>
        </p:grpSpPr>
        <p:pic>
          <p:nvPicPr>
            <p:cNvPr id="52" name="Picture 2" descr="Image result for light bulb icon">
              <a:extLst>
                <a:ext uri="{FF2B5EF4-FFF2-40B4-BE49-F238E27FC236}">
                  <a16:creationId xmlns:a16="http://schemas.microsoft.com/office/drawing/2014/main" id="{F30DA35F-A671-6D4D-9DD4-D0D5E13E1A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3400" y="4591050"/>
              <a:ext cx="819150" cy="819150"/>
            </a:xfrm>
            <a:prstGeom prst="rect">
              <a:avLst/>
            </a:prstGeom>
            <a:noFill/>
            <a:extLst>
              <a:ext uri="{909E8E84-426E-40DD-AFC4-6F175D3DCCD1}">
                <a14:hiddenFill xmlns:a14="http://schemas.microsoft.com/office/drawing/2010/main">
                  <a:solidFill>
                    <a:srgbClr val="FFFFFF"/>
                  </a:solidFill>
                </a14:hiddenFill>
              </a:ext>
            </a:extLst>
          </p:spPr>
        </p:pic>
        <p:sp>
          <p:nvSpPr>
            <p:cNvPr id="73" name="Text Box 29">
              <a:extLst>
                <a:ext uri="{FF2B5EF4-FFF2-40B4-BE49-F238E27FC236}">
                  <a16:creationId xmlns:a16="http://schemas.microsoft.com/office/drawing/2014/main" id="{34AAC8DC-F059-7445-99BF-80AECC3E6614}"/>
                </a:ext>
              </a:extLst>
            </p:cNvPr>
            <p:cNvSpPr txBox="1">
              <a:spLocks noChangeArrowheads="1"/>
            </p:cNvSpPr>
            <p:nvPr/>
          </p:nvSpPr>
          <p:spPr bwMode="auto">
            <a:xfrm>
              <a:off x="2235200" y="4775436"/>
              <a:ext cx="4145527" cy="142192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a:ea typeface="ＭＳ Ｐゴシック" charset="0"/>
                  <a:cs typeface="+mn-cs"/>
                </a:rPr>
                <a:t>Receipt of three duplicate ACKs indicates 3 segments received after a missing segment – lost segment is likely. So retransmit!</a:t>
              </a:r>
              <a:endParaRPr kumimoji="0" lang="en-US" sz="11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cxnSp>
          <p:nvCxnSpPr>
            <p:cNvPr id="6" name="Straight Connector 5">
              <a:extLst>
                <a:ext uri="{FF2B5EF4-FFF2-40B4-BE49-F238E27FC236}">
                  <a16:creationId xmlns:a16="http://schemas.microsoft.com/office/drawing/2014/main" id="{CD551B68-D8DE-9043-B6CA-9F2F28DD2CA6}"/>
                </a:ext>
              </a:extLst>
            </p:cNvPr>
            <p:cNvCxnSpPr>
              <a:cxnSpLocks/>
            </p:cNvCxnSpPr>
            <p:nvPr/>
          </p:nvCxnSpPr>
          <p:spPr>
            <a:xfrm>
              <a:off x="6359939" y="5143678"/>
              <a:ext cx="762995"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34962C80-D280-E449-81BD-84D3E53124DD}"/>
              </a:ext>
            </a:extLst>
          </p:cNvPr>
          <p:cNvGrpSpPr/>
          <p:nvPr/>
        </p:nvGrpSpPr>
        <p:grpSpPr>
          <a:xfrm>
            <a:off x="790711" y="1227535"/>
            <a:ext cx="5214977" cy="2878929"/>
            <a:chOff x="7089911" y="1681505"/>
            <a:chExt cx="5214977" cy="2878929"/>
          </a:xfrm>
        </p:grpSpPr>
        <p:sp>
          <p:nvSpPr>
            <p:cNvPr id="58" name="Rectangle 5">
              <a:extLst>
                <a:ext uri="{FF2B5EF4-FFF2-40B4-BE49-F238E27FC236}">
                  <a16:creationId xmlns:a16="http://schemas.microsoft.com/office/drawing/2014/main" id="{F5C10379-FA54-C34D-B355-F07F5DA409A8}"/>
                </a:ext>
              </a:extLst>
            </p:cNvPr>
            <p:cNvSpPr>
              <a:spLocks noChangeArrowheads="1"/>
            </p:cNvSpPr>
            <p:nvPr/>
          </p:nvSpPr>
          <p:spPr bwMode="auto">
            <a:xfrm>
              <a:off x="7360355" y="2207758"/>
              <a:ext cx="4809067" cy="226377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463550" indent="-238125">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if sender receives 3 additional ACKs for same data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triple duplicate ACKs”),</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resend </a:t>
              </a:r>
              <a:r>
                <a:rPr kumimoji="0" lang="en-US" altLang="ja-JP"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segment with smallest seq #</a:t>
              </a:r>
            </a:p>
            <a:p>
              <a:pPr marL="463550" marR="0" lvl="1" indent="-238125" algn="l" defTabSz="914400" rtl="0" eaLnBrk="1" fontAlgn="auto" latinLnBrk="0" hangingPunct="1">
                <a:lnSpc>
                  <a:spcPct val="85000"/>
                </a:lnSpc>
                <a:spcBef>
                  <a:spcPct val="20000"/>
                </a:spcBef>
                <a:spcAft>
                  <a:spcPts val="0"/>
                </a:spcAft>
                <a:buClr>
                  <a:srgbClr val="000099"/>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likely that </a:t>
              </a:r>
              <a:r>
                <a:rPr kumimoji="0" lang="en-US" altLang="en-US" sz="24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segment lost, so don’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wait for timeout</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9" name="Rectangle 6">
              <a:extLst>
                <a:ext uri="{FF2B5EF4-FFF2-40B4-BE49-F238E27FC236}">
                  <a16:creationId xmlns:a16="http://schemas.microsoft.com/office/drawing/2014/main" id="{8A365B45-4FD3-5C46-85AD-12CD5EA2110A}"/>
                </a:ext>
              </a:extLst>
            </p:cNvPr>
            <p:cNvSpPr>
              <a:spLocks noChangeArrowheads="1"/>
            </p:cNvSpPr>
            <p:nvPr/>
          </p:nvSpPr>
          <p:spPr bwMode="auto">
            <a:xfrm>
              <a:off x="7089911" y="1910106"/>
              <a:ext cx="5214977" cy="2650328"/>
            </a:xfrm>
            <a:prstGeom prst="rect">
              <a:avLst/>
            </a:prstGeom>
            <a:noFill/>
            <a:ln w="19050">
              <a:solidFill>
                <a:srgbClr val="CC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07" name="Text Box 7">
              <a:extLst>
                <a:ext uri="{FF2B5EF4-FFF2-40B4-BE49-F238E27FC236}">
                  <a16:creationId xmlns:a16="http://schemas.microsoft.com/office/drawing/2014/main" id="{F5EE31CA-1C9B-9E4F-8E15-A0B0919A3B54}"/>
                </a:ext>
              </a:extLst>
            </p:cNvPr>
            <p:cNvSpPr txBox="1">
              <a:spLocks noChangeArrowheads="1"/>
            </p:cNvSpPr>
            <p:nvPr/>
          </p:nvSpPr>
          <p:spPr bwMode="auto">
            <a:xfrm>
              <a:off x="7348953" y="1681505"/>
              <a:ext cx="2773363" cy="4572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a:ln>
                    <a:noFill/>
                  </a:ln>
                  <a:solidFill>
                    <a:srgbClr val="CC0000"/>
                  </a:solidFill>
                  <a:effectLst/>
                  <a:uLnTx/>
                  <a:uFillTx/>
                  <a:latin typeface="Tahoma" charset="0"/>
                  <a:ea typeface="ＭＳ Ｐゴシック" charset="0"/>
                  <a:cs typeface="+mn-cs"/>
                </a:rPr>
                <a:t>TCP fast retransmit</a:t>
              </a:r>
            </a:p>
          </p:txBody>
        </p:sp>
      </p:grpSp>
      <p:sp>
        <p:nvSpPr>
          <p:cNvPr id="53" name="Slide Number Placeholder 2">
            <a:extLst>
              <a:ext uri="{FF2B5EF4-FFF2-40B4-BE49-F238E27FC236}">
                <a16:creationId xmlns:a16="http://schemas.microsoft.com/office/drawing/2014/main" id="{16A9B416-8E8B-FD4A-BF46-FBBC16EEB4F4}"/>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13</a:t>
            </a:fld>
            <a:endParaRPr lang="en-US" dirty="0"/>
          </a:p>
        </p:txBody>
      </p:sp>
    </p:spTree>
    <p:extLst>
      <p:ext uri="{BB962C8B-B14F-4D97-AF65-F5344CB8AC3E}">
        <p14:creationId xmlns:p14="http://schemas.microsoft.com/office/powerpoint/2010/main" val="119661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dissolve">
                                      <p:cBhvr>
                                        <p:cTn id="2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Principles of reliable data transfer </a:t>
            </a:r>
          </a:p>
          <a:p>
            <a:pPr marL="403225" indent="-285750">
              <a:spcBef>
                <a:spcPts val="800"/>
              </a:spcBef>
            </a:pPr>
            <a:r>
              <a:rPr lang="en-US" sz="3200" dirty="0"/>
              <a:t>Connection-oriented transport: TCP</a:t>
            </a:r>
          </a:p>
          <a:p>
            <a:pPr marL="746125" lvl="1" indent="-288925">
              <a:buClr>
                <a:schemeClr val="bg1">
                  <a:lumMod val="75000"/>
                </a:schemeClr>
              </a:buClr>
              <a:buFont typeface="Arial"/>
              <a:buChar char="•"/>
              <a:defRPr/>
            </a:pPr>
            <a:r>
              <a:rPr lang="en-US" dirty="0">
                <a:solidFill>
                  <a:schemeClr val="bg1">
                    <a:lumMod val="75000"/>
                  </a:schemeClr>
                </a:solidFill>
              </a:rPr>
              <a:t>segment structure</a:t>
            </a:r>
          </a:p>
          <a:p>
            <a:pPr marL="746125" lvl="1" indent="-288925">
              <a:buClr>
                <a:schemeClr val="bg1">
                  <a:lumMod val="75000"/>
                </a:schemeClr>
              </a:buClr>
              <a:buFont typeface="Arial"/>
              <a:buChar char="•"/>
              <a:defRPr/>
            </a:pPr>
            <a:r>
              <a:rPr lang="en-US" dirty="0">
                <a:solidFill>
                  <a:schemeClr val="bg1">
                    <a:lumMod val="75000"/>
                  </a:schemeClr>
                </a:solidFill>
              </a:rPr>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14</a:t>
            </a:fld>
            <a:endParaRPr lang="en-US" dirty="0"/>
          </a:p>
        </p:txBody>
      </p:sp>
      <p:pic>
        <p:nvPicPr>
          <p:cNvPr id="6" name="Picture 5">
            <a:extLst>
              <a:ext uri="{FF2B5EF4-FFF2-40B4-BE49-F238E27FC236}">
                <a16:creationId xmlns:a16="http://schemas.microsoft.com/office/drawing/2014/main" id="{B5FB4D37-2E98-204A-ACC1-DA60FB18605B}"/>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3193579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5189688" y="2806352"/>
            <a:ext cx="4533734" cy="2971623"/>
            <a:chOff x="5189688" y="2806352"/>
            <a:chExt cx="4533734"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5189688" y="3080408"/>
              <a:ext cx="3750934" cy="2697567"/>
              <a:chOff x="4633274" y="3577949"/>
              <a:chExt cx="3750934"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7" name="Text Box 106">
                <a:extLst>
                  <a:ext uri="{FF2B5EF4-FFF2-40B4-BE49-F238E27FC236}">
                    <a16:creationId xmlns:a16="http://schemas.microsoft.com/office/drawing/2014/main" id="{60423099-6913-6449-94EA-C3C8BD4E23A1}"/>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48" name="Slide Number Placeholder 2">
            <a:extLst>
              <a:ext uri="{FF2B5EF4-FFF2-40B4-BE49-F238E27FC236}">
                <a16:creationId xmlns:a16="http://schemas.microsoft.com/office/drawing/2014/main" id="{70507C61-599D-8346-AECE-C0A356026EDC}"/>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15</a:t>
            </a:fld>
            <a:endParaRPr lang="en-US" dirty="0"/>
          </a:p>
        </p:txBody>
      </p:sp>
    </p:spTree>
    <p:extLst>
      <p:ext uri="{BB962C8B-B14F-4D97-AF65-F5344CB8AC3E}">
        <p14:creationId xmlns:p14="http://schemas.microsoft.com/office/powerpoint/2010/main" val="1447634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5189688" y="2806352"/>
            <a:ext cx="4533734" cy="2971623"/>
            <a:chOff x="5189688" y="2806352"/>
            <a:chExt cx="4533734"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5189688" y="3080408"/>
              <a:ext cx="3750934" cy="2697567"/>
              <a:chOff x="4633274" y="3577949"/>
              <a:chExt cx="3750934"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7" name="Text Box 106">
                <a:extLst>
                  <a:ext uri="{FF2B5EF4-FFF2-40B4-BE49-F238E27FC236}">
                    <a16:creationId xmlns:a16="http://schemas.microsoft.com/office/drawing/2014/main" id="{60423099-6913-6449-94EA-C3C8BD4E23A1}"/>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pic>
        <p:nvPicPr>
          <p:cNvPr id="1026" name="Picture 2" descr="Drinking from the Firehose: How VividCortex Compresses its Metrics">
            <a:extLst>
              <a:ext uri="{FF2B5EF4-FFF2-40B4-BE49-F238E27FC236}">
                <a16:creationId xmlns:a16="http://schemas.microsoft.com/office/drawing/2014/main" id="{4F457921-03BB-884A-B43A-C231DAB769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754" y="4484079"/>
            <a:ext cx="3018692" cy="18112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rinking From the Information Firehose">
            <a:extLst>
              <a:ext uri="{FF2B5EF4-FFF2-40B4-BE49-F238E27FC236}">
                <a16:creationId xmlns:a16="http://schemas.microsoft.com/office/drawing/2014/main" id="{CC4ECDA6-EF5F-7940-8430-C0BB879305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223" y="3300222"/>
            <a:ext cx="2699594" cy="1781732"/>
          </a:xfrm>
          <a:prstGeom prst="rect">
            <a:avLst/>
          </a:prstGeom>
          <a:noFill/>
          <a:extLst>
            <a:ext uri="{909E8E84-426E-40DD-AFC4-6F175D3DCCD1}">
              <a14:hiddenFill xmlns:a14="http://schemas.microsoft.com/office/drawing/2010/main">
                <a:solidFill>
                  <a:srgbClr val="FFFFFF"/>
                </a:solidFill>
              </a14:hiddenFill>
            </a:ext>
          </a:extLst>
        </p:spPr>
      </p:pic>
      <p:sp>
        <p:nvSpPr>
          <p:cNvPr id="50" name="Slide Number Placeholder 2">
            <a:extLst>
              <a:ext uri="{FF2B5EF4-FFF2-40B4-BE49-F238E27FC236}">
                <a16:creationId xmlns:a16="http://schemas.microsoft.com/office/drawing/2014/main" id="{48F7A259-99DD-7041-B802-66CCB4B0EB0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16</a:t>
            </a:fld>
            <a:endParaRPr lang="en-US" dirty="0"/>
          </a:p>
        </p:txBody>
      </p:sp>
    </p:spTree>
    <p:extLst>
      <p:ext uri="{BB962C8B-B14F-4D97-AF65-F5344CB8AC3E}">
        <p14:creationId xmlns:p14="http://schemas.microsoft.com/office/powerpoint/2010/main" val="473837047"/>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8211960" y="4121808"/>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901253" y="5053671"/>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8204022" y="3080408"/>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630935" y="5473175"/>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54" name="Group 53">
            <a:extLst>
              <a:ext uri="{FF2B5EF4-FFF2-40B4-BE49-F238E27FC236}">
                <a16:creationId xmlns:a16="http://schemas.microsoft.com/office/drawing/2014/main" id="{FB367096-84FB-0C47-BA14-5CD76A63BC39}"/>
              </a:ext>
            </a:extLst>
          </p:cNvPr>
          <p:cNvGrpSpPr/>
          <p:nvPr/>
        </p:nvGrpSpPr>
        <p:grpSpPr>
          <a:xfrm>
            <a:off x="1111171" y="3426107"/>
            <a:ext cx="5034986" cy="2800562"/>
            <a:chOff x="4343173" y="1560062"/>
            <a:chExt cx="9034622" cy="4921250"/>
          </a:xfrm>
        </p:grpSpPr>
        <p:sp>
          <p:nvSpPr>
            <p:cNvPr id="55" name="Rectangle 4">
              <a:extLst>
                <a:ext uri="{FF2B5EF4-FFF2-40B4-BE49-F238E27FC236}">
                  <a16:creationId xmlns:a16="http://schemas.microsoft.com/office/drawing/2014/main" id="{887BE98B-9B7E-9D41-AEF0-CA93BB1C9316}"/>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57" name="Rectangle 5">
              <a:extLst>
                <a:ext uri="{FF2B5EF4-FFF2-40B4-BE49-F238E27FC236}">
                  <a16:creationId xmlns:a16="http://schemas.microsoft.com/office/drawing/2014/main" id="{6DD2E62C-E2CB-C147-9685-E568D5425264}"/>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58" name="Line 8">
              <a:extLst>
                <a:ext uri="{FF2B5EF4-FFF2-40B4-BE49-F238E27FC236}">
                  <a16:creationId xmlns:a16="http://schemas.microsoft.com/office/drawing/2014/main" id="{6E5293FD-6A44-CD45-9C2D-E6EC13F48E0D}"/>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9" name="Line 9">
              <a:extLst>
                <a:ext uri="{FF2B5EF4-FFF2-40B4-BE49-F238E27FC236}">
                  <a16:creationId xmlns:a16="http://schemas.microsoft.com/office/drawing/2014/main" id="{D5FD85FC-35E3-CC42-86B2-4CBE4FF7A22C}"/>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0" name="Line 16">
              <a:extLst>
                <a:ext uri="{FF2B5EF4-FFF2-40B4-BE49-F238E27FC236}">
                  <a16:creationId xmlns:a16="http://schemas.microsoft.com/office/drawing/2014/main" id="{1F09DA56-95A7-9740-9266-702F4D667899}"/>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1" name="Line 18">
              <a:extLst>
                <a:ext uri="{FF2B5EF4-FFF2-40B4-BE49-F238E27FC236}">
                  <a16:creationId xmlns:a16="http://schemas.microsoft.com/office/drawing/2014/main" id="{3173FF56-BD9B-654B-92B6-4B36C86F420A}"/>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2" name="Line 19">
              <a:extLst>
                <a:ext uri="{FF2B5EF4-FFF2-40B4-BE49-F238E27FC236}">
                  <a16:creationId xmlns:a16="http://schemas.microsoft.com/office/drawing/2014/main" id="{84202EA3-2833-F04E-AA3C-8BB8999BFBC1}"/>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3" name="Line 20">
              <a:extLst>
                <a:ext uri="{FF2B5EF4-FFF2-40B4-BE49-F238E27FC236}">
                  <a16:creationId xmlns:a16="http://schemas.microsoft.com/office/drawing/2014/main" id="{B5EE22BF-1DD2-B74E-9710-050E4C365A6C}"/>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4" name="Line 21">
              <a:extLst>
                <a:ext uri="{FF2B5EF4-FFF2-40B4-BE49-F238E27FC236}">
                  <a16:creationId xmlns:a16="http://schemas.microsoft.com/office/drawing/2014/main" id="{E3D5975A-D204-D047-91DC-FE8A65BBCCE9}"/>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65" name="Group 64">
              <a:extLst>
                <a:ext uri="{FF2B5EF4-FFF2-40B4-BE49-F238E27FC236}">
                  <a16:creationId xmlns:a16="http://schemas.microsoft.com/office/drawing/2014/main" id="{067C1EE2-2B96-F74C-A327-2DFC2DFC62BA}"/>
                </a:ext>
              </a:extLst>
            </p:cNvPr>
            <p:cNvGrpSpPr/>
            <p:nvPr/>
          </p:nvGrpSpPr>
          <p:grpSpPr>
            <a:xfrm>
              <a:off x="6113100" y="2788385"/>
              <a:ext cx="7264695" cy="1048460"/>
              <a:chOff x="6113100" y="2788385"/>
              <a:chExt cx="7264695" cy="1048460"/>
            </a:xfrm>
          </p:grpSpPr>
          <p:sp>
            <p:nvSpPr>
              <p:cNvPr id="67" name="Text Box 22">
                <a:extLst>
                  <a:ext uri="{FF2B5EF4-FFF2-40B4-BE49-F238E27FC236}">
                    <a16:creationId xmlns:a16="http://schemas.microsoft.com/office/drawing/2014/main" id="{2E8A978C-B58F-724E-97B2-2FB3E91F6385}"/>
                  </a:ext>
                </a:extLst>
              </p:cNvPr>
              <p:cNvSpPr txBox="1">
                <a:spLocks noChangeArrowheads="1"/>
              </p:cNvSpPr>
              <p:nvPr/>
            </p:nvSpPr>
            <p:spPr bwMode="auto">
              <a:xfrm>
                <a:off x="6113100" y="2788385"/>
                <a:ext cx="2293763" cy="5247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68" name="Text Box 49">
                <a:extLst>
                  <a:ext uri="{FF2B5EF4-FFF2-40B4-BE49-F238E27FC236}">
                    <a16:creationId xmlns:a16="http://schemas.microsoft.com/office/drawing/2014/main" id="{4311B6E6-847F-7C42-98B1-9875A91D17B3}"/>
                  </a:ext>
                </a:extLst>
              </p:cNvPr>
              <p:cNvSpPr txBox="1">
                <a:spLocks noChangeArrowheads="1"/>
              </p:cNvSpPr>
              <p:nvPr/>
            </p:nvSpPr>
            <p:spPr bwMode="auto">
              <a:xfrm>
                <a:off x="8724899" y="2847114"/>
                <a:ext cx="4652896" cy="989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9" name="Line 53">
                <a:extLst>
                  <a:ext uri="{FF2B5EF4-FFF2-40B4-BE49-F238E27FC236}">
                    <a16:creationId xmlns:a16="http://schemas.microsoft.com/office/drawing/2014/main" id="{1B19FC7E-F3A0-3F49-A0E5-0BD2B4FBCBD0}"/>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66" name="Line 10">
              <a:extLst>
                <a:ext uri="{FF2B5EF4-FFF2-40B4-BE49-F238E27FC236}">
                  <a16:creationId xmlns:a16="http://schemas.microsoft.com/office/drawing/2014/main" id="{C66942C1-B5F2-CD48-AEFD-79309840AF0C}"/>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70" name="Slide Number Placeholder 2">
            <a:extLst>
              <a:ext uri="{FF2B5EF4-FFF2-40B4-BE49-F238E27FC236}">
                <a16:creationId xmlns:a16="http://schemas.microsoft.com/office/drawing/2014/main" id="{3A4399FC-22AC-CD4F-9984-791C62C984F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17</a:t>
            </a:fld>
            <a:endParaRPr lang="en-US" dirty="0"/>
          </a:p>
        </p:txBody>
      </p:sp>
    </p:spTree>
    <p:extLst>
      <p:ext uri="{BB962C8B-B14F-4D97-AF65-F5344CB8AC3E}">
        <p14:creationId xmlns:p14="http://schemas.microsoft.com/office/powerpoint/2010/main" val="859008616"/>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grpSp>
        <p:nvGrpSpPr>
          <p:cNvPr id="10" name="Group 9">
            <a:extLst>
              <a:ext uri="{FF2B5EF4-FFF2-40B4-BE49-F238E27FC236}">
                <a16:creationId xmlns:a16="http://schemas.microsoft.com/office/drawing/2014/main" id="{9B4B0832-7295-6748-A6EB-5D9B0607F222}"/>
              </a:ext>
            </a:extLst>
          </p:cNvPr>
          <p:cNvGrpSpPr/>
          <p:nvPr/>
        </p:nvGrpSpPr>
        <p:grpSpPr>
          <a:xfrm>
            <a:off x="756989" y="3535828"/>
            <a:ext cx="4164772" cy="1950572"/>
            <a:chOff x="363537" y="4127499"/>
            <a:chExt cx="4164772" cy="1950572"/>
          </a:xfrm>
        </p:grpSpPr>
        <p:sp>
          <p:nvSpPr>
            <p:cNvPr id="179" name="Rectangle 110">
              <a:extLst>
                <a:ext uri="{FF2B5EF4-FFF2-40B4-BE49-F238E27FC236}">
                  <a16:creationId xmlns:a16="http://schemas.microsoft.com/office/drawing/2014/main" id="{71EEDA6C-9700-F540-8450-88D0CF387D8C}"/>
                </a:ext>
              </a:extLst>
            </p:cNvPr>
            <p:cNvSpPr>
              <a:spLocks noChangeArrowheads="1"/>
            </p:cNvSpPr>
            <p:nvPr/>
          </p:nvSpPr>
          <p:spPr bwMode="auto">
            <a:xfrm>
              <a:off x="363537" y="4397375"/>
              <a:ext cx="4134671" cy="1680696"/>
            </a:xfrm>
            <a:prstGeom prst="rect">
              <a:avLst/>
            </a:prstGeom>
            <a:solidFill>
              <a:srgbClr val="FFFFFF"/>
            </a:solidFill>
            <a:ln w="28575">
              <a:solidFill>
                <a:srgbClr val="CC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180" name="Text Box 111">
              <a:extLst>
                <a:ext uri="{FF2B5EF4-FFF2-40B4-BE49-F238E27FC236}">
                  <a16:creationId xmlns:a16="http://schemas.microsoft.com/office/drawing/2014/main" id="{8C96D4BC-6609-824B-A9B9-24E2A66F66C2}"/>
                </a:ext>
              </a:extLst>
            </p:cNvPr>
            <p:cNvSpPr txBox="1">
              <a:spLocks noChangeArrowheads="1"/>
            </p:cNvSpPr>
            <p:nvPr/>
          </p:nvSpPr>
          <p:spPr bwMode="auto">
            <a:xfrm>
              <a:off x="455613" y="4549775"/>
              <a:ext cx="4072696" cy="142192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controls sender, so sender won’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overflow receiver’s buffer by transmitting too much, too fast</a:t>
              </a:r>
              <a:endParaRPr kumimoji="0" lang="en-US" altLang="en-US" sz="105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81" name="Group 112">
              <a:extLst>
                <a:ext uri="{FF2B5EF4-FFF2-40B4-BE49-F238E27FC236}">
                  <a16:creationId xmlns:a16="http://schemas.microsoft.com/office/drawing/2014/main" id="{6B4EAE2E-56DA-864E-99A1-E535BFD3AF51}"/>
                </a:ext>
              </a:extLst>
            </p:cNvPr>
            <p:cNvGrpSpPr>
              <a:grpSpLocks/>
            </p:cNvGrpSpPr>
            <p:nvPr/>
          </p:nvGrpSpPr>
          <p:grpSpPr bwMode="auto">
            <a:xfrm>
              <a:off x="551438" y="4127499"/>
              <a:ext cx="2003542" cy="523875"/>
              <a:chOff x="3327" y="230"/>
              <a:chExt cx="1176" cy="330"/>
            </a:xfrm>
          </p:grpSpPr>
          <p:sp>
            <p:nvSpPr>
              <p:cNvPr id="183" name="Rectangle 113">
                <a:extLst>
                  <a:ext uri="{FF2B5EF4-FFF2-40B4-BE49-F238E27FC236}">
                    <a16:creationId xmlns:a16="http://schemas.microsoft.com/office/drawing/2014/main" id="{364B36BC-850A-C443-AFE1-8C4A92F8CA4E}"/>
                  </a:ext>
                </a:extLst>
              </p:cNvPr>
              <p:cNvSpPr>
                <a:spLocks noChangeArrowheads="1"/>
              </p:cNvSpPr>
              <p:nvPr/>
            </p:nvSpPr>
            <p:spPr bwMode="auto">
              <a:xfrm>
                <a:off x="3369" y="323"/>
                <a:ext cx="1134" cy="22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184" name="Text Box 114">
                <a:extLst>
                  <a:ext uri="{FF2B5EF4-FFF2-40B4-BE49-F238E27FC236}">
                    <a16:creationId xmlns:a16="http://schemas.microsoft.com/office/drawing/2014/main" id="{4A67984A-D193-3248-9AD8-3DC1586083A2}"/>
                  </a:ext>
                </a:extLst>
              </p:cNvPr>
              <p:cNvSpPr txBox="1">
                <a:spLocks noChangeArrowheads="1"/>
              </p:cNvSpPr>
              <p:nvPr/>
            </p:nvSpPr>
            <p:spPr bwMode="auto">
              <a:xfrm>
                <a:off x="3327" y="230"/>
                <a:ext cx="1136" cy="3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flow control</a:t>
                </a:r>
              </a:p>
            </p:txBody>
          </p:sp>
        </p:grpSp>
      </p:gr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7630935" y="2806352"/>
            <a:ext cx="2092487" cy="2971623"/>
            <a:chOff x="7630935" y="2806352"/>
            <a:chExt cx="2092487"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7630935" y="3080408"/>
              <a:ext cx="1309687" cy="2697567"/>
              <a:chOff x="7074521" y="3577949"/>
              <a:chExt cx="1309687"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52" name="Slide Number Placeholder 2">
            <a:extLst>
              <a:ext uri="{FF2B5EF4-FFF2-40B4-BE49-F238E27FC236}">
                <a16:creationId xmlns:a16="http://schemas.microsoft.com/office/drawing/2014/main" id="{6AC88DD4-8D5E-1A4B-AF04-AF0A9B96E26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18</a:t>
            </a:fld>
            <a:endParaRPr lang="en-US" dirty="0"/>
          </a:p>
        </p:txBody>
      </p:sp>
    </p:spTree>
    <p:extLst>
      <p:ext uri="{BB962C8B-B14F-4D97-AF65-F5344CB8AC3E}">
        <p14:creationId xmlns:p14="http://schemas.microsoft.com/office/powerpoint/2010/main" val="3329041873"/>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size set via socket options (typical default is 4096 bytes)</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many operating systems </a:t>
            </a:r>
            <a:r>
              <a:rPr kumimoji="0" lang="en-US" altLang="en-US" sz="24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autoadjust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endPar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81" name="Group 72">
            <a:extLst>
              <a:ext uri="{FF2B5EF4-FFF2-40B4-BE49-F238E27FC236}">
                <a16:creationId xmlns:a16="http://schemas.microsoft.com/office/drawing/2014/main" id="{BCF10484-C4F0-2146-A1F6-01CD23E18EAF}"/>
              </a:ext>
            </a:extLst>
          </p:cNvPr>
          <p:cNvGrpSpPr>
            <a:grpSpLocks/>
          </p:cNvGrpSpPr>
          <p:nvPr/>
        </p:nvGrpSpPr>
        <p:grpSpPr bwMode="auto">
          <a:xfrm>
            <a:off x="8147517" y="2351087"/>
            <a:ext cx="2578100" cy="2155825"/>
            <a:chOff x="512" y="1294"/>
            <a:chExt cx="1888" cy="1358"/>
          </a:xfrm>
        </p:grpSpPr>
        <p:grpSp>
          <p:nvGrpSpPr>
            <p:cNvPr id="82" name="Group 17">
              <a:extLst>
                <a:ext uri="{FF2B5EF4-FFF2-40B4-BE49-F238E27FC236}">
                  <a16:creationId xmlns:a16="http://schemas.microsoft.com/office/drawing/2014/main" id="{1B215862-92BC-FD44-8231-FAC4460EC932}"/>
                </a:ext>
              </a:extLst>
            </p:cNvPr>
            <p:cNvGrpSpPr>
              <a:grpSpLocks/>
            </p:cNvGrpSpPr>
            <p:nvPr/>
          </p:nvGrpSpPr>
          <p:grpSpPr bwMode="auto">
            <a:xfrm>
              <a:off x="1232" y="1410"/>
              <a:ext cx="336" cy="130"/>
              <a:chOff x="2003" y="1816"/>
              <a:chExt cx="336" cy="130"/>
            </a:xfrm>
          </p:grpSpPr>
          <p:sp>
            <p:nvSpPr>
              <p:cNvPr id="91" name="Rectangle 18">
                <a:extLst>
                  <a:ext uri="{FF2B5EF4-FFF2-40B4-BE49-F238E27FC236}">
                    <a16:creationId xmlns:a16="http://schemas.microsoft.com/office/drawing/2014/main" id="{9F916805-82BB-7244-99A5-5F0A5D165046}"/>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2" name="Rectangle 19">
                <a:extLst>
                  <a:ext uri="{FF2B5EF4-FFF2-40B4-BE49-F238E27FC236}">
                    <a16:creationId xmlns:a16="http://schemas.microsoft.com/office/drawing/2014/main" id="{4DA550D0-215D-334C-AB2B-CF8748123D33}"/>
                  </a:ext>
                </a:extLst>
              </p:cNvPr>
              <p:cNvSpPr>
                <a:spLocks noChangeArrowheads="1"/>
              </p:cNvSpPr>
              <p:nvPr/>
            </p:nvSpPr>
            <p:spPr bwMode="auto">
              <a:xfrm>
                <a:off x="2105" y="1833"/>
                <a:ext cx="108"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3" name="Rectangle 20">
                <a:extLst>
                  <a:ext uri="{FF2B5EF4-FFF2-40B4-BE49-F238E27FC236}">
                    <a16:creationId xmlns:a16="http://schemas.microsoft.com/office/drawing/2014/main" id="{B48A6578-4F82-8A4E-B684-CD32D31F82B1}"/>
                  </a:ext>
                </a:extLst>
              </p:cNvPr>
              <p:cNvSpPr>
                <a:spLocks noChangeArrowheads="1"/>
              </p:cNvSpPr>
              <p:nvPr/>
            </p:nvSpPr>
            <p:spPr bwMode="auto">
              <a:xfrm>
                <a:off x="2228" y="1891"/>
                <a:ext cx="28"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4" name="Rectangle 21">
                <a:extLst>
                  <a:ext uri="{FF2B5EF4-FFF2-40B4-BE49-F238E27FC236}">
                    <a16:creationId xmlns:a16="http://schemas.microsoft.com/office/drawing/2014/main" id="{FE3C8549-958F-8C49-9BB2-21BE77A5A384}"/>
                  </a:ext>
                </a:extLst>
              </p:cNvPr>
              <p:cNvSpPr>
                <a:spLocks noChangeArrowheads="1"/>
              </p:cNvSpPr>
              <p:nvPr/>
            </p:nvSpPr>
            <p:spPr bwMode="auto">
              <a:xfrm>
                <a:off x="2056"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83" name="Rectangle 52">
              <a:extLst>
                <a:ext uri="{FF2B5EF4-FFF2-40B4-BE49-F238E27FC236}">
                  <a16:creationId xmlns:a16="http://schemas.microsoft.com/office/drawing/2014/main" id="{4EAEE0E4-1542-A044-B98C-0D8E8528492B}"/>
                </a:ext>
              </a:extLst>
            </p:cNvPr>
            <p:cNvSpPr>
              <a:spLocks noChangeArrowheads="1"/>
            </p:cNvSpPr>
            <p:nvPr/>
          </p:nvSpPr>
          <p:spPr bwMode="auto">
            <a:xfrm>
              <a:off x="526" y="1522"/>
              <a:ext cx="1871" cy="896"/>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4" name="Line 53">
              <a:extLst>
                <a:ext uri="{FF2B5EF4-FFF2-40B4-BE49-F238E27FC236}">
                  <a16:creationId xmlns:a16="http://schemas.microsoft.com/office/drawing/2014/main" id="{1BF4AFA5-7079-8E48-98E5-F01131B6DC42}"/>
                </a:ext>
              </a:extLst>
            </p:cNvPr>
            <p:cNvSpPr>
              <a:spLocks noChangeShapeType="1"/>
            </p:cNvSpPr>
            <p:nvPr/>
          </p:nvSpPr>
          <p:spPr bwMode="auto">
            <a:xfrm>
              <a:off x="512" y="1863"/>
              <a:ext cx="188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5" name="AutoShape 54">
              <a:extLst>
                <a:ext uri="{FF2B5EF4-FFF2-40B4-BE49-F238E27FC236}">
                  <a16:creationId xmlns:a16="http://schemas.microsoft.com/office/drawing/2014/main" id="{01CE49A7-7FEA-2F41-B96C-9C13B374840D}"/>
                </a:ext>
              </a:extLst>
            </p:cNvPr>
            <p:cNvSpPr>
              <a:spLocks noChangeArrowheads="1"/>
            </p:cNvSpPr>
            <p:nvPr/>
          </p:nvSpPr>
          <p:spPr bwMode="auto">
            <a:xfrm>
              <a:off x="1310" y="1294"/>
              <a:ext cx="157" cy="288"/>
            </a:xfrm>
            <a:prstGeom prst="upArrow">
              <a:avLst>
                <a:gd name="adj1" fmla="val 50000"/>
                <a:gd name="adj2" fmla="val 45860"/>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6" name="Rectangle 55" descr="Dark upward diagonal">
              <a:extLst>
                <a:ext uri="{FF2B5EF4-FFF2-40B4-BE49-F238E27FC236}">
                  <a16:creationId xmlns:a16="http://schemas.microsoft.com/office/drawing/2014/main" id="{E7DBF90D-63AF-CA4B-B765-CCAF65A7F80D}"/>
                </a:ext>
              </a:extLst>
            </p:cNvPr>
            <p:cNvSpPr>
              <a:spLocks noChangeArrowheads="1"/>
            </p:cNvSpPr>
            <p:nvPr/>
          </p:nvSpPr>
          <p:spPr bwMode="auto">
            <a:xfrm>
              <a:off x="534" y="1856"/>
              <a:ext cx="1848" cy="555"/>
            </a:xfrm>
            <a:prstGeom prst="rect">
              <a:avLst/>
            </a:prstGeom>
            <a:solidFill>
              <a:schemeClr val="bg1">
                <a:lumMod val="9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7" name="AutoShape 56">
              <a:extLst>
                <a:ext uri="{FF2B5EF4-FFF2-40B4-BE49-F238E27FC236}">
                  <a16:creationId xmlns:a16="http://schemas.microsoft.com/office/drawing/2014/main" id="{E85EDD4B-2EB2-CF4B-A7E7-5DB87DD8E261}"/>
                </a:ext>
              </a:extLst>
            </p:cNvPr>
            <p:cNvSpPr>
              <a:spLocks noChangeArrowheads="1"/>
            </p:cNvSpPr>
            <p:nvPr/>
          </p:nvSpPr>
          <p:spPr bwMode="auto">
            <a:xfrm>
              <a:off x="1312" y="2364"/>
              <a:ext cx="157" cy="288"/>
            </a:xfrm>
            <a:prstGeom prst="upArrow">
              <a:avLst>
                <a:gd name="adj1" fmla="val 50000"/>
                <a:gd name="adj2" fmla="val 45860"/>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8" name="Text Box 57">
              <a:extLst>
                <a:ext uri="{FF2B5EF4-FFF2-40B4-BE49-F238E27FC236}">
                  <a16:creationId xmlns:a16="http://schemas.microsoft.com/office/drawing/2014/main" id="{18AF2730-2703-2A49-8B1B-CCB541608D5B}"/>
                </a:ext>
              </a:extLst>
            </p:cNvPr>
            <p:cNvSpPr txBox="1">
              <a:spLocks noChangeArrowheads="1"/>
            </p:cNvSpPr>
            <p:nvPr/>
          </p:nvSpPr>
          <p:spPr bwMode="auto">
            <a:xfrm>
              <a:off x="814" y="1568"/>
              <a:ext cx="1243"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Tahoma" charset="0"/>
                  <a:ea typeface="ＭＳ Ｐゴシック" charset="0"/>
                  <a:cs typeface="+mn-cs"/>
                </a:rPr>
                <a:t>buffered data</a:t>
              </a:r>
            </a:p>
          </p:txBody>
        </p:sp>
        <p:sp>
          <p:nvSpPr>
            <p:cNvPr id="89" name="Line 58">
              <a:extLst>
                <a:ext uri="{FF2B5EF4-FFF2-40B4-BE49-F238E27FC236}">
                  <a16:creationId xmlns:a16="http://schemas.microsoft.com/office/drawing/2014/main" id="{3E425F76-602D-884F-B462-CE3703890F46}"/>
                </a:ext>
              </a:extLst>
            </p:cNvPr>
            <p:cNvSpPr>
              <a:spLocks noChangeShapeType="1"/>
            </p:cNvSpPr>
            <p:nvPr/>
          </p:nvSpPr>
          <p:spPr bwMode="auto">
            <a:xfrm>
              <a:off x="522" y="1857"/>
              <a:ext cx="1878" cy="7"/>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0" name="Text Box 59">
              <a:extLst>
                <a:ext uri="{FF2B5EF4-FFF2-40B4-BE49-F238E27FC236}">
                  <a16:creationId xmlns:a16="http://schemas.microsoft.com/office/drawing/2014/main" id="{FAA57939-600A-5644-BD7E-58580D1D7997}"/>
                </a:ext>
              </a:extLst>
            </p:cNvPr>
            <p:cNvSpPr txBox="1">
              <a:spLocks noChangeArrowheads="1"/>
            </p:cNvSpPr>
            <p:nvPr/>
          </p:nvSpPr>
          <p:spPr bwMode="auto">
            <a:xfrm>
              <a:off x="653" y="2020"/>
              <a:ext cx="1529"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charset="0"/>
                  <a:ea typeface="ＭＳ Ｐゴシック" charset="0"/>
                  <a:cs typeface="+mn-cs"/>
                </a:rPr>
                <a:t>free buffer space</a:t>
              </a:r>
            </a:p>
          </p:txBody>
        </p:sp>
      </p:grpSp>
      <p:sp>
        <p:nvSpPr>
          <p:cNvPr id="95" name="Text Box 62">
            <a:extLst>
              <a:ext uri="{FF2B5EF4-FFF2-40B4-BE49-F238E27FC236}">
                <a16:creationId xmlns:a16="http://schemas.microsoft.com/office/drawing/2014/main" id="{AEFCE47F-E93D-AF44-B3F4-73BB671A7DAA}"/>
              </a:ext>
            </a:extLst>
          </p:cNvPr>
          <p:cNvSpPr txBox="1">
            <a:spLocks noChangeArrowheads="1"/>
          </p:cNvSpPr>
          <p:nvPr/>
        </p:nvSpPr>
        <p:spPr bwMode="auto">
          <a:xfrm>
            <a:off x="7260104" y="3495674"/>
            <a:ext cx="6731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ＭＳ Ｐゴシック" charset="0"/>
                <a:cs typeface="+mn-cs"/>
              </a:rPr>
              <a:t>rwnd</a:t>
            </a:r>
          </a:p>
        </p:txBody>
      </p:sp>
      <p:sp>
        <p:nvSpPr>
          <p:cNvPr id="96" name="Line 64">
            <a:extLst>
              <a:ext uri="{FF2B5EF4-FFF2-40B4-BE49-F238E27FC236}">
                <a16:creationId xmlns:a16="http://schemas.microsoft.com/office/drawing/2014/main" id="{16902A7E-A0A9-CA44-AA34-DA532E0008E8}"/>
              </a:ext>
            </a:extLst>
          </p:cNvPr>
          <p:cNvSpPr>
            <a:spLocks noChangeShapeType="1"/>
          </p:cNvSpPr>
          <p:nvPr/>
        </p:nvSpPr>
        <p:spPr bwMode="auto">
          <a:xfrm>
            <a:off x="7771279" y="3228974"/>
            <a:ext cx="0" cy="322263"/>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7" name="Line 65">
            <a:extLst>
              <a:ext uri="{FF2B5EF4-FFF2-40B4-BE49-F238E27FC236}">
                <a16:creationId xmlns:a16="http://schemas.microsoft.com/office/drawing/2014/main" id="{D648F6B1-0A50-8C4D-A7D2-3CF747C8BABF}"/>
              </a:ext>
            </a:extLst>
          </p:cNvPr>
          <p:cNvSpPr>
            <a:spLocks noChangeShapeType="1"/>
          </p:cNvSpPr>
          <p:nvPr/>
        </p:nvSpPr>
        <p:spPr bwMode="auto">
          <a:xfrm flipV="1">
            <a:off x="7771279" y="3754437"/>
            <a:ext cx="0" cy="322262"/>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8" name="Line 66">
            <a:extLst>
              <a:ext uri="{FF2B5EF4-FFF2-40B4-BE49-F238E27FC236}">
                <a16:creationId xmlns:a16="http://schemas.microsoft.com/office/drawing/2014/main" id="{6D1EA1AA-F1A0-E74F-8EB6-323F135BBE4A}"/>
              </a:ext>
            </a:extLst>
          </p:cNvPr>
          <p:cNvSpPr>
            <a:spLocks noChangeShapeType="1"/>
          </p:cNvSpPr>
          <p:nvPr/>
        </p:nvSpPr>
        <p:spPr bwMode="auto">
          <a:xfrm>
            <a:off x="7617292" y="4086224"/>
            <a:ext cx="4762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9" name="Line 67">
            <a:extLst>
              <a:ext uri="{FF2B5EF4-FFF2-40B4-BE49-F238E27FC236}">
                <a16:creationId xmlns:a16="http://schemas.microsoft.com/office/drawing/2014/main" id="{1C85352E-17C9-D549-A2BD-57A09913F048}"/>
              </a:ext>
            </a:extLst>
          </p:cNvPr>
          <p:cNvSpPr>
            <a:spLocks noChangeShapeType="1"/>
          </p:cNvSpPr>
          <p:nvPr/>
        </p:nvSpPr>
        <p:spPr bwMode="auto">
          <a:xfrm>
            <a:off x="7666504" y="3217862"/>
            <a:ext cx="1968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0" name="Line 68">
            <a:extLst>
              <a:ext uri="{FF2B5EF4-FFF2-40B4-BE49-F238E27FC236}">
                <a16:creationId xmlns:a16="http://schemas.microsoft.com/office/drawing/2014/main" id="{EBC9AE0D-2B04-2645-9476-0B3051DF9276}"/>
              </a:ext>
            </a:extLst>
          </p:cNvPr>
          <p:cNvSpPr>
            <a:spLocks noChangeShapeType="1"/>
          </p:cNvSpPr>
          <p:nvPr/>
        </p:nvSpPr>
        <p:spPr bwMode="auto">
          <a:xfrm>
            <a:off x="7639517" y="2692399"/>
            <a:ext cx="4762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1" name="Line 69">
            <a:extLst>
              <a:ext uri="{FF2B5EF4-FFF2-40B4-BE49-F238E27FC236}">
                <a16:creationId xmlns:a16="http://schemas.microsoft.com/office/drawing/2014/main" id="{C0332117-A4C3-844D-8A08-8B0B485AD2EA}"/>
              </a:ext>
            </a:extLst>
          </p:cNvPr>
          <p:cNvSpPr>
            <a:spLocks noChangeShapeType="1"/>
          </p:cNvSpPr>
          <p:nvPr/>
        </p:nvSpPr>
        <p:spPr bwMode="auto">
          <a:xfrm>
            <a:off x="8028454" y="2697162"/>
            <a:ext cx="0" cy="17780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2" name="Line 70">
            <a:extLst>
              <a:ext uri="{FF2B5EF4-FFF2-40B4-BE49-F238E27FC236}">
                <a16:creationId xmlns:a16="http://schemas.microsoft.com/office/drawing/2014/main" id="{838B5881-D7D0-554D-93A9-E8D16418B8D3}"/>
              </a:ext>
            </a:extLst>
          </p:cNvPr>
          <p:cNvSpPr>
            <a:spLocks noChangeShapeType="1"/>
          </p:cNvSpPr>
          <p:nvPr/>
        </p:nvSpPr>
        <p:spPr bwMode="auto">
          <a:xfrm flipH="1">
            <a:off x="8026867" y="3121024"/>
            <a:ext cx="0" cy="9540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3" name="Text Box 71">
            <a:extLst>
              <a:ext uri="{FF2B5EF4-FFF2-40B4-BE49-F238E27FC236}">
                <a16:creationId xmlns:a16="http://schemas.microsoft.com/office/drawing/2014/main" id="{76399630-36A1-DE42-B526-233291123DB6}"/>
              </a:ext>
            </a:extLst>
          </p:cNvPr>
          <p:cNvSpPr txBox="1">
            <a:spLocks noChangeArrowheads="1"/>
          </p:cNvSpPr>
          <p:nvPr/>
        </p:nvSpPr>
        <p:spPr bwMode="auto">
          <a:xfrm>
            <a:off x="6874342" y="2857499"/>
            <a:ext cx="1284287"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ＭＳ Ｐゴシック" charset="0"/>
                <a:cs typeface="+mn-cs"/>
              </a:rPr>
              <a:t>RcvBuffer</a:t>
            </a:r>
          </a:p>
        </p:txBody>
      </p:sp>
      <p:sp>
        <p:nvSpPr>
          <p:cNvPr id="104" name="Text Box 73">
            <a:extLst>
              <a:ext uri="{FF2B5EF4-FFF2-40B4-BE49-F238E27FC236}">
                <a16:creationId xmlns:a16="http://schemas.microsoft.com/office/drawing/2014/main" id="{B6E3B689-E8B2-BF4B-86DF-927AF5D4F690}"/>
              </a:ext>
            </a:extLst>
          </p:cNvPr>
          <p:cNvSpPr txBox="1">
            <a:spLocks noChangeArrowheads="1"/>
          </p:cNvSpPr>
          <p:nvPr/>
        </p:nvSpPr>
        <p:spPr bwMode="auto">
          <a:xfrm>
            <a:off x="8152610" y="4486274"/>
            <a:ext cx="252505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segment payloads</a:t>
            </a:r>
          </a:p>
        </p:txBody>
      </p:sp>
      <p:sp>
        <p:nvSpPr>
          <p:cNvPr id="105" name="Text Box 74">
            <a:extLst>
              <a:ext uri="{FF2B5EF4-FFF2-40B4-BE49-F238E27FC236}">
                <a16:creationId xmlns:a16="http://schemas.microsoft.com/office/drawing/2014/main" id="{91F2C3EF-EE52-4542-BF6E-028621EA7670}"/>
              </a:ext>
            </a:extLst>
          </p:cNvPr>
          <p:cNvSpPr txBox="1">
            <a:spLocks noChangeArrowheads="1"/>
          </p:cNvSpPr>
          <p:nvPr/>
        </p:nvSpPr>
        <p:spPr bwMode="auto">
          <a:xfrm>
            <a:off x="8203635" y="1985962"/>
            <a:ext cx="247856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to application process</a:t>
            </a:r>
          </a:p>
        </p:txBody>
      </p:sp>
      <p:sp>
        <p:nvSpPr>
          <p:cNvPr id="106" name="Text Box 76">
            <a:extLst>
              <a:ext uri="{FF2B5EF4-FFF2-40B4-BE49-F238E27FC236}">
                <a16:creationId xmlns:a16="http://schemas.microsoft.com/office/drawing/2014/main" id="{0CF681A2-AC47-5344-AE94-24FC5FD82425}"/>
              </a:ext>
            </a:extLst>
          </p:cNvPr>
          <p:cNvSpPr txBox="1">
            <a:spLocks noChangeArrowheads="1"/>
          </p:cNvSpPr>
          <p:nvPr/>
        </p:nvSpPr>
        <p:spPr bwMode="auto">
          <a:xfrm>
            <a:off x="7554658" y="5138737"/>
            <a:ext cx="356379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receiver-side buffering</a:t>
            </a:r>
          </a:p>
        </p:txBody>
      </p:sp>
      <p:sp>
        <p:nvSpPr>
          <p:cNvPr id="30" name="Slide Number Placeholder 2">
            <a:extLst>
              <a:ext uri="{FF2B5EF4-FFF2-40B4-BE49-F238E27FC236}">
                <a16:creationId xmlns:a16="http://schemas.microsoft.com/office/drawing/2014/main" id="{FD800B74-F67D-AF4D-AABB-EE14B6FEBDC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19</a:t>
            </a:fld>
            <a:endParaRPr lang="en-US" dirty="0"/>
          </a:p>
        </p:txBody>
      </p:sp>
    </p:spTree>
    <p:extLst>
      <p:ext uri="{BB962C8B-B14F-4D97-AF65-F5344CB8AC3E}">
        <p14:creationId xmlns:p14="http://schemas.microsoft.com/office/powerpoint/2010/main" val="4217487287"/>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overview  </a:t>
            </a:r>
            <a:r>
              <a:rPr lang="en-US" sz="3200" b="0" dirty="0"/>
              <a:t>RFCs: 793,1122, 2018, 5681, 7323</a:t>
            </a:r>
            <a:endParaRPr lang="en-US" sz="4400" b="0" dirty="0"/>
          </a:p>
        </p:txBody>
      </p:sp>
      <p:sp>
        <p:nvSpPr>
          <p:cNvPr id="70" name="Rectangle 3">
            <a:extLst>
              <a:ext uri="{FF2B5EF4-FFF2-40B4-BE49-F238E27FC236}">
                <a16:creationId xmlns:a16="http://schemas.microsoft.com/office/drawing/2014/main" id="{BE7365D6-3297-0A41-9B2B-91B801F95815}"/>
              </a:ext>
            </a:extLst>
          </p:cNvPr>
          <p:cNvSpPr txBox="1">
            <a:spLocks noChangeArrowheads="1"/>
          </p:cNvSpPr>
          <p:nvPr/>
        </p:nvSpPr>
        <p:spPr>
          <a:xfrm>
            <a:off x="5949863" y="1322613"/>
            <a:ext cx="6012953" cy="55353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a:ea typeface="ＭＳ Ｐゴシック" panose="020B0600070205080204" pitchFamily="34" charset="-128"/>
                <a:cs typeface="+mn-cs"/>
              </a:rPr>
              <a:t>cumulative ACKs</a:t>
            </a:r>
          </a:p>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a:ea typeface="ＭＳ Ｐゴシック" panose="020B0600070205080204" pitchFamily="34" charset="-128"/>
                <a:cs typeface="+mn-cs"/>
              </a:rPr>
              <a:t>pipelining:</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rPr>
              <a:t>TCP congestion and flow control set window size</a:t>
            </a:r>
            <a:endParaRPr kumimoji="0" lang="en-US" altLang="en-US" sz="2800" b="0" i="1"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endParaRP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connection-oriented: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handshaking (exchange of control messages) initializes sender, receiver state before data exchange</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flow controlled:</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will not overwhelm receiver</a:t>
            </a:r>
          </a:p>
        </p:txBody>
      </p:sp>
      <p:sp>
        <p:nvSpPr>
          <p:cNvPr id="71" name="Rectangle 4">
            <a:extLst>
              <a:ext uri="{FF2B5EF4-FFF2-40B4-BE49-F238E27FC236}">
                <a16:creationId xmlns:a16="http://schemas.microsoft.com/office/drawing/2014/main" id="{B36C086D-3E3E-F04F-BB50-EE7FE6F1A87A}"/>
              </a:ext>
            </a:extLst>
          </p:cNvPr>
          <p:cNvSpPr txBox="1">
            <a:spLocks noChangeArrowheads="1"/>
          </p:cNvSpPr>
          <p:nvPr/>
        </p:nvSpPr>
        <p:spPr>
          <a:xfrm>
            <a:off x="687960" y="1322613"/>
            <a:ext cx="538298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point-to-point</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 sender, one receiver</a:t>
            </a:r>
            <a:r>
              <a:rPr kumimoji="0" lang="en-US" altLang="en-US" sz="2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p>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byte steam:</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message boundaries"</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a:ea typeface="+mn-ea"/>
                <a:cs typeface="+mn-cs"/>
              </a:rPr>
              <a:t>full duplex data:</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bi-directional data flow in same connection</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MSS: maximum segment size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 name="Slide Number Placeholder 2">
            <a:extLst>
              <a:ext uri="{FF2B5EF4-FFF2-40B4-BE49-F238E27FC236}">
                <a16:creationId xmlns:a16="http://schemas.microsoft.com/office/drawing/2014/main" id="{D9F10C56-26D5-5C45-B097-EE8A46539976}"/>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2</a:t>
            </a:fld>
            <a:endParaRPr lang="en-US" dirty="0"/>
          </a:p>
        </p:txBody>
      </p:sp>
    </p:spTree>
    <p:extLst>
      <p:ext uri="{BB962C8B-B14F-4D97-AF65-F5344CB8AC3E}">
        <p14:creationId xmlns:p14="http://schemas.microsoft.com/office/powerpoint/2010/main" val="15559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size set via socket options (typical default is 4096 bytes)</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many operating systems </a:t>
            </a:r>
            <a:r>
              <a:rPr kumimoji="0" lang="en-US" altLang="en-US" sz="24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autoadjust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endPar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4" name="Group 3">
            <a:extLst>
              <a:ext uri="{FF2B5EF4-FFF2-40B4-BE49-F238E27FC236}">
                <a16:creationId xmlns:a16="http://schemas.microsoft.com/office/drawing/2014/main" id="{65ED315A-00AA-7C4A-8164-7D6F6F0CAA0E}"/>
              </a:ext>
            </a:extLst>
          </p:cNvPr>
          <p:cNvGrpSpPr/>
          <p:nvPr/>
        </p:nvGrpSpPr>
        <p:grpSpPr>
          <a:xfrm>
            <a:off x="7363745" y="1068614"/>
            <a:ext cx="4349284" cy="5165818"/>
            <a:chOff x="7334716" y="821871"/>
            <a:chExt cx="4349284" cy="5165818"/>
          </a:xfrm>
        </p:grpSpPr>
        <p:sp>
          <p:nvSpPr>
            <p:cNvPr id="43" name="Text Box 49">
              <a:extLst>
                <a:ext uri="{FF2B5EF4-FFF2-40B4-BE49-F238E27FC236}">
                  <a16:creationId xmlns:a16="http://schemas.microsoft.com/office/drawing/2014/main" id="{4942189D-75C7-5146-A769-620DCCD5AD2C}"/>
                </a:ext>
              </a:extLst>
            </p:cNvPr>
            <p:cNvSpPr txBox="1">
              <a:spLocks noChangeArrowheads="1"/>
            </p:cNvSpPr>
            <p:nvPr/>
          </p:nvSpPr>
          <p:spPr bwMode="auto">
            <a:xfrm>
              <a:off x="7334716" y="821871"/>
              <a:ext cx="4349284" cy="3416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 name="Group 2">
              <a:extLst>
                <a:ext uri="{FF2B5EF4-FFF2-40B4-BE49-F238E27FC236}">
                  <a16:creationId xmlns:a16="http://schemas.microsoft.com/office/drawing/2014/main" id="{013C6F91-8B0A-654D-A104-22DAAE940A5C}"/>
                </a:ext>
              </a:extLst>
            </p:cNvPr>
            <p:cNvGrpSpPr/>
            <p:nvPr/>
          </p:nvGrpSpPr>
          <p:grpSpPr>
            <a:xfrm>
              <a:off x="7490842" y="1445945"/>
              <a:ext cx="3173211" cy="4078555"/>
              <a:chOff x="7157014" y="1873079"/>
              <a:chExt cx="2251592" cy="2800562"/>
            </a:xfrm>
          </p:grpSpPr>
          <p:sp>
            <p:nvSpPr>
              <p:cNvPr id="31" name="Rectangle 4">
                <a:extLst>
                  <a:ext uri="{FF2B5EF4-FFF2-40B4-BE49-F238E27FC236}">
                    <a16:creationId xmlns:a16="http://schemas.microsoft.com/office/drawing/2014/main" id="{F26D3C4D-BBC1-F742-A1E0-D6E34A9B3149}"/>
                  </a:ext>
                </a:extLst>
              </p:cNvPr>
              <p:cNvSpPr>
                <a:spLocks noChangeArrowheads="1"/>
              </p:cNvSpPr>
              <p:nvPr/>
            </p:nvSpPr>
            <p:spPr bwMode="auto">
              <a:xfrm>
                <a:off x="7206558" y="1873079"/>
                <a:ext cx="2202048" cy="2745454"/>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2" name="Rectangle 5">
                <a:extLst>
                  <a:ext uri="{FF2B5EF4-FFF2-40B4-BE49-F238E27FC236}">
                    <a16:creationId xmlns:a16="http://schemas.microsoft.com/office/drawing/2014/main" id="{EDEADB29-BFA2-B047-B027-A9139A42EC40}"/>
                  </a:ext>
                </a:extLst>
              </p:cNvPr>
              <p:cNvSpPr>
                <a:spLocks noChangeArrowheads="1"/>
              </p:cNvSpPr>
              <p:nvPr/>
            </p:nvSpPr>
            <p:spPr bwMode="auto">
              <a:xfrm>
                <a:off x="7158783" y="1939027"/>
                <a:ext cx="2202048" cy="2734614"/>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33" name="Line 8">
                <a:extLst>
                  <a:ext uri="{FF2B5EF4-FFF2-40B4-BE49-F238E27FC236}">
                    <a16:creationId xmlns:a16="http://schemas.microsoft.com/office/drawing/2014/main" id="{D6DDC5BF-A1E6-C24B-9CE3-F65B498DEB30}"/>
                  </a:ext>
                </a:extLst>
              </p:cNvPr>
              <p:cNvSpPr>
                <a:spLocks noChangeShapeType="1"/>
              </p:cNvSpPr>
              <p:nvPr/>
            </p:nvSpPr>
            <p:spPr bwMode="auto">
              <a:xfrm>
                <a:off x="7160553" y="2152232"/>
                <a:ext cx="2199395" cy="2711"/>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 name="Line 9">
                <a:extLst>
                  <a:ext uri="{FF2B5EF4-FFF2-40B4-BE49-F238E27FC236}">
                    <a16:creationId xmlns:a16="http://schemas.microsoft.com/office/drawing/2014/main" id="{D073AA58-CCB9-1143-BD54-AECB66E97A27}"/>
                  </a:ext>
                </a:extLst>
              </p:cNvPr>
              <p:cNvSpPr>
                <a:spLocks noChangeShapeType="1"/>
              </p:cNvSpPr>
              <p:nvPr/>
            </p:nvSpPr>
            <p:spPr bwMode="auto">
              <a:xfrm flipV="1">
                <a:off x="7157014" y="2368146"/>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 name="Line 16">
                <a:extLst>
                  <a:ext uri="{FF2B5EF4-FFF2-40B4-BE49-F238E27FC236}">
                    <a16:creationId xmlns:a16="http://schemas.microsoft.com/office/drawing/2014/main" id="{3BCF6F65-DFAE-C544-BAEE-68B6416C49EB}"/>
                  </a:ext>
                </a:extLst>
              </p:cNvPr>
              <p:cNvSpPr>
                <a:spLocks noChangeShapeType="1"/>
              </p:cNvSpPr>
              <p:nvPr/>
            </p:nvSpPr>
            <p:spPr bwMode="auto">
              <a:xfrm flipV="1">
                <a:off x="7162322" y="2584964"/>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 name="Line 18">
                <a:extLst>
                  <a:ext uri="{FF2B5EF4-FFF2-40B4-BE49-F238E27FC236}">
                    <a16:creationId xmlns:a16="http://schemas.microsoft.com/office/drawing/2014/main" id="{73D40423-B9BC-B445-A204-77B62C8A65F0}"/>
                  </a:ext>
                </a:extLst>
              </p:cNvPr>
              <p:cNvSpPr>
                <a:spLocks noChangeShapeType="1"/>
              </p:cNvSpPr>
              <p:nvPr/>
            </p:nvSpPr>
            <p:spPr bwMode="auto">
              <a:xfrm flipV="1">
                <a:off x="7159668" y="2809912"/>
                <a:ext cx="2202049"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7" name="Line 19">
                <a:extLst>
                  <a:ext uri="{FF2B5EF4-FFF2-40B4-BE49-F238E27FC236}">
                    <a16:creationId xmlns:a16="http://schemas.microsoft.com/office/drawing/2014/main" id="{9E50A3C5-1DEF-C346-9F9A-A93A3289A502}"/>
                  </a:ext>
                </a:extLst>
              </p:cNvPr>
              <p:cNvSpPr>
                <a:spLocks noChangeShapeType="1"/>
              </p:cNvSpPr>
              <p:nvPr/>
            </p:nvSpPr>
            <p:spPr bwMode="auto">
              <a:xfrm flipV="1">
                <a:off x="7157014" y="3032150"/>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8" name="Line 20">
                <a:extLst>
                  <a:ext uri="{FF2B5EF4-FFF2-40B4-BE49-F238E27FC236}">
                    <a16:creationId xmlns:a16="http://schemas.microsoft.com/office/drawing/2014/main" id="{548B775C-D85F-5847-B406-FA9F2CBD5940}"/>
                  </a:ext>
                </a:extLst>
              </p:cNvPr>
              <p:cNvSpPr>
                <a:spLocks noChangeShapeType="1"/>
              </p:cNvSpPr>
              <p:nvPr/>
            </p:nvSpPr>
            <p:spPr bwMode="auto">
              <a:xfrm flipV="1">
                <a:off x="7157014" y="3351956"/>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9" name="Line 21">
                <a:extLst>
                  <a:ext uri="{FF2B5EF4-FFF2-40B4-BE49-F238E27FC236}">
                    <a16:creationId xmlns:a16="http://schemas.microsoft.com/office/drawing/2014/main" id="{5295938A-7AD9-3A43-B065-16AE7DE46620}"/>
                  </a:ext>
                </a:extLst>
              </p:cNvPr>
              <p:cNvSpPr>
                <a:spLocks noChangeShapeType="1"/>
              </p:cNvSpPr>
              <p:nvPr/>
            </p:nvSpPr>
            <p:spPr bwMode="auto">
              <a:xfrm flipH="1" flipV="1">
                <a:off x="8249633" y="2586771"/>
                <a:ext cx="2654" cy="442669"/>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2" name="Text Box 22">
                <a:extLst>
                  <a:ext uri="{FF2B5EF4-FFF2-40B4-BE49-F238E27FC236}">
                    <a16:creationId xmlns:a16="http://schemas.microsoft.com/office/drawing/2014/main" id="{DBAB1210-0C8C-574D-9755-E0E40D1D8E2B}"/>
                  </a:ext>
                </a:extLst>
              </p:cNvPr>
              <p:cNvSpPr txBox="1">
                <a:spLocks noChangeArrowheads="1"/>
              </p:cNvSpPr>
              <p:nvPr/>
            </p:nvSpPr>
            <p:spPr bwMode="auto">
              <a:xfrm>
                <a:off x="8220544" y="2572087"/>
                <a:ext cx="1124010" cy="23247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41" name="Line 10">
                <a:extLst>
                  <a:ext uri="{FF2B5EF4-FFF2-40B4-BE49-F238E27FC236}">
                    <a16:creationId xmlns:a16="http://schemas.microsoft.com/office/drawing/2014/main" id="{A5EAF221-945B-9044-8647-B161BDC6D143}"/>
                  </a:ext>
                </a:extLst>
              </p:cNvPr>
              <p:cNvSpPr>
                <a:spLocks noChangeShapeType="1"/>
              </p:cNvSpPr>
              <p:nvPr/>
            </p:nvSpPr>
            <p:spPr bwMode="auto">
              <a:xfrm flipH="1" flipV="1">
                <a:off x="8241671" y="1940977"/>
                <a:ext cx="981" cy="20781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4" name="Line 53">
              <a:extLst>
                <a:ext uri="{FF2B5EF4-FFF2-40B4-BE49-F238E27FC236}">
                  <a16:creationId xmlns:a16="http://schemas.microsoft.com/office/drawing/2014/main" id="{1BBBD060-CF26-F24A-BA7E-49EE7DADEE01}"/>
                </a:ext>
              </a:extLst>
            </p:cNvPr>
            <p:cNvSpPr>
              <a:spLocks noChangeShapeType="1"/>
            </p:cNvSpPr>
            <p:nvPr/>
          </p:nvSpPr>
          <p:spPr bwMode="auto">
            <a:xfrm flipH="1" flipV="1">
              <a:off x="7968285" y="1150408"/>
              <a:ext cx="1233771" cy="1404106"/>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46" name="Text Box 49">
              <a:extLst>
                <a:ext uri="{FF2B5EF4-FFF2-40B4-BE49-F238E27FC236}">
                  <a16:creationId xmlns:a16="http://schemas.microsoft.com/office/drawing/2014/main" id="{FBFCD652-9EB9-FE4F-BB9F-A9277C4DE74F}"/>
                </a:ext>
              </a:extLst>
            </p:cNvPr>
            <p:cNvSpPr txBox="1">
              <a:spLocks noChangeArrowheads="1"/>
            </p:cNvSpPr>
            <p:nvPr/>
          </p:nvSpPr>
          <p:spPr bwMode="auto">
            <a:xfrm>
              <a:off x="8125744" y="5646057"/>
              <a:ext cx="2310027" cy="3416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 segment format</a:t>
              </a:r>
            </a:p>
          </p:txBody>
        </p:sp>
      </p:grpSp>
      <p:sp>
        <p:nvSpPr>
          <p:cNvPr id="20" name="Slide Number Placeholder 2">
            <a:extLst>
              <a:ext uri="{FF2B5EF4-FFF2-40B4-BE49-F238E27FC236}">
                <a16:creationId xmlns:a16="http://schemas.microsoft.com/office/drawing/2014/main" id="{73A53F5E-537D-1E40-85EE-92D8692A70E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20</a:t>
            </a:fld>
            <a:endParaRPr lang="en-US" dirty="0"/>
          </a:p>
        </p:txBody>
      </p:sp>
    </p:spTree>
    <p:extLst>
      <p:ext uri="{BB962C8B-B14F-4D97-AF65-F5344CB8AC3E}">
        <p14:creationId xmlns:p14="http://schemas.microsoft.com/office/powerpoint/2010/main" val="3774413299"/>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connection management</a:t>
            </a:r>
            <a:endParaRPr lang="en-US" sz="4400" b="0" dirty="0"/>
          </a:p>
        </p:txBody>
      </p:sp>
      <p:sp>
        <p:nvSpPr>
          <p:cNvPr id="31" name="Rectangle 5">
            <a:extLst>
              <a:ext uri="{FF2B5EF4-FFF2-40B4-BE49-F238E27FC236}">
                <a16:creationId xmlns:a16="http://schemas.microsoft.com/office/drawing/2014/main" id="{9C578410-CCAC-A940-BEC5-74269A538606}"/>
              </a:ext>
            </a:extLst>
          </p:cNvPr>
          <p:cNvSpPr txBox="1">
            <a:spLocks noChangeArrowheads="1"/>
          </p:cNvSpPr>
          <p:nvPr/>
        </p:nvSpPr>
        <p:spPr>
          <a:xfrm>
            <a:off x="785243" y="1329399"/>
            <a:ext cx="11329310" cy="21875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before exchanging data, sender/receiver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handshake”:</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agree to establish connection (each knowing the other willing to establish connection)</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agree on connection parameters (e.g., starting seq #s)</a:t>
            </a:r>
          </a:p>
        </p:txBody>
      </p:sp>
      <p:sp>
        <p:nvSpPr>
          <p:cNvPr id="129" name="Rectangle 62">
            <a:extLst>
              <a:ext uri="{FF2B5EF4-FFF2-40B4-BE49-F238E27FC236}">
                <a16:creationId xmlns:a16="http://schemas.microsoft.com/office/drawing/2014/main" id="{C5E2ED2D-96E6-7640-B8B9-2E97B87686AF}"/>
              </a:ext>
            </a:extLst>
          </p:cNvPr>
          <p:cNvSpPr>
            <a:spLocks noChangeArrowheads="1"/>
          </p:cNvSpPr>
          <p:nvPr/>
        </p:nvSpPr>
        <p:spPr bwMode="auto">
          <a:xfrm>
            <a:off x="3138677" y="2935290"/>
            <a:ext cx="2279650" cy="2414588"/>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30" name="Rectangle 45">
            <a:extLst>
              <a:ext uri="{FF2B5EF4-FFF2-40B4-BE49-F238E27FC236}">
                <a16:creationId xmlns:a16="http://schemas.microsoft.com/office/drawing/2014/main" id="{E1C433CA-144F-FE40-9939-574216DE0F50}"/>
              </a:ext>
            </a:extLst>
          </p:cNvPr>
          <p:cNvSpPr>
            <a:spLocks noChangeArrowheads="1"/>
          </p:cNvSpPr>
          <p:nvPr/>
        </p:nvSpPr>
        <p:spPr bwMode="auto">
          <a:xfrm>
            <a:off x="3098989" y="2989265"/>
            <a:ext cx="2270125" cy="247173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Line 55">
            <a:extLst>
              <a:ext uri="{FF2B5EF4-FFF2-40B4-BE49-F238E27FC236}">
                <a16:creationId xmlns:a16="http://schemas.microsoft.com/office/drawing/2014/main" id="{B5AF7973-E361-6A42-9B3B-A8AD0E9C7140}"/>
              </a:ext>
            </a:extLst>
          </p:cNvPr>
          <p:cNvSpPr>
            <a:spLocks noChangeShapeType="1"/>
          </p:cNvSpPr>
          <p:nvPr/>
        </p:nvSpPr>
        <p:spPr bwMode="auto">
          <a:xfrm>
            <a:off x="3098989" y="3430590"/>
            <a:ext cx="227012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2" name="Text Box 6">
            <a:extLst>
              <a:ext uri="{FF2B5EF4-FFF2-40B4-BE49-F238E27FC236}">
                <a16:creationId xmlns:a16="http://schemas.microsoft.com/office/drawing/2014/main" id="{F4060720-F3C5-A543-A168-90183A3F78EB}"/>
              </a:ext>
            </a:extLst>
          </p:cNvPr>
          <p:cNvSpPr txBox="1">
            <a:spLocks noChangeArrowheads="1"/>
          </p:cNvSpPr>
          <p:nvPr/>
        </p:nvSpPr>
        <p:spPr bwMode="auto">
          <a:xfrm>
            <a:off x="3113277" y="3543303"/>
            <a:ext cx="2335212" cy="1581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connection state: ESTAB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connection variables:</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 # client-to-server</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server-to-client</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srgbClr val="000000"/>
                </a:solidFill>
                <a:effectLst/>
                <a:uLnTx/>
                <a:uFillTx/>
                <a:latin typeface="Courier New" charset="0"/>
                <a:ea typeface="ＭＳ Ｐゴシック" charset="0"/>
                <a:cs typeface="+mn-cs"/>
              </a:rPr>
              <a:t>rcvBuffer</a:t>
            </a: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size</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at server,client </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a:t>
            </a:r>
          </a:p>
        </p:txBody>
      </p:sp>
      <p:grpSp>
        <p:nvGrpSpPr>
          <p:cNvPr id="133" name="Group 46">
            <a:extLst>
              <a:ext uri="{FF2B5EF4-FFF2-40B4-BE49-F238E27FC236}">
                <a16:creationId xmlns:a16="http://schemas.microsoft.com/office/drawing/2014/main" id="{B33AB7A5-CCC5-254C-8A3A-759B759D5041}"/>
              </a:ext>
            </a:extLst>
          </p:cNvPr>
          <p:cNvGrpSpPr>
            <a:grpSpLocks/>
          </p:cNvGrpSpPr>
          <p:nvPr/>
        </p:nvGrpSpPr>
        <p:grpSpPr bwMode="auto">
          <a:xfrm>
            <a:off x="3979492" y="3344865"/>
            <a:ext cx="438150" cy="206375"/>
            <a:chOff x="344" y="1846"/>
            <a:chExt cx="336" cy="130"/>
          </a:xfrm>
        </p:grpSpPr>
        <p:sp>
          <p:nvSpPr>
            <p:cNvPr id="134" name="Rectangle 47">
              <a:extLst>
                <a:ext uri="{FF2B5EF4-FFF2-40B4-BE49-F238E27FC236}">
                  <a16:creationId xmlns:a16="http://schemas.microsoft.com/office/drawing/2014/main" id="{6C823A22-D6EB-C649-B7E4-0B164EE814C3}"/>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5" name="Rectangle 48">
              <a:extLst>
                <a:ext uri="{FF2B5EF4-FFF2-40B4-BE49-F238E27FC236}">
                  <a16:creationId xmlns:a16="http://schemas.microsoft.com/office/drawing/2014/main" id="{A8BB07C4-6AD0-A344-8975-A5BF33372416}"/>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Rectangle 49">
              <a:extLst>
                <a:ext uri="{FF2B5EF4-FFF2-40B4-BE49-F238E27FC236}">
                  <a16:creationId xmlns:a16="http://schemas.microsoft.com/office/drawing/2014/main" id="{2CA09AF3-81EA-B643-82AA-454FD210EE48}"/>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Rectangle 50">
              <a:extLst>
                <a:ext uri="{FF2B5EF4-FFF2-40B4-BE49-F238E27FC236}">
                  <a16:creationId xmlns:a16="http://schemas.microsoft.com/office/drawing/2014/main" id="{467634F2-41DA-0748-9C1A-D08864A76A2F}"/>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8" name="Text Box 54">
            <a:extLst>
              <a:ext uri="{FF2B5EF4-FFF2-40B4-BE49-F238E27FC236}">
                <a16:creationId xmlns:a16="http://schemas.microsoft.com/office/drawing/2014/main" id="{A9AEB3C4-6978-5E48-B717-A659B5C3B9DD}"/>
              </a:ext>
            </a:extLst>
          </p:cNvPr>
          <p:cNvSpPr txBox="1">
            <a:spLocks noChangeArrowheads="1"/>
          </p:cNvSpPr>
          <p:nvPr/>
        </p:nvSpPr>
        <p:spPr bwMode="auto">
          <a:xfrm>
            <a:off x="3617081" y="3006443"/>
            <a:ext cx="114617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application</a:t>
            </a:r>
          </a:p>
        </p:txBody>
      </p:sp>
      <p:sp>
        <p:nvSpPr>
          <p:cNvPr id="139" name="Line 56">
            <a:extLst>
              <a:ext uri="{FF2B5EF4-FFF2-40B4-BE49-F238E27FC236}">
                <a16:creationId xmlns:a16="http://schemas.microsoft.com/office/drawing/2014/main" id="{D326D2D6-0DA1-914C-9073-3ECFE526F8CC}"/>
              </a:ext>
            </a:extLst>
          </p:cNvPr>
          <p:cNvSpPr>
            <a:spLocks noChangeShapeType="1"/>
          </p:cNvSpPr>
          <p:nvPr/>
        </p:nvSpPr>
        <p:spPr bwMode="auto">
          <a:xfrm>
            <a:off x="3105339" y="4926015"/>
            <a:ext cx="2268538"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Text Box 57">
            <a:extLst>
              <a:ext uri="{FF2B5EF4-FFF2-40B4-BE49-F238E27FC236}">
                <a16:creationId xmlns:a16="http://schemas.microsoft.com/office/drawing/2014/main" id="{E4C0EAD6-0908-3C42-9A10-A6AAF94515B4}"/>
              </a:ext>
            </a:extLst>
          </p:cNvPr>
          <p:cNvSpPr txBox="1">
            <a:spLocks noChangeArrowheads="1"/>
          </p:cNvSpPr>
          <p:nvPr/>
        </p:nvSpPr>
        <p:spPr bwMode="auto">
          <a:xfrm>
            <a:off x="3623658" y="5021176"/>
            <a:ext cx="9080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network</a:t>
            </a:r>
          </a:p>
        </p:txBody>
      </p:sp>
      <p:sp>
        <p:nvSpPr>
          <p:cNvPr id="141" name="Rectangle 58">
            <a:extLst>
              <a:ext uri="{FF2B5EF4-FFF2-40B4-BE49-F238E27FC236}">
                <a16:creationId xmlns:a16="http://schemas.microsoft.com/office/drawing/2014/main" id="{1CB6C439-3E38-7043-B2E4-E0EA4F390BE5}"/>
              </a:ext>
            </a:extLst>
          </p:cNvPr>
          <p:cNvSpPr>
            <a:spLocks noChangeArrowheads="1"/>
          </p:cNvSpPr>
          <p:nvPr/>
        </p:nvSpPr>
        <p:spPr bwMode="auto">
          <a:xfrm>
            <a:off x="3070414" y="5348290"/>
            <a:ext cx="2335213" cy="18097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Line 59">
            <a:extLst>
              <a:ext uri="{FF2B5EF4-FFF2-40B4-BE49-F238E27FC236}">
                <a16:creationId xmlns:a16="http://schemas.microsoft.com/office/drawing/2014/main" id="{D8BBE84F-BCD3-BB4A-9FD3-757AFB3C13AA}"/>
              </a:ext>
            </a:extLst>
          </p:cNvPr>
          <p:cNvSpPr>
            <a:spLocks noChangeShapeType="1"/>
          </p:cNvSpPr>
          <p:nvPr/>
        </p:nvSpPr>
        <p:spPr bwMode="auto">
          <a:xfrm>
            <a:off x="3098989" y="5337178"/>
            <a:ext cx="0" cy="236537"/>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3" name="Line 60">
            <a:extLst>
              <a:ext uri="{FF2B5EF4-FFF2-40B4-BE49-F238E27FC236}">
                <a16:creationId xmlns:a16="http://schemas.microsoft.com/office/drawing/2014/main" id="{F862C10B-983A-F94D-A269-24CE747FC5AA}"/>
              </a:ext>
            </a:extLst>
          </p:cNvPr>
          <p:cNvSpPr>
            <a:spLocks noChangeShapeType="1"/>
          </p:cNvSpPr>
          <p:nvPr/>
        </p:nvSpPr>
        <p:spPr bwMode="auto">
          <a:xfrm>
            <a:off x="5362764" y="5308603"/>
            <a:ext cx="0" cy="236537"/>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Freeform 8">
            <a:extLst>
              <a:ext uri="{FF2B5EF4-FFF2-40B4-BE49-F238E27FC236}">
                <a16:creationId xmlns:a16="http://schemas.microsoft.com/office/drawing/2014/main" id="{DF364C08-2C0C-EE4E-8664-EDA4833FE296}"/>
              </a:ext>
            </a:extLst>
          </p:cNvPr>
          <p:cNvSpPr>
            <a:spLocks/>
          </p:cNvSpPr>
          <p:nvPr/>
        </p:nvSpPr>
        <p:spPr bwMode="auto">
          <a:xfrm flipH="1">
            <a:off x="2625914" y="2992440"/>
            <a:ext cx="468313" cy="249078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5" name="Rectangle 63">
            <a:extLst>
              <a:ext uri="{FF2B5EF4-FFF2-40B4-BE49-F238E27FC236}">
                <a16:creationId xmlns:a16="http://schemas.microsoft.com/office/drawing/2014/main" id="{0F4E1AF7-DE3A-2541-818F-C54CEC430AE0}"/>
              </a:ext>
            </a:extLst>
          </p:cNvPr>
          <p:cNvSpPr>
            <a:spLocks noChangeArrowheads="1"/>
          </p:cNvSpPr>
          <p:nvPr/>
        </p:nvSpPr>
        <p:spPr bwMode="auto">
          <a:xfrm>
            <a:off x="7440802" y="2941640"/>
            <a:ext cx="2279650" cy="2414588"/>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6" name="Rectangle 64">
            <a:extLst>
              <a:ext uri="{FF2B5EF4-FFF2-40B4-BE49-F238E27FC236}">
                <a16:creationId xmlns:a16="http://schemas.microsoft.com/office/drawing/2014/main" id="{5B961E58-331E-B748-A80F-3B7778F1C486}"/>
              </a:ext>
            </a:extLst>
          </p:cNvPr>
          <p:cNvSpPr>
            <a:spLocks noChangeArrowheads="1"/>
          </p:cNvSpPr>
          <p:nvPr/>
        </p:nvSpPr>
        <p:spPr bwMode="auto">
          <a:xfrm>
            <a:off x="7401114" y="2995615"/>
            <a:ext cx="2270125" cy="247173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7" name="Line 65">
            <a:extLst>
              <a:ext uri="{FF2B5EF4-FFF2-40B4-BE49-F238E27FC236}">
                <a16:creationId xmlns:a16="http://schemas.microsoft.com/office/drawing/2014/main" id="{83696C28-A57C-AC46-B97E-048E3D615664}"/>
              </a:ext>
            </a:extLst>
          </p:cNvPr>
          <p:cNvSpPr>
            <a:spLocks noChangeShapeType="1"/>
          </p:cNvSpPr>
          <p:nvPr/>
        </p:nvSpPr>
        <p:spPr bwMode="auto">
          <a:xfrm>
            <a:off x="7401114" y="3436940"/>
            <a:ext cx="227012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Text Box 66">
            <a:extLst>
              <a:ext uri="{FF2B5EF4-FFF2-40B4-BE49-F238E27FC236}">
                <a16:creationId xmlns:a16="http://schemas.microsoft.com/office/drawing/2014/main" id="{3C17C23B-2BF5-5B4E-BB33-288C1922406B}"/>
              </a:ext>
            </a:extLst>
          </p:cNvPr>
          <p:cNvSpPr txBox="1">
            <a:spLocks noChangeArrowheads="1"/>
          </p:cNvSpPr>
          <p:nvPr/>
        </p:nvSpPr>
        <p:spPr bwMode="auto">
          <a:xfrm>
            <a:off x="7415402" y="3549653"/>
            <a:ext cx="2335212" cy="1581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connection state: ESTAB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connection Variables:</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 # client-to-server</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server-to-client</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srgbClr val="000000"/>
                </a:solidFill>
                <a:effectLst/>
                <a:uLnTx/>
                <a:uFillTx/>
                <a:latin typeface="Courier New" charset="0"/>
                <a:ea typeface="ＭＳ Ｐゴシック" charset="0"/>
                <a:cs typeface="+mn-cs"/>
              </a:rPr>
              <a:t>rcvBuffer</a:t>
            </a: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size</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at server,client </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a:t>
            </a:r>
          </a:p>
        </p:txBody>
      </p:sp>
      <p:grpSp>
        <p:nvGrpSpPr>
          <p:cNvPr id="149" name="Group 67">
            <a:extLst>
              <a:ext uri="{FF2B5EF4-FFF2-40B4-BE49-F238E27FC236}">
                <a16:creationId xmlns:a16="http://schemas.microsoft.com/office/drawing/2014/main" id="{A3675259-9C7A-1740-AEED-A90AD2D0AE87}"/>
              </a:ext>
            </a:extLst>
          </p:cNvPr>
          <p:cNvGrpSpPr>
            <a:grpSpLocks/>
          </p:cNvGrpSpPr>
          <p:nvPr/>
        </p:nvGrpSpPr>
        <p:grpSpPr bwMode="auto">
          <a:xfrm>
            <a:off x="8308511" y="3351215"/>
            <a:ext cx="438150" cy="206375"/>
            <a:chOff x="344" y="1846"/>
            <a:chExt cx="336" cy="130"/>
          </a:xfrm>
        </p:grpSpPr>
        <p:sp>
          <p:nvSpPr>
            <p:cNvPr id="150" name="Rectangle 68">
              <a:extLst>
                <a:ext uri="{FF2B5EF4-FFF2-40B4-BE49-F238E27FC236}">
                  <a16:creationId xmlns:a16="http://schemas.microsoft.com/office/drawing/2014/main" id="{4B4BD261-01C7-494F-8D01-68B19AA4B9AC}"/>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1" name="Rectangle 69">
              <a:extLst>
                <a:ext uri="{FF2B5EF4-FFF2-40B4-BE49-F238E27FC236}">
                  <a16:creationId xmlns:a16="http://schemas.microsoft.com/office/drawing/2014/main" id="{4E7628F3-86B5-E44C-8195-D9FF1BBA53D4}"/>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2" name="Rectangle 70">
              <a:extLst>
                <a:ext uri="{FF2B5EF4-FFF2-40B4-BE49-F238E27FC236}">
                  <a16:creationId xmlns:a16="http://schemas.microsoft.com/office/drawing/2014/main" id="{BE5565DB-C659-5048-B6BD-16420D5CE92C}"/>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3" name="Rectangle 71">
              <a:extLst>
                <a:ext uri="{FF2B5EF4-FFF2-40B4-BE49-F238E27FC236}">
                  <a16:creationId xmlns:a16="http://schemas.microsoft.com/office/drawing/2014/main" id="{720A74F5-E1C3-FF45-B800-884CFBB24D0A}"/>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54" name="Text Box 72">
            <a:extLst>
              <a:ext uri="{FF2B5EF4-FFF2-40B4-BE49-F238E27FC236}">
                <a16:creationId xmlns:a16="http://schemas.microsoft.com/office/drawing/2014/main" id="{48C5FBCA-1883-5B46-BC6B-BD218B24C18D}"/>
              </a:ext>
            </a:extLst>
          </p:cNvPr>
          <p:cNvSpPr txBox="1">
            <a:spLocks noChangeArrowheads="1"/>
          </p:cNvSpPr>
          <p:nvPr/>
        </p:nvSpPr>
        <p:spPr bwMode="auto">
          <a:xfrm>
            <a:off x="7943246" y="3024051"/>
            <a:ext cx="114617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application</a:t>
            </a:r>
          </a:p>
        </p:txBody>
      </p:sp>
      <p:sp>
        <p:nvSpPr>
          <p:cNvPr id="155" name="Line 73">
            <a:extLst>
              <a:ext uri="{FF2B5EF4-FFF2-40B4-BE49-F238E27FC236}">
                <a16:creationId xmlns:a16="http://schemas.microsoft.com/office/drawing/2014/main" id="{C7D010E1-FDC8-B843-B502-33120A86EB14}"/>
              </a:ext>
            </a:extLst>
          </p:cNvPr>
          <p:cNvSpPr>
            <a:spLocks noChangeShapeType="1"/>
          </p:cNvSpPr>
          <p:nvPr/>
        </p:nvSpPr>
        <p:spPr bwMode="auto">
          <a:xfrm>
            <a:off x="7407464" y="4932365"/>
            <a:ext cx="2268538"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6" name="Text Box 74">
            <a:extLst>
              <a:ext uri="{FF2B5EF4-FFF2-40B4-BE49-F238E27FC236}">
                <a16:creationId xmlns:a16="http://schemas.microsoft.com/office/drawing/2014/main" id="{46053DCC-44E5-2C43-B37B-8DA921C733B2}"/>
              </a:ext>
            </a:extLst>
          </p:cNvPr>
          <p:cNvSpPr txBox="1">
            <a:spLocks noChangeArrowheads="1"/>
          </p:cNvSpPr>
          <p:nvPr/>
        </p:nvSpPr>
        <p:spPr bwMode="auto">
          <a:xfrm>
            <a:off x="8070953" y="5013813"/>
            <a:ext cx="9080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network</a:t>
            </a:r>
          </a:p>
        </p:txBody>
      </p:sp>
      <p:sp>
        <p:nvSpPr>
          <p:cNvPr id="157" name="Rectangle 75">
            <a:extLst>
              <a:ext uri="{FF2B5EF4-FFF2-40B4-BE49-F238E27FC236}">
                <a16:creationId xmlns:a16="http://schemas.microsoft.com/office/drawing/2014/main" id="{2794759F-1BDF-124F-8990-F97B9E3FFDCA}"/>
              </a:ext>
            </a:extLst>
          </p:cNvPr>
          <p:cNvSpPr>
            <a:spLocks noChangeArrowheads="1"/>
          </p:cNvSpPr>
          <p:nvPr/>
        </p:nvSpPr>
        <p:spPr bwMode="auto">
          <a:xfrm>
            <a:off x="7372539" y="5354640"/>
            <a:ext cx="2335213" cy="18097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8" name="Line 76">
            <a:extLst>
              <a:ext uri="{FF2B5EF4-FFF2-40B4-BE49-F238E27FC236}">
                <a16:creationId xmlns:a16="http://schemas.microsoft.com/office/drawing/2014/main" id="{AA62258B-6959-8646-9E2E-9B0097512BD1}"/>
              </a:ext>
            </a:extLst>
          </p:cNvPr>
          <p:cNvSpPr>
            <a:spLocks noChangeShapeType="1"/>
          </p:cNvSpPr>
          <p:nvPr/>
        </p:nvSpPr>
        <p:spPr bwMode="auto">
          <a:xfrm>
            <a:off x="7401114" y="5343528"/>
            <a:ext cx="0" cy="236537"/>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9" name="Line 77">
            <a:extLst>
              <a:ext uri="{FF2B5EF4-FFF2-40B4-BE49-F238E27FC236}">
                <a16:creationId xmlns:a16="http://schemas.microsoft.com/office/drawing/2014/main" id="{B39909BE-5B6C-6F46-8749-CE29AEAB2CB2}"/>
              </a:ext>
            </a:extLst>
          </p:cNvPr>
          <p:cNvSpPr>
            <a:spLocks noChangeShapeType="1"/>
          </p:cNvSpPr>
          <p:nvPr/>
        </p:nvSpPr>
        <p:spPr bwMode="auto">
          <a:xfrm>
            <a:off x="9664889" y="5314953"/>
            <a:ext cx="0" cy="236537"/>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0" name="Freeform 78">
            <a:extLst>
              <a:ext uri="{FF2B5EF4-FFF2-40B4-BE49-F238E27FC236}">
                <a16:creationId xmlns:a16="http://schemas.microsoft.com/office/drawing/2014/main" id="{830D21F8-79F0-0E4D-A9EF-3C8300C80D17}"/>
              </a:ext>
            </a:extLst>
          </p:cNvPr>
          <p:cNvSpPr>
            <a:spLocks/>
          </p:cNvSpPr>
          <p:nvPr/>
        </p:nvSpPr>
        <p:spPr bwMode="auto">
          <a:xfrm>
            <a:off x="9682352" y="2932115"/>
            <a:ext cx="468312" cy="249078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1" name="Text Box 83">
            <a:extLst>
              <a:ext uri="{FF2B5EF4-FFF2-40B4-BE49-F238E27FC236}">
                <a16:creationId xmlns:a16="http://schemas.microsoft.com/office/drawing/2014/main" id="{E97571FE-EF31-0544-985B-906D8CF8F351}"/>
              </a:ext>
            </a:extLst>
          </p:cNvPr>
          <p:cNvSpPr txBox="1">
            <a:spLocks noChangeArrowheads="1"/>
          </p:cNvSpPr>
          <p:nvPr/>
        </p:nvSpPr>
        <p:spPr bwMode="auto">
          <a:xfrm>
            <a:off x="996046" y="5759648"/>
            <a:ext cx="5633357"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Socket </a:t>
            </a:r>
            <a:r>
              <a:rPr kumimoji="0" lang="en-US" sz="18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clientSocket</a:t>
            </a: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 =   </a:t>
            </a:r>
          </a:p>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  </a:t>
            </a:r>
            <a:r>
              <a:rPr kumimoji="0" lang="en-US" sz="18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newSocket</a:t>
            </a: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a:t>
            </a:r>
            <a:r>
              <a:rPr kumimoji="0" lang="en-US" sz="18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hostname","port</a:t>
            </a: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 number");</a:t>
            </a:r>
          </a:p>
        </p:txBody>
      </p:sp>
      <p:sp>
        <p:nvSpPr>
          <p:cNvPr id="162" name="Text Box 85">
            <a:extLst>
              <a:ext uri="{FF2B5EF4-FFF2-40B4-BE49-F238E27FC236}">
                <a16:creationId xmlns:a16="http://schemas.microsoft.com/office/drawing/2014/main" id="{C80EBC7F-DBC0-BD40-9507-82100813B9B7}"/>
              </a:ext>
            </a:extLst>
          </p:cNvPr>
          <p:cNvSpPr txBox="1">
            <a:spLocks noChangeArrowheads="1"/>
          </p:cNvSpPr>
          <p:nvPr/>
        </p:nvSpPr>
        <p:spPr bwMode="auto">
          <a:xfrm>
            <a:off x="7021795" y="5773144"/>
            <a:ext cx="415959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Socket </a:t>
            </a:r>
            <a:r>
              <a:rPr kumimoji="0" lang="en-US" sz="18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connectionSocket</a:t>
            </a: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 = </a:t>
            </a:r>
            <a:r>
              <a:rPr kumimoji="0" lang="en-US" sz="18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welcomeSocket.accept</a:t>
            </a: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a:t>
            </a:r>
          </a:p>
        </p:txBody>
      </p:sp>
      <p:grpSp>
        <p:nvGrpSpPr>
          <p:cNvPr id="163" name="Group 89">
            <a:extLst>
              <a:ext uri="{FF2B5EF4-FFF2-40B4-BE49-F238E27FC236}">
                <a16:creationId xmlns:a16="http://schemas.microsoft.com/office/drawing/2014/main" id="{DB71F8E2-0EB4-2A4E-B4C5-3DC2955DEDE8}"/>
              </a:ext>
            </a:extLst>
          </p:cNvPr>
          <p:cNvGrpSpPr>
            <a:grpSpLocks/>
          </p:cNvGrpSpPr>
          <p:nvPr/>
        </p:nvGrpSpPr>
        <p:grpSpPr bwMode="auto">
          <a:xfrm>
            <a:off x="2149664" y="5024440"/>
            <a:ext cx="698500" cy="612775"/>
            <a:chOff x="-44" y="1473"/>
            <a:chExt cx="981" cy="1105"/>
          </a:xfrm>
        </p:grpSpPr>
        <p:pic>
          <p:nvPicPr>
            <p:cNvPr id="164" name="Picture 90" descr="desktop_computer_stylized_medium">
              <a:extLst>
                <a:ext uri="{FF2B5EF4-FFF2-40B4-BE49-F238E27FC236}">
                  <a16:creationId xmlns:a16="http://schemas.microsoft.com/office/drawing/2014/main" id="{C631DB34-DA41-694E-BA26-57FDF68E6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 name="Freeform 91">
              <a:extLst>
                <a:ext uri="{FF2B5EF4-FFF2-40B4-BE49-F238E27FC236}">
                  <a16:creationId xmlns:a16="http://schemas.microsoft.com/office/drawing/2014/main" id="{BEF55614-0BD4-8249-9822-CEE59DA9A93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6" name="Group 92">
            <a:extLst>
              <a:ext uri="{FF2B5EF4-FFF2-40B4-BE49-F238E27FC236}">
                <a16:creationId xmlns:a16="http://schemas.microsoft.com/office/drawing/2014/main" id="{F06A1B16-A85F-394E-802F-0E5CD7D943D6}"/>
              </a:ext>
            </a:extLst>
          </p:cNvPr>
          <p:cNvGrpSpPr>
            <a:grpSpLocks/>
          </p:cNvGrpSpPr>
          <p:nvPr/>
        </p:nvGrpSpPr>
        <p:grpSpPr bwMode="auto">
          <a:xfrm>
            <a:off x="9964927" y="4922840"/>
            <a:ext cx="415925" cy="627063"/>
            <a:chOff x="4140" y="429"/>
            <a:chExt cx="1425" cy="2396"/>
          </a:xfrm>
        </p:grpSpPr>
        <p:sp>
          <p:nvSpPr>
            <p:cNvPr id="167" name="Freeform 93">
              <a:extLst>
                <a:ext uri="{FF2B5EF4-FFF2-40B4-BE49-F238E27FC236}">
                  <a16:creationId xmlns:a16="http://schemas.microsoft.com/office/drawing/2014/main" id="{0B18D7B8-4C19-6A48-9356-0BDC63F4B19E}"/>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8" name="Rectangle 94">
              <a:extLst>
                <a:ext uri="{FF2B5EF4-FFF2-40B4-BE49-F238E27FC236}">
                  <a16:creationId xmlns:a16="http://schemas.microsoft.com/office/drawing/2014/main" id="{83F51854-758D-F348-B0AE-4C8BBF01B327}"/>
                </a:ext>
              </a:extLst>
            </p:cNvPr>
            <p:cNvSpPr>
              <a:spLocks noChangeArrowheads="1"/>
            </p:cNvSpPr>
            <p:nvPr/>
          </p:nvSpPr>
          <p:spPr bwMode="auto">
            <a:xfrm>
              <a:off x="4205" y="429"/>
              <a:ext cx="1050" cy="2287"/>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9" name="Freeform 95">
              <a:extLst>
                <a:ext uri="{FF2B5EF4-FFF2-40B4-BE49-F238E27FC236}">
                  <a16:creationId xmlns:a16="http://schemas.microsoft.com/office/drawing/2014/main" id="{BCB6E605-7A9B-CA4D-855C-288812DAAB0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0" name="Freeform 96">
              <a:extLst>
                <a:ext uri="{FF2B5EF4-FFF2-40B4-BE49-F238E27FC236}">
                  <a16:creationId xmlns:a16="http://schemas.microsoft.com/office/drawing/2014/main" id="{010D7A25-5C86-B443-B0F4-6A6735092E3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1" name="Rectangle 97">
              <a:extLst>
                <a:ext uri="{FF2B5EF4-FFF2-40B4-BE49-F238E27FC236}">
                  <a16:creationId xmlns:a16="http://schemas.microsoft.com/office/drawing/2014/main" id="{6B6FDD4A-AD55-9345-AF53-BC625746DD19}"/>
                </a:ext>
              </a:extLst>
            </p:cNvPr>
            <p:cNvSpPr>
              <a:spLocks noChangeArrowheads="1"/>
            </p:cNvSpPr>
            <p:nvPr/>
          </p:nvSpPr>
          <p:spPr bwMode="auto">
            <a:xfrm>
              <a:off x="4211" y="696"/>
              <a:ext cx="598" cy="4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2" name="Group 98">
              <a:extLst>
                <a:ext uri="{FF2B5EF4-FFF2-40B4-BE49-F238E27FC236}">
                  <a16:creationId xmlns:a16="http://schemas.microsoft.com/office/drawing/2014/main" id="{A97FBBEC-0302-FA4C-A3B9-B0FD424712B4}"/>
                </a:ext>
              </a:extLst>
            </p:cNvPr>
            <p:cNvGrpSpPr>
              <a:grpSpLocks/>
            </p:cNvGrpSpPr>
            <p:nvPr/>
          </p:nvGrpSpPr>
          <p:grpSpPr bwMode="auto">
            <a:xfrm>
              <a:off x="4749" y="668"/>
              <a:ext cx="581" cy="145"/>
              <a:chOff x="614" y="2568"/>
              <a:chExt cx="725" cy="139"/>
            </a:xfrm>
          </p:grpSpPr>
          <p:sp>
            <p:nvSpPr>
              <p:cNvPr id="197" name="AutoShape 99">
                <a:extLst>
                  <a:ext uri="{FF2B5EF4-FFF2-40B4-BE49-F238E27FC236}">
                    <a16:creationId xmlns:a16="http://schemas.microsoft.com/office/drawing/2014/main" id="{C21CB491-D46B-EE41-AA0F-DE79A218D55A}"/>
                  </a:ext>
                </a:extLst>
              </p:cNvPr>
              <p:cNvSpPr>
                <a:spLocks noChangeArrowheads="1"/>
              </p:cNvSpPr>
              <p:nvPr/>
            </p:nvSpPr>
            <p:spPr bwMode="auto">
              <a:xfrm>
                <a:off x="614" y="2566"/>
                <a:ext cx="726"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8" name="AutoShape 100">
                <a:extLst>
                  <a:ext uri="{FF2B5EF4-FFF2-40B4-BE49-F238E27FC236}">
                    <a16:creationId xmlns:a16="http://schemas.microsoft.com/office/drawing/2014/main" id="{1FC5D9EE-EAE0-7E4E-B85F-6FC8DE4DEE26}"/>
                  </a:ext>
                </a:extLst>
              </p:cNvPr>
              <p:cNvSpPr>
                <a:spLocks noChangeArrowheads="1"/>
              </p:cNvSpPr>
              <p:nvPr/>
            </p:nvSpPr>
            <p:spPr bwMode="auto">
              <a:xfrm>
                <a:off x="628" y="2583"/>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73" name="Rectangle 101">
              <a:extLst>
                <a:ext uri="{FF2B5EF4-FFF2-40B4-BE49-F238E27FC236}">
                  <a16:creationId xmlns:a16="http://schemas.microsoft.com/office/drawing/2014/main" id="{8F3C4297-FFD3-D843-98B6-43C61A7317BF}"/>
                </a:ext>
              </a:extLst>
            </p:cNvPr>
            <p:cNvSpPr>
              <a:spLocks noChangeArrowheads="1"/>
            </p:cNvSpPr>
            <p:nvPr/>
          </p:nvSpPr>
          <p:spPr bwMode="auto">
            <a:xfrm>
              <a:off x="4222" y="1017"/>
              <a:ext cx="598"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4" name="Group 102">
              <a:extLst>
                <a:ext uri="{FF2B5EF4-FFF2-40B4-BE49-F238E27FC236}">
                  <a16:creationId xmlns:a16="http://schemas.microsoft.com/office/drawing/2014/main" id="{21DC2796-CCBB-6A4F-838F-49A2C67C0E64}"/>
                </a:ext>
              </a:extLst>
            </p:cNvPr>
            <p:cNvGrpSpPr>
              <a:grpSpLocks/>
            </p:cNvGrpSpPr>
            <p:nvPr/>
          </p:nvGrpSpPr>
          <p:grpSpPr bwMode="auto">
            <a:xfrm>
              <a:off x="4747" y="994"/>
              <a:ext cx="581" cy="134"/>
              <a:chOff x="614" y="2568"/>
              <a:chExt cx="725" cy="139"/>
            </a:xfrm>
          </p:grpSpPr>
          <p:sp>
            <p:nvSpPr>
              <p:cNvPr id="195" name="AutoShape 103">
                <a:extLst>
                  <a:ext uri="{FF2B5EF4-FFF2-40B4-BE49-F238E27FC236}">
                    <a16:creationId xmlns:a16="http://schemas.microsoft.com/office/drawing/2014/main" id="{969D7B41-0DC1-4440-AFDE-248D9CDB66EB}"/>
                  </a:ext>
                </a:extLst>
              </p:cNvPr>
              <p:cNvSpPr>
                <a:spLocks noChangeArrowheads="1"/>
              </p:cNvSpPr>
              <p:nvPr/>
            </p:nvSpPr>
            <p:spPr bwMode="auto">
              <a:xfrm>
                <a:off x="617" y="2567"/>
                <a:ext cx="719" cy="138"/>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6" name="AutoShape 104">
                <a:extLst>
                  <a:ext uri="{FF2B5EF4-FFF2-40B4-BE49-F238E27FC236}">
                    <a16:creationId xmlns:a16="http://schemas.microsoft.com/office/drawing/2014/main" id="{B3EC6575-CF4C-6246-8181-ED39D289D214}"/>
                  </a:ext>
                </a:extLst>
              </p:cNvPr>
              <p:cNvSpPr>
                <a:spLocks noChangeArrowheads="1"/>
              </p:cNvSpPr>
              <p:nvPr/>
            </p:nvSpPr>
            <p:spPr bwMode="auto">
              <a:xfrm>
                <a:off x="630" y="2586"/>
                <a:ext cx="67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75" name="Rectangle 105">
              <a:extLst>
                <a:ext uri="{FF2B5EF4-FFF2-40B4-BE49-F238E27FC236}">
                  <a16:creationId xmlns:a16="http://schemas.microsoft.com/office/drawing/2014/main" id="{E4C8EF29-9693-8843-BE99-DFF7EF55F859}"/>
                </a:ext>
              </a:extLst>
            </p:cNvPr>
            <p:cNvSpPr>
              <a:spLocks noChangeArrowheads="1"/>
            </p:cNvSpPr>
            <p:nvPr/>
          </p:nvSpPr>
          <p:spPr bwMode="auto">
            <a:xfrm>
              <a:off x="4216" y="1357"/>
              <a:ext cx="598"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6" name="Rectangle 106">
              <a:extLst>
                <a:ext uri="{FF2B5EF4-FFF2-40B4-BE49-F238E27FC236}">
                  <a16:creationId xmlns:a16="http://schemas.microsoft.com/office/drawing/2014/main" id="{444A4DA4-95C5-7247-8CDB-5D7AF6D3A816}"/>
                </a:ext>
              </a:extLst>
            </p:cNvPr>
            <p:cNvSpPr>
              <a:spLocks noChangeArrowheads="1"/>
            </p:cNvSpPr>
            <p:nvPr/>
          </p:nvSpPr>
          <p:spPr bwMode="auto">
            <a:xfrm>
              <a:off x="4227" y="1654"/>
              <a:ext cx="598"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7" name="Group 107">
              <a:extLst>
                <a:ext uri="{FF2B5EF4-FFF2-40B4-BE49-F238E27FC236}">
                  <a16:creationId xmlns:a16="http://schemas.microsoft.com/office/drawing/2014/main" id="{E95F09FB-35B3-984D-8B07-8ED352E49862}"/>
                </a:ext>
              </a:extLst>
            </p:cNvPr>
            <p:cNvGrpSpPr>
              <a:grpSpLocks/>
            </p:cNvGrpSpPr>
            <p:nvPr/>
          </p:nvGrpSpPr>
          <p:grpSpPr bwMode="auto">
            <a:xfrm>
              <a:off x="4735" y="1627"/>
              <a:ext cx="582" cy="151"/>
              <a:chOff x="614" y="2568"/>
              <a:chExt cx="725" cy="139"/>
            </a:xfrm>
          </p:grpSpPr>
          <p:sp>
            <p:nvSpPr>
              <p:cNvPr id="193" name="AutoShape 108">
                <a:extLst>
                  <a:ext uri="{FF2B5EF4-FFF2-40B4-BE49-F238E27FC236}">
                    <a16:creationId xmlns:a16="http://schemas.microsoft.com/office/drawing/2014/main" id="{0D8F2BD6-B00B-A145-9FAD-DEBB9A14C761}"/>
                  </a:ext>
                </a:extLst>
              </p:cNvPr>
              <p:cNvSpPr>
                <a:spLocks noChangeArrowheads="1"/>
              </p:cNvSpPr>
              <p:nvPr/>
            </p:nvSpPr>
            <p:spPr bwMode="auto">
              <a:xfrm>
                <a:off x="611" y="2576"/>
                <a:ext cx="725" cy="123"/>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4" name="AutoShape 109">
                <a:extLst>
                  <a:ext uri="{FF2B5EF4-FFF2-40B4-BE49-F238E27FC236}">
                    <a16:creationId xmlns:a16="http://schemas.microsoft.com/office/drawing/2014/main" id="{FBEB72B8-9464-2649-9EA1-03257A809BD1}"/>
                  </a:ext>
                </a:extLst>
              </p:cNvPr>
              <p:cNvSpPr>
                <a:spLocks noChangeArrowheads="1"/>
              </p:cNvSpPr>
              <p:nvPr/>
            </p:nvSpPr>
            <p:spPr bwMode="auto">
              <a:xfrm>
                <a:off x="625" y="2588"/>
                <a:ext cx="691"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78" name="Freeform 110">
              <a:extLst>
                <a:ext uri="{FF2B5EF4-FFF2-40B4-BE49-F238E27FC236}">
                  <a16:creationId xmlns:a16="http://schemas.microsoft.com/office/drawing/2014/main" id="{69825DF1-2B01-DB4D-AD1A-63C84CD16387}"/>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79" name="Group 111">
              <a:extLst>
                <a:ext uri="{FF2B5EF4-FFF2-40B4-BE49-F238E27FC236}">
                  <a16:creationId xmlns:a16="http://schemas.microsoft.com/office/drawing/2014/main" id="{77E8896E-C175-9440-8F1C-C0DAB898AF9D}"/>
                </a:ext>
              </a:extLst>
            </p:cNvPr>
            <p:cNvGrpSpPr>
              <a:grpSpLocks/>
            </p:cNvGrpSpPr>
            <p:nvPr/>
          </p:nvGrpSpPr>
          <p:grpSpPr bwMode="auto">
            <a:xfrm>
              <a:off x="4739" y="1327"/>
              <a:ext cx="582" cy="139"/>
              <a:chOff x="614" y="2568"/>
              <a:chExt cx="725" cy="139"/>
            </a:xfrm>
          </p:grpSpPr>
          <p:sp>
            <p:nvSpPr>
              <p:cNvPr id="191" name="AutoShape 112">
                <a:extLst>
                  <a:ext uri="{FF2B5EF4-FFF2-40B4-BE49-F238E27FC236}">
                    <a16:creationId xmlns:a16="http://schemas.microsoft.com/office/drawing/2014/main" id="{207BBBCB-E17B-0743-A1A2-C4D7DD812519}"/>
                  </a:ext>
                </a:extLst>
              </p:cNvPr>
              <p:cNvSpPr>
                <a:spLocks noChangeArrowheads="1"/>
              </p:cNvSpPr>
              <p:nvPr/>
            </p:nvSpPr>
            <p:spPr bwMode="auto">
              <a:xfrm>
                <a:off x="613" y="2568"/>
                <a:ext cx="725"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2" name="AutoShape 113">
                <a:extLst>
                  <a:ext uri="{FF2B5EF4-FFF2-40B4-BE49-F238E27FC236}">
                    <a16:creationId xmlns:a16="http://schemas.microsoft.com/office/drawing/2014/main" id="{28DD6B35-219B-6B45-BF21-71B299ABB40C}"/>
                  </a:ext>
                </a:extLst>
              </p:cNvPr>
              <p:cNvSpPr>
                <a:spLocks noChangeArrowheads="1"/>
              </p:cNvSpPr>
              <p:nvPr/>
            </p:nvSpPr>
            <p:spPr bwMode="auto">
              <a:xfrm>
                <a:off x="627" y="2586"/>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0" name="Rectangle 114">
              <a:extLst>
                <a:ext uri="{FF2B5EF4-FFF2-40B4-BE49-F238E27FC236}">
                  <a16:creationId xmlns:a16="http://schemas.microsoft.com/office/drawing/2014/main" id="{CD269004-8DB5-4549-A4AF-499B61683FB8}"/>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1" name="Freeform 115">
              <a:extLst>
                <a:ext uri="{FF2B5EF4-FFF2-40B4-BE49-F238E27FC236}">
                  <a16:creationId xmlns:a16="http://schemas.microsoft.com/office/drawing/2014/main" id="{8AAFEB73-B442-224B-96A6-63129BA97E10}"/>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Freeform 116">
              <a:extLst>
                <a:ext uri="{FF2B5EF4-FFF2-40B4-BE49-F238E27FC236}">
                  <a16:creationId xmlns:a16="http://schemas.microsoft.com/office/drawing/2014/main" id="{E0880A41-79A8-9248-8678-A4C1ACE4B8B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3" name="Oval 117">
              <a:extLst>
                <a:ext uri="{FF2B5EF4-FFF2-40B4-BE49-F238E27FC236}">
                  <a16:creationId xmlns:a16="http://schemas.microsoft.com/office/drawing/2014/main" id="{11D25FBB-2A67-A949-8638-6A82B88E1AEE}"/>
                </a:ext>
              </a:extLst>
            </p:cNvPr>
            <p:cNvSpPr>
              <a:spLocks noChangeArrowheads="1"/>
            </p:cNvSpPr>
            <p:nvPr/>
          </p:nvSpPr>
          <p:spPr bwMode="auto">
            <a:xfrm>
              <a:off x="5516" y="2613"/>
              <a:ext cx="49"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4" name="Freeform 118">
              <a:extLst>
                <a:ext uri="{FF2B5EF4-FFF2-40B4-BE49-F238E27FC236}">
                  <a16:creationId xmlns:a16="http://schemas.microsoft.com/office/drawing/2014/main" id="{9FEB11C7-9DF6-A746-9A7F-CE68217C13B7}"/>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AutoShape 119">
              <a:extLst>
                <a:ext uri="{FF2B5EF4-FFF2-40B4-BE49-F238E27FC236}">
                  <a16:creationId xmlns:a16="http://schemas.microsoft.com/office/drawing/2014/main" id="{D279A648-2B84-1346-BF0F-DB65CFB075C7}"/>
                </a:ext>
              </a:extLst>
            </p:cNvPr>
            <p:cNvSpPr>
              <a:spLocks noChangeArrowheads="1"/>
            </p:cNvSpPr>
            <p:nvPr/>
          </p:nvSpPr>
          <p:spPr bwMode="auto">
            <a:xfrm>
              <a:off x="4140" y="2679"/>
              <a:ext cx="1197"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6" name="AutoShape 120">
              <a:extLst>
                <a:ext uri="{FF2B5EF4-FFF2-40B4-BE49-F238E27FC236}">
                  <a16:creationId xmlns:a16="http://schemas.microsoft.com/office/drawing/2014/main" id="{0EDBF10F-D10C-CA46-A0A9-1ACE621AD066}"/>
                </a:ext>
              </a:extLst>
            </p:cNvPr>
            <p:cNvSpPr>
              <a:spLocks noChangeArrowheads="1"/>
            </p:cNvSpPr>
            <p:nvPr/>
          </p:nvSpPr>
          <p:spPr bwMode="auto">
            <a:xfrm>
              <a:off x="4205" y="2710"/>
              <a:ext cx="1071" cy="85"/>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7" name="Oval 121">
              <a:extLst>
                <a:ext uri="{FF2B5EF4-FFF2-40B4-BE49-F238E27FC236}">
                  <a16:creationId xmlns:a16="http://schemas.microsoft.com/office/drawing/2014/main" id="{E4E41E31-C9C4-AF4E-A419-E8421CCEF424}"/>
                </a:ext>
              </a:extLst>
            </p:cNvPr>
            <p:cNvSpPr>
              <a:spLocks noChangeArrowheads="1"/>
            </p:cNvSpPr>
            <p:nvPr/>
          </p:nvSpPr>
          <p:spPr bwMode="auto">
            <a:xfrm>
              <a:off x="4309"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8" name="Oval 122">
              <a:extLst>
                <a:ext uri="{FF2B5EF4-FFF2-40B4-BE49-F238E27FC236}">
                  <a16:creationId xmlns:a16="http://schemas.microsoft.com/office/drawing/2014/main" id="{2C59CE5F-437A-C441-8354-6530041056CC}"/>
                </a:ext>
              </a:extLst>
            </p:cNvPr>
            <p:cNvSpPr>
              <a:spLocks noChangeArrowheads="1"/>
            </p:cNvSpPr>
            <p:nvPr/>
          </p:nvSpPr>
          <p:spPr bwMode="auto">
            <a:xfrm>
              <a:off x="4488"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89" name="Oval 123">
              <a:extLst>
                <a:ext uri="{FF2B5EF4-FFF2-40B4-BE49-F238E27FC236}">
                  <a16:creationId xmlns:a16="http://schemas.microsoft.com/office/drawing/2014/main" id="{E077C775-39FA-824B-8701-FA02EBEDC5FF}"/>
                </a:ext>
              </a:extLst>
            </p:cNvPr>
            <p:cNvSpPr>
              <a:spLocks noChangeArrowheads="1"/>
            </p:cNvSpPr>
            <p:nvPr/>
          </p:nvSpPr>
          <p:spPr bwMode="auto">
            <a:xfrm>
              <a:off x="4662"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0" name="Rectangle 124">
              <a:extLst>
                <a:ext uri="{FF2B5EF4-FFF2-40B4-BE49-F238E27FC236}">
                  <a16:creationId xmlns:a16="http://schemas.microsoft.com/office/drawing/2014/main" id="{858DFD8B-E1AF-0646-911F-639730691009}"/>
                </a:ext>
              </a:extLst>
            </p:cNvPr>
            <p:cNvSpPr>
              <a:spLocks noChangeArrowheads="1"/>
            </p:cNvSpPr>
            <p:nvPr/>
          </p:nvSpPr>
          <p:spPr bwMode="auto">
            <a:xfrm>
              <a:off x="5065" y="1836"/>
              <a:ext cx="82" cy="758"/>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74" name="Slide Number Placeholder 2">
            <a:extLst>
              <a:ext uri="{FF2B5EF4-FFF2-40B4-BE49-F238E27FC236}">
                <a16:creationId xmlns:a16="http://schemas.microsoft.com/office/drawing/2014/main" id="{2804BB5E-F6B2-BA48-BFC5-59C8B165BD2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21</a:t>
            </a:fld>
            <a:endParaRPr lang="en-US" dirty="0"/>
          </a:p>
        </p:txBody>
      </p:sp>
    </p:spTree>
    <p:extLst>
      <p:ext uri="{BB962C8B-B14F-4D97-AF65-F5344CB8AC3E}">
        <p14:creationId xmlns:p14="http://schemas.microsoft.com/office/powerpoint/2010/main" val="2492069188"/>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Agreeing to establish a connection</a:t>
            </a:r>
            <a:endParaRPr lang="en-US" sz="4400" b="0" dirty="0"/>
          </a:p>
        </p:txBody>
      </p:sp>
      <p:sp>
        <p:nvSpPr>
          <p:cNvPr id="211" name="Rectangle 63">
            <a:extLst>
              <a:ext uri="{FF2B5EF4-FFF2-40B4-BE49-F238E27FC236}">
                <a16:creationId xmlns:a16="http://schemas.microsoft.com/office/drawing/2014/main" id="{1C578050-76D7-774F-8B1E-4F455216E94E}"/>
              </a:ext>
            </a:extLst>
          </p:cNvPr>
          <p:cNvSpPr txBox="1">
            <a:spLocks noChangeArrowheads="1"/>
          </p:cNvSpPr>
          <p:nvPr/>
        </p:nvSpPr>
        <p:spPr bwMode="auto">
          <a:xfrm>
            <a:off x="5960737" y="2295084"/>
            <a:ext cx="5523920" cy="35768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3200" b="0" i="1"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Q:</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will 2-way handshake always work in network?</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variable delays</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retransmitted messages (e.g. </a:t>
            </a:r>
            <a:r>
              <a:rPr kumimoji="0" lang="en-US" altLang="en-US" sz="2800" b="0" i="0"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rPr>
              <a:t>req_conn</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(x)) due to message loss</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message reordering</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c</a:t>
            </a:r>
            <a:r>
              <a:rPr kumimoji="0" lang="en-US" altLang="en-US" sz="2800" b="0" i="0"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rPr>
              <a:t>an’</a:t>
            </a:r>
            <a:r>
              <a:rPr kumimoji="0" lang="en-US" altLang="ja-JP" sz="2800" b="0" i="0"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rPr>
              <a:t>t</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“see” other side</a:t>
            </a:r>
            <a:endPar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endParaRPr>
          </a:p>
        </p:txBody>
      </p:sp>
      <p:pic>
        <p:nvPicPr>
          <p:cNvPr id="212" name="Picture 62" descr="Alice">
            <a:extLst>
              <a:ext uri="{FF2B5EF4-FFF2-40B4-BE49-F238E27FC236}">
                <a16:creationId xmlns:a16="http://schemas.microsoft.com/office/drawing/2014/main" id="{15DE982A-54F5-BC41-BC95-48D876587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408" y="2031271"/>
            <a:ext cx="685440" cy="68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3" name="Picture 63" descr="Bob">
            <a:extLst>
              <a:ext uri="{FF2B5EF4-FFF2-40B4-BE49-F238E27FC236}">
                <a16:creationId xmlns:a16="http://schemas.microsoft.com/office/drawing/2014/main" id="{178ED826-4BC2-684F-9F28-0736092503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2300" y="2069246"/>
            <a:ext cx="839663" cy="69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Text Box 49">
            <a:extLst>
              <a:ext uri="{FF2B5EF4-FFF2-40B4-BE49-F238E27FC236}">
                <a16:creationId xmlns:a16="http://schemas.microsoft.com/office/drawing/2014/main" id="{F0A75C95-49D9-D049-B8FA-C8954515AFD3}"/>
              </a:ext>
            </a:extLst>
          </p:cNvPr>
          <p:cNvSpPr txBox="1">
            <a:spLocks noChangeArrowheads="1"/>
          </p:cNvSpPr>
          <p:nvPr/>
        </p:nvSpPr>
        <p:spPr bwMode="auto">
          <a:xfrm>
            <a:off x="979913" y="1354621"/>
            <a:ext cx="3207929"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2-way handshake:</a:t>
            </a:r>
          </a:p>
        </p:txBody>
      </p:sp>
      <p:sp>
        <p:nvSpPr>
          <p:cNvPr id="215" name="Line 50">
            <a:extLst>
              <a:ext uri="{FF2B5EF4-FFF2-40B4-BE49-F238E27FC236}">
                <a16:creationId xmlns:a16="http://schemas.microsoft.com/office/drawing/2014/main" id="{2B6C64FC-1BFF-2745-8864-00793CCCA3F1}"/>
              </a:ext>
            </a:extLst>
          </p:cNvPr>
          <p:cNvSpPr>
            <a:spLocks noChangeShapeType="1"/>
          </p:cNvSpPr>
          <p:nvPr/>
        </p:nvSpPr>
        <p:spPr bwMode="auto">
          <a:xfrm>
            <a:off x="2210097" y="2827024"/>
            <a:ext cx="1996343" cy="343504"/>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16" name="Line 51">
            <a:extLst>
              <a:ext uri="{FF2B5EF4-FFF2-40B4-BE49-F238E27FC236}">
                <a16:creationId xmlns:a16="http://schemas.microsoft.com/office/drawing/2014/main" id="{662E0AA8-2544-0243-A461-A97BB5D9F891}"/>
              </a:ext>
            </a:extLst>
          </p:cNvPr>
          <p:cNvSpPr>
            <a:spLocks noChangeShapeType="1"/>
          </p:cNvSpPr>
          <p:nvPr/>
        </p:nvSpPr>
        <p:spPr bwMode="auto">
          <a:xfrm>
            <a:off x="2150121" y="2737265"/>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17" name="Line 53">
            <a:extLst>
              <a:ext uri="{FF2B5EF4-FFF2-40B4-BE49-F238E27FC236}">
                <a16:creationId xmlns:a16="http://schemas.microsoft.com/office/drawing/2014/main" id="{61703F8D-DE60-7647-AB88-B625C4E037AF}"/>
              </a:ext>
            </a:extLst>
          </p:cNvPr>
          <p:cNvSpPr>
            <a:spLocks noChangeShapeType="1"/>
          </p:cNvSpPr>
          <p:nvPr/>
        </p:nvSpPr>
        <p:spPr bwMode="auto">
          <a:xfrm>
            <a:off x="4215008" y="2766610"/>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18" name="Line 54">
            <a:extLst>
              <a:ext uri="{FF2B5EF4-FFF2-40B4-BE49-F238E27FC236}">
                <a16:creationId xmlns:a16="http://schemas.microsoft.com/office/drawing/2014/main" id="{DE642691-1B6A-B64E-88A0-E9C02593B397}"/>
              </a:ext>
            </a:extLst>
          </p:cNvPr>
          <p:cNvSpPr>
            <a:spLocks noChangeShapeType="1"/>
          </p:cNvSpPr>
          <p:nvPr/>
        </p:nvSpPr>
        <p:spPr bwMode="auto">
          <a:xfrm flipH="1">
            <a:off x="2145837" y="3258561"/>
            <a:ext cx="1996343" cy="343504"/>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19" name="Rectangle 56">
            <a:extLst>
              <a:ext uri="{FF2B5EF4-FFF2-40B4-BE49-F238E27FC236}">
                <a16:creationId xmlns:a16="http://schemas.microsoft.com/office/drawing/2014/main" id="{AB601B94-B2EC-5F44-8BA3-961BC7EAD4D6}"/>
              </a:ext>
            </a:extLst>
          </p:cNvPr>
          <p:cNvSpPr>
            <a:spLocks noChangeArrowheads="1"/>
          </p:cNvSpPr>
          <p:nvPr/>
        </p:nvSpPr>
        <p:spPr bwMode="auto">
          <a:xfrm>
            <a:off x="2531397" y="2811490"/>
            <a:ext cx="1201662"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20" name="Text Box 55">
            <a:extLst>
              <a:ext uri="{FF2B5EF4-FFF2-40B4-BE49-F238E27FC236}">
                <a16:creationId xmlns:a16="http://schemas.microsoft.com/office/drawing/2014/main" id="{51E91065-A73A-7D43-92CF-648D7E78E17F}"/>
              </a:ext>
            </a:extLst>
          </p:cNvPr>
          <p:cNvSpPr txBox="1">
            <a:spLocks noChangeArrowheads="1"/>
          </p:cNvSpPr>
          <p:nvPr/>
        </p:nvSpPr>
        <p:spPr bwMode="auto">
          <a:xfrm>
            <a:off x="2589217" y="2787324"/>
            <a:ext cx="1116010" cy="40011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Let’</a:t>
            </a:r>
            <a:r>
              <a:rPr kumimoji="0" lang="en-US" altLang="ja-JP"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talk</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21" name="Rectangle 57">
            <a:extLst>
              <a:ext uri="{FF2B5EF4-FFF2-40B4-BE49-F238E27FC236}">
                <a16:creationId xmlns:a16="http://schemas.microsoft.com/office/drawing/2014/main" id="{2004BA2B-FE8D-D147-B254-220BD421C2B5}"/>
              </a:ext>
            </a:extLst>
          </p:cNvPr>
          <p:cNvSpPr>
            <a:spLocks noChangeArrowheads="1"/>
          </p:cNvSpPr>
          <p:nvPr/>
        </p:nvSpPr>
        <p:spPr bwMode="auto">
          <a:xfrm>
            <a:off x="2878401" y="3272370"/>
            <a:ext cx="593334"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22" name="Text Box 58">
            <a:extLst>
              <a:ext uri="{FF2B5EF4-FFF2-40B4-BE49-F238E27FC236}">
                <a16:creationId xmlns:a16="http://schemas.microsoft.com/office/drawing/2014/main" id="{45CBCA7D-6EF9-B544-8A1D-83FC7ADA336D}"/>
              </a:ext>
            </a:extLst>
          </p:cNvPr>
          <p:cNvSpPr txBox="1">
            <a:spLocks noChangeArrowheads="1"/>
          </p:cNvSpPr>
          <p:nvPr/>
        </p:nvSpPr>
        <p:spPr bwMode="auto">
          <a:xfrm>
            <a:off x="2915186" y="3248204"/>
            <a:ext cx="487634" cy="40011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OK</a:t>
            </a:r>
          </a:p>
        </p:txBody>
      </p:sp>
      <p:sp>
        <p:nvSpPr>
          <p:cNvPr id="223" name="Text Box 60">
            <a:extLst>
              <a:ext uri="{FF2B5EF4-FFF2-40B4-BE49-F238E27FC236}">
                <a16:creationId xmlns:a16="http://schemas.microsoft.com/office/drawing/2014/main" id="{9105DBEA-03C4-1045-B9A8-39AA7B1F3CAB}"/>
              </a:ext>
            </a:extLst>
          </p:cNvPr>
          <p:cNvSpPr txBox="1">
            <a:spLocks noChangeArrowheads="1"/>
          </p:cNvSpPr>
          <p:nvPr/>
        </p:nvSpPr>
        <p:spPr bwMode="auto">
          <a:xfrm>
            <a:off x="4320992" y="3066959"/>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CC0000"/>
                </a:solidFill>
                <a:effectLst/>
                <a:uLnTx/>
                <a:uFillTx/>
                <a:latin typeface="Calibri" panose="020F0502020204030204"/>
                <a:ea typeface="ＭＳ Ｐゴシック" charset="0"/>
                <a:cs typeface="+mn-cs"/>
              </a:rPr>
              <a:t>ESTAB</a:t>
            </a:r>
          </a:p>
        </p:txBody>
      </p:sp>
      <p:sp>
        <p:nvSpPr>
          <p:cNvPr id="224" name="Text Box 61">
            <a:extLst>
              <a:ext uri="{FF2B5EF4-FFF2-40B4-BE49-F238E27FC236}">
                <a16:creationId xmlns:a16="http://schemas.microsoft.com/office/drawing/2014/main" id="{D3DDB3E1-DD0C-7242-BD98-892C99B0A0FC}"/>
              </a:ext>
            </a:extLst>
          </p:cNvPr>
          <p:cNvSpPr txBox="1">
            <a:spLocks noChangeArrowheads="1"/>
          </p:cNvSpPr>
          <p:nvPr/>
        </p:nvSpPr>
        <p:spPr bwMode="auto">
          <a:xfrm>
            <a:off x="1092998" y="3429450"/>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CC0000"/>
                </a:solidFill>
                <a:effectLst/>
                <a:uLnTx/>
                <a:uFillTx/>
                <a:latin typeface="Calibri" panose="020F0502020204030204"/>
                <a:ea typeface="ＭＳ Ｐゴシック" charset="0"/>
                <a:cs typeface="+mn-cs"/>
              </a:rPr>
              <a:t>ESTAB</a:t>
            </a:r>
          </a:p>
        </p:txBody>
      </p:sp>
      <p:sp>
        <p:nvSpPr>
          <p:cNvPr id="225" name="Oval 66">
            <a:extLst>
              <a:ext uri="{FF2B5EF4-FFF2-40B4-BE49-F238E27FC236}">
                <a16:creationId xmlns:a16="http://schemas.microsoft.com/office/drawing/2014/main" id="{7A085CF1-13C2-7E45-BD13-7FBE5EC96389}"/>
              </a:ext>
            </a:extLst>
          </p:cNvPr>
          <p:cNvSpPr>
            <a:spLocks noChangeArrowheads="1"/>
          </p:cNvSpPr>
          <p:nvPr/>
        </p:nvSpPr>
        <p:spPr bwMode="auto">
          <a:xfrm>
            <a:off x="2088004" y="3557185"/>
            <a:ext cx="122093"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p:txBody>
      </p:sp>
      <p:sp>
        <p:nvSpPr>
          <p:cNvPr id="226" name="Oval 67">
            <a:extLst>
              <a:ext uri="{FF2B5EF4-FFF2-40B4-BE49-F238E27FC236}">
                <a16:creationId xmlns:a16="http://schemas.microsoft.com/office/drawing/2014/main" id="{5F8DFD39-4C67-544E-BDB6-995B73F0032B}"/>
              </a:ext>
            </a:extLst>
          </p:cNvPr>
          <p:cNvSpPr>
            <a:spLocks noChangeArrowheads="1"/>
          </p:cNvSpPr>
          <p:nvPr/>
        </p:nvSpPr>
        <p:spPr bwMode="auto">
          <a:xfrm>
            <a:off x="4150748" y="3184337"/>
            <a:ext cx="122095"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p:txBody>
      </p:sp>
      <p:sp>
        <p:nvSpPr>
          <p:cNvPr id="227" name="Text Box 72">
            <a:extLst>
              <a:ext uri="{FF2B5EF4-FFF2-40B4-BE49-F238E27FC236}">
                <a16:creationId xmlns:a16="http://schemas.microsoft.com/office/drawing/2014/main" id="{DB384BF1-67A8-D941-979F-3D776AAC77D8}"/>
              </a:ext>
            </a:extLst>
          </p:cNvPr>
          <p:cNvSpPr txBox="1">
            <a:spLocks noChangeArrowheads="1"/>
          </p:cNvSpPr>
          <p:nvPr/>
        </p:nvSpPr>
        <p:spPr bwMode="auto">
          <a:xfrm>
            <a:off x="973490" y="4953638"/>
            <a:ext cx="1095235"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28" name="Line 73">
            <a:extLst>
              <a:ext uri="{FF2B5EF4-FFF2-40B4-BE49-F238E27FC236}">
                <a16:creationId xmlns:a16="http://schemas.microsoft.com/office/drawing/2014/main" id="{F4A5217C-A64A-BC43-8BDA-A9CC2AE187E7}"/>
              </a:ext>
            </a:extLst>
          </p:cNvPr>
          <p:cNvSpPr>
            <a:spLocks noChangeShapeType="1"/>
          </p:cNvSpPr>
          <p:nvPr/>
        </p:nvSpPr>
        <p:spPr bwMode="auto">
          <a:xfrm>
            <a:off x="2248653" y="5141789"/>
            <a:ext cx="1996343" cy="34350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29" name="Line 74">
            <a:extLst>
              <a:ext uri="{FF2B5EF4-FFF2-40B4-BE49-F238E27FC236}">
                <a16:creationId xmlns:a16="http://schemas.microsoft.com/office/drawing/2014/main" id="{5DF0EBDC-C356-0F40-8E4B-0D4CDB884913}"/>
              </a:ext>
            </a:extLst>
          </p:cNvPr>
          <p:cNvSpPr>
            <a:spLocks noChangeShapeType="1"/>
          </p:cNvSpPr>
          <p:nvPr/>
        </p:nvSpPr>
        <p:spPr bwMode="auto">
          <a:xfrm>
            <a:off x="2188677" y="5052029"/>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30" name="Line 75">
            <a:extLst>
              <a:ext uri="{FF2B5EF4-FFF2-40B4-BE49-F238E27FC236}">
                <a16:creationId xmlns:a16="http://schemas.microsoft.com/office/drawing/2014/main" id="{06DA6EB7-8FDC-114C-A158-24F848F8929E}"/>
              </a:ext>
            </a:extLst>
          </p:cNvPr>
          <p:cNvSpPr>
            <a:spLocks noChangeShapeType="1"/>
          </p:cNvSpPr>
          <p:nvPr/>
        </p:nvSpPr>
        <p:spPr bwMode="auto">
          <a:xfrm>
            <a:off x="4253564" y="5081373"/>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31" name="Line 76">
            <a:extLst>
              <a:ext uri="{FF2B5EF4-FFF2-40B4-BE49-F238E27FC236}">
                <a16:creationId xmlns:a16="http://schemas.microsoft.com/office/drawing/2014/main" id="{6E751C46-6DAD-2049-8052-C6ECA9B99101}"/>
              </a:ext>
            </a:extLst>
          </p:cNvPr>
          <p:cNvSpPr>
            <a:spLocks noChangeShapeType="1"/>
          </p:cNvSpPr>
          <p:nvPr/>
        </p:nvSpPr>
        <p:spPr bwMode="auto">
          <a:xfrm flipH="1">
            <a:off x="2184393" y="5573326"/>
            <a:ext cx="1996343" cy="34350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32" name="Rectangle 77">
            <a:extLst>
              <a:ext uri="{FF2B5EF4-FFF2-40B4-BE49-F238E27FC236}">
                <a16:creationId xmlns:a16="http://schemas.microsoft.com/office/drawing/2014/main" id="{05CA4AE2-2F93-D544-A582-D6138CBE65B1}"/>
              </a:ext>
            </a:extLst>
          </p:cNvPr>
          <p:cNvSpPr>
            <a:spLocks noChangeArrowheads="1"/>
          </p:cNvSpPr>
          <p:nvPr/>
        </p:nvSpPr>
        <p:spPr bwMode="auto">
          <a:xfrm>
            <a:off x="2677053" y="5126253"/>
            <a:ext cx="1049579"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33" name="Text Box 78">
            <a:extLst>
              <a:ext uri="{FF2B5EF4-FFF2-40B4-BE49-F238E27FC236}">
                <a16:creationId xmlns:a16="http://schemas.microsoft.com/office/drawing/2014/main" id="{DF22492C-21D4-FC46-996B-E22F99143FEC}"/>
              </a:ext>
            </a:extLst>
          </p:cNvPr>
          <p:cNvSpPr txBox="1">
            <a:spLocks noChangeArrowheads="1"/>
          </p:cNvSpPr>
          <p:nvPr/>
        </p:nvSpPr>
        <p:spPr bwMode="auto">
          <a:xfrm>
            <a:off x="2502290" y="5090004"/>
            <a:ext cx="1446230"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req_conn(x)</a:t>
            </a:r>
          </a:p>
        </p:txBody>
      </p:sp>
      <p:sp>
        <p:nvSpPr>
          <p:cNvPr id="234" name="Rectangle 79">
            <a:extLst>
              <a:ext uri="{FF2B5EF4-FFF2-40B4-BE49-F238E27FC236}">
                <a16:creationId xmlns:a16="http://schemas.microsoft.com/office/drawing/2014/main" id="{EB35072C-E8DC-1D43-88F2-D6CC06A96B2B}"/>
              </a:ext>
            </a:extLst>
          </p:cNvPr>
          <p:cNvSpPr>
            <a:spLocks noChangeArrowheads="1"/>
          </p:cNvSpPr>
          <p:nvPr/>
        </p:nvSpPr>
        <p:spPr bwMode="auto">
          <a:xfrm>
            <a:off x="2916957" y="5587135"/>
            <a:ext cx="593334"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35" name="Text Box 81">
            <a:extLst>
              <a:ext uri="{FF2B5EF4-FFF2-40B4-BE49-F238E27FC236}">
                <a16:creationId xmlns:a16="http://schemas.microsoft.com/office/drawing/2014/main" id="{41E79C30-5AC2-7B42-AF35-87394C87DCF6}"/>
              </a:ext>
            </a:extLst>
          </p:cNvPr>
          <p:cNvSpPr txBox="1">
            <a:spLocks noChangeArrowheads="1"/>
          </p:cNvSpPr>
          <p:nvPr/>
        </p:nvSpPr>
        <p:spPr bwMode="auto">
          <a:xfrm>
            <a:off x="4359546" y="5381723"/>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CC0000"/>
                </a:solidFill>
                <a:effectLst/>
                <a:uLnTx/>
                <a:uFillTx/>
                <a:latin typeface="Calibri" panose="020F0502020204030204"/>
                <a:ea typeface="ＭＳ Ｐゴシック" charset="0"/>
                <a:cs typeface="+mn-cs"/>
              </a:rPr>
              <a:t>ESTAB</a:t>
            </a:r>
          </a:p>
        </p:txBody>
      </p:sp>
      <p:sp>
        <p:nvSpPr>
          <p:cNvPr id="236" name="Text Box 82">
            <a:extLst>
              <a:ext uri="{FF2B5EF4-FFF2-40B4-BE49-F238E27FC236}">
                <a16:creationId xmlns:a16="http://schemas.microsoft.com/office/drawing/2014/main" id="{15937B6C-DE9E-BB41-AF3C-AFA9046B2368}"/>
              </a:ext>
            </a:extLst>
          </p:cNvPr>
          <p:cNvSpPr txBox="1">
            <a:spLocks noChangeArrowheads="1"/>
          </p:cNvSpPr>
          <p:nvPr/>
        </p:nvSpPr>
        <p:spPr bwMode="auto">
          <a:xfrm>
            <a:off x="1131555" y="5744214"/>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CC0000"/>
                </a:solidFill>
                <a:effectLst/>
                <a:uLnTx/>
                <a:uFillTx/>
                <a:latin typeface="Calibri" panose="020F0502020204030204"/>
                <a:ea typeface="ＭＳ Ｐゴシック" charset="0"/>
                <a:cs typeface="+mn-cs"/>
              </a:rPr>
              <a:t>ESTAB</a:t>
            </a:r>
          </a:p>
        </p:txBody>
      </p:sp>
      <p:sp>
        <p:nvSpPr>
          <p:cNvPr id="237" name="Oval 83">
            <a:extLst>
              <a:ext uri="{FF2B5EF4-FFF2-40B4-BE49-F238E27FC236}">
                <a16:creationId xmlns:a16="http://schemas.microsoft.com/office/drawing/2014/main" id="{60CAB79E-F562-A147-B2B6-BCD35B4CE79B}"/>
              </a:ext>
            </a:extLst>
          </p:cNvPr>
          <p:cNvSpPr>
            <a:spLocks noChangeArrowheads="1"/>
          </p:cNvSpPr>
          <p:nvPr/>
        </p:nvSpPr>
        <p:spPr bwMode="auto">
          <a:xfrm>
            <a:off x="2126560" y="5871949"/>
            <a:ext cx="122093"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p:txBody>
      </p:sp>
      <p:sp>
        <p:nvSpPr>
          <p:cNvPr id="238" name="Oval 84">
            <a:extLst>
              <a:ext uri="{FF2B5EF4-FFF2-40B4-BE49-F238E27FC236}">
                <a16:creationId xmlns:a16="http://schemas.microsoft.com/office/drawing/2014/main" id="{AB867DAA-A20D-7E4E-8866-E4B15C4B0299}"/>
              </a:ext>
            </a:extLst>
          </p:cNvPr>
          <p:cNvSpPr>
            <a:spLocks noChangeArrowheads="1"/>
          </p:cNvSpPr>
          <p:nvPr/>
        </p:nvSpPr>
        <p:spPr bwMode="auto">
          <a:xfrm>
            <a:off x="4189304" y="5499101"/>
            <a:ext cx="122095"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p:txBody>
      </p:sp>
      <p:sp>
        <p:nvSpPr>
          <p:cNvPr id="239" name="Rectangle 86">
            <a:extLst>
              <a:ext uri="{FF2B5EF4-FFF2-40B4-BE49-F238E27FC236}">
                <a16:creationId xmlns:a16="http://schemas.microsoft.com/office/drawing/2014/main" id="{0E9D55EE-8F12-D242-B60A-BF7C0AE861A3}"/>
              </a:ext>
            </a:extLst>
          </p:cNvPr>
          <p:cNvSpPr>
            <a:spLocks noChangeArrowheads="1"/>
          </p:cNvSpPr>
          <p:nvPr/>
        </p:nvSpPr>
        <p:spPr bwMode="auto">
          <a:xfrm>
            <a:off x="2514261" y="5594040"/>
            <a:ext cx="1445850" cy="28308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40" name="Text Box 85">
            <a:extLst>
              <a:ext uri="{FF2B5EF4-FFF2-40B4-BE49-F238E27FC236}">
                <a16:creationId xmlns:a16="http://schemas.microsoft.com/office/drawing/2014/main" id="{98A973F5-A6AE-4941-BAAF-D9632C720884}"/>
              </a:ext>
            </a:extLst>
          </p:cNvPr>
          <p:cNvSpPr txBox="1">
            <a:spLocks noChangeArrowheads="1"/>
          </p:cNvSpPr>
          <p:nvPr/>
        </p:nvSpPr>
        <p:spPr bwMode="auto">
          <a:xfrm>
            <a:off x="2500404" y="5552612"/>
            <a:ext cx="1435008"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acc_conn(x)</a:t>
            </a:r>
          </a:p>
        </p:txBody>
      </p:sp>
      <p:grpSp>
        <p:nvGrpSpPr>
          <p:cNvPr id="241" name="Group 92">
            <a:extLst>
              <a:ext uri="{FF2B5EF4-FFF2-40B4-BE49-F238E27FC236}">
                <a16:creationId xmlns:a16="http://schemas.microsoft.com/office/drawing/2014/main" id="{A1DEBE31-8A7C-FA42-BF21-534E9F956FD1}"/>
              </a:ext>
            </a:extLst>
          </p:cNvPr>
          <p:cNvGrpSpPr>
            <a:grpSpLocks/>
          </p:cNvGrpSpPr>
          <p:nvPr/>
        </p:nvGrpSpPr>
        <p:grpSpPr bwMode="auto">
          <a:xfrm>
            <a:off x="1696017" y="4472044"/>
            <a:ext cx="775403" cy="566176"/>
            <a:chOff x="-44" y="1473"/>
            <a:chExt cx="981" cy="1105"/>
          </a:xfrm>
        </p:grpSpPr>
        <p:pic>
          <p:nvPicPr>
            <p:cNvPr id="242" name="Picture 93" descr="desktop_computer_stylized_medium">
              <a:extLst>
                <a:ext uri="{FF2B5EF4-FFF2-40B4-BE49-F238E27FC236}">
                  <a16:creationId xmlns:a16="http://schemas.microsoft.com/office/drawing/2014/main" id="{D4855CC7-B0C0-0C40-99B3-064E94398C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 name="Freeform 94">
              <a:extLst>
                <a:ext uri="{FF2B5EF4-FFF2-40B4-BE49-F238E27FC236}">
                  <a16:creationId xmlns:a16="http://schemas.microsoft.com/office/drawing/2014/main" id="{E45A3676-D1D0-F747-9A77-79DCC58FFC6C}"/>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244" name="Group 95">
            <a:extLst>
              <a:ext uri="{FF2B5EF4-FFF2-40B4-BE49-F238E27FC236}">
                <a16:creationId xmlns:a16="http://schemas.microsoft.com/office/drawing/2014/main" id="{30DE6A89-1D8F-B54B-9DDE-549AD2FC2274}"/>
              </a:ext>
            </a:extLst>
          </p:cNvPr>
          <p:cNvGrpSpPr>
            <a:grpSpLocks/>
          </p:cNvGrpSpPr>
          <p:nvPr/>
        </p:nvGrpSpPr>
        <p:grpSpPr bwMode="auto">
          <a:xfrm>
            <a:off x="4073636" y="4451330"/>
            <a:ext cx="318750" cy="557545"/>
            <a:chOff x="4140" y="429"/>
            <a:chExt cx="1425" cy="2396"/>
          </a:xfrm>
        </p:grpSpPr>
        <p:sp>
          <p:nvSpPr>
            <p:cNvPr id="245" name="Freeform 96">
              <a:extLst>
                <a:ext uri="{FF2B5EF4-FFF2-40B4-BE49-F238E27FC236}">
                  <a16:creationId xmlns:a16="http://schemas.microsoft.com/office/drawing/2014/main" id="{B71F5390-5611-A549-8A76-3052ABA7D19A}"/>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6" name="Rectangle 97">
              <a:extLst>
                <a:ext uri="{FF2B5EF4-FFF2-40B4-BE49-F238E27FC236}">
                  <a16:creationId xmlns:a16="http://schemas.microsoft.com/office/drawing/2014/main" id="{A1B57D5C-B8BE-CC48-A959-8D0CB8D18EA1}"/>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47" name="Freeform 98">
              <a:extLst>
                <a:ext uri="{FF2B5EF4-FFF2-40B4-BE49-F238E27FC236}">
                  <a16:creationId xmlns:a16="http://schemas.microsoft.com/office/drawing/2014/main" id="{F022A685-2E50-194F-BC85-D97F7CAFFCF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8" name="Freeform 99">
              <a:extLst>
                <a:ext uri="{FF2B5EF4-FFF2-40B4-BE49-F238E27FC236}">
                  <a16:creationId xmlns:a16="http://schemas.microsoft.com/office/drawing/2014/main" id="{67381A9D-9DB7-0A4E-B993-95AAAF4CCB9C}"/>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9" name="Rectangle 100">
              <a:extLst>
                <a:ext uri="{FF2B5EF4-FFF2-40B4-BE49-F238E27FC236}">
                  <a16:creationId xmlns:a16="http://schemas.microsoft.com/office/drawing/2014/main" id="{B178CA92-6419-B94D-82C2-001A4C53E7AC}"/>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250" name="Group 101">
              <a:extLst>
                <a:ext uri="{FF2B5EF4-FFF2-40B4-BE49-F238E27FC236}">
                  <a16:creationId xmlns:a16="http://schemas.microsoft.com/office/drawing/2014/main" id="{2DDA5E0E-93B0-FC4E-AA1E-3A161BEB6179}"/>
                </a:ext>
              </a:extLst>
            </p:cNvPr>
            <p:cNvGrpSpPr>
              <a:grpSpLocks/>
            </p:cNvGrpSpPr>
            <p:nvPr/>
          </p:nvGrpSpPr>
          <p:grpSpPr bwMode="auto">
            <a:xfrm>
              <a:off x="4749" y="668"/>
              <a:ext cx="581" cy="145"/>
              <a:chOff x="614" y="2568"/>
              <a:chExt cx="725" cy="139"/>
            </a:xfrm>
          </p:grpSpPr>
          <p:sp>
            <p:nvSpPr>
              <p:cNvPr id="275" name="AutoShape 102">
                <a:extLst>
                  <a:ext uri="{FF2B5EF4-FFF2-40B4-BE49-F238E27FC236}">
                    <a16:creationId xmlns:a16="http://schemas.microsoft.com/office/drawing/2014/main" id="{1245BCF6-EEF2-F34C-92E3-2CA1C2C948EF}"/>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76" name="AutoShape 103">
                <a:extLst>
                  <a:ext uri="{FF2B5EF4-FFF2-40B4-BE49-F238E27FC236}">
                    <a16:creationId xmlns:a16="http://schemas.microsoft.com/office/drawing/2014/main" id="{1067DCBA-D400-0642-B68F-AE171164BAE3}"/>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sp>
          <p:nvSpPr>
            <p:cNvPr id="251" name="Rectangle 104">
              <a:extLst>
                <a:ext uri="{FF2B5EF4-FFF2-40B4-BE49-F238E27FC236}">
                  <a16:creationId xmlns:a16="http://schemas.microsoft.com/office/drawing/2014/main" id="{CEE13654-E51E-634B-B3A8-1909C6DC88FB}"/>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252" name="Group 105">
              <a:extLst>
                <a:ext uri="{FF2B5EF4-FFF2-40B4-BE49-F238E27FC236}">
                  <a16:creationId xmlns:a16="http://schemas.microsoft.com/office/drawing/2014/main" id="{3DE4D6D2-40C1-6843-BB18-76EFFF97C7B0}"/>
                </a:ext>
              </a:extLst>
            </p:cNvPr>
            <p:cNvGrpSpPr>
              <a:grpSpLocks/>
            </p:cNvGrpSpPr>
            <p:nvPr/>
          </p:nvGrpSpPr>
          <p:grpSpPr bwMode="auto">
            <a:xfrm>
              <a:off x="4747" y="994"/>
              <a:ext cx="581" cy="134"/>
              <a:chOff x="614" y="2568"/>
              <a:chExt cx="725" cy="139"/>
            </a:xfrm>
          </p:grpSpPr>
          <p:sp>
            <p:nvSpPr>
              <p:cNvPr id="273" name="AutoShape 106">
                <a:extLst>
                  <a:ext uri="{FF2B5EF4-FFF2-40B4-BE49-F238E27FC236}">
                    <a16:creationId xmlns:a16="http://schemas.microsoft.com/office/drawing/2014/main" id="{2685B222-9BE5-0D43-A3B3-6021358AE35E}"/>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74" name="AutoShape 107">
                <a:extLst>
                  <a:ext uri="{FF2B5EF4-FFF2-40B4-BE49-F238E27FC236}">
                    <a16:creationId xmlns:a16="http://schemas.microsoft.com/office/drawing/2014/main" id="{00F72E45-552A-534D-A233-34AE532CCE10}"/>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sp>
          <p:nvSpPr>
            <p:cNvPr id="253" name="Rectangle 108">
              <a:extLst>
                <a:ext uri="{FF2B5EF4-FFF2-40B4-BE49-F238E27FC236}">
                  <a16:creationId xmlns:a16="http://schemas.microsoft.com/office/drawing/2014/main" id="{3DF4CAF9-06A6-F849-9FCD-1AEC85C1CF94}"/>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54" name="Rectangle 109">
              <a:extLst>
                <a:ext uri="{FF2B5EF4-FFF2-40B4-BE49-F238E27FC236}">
                  <a16:creationId xmlns:a16="http://schemas.microsoft.com/office/drawing/2014/main" id="{148B444B-183C-764F-B7FB-60CA4703B6DB}"/>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255" name="Group 110">
              <a:extLst>
                <a:ext uri="{FF2B5EF4-FFF2-40B4-BE49-F238E27FC236}">
                  <a16:creationId xmlns:a16="http://schemas.microsoft.com/office/drawing/2014/main" id="{39959419-6C63-ED42-9E1F-394A82CD6225}"/>
                </a:ext>
              </a:extLst>
            </p:cNvPr>
            <p:cNvGrpSpPr>
              <a:grpSpLocks/>
            </p:cNvGrpSpPr>
            <p:nvPr/>
          </p:nvGrpSpPr>
          <p:grpSpPr bwMode="auto">
            <a:xfrm>
              <a:off x="4735" y="1627"/>
              <a:ext cx="582" cy="151"/>
              <a:chOff x="614" y="2568"/>
              <a:chExt cx="725" cy="139"/>
            </a:xfrm>
          </p:grpSpPr>
          <p:sp>
            <p:nvSpPr>
              <p:cNvPr id="271" name="AutoShape 111">
                <a:extLst>
                  <a:ext uri="{FF2B5EF4-FFF2-40B4-BE49-F238E27FC236}">
                    <a16:creationId xmlns:a16="http://schemas.microsoft.com/office/drawing/2014/main" id="{A34CF4FA-FD1C-5145-835F-119FE044DC34}"/>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72" name="AutoShape 112">
                <a:extLst>
                  <a:ext uri="{FF2B5EF4-FFF2-40B4-BE49-F238E27FC236}">
                    <a16:creationId xmlns:a16="http://schemas.microsoft.com/office/drawing/2014/main" id="{59A59735-AA02-0146-A5A5-87EEABC8E283}"/>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sp>
          <p:nvSpPr>
            <p:cNvPr id="256" name="Freeform 113">
              <a:extLst>
                <a:ext uri="{FF2B5EF4-FFF2-40B4-BE49-F238E27FC236}">
                  <a16:creationId xmlns:a16="http://schemas.microsoft.com/office/drawing/2014/main" id="{FDFF2545-90A4-DA4C-82D7-3315F0B6C88A}"/>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257" name="Group 114">
              <a:extLst>
                <a:ext uri="{FF2B5EF4-FFF2-40B4-BE49-F238E27FC236}">
                  <a16:creationId xmlns:a16="http://schemas.microsoft.com/office/drawing/2014/main" id="{05A30CF6-38EC-774A-B2D7-6BC1988EFCEE}"/>
                </a:ext>
              </a:extLst>
            </p:cNvPr>
            <p:cNvGrpSpPr>
              <a:grpSpLocks/>
            </p:cNvGrpSpPr>
            <p:nvPr/>
          </p:nvGrpSpPr>
          <p:grpSpPr bwMode="auto">
            <a:xfrm>
              <a:off x="4739" y="1327"/>
              <a:ext cx="582" cy="139"/>
              <a:chOff x="614" y="2568"/>
              <a:chExt cx="725" cy="139"/>
            </a:xfrm>
          </p:grpSpPr>
          <p:sp>
            <p:nvSpPr>
              <p:cNvPr id="269" name="AutoShape 115">
                <a:extLst>
                  <a:ext uri="{FF2B5EF4-FFF2-40B4-BE49-F238E27FC236}">
                    <a16:creationId xmlns:a16="http://schemas.microsoft.com/office/drawing/2014/main" id="{82E4336A-2972-5248-BA09-8141B5778E54}"/>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70" name="AutoShape 116">
                <a:extLst>
                  <a:ext uri="{FF2B5EF4-FFF2-40B4-BE49-F238E27FC236}">
                    <a16:creationId xmlns:a16="http://schemas.microsoft.com/office/drawing/2014/main" id="{AD1D49DB-E480-5641-AC7E-56E3D66E7135}"/>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sp>
          <p:nvSpPr>
            <p:cNvPr id="258" name="Rectangle 117">
              <a:extLst>
                <a:ext uri="{FF2B5EF4-FFF2-40B4-BE49-F238E27FC236}">
                  <a16:creationId xmlns:a16="http://schemas.microsoft.com/office/drawing/2014/main" id="{0B98AE39-2021-6E44-A2F5-79952D91407E}"/>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59" name="Freeform 118">
              <a:extLst>
                <a:ext uri="{FF2B5EF4-FFF2-40B4-BE49-F238E27FC236}">
                  <a16:creationId xmlns:a16="http://schemas.microsoft.com/office/drawing/2014/main" id="{E786E227-0635-1B4C-B935-93B9B2090B2D}"/>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0" name="Freeform 119">
              <a:extLst>
                <a:ext uri="{FF2B5EF4-FFF2-40B4-BE49-F238E27FC236}">
                  <a16:creationId xmlns:a16="http://schemas.microsoft.com/office/drawing/2014/main" id="{FB8A87AF-D14D-3042-95ED-47109B79894D}"/>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1" name="Oval 120">
              <a:extLst>
                <a:ext uri="{FF2B5EF4-FFF2-40B4-BE49-F238E27FC236}">
                  <a16:creationId xmlns:a16="http://schemas.microsoft.com/office/drawing/2014/main" id="{2E438A96-E553-D34A-BF0C-432436BD21D5}"/>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62" name="Freeform 121">
              <a:extLst>
                <a:ext uri="{FF2B5EF4-FFF2-40B4-BE49-F238E27FC236}">
                  <a16:creationId xmlns:a16="http://schemas.microsoft.com/office/drawing/2014/main" id="{C7F13FD9-6F22-2742-B6C1-05E03B039F7D}"/>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3" name="AutoShape 122">
              <a:extLst>
                <a:ext uri="{FF2B5EF4-FFF2-40B4-BE49-F238E27FC236}">
                  <a16:creationId xmlns:a16="http://schemas.microsoft.com/office/drawing/2014/main" id="{348EE68C-CA73-834E-B867-CD1C84FAC89A}"/>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64" name="AutoShape 123">
              <a:extLst>
                <a:ext uri="{FF2B5EF4-FFF2-40B4-BE49-F238E27FC236}">
                  <a16:creationId xmlns:a16="http://schemas.microsoft.com/office/drawing/2014/main" id="{1204051C-8ED9-7648-9B46-C01EFEE9DB1E}"/>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65" name="Oval 124">
              <a:extLst>
                <a:ext uri="{FF2B5EF4-FFF2-40B4-BE49-F238E27FC236}">
                  <a16:creationId xmlns:a16="http://schemas.microsoft.com/office/drawing/2014/main" id="{E60C883F-574D-2748-ABCD-0B7DB3EE983E}"/>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66" name="Oval 125">
              <a:extLst>
                <a:ext uri="{FF2B5EF4-FFF2-40B4-BE49-F238E27FC236}">
                  <a16:creationId xmlns:a16="http://schemas.microsoft.com/office/drawing/2014/main" id="{FB94FD42-6202-F644-B3BA-267D89970B38}"/>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FF0000"/>
                </a:solidFill>
                <a:effectLst/>
                <a:uLnTx/>
                <a:uFillTx/>
                <a:latin typeface="Calibri" panose="020F0502020204030204"/>
                <a:ea typeface="ＭＳ Ｐゴシック" charset="0"/>
                <a:cs typeface="Arial" charset="0"/>
              </a:endParaRPr>
            </a:p>
          </p:txBody>
        </p:sp>
        <p:sp>
          <p:nvSpPr>
            <p:cNvPr id="267" name="Oval 126">
              <a:extLst>
                <a:ext uri="{FF2B5EF4-FFF2-40B4-BE49-F238E27FC236}">
                  <a16:creationId xmlns:a16="http://schemas.microsoft.com/office/drawing/2014/main" id="{FD6A9A5E-7B0B-0C4F-B512-765209079139}"/>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68" name="Rectangle 127">
              <a:extLst>
                <a:ext uri="{FF2B5EF4-FFF2-40B4-BE49-F238E27FC236}">
                  <a16:creationId xmlns:a16="http://schemas.microsoft.com/office/drawing/2014/main" id="{1A503147-D0ED-D94A-8360-5E7F4D3ED8FD}"/>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sp>
        <p:nvSpPr>
          <p:cNvPr id="69" name="Slide Number Placeholder 2">
            <a:extLst>
              <a:ext uri="{FF2B5EF4-FFF2-40B4-BE49-F238E27FC236}">
                <a16:creationId xmlns:a16="http://schemas.microsoft.com/office/drawing/2014/main" id="{173A9DD9-82B1-6E42-88A8-6C0B706AA49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22</a:t>
            </a:fld>
            <a:endParaRPr lang="en-US" dirty="0"/>
          </a:p>
        </p:txBody>
      </p:sp>
    </p:spTree>
    <p:extLst>
      <p:ext uri="{BB962C8B-B14F-4D97-AF65-F5344CB8AC3E}">
        <p14:creationId xmlns:p14="http://schemas.microsoft.com/office/powerpoint/2010/main" val="45056200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dissolve">
                                      <p:cBhvr>
                                        <p:cTn id="7"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2-way handshake scenarios</a:t>
            </a:r>
          </a:p>
        </p:txBody>
      </p:sp>
      <p:grpSp>
        <p:nvGrpSpPr>
          <p:cNvPr id="423" name="Group 422">
            <a:extLst>
              <a:ext uri="{FF2B5EF4-FFF2-40B4-BE49-F238E27FC236}">
                <a16:creationId xmlns:a16="http://schemas.microsoft.com/office/drawing/2014/main" id="{D692DA0E-1EF2-F448-A9D8-1C3ACE390DD1}"/>
              </a:ext>
            </a:extLst>
          </p:cNvPr>
          <p:cNvGrpSpPr/>
          <p:nvPr/>
        </p:nvGrpSpPr>
        <p:grpSpPr>
          <a:xfrm>
            <a:off x="435655" y="1435139"/>
            <a:ext cx="3855401" cy="3186116"/>
            <a:chOff x="435655" y="1990325"/>
            <a:chExt cx="3855401" cy="3186116"/>
          </a:xfrm>
        </p:grpSpPr>
        <p:sp>
          <p:nvSpPr>
            <p:cNvPr id="424" name="Line 25">
              <a:extLst>
                <a:ext uri="{FF2B5EF4-FFF2-40B4-BE49-F238E27FC236}">
                  <a16:creationId xmlns:a16="http://schemas.microsoft.com/office/drawing/2014/main" id="{91E4D71D-79FA-CA4A-B78E-8C1871D4733B}"/>
                </a:ext>
              </a:extLst>
            </p:cNvPr>
            <p:cNvSpPr>
              <a:spLocks noChangeShapeType="1"/>
            </p:cNvSpPr>
            <p:nvPr/>
          </p:nvSpPr>
          <p:spPr bwMode="auto">
            <a:xfrm flipH="1">
              <a:off x="1461180" y="2545950"/>
              <a:ext cx="1588" cy="2470150"/>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425" name="Line 39">
              <a:extLst>
                <a:ext uri="{FF2B5EF4-FFF2-40B4-BE49-F238E27FC236}">
                  <a16:creationId xmlns:a16="http://schemas.microsoft.com/office/drawing/2014/main" id="{3CE8A2F3-443B-CB42-96FD-D8DF221502CB}"/>
                </a:ext>
              </a:extLst>
            </p:cNvPr>
            <p:cNvSpPr>
              <a:spLocks noChangeShapeType="1"/>
            </p:cNvSpPr>
            <p:nvPr/>
          </p:nvSpPr>
          <p:spPr bwMode="auto">
            <a:xfrm flipH="1">
              <a:off x="2991529" y="2618975"/>
              <a:ext cx="0" cy="2524525"/>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426" name="Group 93">
              <a:extLst>
                <a:ext uri="{FF2B5EF4-FFF2-40B4-BE49-F238E27FC236}">
                  <a16:creationId xmlns:a16="http://schemas.microsoft.com/office/drawing/2014/main" id="{773C4FC2-EAD6-0D4F-85E4-043FD6EDCD22}"/>
                </a:ext>
              </a:extLst>
            </p:cNvPr>
            <p:cNvGrpSpPr>
              <a:grpSpLocks/>
            </p:cNvGrpSpPr>
            <p:nvPr/>
          </p:nvGrpSpPr>
          <p:grpSpPr bwMode="auto">
            <a:xfrm>
              <a:off x="1386567" y="4700191"/>
              <a:ext cx="2405063" cy="476250"/>
              <a:chOff x="1097" y="2807"/>
              <a:chExt cx="1515" cy="300"/>
            </a:xfrm>
          </p:grpSpPr>
          <p:sp>
            <p:nvSpPr>
              <p:cNvPr id="488" name="Line 40">
                <a:extLst>
                  <a:ext uri="{FF2B5EF4-FFF2-40B4-BE49-F238E27FC236}">
                    <a16:creationId xmlns:a16="http://schemas.microsoft.com/office/drawing/2014/main" id="{111704BC-1B6B-2944-9D57-698BFD5CC308}"/>
                  </a:ext>
                </a:extLst>
              </p:cNvPr>
              <p:cNvSpPr>
                <a:spLocks noChangeShapeType="1"/>
              </p:cNvSpPr>
              <p:nvPr/>
            </p:nvSpPr>
            <p:spPr bwMode="auto">
              <a:xfrm>
                <a:off x="1097" y="2964"/>
                <a:ext cx="1515" cy="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9" name="Text Box 85">
                <a:extLst>
                  <a:ext uri="{FF2B5EF4-FFF2-40B4-BE49-F238E27FC236}">
                    <a16:creationId xmlns:a16="http://schemas.microsoft.com/office/drawing/2014/main" id="{190D3E08-8ADE-534C-9FC3-5199F6792D9B}"/>
                  </a:ext>
                </a:extLst>
              </p:cNvPr>
              <p:cNvSpPr txBox="1">
                <a:spLocks noChangeArrowheads="1"/>
              </p:cNvSpPr>
              <p:nvPr/>
            </p:nvSpPr>
            <p:spPr bwMode="auto">
              <a:xfrm>
                <a:off x="1269" y="2807"/>
                <a:ext cx="706" cy="3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connection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x completes</a:t>
                </a:r>
              </a:p>
            </p:txBody>
          </p:sp>
        </p:grpSp>
        <p:grpSp>
          <p:nvGrpSpPr>
            <p:cNvPr id="427" name="Group 102">
              <a:extLst>
                <a:ext uri="{FF2B5EF4-FFF2-40B4-BE49-F238E27FC236}">
                  <a16:creationId xmlns:a16="http://schemas.microsoft.com/office/drawing/2014/main" id="{0D5744FA-4339-D545-9B57-B45E093F571A}"/>
                </a:ext>
              </a:extLst>
            </p:cNvPr>
            <p:cNvGrpSpPr>
              <a:grpSpLocks/>
            </p:cNvGrpSpPr>
            <p:nvPr/>
          </p:nvGrpSpPr>
          <p:grpSpPr bwMode="auto">
            <a:xfrm>
              <a:off x="435655" y="1990325"/>
              <a:ext cx="3389313" cy="2136775"/>
              <a:chOff x="484" y="1100"/>
              <a:chExt cx="2135" cy="1346"/>
            </a:xfrm>
          </p:grpSpPr>
          <p:sp>
            <p:nvSpPr>
              <p:cNvPr id="439" name="Text Box 103">
                <a:extLst>
                  <a:ext uri="{FF2B5EF4-FFF2-40B4-BE49-F238E27FC236}">
                    <a16:creationId xmlns:a16="http://schemas.microsoft.com/office/drawing/2014/main" id="{384A1174-EF45-3D47-B451-2B62A2717579}"/>
                  </a:ext>
                </a:extLst>
              </p:cNvPr>
              <p:cNvSpPr txBox="1">
                <a:spLocks noChangeArrowheads="1"/>
              </p:cNvSpPr>
              <p:nvPr/>
            </p:nvSpPr>
            <p:spPr bwMode="auto">
              <a:xfrm>
                <a:off x="484" y="1393"/>
                <a:ext cx="613"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0" name="Line 104">
                <a:extLst>
                  <a:ext uri="{FF2B5EF4-FFF2-40B4-BE49-F238E27FC236}">
                    <a16:creationId xmlns:a16="http://schemas.microsoft.com/office/drawing/2014/main" id="{01799853-A3A5-894C-8B0B-3CBEE6379CDD}"/>
                  </a:ext>
                </a:extLst>
              </p:cNvPr>
              <p:cNvSpPr>
                <a:spLocks noChangeShapeType="1"/>
              </p:cNvSpPr>
              <p:nvPr/>
            </p:nvSpPr>
            <p:spPr bwMode="auto">
              <a:xfrm>
                <a:off x="1159" y="1516"/>
                <a:ext cx="932" cy="199"/>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1" name="Line 105">
                <a:extLst>
                  <a:ext uri="{FF2B5EF4-FFF2-40B4-BE49-F238E27FC236}">
                    <a16:creationId xmlns:a16="http://schemas.microsoft.com/office/drawing/2014/main" id="{E4D37334-2302-C946-AD71-897255F798F8}"/>
                  </a:ext>
                </a:extLst>
              </p:cNvPr>
              <p:cNvSpPr>
                <a:spLocks noChangeShapeType="1"/>
              </p:cNvSpPr>
              <p:nvPr/>
            </p:nvSpPr>
            <p:spPr bwMode="auto">
              <a:xfrm flipH="1">
                <a:off x="1121" y="1739"/>
                <a:ext cx="990" cy="60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2" name="Rectangle 106">
                <a:extLst>
                  <a:ext uri="{FF2B5EF4-FFF2-40B4-BE49-F238E27FC236}">
                    <a16:creationId xmlns:a16="http://schemas.microsoft.com/office/drawing/2014/main" id="{A9F291AF-7263-964C-9C39-E6D9DD79FF9B}"/>
                  </a:ext>
                </a:extLst>
              </p:cNvPr>
              <p:cNvSpPr>
                <a:spLocks noChangeArrowheads="1"/>
              </p:cNvSpPr>
              <p:nvPr/>
            </p:nvSpPr>
            <p:spPr bwMode="auto">
              <a:xfrm>
                <a:off x="1359" y="1507"/>
                <a:ext cx="490" cy="20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3" name="Text Box 107">
                <a:extLst>
                  <a:ext uri="{FF2B5EF4-FFF2-40B4-BE49-F238E27FC236}">
                    <a16:creationId xmlns:a16="http://schemas.microsoft.com/office/drawing/2014/main" id="{8256400A-AA91-2B45-8FD6-9FEEAEE48C35}"/>
                  </a:ext>
                </a:extLst>
              </p:cNvPr>
              <p:cNvSpPr txBox="1">
                <a:spLocks noChangeArrowheads="1"/>
              </p:cNvSpPr>
              <p:nvPr/>
            </p:nvSpPr>
            <p:spPr bwMode="auto">
              <a:xfrm>
                <a:off x="1214" y="1486"/>
                <a:ext cx="802"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p:txBody>
          </p:sp>
          <p:sp>
            <p:nvSpPr>
              <p:cNvPr id="444" name="Rectangle 108">
                <a:extLst>
                  <a:ext uri="{FF2B5EF4-FFF2-40B4-BE49-F238E27FC236}">
                    <a16:creationId xmlns:a16="http://schemas.microsoft.com/office/drawing/2014/main" id="{8F206717-52E2-FB4D-B242-30E9BF426AE1}"/>
                  </a:ext>
                </a:extLst>
              </p:cNvPr>
              <p:cNvSpPr>
                <a:spLocks noChangeArrowheads="1"/>
              </p:cNvSpPr>
              <p:nvPr/>
            </p:nvSpPr>
            <p:spPr bwMode="auto">
              <a:xfrm>
                <a:off x="1471" y="1774"/>
                <a:ext cx="277" cy="20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5" name="Text Box 109">
                <a:extLst>
                  <a:ext uri="{FF2B5EF4-FFF2-40B4-BE49-F238E27FC236}">
                    <a16:creationId xmlns:a16="http://schemas.microsoft.com/office/drawing/2014/main" id="{9F6C9D6F-A1F8-8544-BE47-BCDA73F1EC12}"/>
                  </a:ext>
                </a:extLst>
              </p:cNvPr>
              <p:cNvSpPr txBox="1">
                <a:spLocks noChangeArrowheads="1"/>
              </p:cNvSpPr>
              <p:nvPr/>
            </p:nvSpPr>
            <p:spPr bwMode="auto">
              <a:xfrm>
                <a:off x="2133" y="1649"/>
                <a:ext cx="4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446" name="Text Box 110">
                <a:extLst>
                  <a:ext uri="{FF2B5EF4-FFF2-40B4-BE49-F238E27FC236}">
                    <a16:creationId xmlns:a16="http://schemas.microsoft.com/office/drawing/2014/main" id="{5194F166-9430-4242-89A4-5D091B008960}"/>
                  </a:ext>
                </a:extLst>
              </p:cNvPr>
              <p:cNvSpPr txBox="1">
                <a:spLocks noChangeArrowheads="1"/>
              </p:cNvSpPr>
              <p:nvPr/>
            </p:nvSpPr>
            <p:spPr bwMode="auto">
              <a:xfrm>
                <a:off x="583" y="2234"/>
                <a:ext cx="4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447" name="Oval 111">
                <a:extLst>
                  <a:ext uri="{FF2B5EF4-FFF2-40B4-BE49-F238E27FC236}">
                    <a16:creationId xmlns:a16="http://schemas.microsoft.com/office/drawing/2014/main" id="{64F10CAD-3D48-3B4D-AE41-2AEA0DB2E4A3}"/>
                  </a:ext>
                </a:extLst>
              </p:cNvPr>
              <p:cNvSpPr>
                <a:spLocks noChangeArrowheads="1"/>
              </p:cNvSpPr>
              <p:nvPr/>
            </p:nvSpPr>
            <p:spPr bwMode="auto">
              <a:xfrm>
                <a:off x="1095" y="2298"/>
                <a:ext cx="57" cy="56"/>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448" name="Oval 112">
                <a:extLst>
                  <a:ext uri="{FF2B5EF4-FFF2-40B4-BE49-F238E27FC236}">
                    <a16:creationId xmlns:a16="http://schemas.microsoft.com/office/drawing/2014/main" id="{98F68D03-FCEB-0F41-A286-A0FEC1FAEA51}"/>
                  </a:ext>
                </a:extLst>
              </p:cNvPr>
              <p:cNvSpPr>
                <a:spLocks noChangeArrowheads="1"/>
              </p:cNvSpPr>
              <p:nvPr/>
            </p:nvSpPr>
            <p:spPr bwMode="auto">
              <a:xfrm>
                <a:off x="2065" y="1723"/>
                <a:ext cx="57" cy="56"/>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nvGrpSpPr>
              <p:cNvPr id="449" name="Group 113">
                <a:extLst>
                  <a:ext uri="{FF2B5EF4-FFF2-40B4-BE49-F238E27FC236}">
                    <a16:creationId xmlns:a16="http://schemas.microsoft.com/office/drawing/2014/main" id="{E535B351-6B01-AE49-8479-F8762FC2AA2E}"/>
                  </a:ext>
                </a:extLst>
              </p:cNvPr>
              <p:cNvGrpSpPr>
                <a:grpSpLocks/>
              </p:cNvGrpSpPr>
              <p:nvPr/>
            </p:nvGrpSpPr>
            <p:grpSpPr bwMode="auto">
              <a:xfrm>
                <a:off x="1277" y="1861"/>
                <a:ext cx="803" cy="212"/>
                <a:chOff x="1065" y="2085"/>
                <a:chExt cx="803" cy="212"/>
              </a:xfrm>
            </p:grpSpPr>
            <p:sp>
              <p:nvSpPr>
                <p:cNvPr id="486" name="Rectangle 114">
                  <a:extLst>
                    <a:ext uri="{FF2B5EF4-FFF2-40B4-BE49-F238E27FC236}">
                      <a16:creationId xmlns:a16="http://schemas.microsoft.com/office/drawing/2014/main" id="{3ABD9392-9290-6043-AF0A-164F1B0F7B39}"/>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7" name="Text Box 115">
                  <a:extLst>
                    <a:ext uri="{FF2B5EF4-FFF2-40B4-BE49-F238E27FC236}">
                      <a16:creationId xmlns:a16="http://schemas.microsoft.com/office/drawing/2014/main" id="{E01A5D11-E159-0C40-9DBC-E064BEC5774C}"/>
                    </a:ext>
                  </a:extLst>
                </p:cNvPr>
                <p:cNvSpPr txBox="1">
                  <a:spLocks noChangeArrowheads="1"/>
                </p:cNvSpPr>
                <p:nvPr/>
              </p:nvSpPr>
              <p:spPr bwMode="auto">
                <a:xfrm>
                  <a:off x="1065" y="2085"/>
                  <a:ext cx="803"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acc_conn(x)</a:t>
                  </a:r>
                </a:p>
              </p:txBody>
            </p:sp>
          </p:grpSp>
          <p:grpSp>
            <p:nvGrpSpPr>
              <p:cNvPr id="450" name="Group 116">
                <a:extLst>
                  <a:ext uri="{FF2B5EF4-FFF2-40B4-BE49-F238E27FC236}">
                    <a16:creationId xmlns:a16="http://schemas.microsoft.com/office/drawing/2014/main" id="{3E3A49BF-0E39-8D4D-A2D0-63CBFDDD6FAF}"/>
                  </a:ext>
                </a:extLst>
              </p:cNvPr>
              <p:cNvGrpSpPr>
                <a:grpSpLocks/>
              </p:cNvGrpSpPr>
              <p:nvPr/>
            </p:nvGrpSpPr>
            <p:grpSpPr bwMode="auto">
              <a:xfrm>
                <a:off x="834" y="1112"/>
                <a:ext cx="391" cy="307"/>
                <a:chOff x="-44" y="1473"/>
                <a:chExt cx="981" cy="1105"/>
              </a:xfrm>
            </p:grpSpPr>
            <p:pic>
              <p:nvPicPr>
                <p:cNvPr id="484" name="Picture 117" descr="desktop_computer_stylized_medium">
                  <a:extLst>
                    <a:ext uri="{FF2B5EF4-FFF2-40B4-BE49-F238E27FC236}">
                      <a16:creationId xmlns:a16="http://schemas.microsoft.com/office/drawing/2014/main" id="{68652FF9-3BA5-AD41-98E0-A222D63A41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5" name="Freeform 118">
                  <a:extLst>
                    <a:ext uri="{FF2B5EF4-FFF2-40B4-BE49-F238E27FC236}">
                      <a16:creationId xmlns:a16="http://schemas.microsoft.com/office/drawing/2014/main" id="{73D50490-21D8-7746-B97E-C2FE25CBD7B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451" name="Group 119">
                <a:extLst>
                  <a:ext uri="{FF2B5EF4-FFF2-40B4-BE49-F238E27FC236}">
                    <a16:creationId xmlns:a16="http://schemas.microsoft.com/office/drawing/2014/main" id="{6E788993-C5DA-164F-9258-0CB775450A30}"/>
                  </a:ext>
                </a:extLst>
              </p:cNvPr>
              <p:cNvGrpSpPr>
                <a:grpSpLocks/>
              </p:cNvGrpSpPr>
              <p:nvPr/>
            </p:nvGrpSpPr>
            <p:grpSpPr bwMode="auto">
              <a:xfrm>
                <a:off x="1973" y="1100"/>
                <a:ext cx="212" cy="323"/>
                <a:chOff x="4140" y="429"/>
                <a:chExt cx="1425" cy="2396"/>
              </a:xfrm>
            </p:grpSpPr>
            <p:sp>
              <p:nvSpPr>
                <p:cNvPr id="452" name="Freeform 120">
                  <a:extLst>
                    <a:ext uri="{FF2B5EF4-FFF2-40B4-BE49-F238E27FC236}">
                      <a16:creationId xmlns:a16="http://schemas.microsoft.com/office/drawing/2014/main" id="{12CC2128-75E5-114A-937D-4B672A89AA2E}"/>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53" name="Rectangle 121">
                  <a:extLst>
                    <a:ext uri="{FF2B5EF4-FFF2-40B4-BE49-F238E27FC236}">
                      <a16:creationId xmlns:a16="http://schemas.microsoft.com/office/drawing/2014/main" id="{F5C3491A-CD29-114C-A378-A2E414822C3C}"/>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54" name="Freeform 122">
                  <a:extLst>
                    <a:ext uri="{FF2B5EF4-FFF2-40B4-BE49-F238E27FC236}">
                      <a16:creationId xmlns:a16="http://schemas.microsoft.com/office/drawing/2014/main" id="{1FAF7C96-26AF-BC4C-8EE5-52686FB51F57}"/>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55" name="Freeform 123">
                  <a:extLst>
                    <a:ext uri="{FF2B5EF4-FFF2-40B4-BE49-F238E27FC236}">
                      <a16:creationId xmlns:a16="http://schemas.microsoft.com/office/drawing/2014/main" id="{F24EFDC4-D2B3-7440-A83B-52220A26C979}"/>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56" name="Rectangle 124">
                  <a:extLst>
                    <a:ext uri="{FF2B5EF4-FFF2-40B4-BE49-F238E27FC236}">
                      <a16:creationId xmlns:a16="http://schemas.microsoft.com/office/drawing/2014/main" id="{C738D1B1-14C3-F143-9286-716F3B0BC8CB}"/>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57" name="Group 125">
                  <a:extLst>
                    <a:ext uri="{FF2B5EF4-FFF2-40B4-BE49-F238E27FC236}">
                      <a16:creationId xmlns:a16="http://schemas.microsoft.com/office/drawing/2014/main" id="{1C9F2DD0-76F5-9945-A4A2-BFF420651D30}"/>
                    </a:ext>
                  </a:extLst>
                </p:cNvPr>
                <p:cNvGrpSpPr>
                  <a:grpSpLocks/>
                </p:cNvGrpSpPr>
                <p:nvPr/>
              </p:nvGrpSpPr>
              <p:grpSpPr bwMode="auto">
                <a:xfrm>
                  <a:off x="4749" y="668"/>
                  <a:ext cx="581" cy="145"/>
                  <a:chOff x="614" y="2568"/>
                  <a:chExt cx="725" cy="139"/>
                </a:xfrm>
              </p:grpSpPr>
              <p:sp>
                <p:nvSpPr>
                  <p:cNvPr id="482" name="AutoShape 126">
                    <a:extLst>
                      <a:ext uri="{FF2B5EF4-FFF2-40B4-BE49-F238E27FC236}">
                        <a16:creationId xmlns:a16="http://schemas.microsoft.com/office/drawing/2014/main" id="{C09A9BC4-E4D4-9740-8415-C18557F484B7}"/>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3" name="AutoShape 127">
                    <a:extLst>
                      <a:ext uri="{FF2B5EF4-FFF2-40B4-BE49-F238E27FC236}">
                        <a16:creationId xmlns:a16="http://schemas.microsoft.com/office/drawing/2014/main" id="{F3D70C92-E5D6-2E4F-8DCA-B1904F759DA4}"/>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58" name="Rectangle 128">
                  <a:extLst>
                    <a:ext uri="{FF2B5EF4-FFF2-40B4-BE49-F238E27FC236}">
                      <a16:creationId xmlns:a16="http://schemas.microsoft.com/office/drawing/2014/main" id="{722160C6-98E8-2849-92F6-C0477CF41C15}"/>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59" name="Group 129">
                  <a:extLst>
                    <a:ext uri="{FF2B5EF4-FFF2-40B4-BE49-F238E27FC236}">
                      <a16:creationId xmlns:a16="http://schemas.microsoft.com/office/drawing/2014/main" id="{5CF614C1-2FA4-194F-99CB-B59EBAA69627}"/>
                    </a:ext>
                  </a:extLst>
                </p:cNvPr>
                <p:cNvGrpSpPr>
                  <a:grpSpLocks/>
                </p:cNvGrpSpPr>
                <p:nvPr/>
              </p:nvGrpSpPr>
              <p:grpSpPr bwMode="auto">
                <a:xfrm>
                  <a:off x="4747" y="994"/>
                  <a:ext cx="581" cy="134"/>
                  <a:chOff x="614" y="2568"/>
                  <a:chExt cx="725" cy="139"/>
                </a:xfrm>
              </p:grpSpPr>
              <p:sp>
                <p:nvSpPr>
                  <p:cNvPr id="480" name="AutoShape 130">
                    <a:extLst>
                      <a:ext uri="{FF2B5EF4-FFF2-40B4-BE49-F238E27FC236}">
                        <a16:creationId xmlns:a16="http://schemas.microsoft.com/office/drawing/2014/main" id="{2DFF64EB-D097-2043-B088-40E31FBCA144}"/>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1" name="AutoShape 131">
                    <a:extLst>
                      <a:ext uri="{FF2B5EF4-FFF2-40B4-BE49-F238E27FC236}">
                        <a16:creationId xmlns:a16="http://schemas.microsoft.com/office/drawing/2014/main" id="{DF72C84E-59FE-844F-8A5B-E79C5EEA947F}"/>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60" name="Rectangle 132">
                  <a:extLst>
                    <a:ext uri="{FF2B5EF4-FFF2-40B4-BE49-F238E27FC236}">
                      <a16:creationId xmlns:a16="http://schemas.microsoft.com/office/drawing/2014/main" id="{0D34B495-F619-5744-92CE-02150CAEF02F}"/>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61" name="Rectangle 133">
                  <a:extLst>
                    <a:ext uri="{FF2B5EF4-FFF2-40B4-BE49-F238E27FC236}">
                      <a16:creationId xmlns:a16="http://schemas.microsoft.com/office/drawing/2014/main" id="{B289AC45-5AE1-8144-A213-D8D732FD9762}"/>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62" name="Group 134">
                  <a:extLst>
                    <a:ext uri="{FF2B5EF4-FFF2-40B4-BE49-F238E27FC236}">
                      <a16:creationId xmlns:a16="http://schemas.microsoft.com/office/drawing/2014/main" id="{1749D736-5D93-C94F-BEFF-83BA3C60704D}"/>
                    </a:ext>
                  </a:extLst>
                </p:cNvPr>
                <p:cNvGrpSpPr>
                  <a:grpSpLocks/>
                </p:cNvGrpSpPr>
                <p:nvPr/>
              </p:nvGrpSpPr>
              <p:grpSpPr bwMode="auto">
                <a:xfrm>
                  <a:off x="4735" y="1627"/>
                  <a:ext cx="582" cy="151"/>
                  <a:chOff x="614" y="2568"/>
                  <a:chExt cx="725" cy="139"/>
                </a:xfrm>
              </p:grpSpPr>
              <p:sp>
                <p:nvSpPr>
                  <p:cNvPr id="478" name="AutoShape 135">
                    <a:extLst>
                      <a:ext uri="{FF2B5EF4-FFF2-40B4-BE49-F238E27FC236}">
                        <a16:creationId xmlns:a16="http://schemas.microsoft.com/office/drawing/2014/main" id="{A0C2743E-C87A-D14C-85B5-A8F79F7531D4}"/>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9" name="AutoShape 136">
                    <a:extLst>
                      <a:ext uri="{FF2B5EF4-FFF2-40B4-BE49-F238E27FC236}">
                        <a16:creationId xmlns:a16="http://schemas.microsoft.com/office/drawing/2014/main" id="{9BD6DBA0-FC1C-254E-9398-6CCD7340CADE}"/>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63" name="Freeform 137">
                  <a:extLst>
                    <a:ext uri="{FF2B5EF4-FFF2-40B4-BE49-F238E27FC236}">
                      <a16:creationId xmlns:a16="http://schemas.microsoft.com/office/drawing/2014/main" id="{5440E4EF-7DC8-C948-8355-65BC2A778B02}"/>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464" name="Group 138">
                  <a:extLst>
                    <a:ext uri="{FF2B5EF4-FFF2-40B4-BE49-F238E27FC236}">
                      <a16:creationId xmlns:a16="http://schemas.microsoft.com/office/drawing/2014/main" id="{5E633347-2A45-9548-B218-3565A9B3D215}"/>
                    </a:ext>
                  </a:extLst>
                </p:cNvPr>
                <p:cNvGrpSpPr>
                  <a:grpSpLocks/>
                </p:cNvGrpSpPr>
                <p:nvPr/>
              </p:nvGrpSpPr>
              <p:grpSpPr bwMode="auto">
                <a:xfrm>
                  <a:off x="4739" y="1327"/>
                  <a:ext cx="582" cy="139"/>
                  <a:chOff x="614" y="2568"/>
                  <a:chExt cx="725" cy="139"/>
                </a:xfrm>
              </p:grpSpPr>
              <p:sp>
                <p:nvSpPr>
                  <p:cNvPr id="476" name="AutoShape 139">
                    <a:extLst>
                      <a:ext uri="{FF2B5EF4-FFF2-40B4-BE49-F238E27FC236}">
                        <a16:creationId xmlns:a16="http://schemas.microsoft.com/office/drawing/2014/main" id="{0F545573-C3F3-7D4F-8E2E-057960582DC3}"/>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7" name="AutoShape 140">
                    <a:extLst>
                      <a:ext uri="{FF2B5EF4-FFF2-40B4-BE49-F238E27FC236}">
                        <a16:creationId xmlns:a16="http://schemas.microsoft.com/office/drawing/2014/main" id="{2B38E4F6-9B20-FE41-8688-9F827513A800}"/>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65" name="Rectangle 141">
                  <a:extLst>
                    <a:ext uri="{FF2B5EF4-FFF2-40B4-BE49-F238E27FC236}">
                      <a16:creationId xmlns:a16="http://schemas.microsoft.com/office/drawing/2014/main" id="{0ADB7777-054A-3B42-99E1-AA3880CEBF49}"/>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66" name="Freeform 142">
                  <a:extLst>
                    <a:ext uri="{FF2B5EF4-FFF2-40B4-BE49-F238E27FC236}">
                      <a16:creationId xmlns:a16="http://schemas.microsoft.com/office/drawing/2014/main" id="{851EFEA0-9F99-9D45-BDD9-05781330AA68}"/>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67" name="Freeform 143">
                  <a:extLst>
                    <a:ext uri="{FF2B5EF4-FFF2-40B4-BE49-F238E27FC236}">
                      <a16:creationId xmlns:a16="http://schemas.microsoft.com/office/drawing/2014/main" id="{D46DD2F0-137E-7246-8429-922D11398E36}"/>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68" name="Oval 144">
                  <a:extLst>
                    <a:ext uri="{FF2B5EF4-FFF2-40B4-BE49-F238E27FC236}">
                      <a16:creationId xmlns:a16="http://schemas.microsoft.com/office/drawing/2014/main" id="{6D2FDB16-DD50-754D-B173-29B81535A1D0}"/>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69" name="Freeform 145">
                  <a:extLst>
                    <a:ext uri="{FF2B5EF4-FFF2-40B4-BE49-F238E27FC236}">
                      <a16:creationId xmlns:a16="http://schemas.microsoft.com/office/drawing/2014/main" id="{7D62A206-5CA0-E947-82FC-8F081AA926B0}"/>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70" name="AutoShape 146">
                  <a:extLst>
                    <a:ext uri="{FF2B5EF4-FFF2-40B4-BE49-F238E27FC236}">
                      <a16:creationId xmlns:a16="http://schemas.microsoft.com/office/drawing/2014/main" id="{FD0F85B5-11E0-7445-9862-BC483A492BC8}"/>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1" name="AutoShape 147">
                  <a:extLst>
                    <a:ext uri="{FF2B5EF4-FFF2-40B4-BE49-F238E27FC236}">
                      <a16:creationId xmlns:a16="http://schemas.microsoft.com/office/drawing/2014/main" id="{67E0531B-2E65-AF43-9DB9-355885A8BFB3}"/>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2" name="Oval 148">
                  <a:extLst>
                    <a:ext uri="{FF2B5EF4-FFF2-40B4-BE49-F238E27FC236}">
                      <a16:creationId xmlns:a16="http://schemas.microsoft.com/office/drawing/2014/main" id="{64B5B35B-452E-FD4C-ACFF-7D475CD7D3D3}"/>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3" name="Oval 149">
                  <a:extLst>
                    <a:ext uri="{FF2B5EF4-FFF2-40B4-BE49-F238E27FC236}">
                      <a16:creationId xmlns:a16="http://schemas.microsoft.com/office/drawing/2014/main" id="{A4534FEA-4A8B-8A42-8930-71A153E19C7E}"/>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474" name="Oval 150">
                  <a:extLst>
                    <a:ext uri="{FF2B5EF4-FFF2-40B4-BE49-F238E27FC236}">
                      <a16:creationId xmlns:a16="http://schemas.microsoft.com/office/drawing/2014/main" id="{D6E50F70-5ED2-3344-A7D3-F9408B324055}"/>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5" name="Rectangle 151">
                  <a:extLst>
                    <a:ext uri="{FF2B5EF4-FFF2-40B4-BE49-F238E27FC236}">
                      <a16:creationId xmlns:a16="http://schemas.microsoft.com/office/drawing/2014/main" id="{7B699B0E-7FA7-A24C-814D-12D1D823F816}"/>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sp>
          <p:nvSpPr>
            <p:cNvPr id="428" name="Oval 159">
              <a:extLst>
                <a:ext uri="{FF2B5EF4-FFF2-40B4-BE49-F238E27FC236}">
                  <a16:creationId xmlns:a16="http://schemas.microsoft.com/office/drawing/2014/main" id="{8AE68307-4F03-0042-965E-5D84FCC3C3EB}"/>
                </a:ext>
              </a:extLst>
            </p:cNvPr>
            <p:cNvSpPr>
              <a:spLocks noChangeArrowheads="1"/>
            </p:cNvSpPr>
            <p:nvPr/>
          </p:nvSpPr>
          <p:spPr bwMode="auto">
            <a:xfrm>
              <a:off x="1416094" y="3893738"/>
              <a:ext cx="90488" cy="889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429" name="Line 169">
              <a:extLst>
                <a:ext uri="{FF2B5EF4-FFF2-40B4-BE49-F238E27FC236}">
                  <a16:creationId xmlns:a16="http://schemas.microsoft.com/office/drawing/2014/main" id="{28EC4C67-0BE3-D54D-926D-9B81AED1C0D5}"/>
                </a:ext>
              </a:extLst>
            </p:cNvPr>
            <p:cNvSpPr>
              <a:spLocks noChangeShapeType="1"/>
            </p:cNvSpPr>
            <p:nvPr/>
          </p:nvSpPr>
          <p:spPr bwMode="auto">
            <a:xfrm>
              <a:off x="1511344" y="3966763"/>
              <a:ext cx="1479550" cy="31591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30" name="Rectangle 170">
              <a:extLst>
                <a:ext uri="{FF2B5EF4-FFF2-40B4-BE49-F238E27FC236}">
                  <a16:creationId xmlns:a16="http://schemas.microsoft.com/office/drawing/2014/main" id="{B8AFD2C9-C151-F748-8B96-E389535E32BE}"/>
                </a:ext>
              </a:extLst>
            </p:cNvPr>
            <p:cNvSpPr>
              <a:spLocks noChangeArrowheads="1"/>
            </p:cNvSpPr>
            <p:nvPr/>
          </p:nvSpPr>
          <p:spPr bwMode="auto">
            <a:xfrm>
              <a:off x="1828844" y="3952476"/>
              <a:ext cx="777875" cy="32702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31" name="Text Box 171">
              <a:extLst>
                <a:ext uri="{FF2B5EF4-FFF2-40B4-BE49-F238E27FC236}">
                  <a16:creationId xmlns:a16="http://schemas.microsoft.com/office/drawing/2014/main" id="{E48C6C06-1970-9949-B718-68B9AD5B435E}"/>
                </a:ext>
              </a:extLst>
            </p:cNvPr>
            <p:cNvSpPr txBox="1">
              <a:spLocks noChangeArrowheads="1"/>
            </p:cNvSpPr>
            <p:nvPr/>
          </p:nvSpPr>
          <p:spPr bwMode="auto">
            <a:xfrm>
              <a:off x="1689144" y="3919138"/>
              <a:ext cx="1092200" cy="3365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data(x+1)</a:t>
              </a:r>
            </a:p>
          </p:txBody>
        </p:sp>
        <p:sp>
          <p:nvSpPr>
            <p:cNvPr id="432" name="Oval 172">
              <a:extLst>
                <a:ext uri="{FF2B5EF4-FFF2-40B4-BE49-F238E27FC236}">
                  <a16:creationId xmlns:a16="http://schemas.microsoft.com/office/drawing/2014/main" id="{C551802D-96E3-F942-A271-44B93EF7D61C}"/>
                </a:ext>
              </a:extLst>
            </p:cNvPr>
            <p:cNvSpPr>
              <a:spLocks noChangeArrowheads="1"/>
            </p:cNvSpPr>
            <p:nvPr/>
          </p:nvSpPr>
          <p:spPr bwMode="auto">
            <a:xfrm>
              <a:off x="2960731" y="4250926"/>
              <a:ext cx="90488" cy="889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433" name="Text Box 173">
              <a:extLst>
                <a:ext uri="{FF2B5EF4-FFF2-40B4-BE49-F238E27FC236}">
                  <a16:creationId xmlns:a16="http://schemas.microsoft.com/office/drawing/2014/main" id="{D76C6664-0DFF-6847-8C91-9630B8CABF4C}"/>
                </a:ext>
              </a:extLst>
            </p:cNvPr>
            <p:cNvSpPr txBox="1">
              <a:spLocks noChangeArrowheads="1"/>
            </p:cNvSpPr>
            <p:nvPr/>
          </p:nvSpPr>
          <p:spPr bwMode="auto">
            <a:xfrm>
              <a:off x="3119481" y="4011213"/>
              <a:ext cx="1171575" cy="50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accept</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data(x+1)</a:t>
              </a:r>
            </a:p>
          </p:txBody>
        </p:sp>
        <p:grpSp>
          <p:nvGrpSpPr>
            <p:cNvPr id="434" name="Group 433">
              <a:extLst>
                <a:ext uri="{FF2B5EF4-FFF2-40B4-BE49-F238E27FC236}">
                  <a16:creationId xmlns:a16="http://schemas.microsoft.com/office/drawing/2014/main" id="{7800DC3B-8637-C445-B46C-B1F234EAAAF7}"/>
                </a:ext>
              </a:extLst>
            </p:cNvPr>
            <p:cNvGrpSpPr/>
            <p:nvPr/>
          </p:nvGrpSpPr>
          <p:grpSpPr>
            <a:xfrm flipH="1">
              <a:off x="1449388" y="4279047"/>
              <a:ext cx="1539875" cy="390924"/>
              <a:chOff x="796245" y="5993547"/>
              <a:chExt cx="1539875" cy="390924"/>
            </a:xfrm>
          </p:grpSpPr>
          <p:sp>
            <p:nvSpPr>
              <p:cNvPr id="436" name="Line 169">
                <a:extLst>
                  <a:ext uri="{FF2B5EF4-FFF2-40B4-BE49-F238E27FC236}">
                    <a16:creationId xmlns:a16="http://schemas.microsoft.com/office/drawing/2014/main" id="{DF8AED72-CC03-D141-BF1D-CDBAD8CFF041}"/>
                  </a:ext>
                </a:extLst>
              </p:cNvPr>
              <p:cNvSpPr>
                <a:spLocks noChangeShapeType="1"/>
              </p:cNvSpPr>
              <p:nvPr/>
            </p:nvSpPr>
            <p:spPr bwMode="auto">
              <a:xfrm>
                <a:off x="796245" y="6007834"/>
                <a:ext cx="1479550" cy="31591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37" name="Rectangle 170">
                <a:extLst>
                  <a:ext uri="{FF2B5EF4-FFF2-40B4-BE49-F238E27FC236}">
                    <a16:creationId xmlns:a16="http://schemas.microsoft.com/office/drawing/2014/main" id="{629240BC-A74F-6E49-91FA-059AA1C94494}"/>
                  </a:ext>
                </a:extLst>
              </p:cNvPr>
              <p:cNvSpPr>
                <a:spLocks noChangeArrowheads="1"/>
              </p:cNvSpPr>
              <p:nvPr/>
            </p:nvSpPr>
            <p:spPr bwMode="auto">
              <a:xfrm>
                <a:off x="1113745" y="5993547"/>
                <a:ext cx="859292" cy="39092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38" name="Oval 172">
                <a:extLst>
                  <a:ext uri="{FF2B5EF4-FFF2-40B4-BE49-F238E27FC236}">
                    <a16:creationId xmlns:a16="http://schemas.microsoft.com/office/drawing/2014/main" id="{A155E5ED-674B-0544-A028-085A5AD95F12}"/>
                  </a:ext>
                </a:extLst>
              </p:cNvPr>
              <p:cNvSpPr>
                <a:spLocks noChangeArrowheads="1"/>
              </p:cNvSpPr>
              <p:nvPr/>
            </p:nvSpPr>
            <p:spPr bwMode="auto">
              <a:xfrm>
                <a:off x="2245632" y="6291997"/>
                <a:ext cx="90488" cy="889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sp>
          <p:nvSpPr>
            <p:cNvPr id="435" name="Text Box 171">
              <a:extLst>
                <a:ext uri="{FF2B5EF4-FFF2-40B4-BE49-F238E27FC236}">
                  <a16:creationId xmlns:a16="http://schemas.microsoft.com/office/drawing/2014/main" id="{F73380DB-6861-6B4E-B8D4-43FE3C783476}"/>
                </a:ext>
              </a:extLst>
            </p:cNvPr>
            <p:cNvSpPr txBox="1">
              <a:spLocks noChangeArrowheads="1"/>
            </p:cNvSpPr>
            <p:nvPr/>
          </p:nvSpPr>
          <p:spPr bwMode="auto">
            <a:xfrm>
              <a:off x="1735694" y="4283529"/>
              <a:ext cx="1071127" cy="33855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ACK(x+1)</a:t>
              </a:r>
            </a:p>
          </p:txBody>
        </p:sp>
      </p:grpSp>
      <p:grpSp>
        <p:nvGrpSpPr>
          <p:cNvPr id="9" name="Group 8">
            <a:extLst>
              <a:ext uri="{FF2B5EF4-FFF2-40B4-BE49-F238E27FC236}">
                <a16:creationId xmlns:a16="http://schemas.microsoft.com/office/drawing/2014/main" id="{A4CB8012-D87E-F547-97B0-03323A38506E}"/>
              </a:ext>
            </a:extLst>
          </p:cNvPr>
          <p:cNvGrpSpPr/>
          <p:nvPr/>
        </p:nvGrpSpPr>
        <p:grpSpPr>
          <a:xfrm>
            <a:off x="1273629" y="5146706"/>
            <a:ext cx="1773114" cy="1003723"/>
            <a:chOff x="1273629" y="5146706"/>
            <a:chExt cx="1773114" cy="1003723"/>
          </a:xfrm>
        </p:grpSpPr>
        <p:sp>
          <p:nvSpPr>
            <p:cNvPr id="4" name="TextBox 3">
              <a:extLst>
                <a:ext uri="{FF2B5EF4-FFF2-40B4-BE49-F238E27FC236}">
                  <a16:creationId xmlns:a16="http://schemas.microsoft.com/office/drawing/2014/main" id="{BDFF0F55-D08F-1344-9B87-5BCA4686A75C}"/>
                </a:ext>
              </a:extLst>
            </p:cNvPr>
            <p:cNvSpPr txBox="1"/>
            <p:nvPr/>
          </p:nvSpPr>
          <p:spPr>
            <a:xfrm>
              <a:off x="1273629" y="5146706"/>
              <a:ext cx="17731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No problem!</a:t>
              </a:r>
            </a:p>
          </p:txBody>
        </p:sp>
        <p:pic>
          <p:nvPicPr>
            <p:cNvPr id="6" name="Picture 5" descr="A picture containing drawing&#10;&#10;Description automatically generated">
              <a:extLst>
                <a:ext uri="{FF2B5EF4-FFF2-40B4-BE49-F238E27FC236}">
                  <a16:creationId xmlns:a16="http://schemas.microsoft.com/office/drawing/2014/main" id="{4F95E370-82E9-0D41-AB1B-B42B590C4566}"/>
                </a:ext>
              </a:extLst>
            </p:cNvPr>
            <p:cNvPicPr>
              <a:picLocks noChangeAspect="1"/>
            </p:cNvPicPr>
            <p:nvPr/>
          </p:nvPicPr>
          <p:blipFill>
            <a:blip r:embed="rId4"/>
            <a:stretch>
              <a:fillRect/>
            </a:stretch>
          </p:blipFill>
          <p:spPr>
            <a:xfrm>
              <a:off x="1812470" y="5524500"/>
              <a:ext cx="625929" cy="625929"/>
            </a:xfrm>
            <a:prstGeom prst="rect">
              <a:avLst/>
            </a:prstGeom>
          </p:spPr>
        </p:pic>
      </p:grpSp>
      <p:sp>
        <p:nvSpPr>
          <p:cNvPr id="73" name="Slide Number Placeholder 2">
            <a:extLst>
              <a:ext uri="{FF2B5EF4-FFF2-40B4-BE49-F238E27FC236}">
                <a16:creationId xmlns:a16="http://schemas.microsoft.com/office/drawing/2014/main" id="{26201937-A24A-454E-B97D-9D841DC2449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23</a:t>
            </a:fld>
            <a:endParaRPr lang="en-US" dirty="0"/>
          </a:p>
        </p:txBody>
      </p:sp>
    </p:spTree>
    <p:extLst>
      <p:ext uri="{BB962C8B-B14F-4D97-AF65-F5344CB8AC3E}">
        <p14:creationId xmlns:p14="http://schemas.microsoft.com/office/powerpoint/2010/main" val="71547846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xit" presetSubtype="0" fill="hold" nodeType="withEffect">
                                  <p:stCondLst>
                                    <p:cond delay="0"/>
                                  </p:stCondLst>
                                  <p:childTnLst>
                                    <p:animEffect transition="out" filter="dissolve">
                                      <p:cBhvr>
                                        <p:cTn id="9" dur="500"/>
                                        <p:tgtEl>
                                          <p:spTgt spid="423"/>
                                        </p:tgtEl>
                                      </p:cBhvr>
                                    </p:animEffect>
                                    <p:set>
                                      <p:cBhvr>
                                        <p:cTn id="10" dur="1" fill="hold">
                                          <p:stCondLst>
                                            <p:cond delay="499"/>
                                          </p:stCondLst>
                                        </p:cTn>
                                        <p:tgtEl>
                                          <p:spTgt spid="423"/>
                                        </p:tgtEl>
                                        <p:attrNameLst>
                                          <p:attrName>style.visibility</p:attrName>
                                        </p:attrNameLst>
                                      </p:cBhvr>
                                      <p:to>
                                        <p:strVal val="hidden"/>
                                      </p:to>
                                    </p:set>
                                  </p:childTnLst>
                                </p:cTn>
                              </p:par>
                              <p:par>
                                <p:cTn id="11" presetID="9" presetClass="exit" presetSubtype="0" fill="hold" nodeType="withEffect">
                                  <p:stCondLst>
                                    <p:cond delay="0"/>
                                  </p:stCondLst>
                                  <p:childTnLst>
                                    <p:animEffect transition="out" filter="dissolv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2-way handshake scenarios</a:t>
            </a:r>
          </a:p>
        </p:txBody>
      </p:sp>
      <p:grpSp>
        <p:nvGrpSpPr>
          <p:cNvPr id="3" name="Group 2">
            <a:extLst>
              <a:ext uri="{FF2B5EF4-FFF2-40B4-BE49-F238E27FC236}">
                <a16:creationId xmlns:a16="http://schemas.microsoft.com/office/drawing/2014/main" id="{9CAAA66F-65EC-E34C-8D40-259E21717735}"/>
              </a:ext>
            </a:extLst>
          </p:cNvPr>
          <p:cNvGrpSpPr/>
          <p:nvPr/>
        </p:nvGrpSpPr>
        <p:grpSpPr>
          <a:xfrm>
            <a:off x="5262108" y="1983508"/>
            <a:ext cx="1530350" cy="4033838"/>
            <a:chOff x="5276623" y="2475192"/>
            <a:chExt cx="1530350" cy="4033838"/>
          </a:xfrm>
        </p:grpSpPr>
        <p:sp>
          <p:nvSpPr>
            <p:cNvPr id="279" name="Line 25">
              <a:extLst>
                <a:ext uri="{FF2B5EF4-FFF2-40B4-BE49-F238E27FC236}">
                  <a16:creationId xmlns:a16="http://schemas.microsoft.com/office/drawing/2014/main" id="{BC6653C1-9562-C643-B0CA-B2050012CB3F}"/>
                </a:ext>
              </a:extLst>
            </p:cNvPr>
            <p:cNvSpPr>
              <a:spLocks noChangeShapeType="1"/>
            </p:cNvSpPr>
            <p:nvPr/>
          </p:nvSpPr>
          <p:spPr bwMode="auto">
            <a:xfrm flipH="1">
              <a:off x="5276623" y="2475192"/>
              <a:ext cx="1588" cy="2470150"/>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0" name="Line 39">
              <a:extLst>
                <a:ext uri="{FF2B5EF4-FFF2-40B4-BE49-F238E27FC236}">
                  <a16:creationId xmlns:a16="http://schemas.microsoft.com/office/drawing/2014/main" id="{315091FE-FBA3-1544-BB24-018D1D00254A}"/>
                </a:ext>
              </a:extLst>
            </p:cNvPr>
            <p:cNvSpPr>
              <a:spLocks noChangeShapeType="1"/>
            </p:cNvSpPr>
            <p:nvPr/>
          </p:nvSpPr>
          <p:spPr bwMode="auto">
            <a:xfrm flipH="1">
              <a:off x="6805386" y="2548217"/>
              <a:ext cx="1587" cy="3960813"/>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7" name="Group 6">
            <a:extLst>
              <a:ext uri="{FF2B5EF4-FFF2-40B4-BE49-F238E27FC236}">
                <a16:creationId xmlns:a16="http://schemas.microsoft.com/office/drawing/2014/main" id="{D58C52DC-C8FA-4944-8CC4-85815AC982E1}"/>
              </a:ext>
            </a:extLst>
          </p:cNvPr>
          <p:cNvGrpSpPr/>
          <p:nvPr/>
        </p:nvGrpSpPr>
        <p:grpSpPr>
          <a:xfrm>
            <a:off x="6768421" y="5356225"/>
            <a:ext cx="847724" cy="336550"/>
            <a:chOff x="11151735" y="5148718"/>
            <a:chExt cx="847724" cy="336550"/>
          </a:xfrm>
        </p:grpSpPr>
        <p:sp>
          <p:nvSpPr>
            <p:cNvPr id="284" name="Text Box 44">
              <a:extLst>
                <a:ext uri="{FF2B5EF4-FFF2-40B4-BE49-F238E27FC236}">
                  <a16:creationId xmlns:a16="http://schemas.microsoft.com/office/drawing/2014/main" id="{44C9896B-08D9-DD4F-A1D1-E6EE31E997B0}"/>
                </a:ext>
              </a:extLst>
            </p:cNvPr>
            <p:cNvSpPr txBox="1">
              <a:spLocks noChangeArrowheads="1"/>
            </p:cNvSpPr>
            <p:nvPr/>
          </p:nvSpPr>
          <p:spPr bwMode="auto">
            <a:xfrm>
              <a:off x="11227935" y="5148718"/>
              <a:ext cx="771524"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sp>
          <p:nvSpPr>
            <p:cNvPr id="285" name="Oval 45">
              <a:extLst>
                <a:ext uri="{FF2B5EF4-FFF2-40B4-BE49-F238E27FC236}">
                  <a16:creationId xmlns:a16="http://schemas.microsoft.com/office/drawing/2014/main" id="{523A6BAB-2B5B-8B48-B14C-CD5B3206CAA2}"/>
                </a:ext>
              </a:extLst>
            </p:cNvPr>
            <p:cNvSpPr>
              <a:spLocks noChangeArrowheads="1"/>
            </p:cNvSpPr>
            <p:nvPr/>
          </p:nvSpPr>
          <p:spPr bwMode="auto">
            <a:xfrm>
              <a:off x="11151735" y="5275718"/>
              <a:ext cx="90487" cy="889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grpSp>
        <p:nvGrpSpPr>
          <p:cNvPr id="5" name="Group 4">
            <a:extLst>
              <a:ext uri="{FF2B5EF4-FFF2-40B4-BE49-F238E27FC236}">
                <a16:creationId xmlns:a16="http://schemas.microsoft.com/office/drawing/2014/main" id="{BF5066A4-7FFD-3447-A085-E135DC48118A}"/>
              </a:ext>
            </a:extLst>
          </p:cNvPr>
          <p:cNvGrpSpPr/>
          <p:nvPr/>
        </p:nvGrpSpPr>
        <p:grpSpPr>
          <a:xfrm>
            <a:off x="3998688" y="2674935"/>
            <a:ext cx="2841623" cy="2849565"/>
            <a:chOff x="8352974" y="2492829"/>
            <a:chExt cx="2841623" cy="2849565"/>
          </a:xfrm>
        </p:grpSpPr>
        <p:sp>
          <p:nvSpPr>
            <p:cNvPr id="282" name="Text Box 42">
              <a:extLst>
                <a:ext uri="{FF2B5EF4-FFF2-40B4-BE49-F238E27FC236}">
                  <a16:creationId xmlns:a16="http://schemas.microsoft.com/office/drawing/2014/main" id="{8B0E3738-2A2C-C540-B07D-16F35D1B7460}"/>
                </a:ext>
              </a:extLst>
            </p:cNvPr>
            <p:cNvSpPr txBox="1">
              <a:spLocks noChangeArrowheads="1"/>
            </p:cNvSpPr>
            <p:nvPr/>
          </p:nvSpPr>
          <p:spPr bwMode="auto">
            <a:xfrm>
              <a:off x="8352974" y="2492829"/>
              <a:ext cx="1273174" cy="752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retransmit</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3" name="Freeform 43">
              <a:extLst>
                <a:ext uri="{FF2B5EF4-FFF2-40B4-BE49-F238E27FC236}">
                  <a16:creationId xmlns:a16="http://schemas.microsoft.com/office/drawing/2014/main" id="{528F5849-C9BA-364B-BBF1-086991584A75}"/>
                </a:ext>
              </a:extLst>
            </p:cNvPr>
            <p:cNvSpPr>
              <a:spLocks/>
            </p:cNvSpPr>
            <p:nvPr/>
          </p:nvSpPr>
          <p:spPr bwMode="auto">
            <a:xfrm>
              <a:off x="9667423" y="2783342"/>
              <a:ext cx="1527174" cy="2559052"/>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86" name="Group 46">
              <a:extLst>
                <a:ext uri="{FF2B5EF4-FFF2-40B4-BE49-F238E27FC236}">
                  <a16:creationId xmlns:a16="http://schemas.microsoft.com/office/drawing/2014/main" id="{3F65A0FD-93D7-FE4A-976F-9F9685E790A3}"/>
                </a:ext>
              </a:extLst>
            </p:cNvPr>
            <p:cNvGrpSpPr>
              <a:grpSpLocks/>
            </p:cNvGrpSpPr>
            <p:nvPr/>
          </p:nvGrpSpPr>
          <p:grpSpPr bwMode="auto">
            <a:xfrm>
              <a:off x="9764261" y="3386592"/>
              <a:ext cx="1273174" cy="336550"/>
              <a:chOff x="1065" y="2085"/>
              <a:chExt cx="802" cy="212"/>
            </a:xfrm>
          </p:grpSpPr>
          <p:sp>
            <p:nvSpPr>
              <p:cNvPr id="288" name="Rectangle 47">
                <a:extLst>
                  <a:ext uri="{FF2B5EF4-FFF2-40B4-BE49-F238E27FC236}">
                    <a16:creationId xmlns:a16="http://schemas.microsoft.com/office/drawing/2014/main" id="{528CC805-3663-4846-BF33-966C0CEBEFDC}"/>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9" name="Text Box 48">
                <a:extLst>
                  <a:ext uri="{FF2B5EF4-FFF2-40B4-BE49-F238E27FC236}">
                    <a16:creationId xmlns:a16="http://schemas.microsoft.com/office/drawing/2014/main" id="{37D76C29-568C-6D4B-A1D0-D37EBE61CD72}"/>
                  </a:ext>
                </a:extLst>
              </p:cNvPr>
              <p:cNvSpPr txBox="1">
                <a:spLocks noChangeArrowheads="1"/>
              </p:cNvSpPr>
              <p:nvPr/>
            </p:nvSpPr>
            <p:spPr bwMode="auto">
              <a:xfrm>
                <a:off x="1065" y="2085"/>
                <a:ext cx="802"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p:txBody>
          </p:sp>
        </p:grpSp>
      </p:grpSp>
      <p:grpSp>
        <p:nvGrpSpPr>
          <p:cNvPr id="290" name="Group 93">
            <a:extLst>
              <a:ext uri="{FF2B5EF4-FFF2-40B4-BE49-F238E27FC236}">
                <a16:creationId xmlns:a16="http://schemas.microsoft.com/office/drawing/2014/main" id="{86B69F27-A994-CA47-985C-04430FA1972B}"/>
              </a:ext>
            </a:extLst>
          </p:cNvPr>
          <p:cNvGrpSpPr>
            <a:grpSpLocks/>
          </p:cNvGrpSpPr>
          <p:nvPr/>
        </p:nvGrpSpPr>
        <p:grpSpPr bwMode="auto">
          <a:xfrm>
            <a:off x="4105048" y="4123231"/>
            <a:ext cx="3830638" cy="715962"/>
            <a:chOff x="406" y="2807"/>
            <a:chExt cx="2413" cy="451"/>
          </a:xfrm>
        </p:grpSpPr>
        <p:sp>
          <p:nvSpPr>
            <p:cNvPr id="291" name="Line 40">
              <a:extLst>
                <a:ext uri="{FF2B5EF4-FFF2-40B4-BE49-F238E27FC236}">
                  <a16:creationId xmlns:a16="http://schemas.microsoft.com/office/drawing/2014/main" id="{C5AE8131-69E2-444B-8BC2-5C71A372218D}"/>
                </a:ext>
              </a:extLst>
            </p:cNvPr>
            <p:cNvSpPr>
              <a:spLocks noChangeShapeType="1"/>
            </p:cNvSpPr>
            <p:nvPr/>
          </p:nvSpPr>
          <p:spPr bwMode="auto">
            <a:xfrm>
              <a:off x="1097" y="2964"/>
              <a:ext cx="1515" cy="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92" name="Text Box 83">
              <a:extLst>
                <a:ext uri="{FF2B5EF4-FFF2-40B4-BE49-F238E27FC236}">
                  <a16:creationId xmlns:a16="http://schemas.microsoft.com/office/drawing/2014/main" id="{8DBECFE4-76F0-AB4E-B789-A21C0EFCB611}"/>
                </a:ext>
              </a:extLst>
            </p:cNvPr>
            <p:cNvSpPr txBox="1">
              <a:spLocks noChangeArrowheads="1"/>
            </p:cNvSpPr>
            <p:nvPr/>
          </p:nvSpPr>
          <p:spPr bwMode="auto">
            <a:xfrm>
              <a:off x="406" y="2937"/>
              <a:ext cx="738" cy="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client terminates</a:t>
              </a:r>
            </a:p>
          </p:txBody>
        </p:sp>
        <p:sp>
          <p:nvSpPr>
            <p:cNvPr id="293" name="Text Box 84">
              <a:extLst>
                <a:ext uri="{FF2B5EF4-FFF2-40B4-BE49-F238E27FC236}">
                  <a16:creationId xmlns:a16="http://schemas.microsoft.com/office/drawing/2014/main" id="{01770E8E-591E-3449-B45B-86CFA7116170}"/>
                </a:ext>
              </a:extLst>
            </p:cNvPr>
            <p:cNvSpPr txBox="1">
              <a:spLocks noChangeArrowheads="1"/>
            </p:cNvSpPr>
            <p:nvPr/>
          </p:nvSpPr>
          <p:spPr bwMode="auto">
            <a:xfrm>
              <a:off x="2081" y="2938"/>
              <a:ext cx="738" cy="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server</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forgets x</a:t>
              </a:r>
            </a:p>
          </p:txBody>
        </p:sp>
        <p:sp>
          <p:nvSpPr>
            <p:cNvPr id="294" name="Text Box 85">
              <a:extLst>
                <a:ext uri="{FF2B5EF4-FFF2-40B4-BE49-F238E27FC236}">
                  <a16:creationId xmlns:a16="http://schemas.microsoft.com/office/drawing/2014/main" id="{6398E97B-6925-E144-A17A-19BDFF67AF27}"/>
                </a:ext>
              </a:extLst>
            </p:cNvPr>
            <p:cNvSpPr txBox="1">
              <a:spLocks noChangeArrowheads="1"/>
            </p:cNvSpPr>
            <p:nvPr/>
          </p:nvSpPr>
          <p:spPr bwMode="auto">
            <a:xfrm>
              <a:off x="1269" y="2807"/>
              <a:ext cx="706" cy="3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x completes</a:t>
              </a:r>
            </a:p>
          </p:txBody>
        </p:sp>
      </p:grpSp>
      <p:grpSp>
        <p:nvGrpSpPr>
          <p:cNvPr id="12" name="Group 11">
            <a:extLst>
              <a:ext uri="{FF2B5EF4-FFF2-40B4-BE49-F238E27FC236}">
                <a16:creationId xmlns:a16="http://schemas.microsoft.com/office/drawing/2014/main" id="{09A60973-A80A-204A-B7D6-FB475901ED33}"/>
              </a:ext>
            </a:extLst>
          </p:cNvPr>
          <p:cNvGrpSpPr/>
          <p:nvPr/>
        </p:nvGrpSpPr>
        <p:grpSpPr>
          <a:xfrm>
            <a:off x="4222070" y="1980106"/>
            <a:ext cx="3389313" cy="1671637"/>
            <a:chOff x="7865155" y="1602735"/>
            <a:chExt cx="3389313" cy="1671637"/>
          </a:xfrm>
        </p:grpSpPr>
        <p:sp>
          <p:nvSpPr>
            <p:cNvPr id="308" name="Text Box 103">
              <a:extLst>
                <a:ext uri="{FF2B5EF4-FFF2-40B4-BE49-F238E27FC236}">
                  <a16:creationId xmlns:a16="http://schemas.microsoft.com/office/drawing/2014/main" id="{27DD0EE7-74A0-A142-919B-D9D3C93523C2}"/>
                </a:ext>
              </a:extLst>
            </p:cNvPr>
            <p:cNvSpPr txBox="1">
              <a:spLocks noChangeArrowheads="1"/>
            </p:cNvSpPr>
            <p:nvPr/>
          </p:nvSpPr>
          <p:spPr bwMode="auto">
            <a:xfrm>
              <a:off x="7865155" y="1602735"/>
              <a:ext cx="973138"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09" name="Line 104">
              <a:extLst>
                <a:ext uri="{FF2B5EF4-FFF2-40B4-BE49-F238E27FC236}">
                  <a16:creationId xmlns:a16="http://schemas.microsoft.com/office/drawing/2014/main" id="{1CA9B668-6F05-1A48-9C2A-8D882F798CE6}"/>
                </a:ext>
              </a:extLst>
            </p:cNvPr>
            <p:cNvSpPr>
              <a:spLocks noChangeShapeType="1"/>
            </p:cNvSpPr>
            <p:nvPr/>
          </p:nvSpPr>
          <p:spPr bwMode="auto">
            <a:xfrm>
              <a:off x="8936718" y="1797997"/>
              <a:ext cx="1479550" cy="31591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0" name="Line 105">
              <a:extLst>
                <a:ext uri="{FF2B5EF4-FFF2-40B4-BE49-F238E27FC236}">
                  <a16:creationId xmlns:a16="http://schemas.microsoft.com/office/drawing/2014/main" id="{419290E8-9A2F-1349-8BDC-8DFEA6A57E20}"/>
                </a:ext>
              </a:extLst>
            </p:cNvPr>
            <p:cNvSpPr>
              <a:spLocks noChangeShapeType="1"/>
            </p:cNvSpPr>
            <p:nvPr/>
          </p:nvSpPr>
          <p:spPr bwMode="auto">
            <a:xfrm flipH="1">
              <a:off x="8876393" y="2152010"/>
              <a:ext cx="1571625" cy="95567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1" name="Rectangle 106">
              <a:extLst>
                <a:ext uri="{FF2B5EF4-FFF2-40B4-BE49-F238E27FC236}">
                  <a16:creationId xmlns:a16="http://schemas.microsoft.com/office/drawing/2014/main" id="{6E5822A0-BC34-8444-893D-1967BA1DAE48}"/>
                </a:ext>
              </a:extLst>
            </p:cNvPr>
            <p:cNvSpPr>
              <a:spLocks noChangeArrowheads="1"/>
            </p:cNvSpPr>
            <p:nvPr/>
          </p:nvSpPr>
          <p:spPr bwMode="auto">
            <a:xfrm>
              <a:off x="9254218" y="1783710"/>
              <a:ext cx="777875" cy="32702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2" name="Text Box 107">
              <a:extLst>
                <a:ext uri="{FF2B5EF4-FFF2-40B4-BE49-F238E27FC236}">
                  <a16:creationId xmlns:a16="http://schemas.microsoft.com/office/drawing/2014/main" id="{743E92F5-482D-6641-AF59-6202AD0ABFAD}"/>
                </a:ext>
              </a:extLst>
            </p:cNvPr>
            <p:cNvSpPr txBox="1">
              <a:spLocks noChangeArrowheads="1"/>
            </p:cNvSpPr>
            <p:nvPr/>
          </p:nvSpPr>
          <p:spPr bwMode="auto">
            <a:xfrm>
              <a:off x="9024030" y="1750372"/>
              <a:ext cx="1273175" cy="3365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p:txBody>
        </p:sp>
        <p:sp>
          <p:nvSpPr>
            <p:cNvPr id="313" name="Rectangle 108">
              <a:extLst>
                <a:ext uri="{FF2B5EF4-FFF2-40B4-BE49-F238E27FC236}">
                  <a16:creationId xmlns:a16="http://schemas.microsoft.com/office/drawing/2014/main" id="{0F092120-BA14-CA43-B320-651262EF6262}"/>
                </a:ext>
              </a:extLst>
            </p:cNvPr>
            <p:cNvSpPr>
              <a:spLocks noChangeArrowheads="1"/>
            </p:cNvSpPr>
            <p:nvPr/>
          </p:nvSpPr>
          <p:spPr bwMode="auto">
            <a:xfrm>
              <a:off x="9432018" y="2207572"/>
              <a:ext cx="439738" cy="32702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4" name="Text Box 109">
              <a:extLst>
                <a:ext uri="{FF2B5EF4-FFF2-40B4-BE49-F238E27FC236}">
                  <a16:creationId xmlns:a16="http://schemas.microsoft.com/office/drawing/2014/main" id="{FE4B1615-8188-B146-9BEC-B285BF25D9D6}"/>
                </a:ext>
              </a:extLst>
            </p:cNvPr>
            <p:cNvSpPr txBox="1">
              <a:spLocks noChangeArrowheads="1"/>
            </p:cNvSpPr>
            <p:nvPr/>
          </p:nvSpPr>
          <p:spPr bwMode="auto">
            <a:xfrm>
              <a:off x="10482943" y="2009135"/>
              <a:ext cx="7715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315" name="Text Box 110">
              <a:extLst>
                <a:ext uri="{FF2B5EF4-FFF2-40B4-BE49-F238E27FC236}">
                  <a16:creationId xmlns:a16="http://schemas.microsoft.com/office/drawing/2014/main" id="{8653D286-5C97-A747-BA85-93954395E4EE}"/>
                </a:ext>
              </a:extLst>
            </p:cNvPr>
            <p:cNvSpPr txBox="1">
              <a:spLocks noChangeArrowheads="1"/>
            </p:cNvSpPr>
            <p:nvPr/>
          </p:nvSpPr>
          <p:spPr bwMode="auto">
            <a:xfrm>
              <a:off x="8022318" y="2937822"/>
              <a:ext cx="7715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316" name="Oval 111">
              <a:extLst>
                <a:ext uri="{FF2B5EF4-FFF2-40B4-BE49-F238E27FC236}">
                  <a16:creationId xmlns:a16="http://schemas.microsoft.com/office/drawing/2014/main" id="{300C99E0-DB04-CE43-BF80-AA9266EE3E52}"/>
                </a:ext>
              </a:extLst>
            </p:cNvPr>
            <p:cNvSpPr>
              <a:spLocks noChangeArrowheads="1"/>
            </p:cNvSpPr>
            <p:nvPr/>
          </p:nvSpPr>
          <p:spPr bwMode="auto">
            <a:xfrm>
              <a:off x="8835118" y="3039422"/>
              <a:ext cx="90488" cy="889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317" name="Oval 112">
              <a:extLst>
                <a:ext uri="{FF2B5EF4-FFF2-40B4-BE49-F238E27FC236}">
                  <a16:creationId xmlns:a16="http://schemas.microsoft.com/office/drawing/2014/main" id="{55BCC378-2E90-C548-84E6-682C16C047D2}"/>
                </a:ext>
              </a:extLst>
            </p:cNvPr>
            <p:cNvSpPr>
              <a:spLocks noChangeArrowheads="1"/>
            </p:cNvSpPr>
            <p:nvPr/>
          </p:nvSpPr>
          <p:spPr bwMode="auto">
            <a:xfrm>
              <a:off x="10374993" y="2126610"/>
              <a:ext cx="90488" cy="889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nvGrpSpPr>
            <p:cNvPr id="318" name="Group 113">
              <a:extLst>
                <a:ext uri="{FF2B5EF4-FFF2-40B4-BE49-F238E27FC236}">
                  <a16:creationId xmlns:a16="http://schemas.microsoft.com/office/drawing/2014/main" id="{204BAA52-89B1-794F-88E6-9C5622E551C2}"/>
                </a:ext>
              </a:extLst>
            </p:cNvPr>
            <p:cNvGrpSpPr>
              <a:grpSpLocks/>
            </p:cNvGrpSpPr>
            <p:nvPr/>
          </p:nvGrpSpPr>
          <p:grpSpPr bwMode="auto">
            <a:xfrm>
              <a:off x="9124043" y="2345685"/>
              <a:ext cx="1274763" cy="336550"/>
              <a:chOff x="1065" y="2085"/>
              <a:chExt cx="803" cy="212"/>
            </a:xfrm>
          </p:grpSpPr>
          <p:sp>
            <p:nvSpPr>
              <p:cNvPr id="355" name="Rectangle 114">
                <a:extLst>
                  <a:ext uri="{FF2B5EF4-FFF2-40B4-BE49-F238E27FC236}">
                    <a16:creationId xmlns:a16="http://schemas.microsoft.com/office/drawing/2014/main" id="{C6D2B144-2FD8-974E-9CC8-AFFFEB746855}"/>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6" name="Text Box 115">
                <a:extLst>
                  <a:ext uri="{FF2B5EF4-FFF2-40B4-BE49-F238E27FC236}">
                    <a16:creationId xmlns:a16="http://schemas.microsoft.com/office/drawing/2014/main" id="{96800BB5-6D1C-0B46-BD61-1B42671EE796}"/>
                  </a:ext>
                </a:extLst>
              </p:cNvPr>
              <p:cNvSpPr txBox="1">
                <a:spLocks noChangeArrowheads="1"/>
              </p:cNvSpPr>
              <p:nvPr/>
            </p:nvSpPr>
            <p:spPr bwMode="auto">
              <a:xfrm>
                <a:off x="1065" y="2085"/>
                <a:ext cx="803"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err="1">
                    <a:ln>
                      <a:noFill/>
                    </a:ln>
                    <a:solidFill>
                      <a:srgbClr val="000000"/>
                    </a:solidFill>
                    <a:effectLst/>
                    <a:uLnTx/>
                    <a:uFillTx/>
                    <a:latin typeface="Tahoma" charset="0"/>
                    <a:ea typeface="ＭＳ Ｐゴシック" charset="0"/>
                    <a:cs typeface="+mn-cs"/>
                  </a:rPr>
                  <a:t>acc_conn</a:t>
                </a: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(x)</a:t>
                </a:r>
              </a:p>
            </p:txBody>
          </p:sp>
        </p:grpSp>
      </p:grpSp>
      <p:grpSp>
        <p:nvGrpSpPr>
          <p:cNvPr id="319" name="Group 116">
            <a:extLst>
              <a:ext uri="{FF2B5EF4-FFF2-40B4-BE49-F238E27FC236}">
                <a16:creationId xmlns:a16="http://schemas.microsoft.com/office/drawing/2014/main" id="{80C83854-C77F-BA47-9721-52914A496B51}"/>
              </a:ext>
            </a:extLst>
          </p:cNvPr>
          <p:cNvGrpSpPr>
            <a:grpSpLocks/>
          </p:cNvGrpSpPr>
          <p:nvPr/>
        </p:nvGrpSpPr>
        <p:grpSpPr bwMode="auto">
          <a:xfrm>
            <a:off x="4879295" y="1432418"/>
            <a:ext cx="620713" cy="487363"/>
            <a:chOff x="-44" y="1473"/>
            <a:chExt cx="981" cy="1105"/>
          </a:xfrm>
        </p:grpSpPr>
        <p:pic>
          <p:nvPicPr>
            <p:cNvPr id="353" name="Picture 117" descr="desktop_computer_stylized_medium">
              <a:extLst>
                <a:ext uri="{FF2B5EF4-FFF2-40B4-BE49-F238E27FC236}">
                  <a16:creationId xmlns:a16="http://schemas.microsoft.com/office/drawing/2014/main" id="{FE9AA7D5-5E43-A948-A974-AB4C6A0118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4" name="Freeform 118">
              <a:extLst>
                <a:ext uri="{FF2B5EF4-FFF2-40B4-BE49-F238E27FC236}">
                  <a16:creationId xmlns:a16="http://schemas.microsoft.com/office/drawing/2014/main" id="{E2235674-3CC8-FA49-8410-24EA9726B242}"/>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320" name="Group 119">
            <a:extLst>
              <a:ext uri="{FF2B5EF4-FFF2-40B4-BE49-F238E27FC236}">
                <a16:creationId xmlns:a16="http://schemas.microsoft.com/office/drawing/2014/main" id="{20AAAB4F-DE43-4840-934B-1D6561325F75}"/>
              </a:ext>
            </a:extLst>
          </p:cNvPr>
          <p:cNvGrpSpPr>
            <a:grpSpLocks/>
          </p:cNvGrpSpPr>
          <p:nvPr/>
        </p:nvGrpSpPr>
        <p:grpSpPr bwMode="auto">
          <a:xfrm>
            <a:off x="6687458" y="1413368"/>
            <a:ext cx="336550" cy="512763"/>
            <a:chOff x="4140" y="429"/>
            <a:chExt cx="1425" cy="2396"/>
          </a:xfrm>
        </p:grpSpPr>
        <p:sp>
          <p:nvSpPr>
            <p:cNvPr id="321" name="Freeform 120">
              <a:extLst>
                <a:ext uri="{FF2B5EF4-FFF2-40B4-BE49-F238E27FC236}">
                  <a16:creationId xmlns:a16="http://schemas.microsoft.com/office/drawing/2014/main" id="{5DB74304-D404-914A-B276-40CA04FC1311}"/>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2" name="Rectangle 121">
              <a:extLst>
                <a:ext uri="{FF2B5EF4-FFF2-40B4-BE49-F238E27FC236}">
                  <a16:creationId xmlns:a16="http://schemas.microsoft.com/office/drawing/2014/main" id="{4478CCC0-71C5-0742-833B-39071606459A}"/>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3" name="Freeform 122">
              <a:extLst>
                <a:ext uri="{FF2B5EF4-FFF2-40B4-BE49-F238E27FC236}">
                  <a16:creationId xmlns:a16="http://schemas.microsoft.com/office/drawing/2014/main" id="{773F3087-0AEC-3244-AE9B-B906345E8CA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4" name="Freeform 123">
              <a:extLst>
                <a:ext uri="{FF2B5EF4-FFF2-40B4-BE49-F238E27FC236}">
                  <a16:creationId xmlns:a16="http://schemas.microsoft.com/office/drawing/2014/main" id="{6D261F9A-FEF5-2C48-A572-F9AEEE61C84B}"/>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5" name="Rectangle 124">
              <a:extLst>
                <a:ext uri="{FF2B5EF4-FFF2-40B4-BE49-F238E27FC236}">
                  <a16:creationId xmlns:a16="http://schemas.microsoft.com/office/drawing/2014/main" id="{D7A88CB8-3019-0847-8D63-FB56841E8488}"/>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26" name="Group 125">
              <a:extLst>
                <a:ext uri="{FF2B5EF4-FFF2-40B4-BE49-F238E27FC236}">
                  <a16:creationId xmlns:a16="http://schemas.microsoft.com/office/drawing/2014/main" id="{92427F18-D9EB-5F4E-A265-DCBE0DDFDD70}"/>
                </a:ext>
              </a:extLst>
            </p:cNvPr>
            <p:cNvGrpSpPr>
              <a:grpSpLocks/>
            </p:cNvGrpSpPr>
            <p:nvPr/>
          </p:nvGrpSpPr>
          <p:grpSpPr bwMode="auto">
            <a:xfrm>
              <a:off x="4749" y="668"/>
              <a:ext cx="581" cy="145"/>
              <a:chOff x="614" y="2568"/>
              <a:chExt cx="725" cy="139"/>
            </a:xfrm>
          </p:grpSpPr>
          <p:sp>
            <p:nvSpPr>
              <p:cNvPr id="351" name="AutoShape 126">
                <a:extLst>
                  <a:ext uri="{FF2B5EF4-FFF2-40B4-BE49-F238E27FC236}">
                    <a16:creationId xmlns:a16="http://schemas.microsoft.com/office/drawing/2014/main" id="{49297CCC-774B-1443-8147-999AEBDA5FE6}"/>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2" name="AutoShape 127">
                <a:extLst>
                  <a:ext uri="{FF2B5EF4-FFF2-40B4-BE49-F238E27FC236}">
                    <a16:creationId xmlns:a16="http://schemas.microsoft.com/office/drawing/2014/main" id="{99AA7B97-011A-844B-9C5E-49EF3FECA59C}"/>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27" name="Rectangle 128">
              <a:extLst>
                <a:ext uri="{FF2B5EF4-FFF2-40B4-BE49-F238E27FC236}">
                  <a16:creationId xmlns:a16="http://schemas.microsoft.com/office/drawing/2014/main" id="{0DE915D7-115F-0148-8246-F07CA43F2DF0}"/>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28" name="Group 129">
              <a:extLst>
                <a:ext uri="{FF2B5EF4-FFF2-40B4-BE49-F238E27FC236}">
                  <a16:creationId xmlns:a16="http://schemas.microsoft.com/office/drawing/2014/main" id="{1168EC4F-26EA-454C-A186-35A18483C0EB}"/>
                </a:ext>
              </a:extLst>
            </p:cNvPr>
            <p:cNvGrpSpPr>
              <a:grpSpLocks/>
            </p:cNvGrpSpPr>
            <p:nvPr/>
          </p:nvGrpSpPr>
          <p:grpSpPr bwMode="auto">
            <a:xfrm>
              <a:off x="4747" y="994"/>
              <a:ext cx="581" cy="134"/>
              <a:chOff x="614" y="2568"/>
              <a:chExt cx="725" cy="139"/>
            </a:xfrm>
          </p:grpSpPr>
          <p:sp>
            <p:nvSpPr>
              <p:cNvPr id="349" name="AutoShape 130">
                <a:extLst>
                  <a:ext uri="{FF2B5EF4-FFF2-40B4-BE49-F238E27FC236}">
                    <a16:creationId xmlns:a16="http://schemas.microsoft.com/office/drawing/2014/main" id="{30DEF7E1-5206-E14C-8F6E-C221B89557E7}"/>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0" name="AutoShape 131">
                <a:extLst>
                  <a:ext uri="{FF2B5EF4-FFF2-40B4-BE49-F238E27FC236}">
                    <a16:creationId xmlns:a16="http://schemas.microsoft.com/office/drawing/2014/main" id="{6DBD6BDF-F229-9945-8578-CEC44256CF60}"/>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29" name="Rectangle 132">
              <a:extLst>
                <a:ext uri="{FF2B5EF4-FFF2-40B4-BE49-F238E27FC236}">
                  <a16:creationId xmlns:a16="http://schemas.microsoft.com/office/drawing/2014/main" id="{0A0EEFD7-8203-2740-ABF0-C767B83C1EBD}"/>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30" name="Rectangle 133">
              <a:extLst>
                <a:ext uri="{FF2B5EF4-FFF2-40B4-BE49-F238E27FC236}">
                  <a16:creationId xmlns:a16="http://schemas.microsoft.com/office/drawing/2014/main" id="{9B3363E9-032E-DE45-B7D5-07B9FA6590E9}"/>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31" name="Group 134">
              <a:extLst>
                <a:ext uri="{FF2B5EF4-FFF2-40B4-BE49-F238E27FC236}">
                  <a16:creationId xmlns:a16="http://schemas.microsoft.com/office/drawing/2014/main" id="{64432C7D-9E6A-6E4E-965D-954C702C6B6E}"/>
                </a:ext>
              </a:extLst>
            </p:cNvPr>
            <p:cNvGrpSpPr>
              <a:grpSpLocks/>
            </p:cNvGrpSpPr>
            <p:nvPr/>
          </p:nvGrpSpPr>
          <p:grpSpPr bwMode="auto">
            <a:xfrm>
              <a:off x="4735" y="1627"/>
              <a:ext cx="582" cy="151"/>
              <a:chOff x="614" y="2568"/>
              <a:chExt cx="725" cy="139"/>
            </a:xfrm>
          </p:grpSpPr>
          <p:sp>
            <p:nvSpPr>
              <p:cNvPr id="347" name="AutoShape 135">
                <a:extLst>
                  <a:ext uri="{FF2B5EF4-FFF2-40B4-BE49-F238E27FC236}">
                    <a16:creationId xmlns:a16="http://schemas.microsoft.com/office/drawing/2014/main" id="{B32D344B-D91B-954B-BD35-1984E9213AA1}"/>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8" name="AutoShape 136">
                <a:extLst>
                  <a:ext uri="{FF2B5EF4-FFF2-40B4-BE49-F238E27FC236}">
                    <a16:creationId xmlns:a16="http://schemas.microsoft.com/office/drawing/2014/main" id="{47067A3E-2B26-F04B-A35D-FE7A4A410313}"/>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32" name="Freeform 137">
              <a:extLst>
                <a:ext uri="{FF2B5EF4-FFF2-40B4-BE49-F238E27FC236}">
                  <a16:creationId xmlns:a16="http://schemas.microsoft.com/office/drawing/2014/main" id="{D7735CF1-1F30-4F47-AC44-432430394B3A}"/>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33" name="Group 138">
              <a:extLst>
                <a:ext uri="{FF2B5EF4-FFF2-40B4-BE49-F238E27FC236}">
                  <a16:creationId xmlns:a16="http://schemas.microsoft.com/office/drawing/2014/main" id="{FB78B141-B15E-674E-8F3F-8329CF49818C}"/>
                </a:ext>
              </a:extLst>
            </p:cNvPr>
            <p:cNvGrpSpPr>
              <a:grpSpLocks/>
            </p:cNvGrpSpPr>
            <p:nvPr/>
          </p:nvGrpSpPr>
          <p:grpSpPr bwMode="auto">
            <a:xfrm>
              <a:off x="4739" y="1327"/>
              <a:ext cx="582" cy="139"/>
              <a:chOff x="614" y="2568"/>
              <a:chExt cx="725" cy="139"/>
            </a:xfrm>
          </p:grpSpPr>
          <p:sp>
            <p:nvSpPr>
              <p:cNvPr id="345" name="AutoShape 139">
                <a:extLst>
                  <a:ext uri="{FF2B5EF4-FFF2-40B4-BE49-F238E27FC236}">
                    <a16:creationId xmlns:a16="http://schemas.microsoft.com/office/drawing/2014/main" id="{2FE8954C-766A-0743-AFEA-BE850F02F6A5}"/>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6" name="AutoShape 140">
                <a:extLst>
                  <a:ext uri="{FF2B5EF4-FFF2-40B4-BE49-F238E27FC236}">
                    <a16:creationId xmlns:a16="http://schemas.microsoft.com/office/drawing/2014/main" id="{B0838D8D-F17D-6642-84C3-0A7A06DB11E7}"/>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34" name="Rectangle 141">
              <a:extLst>
                <a:ext uri="{FF2B5EF4-FFF2-40B4-BE49-F238E27FC236}">
                  <a16:creationId xmlns:a16="http://schemas.microsoft.com/office/drawing/2014/main" id="{201450E4-426D-034A-898C-EA0F1878F2BD}"/>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35" name="Freeform 142">
              <a:extLst>
                <a:ext uri="{FF2B5EF4-FFF2-40B4-BE49-F238E27FC236}">
                  <a16:creationId xmlns:a16="http://schemas.microsoft.com/office/drawing/2014/main" id="{BEF832CC-F889-B740-96DA-EC8898E429EA}"/>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36" name="Freeform 143">
              <a:extLst>
                <a:ext uri="{FF2B5EF4-FFF2-40B4-BE49-F238E27FC236}">
                  <a16:creationId xmlns:a16="http://schemas.microsoft.com/office/drawing/2014/main" id="{62398C75-46A0-3745-982E-EFC495B47581}"/>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37" name="Oval 144">
              <a:extLst>
                <a:ext uri="{FF2B5EF4-FFF2-40B4-BE49-F238E27FC236}">
                  <a16:creationId xmlns:a16="http://schemas.microsoft.com/office/drawing/2014/main" id="{352FBF24-62B2-6F49-AC68-A67E46BEF583}"/>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38" name="Freeform 145">
              <a:extLst>
                <a:ext uri="{FF2B5EF4-FFF2-40B4-BE49-F238E27FC236}">
                  <a16:creationId xmlns:a16="http://schemas.microsoft.com/office/drawing/2014/main" id="{689E20C5-4EA8-8A4D-86CB-905743CC96AF}"/>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39" name="AutoShape 146">
              <a:extLst>
                <a:ext uri="{FF2B5EF4-FFF2-40B4-BE49-F238E27FC236}">
                  <a16:creationId xmlns:a16="http://schemas.microsoft.com/office/drawing/2014/main" id="{EEA954D3-56B0-3541-93CF-131CC960367A}"/>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0" name="AutoShape 147">
              <a:extLst>
                <a:ext uri="{FF2B5EF4-FFF2-40B4-BE49-F238E27FC236}">
                  <a16:creationId xmlns:a16="http://schemas.microsoft.com/office/drawing/2014/main" id="{D041028B-4F78-C84C-BFED-1142E17FC058}"/>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1" name="Oval 148">
              <a:extLst>
                <a:ext uri="{FF2B5EF4-FFF2-40B4-BE49-F238E27FC236}">
                  <a16:creationId xmlns:a16="http://schemas.microsoft.com/office/drawing/2014/main" id="{1DB124EA-65C6-2944-95EA-9CF5A05FD43E}"/>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2" name="Oval 149">
              <a:extLst>
                <a:ext uri="{FF2B5EF4-FFF2-40B4-BE49-F238E27FC236}">
                  <a16:creationId xmlns:a16="http://schemas.microsoft.com/office/drawing/2014/main" id="{F9B231BC-3EE3-C645-A89F-95E350FAA4A6}"/>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343" name="Oval 150">
              <a:extLst>
                <a:ext uri="{FF2B5EF4-FFF2-40B4-BE49-F238E27FC236}">
                  <a16:creationId xmlns:a16="http://schemas.microsoft.com/office/drawing/2014/main" id="{01CC1925-74AE-594F-AD3D-173726AFBB10}"/>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4" name="Rectangle 151">
              <a:extLst>
                <a:ext uri="{FF2B5EF4-FFF2-40B4-BE49-F238E27FC236}">
                  <a16:creationId xmlns:a16="http://schemas.microsoft.com/office/drawing/2014/main" id="{92B6BE0B-71DF-9742-BE8C-BEF3D8A9EF2F}"/>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3" name="Group 12">
            <a:extLst>
              <a:ext uri="{FF2B5EF4-FFF2-40B4-BE49-F238E27FC236}">
                <a16:creationId xmlns:a16="http://schemas.microsoft.com/office/drawing/2014/main" id="{DE38AD7C-A8B1-2B4B-BE71-513FFA7EFB6C}"/>
              </a:ext>
            </a:extLst>
          </p:cNvPr>
          <p:cNvGrpSpPr/>
          <p:nvPr/>
        </p:nvGrpSpPr>
        <p:grpSpPr>
          <a:xfrm>
            <a:off x="4917394" y="5539014"/>
            <a:ext cx="1889805" cy="662028"/>
            <a:chOff x="9620023" y="2667000"/>
            <a:chExt cx="1889805" cy="662028"/>
          </a:xfrm>
        </p:grpSpPr>
        <p:sp>
          <p:nvSpPr>
            <p:cNvPr id="225" name="Line 105">
              <a:extLst>
                <a:ext uri="{FF2B5EF4-FFF2-40B4-BE49-F238E27FC236}">
                  <a16:creationId xmlns:a16="http://schemas.microsoft.com/office/drawing/2014/main" id="{6EE235BA-E9E9-3149-AB4E-BB5E5B9184E9}"/>
                </a:ext>
              </a:extLst>
            </p:cNvPr>
            <p:cNvSpPr>
              <a:spLocks noChangeShapeType="1"/>
            </p:cNvSpPr>
            <p:nvPr/>
          </p:nvSpPr>
          <p:spPr bwMode="auto">
            <a:xfrm flipH="1">
              <a:off x="9620023" y="2667000"/>
              <a:ext cx="1889805" cy="662028"/>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8" name="Rectangle 108">
              <a:extLst>
                <a:ext uri="{FF2B5EF4-FFF2-40B4-BE49-F238E27FC236}">
                  <a16:creationId xmlns:a16="http://schemas.microsoft.com/office/drawing/2014/main" id="{34867620-5404-3840-9CB7-CC051B16076F}"/>
                </a:ext>
              </a:extLst>
            </p:cNvPr>
            <p:cNvSpPr>
              <a:spLocks noChangeArrowheads="1"/>
            </p:cNvSpPr>
            <p:nvPr/>
          </p:nvSpPr>
          <p:spPr bwMode="auto">
            <a:xfrm>
              <a:off x="10132106" y="2824428"/>
              <a:ext cx="855208" cy="39774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3" name="Group 113">
              <a:extLst>
                <a:ext uri="{FF2B5EF4-FFF2-40B4-BE49-F238E27FC236}">
                  <a16:creationId xmlns:a16="http://schemas.microsoft.com/office/drawing/2014/main" id="{FF53EAD9-E51E-C047-8717-0A017ED29429}"/>
                </a:ext>
              </a:extLst>
            </p:cNvPr>
            <p:cNvGrpSpPr>
              <a:grpSpLocks/>
            </p:cNvGrpSpPr>
            <p:nvPr/>
          </p:nvGrpSpPr>
          <p:grpSpPr bwMode="auto">
            <a:xfrm>
              <a:off x="9998301" y="2802885"/>
              <a:ext cx="1274763" cy="336550"/>
              <a:chOff x="1065" y="2085"/>
              <a:chExt cx="803" cy="212"/>
            </a:xfrm>
          </p:grpSpPr>
          <p:sp>
            <p:nvSpPr>
              <p:cNvPr id="234" name="Rectangle 114">
                <a:extLst>
                  <a:ext uri="{FF2B5EF4-FFF2-40B4-BE49-F238E27FC236}">
                    <a16:creationId xmlns:a16="http://schemas.microsoft.com/office/drawing/2014/main" id="{49C5CA13-D3E8-AD41-9B46-F0CAA1288DCE}"/>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5" name="Text Box 115">
                <a:extLst>
                  <a:ext uri="{FF2B5EF4-FFF2-40B4-BE49-F238E27FC236}">
                    <a16:creationId xmlns:a16="http://schemas.microsoft.com/office/drawing/2014/main" id="{D4E6AFA2-674D-4C4B-889C-819675572F06}"/>
                  </a:ext>
                </a:extLst>
              </p:cNvPr>
              <p:cNvSpPr txBox="1">
                <a:spLocks noChangeArrowheads="1"/>
              </p:cNvSpPr>
              <p:nvPr/>
            </p:nvSpPr>
            <p:spPr bwMode="auto">
              <a:xfrm>
                <a:off x="1065" y="2085"/>
                <a:ext cx="803"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err="1">
                    <a:ln>
                      <a:noFill/>
                    </a:ln>
                    <a:solidFill>
                      <a:srgbClr val="000000"/>
                    </a:solidFill>
                    <a:effectLst/>
                    <a:uLnTx/>
                    <a:uFillTx/>
                    <a:latin typeface="Tahoma" charset="0"/>
                    <a:ea typeface="ＭＳ Ｐゴシック" charset="0"/>
                    <a:cs typeface="+mn-cs"/>
                  </a:rPr>
                  <a:t>acc_conn</a:t>
                </a: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(x)</a:t>
                </a:r>
              </a:p>
            </p:txBody>
          </p:sp>
        </p:grpSp>
      </p:grpSp>
      <p:grpSp>
        <p:nvGrpSpPr>
          <p:cNvPr id="15" name="Group 14">
            <a:extLst>
              <a:ext uri="{FF2B5EF4-FFF2-40B4-BE49-F238E27FC236}">
                <a16:creationId xmlns:a16="http://schemas.microsoft.com/office/drawing/2014/main" id="{D5CE827D-884B-C243-811A-BA57B03C1272}"/>
              </a:ext>
            </a:extLst>
          </p:cNvPr>
          <p:cNvGrpSpPr/>
          <p:nvPr/>
        </p:nvGrpSpPr>
        <p:grpSpPr>
          <a:xfrm>
            <a:off x="4080329" y="5732236"/>
            <a:ext cx="4134756" cy="1082222"/>
            <a:chOff x="3673928" y="5775778"/>
            <a:chExt cx="4134756" cy="1082222"/>
          </a:xfrm>
        </p:grpSpPr>
        <p:sp>
          <p:nvSpPr>
            <p:cNvPr id="14" name="Rectangle 13">
              <a:extLst>
                <a:ext uri="{FF2B5EF4-FFF2-40B4-BE49-F238E27FC236}">
                  <a16:creationId xmlns:a16="http://schemas.microsoft.com/office/drawing/2014/main" id="{014466EA-38BF-AC46-AFFE-C98EDEE60F29}"/>
                </a:ext>
              </a:extLst>
            </p:cNvPr>
            <p:cNvSpPr/>
            <p:nvPr/>
          </p:nvSpPr>
          <p:spPr>
            <a:xfrm>
              <a:off x="4020455" y="5775778"/>
              <a:ext cx="3788229" cy="10822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1" name="Group 10">
              <a:extLst>
                <a:ext uri="{FF2B5EF4-FFF2-40B4-BE49-F238E27FC236}">
                  <a16:creationId xmlns:a16="http://schemas.microsoft.com/office/drawing/2014/main" id="{0FEA675F-95EB-944F-978C-22DF4F8A54DC}"/>
                </a:ext>
              </a:extLst>
            </p:cNvPr>
            <p:cNvGrpSpPr/>
            <p:nvPr/>
          </p:nvGrpSpPr>
          <p:grpSpPr>
            <a:xfrm>
              <a:off x="3673928" y="5804239"/>
              <a:ext cx="3829958" cy="830263"/>
              <a:chOff x="4588327" y="5819777"/>
              <a:chExt cx="3829958" cy="830263"/>
            </a:xfrm>
            <a:noFill/>
          </p:grpSpPr>
          <p:sp>
            <p:nvSpPr>
              <p:cNvPr id="287" name="Text Box 49">
                <a:extLst>
                  <a:ext uri="{FF2B5EF4-FFF2-40B4-BE49-F238E27FC236}">
                    <a16:creationId xmlns:a16="http://schemas.microsoft.com/office/drawing/2014/main" id="{132D608A-D3A5-E54F-AEEE-E1F1B0718AC0}"/>
                  </a:ext>
                </a:extLst>
              </p:cNvPr>
              <p:cNvSpPr txBox="1">
                <a:spLocks noChangeArrowheads="1"/>
              </p:cNvSpPr>
              <p:nvPr/>
            </p:nvSpPr>
            <p:spPr bwMode="auto">
              <a:xfrm>
                <a:off x="5202012" y="5819777"/>
                <a:ext cx="3216273" cy="830263"/>
              </a:xfrm>
              <a:prstGeom prst="rect">
                <a:avLst/>
              </a:prstGeom>
              <a:gr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a:ea typeface="ＭＳ Ｐゴシック" charset="0"/>
                    <a:cs typeface="+mn-cs"/>
                  </a:rPr>
                  <a:t>Problem: half open connection! (no client)</a:t>
                </a:r>
              </a:p>
            </p:txBody>
          </p:sp>
          <p:pic>
            <p:nvPicPr>
              <p:cNvPr id="8" name="Picture 7" descr="A picture containing drawing&#10;&#10;Description automatically generated">
                <a:extLst>
                  <a:ext uri="{FF2B5EF4-FFF2-40B4-BE49-F238E27FC236}">
                    <a16:creationId xmlns:a16="http://schemas.microsoft.com/office/drawing/2014/main" id="{5EAF06CF-36BA-E34A-83CF-1DFB966A8512}"/>
                  </a:ext>
                </a:extLst>
              </p:cNvPr>
              <p:cNvPicPr>
                <a:picLocks noChangeAspect="1"/>
              </p:cNvPicPr>
              <p:nvPr/>
            </p:nvPicPr>
            <p:blipFill>
              <a:blip r:embed="rId4"/>
              <a:stretch>
                <a:fillRect/>
              </a:stretch>
            </p:blipFill>
            <p:spPr>
              <a:xfrm>
                <a:off x="4588327" y="5916386"/>
                <a:ext cx="636815" cy="636815"/>
              </a:xfrm>
              <a:prstGeom prst="rect">
                <a:avLst/>
              </a:prstGeom>
              <a:grpFill/>
            </p:spPr>
          </p:pic>
        </p:grpSp>
      </p:grpSp>
      <p:sp>
        <p:nvSpPr>
          <p:cNvPr id="81" name="Slide Number Placeholder 2">
            <a:extLst>
              <a:ext uri="{FF2B5EF4-FFF2-40B4-BE49-F238E27FC236}">
                <a16:creationId xmlns:a16="http://schemas.microsoft.com/office/drawing/2014/main" id="{C5180A9E-4EA2-5A45-B935-0F6B15CE622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24</a:t>
            </a:fld>
            <a:endParaRPr lang="en-US" dirty="0"/>
          </a:p>
        </p:txBody>
      </p:sp>
    </p:spTree>
    <p:extLst>
      <p:ext uri="{BB962C8B-B14F-4D97-AF65-F5344CB8AC3E}">
        <p14:creationId xmlns:p14="http://schemas.microsoft.com/office/powerpoint/2010/main" val="161969347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0"/>
                                        </p:tgtEl>
                                        <p:attrNameLst>
                                          <p:attrName>style.visibility</p:attrName>
                                        </p:attrNameLst>
                                      </p:cBhvr>
                                      <p:to>
                                        <p:strVal val="visible"/>
                                      </p:to>
                                    </p:set>
                                    <p:animEffect transition="in" filter="dissolve">
                                      <p:cBhvr>
                                        <p:cTn id="12" dur="500"/>
                                        <p:tgtEl>
                                          <p:spTgt spid="2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2-way handshake scenarios</a:t>
            </a:r>
          </a:p>
        </p:txBody>
      </p:sp>
      <p:grpSp>
        <p:nvGrpSpPr>
          <p:cNvPr id="357" name="Group 152">
            <a:extLst>
              <a:ext uri="{FF2B5EF4-FFF2-40B4-BE49-F238E27FC236}">
                <a16:creationId xmlns:a16="http://schemas.microsoft.com/office/drawing/2014/main" id="{9C2006BA-AA2D-8544-A70F-118097C53265}"/>
              </a:ext>
            </a:extLst>
          </p:cNvPr>
          <p:cNvGrpSpPr>
            <a:grpSpLocks/>
          </p:cNvGrpSpPr>
          <p:nvPr/>
        </p:nvGrpSpPr>
        <p:grpSpPr bwMode="auto">
          <a:xfrm>
            <a:off x="8173174" y="1342839"/>
            <a:ext cx="3933825" cy="4568825"/>
            <a:chOff x="3150" y="1107"/>
            <a:chExt cx="2478" cy="2878"/>
          </a:xfrm>
        </p:grpSpPr>
        <p:sp>
          <p:nvSpPr>
            <p:cNvPr id="358" name="Line 153">
              <a:extLst>
                <a:ext uri="{FF2B5EF4-FFF2-40B4-BE49-F238E27FC236}">
                  <a16:creationId xmlns:a16="http://schemas.microsoft.com/office/drawing/2014/main" id="{C056962F-C2E4-4D43-8591-63C2094689E9}"/>
                </a:ext>
              </a:extLst>
            </p:cNvPr>
            <p:cNvSpPr>
              <a:spLocks noChangeShapeType="1"/>
            </p:cNvSpPr>
            <p:nvPr/>
          </p:nvSpPr>
          <p:spPr bwMode="auto">
            <a:xfrm flipH="1">
              <a:off x="4822" y="1490"/>
              <a:ext cx="1" cy="2495"/>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9" name="Text Box 154">
              <a:extLst>
                <a:ext uri="{FF2B5EF4-FFF2-40B4-BE49-F238E27FC236}">
                  <a16:creationId xmlns:a16="http://schemas.microsoft.com/office/drawing/2014/main" id="{CDA652F2-819F-6848-A5C9-8D9B66F9680B}"/>
                </a:ext>
              </a:extLst>
            </p:cNvPr>
            <p:cNvSpPr txBox="1">
              <a:spLocks noChangeArrowheads="1"/>
            </p:cNvSpPr>
            <p:nvPr/>
          </p:nvSpPr>
          <p:spPr bwMode="auto">
            <a:xfrm>
              <a:off x="3150" y="2983"/>
              <a:ext cx="738" cy="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client terminates</a:t>
              </a:r>
            </a:p>
          </p:txBody>
        </p:sp>
        <p:sp>
          <p:nvSpPr>
            <p:cNvPr id="360" name="Line 155">
              <a:extLst>
                <a:ext uri="{FF2B5EF4-FFF2-40B4-BE49-F238E27FC236}">
                  <a16:creationId xmlns:a16="http://schemas.microsoft.com/office/drawing/2014/main" id="{666153C5-2212-0042-ABC5-919CF540FFF1}"/>
                </a:ext>
              </a:extLst>
            </p:cNvPr>
            <p:cNvSpPr>
              <a:spLocks noChangeShapeType="1"/>
            </p:cNvSpPr>
            <p:nvPr/>
          </p:nvSpPr>
          <p:spPr bwMode="auto">
            <a:xfrm flipH="1">
              <a:off x="3845" y="1451"/>
              <a:ext cx="15" cy="1549"/>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1" name="Line 156">
              <a:extLst>
                <a:ext uri="{FF2B5EF4-FFF2-40B4-BE49-F238E27FC236}">
                  <a16:creationId xmlns:a16="http://schemas.microsoft.com/office/drawing/2014/main" id="{16ACB45E-8A1D-F74A-9C70-18C251DD28E3}"/>
                </a:ext>
              </a:extLst>
            </p:cNvPr>
            <p:cNvSpPr>
              <a:spLocks noChangeShapeType="1"/>
            </p:cNvSpPr>
            <p:nvPr/>
          </p:nvSpPr>
          <p:spPr bwMode="auto">
            <a:xfrm flipH="1">
              <a:off x="3850" y="1726"/>
              <a:ext cx="990" cy="60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2" name="Rectangle 157">
              <a:extLst>
                <a:ext uri="{FF2B5EF4-FFF2-40B4-BE49-F238E27FC236}">
                  <a16:creationId xmlns:a16="http://schemas.microsoft.com/office/drawing/2014/main" id="{7479C1A9-07F7-CD4C-A137-D663CAEFD43C}"/>
                </a:ext>
              </a:extLst>
            </p:cNvPr>
            <p:cNvSpPr>
              <a:spLocks noChangeArrowheads="1"/>
            </p:cNvSpPr>
            <p:nvPr/>
          </p:nvSpPr>
          <p:spPr bwMode="auto">
            <a:xfrm>
              <a:off x="4200" y="1761"/>
              <a:ext cx="277" cy="20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3" name="Text Box 158">
              <a:extLst>
                <a:ext uri="{FF2B5EF4-FFF2-40B4-BE49-F238E27FC236}">
                  <a16:creationId xmlns:a16="http://schemas.microsoft.com/office/drawing/2014/main" id="{07E98DEC-15BD-8E44-8C66-72860ACC5678}"/>
                </a:ext>
              </a:extLst>
            </p:cNvPr>
            <p:cNvSpPr txBox="1">
              <a:spLocks noChangeArrowheads="1"/>
            </p:cNvSpPr>
            <p:nvPr/>
          </p:nvSpPr>
          <p:spPr bwMode="auto">
            <a:xfrm>
              <a:off x="3312" y="2221"/>
              <a:ext cx="4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364" name="Oval 159">
              <a:extLst>
                <a:ext uri="{FF2B5EF4-FFF2-40B4-BE49-F238E27FC236}">
                  <a16:creationId xmlns:a16="http://schemas.microsoft.com/office/drawing/2014/main" id="{C387CC00-D294-7442-8EAF-0E4792392432}"/>
                </a:ext>
              </a:extLst>
            </p:cNvPr>
            <p:cNvSpPr>
              <a:spLocks noChangeArrowheads="1"/>
            </p:cNvSpPr>
            <p:nvPr/>
          </p:nvSpPr>
          <p:spPr bwMode="auto">
            <a:xfrm>
              <a:off x="3817" y="2299"/>
              <a:ext cx="57" cy="56"/>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365" name="Text Box 160">
              <a:extLst>
                <a:ext uri="{FF2B5EF4-FFF2-40B4-BE49-F238E27FC236}">
                  <a16:creationId xmlns:a16="http://schemas.microsoft.com/office/drawing/2014/main" id="{A3029202-6E45-6F46-B68F-696E31F63852}"/>
                </a:ext>
              </a:extLst>
            </p:cNvPr>
            <p:cNvSpPr txBox="1">
              <a:spLocks noChangeArrowheads="1"/>
            </p:cNvSpPr>
            <p:nvPr/>
          </p:nvSpPr>
          <p:spPr bwMode="auto">
            <a:xfrm>
              <a:off x="3213" y="1380"/>
              <a:ext cx="613"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6" name="Line 161">
              <a:extLst>
                <a:ext uri="{FF2B5EF4-FFF2-40B4-BE49-F238E27FC236}">
                  <a16:creationId xmlns:a16="http://schemas.microsoft.com/office/drawing/2014/main" id="{0FC46209-BD0B-0445-AF05-C8310A8E862F}"/>
                </a:ext>
              </a:extLst>
            </p:cNvPr>
            <p:cNvSpPr>
              <a:spLocks noChangeShapeType="1"/>
            </p:cNvSpPr>
            <p:nvPr/>
          </p:nvSpPr>
          <p:spPr bwMode="auto">
            <a:xfrm>
              <a:off x="3888" y="1503"/>
              <a:ext cx="932" cy="199"/>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7" name="Rectangle 162">
              <a:extLst>
                <a:ext uri="{FF2B5EF4-FFF2-40B4-BE49-F238E27FC236}">
                  <a16:creationId xmlns:a16="http://schemas.microsoft.com/office/drawing/2014/main" id="{636932A4-EF38-E141-9BEF-C806F12D9ABB}"/>
                </a:ext>
              </a:extLst>
            </p:cNvPr>
            <p:cNvSpPr>
              <a:spLocks noChangeArrowheads="1"/>
            </p:cNvSpPr>
            <p:nvPr/>
          </p:nvSpPr>
          <p:spPr bwMode="auto">
            <a:xfrm>
              <a:off x="4088" y="1494"/>
              <a:ext cx="490" cy="20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8" name="Text Box 163">
              <a:extLst>
                <a:ext uri="{FF2B5EF4-FFF2-40B4-BE49-F238E27FC236}">
                  <a16:creationId xmlns:a16="http://schemas.microsoft.com/office/drawing/2014/main" id="{09C7E230-4405-9E40-BEB3-C33FFEF6366D}"/>
                </a:ext>
              </a:extLst>
            </p:cNvPr>
            <p:cNvSpPr txBox="1">
              <a:spLocks noChangeArrowheads="1"/>
            </p:cNvSpPr>
            <p:nvPr/>
          </p:nvSpPr>
          <p:spPr bwMode="auto">
            <a:xfrm>
              <a:off x="3943" y="1473"/>
              <a:ext cx="802"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p:txBody>
        </p:sp>
        <p:sp>
          <p:nvSpPr>
            <p:cNvPr id="369" name="Text Box 164">
              <a:extLst>
                <a:ext uri="{FF2B5EF4-FFF2-40B4-BE49-F238E27FC236}">
                  <a16:creationId xmlns:a16="http://schemas.microsoft.com/office/drawing/2014/main" id="{8AEE0E4A-F8B4-9A4D-85F5-6FF0942C65C4}"/>
                </a:ext>
              </a:extLst>
            </p:cNvPr>
            <p:cNvSpPr txBox="1">
              <a:spLocks noChangeArrowheads="1"/>
            </p:cNvSpPr>
            <p:nvPr/>
          </p:nvSpPr>
          <p:spPr bwMode="auto">
            <a:xfrm>
              <a:off x="4862" y="1636"/>
              <a:ext cx="4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370" name="Oval 165">
              <a:extLst>
                <a:ext uri="{FF2B5EF4-FFF2-40B4-BE49-F238E27FC236}">
                  <a16:creationId xmlns:a16="http://schemas.microsoft.com/office/drawing/2014/main" id="{837C2516-1B6F-784E-B717-4861DCB88C9F}"/>
                </a:ext>
              </a:extLst>
            </p:cNvPr>
            <p:cNvSpPr>
              <a:spLocks noChangeArrowheads="1"/>
            </p:cNvSpPr>
            <p:nvPr/>
          </p:nvSpPr>
          <p:spPr bwMode="auto">
            <a:xfrm>
              <a:off x="4794" y="1710"/>
              <a:ext cx="57" cy="56"/>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nvGrpSpPr>
            <p:cNvPr id="371" name="Group 166">
              <a:extLst>
                <a:ext uri="{FF2B5EF4-FFF2-40B4-BE49-F238E27FC236}">
                  <a16:creationId xmlns:a16="http://schemas.microsoft.com/office/drawing/2014/main" id="{A1A4C995-57EF-2B44-9A2B-4B574A973474}"/>
                </a:ext>
              </a:extLst>
            </p:cNvPr>
            <p:cNvGrpSpPr>
              <a:grpSpLocks/>
            </p:cNvGrpSpPr>
            <p:nvPr/>
          </p:nvGrpSpPr>
          <p:grpSpPr bwMode="auto">
            <a:xfrm>
              <a:off x="4006" y="1848"/>
              <a:ext cx="803" cy="212"/>
              <a:chOff x="1065" y="2085"/>
              <a:chExt cx="803" cy="212"/>
            </a:xfrm>
          </p:grpSpPr>
          <p:sp>
            <p:nvSpPr>
              <p:cNvPr id="417" name="Rectangle 167">
                <a:extLst>
                  <a:ext uri="{FF2B5EF4-FFF2-40B4-BE49-F238E27FC236}">
                    <a16:creationId xmlns:a16="http://schemas.microsoft.com/office/drawing/2014/main" id="{5B3B9AC0-C168-2542-9619-9FFE0FFD6E75}"/>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8" name="Text Box 168">
                <a:extLst>
                  <a:ext uri="{FF2B5EF4-FFF2-40B4-BE49-F238E27FC236}">
                    <a16:creationId xmlns:a16="http://schemas.microsoft.com/office/drawing/2014/main" id="{FAF5722C-69B4-6B44-95D4-000562ACFDF9}"/>
                  </a:ext>
                </a:extLst>
              </p:cNvPr>
              <p:cNvSpPr txBox="1">
                <a:spLocks noChangeArrowheads="1"/>
              </p:cNvSpPr>
              <p:nvPr/>
            </p:nvSpPr>
            <p:spPr bwMode="auto">
              <a:xfrm>
                <a:off x="1065" y="2085"/>
                <a:ext cx="803"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acc_conn(x)</a:t>
                </a:r>
              </a:p>
            </p:txBody>
          </p:sp>
        </p:grpSp>
        <p:sp>
          <p:nvSpPr>
            <p:cNvPr id="372" name="Line 169">
              <a:extLst>
                <a:ext uri="{FF2B5EF4-FFF2-40B4-BE49-F238E27FC236}">
                  <a16:creationId xmlns:a16="http://schemas.microsoft.com/office/drawing/2014/main" id="{73E51126-71B9-DA4D-B01B-7072D4E22BDC}"/>
                </a:ext>
              </a:extLst>
            </p:cNvPr>
            <p:cNvSpPr>
              <a:spLocks noChangeShapeType="1"/>
            </p:cNvSpPr>
            <p:nvPr/>
          </p:nvSpPr>
          <p:spPr bwMode="auto">
            <a:xfrm>
              <a:off x="3877" y="2345"/>
              <a:ext cx="932" cy="199"/>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73" name="Rectangle 170">
              <a:extLst>
                <a:ext uri="{FF2B5EF4-FFF2-40B4-BE49-F238E27FC236}">
                  <a16:creationId xmlns:a16="http://schemas.microsoft.com/office/drawing/2014/main" id="{8B70B875-EE96-E044-B8D9-41CF1BBB693D}"/>
                </a:ext>
              </a:extLst>
            </p:cNvPr>
            <p:cNvSpPr>
              <a:spLocks noChangeArrowheads="1"/>
            </p:cNvSpPr>
            <p:nvPr/>
          </p:nvSpPr>
          <p:spPr bwMode="auto">
            <a:xfrm>
              <a:off x="4077" y="2336"/>
              <a:ext cx="490" cy="20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74" name="Text Box 171">
              <a:extLst>
                <a:ext uri="{FF2B5EF4-FFF2-40B4-BE49-F238E27FC236}">
                  <a16:creationId xmlns:a16="http://schemas.microsoft.com/office/drawing/2014/main" id="{069C4711-758D-CF4A-A407-6F22C98DCF70}"/>
                </a:ext>
              </a:extLst>
            </p:cNvPr>
            <p:cNvSpPr txBox="1">
              <a:spLocks noChangeArrowheads="1"/>
            </p:cNvSpPr>
            <p:nvPr/>
          </p:nvSpPr>
          <p:spPr bwMode="auto">
            <a:xfrm>
              <a:off x="3989" y="2315"/>
              <a:ext cx="688"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data(x+1)</a:t>
              </a:r>
            </a:p>
          </p:txBody>
        </p:sp>
        <p:sp>
          <p:nvSpPr>
            <p:cNvPr id="375" name="Oval 172">
              <a:extLst>
                <a:ext uri="{FF2B5EF4-FFF2-40B4-BE49-F238E27FC236}">
                  <a16:creationId xmlns:a16="http://schemas.microsoft.com/office/drawing/2014/main" id="{B63CF324-44AD-D941-BFE9-6823A7212A48}"/>
                </a:ext>
              </a:extLst>
            </p:cNvPr>
            <p:cNvSpPr>
              <a:spLocks noChangeArrowheads="1"/>
            </p:cNvSpPr>
            <p:nvPr/>
          </p:nvSpPr>
          <p:spPr bwMode="auto">
            <a:xfrm>
              <a:off x="4790" y="2524"/>
              <a:ext cx="57" cy="56"/>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376" name="Text Box 173">
              <a:extLst>
                <a:ext uri="{FF2B5EF4-FFF2-40B4-BE49-F238E27FC236}">
                  <a16:creationId xmlns:a16="http://schemas.microsoft.com/office/drawing/2014/main" id="{21C7DDF1-6000-FA4F-8259-FD106EBA0F67}"/>
                </a:ext>
              </a:extLst>
            </p:cNvPr>
            <p:cNvSpPr txBox="1">
              <a:spLocks noChangeArrowheads="1"/>
            </p:cNvSpPr>
            <p:nvPr/>
          </p:nvSpPr>
          <p:spPr bwMode="auto">
            <a:xfrm>
              <a:off x="4890" y="2373"/>
              <a:ext cx="738" cy="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accept</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data(x+1)</a:t>
              </a:r>
            </a:p>
          </p:txBody>
        </p:sp>
        <p:grpSp>
          <p:nvGrpSpPr>
            <p:cNvPr id="377" name="Group 174">
              <a:extLst>
                <a:ext uri="{FF2B5EF4-FFF2-40B4-BE49-F238E27FC236}">
                  <a16:creationId xmlns:a16="http://schemas.microsoft.com/office/drawing/2014/main" id="{67E235CF-E2F0-4A4C-B6BE-CB6AC0D0B6B1}"/>
                </a:ext>
              </a:extLst>
            </p:cNvPr>
            <p:cNvGrpSpPr>
              <a:grpSpLocks/>
            </p:cNvGrpSpPr>
            <p:nvPr/>
          </p:nvGrpSpPr>
          <p:grpSpPr bwMode="auto">
            <a:xfrm>
              <a:off x="3826" y="2803"/>
              <a:ext cx="1515" cy="300"/>
              <a:chOff x="3818" y="2796"/>
              <a:chExt cx="1515" cy="300"/>
            </a:xfrm>
          </p:grpSpPr>
          <p:sp>
            <p:nvSpPr>
              <p:cNvPr id="415" name="Line 175">
                <a:extLst>
                  <a:ext uri="{FF2B5EF4-FFF2-40B4-BE49-F238E27FC236}">
                    <a16:creationId xmlns:a16="http://schemas.microsoft.com/office/drawing/2014/main" id="{BC5ADDF2-7CBC-484B-8D57-A55A75E1FA1C}"/>
                  </a:ext>
                </a:extLst>
              </p:cNvPr>
              <p:cNvSpPr>
                <a:spLocks noChangeShapeType="1"/>
              </p:cNvSpPr>
              <p:nvPr/>
            </p:nvSpPr>
            <p:spPr bwMode="auto">
              <a:xfrm>
                <a:off x="3818" y="2951"/>
                <a:ext cx="1515" cy="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6" name="Text Box 176">
                <a:extLst>
                  <a:ext uri="{FF2B5EF4-FFF2-40B4-BE49-F238E27FC236}">
                    <a16:creationId xmlns:a16="http://schemas.microsoft.com/office/drawing/2014/main" id="{4DB46F2E-E4BE-194B-8D43-E5E134B15493}"/>
                  </a:ext>
                </a:extLst>
              </p:cNvPr>
              <p:cNvSpPr txBox="1">
                <a:spLocks noChangeArrowheads="1"/>
              </p:cNvSpPr>
              <p:nvPr/>
            </p:nvSpPr>
            <p:spPr bwMode="auto">
              <a:xfrm>
                <a:off x="3989" y="2796"/>
                <a:ext cx="706" cy="3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connection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x completes</a:t>
                </a:r>
              </a:p>
            </p:txBody>
          </p:sp>
        </p:grpSp>
        <p:sp>
          <p:nvSpPr>
            <p:cNvPr id="378" name="Text Box 177">
              <a:extLst>
                <a:ext uri="{FF2B5EF4-FFF2-40B4-BE49-F238E27FC236}">
                  <a16:creationId xmlns:a16="http://schemas.microsoft.com/office/drawing/2014/main" id="{1C719B44-FA92-594B-8E17-4A5C23A8F44E}"/>
                </a:ext>
              </a:extLst>
            </p:cNvPr>
            <p:cNvSpPr txBox="1">
              <a:spLocks noChangeArrowheads="1"/>
            </p:cNvSpPr>
            <p:nvPr/>
          </p:nvSpPr>
          <p:spPr bwMode="auto">
            <a:xfrm>
              <a:off x="4830" y="2962"/>
              <a:ext cx="738" cy="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server</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forgets x</a:t>
              </a:r>
            </a:p>
          </p:txBody>
        </p:sp>
        <p:grpSp>
          <p:nvGrpSpPr>
            <p:cNvPr id="379" name="Group 178">
              <a:extLst>
                <a:ext uri="{FF2B5EF4-FFF2-40B4-BE49-F238E27FC236}">
                  <a16:creationId xmlns:a16="http://schemas.microsoft.com/office/drawing/2014/main" id="{EC86099C-C8AD-6846-8AE7-34CA041B869C}"/>
                </a:ext>
              </a:extLst>
            </p:cNvPr>
            <p:cNvGrpSpPr>
              <a:grpSpLocks/>
            </p:cNvGrpSpPr>
            <p:nvPr/>
          </p:nvGrpSpPr>
          <p:grpSpPr bwMode="auto">
            <a:xfrm>
              <a:off x="3570" y="1119"/>
              <a:ext cx="391" cy="307"/>
              <a:chOff x="-44" y="1473"/>
              <a:chExt cx="981" cy="1105"/>
            </a:xfrm>
          </p:grpSpPr>
          <p:pic>
            <p:nvPicPr>
              <p:cNvPr id="413" name="Picture 179" descr="desktop_computer_stylized_medium">
                <a:extLst>
                  <a:ext uri="{FF2B5EF4-FFF2-40B4-BE49-F238E27FC236}">
                    <a16:creationId xmlns:a16="http://schemas.microsoft.com/office/drawing/2014/main" id="{F1C9C236-427D-834B-8DAC-99F53A437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4" name="Freeform 180">
                <a:extLst>
                  <a:ext uri="{FF2B5EF4-FFF2-40B4-BE49-F238E27FC236}">
                    <a16:creationId xmlns:a16="http://schemas.microsoft.com/office/drawing/2014/main" id="{77EA5CD5-1868-AB46-B031-A7892A487F0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380" name="Group 181">
              <a:extLst>
                <a:ext uri="{FF2B5EF4-FFF2-40B4-BE49-F238E27FC236}">
                  <a16:creationId xmlns:a16="http://schemas.microsoft.com/office/drawing/2014/main" id="{D3F68FA6-F7DF-A146-A605-ABBDC8F8EFF8}"/>
                </a:ext>
              </a:extLst>
            </p:cNvPr>
            <p:cNvGrpSpPr>
              <a:grpSpLocks/>
            </p:cNvGrpSpPr>
            <p:nvPr/>
          </p:nvGrpSpPr>
          <p:grpSpPr bwMode="auto">
            <a:xfrm>
              <a:off x="4709" y="1107"/>
              <a:ext cx="212" cy="323"/>
              <a:chOff x="4140" y="429"/>
              <a:chExt cx="1425" cy="2396"/>
            </a:xfrm>
          </p:grpSpPr>
          <p:sp>
            <p:nvSpPr>
              <p:cNvPr id="381" name="Freeform 182">
                <a:extLst>
                  <a:ext uri="{FF2B5EF4-FFF2-40B4-BE49-F238E27FC236}">
                    <a16:creationId xmlns:a16="http://schemas.microsoft.com/office/drawing/2014/main" id="{1D2E36D3-F983-B54A-87F8-4B0FB1D0A97A}"/>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82" name="Rectangle 183">
                <a:extLst>
                  <a:ext uri="{FF2B5EF4-FFF2-40B4-BE49-F238E27FC236}">
                    <a16:creationId xmlns:a16="http://schemas.microsoft.com/office/drawing/2014/main" id="{86762413-0C19-5E4F-AA7E-12F7BBEF4FE0}"/>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83" name="Freeform 184">
                <a:extLst>
                  <a:ext uri="{FF2B5EF4-FFF2-40B4-BE49-F238E27FC236}">
                    <a16:creationId xmlns:a16="http://schemas.microsoft.com/office/drawing/2014/main" id="{9ABD2B3D-5A73-0E4B-91D1-78596AD0A854}"/>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84" name="Freeform 185">
                <a:extLst>
                  <a:ext uri="{FF2B5EF4-FFF2-40B4-BE49-F238E27FC236}">
                    <a16:creationId xmlns:a16="http://schemas.microsoft.com/office/drawing/2014/main" id="{CAECD6F3-58BC-F24D-9434-643EDC4E7A8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85" name="Rectangle 186">
                <a:extLst>
                  <a:ext uri="{FF2B5EF4-FFF2-40B4-BE49-F238E27FC236}">
                    <a16:creationId xmlns:a16="http://schemas.microsoft.com/office/drawing/2014/main" id="{D640048A-92E5-F240-B20B-73B8FE8B2413}"/>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86" name="Group 187">
                <a:extLst>
                  <a:ext uri="{FF2B5EF4-FFF2-40B4-BE49-F238E27FC236}">
                    <a16:creationId xmlns:a16="http://schemas.microsoft.com/office/drawing/2014/main" id="{55FC97C6-B1FB-854D-94BE-E7BED8E1DC83}"/>
                  </a:ext>
                </a:extLst>
              </p:cNvPr>
              <p:cNvGrpSpPr>
                <a:grpSpLocks/>
              </p:cNvGrpSpPr>
              <p:nvPr/>
            </p:nvGrpSpPr>
            <p:grpSpPr bwMode="auto">
              <a:xfrm>
                <a:off x="4749" y="668"/>
                <a:ext cx="581" cy="145"/>
                <a:chOff x="614" y="2568"/>
                <a:chExt cx="725" cy="139"/>
              </a:xfrm>
            </p:grpSpPr>
            <p:sp>
              <p:nvSpPr>
                <p:cNvPr id="411" name="AutoShape 188">
                  <a:extLst>
                    <a:ext uri="{FF2B5EF4-FFF2-40B4-BE49-F238E27FC236}">
                      <a16:creationId xmlns:a16="http://schemas.microsoft.com/office/drawing/2014/main" id="{E2DCD474-0D76-1D47-938B-0347B4119D35}"/>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2" name="AutoShape 189">
                  <a:extLst>
                    <a:ext uri="{FF2B5EF4-FFF2-40B4-BE49-F238E27FC236}">
                      <a16:creationId xmlns:a16="http://schemas.microsoft.com/office/drawing/2014/main" id="{ADC0CDA4-3ACC-784D-AFDA-1C6EA9C54117}"/>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87" name="Rectangle 190">
                <a:extLst>
                  <a:ext uri="{FF2B5EF4-FFF2-40B4-BE49-F238E27FC236}">
                    <a16:creationId xmlns:a16="http://schemas.microsoft.com/office/drawing/2014/main" id="{AEEFE7D3-0B38-EE42-AA94-340CFCA0C0A3}"/>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88" name="Group 191">
                <a:extLst>
                  <a:ext uri="{FF2B5EF4-FFF2-40B4-BE49-F238E27FC236}">
                    <a16:creationId xmlns:a16="http://schemas.microsoft.com/office/drawing/2014/main" id="{3BFA70F3-4887-4A45-A0B0-300E77757667}"/>
                  </a:ext>
                </a:extLst>
              </p:cNvPr>
              <p:cNvGrpSpPr>
                <a:grpSpLocks/>
              </p:cNvGrpSpPr>
              <p:nvPr/>
            </p:nvGrpSpPr>
            <p:grpSpPr bwMode="auto">
              <a:xfrm>
                <a:off x="4747" y="994"/>
                <a:ext cx="581" cy="134"/>
                <a:chOff x="614" y="2568"/>
                <a:chExt cx="725" cy="139"/>
              </a:xfrm>
            </p:grpSpPr>
            <p:sp>
              <p:nvSpPr>
                <p:cNvPr id="409" name="AutoShape 192">
                  <a:extLst>
                    <a:ext uri="{FF2B5EF4-FFF2-40B4-BE49-F238E27FC236}">
                      <a16:creationId xmlns:a16="http://schemas.microsoft.com/office/drawing/2014/main" id="{14B933DF-A76C-E94B-9362-3D28B4CBFFB6}"/>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0" name="AutoShape 193">
                  <a:extLst>
                    <a:ext uri="{FF2B5EF4-FFF2-40B4-BE49-F238E27FC236}">
                      <a16:creationId xmlns:a16="http://schemas.microsoft.com/office/drawing/2014/main" id="{D1EC9173-2D5E-F641-9324-62AF5244C467}"/>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89" name="Rectangle 194">
                <a:extLst>
                  <a:ext uri="{FF2B5EF4-FFF2-40B4-BE49-F238E27FC236}">
                    <a16:creationId xmlns:a16="http://schemas.microsoft.com/office/drawing/2014/main" id="{B180E0D5-32AA-5A4A-92D4-28F216DC536B}"/>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90" name="Rectangle 195">
                <a:extLst>
                  <a:ext uri="{FF2B5EF4-FFF2-40B4-BE49-F238E27FC236}">
                    <a16:creationId xmlns:a16="http://schemas.microsoft.com/office/drawing/2014/main" id="{A3E70690-FEFF-2446-B890-3315B37B0B0D}"/>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91" name="Group 196">
                <a:extLst>
                  <a:ext uri="{FF2B5EF4-FFF2-40B4-BE49-F238E27FC236}">
                    <a16:creationId xmlns:a16="http://schemas.microsoft.com/office/drawing/2014/main" id="{4184D53B-C370-5248-82BB-5D96E5BF521A}"/>
                  </a:ext>
                </a:extLst>
              </p:cNvPr>
              <p:cNvGrpSpPr>
                <a:grpSpLocks/>
              </p:cNvGrpSpPr>
              <p:nvPr/>
            </p:nvGrpSpPr>
            <p:grpSpPr bwMode="auto">
              <a:xfrm>
                <a:off x="4735" y="1627"/>
                <a:ext cx="582" cy="151"/>
                <a:chOff x="614" y="2568"/>
                <a:chExt cx="725" cy="139"/>
              </a:xfrm>
            </p:grpSpPr>
            <p:sp>
              <p:nvSpPr>
                <p:cNvPr id="407" name="AutoShape 197">
                  <a:extLst>
                    <a:ext uri="{FF2B5EF4-FFF2-40B4-BE49-F238E27FC236}">
                      <a16:creationId xmlns:a16="http://schemas.microsoft.com/office/drawing/2014/main" id="{66CD18C8-97C8-AD49-8806-45F2C3FA3A20}"/>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8" name="AutoShape 198">
                  <a:extLst>
                    <a:ext uri="{FF2B5EF4-FFF2-40B4-BE49-F238E27FC236}">
                      <a16:creationId xmlns:a16="http://schemas.microsoft.com/office/drawing/2014/main" id="{E4596270-7ACC-5941-82EB-426AAF88315D}"/>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92" name="Freeform 199">
                <a:extLst>
                  <a:ext uri="{FF2B5EF4-FFF2-40B4-BE49-F238E27FC236}">
                    <a16:creationId xmlns:a16="http://schemas.microsoft.com/office/drawing/2014/main" id="{8D520046-573E-1549-A1AD-345D7B8191CB}"/>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93" name="Group 200">
                <a:extLst>
                  <a:ext uri="{FF2B5EF4-FFF2-40B4-BE49-F238E27FC236}">
                    <a16:creationId xmlns:a16="http://schemas.microsoft.com/office/drawing/2014/main" id="{CBDA9A7E-0A7F-D64B-867D-2FC72D58322A}"/>
                  </a:ext>
                </a:extLst>
              </p:cNvPr>
              <p:cNvGrpSpPr>
                <a:grpSpLocks/>
              </p:cNvGrpSpPr>
              <p:nvPr/>
            </p:nvGrpSpPr>
            <p:grpSpPr bwMode="auto">
              <a:xfrm>
                <a:off x="4739" y="1327"/>
                <a:ext cx="582" cy="139"/>
                <a:chOff x="614" y="2568"/>
                <a:chExt cx="725" cy="139"/>
              </a:xfrm>
            </p:grpSpPr>
            <p:sp>
              <p:nvSpPr>
                <p:cNvPr id="405" name="AutoShape 201">
                  <a:extLst>
                    <a:ext uri="{FF2B5EF4-FFF2-40B4-BE49-F238E27FC236}">
                      <a16:creationId xmlns:a16="http://schemas.microsoft.com/office/drawing/2014/main" id="{F7CB7A1E-7741-E24C-AFB5-5F057AFD0C52}"/>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6" name="AutoShape 202">
                  <a:extLst>
                    <a:ext uri="{FF2B5EF4-FFF2-40B4-BE49-F238E27FC236}">
                      <a16:creationId xmlns:a16="http://schemas.microsoft.com/office/drawing/2014/main" id="{93BC514D-19E5-DF47-87E9-7BF859D24356}"/>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94" name="Rectangle 203">
                <a:extLst>
                  <a:ext uri="{FF2B5EF4-FFF2-40B4-BE49-F238E27FC236}">
                    <a16:creationId xmlns:a16="http://schemas.microsoft.com/office/drawing/2014/main" id="{992A2C09-2187-A749-9718-F045A2349EA9}"/>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95" name="Freeform 204">
                <a:extLst>
                  <a:ext uri="{FF2B5EF4-FFF2-40B4-BE49-F238E27FC236}">
                    <a16:creationId xmlns:a16="http://schemas.microsoft.com/office/drawing/2014/main" id="{D473F289-DF79-1D4B-BA3A-57AFA552A24D}"/>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96" name="Freeform 205">
                <a:extLst>
                  <a:ext uri="{FF2B5EF4-FFF2-40B4-BE49-F238E27FC236}">
                    <a16:creationId xmlns:a16="http://schemas.microsoft.com/office/drawing/2014/main" id="{55F98009-7662-6D40-889B-2D6F20DE3EAB}"/>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97" name="Oval 206">
                <a:extLst>
                  <a:ext uri="{FF2B5EF4-FFF2-40B4-BE49-F238E27FC236}">
                    <a16:creationId xmlns:a16="http://schemas.microsoft.com/office/drawing/2014/main" id="{8C0E348C-3A61-F54D-B6E7-8EEC0C479961}"/>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98" name="Freeform 207">
                <a:extLst>
                  <a:ext uri="{FF2B5EF4-FFF2-40B4-BE49-F238E27FC236}">
                    <a16:creationId xmlns:a16="http://schemas.microsoft.com/office/drawing/2014/main" id="{06CDC36B-C766-0244-ABF7-3336A9C2E7B3}"/>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99" name="AutoShape 208">
                <a:extLst>
                  <a:ext uri="{FF2B5EF4-FFF2-40B4-BE49-F238E27FC236}">
                    <a16:creationId xmlns:a16="http://schemas.microsoft.com/office/drawing/2014/main" id="{E47AE9BE-71F7-0C40-BB36-B6201EAE727F}"/>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0" name="AutoShape 209">
                <a:extLst>
                  <a:ext uri="{FF2B5EF4-FFF2-40B4-BE49-F238E27FC236}">
                    <a16:creationId xmlns:a16="http://schemas.microsoft.com/office/drawing/2014/main" id="{6DDF70D2-966F-0443-BFEC-34DC981AB2D8}"/>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1" name="Oval 210">
                <a:extLst>
                  <a:ext uri="{FF2B5EF4-FFF2-40B4-BE49-F238E27FC236}">
                    <a16:creationId xmlns:a16="http://schemas.microsoft.com/office/drawing/2014/main" id="{DFF00D08-0F51-F044-8429-6F3D5CC28DB2}"/>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2" name="Oval 211">
                <a:extLst>
                  <a:ext uri="{FF2B5EF4-FFF2-40B4-BE49-F238E27FC236}">
                    <a16:creationId xmlns:a16="http://schemas.microsoft.com/office/drawing/2014/main" id="{BBFCC1D5-E5D6-FB46-9D8C-E8CE8BFE2270}"/>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403" name="Oval 212">
                <a:extLst>
                  <a:ext uri="{FF2B5EF4-FFF2-40B4-BE49-F238E27FC236}">
                    <a16:creationId xmlns:a16="http://schemas.microsoft.com/office/drawing/2014/main" id="{F4244C1D-3E80-C847-BD71-A4309DAB13CE}"/>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4" name="Rectangle 213">
                <a:extLst>
                  <a:ext uri="{FF2B5EF4-FFF2-40B4-BE49-F238E27FC236}">
                    <a16:creationId xmlns:a16="http://schemas.microsoft.com/office/drawing/2014/main" id="{F13C27D5-275D-5C47-9B76-D6F9DDED6AD3}"/>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10" name="Group 9">
            <a:extLst>
              <a:ext uri="{FF2B5EF4-FFF2-40B4-BE49-F238E27FC236}">
                <a16:creationId xmlns:a16="http://schemas.microsoft.com/office/drawing/2014/main" id="{3BB0CBF7-361A-5548-A01C-90FF3005AB01}"/>
              </a:ext>
            </a:extLst>
          </p:cNvPr>
          <p:cNvGrpSpPr/>
          <p:nvPr/>
        </p:nvGrpSpPr>
        <p:grpSpPr>
          <a:xfrm>
            <a:off x="9120415" y="5983461"/>
            <a:ext cx="3548742" cy="830997"/>
            <a:chOff x="8757558" y="5903267"/>
            <a:chExt cx="3548742" cy="830997"/>
          </a:xfrm>
        </p:grpSpPr>
        <p:sp>
          <p:nvSpPr>
            <p:cNvPr id="491" name="TextBox 490">
              <a:extLst>
                <a:ext uri="{FF2B5EF4-FFF2-40B4-BE49-F238E27FC236}">
                  <a16:creationId xmlns:a16="http://schemas.microsoft.com/office/drawing/2014/main" id="{9C02D14E-840C-344B-9763-DE44A289373C}"/>
                </a:ext>
              </a:extLst>
            </p:cNvPr>
            <p:cNvSpPr txBox="1"/>
            <p:nvPr/>
          </p:nvSpPr>
          <p:spPr>
            <a:xfrm>
              <a:off x="9372601" y="5903267"/>
              <a:ext cx="293369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Problem: dup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accepted!</a:t>
              </a:r>
            </a:p>
          </p:txBody>
        </p:sp>
        <p:pic>
          <p:nvPicPr>
            <p:cNvPr id="492" name="Picture 491" descr="A picture containing drawing&#10;&#10;Description automatically generated">
              <a:extLst>
                <a:ext uri="{FF2B5EF4-FFF2-40B4-BE49-F238E27FC236}">
                  <a16:creationId xmlns:a16="http://schemas.microsoft.com/office/drawing/2014/main" id="{44630E30-AB86-2744-AC77-B540735E14B7}"/>
                </a:ext>
              </a:extLst>
            </p:cNvPr>
            <p:cNvPicPr>
              <a:picLocks noChangeAspect="1"/>
            </p:cNvPicPr>
            <p:nvPr/>
          </p:nvPicPr>
          <p:blipFill>
            <a:blip r:embed="rId4"/>
            <a:stretch>
              <a:fillRect/>
            </a:stretch>
          </p:blipFill>
          <p:spPr>
            <a:xfrm>
              <a:off x="8757558" y="6003472"/>
              <a:ext cx="636815" cy="636815"/>
            </a:xfrm>
            <a:prstGeom prst="rect">
              <a:avLst/>
            </a:prstGeom>
          </p:spPr>
        </p:pic>
      </p:grpSp>
      <p:grpSp>
        <p:nvGrpSpPr>
          <p:cNvPr id="13" name="Group 12">
            <a:extLst>
              <a:ext uri="{FF2B5EF4-FFF2-40B4-BE49-F238E27FC236}">
                <a16:creationId xmlns:a16="http://schemas.microsoft.com/office/drawing/2014/main" id="{FF4B12AC-451D-994B-8F10-E450C0737005}"/>
              </a:ext>
            </a:extLst>
          </p:cNvPr>
          <p:cNvGrpSpPr/>
          <p:nvPr/>
        </p:nvGrpSpPr>
        <p:grpSpPr>
          <a:xfrm>
            <a:off x="8091532" y="3683267"/>
            <a:ext cx="3997325" cy="2365375"/>
            <a:chOff x="3185703" y="3422010"/>
            <a:chExt cx="3997325" cy="2365375"/>
          </a:xfrm>
        </p:grpSpPr>
        <p:sp>
          <p:nvSpPr>
            <p:cNvPr id="302" name="Freeform 86">
              <a:extLst>
                <a:ext uri="{FF2B5EF4-FFF2-40B4-BE49-F238E27FC236}">
                  <a16:creationId xmlns:a16="http://schemas.microsoft.com/office/drawing/2014/main" id="{38A816A8-A2A7-7540-BCC4-F843FEC5A429}"/>
                </a:ext>
              </a:extLst>
            </p:cNvPr>
            <p:cNvSpPr>
              <a:spLocks/>
            </p:cNvSpPr>
            <p:nvPr/>
          </p:nvSpPr>
          <p:spPr bwMode="auto">
            <a:xfrm>
              <a:off x="4431891" y="3661722"/>
              <a:ext cx="1501775" cy="1897063"/>
            </a:xfrm>
            <a:custGeom>
              <a:avLst/>
              <a:gdLst>
                <a:gd name="T0" fmla="*/ 0 w 946"/>
                <a:gd name="T1" fmla="*/ 15 h 1195"/>
                <a:gd name="T2" fmla="*/ 199 w 946"/>
                <a:gd name="T3" fmla="*/ 164 h 1195"/>
                <a:gd name="T4" fmla="*/ 320 w 946"/>
                <a:gd name="T5" fmla="*/ 960 h 1195"/>
                <a:gd name="T6" fmla="*/ 946 w 946"/>
                <a:gd name="T7" fmla="*/ 1138 h 11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6" h="1195">
                  <a:moveTo>
                    <a:pt x="0" y="15"/>
                  </a:moveTo>
                  <a:cubicBezTo>
                    <a:pt x="32" y="40"/>
                    <a:pt x="114" y="0"/>
                    <a:pt x="199" y="164"/>
                  </a:cubicBezTo>
                  <a:cubicBezTo>
                    <a:pt x="284" y="328"/>
                    <a:pt x="195" y="798"/>
                    <a:pt x="320" y="960"/>
                  </a:cubicBezTo>
                  <a:cubicBezTo>
                    <a:pt x="477" y="1195"/>
                    <a:pt x="816" y="1101"/>
                    <a:pt x="946" y="1138"/>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3" name="Rectangle 88">
              <a:extLst>
                <a:ext uri="{FF2B5EF4-FFF2-40B4-BE49-F238E27FC236}">
                  <a16:creationId xmlns:a16="http://schemas.microsoft.com/office/drawing/2014/main" id="{2B3E4B53-E066-C34C-A204-C42E865280B3}"/>
                </a:ext>
              </a:extLst>
            </p:cNvPr>
            <p:cNvSpPr>
              <a:spLocks noChangeArrowheads="1"/>
            </p:cNvSpPr>
            <p:nvPr/>
          </p:nvSpPr>
          <p:spPr bwMode="auto">
            <a:xfrm>
              <a:off x="4782728" y="5196835"/>
              <a:ext cx="711200" cy="28257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04" name="Text Box 87">
              <a:extLst>
                <a:ext uri="{FF2B5EF4-FFF2-40B4-BE49-F238E27FC236}">
                  <a16:creationId xmlns:a16="http://schemas.microsoft.com/office/drawing/2014/main" id="{3D13DFEA-C794-CD4D-B546-BEBC15495B31}"/>
                </a:ext>
              </a:extLst>
            </p:cNvPr>
            <p:cNvSpPr txBox="1">
              <a:spLocks noChangeArrowheads="1"/>
            </p:cNvSpPr>
            <p:nvPr/>
          </p:nvSpPr>
          <p:spPr bwMode="auto">
            <a:xfrm>
              <a:off x="4468403" y="5152385"/>
              <a:ext cx="1092200" cy="3365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data(x+1)</a:t>
              </a:r>
            </a:p>
          </p:txBody>
        </p:sp>
        <p:sp>
          <p:nvSpPr>
            <p:cNvPr id="305" name="Text Box 89">
              <a:extLst>
                <a:ext uri="{FF2B5EF4-FFF2-40B4-BE49-F238E27FC236}">
                  <a16:creationId xmlns:a16="http://schemas.microsoft.com/office/drawing/2014/main" id="{5708E844-9ADD-5141-AEAF-930791B6807E}"/>
                </a:ext>
              </a:extLst>
            </p:cNvPr>
            <p:cNvSpPr txBox="1">
              <a:spLocks noChangeArrowheads="1"/>
            </p:cNvSpPr>
            <p:nvPr/>
          </p:nvSpPr>
          <p:spPr bwMode="auto">
            <a:xfrm>
              <a:off x="3185703" y="3422010"/>
              <a:ext cx="1273175" cy="752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retransmit</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data(x+1)</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06" name="Text Box 90">
              <a:extLst>
                <a:ext uri="{FF2B5EF4-FFF2-40B4-BE49-F238E27FC236}">
                  <a16:creationId xmlns:a16="http://schemas.microsoft.com/office/drawing/2014/main" id="{32C37D16-8B61-D246-B162-8D0E36A5BA9F}"/>
                </a:ext>
              </a:extLst>
            </p:cNvPr>
            <p:cNvSpPr txBox="1">
              <a:spLocks noChangeArrowheads="1"/>
            </p:cNvSpPr>
            <p:nvPr/>
          </p:nvSpPr>
          <p:spPr bwMode="auto">
            <a:xfrm>
              <a:off x="6011453" y="5279385"/>
              <a:ext cx="1171575" cy="50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accept</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data(x+1)</a:t>
              </a:r>
            </a:p>
          </p:txBody>
        </p:sp>
      </p:grpSp>
      <p:grpSp>
        <p:nvGrpSpPr>
          <p:cNvPr id="12" name="Group 11">
            <a:extLst>
              <a:ext uri="{FF2B5EF4-FFF2-40B4-BE49-F238E27FC236}">
                <a16:creationId xmlns:a16="http://schemas.microsoft.com/office/drawing/2014/main" id="{2FBF50D0-D345-1348-8991-01B659F7A8D4}"/>
              </a:ext>
            </a:extLst>
          </p:cNvPr>
          <p:cNvGrpSpPr/>
          <p:nvPr/>
        </p:nvGrpSpPr>
        <p:grpSpPr>
          <a:xfrm>
            <a:off x="7997186" y="2493962"/>
            <a:ext cx="3646488" cy="2992438"/>
            <a:chOff x="3134903" y="2369497"/>
            <a:chExt cx="3646488" cy="2992438"/>
          </a:xfrm>
        </p:grpSpPr>
        <p:grpSp>
          <p:nvGrpSpPr>
            <p:cNvPr id="7" name="Group 6">
              <a:extLst>
                <a:ext uri="{FF2B5EF4-FFF2-40B4-BE49-F238E27FC236}">
                  <a16:creationId xmlns:a16="http://schemas.microsoft.com/office/drawing/2014/main" id="{6190F2C1-0C5D-3A42-A359-9CD3AF8C99E1}"/>
                </a:ext>
              </a:extLst>
            </p:cNvPr>
            <p:cNvGrpSpPr/>
            <p:nvPr/>
          </p:nvGrpSpPr>
          <p:grpSpPr>
            <a:xfrm>
              <a:off x="3134903" y="2369497"/>
              <a:ext cx="3646488" cy="2992438"/>
              <a:chOff x="3134903" y="2369497"/>
              <a:chExt cx="3646488" cy="2992438"/>
            </a:xfrm>
          </p:grpSpPr>
          <p:grpSp>
            <p:nvGrpSpPr>
              <p:cNvPr id="5" name="Group 4">
                <a:extLst>
                  <a:ext uri="{FF2B5EF4-FFF2-40B4-BE49-F238E27FC236}">
                    <a16:creationId xmlns:a16="http://schemas.microsoft.com/office/drawing/2014/main" id="{56EB4120-1B3C-1046-99F5-B25161010680}"/>
                  </a:ext>
                </a:extLst>
              </p:cNvPr>
              <p:cNvGrpSpPr/>
              <p:nvPr/>
            </p:nvGrpSpPr>
            <p:grpSpPr>
              <a:xfrm>
                <a:off x="3134903" y="2369497"/>
                <a:ext cx="3646488" cy="2992438"/>
                <a:chOff x="3134903" y="2369497"/>
                <a:chExt cx="3646488" cy="2992438"/>
              </a:xfrm>
            </p:grpSpPr>
            <p:sp>
              <p:nvSpPr>
                <p:cNvPr id="296" name="Text Box 69">
                  <a:extLst>
                    <a:ext uri="{FF2B5EF4-FFF2-40B4-BE49-F238E27FC236}">
                      <a16:creationId xmlns:a16="http://schemas.microsoft.com/office/drawing/2014/main" id="{EE39D5A5-75E8-1642-A928-9D7249ADC116}"/>
                    </a:ext>
                  </a:extLst>
                </p:cNvPr>
                <p:cNvSpPr txBox="1">
                  <a:spLocks noChangeArrowheads="1"/>
                </p:cNvSpPr>
                <p:nvPr/>
              </p:nvSpPr>
              <p:spPr bwMode="auto">
                <a:xfrm>
                  <a:off x="3134903" y="2369497"/>
                  <a:ext cx="1273175" cy="752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retransmit</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97" name="Freeform 70">
                  <a:extLst>
                    <a:ext uri="{FF2B5EF4-FFF2-40B4-BE49-F238E27FC236}">
                      <a16:creationId xmlns:a16="http://schemas.microsoft.com/office/drawing/2014/main" id="{87666E37-BAB8-714B-BDF4-51ADC162FD6B}"/>
                    </a:ext>
                  </a:extLst>
                </p:cNvPr>
                <p:cNvSpPr>
                  <a:spLocks/>
                </p:cNvSpPr>
                <p:nvPr/>
              </p:nvSpPr>
              <p:spPr bwMode="auto">
                <a:xfrm>
                  <a:off x="4449353" y="2671122"/>
                  <a:ext cx="1527175" cy="2559050"/>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8" name="Text Box 71">
                  <a:extLst>
                    <a:ext uri="{FF2B5EF4-FFF2-40B4-BE49-F238E27FC236}">
                      <a16:creationId xmlns:a16="http://schemas.microsoft.com/office/drawing/2014/main" id="{B25E41D2-C0CA-EB48-880B-B13A1DD07596}"/>
                    </a:ext>
                  </a:extLst>
                </p:cNvPr>
                <p:cNvSpPr txBox="1">
                  <a:spLocks noChangeArrowheads="1"/>
                </p:cNvSpPr>
                <p:nvPr/>
              </p:nvSpPr>
              <p:spPr bwMode="auto">
                <a:xfrm>
                  <a:off x="6009866" y="5025385"/>
                  <a:ext cx="7715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grpSp>
          <p:sp>
            <p:nvSpPr>
              <p:cNvPr id="299" name="Oval 72">
                <a:extLst>
                  <a:ext uri="{FF2B5EF4-FFF2-40B4-BE49-F238E27FC236}">
                    <a16:creationId xmlns:a16="http://schemas.microsoft.com/office/drawing/2014/main" id="{64BE47B6-AB1B-DB4F-891D-6475A8808F8F}"/>
                  </a:ext>
                </a:extLst>
              </p:cNvPr>
              <p:cNvSpPr>
                <a:spLocks noChangeArrowheads="1"/>
              </p:cNvSpPr>
              <p:nvPr/>
            </p:nvSpPr>
            <p:spPr bwMode="auto">
              <a:xfrm>
                <a:off x="5933666" y="5152385"/>
                <a:ext cx="90488" cy="889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sp>
          <p:nvSpPr>
            <p:cNvPr id="300" name="Rectangle 74">
              <a:extLst>
                <a:ext uri="{FF2B5EF4-FFF2-40B4-BE49-F238E27FC236}">
                  <a16:creationId xmlns:a16="http://schemas.microsoft.com/office/drawing/2014/main" id="{27FAA0CE-40E3-9343-AB09-AE069D66FDA9}"/>
                </a:ext>
              </a:extLst>
            </p:cNvPr>
            <p:cNvSpPr>
              <a:spLocks noChangeArrowheads="1"/>
            </p:cNvSpPr>
            <p:nvPr/>
          </p:nvSpPr>
          <p:spPr bwMode="auto">
            <a:xfrm>
              <a:off x="4660491" y="4725570"/>
              <a:ext cx="1071563" cy="26035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01" name="Text Box 75">
              <a:extLst>
                <a:ext uri="{FF2B5EF4-FFF2-40B4-BE49-F238E27FC236}">
                  <a16:creationId xmlns:a16="http://schemas.microsoft.com/office/drawing/2014/main" id="{DDB36B2F-A920-A540-B13F-3450D027F31C}"/>
                </a:ext>
              </a:extLst>
            </p:cNvPr>
            <p:cNvSpPr txBox="1">
              <a:spLocks noChangeArrowheads="1"/>
            </p:cNvSpPr>
            <p:nvPr/>
          </p:nvSpPr>
          <p:spPr bwMode="auto">
            <a:xfrm>
              <a:off x="4768441" y="4650731"/>
              <a:ext cx="1273175" cy="3365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err="1">
                  <a:ln>
                    <a:noFill/>
                  </a:ln>
                  <a:solidFill>
                    <a:srgbClr val="000000"/>
                  </a:solidFill>
                  <a:effectLst/>
                  <a:uLnTx/>
                  <a:uFillTx/>
                  <a:latin typeface="Tahoma" charset="0"/>
                  <a:ea typeface="ＭＳ Ｐゴシック" charset="0"/>
                  <a:cs typeface="+mn-cs"/>
                </a:rPr>
                <a:t>req_conn</a:t>
              </a: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(x)</a:t>
              </a:r>
            </a:p>
          </p:txBody>
        </p:sp>
      </p:grpSp>
      <p:sp>
        <p:nvSpPr>
          <p:cNvPr id="14" name="Freeform 13">
            <a:extLst>
              <a:ext uri="{FF2B5EF4-FFF2-40B4-BE49-F238E27FC236}">
                <a16:creationId xmlns:a16="http://schemas.microsoft.com/office/drawing/2014/main" id="{1777275B-B883-3D44-8A7B-6DD2718917C4}"/>
              </a:ext>
            </a:extLst>
          </p:cNvPr>
          <p:cNvSpPr/>
          <p:nvPr/>
        </p:nvSpPr>
        <p:spPr>
          <a:xfrm>
            <a:off x="7997371" y="1857830"/>
            <a:ext cx="4194629" cy="3062514"/>
          </a:xfrm>
          <a:custGeom>
            <a:avLst/>
            <a:gdLst>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481943 w 3889829"/>
              <a:gd name="connsiteY8" fmla="*/ 2540000 h 3106057"/>
              <a:gd name="connsiteX9" fmla="*/ 1190172 w 3889829"/>
              <a:gd name="connsiteY9" fmla="*/ 2931886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598057 w 3889829"/>
              <a:gd name="connsiteY8" fmla="*/ 2525486 h 3106057"/>
              <a:gd name="connsiteX9" fmla="*/ 1190172 w 3889829"/>
              <a:gd name="connsiteY9" fmla="*/ 2931886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598057 w 3889829"/>
              <a:gd name="connsiteY8" fmla="*/ 2525486 h 3106057"/>
              <a:gd name="connsiteX9" fmla="*/ 2249715 w 3889829"/>
              <a:gd name="connsiteY9" fmla="*/ 2801257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598057 w 3889829"/>
              <a:gd name="connsiteY8" fmla="*/ 2525486 h 3106057"/>
              <a:gd name="connsiteX9" fmla="*/ 2235201 w 3889829"/>
              <a:gd name="connsiteY9" fmla="*/ 2801257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091543"/>
              <a:gd name="connsiteX1" fmla="*/ 1016000 w 3889829"/>
              <a:gd name="connsiteY1" fmla="*/ 29029 h 3091543"/>
              <a:gd name="connsiteX2" fmla="*/ 1611086 w 3889829"/>
              <a:gd name="connsiteY2" fmla="*/ 58057 h 3091543"/>
              <a:gd name="connsiteX3" fmla="*/ 2989943 w 3889829"/>
              <a:gd name="connsiteY3" fmla="*/ 101600 h 3091543"/>
              <a:gd name="connsiteX4" fmla="*/ 3889829 w 3889829"/>
              <a:gd name="connsiteY4" fmla="*/ 87086 h 3091543"/>
              <a:gd name="connsiteX5" fmla="*/ 3860800 w 3889829"/>
              <a:gd name="connsiteY5" fmla="*/ 3091543 h 3091543"/>
              <a:gd name="connsiteX6" fmla="*/ 3468915 w 3889829"/>
              <a:gd name="connsiteY6" fmla="*/ 2540000 h 3091543"/>
              <a:gd name="connsiteX7" fmla="*/ 3265715 w 3889829"/>
              <a:gd name="connsiteY7" fmla="*/ 2510971 h 3091543"/>
              <a:gd name="connsiteX8" fmla="*/ 2598057 w 3889829"/>
              <a:gd name="connsiteY8" fmla="*/ 2525486 h 3091543"/>
              <a:gd name="connsiteX9" fmla="*/ 2235201 w 3889829"/>
              <a:gd name="connsiteY9" fmla="*/ 2801257 h 3091543"/>
              <a:gd name="connsiteX10" fmla="*/ 1088572 w 3889829"/>
              <a:gd name="connsiteY10" fmla="*/ 3033485 h 3091543"/>
              <a:gd name="connsiteX11" fmla="*/ 29029 w 3889829"/>
              <a:gd name="connsiteY11" fmla="*/ 3062514 h 3091543"/>
              <a:gd name="connsiteX12" fmla="*/ 0 w 3889829"/>
              <a:gd name="connsiteY12" fmla="*/ 0 h 3091543"/>
              <a:gd name="connsiteX0" fmla="*/ 0 w 4209143"/>
              <a:gd name="connsiteY0" fmla="*/ 14514 h 3062514"/>
              <a:gd name="connsiteX1" fmla="*/ 1335314 w 4209143"/>
              <a:gd name="connsiteY1" fmla="*/ 0 h 3062514"/>
              <a:gd name="connsiteX2" fmla="*/ 1930400 w 4209143"/>
              <a:gd name="connsiteY2" fmla="*/ 29028 h 3062514"/>
              <a:gd name="connsiteX3" fmla="*/ 3309257 w 4209143"/>
              <a:gd name="connsiteY3" fmla="*/ 72571 h 3062514"/>
              <a:gd name="connsiteX4" fmla="*/ 4209143 w 4209143"/>
              <a:gd name="connsiteY4" fmla="*/ 58057 h 3062514"/>
              <a:gd name="connsiteX5" fmla="*/ 4180114 w 4209143"/>
              <a:gd name="connsiteY5" fmla="*/ 3062514 h 3062514"/>
              <a:gd name="connsiteX6" fmla="*/ 3788229 w 4209143"/>
              <a:gd name="connsiteY6" fmla="*/ 2510971 h 3062514"/>
              <a:gd name="connsiteX7" fmla="*/ 3585029 w 4209143"/>
              <a:gd name="connsiteY7" fmla="*/ 2481942 h 3062514"/>
              <a:gd name="connsiteX8" fmla="*/ 2917371 w 4209143"/>
              <a:gd name="connsiteY8" fmla="*/ 2496457 h 3062514"/>
              <a:gd name="connsiteX9" fmla="*/ 2554515 w 4209143"/>
              <a:gd name="connsiteY9" fmla="*/ 2772228 h 3062514"/>
              <a:gd name="connsiteX10" fmla="*/ 1407886 w 4209143"/>
              <a:gd name="connsiteY10" fmla="*/ 3004456 h 3062514"/>
              <a:gd name="connsiteX11" fmla="*/ 348343 w 4209143"/>
              <a:gd name="connsiteY11" fmla="*/ 3033485 h 3062514"/>
              <a:gd name="connsiteX12" fmla="*/ 0 w 4209143"/>
              <a:gd name="connsiteY12" fmla="*/ 14514 h 3062514"/>
              <a:gd name="connsiteX0" fmla="*/ 0 w 4194629"/>
              <a:gd name="connsiteY0" fmla="*/ 29028 h 3062514"/>
              <a:gd name="connsiteX1" fmla="*/ 1320800 w 4194629"/>
              <a:gd name="connsiteY1" fmla="*/ 0 h 3062514"/>
              <a:gd name="connsiteX2" fmla="*/ 1915886 w 4194629"/>
              <a:gd name="connsiteY2" fmla="*/ 29028 h 3062514"/>
              <a:gd name="connsiteX3" fmla="*/ 3294743 w 4194629"/>
              <a:gd name="connsiteY3" fmla="*/ 72571 h 3062514"/>
              <a:gd name="connsiteX4" fmla="*/ 4194629 w 4194629"/>
              <a:gd name="connsiteY4" fmla="*/ 58057 h 3062514"/>
              <a:gd name="connsiteX5" fmla="*/ 4165600 w 4194629"/>
              <a:gd name="connsiteY5" fmla="*/ 3062514 h 3062514"/>
              <a:gd name="connsiteX6" fmla="*/ 3773715 w 4194629"/>
              <a:gd name="connsiteY6" fmla="*/ 2510971 h 3062514"/>
              <a:gd name="connsiteX7" fmla="*/ 3570515 w 4194629"/>
              <a:gd name="connsiteY7" fmla="*/ 2481942 h 3062514"/>
              <a:gd name="connsiteX8" fmla="*/ 2902857 w 4194629"/>
              <a:gd name="connsiteY8" fmla="*/ 2496457 h 3062514"/>
              <a:gd name="connsiteX9" fmla="*/ 2540001 w 4194629"/>
              <a:gd name="connsiteY9" fmla="*/ 2772228 h 3062514"/>
              <a:gd name="connsiteX10" fmla="*/ 1393372 w 4194629"/>
              <a:gd name="connsiteY10" fmla="*/ 3004456 h 3062514"/>
              <a:gd name="connsiteX11" fmla="*/ 333829 w 4194629"/>
              <a:gd name="connsiteY11" fmla="*/ 3033485 h 3062514"/>
              <a:gd name="connsiteX12" fmla="*/ 0 w 4194629"/>
              <a:gd name="connsiteY12" fmla="*/ 29028 h 3062514"/>
              <a:gd name="connsiteX0" fmla="*/ 0 w 4194629"/>
              <a:gd name="connsiteY0" fmla="*/ 29028 h 3062514"/>
              <a:gd name="connsiteX1" fmla="*/ 1320800 w 4194629"/>
              <a:gd name="connsiteY1" fmla="*/ 0 h 3062514"/>
              <a:gd name="connsiteX2" fmla="*/ 1915886 w 4194629"/>
              <a:gd name="connsiteY2" fmla="*/ 29028 h 3062514"/>
              <a:gd name="connsiteX3" fmla="*/ 3294743 w 4194629"/>
              <a:gd name="connsiteY3" fmla="*/ 72571 h 3062514"/>
              <a:gd name="connsiteX4" fmla="*/ 4194629 w 4194629"/>
              <a:gd name="connsiteY4" fmla="*/ 58057 h 3062514"/>
              <a:gd name="connsiteX5" fmla="*/ 4165600 w 4194629"/>
              <a:gd name="connsiteY5" fmla="*/ 3062514 h 3062514"/>
              <a:gd name="connsiteX6" fmla="*/ 3773715 w 4194629"/>
              <a:gd name="connsiteY6" fmla="*/ 2510971 h 3062514"/>
              <a:gd name="connsiteX7" fmla="*/ 3570515 w 4194629"/>
              <a:gd name="connsiteY7" fmla="*/ 2481942 h 3062514"/>
              <a:gd name="connsiteX8" fmla="*/ 2902857 w 4194629"/>
              <a:gd name="connsiteY8" fmla="*/ 2496457 h 3062514"/>
              <a:gd name="connsiteX9" fmla="*/ 2540001 w 4194629"/>
              <a:gd name="connsiteY9" fmla="*/ 2772228 h 3062514"/>
              <a:gd name="connsiteX10" fmla="*/ 1393372 w 4194629"/>
              <a:gd name="connsiteY10" fmla="*/ 3004456 h 3062514"/>
              <a:gd name="connsiteX11" fmla="*/ 101600 w 4194629"/>
              <a:gd name="connsiteY11" fmla="*/ 3033485 h 3062514"/>
              <a:gd name="connsiteX12" fmla="*/ 0 w 4194629"/>
              <a:gd name="connsiteY12" fmla="*/ 29028 h 3062514"/>
              <a:gd name="connsiteX0" fmla="*/ 0 w 4194629"/>
              <a:gd name="connsiteY0" fmla="*/ 29028 h 3062514"/>
              <a:gd name="connsiteX1" fmla="*/ 1320800 w 4194629"/>
              <a:gd name="connsiteY1" fmla="*/ 0 h 3062514"/>
              <a:gd name="connsiteX2" fmla="*/ 1915886 w 4194629"/>
              <a:gd name="connsiteY2" fmla="*/ 29028 h 3062514"/>
              <a:gd name="connsiteX3" fmla="*/ 3294743 w 4194629"/>
              <a:gd name="connsiteY3" fmla="*/ 72571 h 3062514"/>
              <a:gd name="connsiteX4" fmla="*/ 4194629 w 4194629"/>
              <a:gd name="connsiteY4" fmla="*/ 58057 h 3062514"/>
              <a:gd name="connsiteX5" fmla="*/ 4165600 w 4194629"/>
              <a:gd name="connsiteY5" fmla="*/ 3062514 h 3062514"/>
              <a:gd name="connsiteX6" fmla="*/ 3773715 w 4194629"/>
              <a:gd name="connsiteY6" fmla="*/ 2510971 h 3062514"/>
              <a:gd name="connsiteX7" fmla="*/ 3570515 w 4194629"/>
              <a:gd name="connsiteY7" fmla="*/ 2481942 h 3062514"/>
              <a:gd name="connsiteX8" fmla="*/ 2902857 w 4194629"/>
              <a:gd name="connsiteY8" fmla="*/ 2496457 h 3062514"/>
              <a:gd name="connsiteX9" fmla="*/ 2540001 w 4194629"/>
              <a:gd name="connsiteY9" fmla="*/ 2772228 h 3062514"/>
              <a:gd name="connsiteX10" fmla="*/ 1393372 w 4194629"/>
              <a:gd name="connsiteY10" fmla="*/ 3004456 h 3062514"/>
              <a:gd name="connsiteX11" fmla="*/ 29028 w 4194629"/>
              <a:gd name="connsiteY11" fmla="*/ 3033485 h 3062514"/>
              <a:gd name="connsiteX12" fmla="*/ 0 w 4194629"/>
              <a:gd name="connsiteY12" fmla="*/ 29028 h 306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94629" h="3062514">
                <a:moveTo>
                  <a:pt x="0" y="29028"/>
                </a:moveTo>
                <a:lnTo>
                  <a:pt x="1320800" y="0"/>
                </a:lnTo>
                <a:lnTo>
                  <a:pt x="1915886" y="29028"/>
                </a:lnTo>
                <a:lnTo>
                  <a:pt x="3294743" y="72571"/>
                </a:lnTo>
                <a:lnTo>
                  <a:pt x="4194629" y="58057"/>
                </a:lnTo>
                <a:lnTo>
                  <a:pt x="4165600" y="3062514"/>
                </a:lnTo>
                <a:lnTo>
                  <a:pt x="3773715" y="2510971"/>
                </a:lnTo>
                <a:lnTo>
                  <a:pt x="3570515" y="2481942"/>
                </a:lnTo>
                <a:lnTo>
                  <a:pt x="2902857" y="2496457"/>
                </a:lnTo>
                <a:lnTo>
                  <a:pt x="2540001" y="2772228"/>
                </a:lnTo>
                <a:lnTo>
                  <a:pt x="1393372" y="3004456"/>
                </a:lnTo>
                <a:lnTo>
                  <a:pt x="29028" y="3033485"/>
                </a:lnTo>
                <a:lnTo>
                  <a:pt x="0" y="29028"/>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61066714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3-way handshake</a:t>
            </a:r>
            <a:endParaRPr lang="en-US" sz="4400" b="0" dirty="0"/>
          </a:p>
        </p:txBody>
      </p:sp>
      <p:sp>
        <p:nvSpPr>
          <p:cNvPr id="215" name="Line 5">
            <a:extLst>
              <a:ext uri="{FF2B5EF4-FFF2-40B4-BE49-F238E27FC236}">
                <a16:creationId xmlns:a16="http://schemas.microsoft.com/office/drawing/2014/main" id="{977A2B4A-655D-5443-8A4F-92884511787E}"/>
              </a:ext>
            </a:extLst>
          </p:cNvPr>
          <p:cNvSpPr>
            <a:spLocks noChangeShapeType="1"/>
          </p:cNvSpPr>
          <p:nvPr/>
        </p:nvSpPr>
        <p:spPr bwMode="auto">
          <a:xfrm flipH="1">
            <a:off x="4796631" y="3078661"/>
            <a:ext cx="1588" cy="2470150"/>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216" name="Group 102">
            <a:extLst>
              <a:ext uri="{FF2B5EF4-FFF2-40B4-BE49-F238E27FC236}">
                <a16:creationId xmlns:a16="http://schemas.microsoft.com/office/drawing/2014/main" id="{1F3D6A6C-5FEE-8646-8A80-04AC9F3BFF74}"/>
              </a:ext>
            </a:extLst>
          </p:cNvPr>
          <p:cNvGrpSpPr>
            <a:grpSpLocks/>
          </p:cNvGrpSpPr>
          <p:nvPr/>
        </p:nvGrpSpPr>
        <p:grpSpPr bwMode="auto">
          <a:xfrm>
            <a:off x="2810669" y="3005636"/>
            <a:ext cx="4494212" cy="955675"/>
            <a:chOff x="810" y="1363"/>
            <a:chExt cx="2831" cy="602"/>
          </a:xfrm>
        </p:grpSpPr>
        <p:sp>
          <p:nvSpPr>
            <p:cNvPr id="217" name="Line 10">
              <a:extLst>
                <a:ext uri="{FF2B5EF4-FFF2-40B4-BE49-F238E27FC236}">
                  <a16:creationId xmlns:a16="http://schemas.microsoft.com/office/drawing/2014/main" id="{EE87312F-9111-3748-8D8C-BFB220C5EE37}"/>
                </a:ext>
              </a:extLst>
            </p:cNvPr>
            <p:cNvSpPr>
              <a:spLocks noChangeShapeType="1"/>
            </p:cNvSpPr>
            <p:nvPr/>
          </p:nvSpPr>
          <p:spPr bwMode="auto">
            <a:xfrm>
              <a:off x="2062" y="1502"/>
              <a:ext cx="1579" cy="46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8" name="Rectangle 12">
              <a:extLst>
                <a:ext uri="{FF2B5EF4-FFF2-40B4-BE49-F238E27FC236}">
                  <a16:creationId xmlns:a16="http://schemas.microsoft.com/office/drawing/2014/main" id="{F50F8FCD-3A00-574F-A159-92B207C593BD}"/>
                </a:ext>
              </a:extLst>
            </p:cNvPr>
            <p:cNvSpPr>
              <a:spLocks noChangeArrowheads="1"/>
            </p:cNvSpPr>
            <p:nvPr/>
          </p:nvSpPr>
          <p:spPr bwMode="auto">
            <a:xfrm>
              <a:off x="2518" y="1565"/>
              <a:ext cx="590" cy="27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9" name="Text Box 13">
              <a:extLst>
                <a:ext uri="{FF2B5EF4-FFF2-40B4-BE49-F238E27FC236}">
                  <a16:creationId xmlns:a16="http://schemas.microsoft.com/office/drawing/2014/main" id="{24E8EE1C-DBA9-8F4D-82EE-29CEECDFAAD7}"/>
                </a:ext>
              </a:extLst>
            </p:cNvPr>
            <p:cNvSpPr txBox="1">
              <a:spLocks noChangeArrowheads="1"/>
            </p:cNvSpPr>
            <p:nvPr/>
          </p:nvSpPr>
          <p:spPr bwMode="auto">
            <a:xfrm>
              <a:off x="2310" y="1624"/>
              <a:ext cx="1096"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SYNbit=1, Seq=x</a:t>
              </a:r>
            </a:p>
          </p:txBody>
        </p:sp>
        <p:sp>
          <p:nvSpPr>
            <p:cNvPr id="220" name="Text Box 21">
              <a:extLst>
                <a:ext uri="{FF2B5EF4-FFF2-40B4-BE49-F238E27FC236}">
                  <a16:creationId xmlns:a16="http://schemas.microsoft.com/office/drawing/2014/main" id="{8343DEBF-07A5-D746-BE48-88F38BD40754}"/>
                </a:ext>
              </a:extLst>
            </p:cNvPr>
            <p:cNvSpPr txBox="1">
              <a:spLocks noChangeArrowheads="1"/>
            </p:cNvSpPr>
            <p:nvPr/>
          </p:nvSpPr>
          <p:spPr bwMode="auto">
            <a:xfrm>
              <a:off x="810" y="1363"/>
              <a:ext cx="1230" cy="3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choose init seq num, x</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send TCP SYN msg</a:t>
              </a:r>
            </a:p>
          </p:txBody>
        </p:sp>
      </p:grpSp>
      <p:sp>
        <p:nvSpPr>
          <p:cNvPr id="221" name="Line 22">
            <a:extLst>
              <a:ext uri="{FF2B5EF4-FFF2-40B4-BE49-F238E27FC236}">
                <a16:creationId xmlns:a16="http://schemas.microsoft.com/office/drawing/2014/main" id="{2FC7049F-93A3-A84A-9D90-B3F4B6E3F6E9}"/>
              </a:ext>
            </a:extLst>
          </p:cNvPr>
          <p:cNvSpPr>
            <a:spLocks noChangeShapeType="1"/>
          </p:cNvSpPr>
          <p:nvPr/>
        </p:nvSpPr>
        <p:spPr bwMode="auto">
          <a:xfrm flipH="1">
            <a:off x="7385844" y="3148511"/>
            <a:ext cx="1587" cy="3417888"/>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22" name="Text Box 92">
            <a:extLst>
              <a:ext uri="{FF2B5EF4-FFF2-40B4-BE49-F238E27FC236}">
                <a16:creationId xmlns:a16="http://schemas.microsoft.com/office/drawing/2014/main" id="{8192AE36-3CEB-7940-A712-3437D9AE1C17}"/>
              </a:ext>
            </a:extLst>
          </p:cNvPr>
          <p:cNvSpPr txBox="1">
            <a:spLocks noChangeArrowheads="1"/>
          </p:cNvSpPr>
          <p:nvPr/>
        </p:nvSpPr>
        <p:spPr bwMode="auto">
          <a:xfrm>
            <a:off x="9571831" y="5986961"/>
            <a:ext cx="7715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grpSp>
        <p:nvGrpSpPr>
          <p:cNvPr id="223" name="Group 109">
            <a:extLst>
              <a:ext uri="{FF2B5EF4-FFF2-40B4-BE49-F238E27FC236}">
                <a16:creationId xmlns:a16="http://schemas.microsoft.com/office/drawing/2014/main" id="{9180F1A8-9EF0-3C49-80B2-6C9528088F36}"/>
              </a:ext>
            </a:extLst>
          </p:cNvPr>
          <p:cNvGrpSpPr>
            <a:grpSpLocks/>
          </p:cNvGrpSpPr>
          <p:nvPr/>
        </p:nvGrpSpPr>
        <p:grpSpPr bwMode="auto">
          <a:xfrm>
            <a:off x="4795044" y="3675561"/>
            <a:ext cx="4519612" cy="1425575"/>
            <a:chOff x="2060" y="1785"/>
            <a:chExt cx="2847" cy="898"/>
          </a:xfrm>
        </p:grpSpPr>
        <p:sp>
          <p:nvSpPr>
            <p:cNvPr id="224" name="Line 11">
              <a:extLst>
                <a:ext uri="{FF2B5EF4-FFF2-40B4-BE49-F238E27FC236}">
                  <a16:creationId xmlns:a16="http://schemas.microsoft.com/office/drawing/2014/main" id="{660BD729-B466-584F-9DAC-1C1358024968}"/>
                </a:ext>
              </a:extLst>
            </p:cNvPr>
            <p:cNvSpPr>
              <a:spLocks noChangeShapeType="1"/>
            </p:cNvSpPr>
            <p:nvPr/>
          </p:nvSpPr>
          <p:spPr bwMode="auto">
            <a:xfrm flipH="1">
              <a:off x="2060" y="2031"/>
              <a:ext cx="1580" cy="65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5" name="Rectangle 14">
              <a:extLst>
                <a:ext uri="{FF2B5EF4-FFF2-40B4-BE49-F238E27FC236}">
                  <a16:creationId xmlns:a16="http://schemas.microsoft.com/office/drawing/2014/main" id="{36832487-CAD9-A047-9D5F-96D1B02D3E65}"/>
                </a:ext>
              </a:extLst>
            </p:cNvPr>
            <p:cNvSpPr>
              <a:spLocks noChangeArrowheads="1"/>
            </p:cNvSpPr>
            <p:nvPr/>
          </p:nvSpPr>
          <p:spPr bwMode="auto">
            <a:xfrm>
              <a:off x="2381" y="2206"/>
              <a:ext cx="896" cy="32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6" name="Text Box 83">
              <a:extLst>
                <a:ext uri="{FF2B5EF4-FFF2-40B4-BE49-F238E27FC236}">
                  <a16:creationId xmlns:a16="http://schemas.microsoft.com/office/drawing/2014/main" id="{393E04DD-B089-D14F-BFBB-76E878EC5F6F}"/>
                </a:ext>
              </a:extLst>
            </p:cNvPr>
            <p:cNvSpPr txBox="1">
              <a:spLocks noChangeArrowheads="1"/>
            </p:cNvSpPr>
            <p:nvPr/>
          </p:nvSpPr>
          <p:spPr bwMode="auto">
            <a:xfrm>
              <a:off x="2159" y="2169"/>
              <a:ext cx="1534" cy="36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SYNbit=1, Seq=y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ACKbit=1; ACKnum=x+1</a:t>
              </a:r>
            </a:p>
          </p:txBody>
        </p:sp>
        <p:sp>
          <p:nvSpPr>
            <p:cNvPr id="227" name="Text Box 93">
              <a:extLst>
                <a:ext uri="{FF2B5EF4-FFF2-40B4-BE49-F238E27FC236}">
                  <a16:creationId xmlns:a16="http://schemas.microsoft.com/office/drawing/2014/main" id="{D2107B90-790F-D84D-8A95-4CD5BE8D772A}"/>
                </a:ext>
              </a:extLst>
            </p:cNvPr>
            <p:cNvSpPr txBox="1">
              <a:spLocks noChangeArrowheads="1"/>
            </p:cNvSpPr>
            <p:nvPr/>
          </p:nvSpPr>
          <p:spPr bwMode="auto">
            <a:xfrm>
              <a:off x="3676" y="1785"/>
              <a:ext cx="1231" cy="42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choose init seq num, y</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send TCP SYNACK</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msg, acking SYN</a:t>
              </a:r>
            </a:p>
          </p:txBody>
        </p:sp>
      </p:grpSp>
      <p:grpSp>
        <p:nvGrpSpPr>
          <p:cNvPr id="228" name="Group 110">
            <a:extLst>
              <a:ext uri="{FF2B5EF4-FFF2-40B4-BE49-F238E27FC236}">
                <a16:creationId xmlns:a16="http://schemas.microsoft.com/office/drawing/2014/main" id="{92A8D17F-88B5-E34B-ADF1-D1D5F4C6CACA}"/>
              </a:ext>
            </a:extLst>
          </p:cNvPr>
          <p:cNvGrpSpPr>
            <a:grpSpLocks/>
          </p:cNvGrpSpPr>
          <p:nvPr/>
        </p:nvGrpSpPr>
        <p:grpSpPr bwMode="auto">
          <a:xfrm>
            <a:off x="2512219" y="4774111"/>
            <a:ext cx="6630987" cy="1373188"/>
            <a:chOff x="622" y="2477"/>
            <a:chExt cx="4177" cy="865"/>
          </a:xfrm>
        </p:grpSpPr>
        <p:sp>
          <p:nvSpPr>
            <p:cNvPr id="229" name="Line 84">
              <a:extLst>
                <a:ext uri="{FF2B5EF4-FFF2-40B4-BE49-F238E27FC236}">
                  <a16:creationId xmlns:a16="http://schemas.microsoft.com/office/drawing/2014/main" id="{31D580AA-9CAF-1544-A3DB-06757FBBB395}"/>
                </a:ext>
              </a:extLst>
            </p:cNvPr>
            <p:cNvSpPr>
              <a:spLocks noChangeShapeType="1"/>
            </p:cNvSpPr>
            <p:nvPr/>
          </p:nvSpPr>
          <p:spPr bwMode="auto">
            <a:xfrm>
              <a:off x="2073" y="2728"/>
              <a:ext cx="1579" cy="46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0" name="Rectangle 89">
              <a:extLst>
                <a:ext uri="{FF2B5EF4-FFF2-40B4-BE49-F238E27FC236}">
                  <a16:creationId xmlns:a16="http://schemas.microsoft.com/office/drawing/2014/main" id="{60D16AD1-FAFA-6248-BB4D-76643C40A64C}"/>
                </a:ext>
              </a:extLst>
            </p:cNvPr>
            <p:cNvSpPr>
              <a:spLocks noChangeArrowheads="1"/>
            </p:cNvSpPr>
            <p:nvPr/>
          </p:nvSpPr>
          <p:spPr bwMode="auto">
            <a:xfrm>
              <a:off x="2486" y="2806"/>
              <a:ext cx="775" cy="27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1" name="Text Box 90">
              <a:extLst>
                <a:ext uri="{FF2B5EF4-FFF2-40B4-BE49-F238E27FC236}">
                  <a16:creationId xmlns:a16="http://schemas.microsoft.com/office/drawing/2014/main" id="{D8F9F960-0A9B-F045-8B04-6F4D63130318}"/>
                </a:ext>
              </a:extLst>
            </p:cNvPr>
            <p:cNvSpPr txBox="1">
              <a:spLocks noChangeArrowheads="1"/>
            </p:cNvSpPr>
            <p:nvPr/>
          </p:nvSpPr>
          <p:spPr bwMode="auto">
            <a:xfrm>
              <a:off x="2092" y="2852"/>
              <a:ext cx="1529"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ACKbit=1, ACKnum=y+1</a:t>
              </a:r>
            </a:p>
          </p:txBody>
        </p:sp>
        <p:sp>
          <p:nvSpPr>
            <p:cNvPr id="232" name="Text Box 94">
              <a:extLst>
                <a:ext uri="{FF2B5EF4-FFF2-40B4-BE49-F238E27FC236}">
                  <a16:creationId xmlns:a16="http://schemas.microsoft.com/office/drawing/2014/main" id="{B9046815-BDD2-9143-979C-D64169C26C55}"/>
                </a:ext>
              </a:extLst>
            </p:cNvPr>
            <p:cNvSpPr txBox="1">
              <a:spLocks noChangeArrowheads="1"/>
            </p:cNvSpPr>
            <p:nvPr/>
          </p:nvSpPr>
          <p:spPr bwMode="auto">
            <a:xfrm>
              <a:off x="622" y="2477"/>
              <a:ext cx="1422" cy="6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received SYNACK(x) </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indicates server is live;</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ACK for SYNACK;</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this segment may contain </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client-to-server data</a:t>
              </a:r>
            </a:p>
          </p:txBody>
        </p:sp>
        <p:sp>
          <p:nvSpPr>
            <p:cNvPr id="233" name="Text Box 95">
              <a:extLst>
                <a:ext uri="{FF2B5EF4-FFF2-40B4-BE49-F238E27FC236}">
                  <a16:creationId xmlns:a16="http://schemas.microsoft.com/office/drawing/2014/main" id="{ADF0930B-F723-4446-8C5B-8996D59396E2}"/>
                </a:ext>
              </a:extLst>
            </p:cNvPr>
            <p:cNvSpPr txBox="1">
              <a:spLocks noChangeArrowheads="1"/>
            </p:cNvSpPr>
            <p:nvPr/>
          </p:nvSpPr>
          <p:spPr bwMode="auto">
            <a:xfrm>
              <a:off x="3640" y="3042"/>
              <a:ext cx="1159" cy="3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received ACK(y)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indicates client is live</a:t>
              </a:r>
            </a:p>
          </p:txBody>
        </p:sp>
      </p:grpSp>
      <p:grpSp>
        <p:nvGrpSpPr>
          <p:cNvPr id="234" name="Group 105">
            <a:extLst>
              <a:ext uri="{FF2B5EF4-FFF2-40B4-BE49-F238E27FC236}">
                <a16:creationId xmlns:a16="http://schemas.microsoft.com/office/drawing/2014/main" id="{45AA77DF-71CD-2E48-9AEE-EC1E8FB1B1C5}"/>
              </a:ext>
            </a:extLst>
          </p:cNvPr>
          <p:cNvGrpSpPr>
            <a:grpSpLocks/>
          </p:cNvGrpSpPr>
          <p:nvPr/>
        </p:nvGrpSpPr>
        <p:grpSpPr bwMode="auto">
          <a:xfrm>
            <a:off x="1813719" y="3043736"/>
            <a:ext cx="1030287" cy="700088"/>
            <a:chOff x="182" y="1387"/>
            <a:chExt cx="649" cy="441"/>
          </a:xfrm>
        </p:grpSpPr>
        <p:sp>
          <p:nvSpPr>
            <p:cNvPr id="235" name="Text Box 91">
              <a:extLst>
                <a:ext uri="{FF2B5EF4-FFF2-40B4-BE49-F238E27FC236}">
                  <a16:creationId xmlns:a16="http://schemas.microsoft.com/office/drawing/2014/main" id="{B93FA479-02A5-4C43-B059-3F1D0BB052E8}"/>
                </a:ext>
              </a:extLst>
            </p:cNvPr>
            <p:cNvSpPr txBox="1">
              <a:spLocks noChangeArrowheads="1"/>
            </p:cNvSpPr>
            <p:nvPr/>
          </p:nvSpPr>
          <p:spPr bwMode="auto">
            <a:xfrm>
              <a:off x="182" y="1616"/>
              <a:ext cx="649"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SYNSENT</a:t>
              </a:r>
            </a:p>
          </p:txBody>
        </p:sp>
        <p:sp>
          <p:nvSpPr>
            <p:cNvPr id="236" name="Line 103">
              <a:extLst>
                <a:ext uri="{FF2B5EF4-FFF2-40B4-BE49-F238E27FC236}">
                  <a16:creationId xmlns:a16="http://schemas.microsoft.com/office/drawing/2014/main" id="{C569F88B-55D7-1F45-9FD5-8D995E4C94A5}"/>
                </a:ext>
              </a:extLst>
            </p:cNvPr>
            <p:cNvSpPr>
              <a:spLocks noChangeShapeType="1"/>
            </p:cNvSpPr>
            <p:nvPr/>
          </p:nvSpPr>
          <p:spPr bwMode="auto">
            <a:xfrm>
              <a:off x="462" y="1387"/>
              <a:ext cx="0" cy="27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237" name="Group 111">
            <a:extLst>
              <a:ext uri="{FF2B5EF4-FFF2-40B4-BE49-F238E27FC236}">
                <a16:creationId xmlns:a16="http://schemas.microsoft.com/office/drawing/2014/main" id="{FBD3641B-4567-B84B-B0A9-51F31757E64D}"/>
              </a:ext>
            </a:extLst>
          </p:cNvPr>
          <p:cNvGrpSpPr>
            <a:grpSpLocks/>
          </p:cNvGrpSpPr>
          <p:nvPr/>
        </p:nvGrpSpPr>
        <p:grpSpPr bwMode="auto">
          <a:xfrm>
            <a:off x="1815306" y="3704136"/>
            <a:ext cx="771525" cy="1622425"/>
            <a:chOff x="183" y="1803"/>
            <a:chExt cx="486" cy="1022"/>
          </a:xfrm>
        </p:grpSpPr>
        <p:sp>
          <p:nvSpPr>
            <p:cNvPr id="238" name="Text Box 16">
              <a:extLst>
                <a:ext uri="{FF2B5EF4-FFF2-40B4-BE49-F238E27FC236}">
                  <a16:creationId xmlns:a16="http://schemas.microsoft.com/office/drawing/2014/main" id="{46A42911-E4FA-6E45-98D3-9BA61AF39351}"/>
                </a:ext>
              </a:extLst>
            </p:cNvPr>
            <p:cNvSpPr txBox="1">
              <a:spLocks noChangeArrowheads="1"/>
            </p:cNvSpPr>
            <p:nvPr/>
          </p:nvSpPr>
          <p:spPr bwMode="auto">
            <a:xfrm>
              <a:off x="183" y="2613"/>
              <a:ext cx="4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239" name="Line 104">
              <a:extLst>
                <a:ext uri="{FF2B5EF4-FFF2-40B4-BE49-F238E27FC236}">
                  <a16:creationId xmlns:a16="http://schemas.microsoft.com/office/drawing/2014/main" id="{B764515C-528C-5B41-979E-CEB5F77FD9DC}"/>
                </a:ext>
              </a:extLst>
            </p:cNvPr>
            <p:cNvSpPr>
              <a:spLocks noChangeShapeType="1"/>
            </p:cNvSpPr>
            <p:nvPr/>
          </p:nvSpPr>
          <p:spPr bwMode="auto">
            <a:xfrm>
              <a:off x="465" y="1803"/>
              <a:ext cx="0" cy="79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240" name="Group 108">
            <a:extLst>
              <a:ext uri="{FF2B5EF4-FFF2-40B4-BE49-F238E27FC236}">
                <a16:creationId xmlns:a16="http://schemas.microsoft.com/office/drawing/2014/main" id="{E9975853-CA29-F64E-9978-90818E85074F}"/>
              </a:ext>
            </a:extLst>
          </p:cNvPr>
          <p:cNvGrpSpPr>
            <a:grpSpLocks/>
          </p:cNvGrpSpPr>
          <p:nvPr/>
        </p:nvGrpSpPr>
        <p:grpSpPr bwMode="auto">
          <a:xfrm>
            <a:off x="9268619" y="3099299"/>
            <a:ext cx="1119187" cy="1192212"/>
            <a:chOff x="4878" y="1422"/>
            <a:chExt cx="705" cy="751"/>
          </a:xfrm>
        </p:grpSpPr>
        <p:sp>
          <p:nvSpPr>
            <p:cNvPr id="241" name="Text Box 99">
              <a:extLst>
                <a:ext uri="{FF2B5EF4-FFF2-40B4-BE49-F238E27FC236}">
                  <a16:creationId xmlns:a16="http://schemas.microsoft.com/office/drawing/2014/main" id="{8F08BD14-4FFB-B243-AC1A-68FE85BE4E11}"/>
                </a:ext>
              </a:extLst>
            </p:cNvPr>
            <p:cNvSpPr txBox="1">
              <a:spLocks noChangeArrowheads="1"/>
            </p:cNvSpPr>
            <p:nvPr/>
          </p:nvSpPr>
          <p:spPr bwMode="auto">
            <a:xfrm>
              <a:off x="4878" y="1961"/>
              <a:ext cx="705"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SYN RCVD</a:t>
              </a:r>
            </a:p>
          </p:txBody>
        </p:sp>
        <p:sp>
          <p:nvSpPr>
            <p:cNvPr id="242" name="Line 106">
              <a:extLst>
                <a:ext uri="{FF2B5EF4-FFF2-40B4-BE49-F238E27FC236}">
                  <a16:creationId xmlns:a16="http://schemas.microsoft.com/office/drawing/2014/main" id="{0D6BD76C-B84A-F940-AC88-70ACC69EC6F4}"/>
                </a:ext>
              </a:extLst>
            </p:cNvPr>
            <p:cNvSpPr>
              <a:spLocks noChangeShapeType="1"/>
            </p:cNvSpPr>
            <p:nvPr/>
          </p:nvSpPr>
          <p:spPr bwMode="auto">
            <a:xfrm>
              <a:off x="5339" y="1422"/>
              <a:ext cx="0" cy="56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43" name="Line 107">
            <a:extLst>
              <a:ext uri="{FF2B5EF4-FFF2-40B4-BE49-F238E27FC236}">
                <a16:creationId xmlns:a16="http://schemas.microsoft.com/office/drawing/2014/main" id="{28C3410E-FF26-2849-8647-5DA1E34B6C9E}"/>
              </a:ext>
            </a:extLst>
          </p:cNvPr>
          <p:cNvSpPr>
            <a:spLocks noChangeShapeType="1"/>
          </p:cNvSpPr>
          <p:nvPr/>
        </p:nvSpPr>
        <p:spPr bwMode="auto">
          <a:xfrm>
            <a:off x="9982994" y="4301036"/>
            <a:ext cx="0" cy="17049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5" name="Text Box 114">
            <a:extLst>
              <a:ext uri="{FF2B5EF4-FFF2-40B4-BE49-F238E27FC236}">
                <a16:creationId xmlns:a16="http://schemas.microsoft.com/office/drawing/2014/main" id="{A27DEC11-2958-674C-B587-49A38C649582}"/>
              </a:ext>
            </a:extLst>
          </p:cNvPr>
          <p:cNvSpPr txBox="1">
            <a:spLocks noChangeArrowheads="1"/>
          </p:cNvSpPr>
          <p:nvPr/>
        </p:nvSpPr>
        <p:spPr bwMode="auto">
          <a:xfrm>
            <a:off x="1395197" y="1675748"/>
            <a:ext cx="183903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C</a:t>
            </a:r>
            <a:r>
              <a:rPr kumimoji="0" lang="en-US" sz="2800" b="0" i="0" u="none" strike="noStrike" kern="0" cap="none" spc="0" normalizeH="0" baseline="0" noProof="0" dirty="0" err="1">
                <a:ln>
                  <a:noFill/>
                </a:ln>
                <a:solidFill>
                  <a:srgbClr val="000099"/>
                </a:solidFill>
                <a:effectLst/>
                <a:uLnTx/>
                <a:uFillTx/>
                <a:latin typeface="Calibri"/>
                <a:ea typeface="ＭＳ Ｐゴシック" charset="0"/>
                <a:cs typeface="+mn-cs"/>
              </a:rPr>
              <a:t>lient</a:t>
            </a: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 state</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1" u="none" strike="noStrike" kern="0" cap="none" spc="0" normalizeH="0" baseline="0" noProof="0" dirty="0">
              <a:ln>
                <a:noFill/>
              </a:ln>
              <a:solidFill>
                <a:srgbClr val="000099"/>
              </a:solidFill>
              <a:effectLst/>
              <a:uLnTx/>
              <a:uFillTx/>
              <a:latin typeface="Tahoma" charset="0"/>
              <a:ea typeface="ＭＳ Ｐゴシック" charset="0"/>
              <a:cs typeface="+mn-cs"/>
            </a:endParaRPr>
          </a:p>
        </p:txBody>
      </p:sp>
      <p:sp>
        <p:nvSpPr>
          <p:cNvPr id="246" name="Text Box 115">
            <a:extLst>
              <a:ext uri="{FF2B5EF4-FFF2-40B4-BE49-F238E27FC236}">
                <a16:creationId xmlns:a16="http://schemas.microsoft.com/office/drawing/2014/main" id="{052EAC19-09BF-FD44-ADF4-7A708D2CC77C}"/>
              </a:ext>
            </a:extLst>
          </p:cNvPr>
          <p:cNvSpPr txBox="1">
            <a:spLocks noChangeArrowheads="1"/>
          </p:cNvSpPr>
          <p:nvPr/>
        </p:nvSpPr>
        <p:spPr bwMode="auto">
          <a:xfrm>
            <a:off x="1807368" y="2389622"/>
            <a:ext cx="8429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LISTEN</a:t>
            </a:r>
          </a:p>
        </p:txBody>
      </p:sp>
      <p:sp>
        <p:nvSpPr>
          <p:cNvPr id="247" name="Text Box 116">
            <a:extLst>
              <a:ext uri="{FF2B5EF4-FFF2-40B4-BE49-F238E27FC236}">
                <a16:creationId xmlns:a16="http://schemas.microsoft.com/office/drawing/2014/main" id="{27C21C28-5638-8F4A-8A80-DBD146AD39D1}"/>
              </a:ext>
            </a:extLst>
          </p:cNvPr>
          <p:cNvSpPr txBox="1">
            <a:spLocks noChangeArrowheads="1"/>
          </p:cNvSpPr>
          <p:nvPr/>
        </p:nvSpPr>
        <p:spPr bwMode="auto">
          <a:xfrm>
            <a:off x="8905645" y="1081958"/>
            <a:ext cx="193040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S</a:t>
            </a:r>
            <a:r>
              <a:rPr kumimoji="0" lang="en-US" sz="2800" b="0" i="0" u="none" strike="noStrike" kern="0" cap="none" spc="0" normalizeH="0" baseline="0" noProof="0" dirty="0" err="1">
                <a:ln>
                  <a:noFill/>
                </a:ln>
                <a:solidFill>
                  <a:srgbClr val="000099"/>
                </a:solidFill>
                <a:effectLst/>
                <a:uLnTx/>
                <a:uFillTx/>
                <a:latin typeface="Calibri"/>
                <a:ea typeface="ＭＳ Ｐゴシック" charset="0"/>
                <a:cs typeface="+mn-cs"/>
              </a:rPr>
              <a:t>erver</a:t>
            </a: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 state</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1" u="none" strike="noStrike" kern="0" cap="none" spc="0" normalizeH="0" baseline="0" noProof="0" dirty="0">
              <a:ln>
                <a:noFill/>
              </a:ln>
              <a:solidFill>
                <a:srgbClr val="000099"/>
              </a:solidFill>
              <a:effectLst/>
              <a:uLnTx/>
              <a:uFillTx/>
              <a:latin typeface="Tahoma" charset="0"/>
              <a:ea typeface="ＭＳ Ｐゴシック" charset="0"/>
              <a:cs typeface="+mn-cs"/>
            </a:endParaRPr>
          </a:p>
        </p:txBody>
      </p:sp>
      <p:sp>
        <p:nvSpPr>
          <p:cNvPr id="248" name="Text Box 117">
            <a:extLst>
              <a:ext uri="{FF2B5EF4-FFF2-40B4-BE49-F238E27FC236}">
                <a16:creationId xmlns:a16="http://schemas.microsoft.com/office/drawing/2014/main" id="{2B920772-7698-6844-B114-A453A028C206}"/>
              </a:ext>
            </a:extLst>
          </p:cNvPr>
          <p:cNvSpPr txBox="1">
            <a:spLocks noChangeArrowheads="1"/>
          </p:cNvSpPr>
          <p:nvPr/>
        </p:nvSpPr>
        <p:spPr bwMode="auto">
          <a:xfrm>
            <a:off x="9511504" y="2632510"/>
            <a:ext cx="8429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LISTEN</a:t>
            </a:r>
          </a:p>
        </p:txBody>
      </p:sp>
      <p:grpSp>
        <p:nvGrpSpPr>
          <p:cNvPr id="249" name="Group 118">
            <a:extLst>
              <a:ext uri="{FF2B5EF4-FFF2-40B4-BE49-F238E27FC236}">
                <a16:creationId xmlns:a16="http://schemas.microsoft.com/office/drawing/2014/main" id="{EE14688C-F1C2-7F41-8726-D165159240FD}"/>
              </a:ext>
            </a:extLst>
          </p:cNvPr>
          <p:cNvGrpSpPr>
            <a:grpSpLocks/>
          </p:cNvGrpSpPr>
          <p:nvPr/>
        </p:nvGrpSpPr>
        <p:grpSpPr bwMode="auto">
          <a:xfrm>
            <a:off x="4464473" y="2492809"/>
            <a:ext cx="642937" cy="600075"/>
            <a:chOff x="-44" y="1473"/>
            <a:chExt cx="981" cy="1105"/>
          </a:xfrm>
        </p:grpSpPr>
        <p:pic>
          <p:nvPicPr>
            <p:cNvPr id="424" name="Picture 119" descr="desktop_computer_stylized_medium">
              <a:extLst>
                <a:ext uri="{FF2B5EF4-FFF2-40B4-BE49-F238E27FC236}">
                  <a16:creationId xmlns:a16="http://schemas.microsoft.com/office/drawing/2014/main" id="{1C11CA15-FEC8-A341-80F1-CFA1FA9F1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5" name="Freeform 120">
              <a:extLst>
                <a:ext uri="{FF2B5EF4-FFF2-40B4-BE49-F238E27FC236}">
                  <a16:creationId xmlns:a16="http://schemas.microsoft.com/office/drawing/2014/main" id="{8CCBA09D-3C96-6544-9960-AA2F6CD2F41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50" name="Group 121">
            <a:extLst>
              <a:ext uri="{FF2B5EF4-FFF2-40B4-BE49-F238E27FC236}">
                <a16:creationId xmlns:a16="http://schemas.microsoft.com/office/drawing/2014/main" id="{DC61BD1A-A71F-CF4B-B53E-5ECC0609FEB5}"/>
              </a:ext>
            </a:extLst>
          </p:cNvPr>
          <p:cNvGrpSpPr>
            <a:grpSpLocks/>
          </p:cNvGrpSpPr>
          <p:nvPr/>
        </p:nvGrpSpPr>
        <p:grpSpPr bwMode="auto">
          <a:xfrm>
            <a:off x="7221809" y="2580121"/>
            <a:ext cx="336550" cy="512763"/>
            <a:chOff x="4140" y="429"/>
            <a:chExt cx="1425" cy="2396"/>
          </a:xfrm>
        </p:grpSpPr>
        <p:sp>
          <p:nvSpPr>
            <p:cNvPr id="251" name="Freeform 122">
              <a:extLst>
                <a:ext uri="{FF2B5EF4-FFF2-40B4-BE49-F238E27FC236}">
                  <a16:creationId xmlns:a16="http://schemas.microsoft.com/office/drawing/2014/main" id="{0CD95998-3FB2-FF44-94A2-CC491B713340}"/>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2" name="Rectangle 123">
              <a:extLst>
                <a:ext uri="{FF2B5EF4-FFF2-40B4-BE49-F238E27FC236}">
                  <a16:creationId xmlns:a16="http://schemas.microsoft.com/office/drawing/2014/main" id="{BF76EB82-B4E1-B149-BE06-EFCD582E8676}"/>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3" name="Freeform 124">
              <a:extLst>
                <a:ext uri="{FF2B5EF4-FFF2-40B4-BE49-F238E27FC236}">
                  <a16:creationId xmlns:a16="http://schemas.microsoft.com/office/drawing/2014/main" id="{338FE797-056A-6E48-9B03-4B0253D638F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4" name="Freeform 125">
              <a:extLst>
                <a:ext uri="{FF2B5EF4-FFF2-40B4-BE49-F238E27FC236}">
                  <a16:creationId xmlns:a16="http://schemas.microsoft.com/office/drawing/2014/main" id="{8D12AA45-CFED-084A-B74C-A299F8140712}"/>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5" name="Rectangle 126">
              <a:extLst>
                <a:ext uri="{FF2B5EF4-FFF2-40B4-BE49-F238E27FC236}">
                  <a16:creationId xmlns:a16="http://schemas.microsoft.com/office/drawing/2014/main" id="{56E176FE-7110-C043-AC64-4C5F3D2E4792}"/>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56" name="Group 127">
              <a:extLst>
                <a:ext uri="{FF2B5EF4-FFF2-40B4-BE49-F238E27FC236}">
                  <a16:creationId xmlns:a16="http://schemas.microsoft.com/office/drawing/2014/main" id="{A3707B54-2470-3A4A-B09A-A776F4E8539D}"/>
                </a:ext>
              </a:extLst>
            </p:cNvPr>
            <p:cNvGrpSpPr>
              <a:grpSpLocks/>
            </p:cNvGrpSpPr>
            <p:nvPr/>
          </p:nvGrpSpPr>
          <p:grpSpPr bwMode="auto">
            <a:xfrm>
              <a:off x="4749" y="668"/>
              <a:ext cx="581" cy="145"/>
              <a:chOff x="614" y="2568"/>
              <a:chExt cx="725" cy="139"/>
            </a:xfrm>
          </p:grpSpPr>
          <p:sp>
            <p:nvSpPr>
              <p:cNvPr id="422" name="AutoShape 128">
                <a:extLst>
                  <a:ext uri="{FF2B5EF4-FFF2-40B4-BE49-F238E27FC236}">
                    <a16:creationId xmlns:a16="http://schemas.microsoft.com/office/drawing/2014/main" id="{C32686E6-B534-4B48-85B4-322123C24741}"/>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23" name="AutoShape 129">
                <a:extLst>
                  <a:ext uri="{FF2B5EF4-FFF2-40B4-BE49-F238E27FC236}">
                    <a16:creationId xmlns:a16="http://schemas.microsoft.com/office/drawing/2014/main" id="{5846C4C5-19DD-E040-A465-B55F5E21A757}"/>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57" name="Rectangle 130">
              <a:extLst>
                <a:ext uri="{FF2B5EF4-FFF2-40B4-BE49-F238E27FC236}">
                  <a16:creationId xmlns:a16="http://schemas.microsoft.com/office/drawing/2014/main" id="{E24E2E97-8AA8-D94D-B792-C58D1DB2D334}"/>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58" name="Group 131">
              <a:extLst>
                <a:ext uri="{FF2B5EF4-FFF2-40B4-BE49-F238E27FC236}">
                  <a16:creationId xmlns:a16="http://schemas.microsoft.com/office/drawing/2014/main" id="{01958DE7-9158-5C4A-975E-7090A73BD88C}"/>
                </a:ext>
              </a:extLst>
            </p:cNvPr>
            <p:cNvGrpSpPr>
              <a:grpSpLocks/>
            </p:cNvGrpSpPr>
            <p:nvPr/>
          </p:nvGrpSpPr>
          <p:grpSpPr bwMode="auto">
            <a:xfrm>
              <a:off x="4747" y="994"/>
              <a:ext cx="581" cy="134"/>
              <a:chOff x="614" y="2568"/>
              <a:chExt cx="725" cy="139"/>
            </a:xfrm>
          </p:grpSpPr>
          <p:sp>
            <p:nvSpPr>
              <p:cNvPr id="420" name="AutoShape 132">
                <a:extLst>
                  <a:ext uri="{FF2B5EF4-FFF2-40B4-BE49-F238E27FC236}">
                    <a16:creationId xmlns:a16="http://schemas.microsoft.com/office/drawing/2014/main" id="{0097250A-579E-714A-BB43-1775F7C45B3C}"/>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21" name="AutoShape 133">
                <a:extLst>
                  <a:ext uri="{FF2B5EF4-FFF2-40B4-BE49-F238E27FC236}">
                    <a16:creationId xmlns:a16="http://schemas.microsoft.com/office/drawing/2014/main" id="{011ECBC9-4E9D-9949-BBD3-4E72A731A813}"/>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59" name="Rectangle 134">
              <a:extLst>
                <a:ext uri="{FF2B5EF4-FFF2-40B4-BE49-F238E27FC236}">
                  <a16:creationId xmlns:a16="http://schemas.microsoft.com/office/drawing/2014/main" id="{52385C15-71CF-0646-85DA-481C87C2251B}"/>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0" name="Rectangle 135">
              <a:extLst>
                <a:ext uri="{FF2B5EF4-FFF2-40B4-BE49-F238E27FC236}">
                  <a16:creationId xmlns:a16="http://schemas.microsoft.com/office/drawing/2014/main" id="{E9AFAD7D-A0FD-3344-8D9C-D21DB7BED2D3}"/>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61" name="Group 136">
              <a:extLst>
                <a:ext uri="{FF2B5EF4-FFF2-40B4-BE49-F238E27FC236}">
                  <a16:creationId xmlns:a16="http://schemas.microsoft.com/office/drawing/2014/main" id="{36701E94-39B0-BB4E-B8F9-B11ED62531B0}"/>
                </a:ext>
              </a:extLst>
            </p:cNvPr>
            <p:cNvGrpSpPr>
              <a:grpSpLocks/>
            </p:cNvGrpSpPr>
            <p:nvPr/>
          </p:nvGrpSpPr>
          <p:grpSpPr bwMode="auto">
            <a:xfrm>
              <a:off x="4735" y="1627"/>
              <a:ext cx="582" cy="151"/>
              <a:chOff x="614" y="2568"/>
              <a:chExt cx="725" cy="139"/>
            </a:xfrm>
          </p:grpSpPr>
          <p:sp>
            <p:nvSpPr>
              <p:cNvPr id="277" name="AutoShape 137">
                <a:extLst>
                  <a:ext uri="{FF2B5EF4-FFF2-40B4-BE49-F238E27FC236}">
                    <a16:creationId xmlns:a16="http://schemas.microsoft.com/office/drawing/2014/main" id="{2535A487-3992-6B4F-9D85-E297BC39036D}"/>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9" name="AutoShape 138">
                <a:extLst>
                  <a:ext uri="{FF2B5EF4-FFF2-40B4-BE49-F238E27FC236}">
                    <a16:creationId xmlns:a16="http://schemas.microsoft.com/office/drawing/2014/main" id="{C55E1D44-7480-0442-A9DA-330FF7250538}"/>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62" name="Freeform 139">
              <a:extLst>
                <a:ext uri="{FF2B5EF4-FFF2-40B4-BE49-F238E27FC236}">
                  <a16:creationId xmlns:a16="http://schemas.microsoft.com/office/drawing/2014/main" id="{56DA20E3-D49F-444E-8D21-F715762F02D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63" name="Group 140">
              <a:extLst>
                <a:ext uri="{FF2B5EF4-FFF2-40B4-BE49-F238E27FC236}">
                  <a16:creationId xmlns:a16="http://schemas.microsoft.com/office/drawing/2014/main" id="{350DC23D-91BA-0F49-A121-0BB6DA6FFB97}"/>
                </a:ext>
              </a:extLst>
            </p:cNvPr>
            <p:cNvGrpSpPr>
              <a:grpSpLocks/>
            </p:cNvGrpSpPr>
            <p:nvPr/>
          </p:nvGrpSpPr>
          <p:grpSpPr bwMode="auto">
            <a:xfrm>
              <a:off x="4739" y="1327"/>
              <a:ext cx="582" cy="139"/>
              <a:chOff x="614" y="2568"/>
              <a:chExt cx="725" cy="139"/>
            </a:xfrm>
          </p:grpSpPr>
          <p:sp>
            <p:nvSpPr>
              <p:cNvPr id="275" name="AutoShape 141">
                <a:extLst>
                  <a:ext uri="{FF2B5EF4-FFF2-40B4-BE49-F238E27FC236}">
                    <a16:creationId xmlns:a16="http://schemas.microsoft.com/office/drawing/2014/main" id="{B6F4CD24-7945-E141-8AE5-B72F07D79D0A}"/>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6" name="AutoShape 142">
                <a:extLst>
                  <a:ext uri="{FF2B5EF4-FFF2-40B4-BE49-F238E27FC236}">
                    <a16:creationId xmlns:a16="http://schemas.microsoft.com/office/drawing/2014/main" id="{A13F2C2E-8E50-C242-BBFA-276B4503978A}"/>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64" name="Rectangle 143">
              <a:extLst>
                <a:ext uri="{FF2B5EF4-FFF2-40B4-BE49-F238E27FC236}">
                  <a16:creationId xmlns:a16="http://schemas.microsoft.com/office/drawing/2014/main" id="{C95C6BF7-C7DF-FB4E-BCA1-1C5F3CF4748B}"/>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5" name="Freeform 144">
              <a:extLst>
                <a:ext uri="{FF2B5EF4-FFF2-40B4-BE49-F238E27FC236}">
                  <a16:creationId xmlns:a16="http://schemas.microsoft.com/office/drawing/2014/main" id="{E716E123-C485-CC44-A743-C9D7E94AF6B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6" name="Freeform 145">
              <a:extLst>
                <a:ext uri="{FF2B5EF4-FFF2-40B4-BE49-F238E27FC236}">
                  <a16:creationId xmlns:a16="http://schemas.microsoft.com/office/drawing/2014/main" id="{8B36D081-D3B9-D34B-91B2-079B05D0914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7" name="Oval 146">
              <a:extLst>
                <a:ext uri="{FF2B5EF4-FFF2-40B4-BE49-F238E27FC236}">
                  <a16:creationId xmlns:a16="http://schemas.microsoft.com/office/drawing/2014/main" id="{B32C0505-6B5E-5B45-9C22-ABAD0452C43F}"/>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8" name="Freeform 147">
              <a:extLst>
                <a:ext uri="{FF2B5EF4-FFF2-40B4-BE49-F238E27FC236}">
                  <a16:creationId xmlns:a16="http://schemas.microsoft.com/office/drawing/2014/main" id="{30177E53-587A-9B45-9ECD-611B7CEB1E04}"/>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9" name="AutoShape 148">
              <a:extLst>
                <a:ext uri="{FF2B5EF4-FFF2-40B4-BE49-F238E27FC236}">
                  <a16:creationId xmlns:a16="http://schemas.microsoft.com/office/drawing/2014/main" id="{0DA2D2A9-124E-EB41-86B5-909A794DF763}"/>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0" name="AutoShape 149">
              <a:extLst>
                <a:ext uri="{FF2B5EF4-FFF2-40B4-BE49-F238E27FC236}">
                  <a16:creationId xmlns:a16="http://schemas.microsoft.com/office/drawing/2014/main" id="{CA5FFC73-D7D9-D240-94B8-900F51AC0C7D}"/>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1" name="Oval 150">
              <a:extLst>
                <a:ext uri="{FF2B5EF4-FFF2-40B4-BE49-F238E27FC236}">
                  <a16:creationId xmlns:a16="http://schemas.microsoft.com/office/drawing/2014/main" id="{EFC35150-3347-7042-80EB-A8781A361256}"/>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2" name="Oval 151">
              <a:extLst>
                <a:ext uri="{FF2B5EF4-FFF2-40B4-BE49-F238E27FC236}">
                  <a16:creationId xmlns:a16="http://schemas.microsoft.com/office/drawing/2014/main" id="{EA2EA724-2820-AE47-8D84-09E997A6DDAA}"/>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73" name="Oval 152">
              <a:extLst>
                <a:ext uri="{FF2B5EF4-FFF2-40B4-BE49-F238E27FC236}">
                  <a16:creationId xmlns:a16="http://schemas.microsoft.com/office/drawing/2014/main" id="{27B270D9-EE2B-924F-8F2A-27B9EB6ABE98}"/>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4" name="Rectangle 153">
              <a:extLst>
                <a:ext uri="{FF2B5EF4-FFF2-40B4-BE49-F238E27FC236}">
                  <a16:creationId xmlns:a16="http://schemas.microsoft.com/office/drawing/2014/main" id="{689F1C5E-1D85-0243-9E5E-0ABE340F97D1}"/>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74" name="Text Box 13">
            <a:extLst>
              <a:ext uri="{FF2B5EF4-FFF2-40B4-BE49-F238E27FC236}">
                <a16:creationId xmlns:a16="http://schemas.microsoft.com/office/drawing/2014/main" id="{5C657586-8C26-7645-A308-A162DA1C735B}"/>
              </a:ext>
            </a:extLst>
          </p:cNvPr>
          <p:cNvSpPr txBox="1">
            <a:spLocks noChangeArrowheads="1"/>
          </p:cNvSpPr>
          <p:nvPr/>
        </p:nvSpPr>
        <p:spPr bwMode="auto">
          <a:xfrm>
            <a:off x="374662" y="2181018"/>
            <a:ext cx="4209864" cy="261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1200" b="0" i="0" u="none" strike="noStrike" kern="1200" cap="none" spc="0" normalizeH="0" baseline="0" noProof="0" dirty="0" err="1">
                <a:ln>
                  <a:noFill/>
                </a:ln>
                <a:solidFill>
                  <a:prstClr val="black"/>
                </a:solidFill>
                <a:effectLst/>
                <a:uLnTx/>
                <a:uFillTx/>
                <a:latin typeface="Courier Std" panose="02070409020205020404" pitchFamily="49" charset="77"/>
                <a:ea typeface="ＭＳ Ｐゴシック" panose="020B0600070205080204" pitchFamily="34" charset="-128"/>
                <a:cs typeface="+mn-cs"/>
              </a:rPr>
              <a:t>clientSocket</a:t>
            </a: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 = socket(AF_INET, SOCK_STREAM)</a:t>
            </a:r>
          </a:p>
        </p:txBody>
      </p:sp>
      <p:sp>
        <p:nvSpPr>
          <p:cNvPr id="75" name="Text Box 5">
            <a:extLst>
              <a:ext uri="{FF2B5EF4-FFF2-40B4-BE49-F238E27FC236}">
                <a16:creationId xmlns:a16="http://schemas.microsoft.com/office/drawing/2014/main" id="{1D57F3DF-BFA3-284D-8B9A-ADD3873D3BB3}"/>
              </a:ext>
            </a:extLst>
          </p:cNvPr>
          <p:cNvSpPr txBox="1">
            <a:spLocks noChangeArrowheads="1"/>
          </p:cNvSpPr>
          <p:nvPr/>
        </p:nvSpPr>
        <p:spPr bwMode="auto">
          <a:xfrm>
            <a:off x="7821898" y="1651172"/>
            <a:ext cx="4461478"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err="1">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a:t>
            </a: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 = socket(AF_INET,SOCK_STREAM)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err="1">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serverSocket.bind</a:t>
            </a: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a:t>
            </a:r>
            <a:r>
              <a:rPr kumimoji="0" lang="en-US" altLang="en-US" sz="1200" b="0" i="0" u="none" strike="noStrike" kern="1200" cap="none" spc="0" normalizeH="0" baseline="0" noProof="0" dirty="0" err="1">
                <a:ln>
                  <a:noFill/>
                </a:ln>
                <a:solidFill>
                  <a:prstClr val="black"/>
                </a:solidFill>
                <a:effectLst/>
                <a:uLnTx/>
                <a:uFillTx/>
                <a:latin typeface="Courier Std" panose="02070409020205020404" pitchFamily="49" charset="77"/>
                <a:ea typeface="ＭＳ Ｐゴシック" panose="020B0600070205080204" pitchFamily="34" charset="-128"/>
                <a:cs typeface="+mn-cs"/>
              </a:rPr>
              <a:t>serverPort</a:t>
            </a: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err="1">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serverSocket.listen</a:t>
            </a: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err="1">
                <a:ln>
                  <a:noFill/>
                </a:ln>
                <a:solidFill>
                  <a:prstClr val="black"/>
                </a:solidFill>
                <a:effectLst/>
                <a:uLnTx/>
                <a:uFillTx/>
                <a:latin typeface="Courier Std" panose="02070409020205020404" pitchFamily="49" charset="77"/>
                <a:ea typeface="ＭＳ Ｐゴシック" panose="020B0600070205080204" pitchFamily="34" charset="-128"/>
                <a:cs typeface="+mn-cs"/>
              </a:rPr>
              <a:t>connectionSocket</a:t>
            </a: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 </a:t>
            </a:r>
            <a:r>
              <a:rPr kumimoji="0" lang="en-US" altLang="en-US" sz="1200" b="0" i="0" u="none" strike="noStrike" kern="1200" cap="none" spc="0" normalizeH="0" baseline="0" noProof="0" dirty="0" err="1">
                <a:ln>
                  <a:noFill/>
                </a:ln>
                <a:solidFill>
                  <a:prstClr val="black"/>
                </a:solidFill>
                <a:effectLst/>
                <a:uLnTx/>
                <a:uFillTx/>
                <a:latin typeface="Courier Std" panose="02070409020205020404" pitchFamily="49" charset="77"/>
                <a:ea typeface="ＭＳ Ｐゴシック" panose="020B0600070205080204" pitchFamily="34" charset="-128"/>
                <a:cs typeface="+mn-cs"/>
              </a:rPr>
              <a:t>addr</a:t>
            </a: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 = </a:t>
            </a:r>
            <a:r>
              <a:rPr kumimoji="0" lang="en-US" altLang="en-US" sz="1200" b="0" i="0" u="none" strike="noStrike" kern="1200" cap="none" spc="0" normalizeH="0" baseline="0" noProof="0" dirty="0" err="1">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serverSocket.accept</a:t>
            </a: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77" name="Text Box 13">
            <a:extLst>
              <a:ext uri="{FF2B5EF4-FFF2-40B4-BE49-F238E27FC236}">
                <a16:creationId xmlns:a16="http://schemas.microsoft.com/office/drawing/2014/main" id="{85BB3488-0F19-2446-9F3D-0FF3F2E5F4DB}"/>
              </a:ext>
            </a:extLst>
          </p:cNvPr>
          <p:cNvSpPr txBox="1">
            <a:spLocks noChangeArrowheads="1"/>
          </p:cNvSpPr>
          <p:nvPr/>
        </p:nvSpPr>
        <p:spPr bwMode="auto">
          <a:xfrm>
            <a:off x="276543" y="2694832"/>
            <a:ext cx="4433244" cy="26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1200" b="0" i="0" u="none" strike="noStrike" kern="1200" cap="none" spc="0" normalizeH="0" baseline="0" noProof="0" dirty="0" err="1">
                <a:ln>
                  <a:noFill/>
                </a:ln>
                <a:solidFill>
                  <a:prstClr val="black"/>
                </a:solidFill>
                <a:effectLst/>
                <a:uLnTx/>
                <a:uFillTx/>
                <a:latin typeface="Courier Std" panose="02070409020205020404" pitchFamily="49" charset="77"/>
                <a:ea typeface="ＭＳ Ｐゴシック" panose="020B0600070205080204" pitchFamily="34" charset="-128"/>
                <a:cs typeface="+mn-cs"/>
              </a:rPr>
              <a:t>clientSocket.connect</a:t>
            </a: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a:t>
            </a:r>
            <a:r>
              <a:rPr kumimoji="0" lang="en-US" altLang="en-US" sz="1200" b="0" i="0" u="none" strike="noStrike" kern="1200" cap="none" spc="0" normalizeH="0" baseline="0" noProof="0" dirty="0" err="1">
                <a:ln>
                  <a:noFill/>
                </a:ln>
                <a:solidFill>
                  <a:prstClr val="black"/>
                </a:solidFill>
                <a:effectLst/>
                <a:uLnTx/>
                <a:uFillTx/>
                <a:latin typeface="Courier Std" panose="02070409020205020404" pitchFamily="49" charset="77"/>
                <a:ea typeface="ＭＳ Ｐゴシック" panose="020B0600070205080204" pitchFamily="34" charset="-128"/>
                <a:cs typeface="+mn-cs"/>
              </a:rPr>
              <a:t>serverName,serverPort</a:t>
            </a: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a:t>
            </a:r>
          </a:p>
        </p:txBody>
      </p:sp>
      <p:sp>
        <p:nvSpPr>
          <p:cNvPr id="76" name="Slide Number Placeholder 2">
            <a:extLst>
              <a:ext uri="{FF2B5EF4-FFF2-40B4-BE49-F238E27FC236}">
                <a16:creationId xmlns:a16="http://schemas.microsoft.com/office/drawing/2014/main" id="{86E89225-4B9A-C747-8672-752709ED8105}"/>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26</a:t>
            </a:fld>
            <a:endParaRPr lang="en-US" dirty="0"/>
          </a:p>
        </p:txBody>
      </p:sp>
    </p:spTree>
    <p:extLst>
      <p:ext uri="{BB962C8B-B14F-4D97-AF65-F5344CB8AC3E}">
        <p14:creationId xmlns:p14="http://schemas.microsoft.com/office/powerpoint/2010/main" val="104233165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wipe(left)">
                                      <p:cBhvr>
                                        <p:cTn id="7" dur="500"/>
                                        <p:tgtEl>
                                          <p:spTgt spid="216"/>
                                        </p:tgtEl>
                                      </p:cBhvr>
                                    </p:animEffect>
                                  </p:childTnLst>
                                </p:cTn>
                              </p:par>
                              <p:par>
                                <p:cTn id="8" presetID="22" presetClass="entr" presetSubtype="1" fill="hold" nodeType="withEffect">
                                  <p:stCondLst>
                                    <p:cond delay="0"/>
                                  </p:stCondLst>
                                  <p:childTnLst>
                                    <p:set>
                                      <p:cBhvr>
                                        <p:cTn id="9" dur="1" fill="hold">
                                          <p:stCondLst>
                                            <p:cond delay="0"/>
                                          </p:stCondLst>
                                        </p:cTn>
                                        <p:tgtEl>
                                          <p:spTgt spid="234"/>
                                        </p:tgtEl>
                                        <p:attrNameLst>
                                          <p:attrName>style.visibility</p:attrName>
                                        </p:attrNameLst>
                                      </p:cBhvr>
                                      <p:to>
                                        <p:strVal val="visible"/>
                                      </p:to>
                                    </p:set>
                                    <p:animEffect transition="in" filter="wipe(up)">
                                      <p:cBhvr>
                                        <p:cTn id="10" dur="500"/>
                                        <p:tgtEl>
                                          <p:spTgt spid="23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dissolve">
                                      <p:cBhvr>
                                        <p:cTn id="13" dur="500"/>
                                        <p:tgtEl>
                                          <p:spTgt spid="7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40"/>
                                        </p:tgtEl>
                                        <p:attrNameLst>
                                          <p:attrName>style.visibility</p:attrName>
                                        </p:attrNameLst>
                                      </p:cBhvr>
                                      <p:to>
                                        <p:strVal val="visible"/>
                                      </p:to>
                                    </p:set>
                                    <p:animEffect transition="in" filter="wipe(up)">
                                      <p:cBhvr>
                                        <p:cTn id="18" dur="500"/>
                                        <p:tgtEl>
                                          <p:spTgt spid="240"/>
                                        </p:tgtEl>
                                      </p:cBhvr>
                                    </p:animEffect>
                                  </p:childTnLst>
                                </p:cTn>
                              </p:par>
                              <p:par>
                                <p:cTn id="19" presetID="22" presetClass="entr" presetSubtype="2" fill="hold" nodeType="withEffect">
                                  <p:stCondLst>
                                    <p:cond delay="0"/>
                                  </p:stCondLst>
                                  <p:childTnLst>
                                    <p:set>
                                      <p:cBhvr>
                                        <p:cTn id="20" dur="1" fill="hold">
                                          <p:stCondLst>
                                            <p:cond delay="0"/>
                                          </p:stCondLst>
                                        </p:cTn>
                                        <p:tgtEl>
                                          <p:spTgt spid="223"/>
                                        </p:tgtEl>
                                        <p:attrNameLst>
                                          <p:attrName>style.visibility</p:attrName>
                                        </p:attrNameLst>
                                      </p:cBhvr>
                                      <p:to>
                                        <p:strVal val="visible"/>
                                      </p:to>
                                    </p:set>
                                    <p:animEffect transition="in" filter="wipe(right)">
                                      <p:cBhvr>
                                        <p:cTn id="21" dur="500"/>
                                        <p:tgtEl>
                                          <p:spTgt spid="2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8"/>
                                        </p:tgtEl>
                                        <p:attrNameLst>
                                          <p:attrName>style.visibility</p:attrName>
                                        </p:attrNameLst>
                                      </p:cBhvr>
                                      <p:to>
                                        <p:strVal val="visible"/>
                                      </p:to>
                                    </p:set>
                                    <p:animEffect transition="in" filter="wipe(left)">
                                      <p:cBhvr>
                                        <p:cTn id="26" dur="500"/>
                                        <p:tgtEl>
                                          <p:spTgt spid="228"/>
                                        </p:tgtEl>
                                      </p:cBhvr>
                                    </p:animEffect>
                                  </p:childTnLst>
                                </p:cTn>
                              </p:par>
                              <p:par>
                                <p:cTn id="27" presetID="22" presetClass="entr" presetSubtype="1" fill="hold" nodeType="withEffect">
                                  <p:stCondLst>
                                    <p:cond delay="0"/>
                                  </p:stCondLst>
                                  <p:childTnLst>
                                    <p:set>
                                      <p:cBhvr>
                                        <p:cTn id="28" dur="1" fill="hold">
                                          <p:stCondLst>
                                            <p:cond delay="0"/>
                                          </p:stCondLst>
                                        </p:cTn>
                                        <p:tgtEl>
                                          <p:spTgt spid="237"/>
                                        </p:tgtEl>
                                        <p:attrNameLst>
                                          <p:attrName>style.visibility</p:attrName>
                                        </p:attrNameLst>
                                      </p:cBhvr>
                                      <p:to>
                                        <p:strVal val="visible"/>
                                      </p:to>
                                    </p:set>
                                    <p:animEffect transition="in" filter="wipe(up)">
                                      <p:cBhvr>
                                        <p:cTn id="29" dur="500"/>
                                        <p:tgtEl>
                                          <p:spTgt spid="237"/>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222"/>
                                        </p:tgtEl>
                                        <p:attrNameLst>
                                          <p:attrName>style.visibility</p:attrName>
                                        </p:attrNameLst>
                                      </p:cBhvr>
                                      <p:to>
                                        <p:strVal val="visible"/>
                                      </p:to>
                                    </p:set>
                                    <p:animEffect transition="in" filter="wipe(up)">
                                      <p:cBhvr>
                                        <p:cTn id="33" dur="500"/>
                                        <p:tgtEl>
                                          <p:spTgt spid="222"/>
                                        </p:tgtEl>
                                      </p:cBhvr>
                                    </p:animEffect>
                                  </p:childTnLst>
                                </p:cTn>
                              </p:par>
                              <p:par>
                                <p:cTn id="34" presetID="22" presetClass="entr" presetSubtype="1" fill="hold" nodeType="withEffect">
                                  <p:stCondLst>
                                    <p:cond delay="0"/>
                                  </p:stCondLst>
                                  <p:childTnLst>
                                    <p:set>
                                      <p:cBhvr>
                                        <p:cTn id="35" dur="1" fill="hold">
                                          <p:stCondLst>
                                            <p:cond delay="0"/>
                                          </p:stCondLst>
                                        </p:cTn>
                                        <p:tgtEl>
                                          <p:spTgt spid="243"/>
                                        </p:tgtEl>
                                        <p:attrNameLst>
                                          <p:attrName>style.visibility</p:attrName>
                                        </p:attrNameLst>
                                      </p:cBhvr>
                                      <p:to>
                                        <p:strVal val="visible"/>
                                      </p:to>
                                    </p:set>
                                    <p:animEffect transition="in" filter="wipe(up)">
                                      <p:cBhvr>
                                        <p:cTn id="36" dur="5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p:bldP spid="7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A human 3-way handshake protocol</a:t>
            </a:r>
            <a:endParaRPr lang="en-US" sz="4400" b="0" dirty="0"/>
          </a:p>
        </p:txBody>
      </p:sp>
      <p:pic>
        <p:nvPicPr>
          <p:cNvPr id="4" name="Picture 3" descr="A pile of snow&#10;&#10;Description automatically generated">
            <a:extLst>
              <a:ext uri="{FF2B5EF4-FFF2-40B4-BE49-F238E27FC236}">
                <a16:creationId xmlns:a16="http://schemas.microsoft.com/office/drawing/2014/main" id="{E63D2048-06F6-874E-A18A-05CFDA61C6A2}"/>
              </a:ext>
            </a:extLst>
          </p:cNvPr>
          <p:cNvPicPr>
            <a:picLocks noChangeAspect="1"/>
          </p:cNvPicPr>
          <p:nvPr/>
        </p:nvPicPr>
        <p:blipFill>
          <a:blip r:embed="rId3"/>
          <a:stretch>
            <a:fillRect/>
          </a:stretch>
        </p:blipFill>
        <p:spPr>
          <a:xfrm>
            <a:off x="1750251" y="1530219"/>
            <a:ext cx="8358252" cy="5472528"/>
          </a:xfrm>
          <a:prstGeom prst="rect">
            <a:avLst/>
          </a:prstGeom>
        </p:spPr>
      </p:pic>
      <p:grpSp>
        <p:nvGrpSpPr>
          <p:cNvPr id="9" name="Group 8">
            <a:extLst>
              <a:ext uri="{FF2B5EF4-FFF2-40B4-BE49-F238E27FC236}">
                <a16:creationId xmlns:a16="http://schemas.microsoft.com/office/drawing/2014/main" id="{3F1282CE-CF66-EE4E-B4A8-587BD1E81F39}"/>
              </a:ext>
            </a:extLst>
          </p:cNvPr>
          <p:cNvGrpSpPr/>
          <p:nvPr/>
        </p:nvGrpSpPr>
        <p:grpSpPr>
          <a:xfrm>
            <a:off x="6538586" y="2065751"/>
            <a:ext cx="1730667" cy="612648"/>
            <a:chOff x="6538586" y="2065751"/>
            <a:chExt cx="1730667" cy="612648"/>
          </a:xfrm>
        </p:grpSpPr>
        <p:sp>
          <p:nvSpPr>
            <p:cNvPr id="5" name="Rounded Rectangular Callout 4">
              <a:extLst>
                <a:ext uri="{FF2B5EF4-FFF2-40B4-BE49-F238E27FC236}">
                  <a16:creationId xmlns:a16="http://schemas.microsoft.com/office/drawing/2014/main" id="{3CAF74F1-7DAE-DA49-A56B-F6F58EAC0B3D}"/>
                </a:ext>
              </a:extLst>
            </p:cNvPr>
            <p:cNvSpPr/>
            <p:nvPr/>
          </p:nvSpPr>
          <p:spPr>
            <a:xfrm>
              <a:off x="6551111" y="2065751"/>
              <a:ext cx="1672748" cy="612648"/>
            </a:xfrm>
            <a:prstGeom prst="wedgeRoundRectCallout">
              <a:avLst>
                <a:gd name="adj1" fmla="val 54830"/>
                <a:gd name="adj2" fmla="val 429311"/>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1EBBA823-6C58-6A44-A2FF-F652E9B2671F}"/>
                </a:ext>
              </a:extLst>
            </p:cNvPr>
            <p:cNvSpPr txBox="1"/>
            <p:nvPr/>
          </p:nvSpPr>
          <p:spPr>
            <a:xfrm>
              <a:off x="6538586" y="2153433"/>
              <a:ext cx="173066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1. On belay?</a:t>
              </a:r>
            </a:p>
          </p:txBody>
        </p:sp>
      </p:grpSp>
      <p:sp>
        <p:nvSpPr>
          <p:cNvPr id="7" name="Rectangle 6">
            <a:extLst>
              <a:ext uri="{FF2B5EF4-FFF2-40B4-BE49-F238E27FC236}">
                <a16:creationId xmlns:a16="http://schemas.microsoft.com/office/drawing/2014/main" id="{CB827F8F-A1CF-B74C-ACC4-ECEAAE61D0B0}"/>
              </a:ext>
            </a:extLst>
          </p:cNvPr>
          <p:cNvSpPr/>
          <p:nvPr/>
        </p:nvSpPr>
        <p:spPr>
          <a:xfrm>
            <a:off x="1640908" y="5812076"/>
            <a:ext cx="10459233" cy="1277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0" name="Group 9">
            <a:extLst>
              <a:ext uri="{FF2B5EF4-FFF2-40B4-BE49-F238E27FC236}">
                <a16:creationId xmlns:a16="http://schemas.microsoft.com/office/drawing/2014/main" id="{305210F9-A841-2C44-B9F0-E355CF305198}"/>
              </a:ext>
            </a:extLst>
          </p:cNvPr>
          <p:cNvGrpSpPr/>
          <p:nvPr/>
        </p:nvGrpSpPr>
        <p:grpSpPr>
          <a:xfrm>
            <a:off x="5814165" y="3280776"/>
            <a:ext cx="1672748" cy="612648"/>
            <a:chOff x="5814165" y="3280776"/>
            <a:chExt cx="1672748" cy="612648"/>
          </a:xfrm>
        </p:grpSpPr>
        <p:sp>
          <p:nvSpPr>
            <p:cNvPr id="78" name="Rounded Rectangular Callout 77">
              <a:extLst>
                <a:ext uri="{FF2B5EF4-FFF2-40B4-BE49-F238E27FC236}">
                  <a16:creationId xmlns:a16="http://schemas.microsoft.com/office/drawing/2014/main" id="{C4B444F3-2C14-474E-8B61-1E282DE03385}"/>
                </a:ext>
              </a:extLst>
            </p:cNvPr>
            <p:cNvSpPr/>
            <p:nvPr/>
          </p:nvSpPr>
          <p:spPr>
            <a:xfrm>
              <a:off x="5814165" y="3280776"/>
              <a:ext cx="1672748" cy="612648"/>
            </a:xfrm>
            <a:prstGeom prst="wedgeRoundRectCallout">
              <a:avLst>
                <a:gd name="adj1" fmla="val -120395"/>
                <a:gd name="adj2" fmla="val -120679"/>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9" name="TextBox 78">
              <a:extLst>
                <a:ext uri="{FF2B5EF4-FFF2-40B4-BE49-F238E27FC236}">
                  <a16:creationId xmlns:a16="http://schemas.microsoft.com/office/drawing/2014/main" id="{7B59616D-98BC-2340-969B-E8EFA3D4DA5A}"/>
                </a:ext>
              </a:extLst>
            </p:cNvPr>
            <p:cNvSpPr txBox="1"/>
            <p:nvPr/>
          </p:nvSpPr>
          <p:spPr>
            <a:xfrm>
              <a:off x="5826690" y="3332968"/>
              <a:ext cx="162807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2. Belay on.</a:t>
              </a:r>
            </a:p>
          </p:txBody>
        </p:sp>
      </p:grpSp>
      <p:grpSp>
        <p:nvGrpSpPr>
          <p:cNvPr id="11" name="Group 10">
            <a:extLst>
              <a:ext uri="{FF2B5EF4-FFF2-40B4-BE49-F238E27FC236}">
                <a16:creationId xmlns:a16="http://schemas.microsoft.com/office/drawing/2014/main" id="{E943AF12-B0EB-4F44-91E7-681492934EEA}"/>
              </a:ext>
            </a:extLst>
          </p:cNvPr>
          <p:cNvGrpSpPr/>
          <p:nvPr/>
        </p:nvGrpSpPr>
        <p:grpSpPr>
          <a:xfrm>
            <a:off x="8321457" y="3646119"/>
            <a:ext cx="1695712" cy="612648"/>
            <a:chOff x="8321457" y="3646119"/>
            <a:chExt cx="1695712" cy="612648"/>
          </a:xfrm>
        </p:grpSpPr>
        <p:sp>
          <p:nvSpPr>
            <p:cNvPr id="80" name="Rounded Rectangular Callout 79">
              <a:extLst>
                <a:ext uri="{FF2B5EF4-FFF2-40B4-BE49-F238E27FC236}">
                  <a16:creationId xmlns:a16="http://schemas.microsoft.com/office/drawing/2014/main" id="{8B23EB90-C1E0-D44A-8B27-62175510872C}"/>
                </a:ext>
              </a:extLst>
            </p:cNvPr>
            <p:cNvSpPr/>
            <p:nvPr/>
          </p:nvSpPr>
          <p:spPr>
            <a:xfrm>
              <a:off x="8344421" y="3646119"/>
              <a:ext cx="1672748" cy="612648"/>
            </a:xfrm>
            <a:prstGeom prst="wedgeRoundRectCallout">
              <a:avLst>
                <a:gd name="adj1" fmla="val -44764"/>
                <a:gd name="adj2" fmla="val 169650"/>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1" name="TextBox 80">
              <a:extLst>
                <a:ext uri="{FF2B5EF4-FFF2-40B4-BE49-F238E27FC236}">
                  <a16:creationId xmlns:a16="http://schemas.microsoft.com/office/drawing/2014/main" id="{35F183B7-733D-694A-B964-309D0B0097B1}"/>
                </a:ext>
              </a:extLst>
            </p:cNvPr>
            <p:cNvSpPr txBox="1"/>
            <p:nvPr/>
          </p:nvSpPr>
          <p:spPr>
            <a:xfrm>
              <a:off x="8321457" y="3710836"/>
              <a:ext cx="16514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3. Climbing.</a:t>
              </a:r>
            </a:p>
          </p:txBody>
        </p:sp>
      </p:grpSp>
      <p:sp>
        <p:nvSpPr>
          <p:cNvPr id="14" name="Slide Number Placeholder 2">
            <a:extLst>
              <a:ext uri="{FF2B5EF4-FFF2-40B4-BE49-F238E27FC236}">
                <a16:creationId xmlns:a16="http://schemas.microsoft.com/office/drawing/2014/main" id="{41298F7A-0643-9F47-8207-6B139EFB88B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27</a:t>
            </a:fld>
            <a:endParaRPr lang="en-US" dirty="0"/>
          </a:p>
        </p:txBody>
      </p:sp>
    </p:spTree>
    <p:extLst>
      <p:ext uri="{BB962C8B-B14F-4D97-AF65-F5344CB8AC3E}">
        <p14:creationId xmlns:p14="http://schemas.microsoft.com/office/powerpoint/2010/main" val="5186418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Closing a TCP connection</a:t>
            </a:r>
            <a:endParaRPr lang="en-US" sz="4400" b="0" dirty="0"/>
          </a:p>
        </p:txBody>
      </p:sp>
      <p:sp>
        <p:nvSpPr>
          <p:cNvPr id="47" name="Rectangle 47">
            <a:extLst>
              <a:ext uri="{FF2B5EF4-FFF2-40B4-BE49-F238E27FC236}">
                <a16:creationId xmlns:a16="http://schemas.microsoft.com/office/drawing/2014/main" id="{B20BADCC-1032-9A48-BC43-B4E1275E4EDF}"/>
              </a:ext>
            </a:extLst>
          </p:cNvPr>
          <p:cNvSpPr txBox="1">
            <a:spLocks noChangeArrowheads="1"/>
          </p:cNvSpPr>
          <p:nvPr/>
        </p:nvSpPr>
        <p:spPr>
          <a:xfrm>
            <a:off x="798690" y="1441263"/>
            <a:ext cx="9698318" cy="41862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client, server each close their side of connection</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send TCP segment with FIN bit = 1</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respond to received FIN with ACK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on receiving FIN, ACK can be combined with own FIN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simultaneous FIN exchanges can be handled</a:t>
            </a:r>
          </a:p>
        </p:txBody>
      </p:sp>
      <p:sp>
        <p:nvSpPr>
          <p:cNvPr id="4" name="Slide Number Placeholder 2">
            <a:extLst>
              <a:ext uri="{FF2B5EF4-FFF2-40B4-BE49-F238E27FC236}">
                <a16:creationId xmlns:a16="http://schemas.microsoft.com/office/drawing/2014/main" id="{E5549B3B-271C-C14B-9302-4D2CE7B4105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28</a:t>
            </a:fld>
            <a:endParaRPr lang="en-US" dirty="0"/>
          </a:p>
        </p:txBody>
      </p:sp>
    </p:spTree>
    <p:extLst>
      <p:ext uri="{BB962C8B-B14F-4D97-AF65-F5344CB8AC3E}">
        <p14:creationId xmlns:p14="http://schemas.microsoft.com/office/powerpoint/2010/main" val="2657671931"/>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segment structure</a:t>
            </a:r>
            <a:endParaRPr lang="en-US" sz="4400" b="0" dirty="0"/>
          </a:p>
        </p:txBody>
      </p:sp>
      <p:sp>
        <p:nvSpPr>
          <p:cNvPr id="60" name="Rectangle 4">
            <a:extLst>
              <a:ext uri="{FF2B5EF4-FFF2-40B4-BE49-F238E27FC236}">
                <a16:creationId xmlns:a16="http://schemas.microsoft.com/office/drawing/2014/main" id="{1438C6A7-F9CB-854D-92BB-74AFAE175928}"/>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1" name="Rectangle 5">
            <a:extLst>
              <a:ext uri="{FF2B5EF4-FFF2-40B4-BE49-F238E27FC236}">
                <a16:creationId xmlns:a16="http://schemas.microsoft.com/office/drawing/2014/main" id="{21D47CEF-020C-9C44-AB75-DA719011CBEF}"/>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grpSp>
        <p:nvGrpSpPr>
          <p:cNvPr id="4" name="Group 3">
            <a:extLst>
              <a:ext uri="{FF2B5EF4-FFF2-40B4-BE49-F238E27FC236}">
                <a16:creationId xmlns:a16="http://schemas.microsoft.com/office/drawing/2014/main" id="{A0F66122-9E4A-7644-B40C-189BABEA3388}"/>
              </a:ext>
            </a:extLst>
          </p:cNvPr>
          <p:cNvGrpSpPr/>
          <p:nvPr/>
        </p:nvGrpSpPr>
        <p:grpSpPr>
          <a:xfrm>
            <a:off x="4495573" y="1661303"/>
            <a:ext cx="3450544" cy="401997"/>
            <a:chOff x="4495573" y="1661303"/>
            <a:chExt cx="3450544" cy="401997"/>
          </a:xfrm>
        </p:grpSpPr>
        <p:sp>
          <p:nvSpPr>
            <p:cNvPr id="62" name="Text Box 6">
              <a:extLst>
                <a:ext uri="{FF2B5EF4-FFF2-40B4-BE49-F238E27FC236}">
                  <a16:creationId xmlns:a16="http://schemas.microsoft.com/office/drawing/2014/main" id="{A183A89B-2122-E141-9DF3-203A60EFF295}"/>
                </a:ext>
              </a:extLst>
            </p:cNvPr>
            <p:cNvSpPr txBox="1">
              <a:spLocks noChangeArrowheads="1"/>
            </p:cNvSpPr>
            <p:nvPr/>
          </p:nvSpPr>
          <p:spPr bwMode="auto">
            <a:xfrm>
              <a:off x="4495573" y="1661303"/>
              <a:ext cx="166370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source port #</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Text Box 7">
              <a:extLst>
                <a:ext uri="{FF2B5EF4-FFF2-40B4-BE49-F238E27FC236}">
                  <a16:creationId xmlns:a16="http://schemas.microsoft.com/office/drawing/2014/main" id="{E52BAEBA-8AEA-B545-A35F-AEB6190843E5}"/>
                </a:ext>
              </a:extLst>
            </p:cNvPr>
            <p:cNvSpPr txBox="1">
              <a:spLocks noChangeArrowheads="1"/>
            </p:cNvSpPr>
            <p:nvPr/>
          </p:nvSpPr>
          <p:spPr bwMode="auto">
            <a:xfrm>
              <a:off x="6564992" y="1666425"/>
              <a:ext cx="1381125"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000000"/>
                  </a:solidFill>
                  <a:effectLst/>
                  <a:uLnTx/>
                  <a:uFillTx/>
                  <a:latin typeface="Arial" charset="0"/>
                  <a:ea typeface="ＭＳ Ｐゴシック" charset="0"/>
                  <a:cs typeface="+mn-cs"/>
                </a:rPr>
                <a:t>dest</a:t>
              </a: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 port #</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64" name="Line 8">
            <a:extLst>
              <a:ext uri="{FF2B5EF4-FFF2-40B4-BE49-F238E27FC236}">
                <a16:creationId xmlns:a16="http://schemas.microsoft.com/office/drawing/2014/main" id="{BDC40F37-DD1A-6848-AB76-2EA7683B9566}"/>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5" name="Line 9">
            <a:extLst>
              <a:ext uri="{FF2B5EF4-FFF2-40B4-BE49-F238E27FC236}">
                <a16:creationId xmlns:a16="http://schemas.microsoft.com/office/drawing/2014/main" id="{92C91585-33BC-084B-A3CF-F5A7CD082B67}"/>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8552304C-19AC-C84B-842E-CBCC3EA9E153}"/>
              </a:ext>
            </a:extLst>
          </p:cNvPr>
          <p:cNvGrpSpPr/>
          <p:nvPr/>
        </p:nvGrpSpPr>
        <p:grpSpPr>
          <a:xfrm>
            <a:off x="4324123" y="1145724"/>
            <a:ext cx="3935412" cy="366713"/>
            <a:chOff x="4324123" y="1145724"/>
            <a:chExt cx="3935412" cy="366713"/>
          </a:xfrm>
        </p:grpSpPr>
        <p:sp>
          <p:nvSpPr>
            <p:cNvPr id="67" name="Text Box 11">
              <a:extLst>
                <a:ext uri="{FF2B5EF4-FFF2-40B4-BE49-F238E27FC236}">
                  <a16:creationId xmlns:a16="http://schemas.microsoft.com/office/drawing/2014/main" id="{D7A6E153-CAA2-2E43-9742-982E16926734}"/>
                </a:ext>
              </a:extLst>
            </p:cNvPr>
            <p:cNvSpPr txBox="1">
              <a:spLocks noChangeArrowheads="1"/>
            </p:cNvSpPr>
            <p:nvPr/>
          </p:nvSpPr>
          <p:spPr bwMode="auto">
            <a:xfrm>
              <a:off x="5832248" y="1145724"/>
              <a:ext cx="8572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t>32 bits</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68" name="Line 12">
              <a:extLst>
                <a:ext uri="{FF2B5EF4-FFF2-40B4-BE49-F238E27FC236}">
                  <a16:creationId xmlns:a16="http://schemas.microsoft.com/office/drawing/2014/main" id="{C28AE80D-AED7-BB43-AEEF-9A3E95D70A42}"/>
                </a:ext>
              </a:extLst>
            </p:cNvPr>
            <p:cNvSpPr>
              <a:spLocks noChangeShapeType="1"/>
            </p:cNvSpPr>
            <p:nvPr/>
          </p:nvSpPr>
          <p:spPr bwMode="auto">
            <a:xfrm>
              <a:off x="6832373" y="1391787"/>
              <a:ext cx="1427162" cy="4762"/>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9" name="Line 13">
              <a:extLst>
                <a:ext uri="{FF2B5EF4-FFF2-40B4-BE49-F238E27FC236}">
                  <a16:creationId xmlns:a16="http://schemas.microsoft.com/office/drawing/2014/main" id="{0FE91D57-DF52-A948-8B79-BE2C69D24056}"/>
                </a:ext>
              </a:extLst>
            </p:cNvPr>
            <p:cNvSpPr>
              <a:spLocks noChangeShapeType="1"/>
            </p:cNvSpPr>
            <p:nvPr/>
          </p:nvSpPr>
          <p:spPr bwMode="auto">
            <a:xfrm rot="10800000">
              <a:off x="4324123" y="1402899"/>
              <a:ext cx="1341437"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74" name="Line 16">
            <a:extLst>
              <a:ext uri="{FF2B5EF4-FFF2-40B4-BE49-F238E27FC236}">
                <a16:creationId xmlns:a16="http://schemas.microsoft.com/office/drawing/2014/main" id="{ADBC9EF8-B51B-F249-8F7B-C16F5F07A21E}"/>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6" name="Line 18">
            <a:extLst>
              <a:ext uri="{FF2B5EF4-FFF2-40B4-BE49-F238E27FC236}">
                <a16:creationId xmlns:a16="http://schemas.microsoft.com/office/drawing/2014/main" id="{32231029-9349-864B-ABF1-0D56E55824BB}"/>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7" name="Line 19">
            <a:extLst>
              <a:ext uri="{FF2B5EF4-FFF2-40B4-BE49-F238E27FC236}">
                <a16:creationId xmlns:a16="http://schemas.microsoft.com/office/drawing/2014/main" id="{F2503E28-C28E-B541-932B-7E2993655C9A}"/>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8" name="Line 20">
            <a:extLst>
              <a:ext uri="{FF2B5EF4-FFF2-40B4-BE49-F238E27FC236}">
                <a16:creationId xmlns:a16="http://schemas.microsoft.com/office/drawing/2014/main" id="{10D5BEAE-CBC6-5040-B37E-6D12FC20E9CB}"/>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9" name="Line 21">
            <a:extLst>
              <a:ext uri="{FF2B5EF4-FFF2-40B4-BE49-F238E27FC236}">
                <a16:creationId xmlns:a16="http://schemas.microsoft.com/office/drawing/2014/main" id="{A186AEBD-F0F5-494B-9D24-09B9888787CD}"/>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7" name="Line 29">
            <a:extLst>
              <a:ext uri="{FF2B5EF4-FFF2-40B4-BE49-F238E27FC236}">
                <a16:creationId xmlns:a16="http://schemas.microsoft.com/office/drawing/2014/main" id="{B0BB3064-7239-A344-B7D3-3350540CF7AA}"/>
              </a:ext>
            </a:extLst>
          </p:cNvPr>
          <p:cNvSpPr>
            <a:spLocks noChangeShapeType="1"/>
          </p:cNvSpPr>
          <p:nvPr/>
        </p:nvSpPr>
        <p:spPr bwMode="auto">
          <a:xfrm flipV="1">
            <a:off x="5668735" y="2814187"/>
            <a:ext cx="0" cy="392112"/>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8" name="Line 30">
            <a:extLst>
              <a:ext uri="{FF2B5EF4-FFF2-40B4-BE49-F238E27FC236}">
                <a16:creationId xmlns:a16="http://schemas.microsoft.com/office/drawing/2014/main" id="{22FDEDB0-0202-4C4C-9B34-FF72CC278D77}"/>
              </a:ext>
            </a:extLst>
          </p:cNvPr>
          <p:cNvSpPr>
            <a:spLocks noChangeShapeType="1"/>
          </p:cNvSpPr>
          <p:nvPr/>
        </p:nvSpPr>
        <p:spPr bwMode="auto">
          <a:xfrm flipV="1">
            <a:off x="5514748"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9" name="Line 31">
            <a:extLst>
              <a:ext uri="{FF2B5EF4-FFF2-40B4-BE49-F238E27FC236}">
                <a16:creationId xmlns:a16="http://schemas.microsoft.com/office/drawing/2014/main" id="{9AF172E8-0A6A-6644-BD77-F1EE190D4ADE}"/>
              </a:ext>
            </a:extLst>
          </p:cNvPr>
          <p:cNvSpPr>
            <a:spLocks noChangeShapeType="1"/>
          </p:cNvSpPr>
          <p:nvPr/>
        </p:nvSpPr>
        <p:spPr bwMode="auto">
          <a:xfrm flipV="1">
            <a:off x="5355998" y="2818949"/>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96" name="Text Box 38">
            <a:extLst>
              <a:ext uri="{FF2B5EF4-FFF2-40B4-BE49-F238E27FC236}">
                <a16:creationId xmlns:a16="http://schemas.microsoft.com/office/drawing/2014/main" id="{A4AA77C6-3CD5-F642-BD90-B898C462C724}"/>
              </a:ext>
            </a:extLst>
          </p:cNvPr>
          <p:cNvSpPr txBox="1">
            <a:spLocks noChangeArrowheads="1"/>
          </p:cNvSpPr>
          <p:nvPr/>
        </p:nvSpPr>
        <p:spPr bwMode="auto">
          <a:xfrm>
            <a:off x="4636966" y="2822952"/>
            <a:ext cx="482824" cy="4076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not</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used</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7" name="Line 39">
            <a:extLst>
              <a:ext uri="{FF2B5EF4-FFF2-40B4-BE49-F238E27FC236}">
                <a16:creationId xmlns:a16="http://schemas.microsoft.com/office/drawing/2014/main" id="{356A6247-1FB1-3845-A2C5-956708DFFBCF}"/>
              </a:ext>
            </a:extLst>
          </p:cNvPr>
          <p:cNvSpPr>
            <a:spLocks noChangeShapeType="1"/>
          </p:cNvSpPr>
          <p:nvPr/>
        </p:nvSpPr>
        <p:spPr bwMode="auto">
          <a:xfrm flipV="1">
            <a:off x="4713766"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grpSp>
        <p:nvGrpSpPr>
          <p:cNvPr id="115" name="Group 114">
            <a:extLst>
              <a:ext uri="{FF2B5EF4-FFF2-40B4-BE49-F238E27FC236}">
                <a16:creationId xmlns:a16="http://schemas.microsoft.com/office/drawing/2014/main" id="{25F3ABB6-FC22-8E45-923B-C272F3E47C12}"/>
              </a:ext>
            </a:extLst>
          </p:cNvPr>
          <p:cNvGrpSpPr/>
          <p:nvPr/>
        </p:nvGrpSpPr>
        <p:grpSpPr>
          <a:xfrm>
            <a:off x="6405335" y="2817362"/>
            <a:ext cx="5252586" cy="731484"/>
            <a:chOff x="6405335" y="2817362"/>
            <a:chExt cx="5252586" cy="731484"/>
          </a:xfrm>
        </p:grpSpPr>
        <p:sp>
          <p:nvSpPr>
            <p:cNvPr id="80" name="Text Box 22">
              <a:extLst>
                <a:ext uri="{FF2B5EF4-FFF2-40B4-BE49-F238E27FC236}">
                  <a16:creationId xmlns:a16="http://schemas.microsoft.com/office/drawing/2014/main" id="{C121B465-E333-C34D-A9B1-4EC95AB29663}"/>
                </a:ext>
              </a:extLst>
            </p:cNvPr>
            <p:cNvSpPr txBox="1">
              <a:spLocks noChangeArrowheads="1"/>
            </p:cNvSpPr>
            <p:nvPr/>
          </p:nvSpPr>
          <p:spPr bwMode="auto">
            <a:xfrm>
              <a:off x="6405335" y="2817362"/>
              <a:ext cx="17462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107" name="Text Box 49">
              <a:extLst>
                <a:ext uri="{FF2B5EF4-FFF2-40B4-BE49-F238E27FC236}">
                  <a16:creationId xmlns:a16="http://schemas.microsoft.com/office/drawing/2014/main" id="{C1196D10-63E5-F146-A338-FB6B53C00F42}"/>
                </a:ext>
              </a:extLst>
            </p:cNvPr>
            <p:cNvSpPr txBox="1">
              <a:spLocks noChangeArrowheads="1"/>
            </p:cNvSpPr>
            <p:nvPr/>
          </p:nvSpPr>
          <p:spPr bwMode="auto">
            <a:xfrm>
              <a:off x="8724900" y="2847115"/>
              <a:ext cx="2933021"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1" name="Line 53">
              <a:extLst>
                <a:ext uri="{FF2B5EF4-FFF2-40B4-BE49-F238E27FC236}">
                  <a16:creationId xmlns:a16="http://schemas.microsoft.com/office/drawing/2014/main" id="{AF202832-D8A0-CC44-AEC9-474E90CA4102}"/>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6" name="Group 5">
            <a:extLst>
              <a:ext uri="{FF2B5EF4-FFF2-40B4-BE49-F238E27FC236}">
                <a16:creationId xmlns:a16="http://schemas.microsoft.com/office/drawing/2014/main" id="{9EBAA956-8E89-0A4A-A4BC-91B08D93CC59}"/>
              </a:ext>
            </a:extLst>
          </p:cNvPr>
          <p:cNvGrpSpPr/>
          <p:nvPr/>
        </p:nvGrpSpPr>
        <p:grpSpPr>
          <a:xfrm>
            <a:off x="4979760" y="1674436"/>
            <a:ext cx="7040433" cy="1034129"/>
            <a:chOff x="4979760" y="1674436"/>
            <a:chExt cx="7040433" cy="1034129"/>
          </a:xfrm>
        </p:grpSpPr>
        <p:sp>
          <p:nvSpPr>
            <p:cNvPr id="73" name="Text Box 15">
              <a:extLst>
                <a:ext uri="{FF2B5EF4-FFF2-40B4-BE49-F238E27FC236}">
                  <a16:creationId xmlns:a16="http://schemas.microsoft.com/office/drawing/2014/main" id="{2925631F-CA45-E24E-A2A3-36475CE0E0E7}"/>
                </a:ext>
              </a:extLst>
            </p:cNvPr>
            <p:cNvSpPr txBox="1">
              <a:spLocks noChangeArrowheads="1"/>
            </p:cNvSpPr>
            <p:nvPr/>
          </p:nvSpPr>
          <p:spPr bwMode="auto">
            <a:xfrm>
              <a:off x="4979760" y="2029962"/>
              <a:ext cx="2486025"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sequence number</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08" name="Text Box 50">
              <a:extLst>
                <a:ext uri="{FF2B5EF4-FFF2-40B4-BE49-F238E27FC236}">
                  <a16:creationId xmlns:a16="http://schemas.microsoft.com/office/drawing/2014/main" id="{62087231-CA89-9F46-9993-D5CE4726B8FD}"/>
                </a:ext>
              </a:extLst>
            </p:cNvPr>
            <p:cNvSpPr txBox="1">
              <a:spLocks noChangeArrowheads="1"/>
            </p:cNvSpPr>
            <p:nvPr/>
          </p:nvSpPr>
          <p:spPr bwMode="auto">
            <a:xfrm>
              <a:off x="8724900" y="1674436"/>
              <a:ext cx="3295293" cy="103412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segment seq  #: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counting bytes of data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into </a:t>
              </a:r>
              <a:r>
                <a:rPr kumimoji="0" lang="en-US" sz="2000" b="0" i="0" u="none" strike="noStrike" kern="1200" cap="none" spc="0" normalizeH="0" baseline="0" noProof="0" dirty="0" err="1">
                  <a:ln>
                    <a:noFill/>
                  </a:ln>
                  <a:solidFill>
                    <a:srgbClr val="000000"/>
                  </a:solidFill>
                  <a:effectLst/>
                  <a:uLnTx/>
                  <a:uFillTx/>
                  <a:latin typeface="Calibri" panose="020F0502020204030204"/>
                  <a:ea typeface="ＭＳ Ｐゴシック" charset="0"/>
                  <a:cs typeface="+mn-cs"/>
                </a:rPr>
                <a:t>bytestream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(not segments!)</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3" name="Line 55">
              <a:extLst>
                <a:ext uri="{FF2B5EF4-FFF2-40B4-BE49-F238E27FC236}">
                  <a16:creationId xmlns:a16="http://schemas.microsoft.com/office/drawing/2014/main" id="{69F8FE7B-57A5-CA45-A15F-AB7CA1D8D54F}"/>
                </a:ext>
              </a:extLst>
            </p:cNvPr>
            <p:cNvSpPr>
              <a:spLocks noChangeShapeType="1"/>
            </p:cNvSpPr>
            <p:nvPr/>
          </p:nvSpPr>
          <p:spPr bwMode="auto">
            <a:xfrm flipH="1" flipV="1">
              <a:off x="7924797" y="2244436"/>
              <a:ext cx="800102"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29" name="Group 128">
            <a:extLst>
              <a:ext uri="{FF2B5EF4-FFF2-40B4-BE49-F238E27FC236}">
                <a16:creationId xmlns:a16="http://schemas.microsoft.com/office/drawing/2014/main" id="{33475873-1909-F649-A643-DFFF77ECF966}"/>
              </a:ext>
            </a:extLst>
          </p:cNvPr>
          <p:cNvGrpSpPr/>
          <p:nvPr/>
        </p:nvGrpSpPr>
        <p:grpSpPr>
          <a:xfrm>
            <a:off x="5398860" y="4614412"/>
            <a:ext cx="5770816" cy="1113459"/>
            <a:chOff x="5398860" y="4614412"/>
            <a:chExt cx="5770816" cy="1113459"/>
          </a:xfrm>
        </p:grpSpPr>
        <p:sp>
          <p:nvSpPr>
            <p:cNvPr id="72" name="Text Box 14">
              <a:extLst>
                <a:ext uri="{FF2B5EF4-FFF2-40B4-BE49-F238E27FC236}">
                  <a16:creationId xmlns:a16="http://schemas.microsoft.com/office/drawing/2014/main" id="{394540FC-9B80-C049-964F-3AEAF7A4BA2D}"/>
                </a:ext>
              </a:extLst>
            </p:cNvPr>
            <p:cNvSpPr txBox="1">
              <a:spLocks noChangeArrowheads="1"/>
            </p:cNvSpPr>
            <p:nvPr/>
          </p:nvSpPr>
          <p:spPr bwMode="auto">
            <a:xfrm>
              <a:off x="5398860" y="4614412"/>
              <a:ext cx="2005013" cy="1006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25" name="TextBox 124">
              <a:extLst>
                <a:ext uri="{FF2B5EF4-FFF2-40B4-BE49-F238E27FC236}">
                  <a16:creationId xmlns:a16="http://schemas.microsoft.com/office/drawing/2014/main" id="{5CEFBFE2-D6C5-6C4B-85CD-C2B1704479E4}"/>
                </a:ext>
              </a:extLst>
            </p:cNvPr>
            <p:cNvSpPr txBox="1"/>
            <p:nvPr/>
          </p:nvSpPr>
          <p:spPr>
            <a:xfrm>
              <a:off x="8980285" y="4638342"/>
              <a:ext cx="2189391" cy="1089529"/>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data sent by application into TCP socket</a:t>
              </a:r>
            </a:p>
          </p:txBody>
        </p:sp>
        <p:cxnSp>
          <p:nvCxnSpPr>
            <p:cNvPr id="127" name="Straight Connector 126">
              <a:extLst>
                <a:ext uri="{FF2B5EF4-FFF2-40B4-BE49-F238E27FC236}">
                  <a16:creationId xmlns:a16="http://schemas.microsoft.com/office/drawing/2014/main" id="{C6493B77-D766-824F-B26A-A73B9CE92231}"/>
                </a:ext>
              </a:extLst>
            </p:cNvPr>
            <p:cNvCxnSpPr>
              <a:cxnSpLocks/>
            </p:cNvCxnSpPr>
            <p:nvPr/>
          </p:nvCxnSpPr>
          <p:spPr>
            <a:xfrm>
              <a:off x="6727821" y="5150307"/>
              <a:ext cx="2149479"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BF59DCBE-5CE4-3C4C-AE43-7FF674B5D23E}"/>
              </a:ext>
            </a:extLst>
          </p:cNvPr>
          <p:cNvGrpSpPr/>
          <p:nvPr/>
        </p:nvGrpSpPr>
        <p:grpSpPr>
          <a:xfrm>
            <a:off x="230393" y="1952743"/>
            <a:ext cx="7771793" cy="1241280"/>
            <a:chOff x="230393" y="1952743"/>
            <a:chExt cx="7771793" cy="1241280"/>
          </a:xfrm>
        </p:grpSpPr>
        <p:sp>
          <p:nvSpPr>
            <p:cNvPr id="137" name="Text Box 35">
              <a:extLst>
                <a:ext uri="{FF2B5EF4-FFF2-40B4-BE49-F238E27FC236}">
                  <a16:creationId xmlns:a16="http://schemas.microsoft.com/office/drawing/2014/main" id="{56F627F0-D04E-AD42-8864-F7B517B4A587}"/>
                </a:ext>
              </a:extLst>
            </p:cNvPr>
            <p:cNvSpPr txBox="1">
              <a:spLocks noChangeArrowheads="1"/>
            </p:cNvSpPr>
            <p:nvPr/>
          </p:nvSpPr>
          <p:spPr bwMode="auto">
            <a:xfrm>
              <a:off x="5447297" y="2855469"/>
              <a:ext cx="303288"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A</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nvGrpSpPr>
            <p:cNvPr id="15" name="Group 14">
              <a:extLst>
                <a:ext uri="{FF2B5EF4-FFF2-40B4-BE49-F238E27FC236}">
                  <a16:creationId xmlns:a16="http://schemas.microsoft.com/office/drawing/2014/main" id="{3379D87E-87A4-BA4A-B25D-D60B162F998C}"/>
                </a:ext>
              </a:extLst>
            </p:cNvPr>
            <p:cNvGrpSpPr/>
            <p:nvPr/>
          </p:nvGrpSpPr>
          <p:grpSpPr>
            <a:xfrm>
              <a:off x="230393" y="1952743"/>
              <a:ext cx="7771793" cy="971860"/>
              <a:chOff x="217867" y="1965269"/>
              <a:chExt cx="7771793" cy="971860"/>
            </a:xfrm>
          </p:grpSpPr>
          <p:sp>
            <p:nvSpPr>
              <p:cNvPr id="75" name="Text Box 17">
                <a:extLst>
                  <a:ext uri="{FF2B5EF4-FFF2-40B4-BE49-F238E27FC236}">
                    <a16:creationId xmlns:a16="http://schemas.microsoft.com/office/drawing/2014/main" id="{0864898F-71F3-8C4E-ACBC-273A8F765CF5}"/>
                  </a:ext>
                </a:extLst>
              </p:cNvPr>
              <p:cNvSpPr txBox="1">
                <a:spLocks noChangeArrowheads="1"/>
              </p:cNvSpPr>
              <p:nvPr/>
            </p:nvSpPr>
            <p:spPr bwMode="auto">
              <a:xfrm>
                <a:off x="4579710" y="2430012"/>
                <a:ext cx="340995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acknowledgement number</a:t>
                </a:r>
              </a:p>
            </p:txBody>
          </p:sp>
          <p:sp>
            <p:nvSpPr>
              <p:cNvPr id="119" name="Text Box 42">
                <a:extLst>
                  <a:ext uri="{FF2B5EF4-FFF2-40B4-BE49-F238E27FC236}">
                    <a16:creationId xmlns:a16="http://schemas.microsoft.com/office/drawing/2014/main" id="{C0762B76-1537-D346-8718-8BAF6E1F14E0}"/>
                  </a:ext>
                </a:extLst>
              </p:cNvPr>
              <p:cNvSpPr txBox="1">
                <a:spLocks noChangeArrowheads="1"/>
              </p:cNvSpPr>
              <p:nvPr/>
            </p:nvSpPr>
            <p:spPr bwMode="auto">
              <a:xfrm>
                <a:off x="217867" y="1965269"/>
                <a:ext cx="3287333"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ACK: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seq # of next expected byte; A bit: this is an ACK</a:t>
                </a:r>
                <a:endParaRPr kumimoji="0" lang="en-US" sz="11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30" name="Line 46">
                <a:extLst>
                  <a:ext uri="{FF2B5EF4-FFF2-40B4-BE49-F238E27FC236}">
                    <a16:creationId xmlns:a16="http://schemas.microsoft.com/office/drawing/2014/main" id="{412FF679-1D4F-2847-94BC-15BFC61FB4F3}"/>
                  </a:ext>
                </a:extLst>
              </p:cNvPr>
              <p:cNvSpPr>
                <a:spLocks noChangeShapeType="1"/>
              </p:cNvSpPr>
              <p:nvPr/>
            </p:nvSpPr>
            <p:spPr bwMode="auto">
              <a:xfrm>
                <a:off x="3505200" y="2417523"/>
                <a:ext cx="2076276" cy="519606"/>
              </a:xfrm>
              <a:custGeom>
                <a:avLst/>
                <a:gdLst>
                  <a:gd name="connsiteX0" fmla="*/ 0 w 2082626"/>
                  <a:gd name="connsiteY0" fmla="*/ 0 h 560881"/>
                  <a:gd name="connsiteX1" fmla="*/ 2082626 w 2082626"/>
                  <a:gd name="connsiteY1" fmla="*/ 560881 h 560881"/>
                  <a:gd name="connsiteX0" fmla="*/ 0 w 2076276"/>
                  <a:gd name="connsiteY0" fmla="*/ 0 h 519606"/>
                  <a:gd name="connsiteX1" fmla="*/ 2076276 w 2076276"/>
                  <a:gd name="connsiteY1" fmla="*/ 519606 h 519606"/>
                </a:gdLst>
                <a:ahLst/>
                <a:cxnLst>
                  <a:cxn ang="0">
                    <a:pos x="connsiteX0" y="connsiteY0"/>
                  </a:cxn>
                  <a:cxn ang="0">
                    <a:pos x="connsiteX1" y="connsiteY1"/>
                  </a:cxn>
                </a:cxnLst>
                <a:rect l="l" t="t" r="r" b="b"/>
                <a:pathLst>
                  <a:path w="2076276" h="519606">
                    <a:moveTo>
                      <a:pt x="0" y="0"/>
                    </a:moveTo>
                    <a:cubicBezTo>
                      <a:pt x="694209" y="186960"/>
                      <a:pt x="1382067" y="332646"/>
                      <a:pt x="2076276" y="519606"/>
                    </a:cubicBezTo>
                  </a:path>
                </a:pathLst>
              </a:cu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39" name="Line 46">
                <a:extLst>
                  <a:ext uri="{FF2B5EF4-FFF2-40B4-BE49-F238E27FC236}">
                    <a16:creationId xmlns:a16="http://schemas.microsoft.com/office/drawing/2014/main" id="{EB8BFD18-324C-2547-AC63-1A0429ECFF56}"/>
                  </a:ext>
                </a:extLst>
              </p:cNvPr>
              <p:cNvSpPr>
                <a:spLocks noChangeShapeType="1"/>
              </p:cNvSpPr>
              <p:nvPr/>
            </p:nvSpPr>
            <p:spPr bwMode="auto">
              <a:xfrm>
                <a:off x="3505200" y="2404996"/>
                <a:ext cx="1263476" cy="215853"/>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19" name="Group 18">
            <a:extLst>
              <a:ext uri="{FF2B5EF4-FFF2-40B4-BE49-F238E27FC236}">
                <a16:creationId xmlns:a16="http://schemas.microsoft.com/office/drawing/2014/main" id="{953AA9D9-F43E-B546-80D0-95A95FF3FD84}"/>
              </a:ext>
            </a:extLst>
          </p:cNvPr>
          <p:cNvGrpSpPr/>
          <p:nvPr/>
        </p:nvGrpSpPr>
        <p:grpSpPr>
          <a:xfrm>
            <a:off x="1895418" y="3659802"/>
            <a:ext cx="5828956" cy="1090980"/>
            <a:chOff x="1895418" y="3659802"/>
            <a:chExt cx="5828956" cy="1090980"/>
          </a:xfrm>
        </p:grpSpPr>
        <p:sp>
          <p:nvSpPr>
            <p:cNvPr id="98" name="Text Box 40">
              <a:extLst>
                <a:ext uri="{FF2B5EF4-FFF2-40B4-BE49-F238E27FC236}">
                  <a16:creationId xmlns:a16="http://schemas.microsoft.com/office/drawing/2014/main" id="{CF922213-3DD4-4C4D-B198-ADF3A29EDBE7}"/>
                </a:ext>
              </a:extLst>
            </p:cNvPr>
            <p:cNvSpPr txBox="1">
              <a:spLocks noChangeArrowheads="1"/>
            </p:cNvSpPr>
            <p:nvPr/>
          </p:nvSpPr>
          <p:spPr bwMode="auto">
            <a:xfrm>
              <a:off x="4830361" y="3659802"/>
              <a:ext cx="2894013"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options (variable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99" name="Text Box 42">
              <a:extLst>
                <a:ext uri="{FF2B5EF4-FFF2-40B4-BE49-F238E27FC236}">
                  <a16:creationId xmlns:a16="http://schemas.microsoft.com/office/drawing/2014/main" id="{0BC58028-06B7-1A4E-8510-AE6EC1534B60}"/>
                </a:ext>
              </a:extLst>
            </p:cNvPr>
            <p:cNvSpPr txBox="1">
              <a:spLocks noChangeArrowheads="1"/>
            </p:cNvSpPr>
            <p:nvPr/>
          </p:nvSpPr>
          <p:spPr bwMode="auto">
            <a:xfrm>
              <a:off x="1895418" y="4326050"/>
              <a:ext cx="1688926"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options</a:t>
              </a: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cxnSp>
          <p:nvCxnSpPr>
            <p:cNvPr id="7" name="Straight Connector 6">
              <a:extLst>
                <a:ext uri="{FF2B5EF4-FFF2-40B4-BE49-F238E27FC236}">
                  <a16:creationId xmlns:a16="http://schemas.microsoft.com/office/drawing/2014/main" id="{163A6281-16AF-5F4C-91CB-DC46FB513501}"/>
                </a:ext>
              </a:extLst>
            </p:cNvPr>
            <p:cNvCxnSpPr>
              <a:cxnSpLocks/>
              <a:stCxn id="99" idx="3"/>
              <a:endCxn id="98" idx="1"/>
            </p:cNvCxnSpPr>
            <p:nvPr/>
          </p:nvCxnSpPr>
          <p:spPr>
            <a:xfrm flipV="1">
              <a:off x="3584344" y="3859857"/>
              <a:ext cx="1246017" cy="67855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F2A3E3DD-D73E-3547-B33E-7D97BEE9201E}"/>
              </a:ext>
            </a:extLst>
          </p:cNvPr>
          <p:cNvGrpSpPr/>
          <p:nvPr/>
        </p:nvGrpSpPr>
        <p:grpSpPr>
          <a:xfrm>
            <a:off x="318075" y="2819126"/>
            <a:ext cx="4456458" cy="424732"/>
            <a:chOff x="318075" y="2819126"/>
            <a:chExt cx="4456458" cy="424732"/>
          </a:xfrm>
        </p:grpSpPr>
        <p:sp>
          <p:nvSpPr>
            <p:cNvPr id="95" name="Text Box 37">
              <a:extLst>
                <a:ext uri="{FF2B5EF4-FFF2-40B4-BE49-F238E27FC236}">
                  <a16:creationId xmlns:a16="http://schemas.microsoft.com/office/drawing/2014/main" id="{71EB8016-A1DB-1C48-954C-FFBE5CF06DD6}"/>
                </a:ext>
              </a:extLst>
            </p:cNvPr>
            <p:cNvSpPr txBox="1">
              <a:spLocks noChangeArrowheads="1"/>
            </p:cNvSpPr>
            <p:nvPr/>
          </p:nvSpPr>
          <p:spPr bwMode="auto">
            <a:xfrm>
              <a:off x="4278884" y="2826980"/>
              <a:ext cx="495649" cy="4076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head</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Calibri"/>
                  <a:ea typeface="ＭＳ Ｐゴシック" charset="0"/>
                  <a:cs typeface="+mn-cs"/>
                </a:rPr>
                <a:t>len</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3" name="Text Box 42">
              <a:extLst>
                <a:ext uri="{FF2B5EF4-FFF2-40B4-BE49-F238E27FC236}">
                  <a16:creationId xmlns:a16="http://schemas.microsoft.com/office/drawing/2014/main" id="{23616F6F-F6F8-274A-8F63-2AC8E94CAB0A}"/>
                </a:ext>
              </a:extLst>
            </p:cNvPr>
            <p:cNvSpPr txBox="1">
              <a:spLocks noChangeArrowheads="1"/>
            </p:cNvSpPr>
            <p:nvPr/>
          </p:nvSpPr>
          <p:spPr bwMode="auto">
            <a:xfrm>
              <a:off x="318075" y="2819126"/>
              <a:ext cx="3287333"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length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(of TCP header)</a:t>
              </a:r>
            </a:p>
          </p:txBody>
        </p:sp>
        <p:cxnSp>
          <p:nvCxnSpPr>
            <p:cNvPr id="100" name="Straight Connector 99">
              <a:extLst>
                <a:ext uri="{FF2B5EF4-FFF2-40B4-BE49-F238E27FC236}">
                  <a16:creationId xmlns:a16="http://schemas.microsoft.com/office/drawing/2014/main" id="{D004F6AA-C795-934B-B4F0-CA6FD9652FA1}"/>
                </a:ext>
              </a:extLst>
            </p:cNvPr>
            <p:cNvCxnSpPr>
              <a:cxnSpLocks/>
            </p:cNvCxnSpPr>
            <p:nvPr/>
          </p:nvCxnSpPr>
          <p:spPr>
            <a:xfrm>
              <a:off x="3544867" y="3031480"/>
              <a:ext cx="78388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B36175C2-99D1-404D-ADB0-0C09C4338566}"/>
              </a:ext>
            </a:extLst>
          </p:cNvPr>
          <p:cNvGrpSpPr/>
          <p:nvPr/>
        </p:nvGrpSpPr>
        <p:grpSpPr>
          <a:xfrm>
            <a:off x="-24878" y="3174115"/>
            <a:ext cx="6031751" cy="424732"/>
            <a:chOff x="-24878" y="3174115"/>
            <a:chExt cx="6031751" cy="424732"/>
          </a:xfrm>
        </p:grpSpPr>
        <p:sp>
          <p:nvSpPr>
            <p:cNvPr id="82" name="Text Box 24">
              <a:extLst>
                <a:ext uri="{FF2B5EF4-FFF2-40B4-BE49-F238E27FC236}">
                  <a16:creationId xmlns:a16="http://schemas.microsoft.com/office/drawing/2014/main" id="{DA04993C-122C-384A-9568-6515DE95D883}"/>
                </a:ext>
              </a:extLst>
            </p:cNvPr>
            <p:cNvSpPr txBox="1">
              <a:spLocks noChangeArrowheads="1"/>
            </p:cNvSpPr>
            <p:nvPr/>
          </p:nvSpPr>
          <p:spPr bwMode="auto">
            <a:xfrm>
              <a:off x="4794023" y="3203124"/>
              <a:ext cx="12128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109" name="Text Box 51">
              <a:extLst>
                <a:ext uri="{FF2B5EF4-FFF2-40B4-BE49-F238E27FC236}">
                  <a16:creationId xmlns:a16="http://schemas.microsoft.com/office/drawing/2014/main" id="{CE090396-5F4D-6E4E-AA9C-2778A62E73B2}"/>
                </a:ext>
              </a:extLst>
            </p:cNvPr>
            <p:cNvSpPr txBox="1">
              <a:spLocks noChangeArrowheads="1"/>
            </p:cNvSpPr>
            <p:nvPr/>
          </p:nvSpPr>
          <p:spPr bwMode="auto">
            <a:xfrm>
              <a:off x="-24878" y="3174115"/>
              <a:ext cx="3595495"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Internet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checksum</a:t>
              </a:r>
            </a:p>
          </p:txBody>
        </p:sp>
        <p:cxnSp>
          <p:nvCxnSpPr>
            <p:cNvPr id="101" name="Straight Connector 100">
              <a:extLst>
                <a:ext uri="{FF2B5EF4-FFF2-40B4-BE49-F238E27FC236}">
                  <a16:creationId xmlns:a16="http://schemas.microsoft.com/office/drawing/2014/main" id="{4F87AC36-0055-DB45-A995-89129C5BB34A}"/>
                </a:ext>
              </a:extLst>
            </p:cNvPr>
            <p:cNvCxnSpPr>
              <a:cxnSpLocks/>
              <a:stCxn id="109" idx="3"/>
              <a:endCxn id="82" idx="1"/>
            </p:cNvCxnSpPr>
            <p:nvPr/>
          </p:nvCxnSpPr>
          <p:spPr>
            <a:xfrm>
              <a:off x="3570617" y="3386481"/>
              <a:ext cx="12234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6" name="Line 10">
            <a:extLst>
              <a:ext uri="{FF2B5EF4-FFF2-40B4-BE49-F238E27FC236}">
                <a16:creationId xmlns:a16="http://schemas.microsoft.com/office/drawing/2014/main" id="{A7BD37B6-D73B-A04D-BDC5-AC47A5470DF4}"/>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4" name="Line 26">
            <a:extLst>
              <a:ext uri="{FF2B5EF4-FFF2-40B4-BE49-F238E27FC236}">
                <a16:creationId xmlns:a16="http://schemas.microsoft.com/office/drawing/2014/main" id="{E9E32468-C9DF-C94D-9DAD-F82B75D02C08}"/>
              </a:ext>
            </a:extLst>
          </p:cNvPr>
          <p:cNvSpPr>
            <a:spLocks noChangeShapeType="1"/>
          </p:cNvSpPr>
          <p:nvPr/>
        </p:nvSpPr>
        <p:spPr bwMode="auto">
          <a:xfrm flipV="1">
            <a:off x="6150711" y="2804662"/>
            <a:ext cx="0" cy="392112"/>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5" name="Line 27">
            <a:extLst>
              <a:ext uri="{FF2B5EF4-FFF2-40B4-BE49-F238E27FC236}">
                <a16:creationId xmlns:a16="http://schemas.microsoft.com/office/drawing/2014/main" id="{595D2D86-0F8D-4945-A03B-3D969A9DA275}"/>
              </a:ext>
            </a:extLst>
          </p:cNvPr>
          <p:cNvSpPr>
            <a:spLocks noChangeShapeType="1"/>
          </p:cNvSpPr>
          <p:nvPr/>
        </p:nvSpPr>
        <p:spPr bwMode="auto">
          <a:xfrm flipV="1">
            <a:off x="5992924"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6" name="Line 28">
            <a:extLst>
              <a:ext uri="{FF2B5EF4-FFF2-40B4-BE49-F238E27FC236}">
                <a16:creationId xmlns:a16="http://schemas.microsoft.com/office/drawing/2014/main" id="{480E04C4-4E6B-614E-B6E0-47722F1E738E}"/>
              </a:ext>
            </a:extLst>
          </p:cNvPr>
          <p:cNvSpPr>
            <a:spLocks noChangeShapeType="1"/>
          </p:cNvSpPr>
          <p:nvPr/>
        </p:nvSpPr>
        <p:spPr bwMode="auto">
          <a:xfrm flipV="1">
            <a:off x="5830374"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grpSp>
        <p:nvGrpSpPr>
          <p:cNvPr id="28" name="Group 27">
            <a:extLst>
              <a:ext uri="{FF2B5EF4-FFF2-40B4-BE49-F238E27FC236}">
                <a16:creationId xmlns:a16="http://schemas.microsoft.com/office/drawing/2014/main" id="{D7BB42C1-3F72-AF44-97A0-27D00776292C}"/>
              </a:ext>
            </a:extLst>
          </p:cNvPr>
          <p:cNvGrpSpPr/>
          <p:nvPr/>
        </p:nvGrpSpPr>
        <p:grpSpPr>
          <a:xfrm>
            <a:off x="172543" y="2863949"/>
            <a:ext cx="6190466" cy="2660551"/>
            <a:chOff x="172543" y="2863949"/>
            <a:chExt cx="6190466" cy="2660551"/>
          </a:xfrm>
        </p:grpSpPr>
        <p:sp>
          <p:nvSpPr>
            <p:cNvPr id="102" name="Text Box 44">
              <a:extLst>
                <a:ext uri="{FF2B5EF4-FFF2-40B4-BE49-F238E27FC236}">
                  <a16:creationId xmlns:a16="http://schemas.microsoft.com/office/drawing/2014/main" id="{26B4BE77-FB6F-AB48-BDB1-C2E23D5564F9}"/>
                </a:ext>
              </a:extLst>
            </p:cNvPr>
            <p:cNvSpPr txBox="1">
              <a:spLocks noChangeArrowheads="1"/>
            </p:cNvSpPr>
            <p:nvPr/>
          </p:nvSpPr>
          <p:spPr bwMode="auto">
            <a:xfrm>
              <a:off x="172543" y="4822769"/>
              <a:ext cx="3419248"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RST, SYN, FIN: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connection management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6" name="Freeform 48">
              <a:extLst>
                <a:ext uri="{FF2B5EF4-FFF2-40B4-BE49-F238E27FC236}">
                  <a16:creationId xmlns:a16="http://schemas.microsoft.com/office/drawing/2014/main" id="{60B1CDA3-93F4-6C43-A635-618B9929B512}"/>
                </a:ext>
              </a:extLst>
            </p:cNvPr>
            <p:cNvSpPr>
              <a:spLocks/>
            </p:cNvSpPr>
            <p:nvPr/>
          </p:nvSpPr>
          <p:spPr bwMode="auto">
            <a:xfrm>
              <a:off x="3558336" y="3152325"/>
              <a:ext cx="2678659" cy="2026938"/>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877"/>
                <a:gd name="connsiteY0" fmla="*/ 32885 h 32885"/>
                <a:gd name="connsiteX1" fmla="*/ 10451 w 11877"/>
                <a:gd name="connsiteY1" fmla="*/ 0 h 32885"/>
                <a:gd name="connsiteX2" fmla="*/ 11877 w 11877"/>
                <a:gd name="connsiteY2" fmla="*/ 0 h 32885"/>
                <a:gd name="connsiteX0" fmla="*/ 0 w 11573"/>
                <a:gd name="connsiteY0" fmla="*/ 32885 h 32885"/>
                <a:gd name="connsiteX1" fmla="*/ 10147 w 11573"/>
                <a:gd name="connsiteY1" fmla="*/ 0 h 32885"/>
                <a:gd name="connsiteX2" fmla="*/ 11573 w 11573"/>
                <a:gd name="connsiteY2" fmla="*/ 0 h 32885"/>
                <a:gd name="connsiteX0" fmla="*/ 0 w 11573"/>
                <a:gd name="connsiteY0" fmla="*/ 28757 h 28757"/>
                <a:gd name="connsiteX1" fmla="*/ 10147 w 11573"/>
                <a:gd name="connsiteY1" fmla="*/ 0 h 28757"/>
                <a:gd name="connsiteX2" fmla="*/ 11573 w 11573"/>
                <a:gd name="connsiteY2" fmla="*/ 0 h 28757"/>
              </a:gdLst>
              <a:ahLst/>
              <a:cxnLst>
                <a:cxn ang="0">
                  <a:pos x="connsiteX0" y="connsiteY0"/>
                </a:cxn>
                <a:cxn ang="0">
                  <a:pos x="connsiteX1" y="connsiteY1"/>
                </a:cxn>
                <a:cxn ang="0">
                  <a:pos x="connsiteX2" y="connsiteY2"/>
                </a:cxn>
              </a:cxnLst>
              <a:rect l="l" t="t" r="r" b="b"/>
              <a:pathLst>
                <a:path w="11573" h="28757">
                  <a:moveTo>
                    <a:pt x="0" y="28757"/>
                  </a:moveTo>
                  <a:lnTo>
                    <a:pt x="10147" y="0"/>
                  </a:lnTo>
                  <a:lnTo>
                    <a:pt x="11573"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7" name="Group 26">
              <a:extLst>
                <a:ext uri="{FF2B5EF4-FFF2-40B4-BE49-F238E27FC236}">
                  <a16:creationId xmlns:a16="http://schemas.microsoft.com/office/drawing/2014/main" id="{879AF9A6-0FEF-B247-BE32-9C9E788D06B7}"/>
                </a:ext>
              </a:extLst>
            </p:cNvPr>
            <p:cNvGrpSpPr/>
            <p:nvPr/>
          </p:nvGrpSpPr>
          <p:grpSpPr>
            <a:xfrm>
              <a:off x="5775299" y="2863949"/>
              <a:ext cx="587710" cy="339181"/>
              <a:chOff x="5775299" y="2863949"/>
              <a:chExt cx="587710" cy="339181"/>
            </a:xfrm>
          </p:grpSpPr>
          <p:sp>
            <p:nvSpPr>
              <p:cNvPr id="104" name="Text Box 25">
                <a:extLst>
                  <a:ext uri="{FF2B5EF4-FFF2-40B4-BE49-F238E27FC236}">
                    <a16:creationId xmlns:a16="http://schemas.microsoft.com/office/drawing/2014/main" id="{1E9027CA-7A6A-B448-891E-3892BD3436EF}"/>
                  </a:ext>
                </a:extLst>
              </p:cNvPr>
              <p:cNvSpPr txBox="1">
                <a:spLocks noChangeArrowheads="1"/>
              </p:cNvSpPr>
              <p:nvPr/>
            </p:nvSpPr>
            <p:spPr bwMode="auto">
              <a:xfrm>
                <a:off x="6083766" y="2864576"/>
                <a:ext cx="279243"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F</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05" name="Text Box 32">
                <a:extLst>
                  <a:ext uri="{FF2B5EF4-FFF2-40B4-BE49-F238E27FC236}">
                    <a16:creationId xmlns:a16="http://schemas.microsoft.com/office/drawing/2014/main" id="{BF401CFD-599A-5C4B-A029-67CB6B08DBD3}"/>
                  </a:ext>
                </a:extLst>
              </p:cNvPr>
              <p:cNvSpPr txBox="1">
                <a:spLocks noChangeArrowheads="1"/>
              </p:cNvSpPr>
              <p:nvPr/>
            </p:nvSpPr>
            <p:spPr bwMode="auto">
              <a:xfrm>
                <a:off x="5939184" y="2863949"/>
                <a:ext cx="279243"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S</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12" name="Text Box 33">
                <a:extLst>
                  <a:ext uri="{FF2B5EF4-FFF2-40B4-BE49-F238E27FC236}">
                    <a16:creationId xmlns:a16="http://schemas.microsoft.com/office/drawing/2014/main" id="{4835EFCA-3EC6-3040-AA54-B10AD772E111}"/>
                  </a:ext>
                </a:extLst>
              </p:cNvPr>
              <p:cNvSpPr txBox="1">
                <a:spLocks noChangeArrowheads="1"/>
              </p:cNvSpPr>
              <p:nvPr/>
            </p:nvSpPr>
            <p:spPr bwMode="auto">
              <a:xfrm>
                <a:off x="577529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R</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grpSp>
      <p:grpSp>
        <p:nvGrpSpPr>
          <p:cNvPr id="25" name="Group 24">
            <a:extLst>
              <a:ext uri="{FF2B5EF4-FFF2-40B4-BE49-F238E27FC236}">
                <a16:creationId xmlns:a16="http://schemas.microsoft.com/office/drawing/2014/main" id="{3AF86AF7-F0A9-0D49-BD66-0BCBA2EFC273}"/>
              </a:ext>
            </a:extLst>
          </p:cNvPr>
          <p:cNvGrpSpPr/>
          <p:nvPr/>
        </p:nvGrpSpPr>
        <p:grpSpPr>
          <a:xfrm>
            <a:off x="5277007" y="2859957"/>
            <a:ext cx="2976178" cy="719405"/>
            <a:chOff x="5277007" y="2859957"/>
            <a:chExt cx="2976178" cy="719405"/>
          </a:xfrm>
        </p:grpSpPr>
        <p:sp>
          <p:nvSpPr>
            <p:cNvPr id="81" name="Text Box 23">
              <a:extLst>
                <a:ext uri="{FF2B5EF4-FFF2-40B4-BE49-F238E27FC236}">
                  <a16:creationId xmlns:a16="http://schemas.microsoft.com/office/drawing/2014/main" id="{81D77D1D-D542-E748-880E-847E52816584}"/>
                </a:ext>
              </a:extLst>
            </p:cNvPr>
            <p:cNvSpPr txBox="1">
              <a:spLocks noChangeArrowheads="1"/>
            </p:cNvSpPr>
            <p:nvPr/>
          </p:nvSpPr>
          <p:spPr bwMode="auto">
            <a:xfrm>
              <a:off x="6430735" y="3212649"/>
              <a:ext cx="18224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white">
                      <a:lumMod val="75000"/>
                    </a:prstClr>
                  </a:solidFill>
                  <a:effectLst/>
                  <a:uLnTx/>
                  <a:uFillTx/>
                  <a:latin typeface="Arial" charset="0"/>
                  <a:ea typeface="ＭＳ Ｐゴシック" charset="0"/>
                  <a:cs typeface="+mn-cs"/>
                </a:rPr>
                <a:t>Urg</a:t>
              </a:r>
              <a:r>
                <a:rPr kumimoji="0" lang="en-US" sz="1800" b="0" i="0" u="none" strike="noStrike" kern="1200" cap="none" spc="0" normalizeH="0" baseline="0" noProof="0" dirty="0">
                  <a:ln>
                    <a:noFill/>
                  </a:ln>
                  <a:solidFill>
                    <a:prstClr val="white">
                      <a:lumMod val="75000"/>
                    </a:prstClr>
                  </a:solidFill>
                  <a:effectLst/>
                  <a:uLnTx/>
                  <a:uFillTx/>
                  <a:latin typeface="Arial" charset="0"/>
                  <a:ea typeface="ＭＳ Ｐゴシック" charset="0"/>
                  <a:cs typeface="+mn-cs"/>
                </a:rPr>
                <a:t> data pointer</a:t>
              </a:r>
            </a:p>
          </p:txBody>
        </p:sp>
        <p:grpSp>
          <p:nvGrpSpPr>
            <p:cNvPr id="20" name="Group 19">
              <a:extLst>
                <a:ext uri="{FF2B5EF4-FFF2-40B4-BE49-F238E27FC236}">
                  <a16:creationId xmlns:a16="http://schemas.microsoft.com/office/drawing/2014/main" id="{B4F94C5D-E8AA-B440-8C55-70C383D81C15}"/>
                </a:ext>
              </a:extLst>
            </p:cNvPr>
            <p:cNvGrpSpPr/>
            <p:nvPr/>
          </p:nvGrpSpPr>
          <p:grpSpPr>
            <a:xfrm>
              <a:off x="5277007" y="2859957"/>
              <a:ext cx="627836" cy="345695"/>
              <a:chOff x="5527528" y="3067992"/>
              <a:chExt cx="627836" cy="345695"/>
            </a:xfrm>
          </p:grpSpPr>
          <p:sp>
            <p:nvSpPr>
              <p:cNvPr id="114" name="Text Box 34">
                <a:extLst>
                  <a:ext uri="{FF2B5EF4-FFF2-40B4-BE49-F238E27FC236}">
                    <a16:creationId xmlns:a16="http://schemas.microsoft.com/office/drawing/2014/main" id="{7FD0470F-0A1F-AA4D-A333-01EBF41CDBEA}"/>
                  </a:ext>
                </a:extLst>
              </p:cNvPr>
              <p:cNvSpPr txBox="1">
                <a:spLocks noChangeArrowheads="1"/>
              </p:cNvSpPr>
              <p:nvPr/>
            </p:nvSpPr>
            <p:spPr bwMode="auto">
              <a:xfrm>
                <a:off x="5864900" y="3067992"/>
                <a:ext cx="290464"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rPr>
                  <a:t>P</a:t>
                </a:r>
                <a:endParaRPr kumimoji="0" lang="en-US" sz="24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endParaRPr>
              </a:p>
            </p:txBody>
          </p:sp>
          <p:sp>
            <p:nvSpPr>
              <p:cNvPr id="120" name="Text Box 36">
                <a:extLst>
                  <a:ext uri="{FF2B5EF4-FFF2-40B4-BE49-F238E27FC236}">
                    <a16:creationId xmlns:a16="http://schemas.microsoft.com/office/drawing/2014/main" id="{B48CC928-18A3-8E4E-944E-47C0F754B01D}"/>
                  </a:ext>
                </a:extLst>
              </p:cNvPr>
              <p:cNvSpPr txBox="1">
                <a:spLocks noChangeArrowheads="1"/>
              </p:cNvSpPr>
              <p:nvPr/>
            </p:nvSpPr>
            <p:spPr bwMode="auto">
              <a:xfrm>
                <a:off x="5527528" y="3075133"/>
                <a:ext cx="316112"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rPr>
                  <a:t>U</a:t>
                </a:r>
                <a:endParaRPr kumimoji="0" lang="en-US" sz="24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endParaRPr>
              </a:p>
            </p:txBody>
          </p:sp>
        </p:grpSp>
      </p:grpSp>
      <p:sp>
        <p:nvSpPr>
          <p:cNvPr id="83" name="Line 39">
            <a:extLst>
              <a:ext uri="{FF2B5EF4-FFF2-40B4-BE49-F238E27FC236}">
                <a16:creationId xmlns:a16="http://schemas.microsoft.com/office/drawing/2014/main" id="{392B7123-3C26-1749-8AFA-C33B254E566D}"/>
              </a:ext>
            </a:extLst>
          </p:cNvPr>
          <p:cNvSpPr>
            <a:spLocks noChangeShapeType="1"/>
          </p:cNvSpPr>
          <p:nvPr/>
        </p:nvSpPr>
        <p:spPr bwMode="auto">
          <a:xfrm flipV="1">
            <a:off x="5038305" y="2821148"/>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90" name="Line 39">
            <a:extLst>
              <a:ext uri="{FF2B5EF4-FFF2-40B4-BE49-F238E27FC236}">
                <a16:creationId xmlns:a16="http://schemas.microsoft.com/office/drawing/2014/main" id="{7076B497-C69A-EF44-9C73-7365E43E17C4}"/>
              </a:ext>
            </a:extLst>
          </p:cNvPr>
          <p:cNvSpPr>
            <a:spLocks noChangeShapeType="1"/>
          </p:cNvSpPr>
          <p:nvPr/>
        </p:nvSpPr>
        <p:spPr bwMode="auto">
          <a:xfrm flipV="1">
            <a:off x="5198693" y="2812182"/>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grpSp>
        <p:nvGrpSpPr>
          <p:cNvPr id="21" name="Group 20">
            <a:extLst>
              <a:ext uri="{FF2B5EF4-FFF2-40B4-BE49-F238E27FC236}">
                <a16:creationId xmlns:a16="http://schemas.microsoft.com/office/drawing/2014/main" id="{EDC6B1EF-A64F-C94C-81C5-7457A0FFD99A}"/>
              </a:ext>
            </a:extLst>
          </p:cNvPr>
          <p:cNvGrpSpPr/>
          <p:nvPr/>
        </p:nvGrpSpPr>
        <p:grpSpPr>
          <a:xfrm>
            <a:off x="182880" y="2863950"/>
            <a:ext cx="5235245" cy="1390074"/>
            <a:chOff x="182880" y="2863950"/>
            <a:chExt cx="5235245" cy="1390074"/>
          </a:xfrm>
        </p:grpSpPr>
        <p:grpSp>
          <p:nvGrpSpPr>
            <p:cNvPr id="18" name="Group 17">
              <a:extLst>
                <a:ext uri="{FF2B5EF4-FFF2-40B4-BE49-F238E27FC236}">
                  <a16:creationId xmlns:a16="http://schemas.microsoft.com/office/drawing/2014/main" id="{A2C55822-331C-DB41-AB07-59E5BF177405}"/>
                </a:ext>
              </a:extLst>
            </p:cNvPr>
            <p:cNvGrpSpPr/>
            <p:nvPr/>
          </p:nvGrpSpPr>
          <p:grpSpPr>
            <a:xfrm>
              <a:off x="4962499" y="2863950"/>
              <a:ext cx="455626" cy="338554"/>
              <a:chOff x="4962499" y="2863950"/>
              <a:chExt cx="455626" cy="338554"/>
            </a:xfrm>
          </p:grpSpPr>
          <p:sp>
            <p:nvSpPr>
              <p:cNvPr id="91" name="Text Box 33">
                <a:extLst>
                  <a:ext uri="{FF2B5EF4-FFF2-40B4-BE49-F238E27FC236}">
                    <a16:creationId xmlns:a16="http://schemas.microsoft.com/office/drawing/2014/main" id="{C85C82AE-5A3B-EC47-8EA4-C0FA0727D048}"/>
                  </a:ext>
                </a:extLst>
              </p:cNvPr>
              <p:cNvSpPr txBox="1">
                <a:spLocks noChangeArrowheads="1"/>
              </p:cNvSpPr>
              <p:nvPr/>
            </p:nvSpPr>
            <p:spPr bwMode="auto">
              <a:xfrm>
                <a:off x="496249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C</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2" name="Text Box 33">
                <a:extLst>
                  <a:ext uri="{FF2B5EF4-FFF2-40B4-BE49-F238E27FC236}">
                    <a16:creationId xmlns:a16="http://schemas.microsoft.com/office/drawing/2014/main" id="{D8D1B074-0355-2942-9977-4413DF7E41C7}"/>
                  </a:ext>
                </a:extLst>
              </p:cNvPr>
              <p:cNvSpPr txBox="1">
                <a:spLocks noChangeArrowheads="1"/>
              </p:cNvSpPr>
              <p:nvPr/>
            </p:nvSpPr>
            <p:spPr bwMode="auto">
              <a:xfrm>
                <a:off x="512124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E</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sp>
          <p:nvSpPr>
            <p:cNvPr id="103" name="Text Box 44">
              <a:extLst>
                <a:ext uri="{FF2B5EF4-FFF2-40B4-BE49-F238E27FC236}">
                  <a16:creationId xmlns:a16="http://schemas.microsoft.com/office/drawing/2014/main" id="{8DAB804F-166B-0D4B-8089-4B58E3A0811F}"/>
                </a:ext>
              </a:extLst>
            </p:cNvPr>
            <p:cNvSpPr txBox="1">
              <a:spLocks noChangeArrowheads="1"/>
            </p:cNvSpPr>
            <p:nvPr/>
          </p:nvSpPr>
          <p:spPr bwMode="auto">
            <a:xfrm>
              <a:off x="182880" y="3829292"/>
              <a:ext cx="3384479"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 E: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congestion notification</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0" name="Freeform 48">
              <a:extLst>
                <a:ext uri="{FF2B5EF4-FFF2-40B4-BE49-F238E27FC236}">
                  <a16:creationId xmlns:a16="http://schemas.microsoft.com/office/drawing/2014/main" id="{7103D547-1AEC-9743-8B26-22B579AF1CE1}"/>
                </a:ext>
              </a:extLst>
            </p:cNvPr>
            <p:cNvSpPr>
              <a:spLocks/>
            </p:cNvSpPr>
            <p:nvPr/>
          </p:nvSpPr>
          <p:spPr bwMode="auto">
            <a:xfrm>
              <a:off x="3573195" y="3136684"/>
              <a:ext cx="1749482" cy="914811"/>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391"/>
                <a:gd name="connsiteY0" fmla="*/ 28743 h 28743"/>
                <a:gd name="connsiteX1" fmla="*/ 6388 w 11391"/>
                <a:gd name="connsiteY1" fmla="*/ 0 h 28743"/>
                <a:gd name="connsiteX2" fmla="*/ 11391 w 11391"/>
                <a:gd name="connsiteY2" fmla="*/ 49 h 28743"/>
                <a:gd name="connsiteX0" fmla="*/ 0 w 7455"/>
                <a:gd name="connsiteY0" fmla="*/ 28792 h 28792"/>
                <a:gd name="connsiteX1" fmla="*/ 6388 w 7455"/>
                <a:gd name="connsiteY1" fmla="*/ 49 h 28792"/>
                <a:gd name="connsiteX2" fmla="*/ 7455 w 7455"/>
                <a:gd name="connsiteY2" fmla="*/ 0 h 28792"/>
                <a:gd name="connsiteX0" fmla="*/ 0 w 9679"/>
                <a:gd name="connsiteY0" fmla="*/ 9983 h 9983"/>
                <a:gd name="connsiteX1" fmla="*/ 8569 w 9679"/>
                <a:gd name="connsiteY1" fmla="*/ 0 h 9983"/>
                <a:gd name="connsiteX2" fmla="*/ 9679 w 9679"/>
                <a:gd name="connsiteY2" fmla="*/ 34 h 9983"/>
                <a:gd name="connsiteX0" fmla="*/ 0 w 10062"/>
                <a:gd name="connsiteY0" fmla="*/ 10017 h 10017"/>
                <a:gd name="connsiteX1" fmla="*/ 8853 w 10062"/>
                <a:gd name="connsiteY1" fmla="*/ 17 h 10017"/>
                <a:gd name="connsiteX2" fmla="*/ 10062 w 10062"/>
                <a:gd name="connsiteY2" fmla="*/ 0 h 10017"/>
              </a:gdLst>
              <a:ahLst/>
              <a:cxnLst>
                <a:cxn ang="0">
                  <a:pos x="connsiteX0" y="connsiteY0"/>
                </a:cxn>
                <a:cxn ang="0">
                  <a:pos x="connsiteX1" y="connsiteY1"/>
                </a:cxn>
                <a:cxn ang="0">
                  <a:pos x="connsiteX2" y="connsiteY2"/>
                </a:cxn>
              </a:cxnLst>
              <a:rect l="l" t="t" r="r" b="b"/>
              <a:pathLst>
                <a:path w="10062" h="10017">
                  <a:moveTo>
                    <a:pt x="0" y="10017"/>
                  </a:moveTo>
                  <a:lnTo>
                    <a:pt x="8853" y="17"/>
                  </a:lnTo>
                  <a:lnTo>
                    <a:pt x="10062"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4" name="Slide Number Placeholder 2">
            <a:extLst>
              <a:ext uri="{FF2B5EF4-FFF2-40B4-BE49-F238E27FC236}">
                <a16:creationId xmlns:a16="http://schemas.microsoft.com/office/drawing/2014/main" id="{A3EE5CD7-E8F0-2F4B-B766-7EC8F235C30A}"/>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3</a:t>
            </a:fld>
            <a:endParaRPr lang="en-US" dirty="0"/>
          </a:p>
        </p:txBody>
      </p:sp>
    </p:spTree>
    <p:extLst>
      <p:ext uri="{BB962C8B-B14F-4D97-AF65-F5344CB8AC3E}">
        <p14:creationId xmlns:p14="http://schemas.microsoft.com/office/powerpoint/2010/main" val="176151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dissolve">
                                      <p:cBhvr>
                                        <p:cTn id="22" dur="500"/>
                                        <p:tgtEl>
                                          <p:spTgt spid="12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dissolv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dissolv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dissolve">
                                      <p:cBhvr>
                                        <p:cTn id="47" dur="500"/>
                                        <p:tgtEl>
                                          <p:spTgt spid="11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dissolve">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223" name="Rectangle 5">
            <a:extLst>
              <a:ext uri="{FF2B5EF4-FFF2-40B4-BE49-F238E27FC236}">
                <a16:creationId xmlns:a16="http://schemas.microsoft.com/office/drawing/2014/main" id="{D2976065-03BB-9A44-9CEB-93BE9CAA88A6}"/>
              </a:ext>
            </a:extLst>
          </p:cNvPr>
          <p:cNvSpPr txBox="1">
            <a:spLocks noChangeArrowheads="1"/>
          </p:cNvSpPr>
          <p:nvPr/>
        </p:nvSpPr>
        <p:spPr bwMode="auto">
          <a:xfrm>
            <a:off x="715171" y="1355712"/>
            <a:ext cx="5096669" cy="1311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Sequence numbers:</a:t>
            </a:r>
          </a:p>
          <a:p>
            <a:pPr marL="635000" marR="0" lvl="1" indent="-277813"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byte stream “</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number” of first byte in segment’s data</a:t>
            </a:r>
            <a:endParaRPr kumimoji="0" lang="en-US" altLang="ja-JP"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224" name="Group 192">
            <a:extLst>
              <a:ext uri="{FF2B5EF4-FFF2-40B4-BE49-F238E27FC236}">
                <a16:creationId xmlns:a16="http://schemas.microsoft.com/office/drawing/2014/main" id="{9FCDCC73-BB43-8046-8E2C-1100B11E1F9D}"/>
              </a:ext>
            </a:extLst>
          </p:cNvPr>
          <p:cNvGrpSpPr>
            <a:grpSpLocks/>
          </p:cNvGrpSpPr>
          <p:nvPr/>
        </p:nvGrpSpPr>
        <p:grpSpPr bwMode="auto">
          <a:xfrm>
            <a:off x="7783528" y="3989281"/>
            <a:ext cx="3086106" cy="2541588"/>
            <a:chOff x="3520" y="2404"/>
            <a:chExt cx="1944" cy="1601"/>
          </a:xfrm>
        </p:grpSpPr>
        <p:sp>
          <p:nvSpPr>
            <p:cNvPr id="225" name="Rectangle 167">
              <a:extLst>
                <a:ext uri="{FF2B5EF4-FFF2-40B4-BE49-F238E27FC236}">
                  <a16:creationId xmlns:a16="http://schemas.microsoft.com/office/drawing/2014/main" id="{9463A16E-CF3F-744B-B6DB-33800BAB4519}"/>
                </a:ext>
              </a:extLst>
            </p:cNvPr>
            <p:cNvSpPr>
              <a:spLocks noChangeArrowheads="1"/>
            </p:cNvSpPr>
            <p:nvPr/>
          </p:nvSpPr>
          <p:spPr bwMode="auto">
            <a:xfrm>
              <a:off x="3755" y="3589"/>
              <a:ext cx="1202"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6" name="Group 148">
              <a:extLst>
                <a:ext uri="{FF2B5EF4-FFF2-40B4-BE49-F238E27FC236}">
                  <a16:creationId xmlns:a16="http://schemas.microsoft.com/office/drawing/2014/main" id="{841F4166-2762-C948-9842-0D47AF0FC7F8}"/>
                </a:ext>
              </a:extLst>
            </p:cNvPr>
            <p:cNvGrpSpPr>
              <a:grpSpLocks/>
            </p:cNvGrpSpPr>
            <p:nvPr/>
          </p:nvGrpSpPr>
          <p:grpSpPr bwMode="auto">
            <a:xfrm>
              <a:off x="3731" y="3291"/>
              <a:ext cx="1252" cy="714"/>
              <a:chOff x="1974" y="2984"/>
              <a:chExt cx="1252" cy="714"/>
            </a:xfrm>
          </p:grpSpPr>
          <p:sp>
            <p:nvSpPr>
              <p:cNvPr id="229" name="Rectangle 149">
                <a:extLst>
                  <a:ext uri="{FF2B5EF4-FFF2-40B4-BE49-F238E27FC236}">
                    <a16:creationId xmlns:a16="http://schemas.microsoft.com/office/drawing/2014/main" id="{6E7D0693-0288-9A4A-9FBC-6B90B9B96584}"/>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0" name="Text Box 150">
                <a:extLst>
                  <a:ext uri="{FF2B5EF4-FFF2-40B4-BE49-F238E27FC236}">
                    <a16:creationId xmlns:a16="http://schemas.microsoft.com/office/drawing/2014/main" id="{62697352-4BED-A64F-8830-504FE043B5D0}"/>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source port #</a:t>
                </a:r>
              </a:p>
            </p:txBody>
          </p:sp>
          <p:sp>
            <p:nvSpPr>
              <p:cNvPr id="231" name="Text Box 151">
                <a:extLst>
                  <a:ext uri="{FF2B5EF4-FFF2-40B4-BE49-F238E27FC236}">
                    <a16:creationId xmlns:a16="http://schemas.microsoft.com/office/drawing/2014/main" id="{2C0BFF63-7DCB-6D4D-AF9A-56894AAAD824}"/>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dest port #</a:t>
                </a:r>
              </a:p>
            </p:txBody>
          </p:sp>
          <p:sp>
            <p:nvSpPr>
              <p:cNvPr id="232" name="Text Box 152">
                <a:extLst>
                  <a:ext uri="{FF2B5EF4-FFF2-40B4-BE49-F238E27FC236}">
                    <a16:creationId xmlns:a16="http://schemas.microsoft.com/office/drawing/2014/main" id="{69698EB5-AC5E-124A-AB12-0B1B72742F02}"/>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sequence number</a:t>
                </a:r>
              </a:p>
            </p:txBody>
          </p:sp>
          <p:sp>
            <p:nvSpPr>
              <p:cNvPr id="233" name="Text Box 153">
                <a:extLst>
                  <a:ext uri="{FF2B5EF4-FFF2-40B4-BE49-F238E27FC236}">
                    <a16:creationId xmlns:a16="http://schemas.microsoft.com/office/drawing/2014/main" id="{697ADB2B-E096-7A41-ACDA-9E058B2EFF5D}"/>
                  </a:ext>
                </a:extLst>
              </p:cNvPr>
              <p:cNvSpPr txBox="1">
                <a:spLocks noChangeArrowheads="1"/>
              </p:cNvSpPr>
              <p:nvPr/>
            </p:nvSpPr>
            <p:spPr bwMode="auto">
              <a:xfrm>
                <a:off x="1974" y="3257"/>
                <a:ext cx="125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charset="0"/>
                    <a:ea typeface="ＭＳ Ｐゴシック" charset="0"/>
                    <a:cs typeface="+mn-cs"/>
                  </a:rPr>
                  <a:t>acknowledgement number</a:t>
                </a:r>
              </a:p>
            </p:txBody>
          </p:sp>
          <p:sp>
            <p:nvSpPr>
              <p:cNvPr id="234" name="Text Box 154">
                <a:extLst>
                  <a:ext uri="{FF2B5EF4-FFF2-40B4-BE49-F238E27FC236}">
                    <a16:creationId xmlns:a16="http://schemas.microsoft.com/office/drawing/2014/main" id="{FD66858C-8D5E-8443-9F2A-57EB759D3EFB}"/>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checksum</a:t>
                </a:r>
              </a:p>
            </p:txBody>
          </p:sp>
          <p:sp>
            <p:nvSpPr>
              <p:cNvPr id="235" name="Line 155">
                <a:extLst>
                  <a:ext uri="{FF2B5EF4-FFF2-40B4-BE49-F238E27FC236}">
                    <a16:creationId xmlns:a16="http://schemas.microsoft.com/office/drawing/2014/main" id="{3FFD0288-879C-5D4E-AB0C-3445A5A97975}"/>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6" name="Line 156">
                <a:extLst>
                  <a:ext uri="{FF2B5EF4-FFF2-40B4-BE49-F238E27FC236}">
                    <a16:creationId xmlns:a16="http://schemas.microsoft.com/office/drawing/2014/main" id="{258401F9-F43D-C344-A200-772A5E1E1CB6}"/>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7" name="Line 157">
                <a:extLst>
                  <a:ext uri="{FF2B5EF4-FFF2-40B4-BE49-F238E27FC236}">
                    <a16:creationId xmlns:a16="http://schemas.microsoft.com/office/drawing/2014/main" id="{1E8AD451-7070-4243-A92C-2F6573F9406B}"/>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8" name="Line 158">
                <a:extLst>
                  <a:ext uri="{FF2B5EF4-FFF2-40B4-BE49-F238E27FC236}">
                    <a16:creationId xmlns:a16="http://schemas.microsoft.com/office/drawing/2014/main" id="{A4BD4C96-4E2A-074E-8E46-E4BF76EDD858}"/>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9" name="Line 159">
                <a:extLst>
                  <a:ext uri="{FF2B5EF4-FFF2-40B4-BE49-F238E27FC236}">
                    <a16:creationId xmlns:a16="http://schemas.microsoft.com/office/drawing/2014/main" id="{2153A22B-2E95-B947-A87C-50991B8DBA5D}"/>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0" name="Line 160">
                <a:extLst>
                  <a:ext uri="{FF2B5EF4-FFF2-40B4-BE49-F238E27FC236}">
                    <a16:creationId xmlns:a16="http://schemas.microsoft.com/office/drawing/2014/main" id="{BE256B00-4CFB-254F-8432-198CA45B2CAE}"/>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1" name="Text Box 161">
                <a:extLst>
                  <a:ext uri="{FF2B5EF4-FFF2-40B4-BE49-F238E27FC236}">
                    <a16:creationId xmlns:a16="http://schemas.microsoft.com/office/drawing/2014/main" id="{B0718275-925B-4143-80DA-87B335709565}"/>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rwnd</a:t>
                </a:r>
              </a:p>
            </p:txBody>
          </p:sp>
          <p:sp>
            <p:nvSpPr>
              <p:cNvPr id="242" name="Text Box 162">
                <a:extLst>
                  <a:ext uri="{FF2B5EF4-FFF2-40B4-BE49-F238E27FC236}">
                    <a16:creationId xmlns:a16="http://schemas.microsoft.com/office/drawing/2014/main" id="{539F6CE1-CE5E-234B-9AFA-A6F230193072}"/>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urg pointer</a:t>
                </a:r>
              </a:p>
            </p:txBody>
          </p:sp>
          <p:sp>
            <p:nvSpPr>
              <p:cNvPr id="243" name="Line 163">
                <a:extLst>
                  <a:ext uri="{FF2B5EF4-FFF2-40B4-BE49-F238E27FC236}">
                    <a16:creationId xmlns:a16="http://schemas.microsoft.com/office/drawing/2014/main" id="{6A1FC325-C1C9-E145-AB86-EB4CA77AB42D}"/>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4" name="Line 164">
                <a:extLst>
                  <a:ext uri="{FF2B5EF4-FFF2-40B4-BE49-F238E27FC236}">
                    <a16:creationId xmlns:a16="http://schemas.microsoft.com/office/drawing/2014/main" id="{A57D4AEC-EA9B-6441-B943-116E0B65541F}"/>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27" name="Text Box 166">
              <a:extLst>
                <a:ext uri="{FF2B5EF4-FFF2-40B4-BE49-F238E27FC236}">
                  <a16:creationId xmlns:a16="http://schemas.microsoft.com/office/drawing/2014/main" id="{A11A42A2-3DE7-8749-BEFC-4B12DFD4E911}"/>
                </a:ext>
              </a:extLst>
            </p:cNvPr>
            <p:cNvSpPr txBox="1">
              <a:spLocks noChangeArrowheads="1"/>
            </p:cNvSpPr>
            <p:nvPr/>
          </p:nvSpPr>
          <p:spPr bwMode="auto">
            <a:xfrm>
              <a:off x="3520" y="3092"/>
              <a:ext cx="1944"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receiver</a:t>
              </a:r>
            </a:p>
          </p:txBody>
        </p:sp>
        <p:sp>
          <p:nvSpPr>
            <p:cNvPr id="228" name="Freeform 168">
              <a:extLst>
                <a:ext uri="{FF2B5EF4-FFF2-40B4-BE49-F238E27FC236}">
                  <a16:creationId xmlns:a16="http://schemas.microsoft.com/office/drawing/2014/main" id="{06FB8DE4-FF8B-2A4C-9587-9B7067BCC3D8}"/>
                </a:ext>
              </a:extLst>
            </p:cNvPr>
            <p:cNvSpPr>
              <a:spLocks/>
            </p:cNvSpPr>
            <p:nvPr/>
          </p:nvSpPr>
          <p:spPr bwMode="auto">
            <a:xfrm flipH="1" flipV="1">
              <a:off x="3599" y="2404"/>
              <a:ext cx="107" cy="1194"/>
            </a:xfrm>
            <a:custGeom>
              <a:avLst/>
              <a:gdLst>
                <a:gd name="T0" fmla="*/ 0 w 107"/>
                <a:gd name="T1" fmla="*/ 0 h 910"/>
                <a:gd name="T2" fmla="*/ 107 w 107"/>
                <a:gd name="T3" fmla="*/ 0 h 910"/>
                <a:gd name="T4" fmla="*/ 107 w 107"/>
                <a:gd name="T5" fmla="*/ 13768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5" name="Group 195">
            <a:extLst>
              <a:ext uri="{FF2B5EF4-FFF2-40B4-BE49-F238E27FC236}">
                <a16:creationId xmlns:a16="http://schemas.microsoft.com/office/drawing/2014/main" id="{B37D7216-C212-C843-A667-53A7C0B847CF}"/>
              </a:ext>
            </a:extLst>
          </p:cNvPr>
          <p:cNvGrpSpPr>
            <a:grpSpLocks/>
          </p:cNvGrpSpPr>
          <p:nvPr/>
        </p:nvGrpSpPr>
        <p:grpSpPr bwMode="auto">
          <a:xfrm>
            <a:off x="8685214" y="6022869"/>
            <a:ext cx="358775" cy="304800"/>
            <a:chOff x="5144" y="3677"/>
            <a:chExt cx="226" cy="192"/>
          </a:xfrm>
        </p:grpSpPr>
        <p:sp>
          <p:nvSpPr>
            <p:cNvPr id="246" name="Rectangle 194">
              <a:extLst>
                <a:ext uri="{FF2B5EF4-FFF2-40B4-BE49-F238E27FC236}">
                  <a16:creationId xmlns:a16="http://schemas.microsoft.com/office/drawing/2014/main" id="{43AFBFF1-B1C6-C147-BB51-D67A053105CA}"/>
                </a:ext>
              </a:extLst>
            </p:cNvPr>
            <p:cNvSpPr>
              <a:spLocks noChangeArrowheads="1"/>
            </p:cNvSpPr>
            <p:nvPr/>
          </p:nvSpPr>
          <p:spPr bwMode="auto">
            <a:xfrm>
              <a:off x="5212" y="3716"/>
              <a:ext cx="88"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47" name="Text Box 193">
              <a:extLst>
                <a:ext uri="{FF2B5EF4-FFF2-40B4-BE49-F238E27FC236}">
                  <a16:creationId xmlns:a16="http://schemas.microsoft.com/office/drawing/2014/main" id="{BF6FCEAE-49B5-A041-A298-4CB690E54688}"/>
                </a:ext>
              </a:extLst>
            </p:cNvPr>
            <p:cNvSpPr txBox="1">
              <a:spLocks noChangeArrowheads="1"/>
            </p:cNvSpPr>
            <p:nvPr/>
          </p:nvSpPr>
          <p:spPr bwMode="auto">
            <a:xfrm>
              <a:off x="5144" y="3677"/>
              <a:ext cx="22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Narrow" charset="0"/>
                  <a:ea typeface="ＭＳ Ｐゴシック" charset="0"/>
                  <a:cs typeface="+mn-cs"/>
                </a:rPr>
                <a:t>A</a:t>
              </a:r>
            </a:p>
          </p:txBody>
        </p:sp>
      </p:grpSp>
      <p:sp>
        <p:nvSpPr>
          <p:cNvPr id="248" name="Rectangle 37">
            <a:extLst>
              <a:ext uri="{FF2B5EF4-FFF2-40B4-BE49-F238E27FC236}">
                <a16:creationId xmlns:a16="http://schemas.microsoft.com/office/drawing/2014/main" id="{A8678432-C6E0-9045-9DFE-9E95FBC24301}"/>
              </a:ext>
            </a:extLst>
          </p:cNvPr>
          <p:cNvSpPr>
            <a:spLocks noChangeArrowheads="1"/>
          </p:cNvSpPr>
          <p:nvPr/>
        </p:nvSpPr>
        <p:spPr bwMode="auto">
          <a:xfrm>
            <a:off x="6835777" y="3123626"/>
            <a:ext cx="65087" cy="622300"/>
          </a:xfrm>
          <a:prstGeom prst="rect">
            <a:avLst/>
          </a:prstGeom>
          <a:gradFill rotWithShape="1">
            <a:gsLst>
              <a:gs pos="0">
                <a:srgbClr val="FFFFFF"/>
              </a:gs>
              <a:gs pos="100000">
                <a:srgbClr val="33CC33"/>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9" name="Rectangle 39">
            <a:extLst>
              <a:ext uri="{FF2B5EF4-FFF2-40B4-BE49-F238E27FC236}">
                <a16:creationId xmlns:a16="http://schemas.microsoft.com/office/drawing/2014/main" id="{92ADD221-F1C3-B645-92EB-9D1C9315A58A}"/>
              </a:ext>
            </a:extLst>
          </p:cNvPr>
          <p:cNvSpPr>
            <a:spLocks noChangeArrowheads="1"/>
          </p:cNvSpPr>
          <p:nvPr/>
        </p:nvSpPr>
        <p:spPr bwMode="auto">
          <a:xfrm>
            <a:off x="6932614" y="3125214"/>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0" name="Rectangle 40">
            <a:extLst>
              <a:ext uri="{FF2B5EF4-FFF2-40B4-BE49-F238E27FC236}">
                <a16:creationId xmlns:a16="http://schemas.microsoft.com/office/drawing/2014/main" id="{BB8D0EB3-2337-2A41-9EFC-CC44292E23D6}"/>
              </a:ext>
            </a:extLst>
          </p:cNvPr>
          <p:cNvSpPr>
            <a:spLocks noChangeArrowheads="1"/>
          </p:cNvSpPr>
          <p:nvPr/>
        </p:nvSpPr>
        <p:spPr bwMode="auto">
          <a:xfrm>
            <a:off x="70310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1" name="Rectangle 41">
            <a:extLst>
              <a:ext uri="{FF2B5EF4-FFF2-40B4-BE49-F238E27FC236}">
                <a16:creationId xmlns:a16="http://schemas.microsoft.com/office/drawing/2014/main" id="{08B40AAE-C4F3-B24B-A758-0CBE422C11F5}"/>
              </a:ext>
            </a:extLst>
          </p:cNvPr>
          <p:cNvSpPr>
            <a:spLocks noChangeArrowheads="1"/>
          </p:cNvSpPr>
          <p:nvPr/>
        </p:nvSpPr>
        <p:spPr bwMode="auto">
          <a:xfrm>
            <a:off x="7127877"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2" name="Rectangle 42">
            <a:extLst>
              <a:ext uri="{FF2B5EF4-FFF2-40B4-BE49-F238E27FC236}">
                <a16:creationId xmlns:a16="http://schemas.microsoft.com/office/drawing/2014/main" id="{1B696D21-4399-C041-91DC-701FB61A0E4C}"/>
              </a:ext>
            </a:extLst>
          </p:cNvPr>
          <p:cNvSpPr>
            <a:spLocks noChangeArrowheads="1"/>
          </p:cNvSpPr>
          <p:nvPr/>
        </p:nvSpPr>
        <p:spPr bwMode="auto">
          <a:xfrm>
            <a:off x="7223127"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3" name="Rectangle 43">
            <a:extLst>
              <a:ext uri="{FF2B5EF4-FFF2-40B4-BE49-F238E27FC236}">
                <a16:creationId xmlns:a16="http://schemas.microsoft.com/office/drawing/2014/main" id="{2CEBC228-9E7F-7E48-9C85-63629AFC09AA}"/>
              </a:ext>
            </a:extLst>
          </p:cNvPr>
          <p:cNvSpPr>
            <a:spLocks noChangeArrowheads="1"/>
          </p:cNvSpPr>
          <p:nvPr/>
        </p:nvSpPr>
        <p:spPr bwMode="auto">
          <a:xfrm>
            <a:off x="7319964"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4" name="Rectangle 45">
            <a:extLst>
              <a:ext uri="{FF2B5EF4-FFF2-40B4-BE49-F238E27FC236}">
                <a16:creationId xmlns:a16="http://schemas.microsoft.com/office/drawing/2014/main" id="{499D6101-0E72-764D-90A9-65FA5E9288DF}"/>
              </a:ext>
            </a:extLst>
          </p:cNvPr>
          <p:cNvSpPr>
            <a:spLocks noChangeArrowheads="1"/>
          </p:cNvSpPr>
          <p:nvPr/>
        </p:nvSpPr>
        <p:spPr bwMode="auto">
          <a:xfrm>
            <a:off x="74120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5" name="Rectangle 46">
            <a:extLst>
              <a:ext uri="{FF2B5EF4-FFF2-40B4-BE49-F238E27FC236}">
                <a16:creationId xmlns:a16="http://schemas.microsoft.com/office/drawing/2014/main" id="{69025D46-11EA-C34F-8D0D-7B789A5DBC95}"/>
              </a:ext>
            </a:extLst>
          </p:cNvPr>
          <p:cNvSpPr>
            <a:spLocks noChangeArrowheads="1"/>
          </p:cNvSpPr>
          <p:nvPr/>
        </p:nvSpPr>
        <p:spPr bwMode="auto">
          <a:xfrm>
            <a:off x="750728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6" name="Rectangle 47">
            <a:extLst>
              <a:ext uri="{FF2B5EF4-FFF2-40B4-BE49-F238E27FC236}">
                <a16:creationId xmlns:a16="http://schemas.microsoft.com/office/drawing/2014/main" id="{097282D2-CB09-6743-BD88-978413D66230}"/>
              </a:ext>
            </a:extLst>
          </p:cNvPr>
          <p:cNvSpPr>
            <a:spLocks noChangeArrowheads="1"/>
          </p:cNvSpPr>
          <p:nvPr/>
        </p:nvSpPr>
        <p:spPr bwMode="auto">
          <a:xfrm>
            <a:off x="76025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7" name="Rectangle 50">
            <a:extLst>
              <a:ext uri="{FF2B5EF4-FFF2-40B4-BE49-F238E27FC236}">
                <a16:creationId xmlns:a16="http://schemas.microsoft.com/office/drawing/2014/main" id="{C44BBA4A-C75F-6344-A7C0-80FA59F967B5}"/>
              </a:ext>
            </a:extLst>
          </p:cNvPr>
          <p:cNvSpPr>
            <a:spLocks noChangeArrowheads="1"/>
          </p:cNvSpPr>
          <p:nvPr/>
        </p:nvSpPr>
        <p:spPr bwMode="auto">
          <a:xfrm>
            <a:off x="7708902"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8" name="Rectangle 51">
            <a:extLst>
              <a:ext uri="{FF2B5EF4-FFF2-40B4-BE49-F238E27FC236}">
                <a16:creationId xmlns:a16="http://schemas.microsoft.com/office/drawing/2014/main" id="{660EEC78-FF50-7445-8190-34F20263528D}"/>
              </a:ext>
            </a:extLst>
          </p:cNvPr>
          <p:cNvSpPr>
            <a:spLocks noChangeArrowheads="1"/>
          </p:cNvSpPr>
          <p:nvPr/>
        </p:nvSpPr>
        <p:spPr bwMode="auto">
          <a:xfrm>
            <a:off x="7807327" y="3125214"/>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9" name="Rectangle 52">
            <a:extLst>
              <a:ext uri="{FF2B5EF4-FFF2-40B4-BE49-F238E27FC236}">
                <a16:creationId xmlns:a16="http://schemas.microsoft.com/office/drawing/2014/main" id="{BF1D4EAF-3E48-E64D-A9F0-800C14DE416B}"/>
              </a:ext>
            </a:extLst>
          </p:cNvPr>
          <p:cNvSpPr>
            <a:spLocks noChangeArrowheads="1"/>
          </p:cNvSpPr>
          <p:nvPr/>
        </p:nvSpPr>
        <p:spPr bwMode="auto">
          <a:xfrm>
            <a:off x="790416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0" name="Rectangle 53">
            <a:extLst>
              <a:ext uri="{FF2B5EF4-FFF2-40B4-BE49-F238E27FC236}">
                <a16:creationId xmlns:a16="http://schemas.microsoft.com/office/drawing/2014/main" id="{7F7F3BD0-061B-0346-BC6C-7C752F28EF13}"/>
              </a:ext>
            </a:extLst>
          </p:cNvPr>
          <p:cNvSpPr>
            <a:spLocks noChangeArrowheads="1"/>
          </p:cNvSpPr>
          <p:nvPr/>
        </p:nvSpPr>
        <p:spPr bwMode="auto">
          <a:xfrm>
            <a:off x="800100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1" name="Rectangle 54">
            <a:extLst>
              <a:ext uri="{FF2B5EF4-FFF2-40B4-BE49-F238E27FC236}">
                <a16:creationId xmlns:a16="http://schemas.microsoft.com/office/drawing/2014/main" id="{1419AB61-44E3-7B43-ADE9-9DF5C9E18D93}"/>
              </a:ext>
            </a:extLst>
          </p:cNvPr>
          <p:cNvSpPr>
            <a:spLocks noChangeArrowheads="1"/>
          </p:cNvSpPr>
          <p:nvPr/>
        </p:nvSpPr>
        <p:spPr bwMode="auto">
          <a:xfrm>
            <a:off x="8097839"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2" name="Rectangle 55">
            <a:extLst>
              <a:ext uri="{FF2B5EF4-FFF2-40B4-BE49-F238E27FC236}">
                <a16:creationId xmlns:a16="http://schemas.microsoft.com/office/drawing/2014/main" id="{FA07924E-D97C-9E4F-9629-377D86F65D54}"/>
              </a:ext>
            </a:extLst>
          </p:cNvPr>
          <p:cNvSpPr>
            <a:spLocks noChangeArrowheads="1"/>
          </p:cNvSpPr>
          <p:nvPr/>
        </p:nvSpPr>
        <p:spPr bwMode="auto">
          <a:xfrm>
            <a:off x="8193089"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3" name="Rectangle 56">
            <a:extLst>
              <a:ext uri="{FF2B5EF4-FFF2-40B4-BE49-F238E27FC236}">
                <a16:creationId xmlns:a16="http://schemas.microsoft.com/office/drawing/2014/main" id="{78BBA4C2-77BF-7140-8522-72AA5C9FF7DA}"/>
              </a:ext>
            </a:extLst>
          </p:cNvPr>
          <p:cNvSpPr>
            <a:spLocks noChangeArrowheads="1"/>
          </p:cNvSpPr>
          <p:nvPr/>
        </p:nvSpPr>
        <p:spPr bwMode="auto">
          <a:xfrm>
            <a:off x="828516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4" name="Rectangle 57">
            <a:extLst>
              <a:ext uri="{FF2B5EF4-FFF2-40B4-BE49-F238E27FC236}">
                <a16:creationId xmlns:a16="http://schemas.microsoft.com/office/drawing/2014/main" id="{8C781153-D0D1-4F49-A7D5-E9E0E02C7481}"/>
              </a:ext>
            </a:extLst>
          </p:cNvPr>
          <p:cNvSpPr>
            <a:spLocks noChangeArrowheads="1"/>
          </p:cNvSpPr>
          <p:nvPr/>
        </p:nvSpPr>
        <p:spPr bwMode="auto">
          <a:xfrm>
            <a:off x="838041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5" name="Rectangle 58">
            <a:extLst>
              <a:ext uri="{FF2B5EF4-FFF2-40B4-BE49-F238E27FC236}">
                <a16:creationId xmlns:a16="http://schemas.microsoft.com/office/drawing/2014/main" id="{1252424B-0051-8B4E-8014-7CDFA89980FC}"/>
              </a:ext>
            </a:extLst>
          </p:cNvPr>
          <p:cNvSpPr>
            <a:spLocks noChangeArrowheads="1"/>
          </p:cNvSpPr>
          <p:nvPr/>
        </p:nvSpPr>
        <p:spPr bwMode="auto">
          <a:xfrm>
            <a:off x="847725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6" name="Rectangle 59">
            <a:extLst>
              <a:ext uri="{FF2B5EF4-FFF2-40B4-BE49-F238E27FC236}">
                <a16:creationId xmlns:a16="http://schemas.microsoft.com/office/drawing/2014/main" id="{FA783663-FBFD-1D4F-94E0-8E07864896AD}"/>
              </a:ext>
            </a:extLst>
          </p:cNvPr>
          <p:cNvSpPr>
            <a:spLocks noChangeArrowheads="1"/>
          </p:cNvSpPr>
          <p:nvPr/>
        </p:nvSpPr>
        <p:spPr bwMode="auto">
          <a:xfrm>
            <a:off x="856615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7" name="Rectangle 60">
            <a:extLst>
              <a:ext uri="{FF2B5EF4-FFF2-40B4-BE49-F238E27FC236}">
                <a16:creationId xmlns:a16="http://schemas.microsoft.com/office/drawing/2014/main" id="{9A20FCBA-A9E2-494E-8A95-747703BA2FAA}"/>
              </a:ext>
            </a:extLst>
          </p:cNvPr>
          <p:cNvSpPr>
            <a:spLocks noChangeArrowheads="1"/>
          </p:cNvSpPr>
          <p:nvPr/>
        </p:nvSpPr>
        <p:spPr bwMode="auto">
          <a:xfrm>
            <a:off x="866140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8" name="Rectangle 61">
            <a:extLst>
              <a:ext uri="{FF2B5EF4-FFF2-40B4-BE49-F238E27FC236}">
                <a16:creationId xmlns:a16="http://schemas.microsoft.com/office/drawing/2014/main" id="{BD15B2FA-70B2-F44B-A21B-EE69A9B05DC8}"/>
              </a:ext>
            </a:extLst>
          </p:cNvPr>
          <p:cNvSpPr>
            <a:spLocks noChangeArrowheads="1"/>
          </p:cNvSpPr>
          <p:nvPr/>
        </p:nvSpPr>
        <p:spPr bwMode="auto">
          <a:xfrm>
            <a:off x="8755064" y="3122039"/>
            <a:ext cx="65088"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9" name="Rectangle 62">
            <a:extLst>
              <a:ext uri="{FF2B5EF4-FFF2-40B4-BE49-F238E27FC236}">
                <a16:creationId xmlns:a16="http://schemas.microsoft.com/office/drawing/2014/main" id="{FCC59CFB-2A58-CB44-B886-3040D9E44C77}"/>
              </a:ext>
            </a:extLst>
          </p:cNvPr>
          <p:cNvSpPr>
            <a:spLocks noChangeArrowheads="1"/>
          </p:cNvSpPr>
          <p:nvPr/>
        </p:nvSpPr>
        <p:spPr bwMode="auto">
          <a:xfrm>
            <a:off x="8847139" y="3122039"/>
            <a:ext cx="65088"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0" name="Rectangle 63">
            <a:extLst>
              <a:ext uri="{FF2B5EF4-FFF2-40B4-BE49-F238E27FC236}">
                <a16:creationId xmlns:a16="http://schemas.microsoft.com/office/drawing/2014/main" id="{C2CEED62-895E-984B-A8A4-247D41CE7E93}"/>
              </a:ext>
            </a:extLst>
          </p:cNvPr>
          <p:cNvSpPr>
            <a:spLocks noChangeArrowheads="1"/>
          </p:cNvSpPr>
          <p:nvPr/>
        </p:nvSpPr>
        <p:spPr bwMode="auto">
          <a:xfrm>
            <a:off x="894397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1" name="Rectangle 64">
            <a:extLst>
              <a:ext uri="{FF2B5EF4-FFF2-40B4-BE49-F238E27FC236}">
                <a16:creationId xmlns:a16="http://schemas.microsoft.com/office/drawing/2014/main" id="{A927D859-82EA-9A4A-9764-093C53E03753}"/>
              </a:ext>
            </a:extLst>
          </p:cNvPr>
          <p:cNvSpPr>
            <a:spLocks noChangeArrowheads="1"/>
          </p:cNvSpPr>
          <p:nvPr/>
        </p:nvSpPr>
        <p:spPr bwMode="auto">
          <a:xfrm>
            <a:off x="903922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2" name="Rectangle 65">
            <a:extLst>
              <a:ext uri="{FF2B5EF4-FFF2-40B4-BE49-F238E27FC236}">
                <a16:creationId xmlns:a16="http://schemas.microsoft.com/office/drawing/2014/main" id="{F473CF44-260A-E04B-8696-E13EFF7EE281}"/>
              </a:ext>
            </a:extLst>
          </p:cNvPr>
          <p:cNvSpPr>
            <a:spLocks noChangeArrowheads="1"/>
          </p:cNvSpPr>
          <p:nvPr/>
        </p:nvSpPr>
        <p:spPr bwMode="auto">
          <a:xfrm>
            <a:off x="912812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3" name="Rectangle 66">
            <a:extLst>
              <a:ext uri="{FF2B5EF4-FFF2-40B4-BE49-F238E27FC236}">
                <a16:creationId xmlns:a16="http://schemas.microsoft.com/office/drawing/2014/main" id="{489A018C-E3FF-AC42-A61C-40BC11AD79CE}"/>
              </a:ext>
            </a:extLst>
          </p:cNvPr>
          <p:cNvSpPr>
            <a:spLocks noChangeArrowheads="1"/>
          </p:cNvSpPr>
          <p:nvPr/>
        </p:nvSpPr>
        <p:spPr bwMode="auto">
          <a:xfrm>
            <a:off x="922337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4" name="Rectangle 68">
            <a:extLst>
              <a:ext uri="{FF2B5EF4-FFF2-40B4-BE49-F238E27FC236}">
                <a16:creationId xmlns:a16="http://schemas.microsoft.com/office/drawing/2014/main" id="{15DBA7E3-2A55-A347-8398-5FF2E190C152}"/>
              </a:ext>
            </a:extLst>
          </p:cNvPr>
          <p:cNvSpPr>
            <a:spLocks noChangeArrowheads="1"/>
          </p:cNvSpPr>
          <p:nvPr/>
        </p:nvSpPr>
        <p:spPr bwMode="auto">
          <a:xfrm>
            <a:off x="93202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5" name="Rectangle 69">
            <a:extLst>
              <a:ext uri="{FF2B5EF4-FFF2-40B4-BE49-F238E27FC236}">
                <a16:creationId xmlns:a16="http://schemas.microsoft.com/office/drawing/2014/main" id="{C41C2999-2C3A-6B42-BFD4-461D81F336F2}"/>
              </a:ext>
            </a:extLst>
          </p:cNvPr>
          <p:cNvSpPr>
            <a:spLocks noChangeArrowheads="1"/>
          </p:cNvSpPr>
          <p:nvPr/>
        </p:nvSpPr>
        <p:spPr bwMode="auto">
          <a:xfrm>
            <a:off x="9417052" y="3125214"/>
            <a:ext cx="65087"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6" name="Rectangle 70">
            <a:extLst>
              <a:ext uri="{FF2B5EF4-FFF2-40B4-BE49-F238E27FC236}">
                <a16:creationId xmlns:a16="http://schemas.microsoft.com/office/drawing/2014/main" id="{C31E0892-5A99-CC4B-9267-B95157619AAA}"/>
              </a:ext>
            </a:extLst>
          </p:cNvPr>
          <p:cNvSpPr>
            <a:spLocks noChangeArrowheads="1"/>
          </p:cNvSpPr>
          <p:nvPr/>
        </p:nvSpPr>
        <p:spPr bwMode="auto">
          <a:xfrm>
            <a:off x="9513889"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7" name="Rectangle 71">
            <a:extLst>
              <a:ext uri="{FF2B5EF4-FFF2-40B4-BE49-F238E27FC236}">
                <a16:creationId xmlns:a16="http://schemas.microsoft.com/office/drawing/2014/main" id="{F4A34BCF-97FE-9043-BC3E-A64DDF0FE4E2}"/>
              </a:ext>
            </a:extLst>
          </p:cNvPr>
          <p:cNvSpPr>
            <a:spLocks noChangeArrowheads="1"/>
          </p:cNvSpPr>
          <p:nvPr/>
        </p:nvSpPr>
        <p:spPr bwMode="auto">
          <a:xfrm>
            <a:off x="96123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8" name="Rectangle 72">
            <a:extLst>
              <a:ext uri="{FF2B5EF4-FFF2-40B4-BE49-F238E27FC236}">
                <a16:creationId xmlns:a16="http://schemas.microsoft.com/office/drawing/2014/main" id="{AF39E66A-9553-3344-9AD6-6EDA216F2880}"/>
              </a:ext>
            </a:extLst>
          </p:cNvPr>
          <p:cNvSpPr>
            <a:spLocks noChangeArrowheads="1"/>
          </p:cNvSpPr>
          <p:nvPr/>
        </p:nvSpPr>
        <p:spPr bwMode="auto">
          <a:xfrm>
            <a:off x="970756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9" name="Rectangle 73">
            <a:extLst>
              <a:ext uri="{FF2B5EF4-FFF2-40B4-BE49-F238E27FC236}">
                <a16:creationId xmlns:a16="http://schemas.microsoft.com/office/drawing/2014/main" id="{ECFAFFA1-A372-CF41-884A-8A8C27CFE0C1}"/>
              </a:ext>
            </a:extLst>
          </p:cNvPr>
          <p:cNvSpPr>
            <a:spLocks noChangeArrowheads="1"/>
          </p:cNvSpPr>
          <p:nvPr/>
        </p:nvSpPr>
        <p:spPr bwMode="auto">
          <a:xfrm>
            <a:off x="98028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0" name="Rectangle 74">
            <a:extLst>
              <a:ext uri="{FF2B5EF4-FFF2-40B4-BE49-F238E27FC236}">
                <a16:creationId xmlns:a16="http://schemas.microsoft.com/office/drawing/2014/main" id="{3C3828F5-F0A3-9B49-AB1D-346F1948CC97}"/>
              </a:ext>
            </a:extLst>
          </p:cNvPr>
          <p:cNvSpPr>
            <a:spLocks noChangeArrowheads="1"/>
          </p:cNvSpPr>
          <p:nvPr/>
        </p:nvSpPr>
        <p:spPr bwMode="auto">
          <a:xfrm>
            <a:off x="9894889"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1" name="Rectangle 75">
            <a:extLst>
              <a:ext uri="{FF2B5EF4-FFF2-40B4-BE49-F238E27FC236}">
                <a16:creationId xmlns:a16="http://schemas.microsoft.com/office/drawing/2014/main" id="{E047C25C-F28E-9A40-9394-4DFA7C5CF236}"/>
              </a:ext>
            </a:extLst>
          </p:cNvPr>
          <p:cNvSpPr>
            <a:spLocks noChangeArrowheads="1"/>
          </p:cNvSpPr>
          <p:nvPr/>
        </p:nvSpPr>
        <p:spPr bwMode="auto">
          <a:xfrm>
            <a:off x="9991727" y="3123626"/>
            <a:ext cx="65087"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2" name="Rectangle 76">
            <a:extLst>
              <a:ext uri="{FF2B5EF4-FFF2-40B4-BE49-F238E27FC236}">
                <a16:creationId xmlns:a16="http://schemas.microsoft.com/office/drawing/2014/main" id="{95AB1F8C-60E0-6E4E-BBC9-6AFCA871BF9F}"/>
              </a:ext>
            </a:extLst>
          </p:cNvPr>
          <p:cNvSpPr>
            <a:spLocks noChangeArrowheads="1"/>
          </p:cNvSpPr>
          <p:nvPr/>
        </p:nvSpPr>
        <p:spPr bwMode="auto">
          <a:xfrm>
            <a:off x="10086977" y="3123626"/>
            <a:ext cx="65087" cy="622300"/>
          </a:xfrm>
          <a:prstGeom prst="rect">
            <a:avLst/>
          </a:prstGeom>
          <a:gradFill rotWithShape="1">
            <a:gsLst>
              <a:gs pos="0">
                <a:srgbClr val="B2B2B2"/>
              </a:gs>
              <a:gs pos="100000">
                <a:srgbClr val="FFFFFF"/>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3" name="Rectangle 78">
            <a:extLst>
              <a:ext uri="{FF2B5EF4-FFF2-40B4-BE49-F238E27FC236}">
                <a16:creationId xmlns:a16="http://schemas.microsoft.com/office/drawing/2014/main" id="{4C4E8CF6-C760-5B4C-9C8B-724BC7EC9D27}"/>
              </a:ext>
            </a:extLst>
          </p:cNvPr>
          <p:cNvSpPr>
            <a:spLocks noChangeArrowheads="1"/>
          </p:cNvSpPr>
          <p:nvPr/>
        </p:nvSpPr>
        <p:spPr bwMode="auto">
          <a:xfrm>
            <a:off x="6792914" y="3861814"/>
            <a:ext cx="3408363" cy="889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4" name="Rectangle 79">
            <a:extLst>
              <a:ext uri="{FF2B5EF4-FFF2-40B4-BE49-F238E27FC236}">
                <a16:creationId xmlns:a16="http://schemas.microsoft.com/office/drawing/2014/main" id="{19F096B9-3111-7D40-B5B1-AE181A6D6D1D}"/>
              </a:ext>
            </a:extLst>
          </p:cNvPr>
          <p:cNvSpPr>
            <a:spLocks noChangeArrowheads="1"/>
          </p:cNvSpPr>
          <p:nvPr/>
        </p:nvSpPr>
        <p:spPr bwMode="auto">
          <a:xfrm>
            <a:off x="6878639" y="3014089"/>
            <a:ext cx="3408363" cy="889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5" name="Line 80">
            <a:extLst>
              <a:ext uri="{FF2B5EF4-FFF2-40B4-BE49-F238E27FC236}">
                <a16:creationId xmlns:a16="http://schemas.microsoft.com/office/drawing/2014/main" id="{E753CF95-7893-FD4E-BE3D-215F410E8408}"/>
              </a:ext>
            </a:extLst>
          </p:cNvPr>
          <p:cNvSpPr>
            <a:spLocks noChangeShapeType="1"/>
          </p:cNvSpPr>
          <p:nvPr/>
        </p:nvSpPr>
        <p:spPr bwMode="auto">
          <a:xfrm>
            <a:off x="6900864" y="3976114"/>
            <a:ext cx="868363"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6" name="Line 82">
            <a:extLst>
              <a:ext uri="{FF2B5EF4-FFF2-40B4-BE49-F238E27FC236}">
                <a16:creationId xmlns:a16="http://schemas.microsoft.com/office/drawing/2014/main" id="{A84B4DF1-EC9A-7F46-AA18-AD952AC6BF0E}"/>
              </a:ext>
            </a:extLst>
          </p:cNvPr>
          <p:cNvSpPr>
            <a:spLocks noChangeShapeType="1"/>
          </p:cNvSpPr>
          <p:nvPr/>
        </p:nvSpPr>
        <p:spPr bwMode="auto">
          <a:xfrm>
            <a:off x="7835902" y="3977701"/>
            <a:ext cx="868362"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7" name="Line 83">
            <a:extLst>
              <a:ext uri="{FF2B5EF4-FFF2-40B4-BE49-F238E27FC236}">
                <a16:creationId xmlns:a16="http://schemas.microsoft.com/office/drawing/2014/main" id="{F05D6B54-06E8-3340-AF49-E2A2D7CDBC38}"/>
              </a:ext>
            </a:extLst>
          </p:cNvPr>
          <p:cNvSpPr>
            <a:spLocks noChangeShapeType="1"/>
          </p:cNvSpPr>
          <p:nvPr/>
        </p:nvSpPr>
        <p:spPr bwMode="auto">
          <a:xfrm>
            <a:off x="9329739" y="3976114"/>
            <a:ext cx="801688"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8" name="Line 84">
            <a:extLst>
              <a:ext uri="{FF2B5EF4-FFF2-40B4-BE49-F238E27FC236}">
                <a16:creationId xmlns:a16="http://schemas.microsoft.com/office/drawing/2014/main" id="{B41A428C-2E0E-ED49-9C7F-ADDB6951A77B}"/>
              </a:ext>
            </a:extLst>
          </p:cNvPr>
          <p:cNvSpPr>
            <a:spLocks noChangeShapeType="1"/>
          </p:cNvSpPr>
          <p:nvPr/>
        </p:nvSpPr>
        <p:spPr bwMode="auto">
          <a:xfrm>
            <a:off x="8759827" y="3977701"/>
            <a:ext cx="528637"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9" name="Line 87">
            <a:extLst>
              <a:ext uri="{FF2B5EF4-FFF2-40B4-BE49-F238E27FC236}">
                <a16:creationId xmlns:a16="http://schemas.microsoft.com/office/drawing/2014/main" id="{F10E82D1-86EA-0A43-A26B-826B8C65625C}"/>
              </a:ext>
            </a:extLst>
          </p:cNvPr>
          <p:cNvSpPr>
            <a:spLocks noChangeShapeType="1"/>
          </p:cNvSpPr>
          <p:nvPr/>
        </p:nvSpPr>
        <p:spPr bwMode="auto">
          <a:xfrm>
            <a:off x="6992939" y="3999926"/>
            <a:ext cx="0" cy="233363"/>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0" name="Line 88">
            <a:extLst>
              <a:ext uri="{FF2B5EF4-FFF2-40B4-BE49-F238E27FC236}">
                <a16:creationId xmlns:a16="http://schemas.microsoft.com/office/drawing/2014/main" id="{849D7775-1F0E-F446-AFC3-AB4363FCD990}"/>
              </a:ext>
            </a:extLst>
          </p:cNvPr>
          <p:cNvSpPr>
            <a:spLocks noChangeShapeType="1"/>
          </p:cNvSpPr>
          <p:nvPr/>
        </p:nvSpPr>
        <p:spPr bwMode="auto">
          <a:xfrm>
            <a:off x="8221664"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1" name="Line 89">
            <a:extLst>
              <a:ext uri="{FF2B5EF4-FFF2-40B4-BE49-F238E27FC236}">
                <a16:creationId xmlns:a16="http://schemas.microsoft.com/office/drawing/2014/main" id="{0E0B871C-6367-774B-BA58-EF11B16FA4E2}"/>
              </a:ext>
            </a:extLst>
          </p:cNvPr>
          <p:cNvSpPr>
            <a:spLocks noChangeShapeType="1"/>
          </p:cNvSpPr>
          <p:nvPr/>
        </p:nvSpPr>
        <p:spPr bwMode="auto">
          <a:xfrm>
            <a:off x="9040814"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2" name="Line 90">
            <a:extLst>
              <a:ext uri="{FF2B5EF4-FFF2-40B4-BE49-F238E27FC236}">
                <a16:creationId xmlns:a16="http://schemas.microsoft.com/office/drawing/2014/main" id="{C09F078D-04FC-E640-8A03-2400CC0F0B8A}"/>
              </a:ext>
            </a:extLst>
          </p:cNvPr>
          <p:cNvSpPr>
            <a:spLocks noChangeShapeType="1"/>
          </p:cNvSpPr>
          <p:nvPr/>
        </p:nvSpPr>
        <p:spPr bwMode="auto">
          <a:xfrm>
            <a:off x="9698039"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3" name="Text Box 91">
            <a:extLst>
              <a:ext uri="{FF2B5EF4-FFF2-40B4-BE49-F238E27FC236}">
                <a16:creationId xmlns:a16="http://schemas.microsoft.com/office/drawing/2014/main" id="{39A723B2-B4B0-634D-AE9D-8AC58218E734}"/>
              </a:ext>
            </a:extLst>
          </p:cNvPr>
          <p:cNvSpPr txBox="1">
            <a:spLocks noChangeArrowheads="1"/>
          </p:cNvSpPr>
          <p:nvPr/>
        </p:nvSpPr>
        <p:spPr bwMode="auto">
          <a:xfrm>
            <a:off x="6869114" y="4223764"/>
            <a:ext cx="693738"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sent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ACKed</a:t>
            </a:r>
          </a:p>
        </p:txBody>
      </p:sp>
      <p:sp>
        <p:nvSpPr>
          <p:cNvPr id="294" name="Text Box 92">
            <a:extLst>
              <a:ext uri="{FF2B5EF4-FFF2-40B4-BE49-F238E27FC236}">
                <a16:creationId xmlns:a16="http://schemas.microsoft.com/office/drawing/2014/main" id="{3B367685-832F-A24C-8E10-9208FC23187F}"/>
              </a:ext>
            </a:extLst>
          </p:cNvPr>
          <p:cNvSpPr txBox="1">
            <a:spLocks noChangeArrowheads="1"/>
          </p:cNvSpPr>
          <p:nvPr/>
        </p:nvSpPr>
        <p:spPr bwMode="auto">
          <a:xfrm>
            <a:off x="7850188" y="4230114"/>
            <a:ext cx="1139821" cy="6848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sent, not-yet </a:t>
            </a:r>
            <a:r>
              <a:rPr kumimoji="0" lang="en-US" altLang="en-US" sz="1400" b="0" i="0" u="none" strike="noStrike" kern="0" cap="none" spc="0" normalizeH="0" baseline="0" noProof="0" dirty="0" err="1">
                <a:ln>
                  <a:noFill/>
                </a:ln>
                <a:solidFill>
                  <a:srgbClr val="000000"/>
                </a:solidFill>
                <a:effectLst/>
                <a:uLnTx/>
                <a:uFillTx/>
                <a:latin typeface="Tahoma" panose="020B0604030504040204" pitchFamily="34" charset="0"/>
                <a:ea typeface="ＭＳ Ｐゴシック" panose="020B0600070205080204" pitchFamily="34" charset="-128"/>
                <a:cs typeface="+mn-cs"/>
              </a:rPr>
              <a:t>ACKed</a:t>
            </a:r>
            <a:endParaRPr kumimoji="0" lang="en-US" altLang="en-US" sz="14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a:p>
            <a:pPr marL="0" marR="0" lvl="0" indent="0" algn="l" defTabSz="914400" rtl="0" eaLnBrk="0" fontAlgn="base" latinLnBrk="0" hangingPunct="0">
              <a:lnSpc>
                <a:spcPct val="90000"/>
              </a:lnSpc>
              <a:spcBef>
                <a:spcPts val="30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t>
            </a:r>
            <a:r>
              <a:rPr kumimoji="0" lang="en-US" altLang="ja-JP"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in-flight”)</a:t>
            </a: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5" name="Text Box 93">
            <a:extLst>
              <a:ext uri="{FF2B5EF4-FFF2-40B4-BE49-F238E27FC236}">
                <a16:creationId xmlns:a16="http://schemas.microsoft.com/office/drawing/2014/main" id="{81CC0B14-ECA5-7042-90A8-A3D1691D8277}"/>
              </a:ext>
            </a:extLst>
          </p:cNvPr>
          <p:cNvSpPr txBox="1">
            <a:spLocks noChangeArrowheads="1"/>
          </p:cNvSpPr>
          <p:nvPr/>
        </p:nvSpPr>
        <p:spPr bwMode="auto">
          <a:xfrm>
            <a:off x="8829677" y="4225351"/>
            <a:ext cx="1066800" cy="668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usable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but 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yet sent</a:t>
            </a:r>
          </a:p>
        </p:txBody>
      </p:sp>
      <p:sp>
        <p:nvSpPr>
          <p:cNvPr id="296" name="Text Box 94">
            <a:extLst>
              <a:ext uri="{FF2B5EF4-FFF2-40B4-BE49-F238E27FC236}">
                <a16:creationId xmlns:a16="http://schemas.microsoft.com/office/drawing/2014/main" id="{AA04402D-D3B0-AD47-B91F-3AC1C3E2066A}"/>
              </a:ext>
            </a:extLst>
          </p:cNvPr>
          <p:cNvSpPr txBox="1">
            <a:spLocks noChangeArrowheads="1"/>
          </p:cNvSpPr>
          <p:nvPr/>
        </p:nvSpPr>
        <p:spPr bwMode="auto">
          <a:xfrm>
            <a:off x="9586914" y="4230114"/>
            <a:ext cx="81915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usable</a:t>
            </a:r>
          </a:p>
        </p:txBody>
      </p:sp>
      <p:sp>
        <p:nvSpPr>
          <p:cNvPr id="297" name="Text Box 96">
            <a:extLst>
              <a:ext uri="{FF2B5EF4-FFF2-40B4-BE49-F238E27FC236}">
                <a16:creationId xmlns:a16="http://schemas.microsoft.com/office/drawing/2014/main" id="{7BC9AF2B-9067-6D40-8AD6-38C8B0980442}"/>
              </a:ext>
            </a:extLst>
          </p:cNvPr>
          <p:cNvSpPr txBox="1">
            <a:spLocks noChangeArrowheads="1"/>
          </p:cNvSpPr>
          <p:nvPr/>
        </p:nvSpPr>
        <p:spPr bwMode="auto">
          <a:xfrm>
            <a:off x="7929564" y="2658489"/>
            <a:ext cx="1131888"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window size</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1" u="none" strike="noStrike" kern="0" cap="none" spc="0" normalizeH="0" baseline="0" noProof="0">
                <a:ln>
                  <a:noFill/>
                </a:ln>
                <a:solidFill>
                  <a:srgbClr val="000000"/>
                </a:solidFill>
                <a:effectLst/>
                <a:uLnTx/>
                <a:uFillTx/>
                <a:latin typeface="Tahoma" charset="0"/>
                <a:ea typeface="ＭＳ Ｐゴシック" charset="0"/>
                <a:cs typeface="+mn-cs"/>
              </a:rPr>
              <a:t> N</a:t>
            </a:r>
          </a:p>
        </p:txBody>
      </p:sp>
      <p:grpSp>
        <p:nvGrpSpPr>
          <p:cNvPr id="298" name="Group 99">
            <a:extLst>
              <a:ext uri="{FF2B5EF4-FFF2-40B4-BE49-F238E27FC236}">
                <a16:creationId xmlns:a16="http://schemas.microsoft.com/office/drawing/2014/main" id="{24BD0429-57C9-5949-A0FA-36C1FBC99776}"/>
              </a:ext>
            </a:extLst>
          </p:cNvPr>
          <p:cNvGrpSpPr>
            <a:grpSpLocks/>
          </p:cNvGrpSpPr>
          <p:nvPr/>
        </p:nvGrpSpPr>
        <p:grpSpPr bwMode="auto">
          <a:xfrm>
            <a:off x="8696327" y="2882326"/>
            <a:ext cx="593725" cy="136525"/>
            <a:chOff x="4250" y="1692"/>
            <a:chExt cx="374" cy="86"/>
          </a:xfrm>
        </p:grpSpPr>
        <p:sp>
          <p:nvSpPr>
            <p:cNvPr id="299" name="Line 97">
              <a:extLst>
                <a:ext uri="{FF2B5EF4-FFF2-40B4-BE49-F238E27FC236}">
                  <a16:creationId xmlns:a16="http://schemas.microsoft.com/office/drawing/2014/main" id="{A02E02EA-0929-104A-BF00-5ADA492F2B7C}"/>
                </a:ext>
              </a:extLst>
            </p:cNvPr>
            <p:cNvSpPr>
              <a:spLocks noChangeShapeType="1"/>
            </p:cNvSpPr>
            <p:nvPr/>
          </p:nvSpPr>
          <p:spPr bwMode="auto">
            <a:xfrm>
              <a:off x="4250" y="1738"/>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00" name="Line 98">
              <a:extLst>
                <a:ext uri="{FF2B5EF4-FFF2-40B4-BE49-F238E27FC236}">
                  <a16:creationId xmlns:a16="http://schemas.microsoft.com/office/drawing/2014/main" id="{BBA1422E-A86D-8048-8C6A-CBCE03DB28AC}"/>
                </a:ext>
              </a:extLst>
            </p:cNvPr>
            <p:cNvSpPr>
              <a:spLocks noChangeShapeType="1"/>
            </p:cNvSpPr>
            <p:nvPr/>
          </p:nvSpPr>
          <p:spPr bwMode="auto">
            <a:xfrm>
              <a:off x="4622" y="1692"/>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301" name="Group 100">
            <a:extLst>
              <a:ext uri="{FF2B5EF4-FFF2-40B4-BE49-F238E27FC236}">
                <a16:creationId xmlns:a16="http://schemas.microsoft.com/office/drawing/2014/main" id="{953BBB09-1247-E749-B041-4AB4BC053F15}"/>
              </a:ext>
            </a:extLst>
          </p:cNvPr>
          <p:cNvGrpSpPr>
            <a:grpSpLocks/>
          </p:cNvGrpSpPr>
          <p:nvPr/>
        </p:nvGrpSpPr>
        <p:grpSpPr bwMode="auto">
          <a:xfrm rot="10800000">
            <a:off x="7804152" y="2907726"/>
            <a:ext cx="593725" cy="136525"/>
            <a:chOff x="4250" y="1692"/>
            <a:chExt cx="374" cy="86"/>
          </a:xfrm>
        </p:grpSpPr>
        <p:sp>
          <p:nvSpPr>
            <p:cNvPr id="302" name="Line 101">
              <a:extLst>
                <a:ext uri="{FF2B5EF4-FFF2-40B4-BE49-F238E27FC236}">
                  <a16:creationId xmlns:a16="http://schemas.microsoft.com/office/drawing/2014/main" id="{3C66FDCF-F2B7-8447-A6D6-18D719B215CF}"/>
                </a:ext>
              </a:extLst>
            </p:cNvPr>
            <p:cNvSpPr>
              <a:spLocks noChangeShapeType="1"/>
            </p:cNvSpPr>
            <p:nvPr/>
          </p:nvSpPr>
          <p:spPr bwMode="auto">
            <a:xfrm>
              <a:off x="4257" y="1745"/>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03" name="Line 102">
              <a:extLst>
                <a:ext uri="{FF2B5EF4-FFF2-40B4-BE49-F238E27FC236}">
                  <a16:creationId xmlns:a16="http://schemas.microsoft.com/office/drawing/2014/main" id="{3E685C18-38D0-2242-B6E7-6B45955EA4D6}"/>
                </a:ext>
              </a:extLst>
            </p:cNvPr>
            <p:cNvSpPr>
              <a:spLocks noChangeShapeType="1"/>
            </p:cNvSpPr>
            <p:nvPr/>
          </p:nvSpPr>
          <p:spPr bwMode="auto">
            <a:xfrm>
              <a:off x="4629" y="1699"/>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304" name="Text Box 196">
            <a:extLst>
              <a:ext uri="{FF2B5EF4-FFF2-40B4-BE49-F238E27FC236}">
                <a16:creationId xmlns:a16="http://schemas.microsoft.com/office/drawing/2014/main" id="{8A4318F8-8B4B-BA46-9E7C-C771B9AFC315}"/>
              </a:ext>
            </a:extLst>
          </p:cNvPr>
          <p:cNvSpPr txBox="1">
            <a:spLocks noChangeArrowheads="1"/>
          </p:cNvSpPr>
          <p:nvPr/>
        </p:nvSpPr>
        <p:spPr bwMode="auto">
          <a:xfrm>
            <a:off x="7085014" y="3677664"/>
            <a:ext cx="31781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sz="1600">
                <a:solidFill>
                  <a:schemeClr val="tx1"/>
                </a:solidFill>
                <a:latin typeface="Tahoma" charset="0"/>
                <a:ea typeface="ＭＳ Ｐゴシック" charset="0"/>
              </a:defRPr>
            </a:lvl1pPr>
            <a:lvl2pPr>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1"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0" cap="none" spc="0" normalizeH="0" baseline="0" noProof="0">
                <a:ln>
                  <a:noFill/>
                </a:ln>
                <a:solidFill>
                  <a:srgbClr val="000000"/>
                </a:solidFill>
                <a:effectLst/>
                <a:uLnTx/>
                <a:uFillTx/>
                <a:latin typeface="Tahoma" charset="0"/>
                <a:ea typeface="ＭＳ Ｐゴシック" charset="0"/>
                <a:cs typeface="+mn-cs"/>
              </a:rPr>
              <a:t>sender sequence number space </a:t>
            </a:r>
          </a:p>
        </p:txBody>
      </p:sp>
      <p:grpSp>
        <p:nvGrpSpPr>
          <p:cNvPr id="305" name="Group 199">
            <a:extLst>
              <a:ext uri="{FF2B5EF4-FFF2-40B4-BE49-F238E27FC236}">
                <a16:creationId xmlns:a16="http://schemas.microsoft.com/office/drawing/2014/main" id="{17C79495-9E5E-D743-8F6F-313B7597C3E0}"/>
              </a:ext>
            </a:extLst>
          </p:cNvPr>
          <p:cNvGrpSpPr>
            <a:grpSpLocks/>
          </p:cNvGrpSpPr>
          <p:nvPr/>
        </p:nvGrpSpPr>
        <p:grpSpPr bwMode="auto">
          <a:xfrm>
            <a:off x="6321427" y="1140839"/>
            <a:ext cx="2952750" cy="1966912"/>
            <a:chOff x="2600" y="665"/>
            <a:chExt cx="1860" cy="1239"/>
          </a:xfrm>
        </p:grpSpPr>
        <p:sp>
          <p:nvSpPr>
            <p:cNvPr id="306" name="Rectangle 171">
              <a:extLst>
                <a:ext uri="{FF2B5EF4-FFF2-40B4-BE49-F238E27FC236}">
                  <a16:creationId xmlns:a16="http://schemas.microsoft.com/office/drawing/2014/main" id="{1EAF4F70-21E7-C34E-8873-423E3B1E6A8A}"/>
                </a:ext>
              </a:extLst>
            </p:cNvPr>
            <p:cNvSpPr>
              <a:spLocks noChangeArrowheads="1"/>
            </p:cNvSpPr>
            <p:nvPr/>
          </p:nvSpPr>
          <p:spPr bwMode="auto">
            <a:xfrm>
              <a:off x="2840" y="1028"/>
              <a:ext cx="1202"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07" name="Group 172">
              <a:extLst>
                <a:ext uri="{FF2B5EF4-FFF2-40B4-BE49-F238E27FC236}">
                  <a16:creationId xmlns:a16="http://schemas.microsoft.com/office/drawing/2014/main" id="{DEE85BA8-BC48-F24A-B3C5-A13DD502AF23}"/>
                </a:ext>
              </a:extLst>
            </p:cNvPr>
            <p:cNvGrpSpPr>
              <a:grpSpLocks/>
            </p:cNvGrpSpPr>
            <p:nvPr/>
          </p:nvGrpSpPr>
          <p:grpSpPr bwMode="auto">
            <a:xfrm>
              <a:off x="2820" y="872"/>
              <a:ext cx="1252" cy="714"/>
              <a:chOff x="1976" y="2984"/>
              <a:chExt cx="1252" cy="714"/>
            </a:xfrm>
          </p:grpSpPr>
          <p:sp>
            <p:nvSpPr>
              <p:cNvPr id="310" name="Rectangle 173">
                <a:extLst>
                  <a:ext uri="{FF2B5EF4-FFF2-40B4-BE49-F238E27FC236}">
                    <a16:creationId xmlns:a16="http://schemas.microsoft.com/office/drawing/2014/main" id="{512EC936-B599-4C42-A3CB-F206B3359FAC}"/>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1" name="Text Box 174">
                <a:extLst>
                  <a:ext uri="{FF2B5EF4-FFF2-40B4-BE49-F238E27FC236}">
                    <a16:creationId xmlns:a16="http://schemas.microsoft.com/office/drawing/2014/main" id="{D1A37C4D-C221-B944-960D-5E1AC157A7DE}"/>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source port #</a:t>
                </a:r>
              </a:p>
            </p:txBody>
          </p:sp>
          <p:sp>
            <p:nvSpPr>
              <p:cNvPr id="312" name="Text Box 175">
                <a:extLst>
                  <a:ext uri="{FF2B5EF4-FFF2-40B4-BE49-F238E27FC236}">
                    <a16:creationId xmlns:a16="http://schemas.microsoft.com/office/drawing/2014/main" id="{DC506D04-4DCA-2A42-8A11-92D274739497}"/>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dest port #</a:t>
                </a:r>
              </a:p>
            </p:txBody>
          </p:sp>
          <p:sp>
            <p:nvSpPr>
              <p:cNvPr id="313" name="Text Box 176">
                <a:extLst>
                  <a:ext uri="{FF2B5EF4-FFF2-40B4-BE49-F238E27FC236}">
                    <a16:creationId xmlns:a16="http://schemas.microsoft.com/office/drawing/2014/main" id="{E9E72ACF-7C4B-3247-896D-D6CDE3C1CEE4}"/>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Arial" charset="0"/>
                    <a:ea typeface="ＭＳ Ｐゴシック" charset="0"/>
                    <a:cs typeface="+mn-cs"/>
                  </a:rPr>
                  <a:t>sequence number</a:t>
                </a:r>
              </a:p>
            </p:txBody>
          </p:sp>
          <p:sp>
            <p:nvSpPr>
              <p:cNvPr id="314" name="Text Box 177">
                <a:extLst>
                  <a:ext uri="{FF2B5EF4-FFF2-40B4-BE49-F238E27FC236}">
                    <a16:creationId xmlns:a16="http://schemas.microsoft.com/office/drawing/2014/main" id="{4A1EA7EA-E261-2540-A61F-14F1D3C62770}"/>
                  </a:ext>
                </a:extLst>
              </p:cNvPr>
              <p:cNvSpPr txBox="1">
                <a:spLocks noChangeArrowheads="1"/>
              </p:cNvSpPr>
              <p:nvPr/>
            </p:nvSpPr>
            <p:spPr bwMode="auto">
              <a:xfrm>
                <a:off x="1976" y="3257"/>
                <a:ext cx="125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acknowledgement number</a:t>
                </a:r>
              </a:p>
            </p:txBody>
          </p:sp>
          <p:sp>
            <p:nvSpPr>
              <p:cNvPr id="315" name="Text Box 178">
                <a:extLst>
                  <a:ext uri="{FF2B5EF4-FFF2-40B4-BE49-F238E27FC236}">
                    <a16:creationId xmlns:a16="http://schemas.microsoft.com/office/drawing/2014/main" id="{14D444FC-B976-4B43-AF8C-651999F1EAD7}"/>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checksum</a:t>
                </a:r>
              </a:p>
            </p:txBody>
          </p:sp>
          <p:sp>
            <p:nvSpPr>
              <p:cNvPr id="316" name="Line 179">
                <a:extLst>
                  <a:ext uri="{FF2B5EF4-FFF2-40B4-BE49-F238E27FC236}">
                    <a16:creationId xmlns:a16="http://schemas.microsoft.com/office/drawing/2014/main" id="{03CA3683-10CF-2D45-855C-D741CB3E84FC}"/>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7" name="Line 180">
                <a:extLst>
                  <a:ext uri="{FF2B5EF4-FFF2-40B4-BE49-F238E27FC236}">
                    <a16:creationId xmlns:a16="http://schemas.microsoft.com/office/drawing/2014/main" id="{4427CEC2-BFD3-0543-AAB5-E40DA49DCF81}"/>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8" name="Line 181">
                <a:extLst>
                  <a:ext uri="{FF2B5EF4-FFF2-40B4-BE49-F238E27FC236}">
                    <a16:creationId xmlns:a16="http://schemas.microsoft.com/office/drawing/2014/main" id="{83A31360-0241-B24B-9A5B-5DF36A70BB1A}"/>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9" name="Line 182">
                <a:extLst>
                  <a:ext uri="{FF2B5EF4-FFF2-40B4-BE49-F238E27FC236}">
                    <a16:creationId xmlns:a16="http://schemas.microsoft.com/office/drawing/2014/main" id="{E2E74D6E-689D-3E49-A5CA-1EB053F0D115}"/>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0" name="Line 183">
                <a:extLst>
                  <a:ext uri="{FF2B5EF4-FFF2-40B4-BE49-F238E27FC236}">
                    <a16:creationId xmlns:a16="http://schemas.microsoft.com/office/drawing/2014/main" id="{34408127-C1C4-5142-81BC-0772E406AF42}"/>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1" name="Line 184">
                <a:extLst>
                  <a:ext uri="{FF2B5EF4-FFF2-40B4-BE49-F238E27FC236}">
                    <a16:creationId xmlns:a16="http://schemas.microsoft.com/office/drawing/2014/main" id="{AF6C4EF8-1ED8-1A4B-B94D-F145C940A384}"/>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2" name="Text Box 185">
                <a:extLst>
                  <a:ext uri="{FF2B5EF4-FFF2-40B4-BE49-F238E27FC236}">
                    <a16:creationId xmlns:a16="http://schemas.microsoft.com/office/drawing/2014/main" id="{8F8508CA-EE38-AF4E-A97C-1BE94735E56E}"/>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rwnd</a:t>
                </a:r>
              </a:p>
            </p:txBody>
          </p:sp>
          <p:sp>
            <p:nvSpPr>
              <p:cNvPr id="323" name="Text Box 186">
                <a:extLst>
                  <a:ext uri="{FF2B5EF4-FFF2-40B4-BE49-F238E27FC236}">
                    <a16:creationId xmlns:a16="http://schemas.microsoft.com/office/drawing/2014/main" id="{88BEC28D-C62B-B54E-A090-DF6809C9E835}"/>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urg pointer</a:t>
                </a:r>
              </a:p>
            </p:txBody>
          </p:sp>
          <p:sp>
            <p:nvSpPr>
              <p:cNvPr id="324" name="Line 187">
                <a:extLst>
                  <a:ext uri="{FF2B5EF4-FFF2-40B4-BE49-F238E27FC236}">
                    <a16:creationId xmlns:a16="http://schemas.microsoft.com/office/drawing/2014/main" id="{8CC1CABE-C086-144F-8F1F-A7D004A1EA6E}"/>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5" name="Line 188">
                <a:extLst>
                  <a:ext uri="{FF2B5EF4-FFF2-40B4-BE49-F238E27FC236}">
                    <a16:creationId xmlns:a16="http://schemas.microsoft.com/office/drawing/2014/main" id="{061C4173-FBA5-7749-BCE1-9EBD070DBA3D}"/>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08" name="Text Box 189">
              <a:extLst>
                <a:ext uri="{FF2B5EF4-FFF2-40B4-BE49-F238E27FC236}">
                  <a16:creationId xmlns:a16="http://schemas.microsoft.com/office/drawing/2014/main" id="{961ADE6B-9EA8-FA44-92C6-6941117B3BDE}"/>
                </a:ext>
              </a:extLst>
            </p:cNvPr>
            <p:cNvSpPr txBox="1">
              <a:spLocks noChangeArrowheads="1"/>
            </p:cNvSpPr>
            <p:nvPr/>
          </p:nvSpPr>
          <p:spPr bwMode="auto">
            <a:xfrm>
              <a:off x="2600" y="665"/>
              <a:ext cx="186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sender</a:t>
              </a:r>
            </a:p>
          </p:txBody>
        </p:sp>
        <p:sp>
          <p:nvSpPr>
            <p:cNvPr id="309" name="Freeform 190">
              <a:extLst>
                <a:ext uri="{FF2B5EF4-FFF2-40B4-BE49-F238E27FC236}">
                  <a16:creationId xmlns:a16="http://schemas.microsoft.com/office/drawing/2014/main" id="{ECB9422A-F7AA-6143-8673-CA97EE9D620B}"/>
                </a:ext>
              </a:extLst>
            </p:cNvPr>
            <p:cNvSpPr>
              <a:spLocks/>
            </p:cNvSpPr>
            <p:nvPr/>
          </p:nvSpPr>
          <p:spPr bwMode="auto">
            <a:xfrm>
              <a:off x="4050" y="1080"/>
              <a:ext cx="107" cy="824"/>
            </a:xfrm>
            <a:custGeom>
              <a:avLst/>
              <a:gdLst>
                <a:gd name="T0" fmla="*/ 0 w 107"/>
                <a:gd name="T1" fmla="*/ 0 h 910"/>
                <a:gd name="T2" fmla="*/ 107 w 107"/>
                <a:gd name="T3" fmla="*/ 0 h 910"/>
                <a:gd name="T4" fmla="*/ 107 w 107"/>
                <a:gd name="T5" fmla="*/ 337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07" name="Rectangle 5">
            <a:extLst>
              <a:ext uri="{FF2B5EF4-FFF2-40B4-BE49-F238E27FC236}">
                <a16:creationId xmlns:a16="http://schemas.microsoft.com/office/drawing/2014/main" id="{6C3FDCE7-5731-3B49-B3F0-A28BEE20C1DD}"/>
              </a:ext>
            </a:extLst>
          </p:cNvPr>
          <p:cNvSpPr txBox="1">
            <a:spLocks noChangeArrowheads="1"/>
          </p:cNvSpPr>
          <p:nvPr/>
        </p:nvSpPr>
        <p:spPr bwMode="auto">
          <a:xfrm>
            <a:off x="740571" y="2803512"/>
            <a:ext cx="5096669" cy="1768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Acknowledgements</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endPar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endParaRP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 of next byte expected from other side</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cumulative ACK</a:t>
            </a:r>
          </a:p>
        </p:txBody>
      </p:sp>
      <p:sp>
        <p:nvSpPr>
          <p:cNvPr id="108" name="Rectangle 5">
            <a:extLst>
              <a:ext uri="{FF2B5EF4-FFF2-40B4-BE49-F238E27FC236}">
                <a16:creationId xmlns:a16="http://schemas.microsoft.com/office/drawing/2014/main" id="{845D3A7B-C2B2-5F46-AC88-0FE1A562E0B2}"/>
              </a:ext>
            </a:extLst>
          </p:cNvPr>
          <p:cNvSpPr txBox="1">
            <a:spLocks noChangeArrowheads="1"/>
          </p:cNvSpPr>
          <p:nvPr/>
        </p:nvSpPr>
        <p:spPr bwMode="auto">
          <a:xfrm>
            <a:off x="651671" y="4633906"/>
            <a:ext cx="5096669" cy="1730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ts val="1900"/>
              </a:spcBef>
              <a:spcAft>
                <a:spcPct val="0"/>
              </a:spcAft>
              <a:buClr>
                <a:srgbClr val="000099"/>
              </a:buClr>
              <a:buSzPct val="100000"/>
              <a:buFont typeface="Wingdings" pitchFamily="2" charset="2"/>
              <a:buNone/>
              <a:tabLst/>
              <a:defRPr/>
            </a:pPr>
            <a:r>
              <a:rPr kumimoji="0" lang="en-US" altLang="en-US" sz="2800" b="0" i="1"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Q</a:t>
            </a:r>
            <a:r>
              <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how receiver handles out-of-order segments</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1" u="sng" strike="noStrike" kern="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 </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spec doesn</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say, - up to implementor</a:t>
            </a:r>
            <a:endPar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9" name="Slide Number Placeholder 2">
            <a:extLst>
              <a:ext uri="{FF2B5EF4-FFF2-40B4-BE49-F238E27FC236}">
                <a16:creationId xmlns:a16="http://schemas.microsoft.com/office/drawing/2014/main" id="{471D7C94-F1DF-F240-884F-FBFDCBF83554}"/>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4</a:t>
            </a:fld>
            <a:endParaRPr lang="en-US" dirty="0"/>
          </a:p>
        </p:txBody>
      </p:sp>
    </p:spTree>
    <p:extLst>
      <p:ext uri="{BB962C8B-B14F-4D97-AF65-F5344CB8AC3E}">
        <p14:creationId xmlns:p14="http://schemas.microsoft.com/office/powerpoint/2010/main" val="165580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dissolve">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4"/>
                                        </p:tgtEl>
                                        <p:attrNameLst>
                                          <p:attrName>style.visibility</p:attrName>
                                        </p:attrNameLst>
                                      </p:cBhvr>
                                      <p:to>
                                        <p:strVal val="visible"/>
                                      </p:to>
                                    </p:set>
                                    <p:animEffect transition="in" filter="dissolve">
                                      <p:cBhvr>
                                        <p:cTn id="12" dur="500"/>
                                        <p:tgtEl>
                                          <p:spTgt spid="224"/>
                                        </p:tgtEl>
                                      </p:cBhvr>
                                    </p:animEffect>
                                  </p:childTnLst>
                                </p:cTn>
                              </p:par>
                              <p:par>
                                <p:cTn id="13" presetID="9" presetClass="entr" presetSubtype="0" fill="hold" nodeType="withEffect">
                                  <p:stCondLst>
                                    <p:cond delay="0"/>
                                  </p:stCondLst>
                                  <p:childTnLst>
                                    <p:set>
                                      <p:cBhvr>
                                        <p:cTn id="14" dur="1" fill="hold">
                                          <p:stCondLst>
                                            <p:cond delay="0"/>
                                          </p:stCondLst>
                                        </p:cTn>
                                        <p:tgtEl>
                                          <p:spTgt spid="245"/>
                                        </p:tgtEl>
                                        <p:attrNameLst>
                                          <p:attrName>style.visibility</p:attrName>
                                        </p:attrNameLst>
                                      </p:cBhvr>
                                      <p:to>
                                        <p:strVal val="visible"/>
                                      </p:to>
                                    </p:set>
                                    <p:animEffect transition="in" filter="dissolve">
                                      <p:cBhvr>
                                        <p:cTn id="15" dur="500"/>
                                        <p:tgtEl>
                                          <p:spTgt spid="24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7"/>
                                        </p:tgtEl>
                                        <p:attrNameLst>
                                          <p:attrName>style.visibility</p:attrName>
                                        </p:attrNameLst>
                                      </p:cBhvr>
                                      <p:to>
                                        <p:strVal val="visible"/>
                                      </p:to>
                                    </p:set>
                                    <p:animEffect transition="in" filter="dissolve">
                                      <p:cBhvr>
                                        <p:cTn id="18" dur="500"/>
                                        <p:tgtEl>
                                          <p:spTgt spid="10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133" name="Text Box 8">
            <a:extLst>
              <a:ext uri="{FF2B5EF4-FFF2-40B4-BE49-F238E27FC236}">
                <a16:creationId xmlns:a16="http://schemas.microsoft.com/office/drawing/2014/main" id="{4BFA7F94-ECDC-4F4E-BAAE-2F377F89AF1C}"/>
              </a:ext>
            </a:extLst>
          </p:cNvPr>
          <p:cNvSpPr txBox="1">
            <a:spLocks noChangeArrowheads="1"/>
          </p:cNvSpPr>
          <p:nvPr/>
        </p:nvSpPr>
        <p:spPr bwMode="auto">
          <a:xfrm>
            <a:off x="1661117" y="4011734"/>
            <a:ext cx="2519185" cy="7571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 echoed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4" name="Text Box 9">
            <a:extLst>
              <a:ext uri="{FF2B5EF4-FFF2-40B4-BE49-F238E27FC236}">
                <a16:creationId xmlns:a16="http://schemas.microsoft.com/office/drawing/2014/main" id="{6F6C270A-95D4-3B45-95CD-2E7A27820BF0}"/>
              </a:ext>
            </a:extLst>
          </p:cNvPr>
          <p:cNvSpPr txBox="1">
            <a:spLocks noChangeArrowheads="1"/>
          </p:cNvSpPr>
          <p:nvPr/>
        </p:nvSpPr>
        <p:spPr bwMode="auto">
          <a:xfrm>
            <a:off x="7229477" y="3001865"/>
            <a:ext cx="3187212" cy="8309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echoes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back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Text Box 11">
            <a:extLst>
              <a:ext uri="{FF2B5EF4-FFF2-40B4-BE49-F238E27FC236}">
                <a16:creationId xmlns:a16="http://schemas.microsoft.com/office/drawing/2014/main" id="{7AB83FEF-E6C5-3C4E-8F11-410822AB937A}"/>
              </a:ext>
            </a:extLst>
          </p:cNvPr>
          <p:cNvSpPr txBox="1">
            <a:spLocks noChangeArrowheads="1"/>
          </p:cNvSpPr>
          <p:nvPr/>
        </p:nvSpPr>
        <p:spPr bwMode="auto">
          <a:xfrm>
            <a:off x="3961011" y="5644479"/>
            <a:ext cx="3401893"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rPr>
              <a:t>simple telnet scenario</a:t>
            </a:r>
            <a:endParaRPr kumimoji="0" lang="en-US" sz="12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endParaRPr>
          </a:p>
        </p:txBody>
      </p:sp>
      <p:sp>
        <p:nvSpPr>
          <p:cNvPr id="137" name="Text Box 13">
            <a:extLst>
              <a:ext uri="{FF2B5EF4-FFF2-40B4-BE49-F238E27FC236}">
                <a16:creationId xmlns:a16="http://schemas.microsoft.com/office/drawing/2014/main" id="{0851DEB2-88A4-C849-8DEA-02D53E9ABCBD}"/>
              </a:ext>
            </a:extLst>
          </p:cNvPr>
          <p:cNvSpPr txBox="1">
            <a:spLocks noChangeArrowheads="1"/>
          </p:cNvSpPr>
          <p:nvPr/>
        </p:nvSpPr>
        <p:spPr bwMode="auto">
          <a:xfrm>
            <a:off x="7129672" y="1492971"/>
            <a:ext cx="997389"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B</a:t>
            </a:r>
          </a:p>
        </p:txBody>
      </p:sp>
      <p:sp>
        <p:nvSpPr>
          <p:cNvPr id="138" name="Text Box 17">
            <a:extLst>
              <a:ext uri="{FF2B5EF4-FFF2-40B4-BE49-F238E27FC236}">
                <a16:creationId xmlns:a16="http://schemas.microsoft.com/office/drawing/2014/main" id="{847A8C2E-C7AE-5B45-9FFE-DE39BC581384}"/>
              </a:ext>
            </a:extLst>
          </p:cNvPr>
          <p:cNvSpPr txBox="1">
            <a:spLocks noChangeArrowheads="1"/>
          </p:cNvSpPr>
          <p:nvPr/>
        </p:nvSpPr>
        <p:spPr bwMode="auto">
          <a:xfrm>
            <a:off x="3204390" y="1459336"/>
            <a:ext cx="1008610"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A</a:t>
            </a:r>
          </a:p>
        </p:txBody>
      </p:sp>
      <p:grpSp>
        <p:nvGrpSpPr>
          <p:cNvPr id="4" name="Group 3">
            <a:extLst>
              <a:ext uri="{FF2B5EF4-FFF2-40B4-BE49-F238E27FC236}">
                <a16:creationId xmlns:a16="http://schemas.microsoft.com/office/drawing/2014/main" id="{89152BC9-BFE2-2C4F-B7CF-DD705BF09468}"/>
              </a:ext>
            </a:extLst>
          </p:cNvPr>
          <p:cNvGrpSpPr/>
          <p:nvPr/>
        </p:nvGrpSpPr>
        <p:grpSpPr>
          <a:xfrm>
            <a:off x="1499000" y="2541021"/>
            <a:ext cx="5581275" cy="780392"/>
            <a:chOff x="1499000" y="2541021"/>
            <a:chExt cx="5581275" cy="780392"/>
          </a:xfrm>
        </p:grpSpPr>
        <p:sp>
          <p:nvSpPr>
            <p:cNvPr id="131" name="Line 4">
              <a:extLst>
                <a:ext uri="{FF2B5EF4-FFF2-40B4-BE49-F238E27FC236}">
                  <a16:creationId xmlns:a16="http://schemas.microsoft.com/office/drawing/2014/main" id="{4E48AD8B-7F93-B847-8494-F0B86AABA007}"/>
                </a:ext>
              </a:extLst>
            </p:cNvPr>
            <p:cNvSpPr>
              <a:spLocks noChangeShapeType="1"/>
            </p:cNvSpPr>
            <p:nvPr/>
          </p:nvSpPr>
          <p:spPr bwMode="auto">
            <a:xfrm>
              <a:off x="4354237" y="2749913"/>
              <a:ext cx="2586037"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32" name="Text Box 7">
              <a:extLst>
                <a:ext uri="{FF2B5EF4-FFF2-40B4-BE49-F238E27FC236}">
                  <a16:creationId xmlns:a16="http://schemas.microsoft.com/office/drawing/2014/main" id="{B9E9C219-DA90-8A41-A18D-4DF67A2B1B94}"/>
                </a:ext>
              </a:extLst>
            </p:cNvPr>
            <p:cNvSpPr txBox="1">
              <a:spLocks noChangeArrowheads="1"/>
            </p:cNvSpPr>
            <p:nvPr/>
          </p:nvSpPr>
          <p:spPr bwMode="auto">
            <a:xfrm>
              <a:off x="1499000" y="2541021"/>
              <a:ext cx="2725007"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User types</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Rectangle 18">
              <a:extLst>
                <a:ext uri="{FF2B5EF4-FFF2-40B4-BE49-F238E27FC236}">
                  <a16:creationId xmlns:a16="http://schemas.microsoft.com/office/drawing/2014/main" id="{35BA661F-5A22-C84E-B47D-9147B3088598}"/>
                </a:ext>
              </a:extLst>
            </p:cNvPr>
            <p:cNvSpPr>
              <a:spLocks noChangeArrowheads="1"/>
            </p:cNvSpPr>
            <p:nvPr/>
          </p:nvSpPr>
          <p:spPr bwMode="auto">
            <a:xfrm>
              <a:off x="5167037" y="2841988"/>
              <a:ext cx="814387" cy="3794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0" name="Text Box 19">
              <a:extLst>
                <a:ext uri="{FF2B5EF4-FFF2-40B4-BE49-F238E27FC236}">
                  <a16:creationId xmlns:a16="http://schemas.microsoft.com/office/drawing/2014/main" id="{880D64B6-5AB7-0245-B925-5A511DDE93D7}"/>
                </a:ext>
              </a:extLst>
            </p:cNvPr>
            <p:cNvSpPr txBox="1">
              <a:spLocks noChangeArrowheads="1"/>
            </p:cNvSpPr>
            <p:nvPr/>
          </p:nvSpPr>
          <p:spPr bwMode="auto">
            <a:xfrm>
              <a:off x="4260272" y="2854620"/>
              <a:ext cx="2820003"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Seq=42, ACK=79, data = </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30581A9F-48A7-D546-AB16-5A259024E309}"/>
              </a:ext>
            </a:extLst>
          </p:cNvPr>
          <p:cNvGrpSpPr/>
          <p:nvPr/>
        </p:nvGrpSpPr>
        <p:grpSpPr>
          <a:xfrm>
            <a:off x="4264368" y="3523026"/>
            <a:ext cx="2813399" cy="800100"/>
            <a:chOff x="4264368" y="3523026"/>
            <a:chExt cx="2813399" cy="800100"/>
          </a:xfrm>
        </p:grpSpPr>
        <p:sp>
          <p:nvSpPr>
            <p:cNvPr id="135" name="Line 10">
              <a:extLst>
                <a:ext uri="{FF2B5EF4-FFF2-40B4-BE49-F238E27FC236}">
                  <a16:creationId xmlns:a16="http://schemas.microsoft.com/office/drawing/2014/main" id="{7C681F4C-24E8-5D43-BE10-D3949F61CDFA}"/>
                </a:ext>
              </a:extLst>
            </p:cNvPr>
            <p:cNvSpPr>
              <a:spLocks noChangeShapeType="1"/>
            </p:cNvSpPr>
            <p:nvPr/>
          </p:nvSpPr>
          <p:spPr bwMode="auto">
            <a:xfrm flipH="1">
              <a:off x="4344712" y="3523026"/>
              <a:ext cx="2554287" cy="8001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1" name="Rectangle 20">
              <a:extLst>
                <a:ext uri="{FF2B5EF4-FFF2-40B4-BE49-F238E27FC236}">
                  <a16:creationId xmlns:a16="http://schemas.microsoft.com/office/drawing/2014/main" id="{E3E3363E-9511-1A43-912C-05D171708B3A}"/>
                </a:ext>
              </a:extLst>
            </p:cNvPr>
            <p:cNvSpPr>
              <a:spLocks noChangeArrowheads="1"/>
            </p:cNvSpPr>
            <p:nvPr/>
          </p:nvSpPr>
          <p:spPr bwMode="auto">
            <a:xfrm>
              <a:off x="5201962" y="3800838"/>
              <a:ext cx="823912" cy="24606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2" name="Text Box 21">
              <a:extLst>
                <a:ext uri="{FF2B5EF4-FFF2-40B4-BE49-F238E27FC236}">
                  <a16:creationId xmlns:a16="http://schemas.microsoft.com/office/drawing/2014/main" id="{18709FF4-595B-2F4F-9697-F2C14F760728}"/>
                </a:ext>
              </a:extLst>
            </p:cNvPr>
            <p:cNvSpPr txBox="1">
              <a:spLocks noChangeArrowheads="1"/>
            </p:cNvSpPr>
            <p:nvPr/>
          </p:nvSpPr>
          <p:spPr bwMode="auto">
            <a:xfrm>
              <a:off x="4264368" y="3736718"/>
              <a:ext cx="2813399"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Seq=79, ACK=43, data = </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1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9A6C1350-9453-1E48-8790-F100F9587769}"/>
              </a:ext>
            </a:extLst>
          </p:cNvPr>
          <p:cNvGrpSpPr/>
          <p:nvPr/>
        </p:nvGrpSpPr>
        <p:grpSpPr>
          <a:xfrm>
            <a:off x="4339949" y="4518388"/>
            <a:ext cx="2590800" cy="506413"/>
            <a:chOff x="4339949" y="4518388"/>
            <a:chExt cx="2590800" cy="506413"/>
          </a:xfrm>
        </p:grpSpPr>
        <p:sp>
          <p:nvSpPr>
            <p:cNvPr id="130" name="Line 3">
              <a:extLst>
                <a:ext uri="{FF2B5EF4-FFF2-40B4-BE49-F238E27FC236}">
                  <a16:creationId xmlns:a16="http://schemas.microsoft.com/office/drawing/2014/main" id="{21939EAE-12FE-4B4B-8477-DA966E53E581}"/>
                </a:ext>
              </a:extLst>
            </p:cNvPr>
            <p:cNvSpPr>
              <a:spLocks noChangeShapeType="1"/>
            </p:cNvSpPr>
            <p:nvPr/>
          </p:nvSpPr>
          <p:spPr bwMode="auto">
            <a:xfrm>
              <a:off x="4339949" y="4518388"/>
              <a:ext cx="2590800"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3" name="Rectangle 22">
              <a:extLst>
                <a:ext uri="{FF2B5EF4-FFF2-40B4-BE49-F238E27FC236}">
                  <a16:creationId xmlns:a16="http://schemas.microsoft.com/office/drawing/2014/main" id="{36373196-F0F3-9041-A157-0DFF0B56BE41}"/>
                </a:ext>
              </a:extLst>
            </p:cNvPr>
            <p:cNvSpPr>
              <a:spLocks noChangeArrowheads="1"/>
            </p:cNvSpPr>
            <p:nvPr/>
          </p:nvSpPr>
          <p:spPr bwMode="auto">
            <a:xfrm>
              <a:off x="5268637" y="4648563"/>
              <a:ext cx="958850" cy="35718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4" name="Text Box 23">
              <a:extLst>
                <a:ext uri="{FF2B5EF4-FFF2-40B4-BE49-F238E27FC236}">
                  <a16:creationId xmlns:a16="http://schemas.microsoft.com/office/drawing/2014/main" id="{2C94660D-0BE1-434B-85A6-BB22849908C7}"/>
                </a:ext>
              </a:extLst>
            </p:cNvPr>
            <p:cNvSpPr txBox="1">
              <a:spLocks noChangeArrowheads="1"/>
            </p:cNvSpPr>
            <p:nvPr/>
          </p:nvSpPr>
          <p:spPr bwMode="auto">
            <a:xfrm>
              <a:off x="4934710" y="4609843"/>
              <a:ext cx="1712264"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Seq=43, ACK=80</a:t>
              </a:r>
              <a:endParaRPr kumimoji="0" lang="en-US" sz="11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145" name="Line 24">
            <a:extLst>
              <a:ext uri="{FF2B5EF4-FFF2-40B4-BE49-F238E27FC236}">
                <a16:creationId xmlns:a16="http://schemas.microsoft.com/office/drawing/2014/main" id="{4198420A-33F5-1542-B39F-616C0F629FE7}"/>
              </a:ext>
            </a:extLst>
          </p:cNvPr>
          <p:cNvSpPr>
            <a:spLocks noChangeShapeType="1"/>
          </p:cNvSpPr>
          <p:nvPr/>
        </p:nvSpPr>
        <p:spPr bwMode="auto">
          <a:xfrm>
            <a:off x="4332012" y="2508613"/>
            <a:ext cx="0" cy="2587625"/>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6" name="Line 25">
            <a:extLst>
              <a:ext uri="{FF2B5EF4-FFF2-40B4-BE49-F238E27FC236}">
                <a16:creationId xmlns:a16="http://schemas.microsoft.com/office/drawing/2014/main" id="{C59AD6B4-1F7E-D046-AE58-B0A2143452E4}"/>
              </a:ext>
            </a:extLst>
          </p:cNvPr>
          <p:cNvSpPr>
            <a:spLocks noChangeShapeType="1"/>
          </p:cNvSpPr>
          <p:nvPr/>
        </p:nvSpPr>
        <p:spPr bwMode="auto">
          <a:xfrm>
            <a:off x="6994249" y="2561001"/>
            <a:ext cx="0" cy="2587625"/>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147" name="Group 27">
            <a:extLst>
              <a:ext uri="{FF2B5EF4-FFF2-40B4-BE49-F238E27FC236}">
                <a16:creationId xmlns:a16="http://schemas.microsoft.com/office/drawing/2014/main" id="{78A4C821-5D3D-F049-95FB-64A6C2EFC29B}"/>
              </a:ext>
            </a:extLst>
          </p:cNvPr>
          <p:cNvGrpSpPr>
            <a:grpSpLocks/>
          </p:cNvGrpSpPr>
          <p:nvPr/>
        </p:nvGrpSpPr>
        <p:grpSpPr bwMode="auto">
          <a:xfrm>
            <a:off x="3824012" y="1687876"/>
            <a:ext cx="755650" cy="782637"/>
            <a:chOff x="-44" y="1473"/>
            <a:chExt cx="981" cy="1105"/>
          </a:xfrm>
        </p:grpSpPr>
        <p:pic>
          <p:nvPicPr>
            <p:cNvPr id="148" name="Picture 28" descr="desktop_computer_stylized_medium">
              <a:extLst>
                <a:ext uri="{FF2B5EF4-FFF2-40B4-BE49-F238E27FC236}">
                  <a16:creationId xmlns:a16="http://schemas.microsoft.com/office/drawing/2014/main" id="{37E197D2-A990-E643-BBEF-3FDB8B30E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Freeform 29">
              <a:extLst>
                <a:ext uri="{FF2B5EF4-FFF2-40B4-BE49-F238E27FC236}">
                  <a16:creationId xmlns:a16="http://schemas.microsoft.com/office/drawing/2014/main" id="{B63C2E39-A8CB-1F4B-B3CA-E65FF2976D4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0" name="Group 30">
            <a:extLst>
              <a:ext uri="{FF2B5EF4-FFF2-40B4-BE49-F238E27FC236}">
                <a16:creationId xmlns:a16="http://schemas.microsoft.com/office/drawing/2014/main" id="{AEA67504-808C-2C43-80AA-6BED564C9A22}"/>
              </a:ext>
            </a:extLst>
          </p:cNvPr>
          <p:cNvGrpSpPr>
            <a:grpSpLocks/>
          </p:cNvGrpSpPr>
          <p:nvPr/>
        </p:nvGrpSpPr>
        <p:grpSpPr bwMode="auto">
          <a:xfrm flipH="1">
            <a:off x="6686274" y="1727563"/>
            <a:ext cx="788988" cy="862013"/>
            <a:chOff x="-44" y="1473"/>
            <a:chExt cx="981" cy="1105"/>
          </a:xfrm>
        </p:grpSpPr>
        <p:pic>
          <p:nvPicPr>
            <p:cNvPr id="151" name="Picture 31" descr="desktop_computer_stylized_medium">
              <a:extLst>
                <a:ext uri="{FF2B5EF4-FFF2-40B4-BE49-F238E27FC236}">
                  <a16:creationId xmlns:a16="http://schemas.microsoft.com/office/drawing/2014/main" id="{0B37A6B2-9E4A-114B-85F9-5E3DF6205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 name="Freeform 32">
              <a:extLst>
                <a:ext uri="{FF2B5EF4-FFF2-40B4-BE49-F238E27FC236}">
                  <a16:creationId xmlns:a16="http://schemas.microsoft.com/office/drawing/2014/main" id="{100E17DE-5CEE-AB45-8E97-F0E8B661790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178778AE-4599-7841-B71E-D835F9A5393E}"/>
              </a:ext>
            </a:extLst>
          </p:cNvPr>
          <p:cNvGrpSpPr/>
          <p:nvPr/>
        </p:nvGrpSpPr>
        <p:grpSpPr>
          <a:xfrm>
            <a:off x="4692316" y="2815389"/>
            <a:ext cx="1388485" cy="1371600"/>
            <a:chOff x="4692316" y="2815389"/>
            <a:chExt cx="1388485" cy="1371600"/>
          </a:xfrm>
        </p:grpSpPr>
        <p:sp>
          <p:nvSpPr>
            <p:cNvPr id="3" name="Oval 2">
              <a:extLst>
                <a:ext uri="{FF2B5EF4-FFF2-40B4-BE49-F238E27FC236}">
                  <a16:creationId xmlns:a16="http://schemas.microsoft.com/office/drawing/2014/main" id="{AB715EF6-F294-3449-96CB-B6947A099ADE}"/>
                </a:ext>
              </a:extLst>
            </p:cNvPr>
            <p:cNvSpPr/>
            <p:nvPr/>
          </p:nvSpPr>
          <p:spPr>
            <a:xfrm>
              <a:off x="5566610" y="3721768"/>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1" name="Oval 30">
              <a:extLst>
                <a:ext uri="{FF2B5EF4-FFF2-40B4-BE49-F238E27FC236}">
                  <a16:creationId xmlns:a16="http://schemas.microsoft.com/office/drawing/2014/main" id="{7D783624-80C6-2148-8502-F1C29047872A}"/>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907B7D31-A373-0B4B-A1B5-F4FD39A2F3C3}"/>
                </a:ext>
              </a:extLst>
            </p:cNvPr>
            <p:cNvCxnSpPr/>
            <p:nvPr/>
          </p:nvCxnSpPr>
          <p:spPr>
            <a:xfrm flipH="1" flipV="1">
              <a:off x="5117431" y="3224463"/>
              <a:ext cx="513348" cy="513348"/>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A45AF06C-D673-CA4F-A51B-93240818CB9A}"/>
              </a:ext>
            </a:extLst>
          </p:cNvPr>
          <p:cNvGrpSpPr/>
          <p:nvPr/>
        </p:nvGrpSpPr>
        <p:grpSpPr>
          <a:xfrm>
            <a:off x="4684295" y="3737810"/>
            <a:ext cx="1982043" cy="1307432"/>
            <a:chOff x="4692316" y="2815389"/>
            <a:chExt cx="1982043" cy="1307432"/>
          </a:xfrm>
        </p:grpSpPr>
        <p:sp>
          <p:nvSpPr>
            <p:cNvPr id="36" name="Oval 35">
              <a:extLst>
                <a:ext uri="{FF2B5EF4-FFF2-40B4-BE49-F238E27FC236}">
                  <a16:creationId xmlns:a16="http://schemas.microsoft.com/office/drawing/2014/main" id="{6B1B5065-4044-F742-9CE7-C6C1E51A71E8}"/>
                </a:ext>
              </a:extLst>
            </p:cNvPr>
            <p:cNvSpPr/>
            <p:nvPr/>
          </p:nvSpPr>
          <p:spPr>
            <a:xfrm>
              <a:off x="6160168" y="3657600"/>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Oval 36">
              <a:extLst>
                <a:ext uri="{FF2B5EF4-FFF2-40B4-BE49-F238E27FC236}">
                  <a16:creationId xmlns:a16="http://schemas.microsoft.com/office/drawing/2014/main" id="{C5F4BEC1-9A8B-BA47-BC77-A5A357B8A4B6}"/>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38" name="Straight Arrow Connector 37">
              <a:extLst>
                <a:ext uri="{FF2B5EF4-FFF2-40B4-BE49-F238E27FC236}">
                  <a16:creationId xmlns:a16="http://schemas.microsoft.com/office/drawing/2014/main" id="{1894C7DC-0B9B-5648-ACEB-7945930EE55B}"/>
                </a:ext>
              </a:extLst>
            </p:cNvPr>
            <p:cNvCxnSpPr>
              <a:cxnSpLocks/>
            </p:cNvCxnSpPr>
            <p:nvPr/>
          </p:nvCxnSpPr>
          <p:spPr>
            <a:xfrm flipH="1" flipV="1">
              <a:off x="5165557" y="3224463"/>
              <a:ext cx="970548" cy="521369"/>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Slide Number Placeholder 2">
            <a:extLst>
              <a:ext uri="{FF2B5EF4-FFF2-40B4-BE49-F238E27FC236}">
                <a16:creationId xmlns:a16="http://schemas.microsoft.com/office/drawing/2014/main" id="{951C5C48-402B-A744-B23C-9DA42D7A6E17}"/>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5</a:t>
            </a:fld>
            <a:endParaRPr lang="en-US" dirty="0"/>
          </a:p>
        </p:txBody>
      </p:sp>
    </p:spTree>
    <p:extLst>
      <p:ext uri="{BB962C8B-B14F-4D97-AF65-F5344CB8AC3E}">
        <p14:creationId xmlns:p14="http://schemas.microsoft.com/office/powerpoint/2010/main" val="267750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4"/>
                                        </p:tgtEl>
                                        <p:attrNameLst>
                                          <p:attrName>style.visibility</p:attrName>
                                        </p:attrNameLst>
                                      </p:cBhvr>
                                      <p:to>
                                        <p:strVal val="visible"/>
                                      </p:to>
                                    </p:set>
                                    <p:animEffect transition="in" filter="dissolve">
                                      <p:cBhvr>
                                        <p:cTn id="11" dur="500"/>
                                        <p:tgtEl>
                                          <p:spTgt spid="134"/>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500"/>
                                        <p:tgtEl>
                                          <p:spTgt spid="5"/>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33"/>
                                        </p:tgtEl>
                                        <p:attrNameLst>
                                          <p:attrName>style.visibility</p:attrName>
                                        </p:attrNameLst>
                                      </p:cBhvr>
                                      <p:to>
                                        <p:strVal val="visible"/>
                                      </p:to>
                                    </p:set>
                                    <p:animEffect transition="in" filter="dissolve">
                                      <p:cBhvr>
                                        <p:cTn id="19" dur="500"/>
                                        <p:tgtEl>
                                          <p:spTgt spid="13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nodeType="clickEffect">
                                  <p:stCondLst>
                                    <p:cond delay="0"/>
                                  </p:stCondLst>
                                  <p:childTnLst>
                                    <p:animEffect transition="out" filter="dissolv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par>
                                <p:cTn id="34" presetID="9" presetClass="entr" presetSubtype="0"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dissolve">
                                      <p:cBhvr>
                                        <p:cTn id="3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9" name="Rectangle 1027">
            <a:extLst>
              <a:ext uri="{FF2B5EF4-FFF2-40B4-BE49-F238E27FC236}">
                <a16:creationId xmlns:a16="http://schemas.microsoft.com/office/drawing/2014/main" id="{E2121436-377D-9943-817E-B014539AAB14}"/>
              </a:ext>
            </a:extLst>
          </p:cNvPr>
          <p:cNvSpPr txBox="1">
            <a:spLocks noChangeArrowheads="1"/>
          </p:cNvSpPr>
          <p:nvPr/>
        </p:nvSpPr>
        <p:spPr>
          <a:xfrm>
            <a:off x="673789" y="1393136"/>
            <a:ext cx="5213444"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sng" strike="noStrike" kern="1200" cap="none" spc="0" normalizeH="0" baseline="0" noProof="0" dirty="0">
                <a:ln>
                  <a:noFill/>
                </a:ln>
                <a:solidFill>
                  <a:srgbClr val="C00000"/>
                </a:solidFill>
                <a:effectLst/>
                <a:uLnTx/>
                <a:uFillTx/>
                <a:latin typeface="Calibri" panose="020F0502020204030204"/>
                <a:ea typeface="+mn-ea"/>
                <a:cs typeface="+mn-cs"/>
              </a:rPr>
              <a:t>Q:</a:t>
            </a: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how to set TCP timeout value?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longer than RTT, but RTT varies!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short:</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premature timeout, unnecessary retransmissions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long:</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slow reaction to segment loss</a:t>
            </a:r>
          </a:p>
        </p:txBody>
      </p:sp>
      <p:sp>
        <p:nvSpPr>
          <p:cNvPr id="30" name="Rectangle 1028">
            <a:extLst>
              <a:ext uri="{FF2B5EF4-FFF2-40B4-BE49-F238E27FC236}">
                <a16:creationId xmlns:a16="http://schemas.microsoft.com/office/drawing/2014/main" id="{EBDCCB72-DE33-3D44-BBEA-E4C6F08C3D8E}"/>
              </a:ext>
            </a:extLst>
          </p:cNvPr>
          <p:cNvSpPr txBox="1">
            <a:spLocks noChangeArrowheads="1"/>
          </p:cNvSpPr>
          <p:nvPr/>
        </p:nvSpPr>
        <p:spPr>
          <a:xfrm>
            <a:off x="6258838" y="1393136"/>
            <a:ext cx="55659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Q</a:t>
            </a:r>
            <a:r>
              <a:rPr kumimoji="0" lang="en-US" altLang="en-US" sz="3200" b="0" i="0"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how to estimate RTT?</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err="1">
                <a:ln>
                  <a:noFill/>
                </a:ln>
                <a:solidFill>
                  <a:srgbClr val="000099"/>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measured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time from segment transmission until ACK receipt</a:t>
            </a: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ignore retransmissions</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err="1">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a:ln>
                  <a:noFill/>
                </a:ln>
                <a:solidFill>
                  <a:srgbClr val="0000A8"/>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will vary, want estimated RTT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smoother</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endPar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average several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recent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measurements, not just current </a:t>
            </a:r>
            <a:r>
              <a:rPr kumimoji="0" lang="en-US" altLang="en-US" sz="2400" b="0" i="0" u="none" strike="noStrike" kern="1200" cap="none" spc="0" normalizeH="0" baseline="0" noProof="0" dirty="0" err="1">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endParaRPr kumimoji="0" lang="en-US" altLang="en-US" sz="2400" b="0" i="0" u="none" strike="noStrike" kern="1200" cap="none" spc="0" normalizeH="0" baseline="0" noProof="0" dirty="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endParaRPr>
          </a:p>
        </p:txBody>
      </p:sp>
      <p:sp>
        <p:nvSpPr>
          <p:cNvPr id="5" name="Slide Number Placeholder 2">
            <a:extLst>
              <a:ext uri="{FF2B5EF4-FFF2-40B4-BE49-F238E27FC236}">
                <a16:creationId xmlns:a16="http://schemas.microsoft.com/office/drawing/2014/main" id="{969C69A2-4389-474B-8FF4-E0D66DDE428E}"/>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6</a:t>
            </a:fld>
            <a:endParaRPr lang="en-US" dirty="0"/>
          </a:p>
        </p:txBody>
      </p:sp>
    </p:spTree>
    <p:extLst>
      <p:ext uri="{BB962C8B-B14F-4D97-AF65-F5344CB8AC3E}">
        <p14:creationId xmlns:p14="http://schemas.microsoft.com/office/powerpoint/2010/main" val="414990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3F844AE2-7CBB-B241-ABD8-7F7D48828D4B}"/>
              </a:ext>
            </a:extLst>
          </p:cNvPr>
          <p:cNvSpPr/>
          <p:nvPr/>
        </p:nvSpPr>
        <p:spPr>
          <a:xfrm>
            <a:off x="876300" y="1261543"/>
            <a:ext cx="8974869"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8" name="Text Box 3">
            <a:extLst>
              <a:ext uri="{FF2B5EF4-FFF2-40B4-BE49-F238E27FC236}">
                <a16:creationId xmlns:a16="http://schemas.microsoft.com/office/drawing/2014/main" id="{6466E19A-B1DF-1A42-B002-F49CA04A4C03}"/>
              </a:ext>
            </a:extLst>
          </p:cNvPr>
          <p:cNvSpPr txBox="1">
            <a:spLocks noChangeArrowheads="1"/>
          </p:cNvSpPr>
          <p:nvPr/>
        </p:nvSpPr>
        <p:spPr bwMode="auto">
          <a:xfrm>
            <a:off x="876300" y="1246817"/>
            <a:ext cx="9052479"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EstimatedRTT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 = (1-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a:t>
            </a:r>
            <a:r>
              <a:rPr kumimoji="0" lang="en-US" sz="24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EstimatedRTT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 +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a:t>
            </a:r>
            <a:r>
              <a:rPr kumimoji="0" lang="en-US" sz="24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SampleRTT</a:t>
            </a:r>
            <a:endPar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endParaRPr>
          </a:p>
        </p:txBody>
      </p:sp>
      <p:sp>
        <p:nvSpPr>
          <p:cNvPr id="31" name="Rectangle 4">
            <a:extLst>
              <a:ext uri="{FF2B5EF4-FFF2-40B4-BE49-F238E27FC236}">
                <a16:creationId xmlns:a16="http://schemas.microsoft.com/office/drawing/2014/main" id="{4A4474B4-4EC5-0C4B-8B43-3433BA1CD706}"/>
              </a:ext>
            </a:extLst>
          </p:cNvPr>
          <p:cNvSpPr>
            <a:spLocks noChangeArrowheads="1"/>
          </p:cNvSpPr>
          <p:nvPr/>
        </p:nvSpPr>
        <p:spPr bwMode="auto">
          <a:xfrm>
            <a:off x="951602" y="1857328"/>
            <a:ext cx="7067550" cy="14244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e</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xponential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w</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eighted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oving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verage (EWMA)</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influence of past sample decreases exponentially fast</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typical value: </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 </a:t>
            </a:r>
            <a:r>
              <a:rPr kumimoji="0" lang="en-US" sz="2400" b="1"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0.125</a:t>
            </a:r>
          </a:p>
        </p:txBody>
      </p:sp>
      <p:grpSp>
        <p:nvGrpSpPr>
          <p:cNvPr id="5" name="Group 4">
            <a:extLst>
              <a:ext uri="{FF2B5EF4-FFF2-40B4-BE49-F238E27FC236}">
                <a16:creationId xmlns:a16="http://schemas.microsoft.com/office/drawing/2014/main" id="{F081A723-2F83-4149-BCD6-BF02F3F3BE24}"/>
              </a:ext>
            </a:extLst>
          </p:cNvPr>
          <p:cNvGrpSpPr/>
          <p:nvPr/>
        </p:nvGrpSpPr>
        <p:grpSpPr>
          <a:xfrm>
            <a:off x="4673229" y="2443135"/>
            <a:ext cx="6448425" cy="4292600"/>
            <a:chOff x="1531938" y="2565400"/>
            <a:chExt cx="6448425" cy="4292600"/>
          </a:xfrm>
        </p:grpSpPr>
        <p:grpSp>
          <p:nvGrpSpPr>
            <p:cNvPr id="25" name="Group 14">
              <a:extLst>
                <a:ext uri="{FF2B5EF4-FFF2-40B4-BE49-F238E27FC236}">
                  <a16:creationId xmlns:a16="http://schemas.microsoft.com/office/drawing/2014/main" id="{B47CB747-71BF-F246-8D51-35EDB4E56B20}"/>
                </a:ext>
              </a:extLst>
            </p:cNvPr>
            <p:cNvGrpSpPr>
              <a:grpSpLocks/>
            </p:cNvGrpSpPr>
            <p:nvPr/>
          </p:nvGrpSpPr>
          <p:grpSpPr bwMode="auto">
            <a:xfrm>
              <a:off x="1708150" y="2565400"/>
              <a:ext cx="6272213" cy="4292600"/>
              <a:chOff x="782" y="1865"/>
              <a:chExt cx="3951" cy="2704"/>
            </a:xfrm>
          </p:grpSpPr>
          <p:pic>
            <p:nvPicPr>
              <p:cNvPr id="26" name="Picture 12">
                <a:extLst>
                  <a:ext uri="{FF2B5EF4-FFF2-40B4-BE49-F238E27FC236}">
                    <a16:creationId xmlns:a16="http://schemas.microsoft.com/office/drawing/2014/main" id="{1B79C964-96AD-AA4A-B4CF-C6377C29E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 y="1865"/>
                <a:ext cx="3951" cy="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13">
                <a:extLst>
                  <a:ext uri="{FF2B5EF4-FFF2-40B4-BE49-F238E27FC236}">
                    <a16:creationId xmlns:a16="http://schemas.microsoft.com/office/drawing/2014/main" id="{92FABEFD-E51C-0A49-A008-5D94B930D232}"/>
                  </a:ext>
                </a:extLst>
              </p:cNvPr>
              <p:cNvSpPr>
                <a:spLocks noChangeArrowheads="1"/>
              </p:cNvSpPr>
              <p:nvPr/>
            </p:nvSpPr>
            <p:spPr bwMode="auto">
              <a:xfrm>
                <a:off x="2070" y="1926"/>
                <a:ext cx="1404" cy="16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2" name="Text Box 18">
              <a:extLst>
                <a:ext uri="{FF2B5EF4-FFF2-40B4-BE49-F238E27FC236}">
                  <a16:creationId xmlns:a16="http://schemas.microsoft.com/office/drawing/2014/main" id="{F9CA757D-88CC-BF41-8C8F-6A16BC6C043B}"/>
                </a:ext>
              </a:extLst>
            </p:cNvPr>
            <p:cNvSpPr txBox="1">
              <a:spLocks noChangeArrowheads="1"/>
            </p:cNvSpPr>
            <p:nvPr/>
          </p:nvSpPr>
          <p:spPr bwMode="auto">
            <a:xfrm rot="10800000">
              <a:off x="1531938" y="3535363"/>
              <a:ext cx="428625" cy="17478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RTT (milliseconds)</a:t>
              </a:r>
            </a:p>
          </p:txBody>
        </p:sp>
        <p:sp>
          <p:nvSpPr>
            <p:cNvPr id="33" name="Text Box 19">
              <a:extLst>
                <a:ext uri="{FF2B5EF4-FFF2-40B4-BE49-F238E27FC236}">
                  <a16:creationId xmlns:a16="http://schemas.microsoft.com/office/drawing/2014/main" id="{5783915F-0896-D04A-9D0B-BE930F53923F}"/>
                </a:ext>
              </a:extLst>
            </p:cNvPr>
            <p:cNvSpPr txBox="1">
              <a:spLocks noChangeArrowheads="1"/>
            </p:cNvSpPr>
            <p:nvPr/>
          </p:nvSpPr>
          <p:spPr bwMode="auto">
            <a:xfrm>
              <a:off x="2265363" y="3168650"/>
              <a:ext cx="386715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RTT:</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gaia.cs.umass.edu</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to</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fantasia.eurecom.fr</a:t>
              </a:r>
            </a:p>
          </p:txBody>
        </p:sp>
        <p:sp>
          <p:nvSpPr>
            <p:cNvPr id="34" name="Text Box 20">
              <a:extLst>
                <a:ext uri="{FF2B5EF4-FFF2-40B4-BE49-F238E27FC236}">
                  <a16:creationId xmlns:a16="http://schemas.microsoft.com/office/drawing/2014/main" id="{FDF3CC5E-05FF-9348-AFEA-B37BF0709D00}"/>
                </a:ext>
              </a:extLst>
            </p:cNvPr>
            <p:cNvSpPr txBox="1">
              <a:spLocks noChangeArrowheads="1"/>
            </p:cNvSpPr>
            <p:nvPr/>
          </p:nvSpPr>
          <p:spPr bwMode="auto">
            <a:xfrm>
              <a:off x="6221413" y="5230813"/>
              <a:ext cx="11811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sampleRTT</a:t>
              </a:r>
            </a:p>
          </p:txBody>
        </p:sp>
        <p:sp>
          <p:nvSpPr>
            <p:cNvPr id="35" name="Text Box 21">
              <a:extLst>
                <a:ext uri="{FF2B5EF4-FFF2-40B4-BE49-F238E27FC236}">
                  <a16:creationId xmlns:a16="http://schemas.microsoft.com/office/drawing/2014/main" id="{F17B9932-059C-5C46-AFDC-5141617F4B50}"/>
                </a:ext>
              </a:extLst>
            </p:cNvPr>
            <p:cNvSpPr txBox="1">
              <a:spLocks noChangeArrowheads="1"/>
            </p:cNvSpPr>
            <p:nvPr/>
          </p:nvSpPr>
          <p:spPr bwMode="auto">
            <a:xfrm>
              <a:off x="6215063" y="5548313"/>
              <a:ext cx="14319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EstimatedRTT</a:t>
              </a:r>
            </a:p>
          </p:txBody>
        </p:sp>
        <p:sp>
          <p:nvSpPr>
            <p:cNvPr id="36" name="AutoShape 22">
              <a:extLst>
                <a:ext uri="{FF2B5EF4-FFF2-40B4-BE49-F238E27FC236}">
                  <a16:creationId xmlns:a16="http://schemas.microsoft.com/office/drawing/2014/main" id="{5C984DD6-69E3-6841-B32A-69B38C890B14}"/>
                </a:ext>
              </a:extLst>
            </p:cNvPr>
            <p:cNvSpPr>
              <a:spLocks noChangeArrowheads="1"/>
            </p:cNvSpPr>
            <p:nvPr/>
          </p:nvSpPr>
          <p:spPr bwMode="auto">
            <a:xfrm>
              <a:off x="6005513" y="5343525"/>
              <a:ext cx="147637" cy="142875"/>
            </a:xfrm>
            <a:prstGeom prst="diamond">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7" name="AutoShape 23">
              <a:extLst>
                <a:ext uri="{FF2B5EF4-FFF2-40B4-BE49-F238E27FC236}">
                  <a16:creationId xmlns:a16="http://schemas.microsoft.com/office/drawing/2014/main" id="{949FCF6B-A257-E540-8887-09B596633DCF}"/>
                </a:ext>
              </a:extLst>
            </p:cNvPr>
            <p:cNvSpPr>
              <a:spLocks noChangeArrowheads="1"/>
            </p:cNvSpPr>
            <p:nvPr/>
          </p:nvSpPr>
          <p:spPr bwMode="auto">
            <a:xfrm rot="2776382">
              <a:off x="6011069" y="5633244"/>
              <a:ext cx="147637" cy="142875"/>
            </a:xfrm>
            <a:prstGeom prst="diamond">
              <a:avLst/>
            </a:prstGeom>
            <a:solidFill>
              <a:srgbClr val="FF66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8" name="Rectangle 24">
              <a:extLst>
                <a:ext uri="{FF2B5EF4-FFF2-40B4-BE49-F238E27FC236}">
                  <a16:creationId xmlns:a16="http://schemas.microsoft.com/office/drawing/2014/main" id="{1C4D877B-9F3D-6342-9DFB-B8DAC5F2E1C6}"/>
                </a:ext>
              </a:extLst>
            </p:cNvPr>
            <p:cNvSpPr>
              <a:spLocks noChangeArrowheads="1"/>
            </p:cNvSpPr>
            <p:nvPr/>
          </p:nvSpPr>
          <p:spPr bwMode="auto">
            <a:xfrm>
              <a:off x="4108450" y="6389688"/>
              <a:ext cx="1863725" cy="46831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9" name="Group 15">
              <a:extLst>
                <a:ext uri="{FF2B5EF4-FFF2-40B4-BE49-F238E27FC236}">
                  <a16:creationId xmlns:a16="http://schemas.microsoft.com/office/drawing/2014/main" id="{46A7C35C-F55E-D448-9F19-A868DE731AA0}"/>
                </a:ext>
              </a:extLst>
            </p:cNvPr>
            <p:cNvGrpSpPr>
              <a:grpSpLocks/>
            </p:cNvGrpSpPr>
            <p:nvPr/>
          </p:nvGrpSpPr>
          <p:grpSpPr bwMode="auto">
            <a:xfrm>
              <a:off x="4041775" y="6386513"/>
              <a:ext cx="1512888" cy="336550"/>
              <a:chOff x="2343" y="3645"/>
              <a:chExt cx="953" cy="212"/>
            </a:xfrm>
          </p:grpSpPr>
          <p:sp>
            <p:nvSpPr>
              <p:cNvPr id="40" name="Rectangle 16">
                <a:extLst>
                  <a:ext uri="{FF2B5EF4-FFF2-40B4-BE49-F238E27FC236}">
                    <a16:creationId xmlns:a16="http://schemas.microsoft.com/office/drawing/2014/main" id="{76A5B688-5F66-A646-903E-26608C06EFAA}"/>
                  </a:ext>
                </a:extLst>
              </p:cNvPr>
              <p:cNvSpPr>
                <a:spLocks noChangeArrowheads="1"/>
              </p:cNvSpPr>
              <p:nvPr/>
            </p:nvSpPr>
            <p:spPr bwMode="auto">
              <a:xfrm>
                <a:off x="2592" y="3695"/>
                <a:ext cx="527" cy="9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 name="Text Box 17">
                <a:extLst>
                  <a:ext uri="{FF2B5EF4-FFF2-40B4-BE49-F238E27FC236}">
                    <a16:creationId xmlns:a16="http://schemas.microsoft.com/office/drawing/2014/main" id="{9530FDC0-AF61-1C41-8AC4-6B29BC1A8D3C}"/>
                  </a:ext>
                </a:extLst>
              </p:cNvPr>
              <p:cNvSpPr txBox="1">
                <a:spLocks noChangeArrowheads="1"/>
              </p:cNvSpPr>
              <p:nvPr/>
            </p:nvSpPr>
            <p:spPr bwMode="auto">
              <a:xfrm>
                <a:off x="2343" y="3645"/>
                <a:ext cx="953"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time (seconds)</a:t>
                </a:r>
              </a:p>
            </p:txBody>
          </p:sp>
        </p:grpSp>
      </p:grpSp>
      <p:sp>
        <p:nvSpPr>
          <p:cNvPr id="20" name="Slide Number Placeholder 2">
            <a:extLst>
              <a:ext uri="{FF2B5EF4-FFF2-40B4-BE49-F238E27FC236}">
                <a16:creationId xmlns:a16="http://schemas.microsoft.com/office/drawing/2014/main" id="{80D2031C-D174-0C4C-B2D2-3D6ED6240314}"/>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7</a:t>
            </a:fld>
            <a:endParaRPr lang="en-US" dirty="0"/>
          </a:p>
        </p:txBody>
      </p:sp>
    </p:spTree>
    <p:extLst>
      <p:ext uri="{BB962C8B-B14F-4D97-AF65-F5344CB8AC3E}">
        <p14:creationId xmlns:p14="http://schemas.microsoft.com/office/powerpoint/2010/main" val="388983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59" name="Rectangle 5">
            <a:extLst>
              <a:ext uri="{FF2B5EF4-FFF2-40B4-BE49-F238E27FC236}">
                <a16:creationId xmlns:a16="http://schemas.microsoft.com/office/drawing/2014/main" id="{818E497C-5ADD-8648-BF4A-762A1B89120F}"/>
              </a:ext>
            </a:extLst>
          </p:cNvPr>
          <p:cNvSpPr txBox="1">
            <a:spLocks noChangeArrowheads="1"/>
          </p:cNvSpPr>
          <p:nvPr/>
        </p:nvSpPr>
        <p:spPr>
          <a:xfrm>
            <a:off x="635138" y="1537841"/>
            <a:ext cx="11327678" cy="11291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timeout interval:</a:t>
            </a: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800" b="1" i="0" u="none" strike="noStrike" kern="1200" cap="none" spc="0" normalizeH="0" baseline="0" noProof="0" dirty="0" err="1">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plus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safety margin”</a:t>
            </a:r>
          </a:p>
          <a:p>
            <a:pPr marL="695325" marR="0" lvl="1" indent="-231775" algn="l" defTabSz="914400" rtl="0" eaLnBrk="1" fontAlgn="auto" latinLnBrk="0" hangingPunct="1">
              <a:lnSpc>
                <a:spcPct val="90000"/>
              </a:lnSpc>
              <a:spcBef>
                <a:spcPts val="10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large variation in  </a:t>
            </a:r>
            <a:r>
              <a:rPr kumimoji="0" lang="en-US" altLang="en-US" sz="2800" b="1" i="0" u="none" strike="noStrike" kern="1200" cap="none" spc="0" normalizeH="0" baseline="0" noProof="0" dirty="0" err="1">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want a larger safety margin</a:t>
            </a:r>
          </a:p>
        </p:txBody>
      </p:sp>
      <p:grpSp>
        <p:nvGrpSpPr>
          <p:cNvPr id="5" name="Group 4">
            <a:extLst>
              <a:ext uri="{FF2B5EF4-FFF2-40B4-BE49-F238E27FC236}">
                <a16:creationId xmlns:a16="http://schemas.microsoft.com/office/drawing/2014/main" id="{98DFD149-D3B6-7049-8FD3-A4E0D481C064}"/>
              </a:ext>
            </a:extLst>
          </p:cNvPr>
          <p:cNvGrpSpPr/>
          <p:nvPr/>
        </p:nvGrpSpPr>
        <p:grpSpPr>
          <a:xfrm>
            <a:off x="1061454" y="2679700"/>
            <a:ext cx="9532485" cy="1193800"/>
            <a:chOff x="858254" y="2667000"/>
            <a:chExt cx="9532485" cy="1193800"/>
          </a:xfrm>
        </p:grpSpPr>
        <p:sp>
          <p:nvSpPr>
            <p:cNvPr id="70" name="Rectangle 69">
              <a:extLst>
                <a:ext uri="{FF2B5EF4-FFF2-40B4-BE49-F238E27FC236}">
                  <a16:creationId xmlns:a16="http://schemas.microsoft.com/office/drawing/2014/main" id="{6D78BD41-D638-4D4B-B561-317912C0037E}"/>
                </a:ext>
              </a:extLst>
            </p:cNvPr>
            <p:cNvSpPr/>
            <p:nvPr/>
          </p:nvSpPr>
          <p:spPr>
            <a:xfrm>
              <a:off x="858254" y="2667000"/>
              <a:ext cx="9532485"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13">
              <a:extLst>
                <a:ext uri="{FF2B5EF4-FFF2-40B4-BE49-F238E27FC236}">
                  <a16:creationId xmlns:a16="http://schemas.microsoft.com/office/drawing/2014/main" id="{13338CC9-61FA-4847-87D5-4B4830DB87F4}"/>
                </a:ext>
              </a:extLst>
            </p:cNvPr>
            <p:cNvSpPr>
              <a:spLocks noChangeArrowheads="1"/>
            </p:cNvSpPr>
            <p:nvPr/>
          </p:nvSpPr>
          <p:spPr bwMode="auto">
            <a:xfrm>
              <a:off x="859979" y="2701243"/>
              <a:ext cx="7918450" cy="692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Courier New" charset="0"/>
                  <a:ea typeface="ＭＳ Ｐゴシック" charset="0"/>
                  <a:cs typeface="+mn-cs"/>
                </a:rPr>
                <a:t>TimeoutInterval</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 = </a:t>
              </a:r>
              <a:r>
                <a:rPr kumimoji="0" lang="en-US" sz="2400" b="1" i="0" u="none" strike="noStrike" kern="1200" cap="none" spc="0" normalizeH="0" baseline="0" noProof="0" dirty="0" err="1">
                  <a:ln>
                    <a:noFill/>
                  </a:ln>
                  <a:solidFill>
                    <a:prstClr val="black"/>
                  </a:solidFill>
                  <a:effectLst/>
                  <a:uLnTx/>
                  <a:uFillTx/>
                  <a:latin typeface="Courier New" charset="0"/>
                  <a:ea typeface="ＭＳ Ｐゴシック" charset="0"/>
                  <a:cs typeface="+mn-cs"/>
                </a:rPr>
                <a:t>EstimatedRTT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 + 4*</a:t>
              </a:r>
              <a:r>
                <a:rPr kumimoji="0" lang="en-US" sz="2400" b="1" i="0" u="none" strike="noStrike" kern="1200" cap="none" spc="0" normalizeH="0" baseline="0" noProof="0" dirty="0" err="1">
                  <a:ln>
                    <a:noFill/>
                  </a:ln>
                  <a:solidFill>
                    <a:prstClr val="black"/>
                  </a:solidFill>
                  <a:effectLst/>
                  <a:uLnTx/>
                  <a:uFillTx/>
                  <a:latin typeface="Courier New" charset="0"/>
                  <a:ea typeface="ＭＳ Ｐゴシック" charset="0"/>
                  <a:cs typeface="+mn-cs"/>
                </a:rPr>
                <a:t>DevRTT</a:t>
              </a:r>
              <a:endPar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endParaRPr>
            </a:p>
          </p:txBody>
        </p:sp>
        <p:sp>
          <p:nvSpPr>
            <p:cNvPr id="63" name="Text Box 14">
              <a:extLst>
                <a:ext uri="{FF2B5EF4-FFF2-40B4-BE49-F238E27FC236}">
                  <a16:creationId xmlns:a16="http://schemas.microsoft.com/office/drawing/2014/main" id="{29ECD817-A810-F04B-85CA-8D6E49B8D6DC}"/>
                </a:ext>
              </a:extLst>
            </p:cNvPr>
            <p:cNvSpPr txBox="1">
              <a:spLocks noChangeArrowheads="1"/>
            </p:cNvSpPr>
            <p:nvPr/>
          </p:nvSpPr>
          <p:spPr bwMode="auto">
            <a:xfrm>
              <a:off x="4304854" y="3442606"/>
              <a:ext cx="181133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99"/>
                  </a:solidFill>
                  <a:effectLst/>
                  <a:uLnTx/>
                  <a:uFillTx/>
                  <a:latin typeface="Tahoma" charset="0"/>
                  <a:ea typeface="ＭＳ Ｐゴシック" charset="0"/>
                  <a:cs typeface="+mn-cs"/>
                </a:rPr>
                <a:t>estimated RTT</a:t>
              </a:r>
            </a:p>
          </p:txBody>
        </p:sp>
        <p:sp>
          <p:nvSpPr>
            <p:cNvPr id="64" name="Text Box 16">
              <a:extLst>
                <a:ext uri="{FF2B5EF4-FFF2-40B4-BE49-F238E27FC236}">
                  <a16:creationId xmlns:a16="http://schemas.microsoft.com/office/drawing/2014/main" id="{B6E79AC7-559E-CA4D-B400-169E15D6448A}"/>
                </a:ext>
              </a:extLst>
            </p:cNvPr>
            <p:cNvSpPr txBox="1">
              <a:spLocks noChangeArrowheads="1"/>
            </p:cNvSpPr>
            <p:nvPr/>
          </p:nvSpPr>
          <p:spPr bwMode="auto">
            <a:xfrm>
              <a:off x="6736904" y="3461656"/>
              <a:ext cx="19177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r>
                <a:rPr kumimoji="0" lang="en-US" altLang="ja-JP"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rPr>
                <a:t>safety margin</a:t>
              </a: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endParaRPr kumimoji="0" lang="en-US" altLang="en-US"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endParaRPr>
            </a:p>
          </p:txBody>
        </p:sp>
        <p:sp>
          <p:nvSpPr>
            <p:cNvPr id="65" name="Line 17">
              <a:extLst>
                <a:ext uri="{FF2B5EF4-FFF2-40B4-BE49-F238E27FC236}">
                  <a16:creationId xmlns:a16="http://schemas.microsoft.com/office/drawing/2014/main" id="{FF049043-4FEA-C546-ADC2-E314E7D23CA5}"/>
                </a:ext>
              </a:extLst>
            </p:cNvPr>
            <p:cNvSpPr>
              <a:spLocks noChangeShapeType="1"/>
            </p:cNvSpPr>
            <p:nvPr/>
          </p:nvSpPr>
          <p:spPr bwMode="auto">
            <a:xfrm flipV="1">
              <a:off x="5101779" y="3082243"/>
              <a:ext cx="0" cy="44608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66" name="Line 19">
              <a:extLst>
                <a:ext uri="{FF2B5EF4-FFF2-40B4-BE49-F238E27FC236}">
                  <a16:creationId xmlns:a16="http://schemas.microsoft.com/office/drawing/2014/main" id="{F55903EC-FD0A-654A-913F-52F13FFBE690}"/>
                </a:ext>
              </a:extLst>
            </p:cNvPr>
            <p:cNvSpPr>
              <a:spLocks noChangeShapeType="1"/>
            </p:cNvSpPr>
            <p:nvPr/>
          </p:nvSpPr>
          <p:spPr bwMode="auto">
            <a:xfrm flipV="1">
              <a:off x="7673529" y="3088593"/>
              <a:ext cx="0" cy="44608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pic>
          <p:nvPicPr>
            <p:cNvPr id="67" name="Picture 20" descr="alarm_clock_ringing">
              <a:extLst>
                <a:ext uri="{FF2B5EF4-FFF2-40B4-BE49-F238E27FC236}">
                  <a16:creationId xmlns:a16="http://schemas.microsoft.com/office/drawing/2014/main" id="{DF906935-706B-2B43-B876-CAD3FE51C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043" y="3238052"/>
              <a:ext cx="646558" cy="62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8" name="TextBox 1">
            <a:extLst>
              <a:ext uri="{FF2B5EF4-FFF2-40B4-BE49-F238E27FC236}">
                <a16:creationId xmlns:a16="http://schemas.microsoft.com/office/drawing/2014/main" id="{04CEDEED-587A-DF46-A338-0F70AC9A28A9}"/>
              </a:ext>
            </a:extLst>
          </p:cNvPr>
          <p:cNvSpPr txBox="1">
            <a:spLocks noChangeArrowheads="1"/>
          </p:cNvSpPr>
          <p:nvPr/>
        </p:nvSpPr>
        <p:spPr bwMode="auto">
          <a:xfrm>
            <a:off x="876300" y="6343507"/>
            <a:ext cx="100186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Check out the online interactive exercises for more examples: h</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ttp://</a:t>
            </a:r>
            <a:r>
              <a:rPr kumimoji="0" lang="en-US" altLang="en-US" sz="12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gaia.cs.umass.edu</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2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kurose_ross</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/interactive/</a:t>
            </a:r>
          </a:p>
        </p:txBody>
      </p:sp>
      <p:grpSp>
        <p:nvGrpSpPr>
          <p:cNvPr id="4" name="Group 3">
            <a:extLst>
              <a:ext uri="{FF2B5EF4-FFF2-40B4-BE49-F238E27FC236}">
                <a16:creationId xmlns:a16="http://schemas.microsoft.com/office/drawing/2014/main" id="{32E77073-7604-A04F-8597-12BF5941CCE7}"/>
              </a:ext>
            </a:extLst>
          </p:cNvPr>
          <p:cNvGrpSpPr/>
          <p:nvPr/>
        </p:nvGrpSpPr>
        <p:grpSpPr>
          <a:xfrm>
            <a:off x="1304479" y="4827690"/>
            <a:ext cx="10446405" cy="940044"/>
            <a:chOff x="1837879" y="3151290"/>
            <a:chExt cx="10446405" cy="940044"/>
          </a:xfrm>
        </p:grpSpPr>
        <p:sp>
          <p:nvSpPr>
            <p:cNvPr id="69" name="Rectangle 68">
              <a:extLst>
                <a:ext uri="{FF2B5EF4-FFF2-40B4-BE49-F238E27FC236}">
                  <a16:creationId xmlns:a16="http://schemas.microsoft.com/office/drawing/2014/main" id="{6D88E7C6-ABA1-FA45-A2D5-10F964EB5DB8}"/>
                </a:ext>
              </a:extLst>
            </p:cNvPr>
            <p:cNvSpPr/>
            <p:nvPr/>
          </p:nvSpPr>
          <p:spPr>
            <a:xfrm>
              <a:off x="1837879" y="3151290"/>
              <a:ext cx="9532486" cy="5222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Text Box 7">
              <a:extLst>
                <a:ext uri="{FF2B5EF4-FFF2-40B4-BE49-F238E27FC236}">
                  <a16:creationId xmlns:a16="http://schemas.microsoft.com/office/drawing/2014/main" id="{2F6AE672-95B4-DF44-B435-567781B49E2D}"/>
                </a:ext>
              </a:extLst>
            </p:cNvPr>
            <p:cNvSpPr txBox="1">
              <a:spLocks noChangeArrowheads="1"/>
            </p:cNvSpPr>
            <p:nvPr/>
          </p:nvSpPr>
          <p:spPr bwMode="auto">
            <a:xfrm>
              <a:off x="1837879" y="3151831"/>
              <a:ext cx="10018644"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Courier" pitchFamily="2" charset="0"/>
                  <a:ea typeface="ＭＳ Ｐゴシック" charset="0"/>
                  <a:cs typeface="+mn-cs"/>
                </a:rPr>
                <a:t>DevRTT</a:t>
              </a:r>
              <a:r>
                <a:rPr kumimoji="0" lang="en-US" sz="2400" b="1" i="0" u="none" strike="noStrike" kern="1200" cap="none" spc="0" normalizeH="0" baseline="0" noProof="0" dirty="0">
                  <a:ln>
                    <a:noFill/>
                  </a:ln>
                  <a:solidFill>
                    <a:prstClr val="black"/>
                  </a:solidFill>
                  <a:effectLst/>
                  <a:uLnTx/>
                  <a:uFillTx/>
                  <a:latin typeface="Courier" pitchFamily="2" charset="0"/>
                  <a:ea typeface="ＭＳ Ｐゴシック" charset="0"/>
                  <a:cs typeface="+mn-cs"/>
                </a:rPr>
                <a: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(1-</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a:t>
              </a:r>
              <a:r>
                <a:rPr kumimoji="0" lang="en-US" sz="2400" b="1" i="0" u="none" strike="noStrike" kern="1200" cap="none" spc="0" normalizeH="0" baseline="0" noProof="0" dirty="0" err="1">
                  <a:ln>
                    <a:noFill/>
                  </a:ln>
                  <a:solidFill>
                    <a:prstClr val="black"/>
                  </a:solidFill>
                  <a:effectLst/>
                  <a:uLnTx/>
                  <a:uFillTx/>
                  <a:latin typeface="Courier New" charset="0"/>
                  <a:ea typeface="ＭＳ Ｐゴシック" charset="0"/>
                  <a:cs typeface="+mn-cs"/>
                </a:rPr>
                <a:t>DevRTT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a:t>
              </a:r>
              <a:r>
                <a:rPr kumimoji="0" lang="en-US" sz="2400" b="1" i="0" u="none" strike="noStrike" kern="1200" cap="none" spc="0" normalizeH="0" baseline="0" noProof="0" dirty="0" err="1">
                  <a:ln>
                    <a:noFill/>
                  </a:ln>
                  <a:solidFill>
                    <a:prstClr val="black"/>
                  </a:solidFill>
                  <a:effectLst/>
                  <a:uLnTx/>
                  <a:uFillTx/>
                  <a:latin typeface="Courier New" charset="0"/>
                  <a:ea typeface="ＭＳ Ｐゴシック" charset="0"/>
                  <a:cs typeface="+mn-cs"/>
                </a:rPr>
                <a:t>SampleRTT-EstimatedRTT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a:t>
              </a:r>
            </a:p>
          </p:txBody>
        </p:sp>
        <p:sp>
          <p:nvSpPr>
            <p:cNvPr id="61" name="Text Box 12">
              <a:extLst>
                <a:ext uri="{FF2B5EF4-FFF2-40B4-BE49-F238E27FC236}">
                  <a16:creationId xmlns:a16="http://schemas.microsoft.com/office/drawing/2014/main" id="{D33A459F-5B30-B942-A281-437341BBF16B}"/>
                </a:ext>
              </a:extLst>
            </p:cNvPr>
            <p:cNvSpPr txBox="1">
              <a:spLocks noChangeArrowheads="1"/>
            </p:cNvSpPr>
            <p:nvPr/>
          </p:nvSpPr>
          <p:spPr bwMode="auto">
            <a:xfrm>
              <a:off x="8898147" y="3694459"/>
              <a:ext cx="3386137"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(typically, </a:t>
              </a:r>
              <a:r>
                <a:rPr kumimoji="0" lang="en-US" sz="2000" b="0"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0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sym typeface="Symbol" charset="0"/>
                </a:rPr>
                <a:t>= 0.25)</a:t>
              </a:r>
            </a:p>
          </p:txBody>
        </p:sp>
      </p:grpSp>
      <p:sp>
        <p:nvSpPr>
          <p:cNvPr id="16" name="Rectangle 5">
            <a:extLst>
              <a:ext uri="{FF2B5EF4-FFF2-40B4-BE49-F238E27FC236}">
                <a16:creationId xmlns:a16="http://schemas.microsoft.com/office/drawing/2014/main" id="{4DBD9BE8-0206-984D-9734-DB015980BF63}"/>
              </a:ext>
            </a:extLst>
          </p:cNvPr>
          <p:cNvSpPr txBox="1">
            <a:spLocks noChangeArrowheads="1"/>
          </p:cNvSpPr>
          <p:nvPr/>
        </p:nvSpPr>
        <p:spPr>
          <a:xfrm>
            <a:off x="660538" y="4192141"/>
            <a:ext cx="11327678" cy="5449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DevRTT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EWMA of </a:t>
            </a:r>
            <a:r>
              <a:rPr kumimoji="0" lang="en-US" altLang="en-US" sz="2800" b="1" i="0" u="none" strike="noStrike" kern="1200" cap="none" spc="0" normalizeH="0" baseline="0" noProof="0" dirty="0" err="1">
                <a:ln>
                  <a:noFill/>
                </a:ln>
                <a:solidFill>
                  <a:prstClr val="black"/>
                </a:solidFill>
                <a:effectLst/>
                <a:uLnTx/>
                <a:uFillTx/>
                <a:latin typeface="Courier" pitchFamily="2" charset="0"/>
                <a:ea typeface="ＭＳ Ｐゴシック" panose="020B0600070205080204" pitchFamily="34" charset="-128"/>
                <a:cs typeface="+mn-cs"/>
              </a:rPr>
              <a:t>SampleRTT</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deviation from </a:t>
            </a:r>
            <a:r>
              <a:rPr kumimoji="0" lang="en-US" altLang="en-US" sz="2800" b="1" i="0" u="none" strike="noStrike" kern="1200" cap="none" spc="0" normalizeH="0" baseline="0" noProof="0" dirty="0" err="1">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p>
        </p:txBody>
      </p:sp>
      <p:sp>
        <p:nvSpPr>
          <p:cNvPr id="18" name="Slide Number Placeholder 2">
            <a:extLst>
              <a:ext uri="{FF2B5EF4-FFF2-40B4-BE49-F238E27FC236}">
                <a16:creationId xmlns:a16="http://schemas.microsoft.com/office/drawing/2014/main" id="{0FC6F86E-C16B-C949-B055-1DD32A860108}"/>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8</a:t>
            </a:fld>
            <a:endParaRPr lang="en-US" dirty="0"/>
          </a:p>
        </p:txBody>
      </p:sp>
    </p:spTree>
    <p:extLst>
      <p:ext uri="{BB962C8B-B14F-4D97-AF65-F5344CB8AC3E}">
        <p14:creationId xmlns:p14="http://schemas.microsoft.com/office/powerpoint/2010/main" val="139230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Sender </a:t>
            </a:r>
            <a:r>
              <a:rPr lang="en-US" sz="3600" dirty="0"/>
              <a:t>(simplified)</a:t>
            </a:r>
            <a:endParaRPr lang="en-US" sz="4400" b="0" dirty="0"/>
          </a:p>
        </p:txBody>
      </p:sp>
      <p:sp>
        <p:nvSpPr>
          <p:cNvPr id="6" name="Rectangle 3">
            <a:extLst>
              <a:ext uri="{FF2B5EF4-FFF2-40B4-BE49-F238E27FC236}">
                <a16:creationId xmlns:a16="http://schemas.microsoft.com/office/drawing/2014/main" id="{93E50F9F-34A2-434D-9CCF-7D058EEE958D}"/>
              </a:ext>
            </a:extLst>
          </p:cNvPr>
          <p:cNvSpPr txBox="1">
            <a:spLocks noChangeArrowheads="1"/>
          </p:cNvSpPr>
          <p:nvPr/>
        </p:nvSpPr>
        <p:spPr>
          <a:xfrm>
            <a:off x="798690" y="1384386"/>
            <a:ext cx="49530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event: data received from application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create segment with seq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seq # is byte-stream number of first data byte in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start timer if not already running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think of timer as for oldest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unACKed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segment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expiration interval: </a:t>
            </a:r>
            <a:r>
              <a:rPr kumimoji="0" lang="en-US" sz="2400" b="1" i="0" u="none" strike="noStrike" kern="1200" cap="none" spc="0" normalizeH="0" baseline="0" noProof="0" dirty="0" err="1">
                <a:ln>
                  <a:noFill/>
                </a:ln>
                <a:solidFill>
                  <a:prstClr val="black"/>
                </a:solidFill>
                <a:effectLst/>
                <a:uLnTx/>
                <a:uFillTx/>
                <a:latin typeface="Courier New" charset="0"/>
                <a:ea typeface="+mn-ea"/>
                <a:cs typeface="+mn-cs"/>
              </a:rPr>
              <a:t>TimeOutInterval</a:t>
            </a:r>
            <a:r>
              <a:rPr kumimoji="0" lang="en-US" sz="2400" b="0" i="0" u="none" strike="noStrike" kern="1200" cap="none" spc="0" normalizeH="0" baseline="0" noProof="0" dirty="0">
                <a:ln>
                  <a:noFill/>
                </a:ln>
                <a:solidFill>
                  <a:prstClr val="black"/>
                </a:solidFill>
                <a:effectLst/>
                <a:uLnTx/>
                <a:uFillTx/>
                <a:latin typeface="Courier New" charset="0"/>
                <a:ea typeface="+mn-ea"/>
                <a:cs typeface="+mn-cs"/>
              </a:rPr>
              <a: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4">
            <a:extLst>
              <a:ext uri="{FF2B5EF4-FFF2-40B4-BE49-F238E27FC236}">
                <a16:creationId xmlns:a16="http://schemas.microsoft.com/office/drawing/2014/main" id="{DA35D0F5-641B-DD43-98AE-2CF2FD980706}"/>
              </a:ext>
            </a:extLst>
          </p:cNvPr>
          <p:cNvSpPr txBox="1">
            <a:spLocks noChangeArrowheads="1"/>
          </p:cNvSpPr>
          <p:nvPr/>
        </p:nvSpPr>
        <p:spPr>
          <a:xfrm>
            <a:off x="6728208" y="1446144"/>
            <a:ext cx="3810000" cy="1943100"/>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000" b="0" i="1" u="none" strike="noStrike" kern="1200" cap="none" spc="0" normalizeH="0" baseline="0" noProof="0" dirty="0">
                <a:ln>
                  <a:noFill/>
                </a:ln>
                <a:solidFill>
                  <a:srgbClr val="CC0000"/>
                </a:solidFill>
                <a:effectLst/>
                <a:uLnTx/>
                <a:uFillTx/>
                <a:latin typeface="Calibri" panose="020F0502020204030204"/>
                <a:ea typeface="+mn-ea"/>
                <a:cs typeface="+mn-cs"/>
              </a:rPr>
              <a:t>event: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retransmit segment that caused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restart timer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8" name="Rectangle 4">
            <a:extLst>
              <a:ext uri="{FF2B5EF4-FFF2-40B4-BE49-F238E27FC236}">
                <a16:creationId xmlns:a16="http://schemas.microsoft.com/office/drawing/2014/main" id="{7626FEA2-2ED1-6640-83D4-E13C73302CE0}"/>
              </a:ext>
            </a:extLst>
          </p:cNvPr>
          <p:cNvSpPr txBox="1">
            <a:spLocks noChangeArrowheads="1"/>
          </p:cNvSpPr>
          <p:nvPr/>
        </p:nvSpPr>
        <p:spPr>
          <a:xfrm>
            <a:off x="6728208" y="3392552"/>
            <a:ext cx="4920453" cy="3193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event: ACK received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if ACK acknowledges previously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unACKed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update what is known to be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ACKed</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start timer if there are  still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unACKed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Slide Number Placeholder 2">
            <a:extLst>
              <a:ext uri="{FF2B5EF4-FFF2-40B4-BE49-F238E27FC236}">
                <a16:creationId xmlns:a16="http://schemas.microsoft.com/office/drawing/2014/main" id="{F7A5BD9A-E49F-7E4D-A1AC-729448A7B15E}"/>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9</a:t>
            </a:fld>
            <a:endParaRPr lang="en-US" dirty="0"/>
          </a:p>
        </p:txBody>
      </p:sp>
    </p:spTree>
    <p:extLst>
      <p:ext uri="{BB962C8B-B14F-4D97-AF65-F5344CB8AC3E}">
        <p14:creationId xmlns:p14="http://schemas.microsoft.com/office/powerpoint/2010/main" val="422074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8881</TotalTime>
  <Words>4551</Words>
  <Application>Microsoft Office PowerPoint</Application>
  <PresentationFormat>Panorámica</PresentationFormat>
  <Paragraphs>675</Paragraphs>
  <Slides>28</Slides>
  <Notes>28</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28</vt:i4>
      </vt:variant>
    </vt:vector>
  </HeadingPairs>
  <TitlesOfParts>
    <vt:vector size="39" baseType="lpstr">
      <vt:lpstr>Arial</vt:lpstr>
      <vt:lpstr>Arial Narrow</vt:lpstr>
      <vt:lpstr>Calibri</vt:lpstr>
      <vt:lpstr>Calibri Light</vt:lpstr>
      <vt:lpstr>Courier</vt:lpstr>
      <vt:lpstr>Courier New</vt:lpstr>
      <vt:lpstr>Courier Std</vt:lpstr>
      <vt:lpstr>Tahoma</vt:lpstr>
      <vt:lpstr>Times New Roman</vt:lpstr>
      <vt:lpstr>Wingdings</vt:lpstr>
      <vt:lpstr>Office Theme</vt:lpstr>
      <vt:lpstr>Chapter 3: roadmap</vt:lpstr>
      <vt:lpstr>TCP: overview  RFCs: 793,1122, 2018, 5681, 7323</vt:lpstr>
      <vt:lpstr>TCP segment structure</vt:lpstr>
      <vt:lpstr>TCP sequence numbers, ACKs</vt:lpstr>
      <vt:lpstr>TCP sequence numbers, ACKs</vt:lpstr>
      <vt:lpstr>TCP round trip time, timeout</vt:lpstr>
      <vt:lpstr>TCP round trip time, timeout</vt:lpstr>
      <vt:lpstr>TCP round trip time, timeout</vt:lpstr>
      <vt:lpstr>TCP Sender (simplified)</vt:lpstr>
      <vt:lpstr>TCP Receiver: ACK generation [RFC 5681]</vt:lpstr>
      <vt:lpstr>TCP: retransmission scenarios</vt:lpstr>
      <vt:lpstr>TCP: retransmission scenarios</vt:lpstr>
      <vt:lpstr>TCP fast retransmit</vt:lpstr>
      <vt:lpstr>Chapter 3: roadmap</vt:lpstr>
      <vt:lpstr>TCP flow control</vt:lpstr>
      <vt:lpstr>TCP flow control</vt:lpstr>
      <vt:lpstr>TCP flow control</vt:lpstr>
      <vt:lpstr>TCP flow control</vt:lpstr>
      <vt:lpstr>TCP flow control</vt:lpstr>
      <vt:lpstr>TCP flow control</vt:lpstr>
      <vt:lpstr>TCP connection management</vt:lpstr>
      <vt:lpstr>Agreeing to establish a connection</vt:lpstr>
      <vt:lpstr>2-way handshake scenarios</vt:lpstr>
      <vt:lpstr>2-way handshake scenarios</vt:lpstr>
      <vt:lpstr>2-way handshake scenarios</vt:lpstr>
      <vt:lpstr>TCP 3-way handshake</vt:lpstr>
      <vt:lpstr>A human 3-way handshake protocol</vt:lpstr>
      <vt:lpstr>Closing a TCP connection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francisco valera</cp:lastModifiedBy>
  <cp:revision>399</cp:revision>
  <dcterms:created xsi:type="dcterms:W3CDTF">2020-01-18T07:24:59Z</dcterms:created>
  <dcterms:modified xsi:type="dcterms:W3CDTF">2020-07-13T15:25:31Z</dcterms:modified>
</cp:coreProperties>
</file>