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96" r:id="rId4"/>
    <p:sldId id="297" r:id="rId5"/>
    <p:sldId id="258" r:id="rId6"/>
    <p:sldId id="305" r:id="rId7"/>
    <p:sldId id="259" r:id="rId8"/>
    <p:sldId id="280" r:id="rId9"/>
    <p:sldId id="260" r:id="rId10"/>
    <p:sldId id="306" r:id="rId11"/>
    <p:sldId id="261" r:id="rId12"/>
    <p:sldId id="298" r:id="rId13"/>
    <p:sldId id="281" r:id="rId14"/>
    <p:sldId id="262" r:id="rId15"/>
    <p:sldId id="299" r:id="rId16"/>
    <p:sldId id="263" r:id="rId17"/>
    <p:sldId id="300" r:id="rId18"/>
    <p:sldId id="264" r:id="rId19"/>
    <p:sldId id="265" r:id="rId20"/>
    <p:sldId id="295" r:id="rId21"/>
    <p:sldId id="276" r:id="rId22"/>
    <p:sldId id="288" r:id="rId23"/>
    <p:sldId id="285" r:id="rId24"/>
    <p:sldId id="301" r:id="rId25"/>
    <p:sldId id="290" r:id="rId26"/>
    <p:sldId id="286" r:id="rId27"/>
    <p:sldId id="309" r:id="rId28"/>
    <p:sldId id="291" r:id="rId29"/>
    <p:sldId id="308" r:id="rId30"/>
    <p:sldId id="292" r:id="rId31"/>
    <p:sldId id="310" r:id="rId32"/>
    <p:sldId id="293" r:id="rId33"/>
    <p:sldId id="311" r:id="rId34"/>
    <p:sldId id="294" r:id="rId35"/>
    <p:sldId id="283" r:id="rId36"/>
    <p:sldId id="271" r:id="rId37"/>
    <p:sldId id="282" r:id="rId38"/>
    <p:sldId id="30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660" autoAdjust="0"/>
  </p:normalViewPr>
  <p:slideViewPr>
    <p:cSldViewPr>
      <p:cViewPr>
        <p:scale>
          <a:sx n="68" d="100"/>
          <a:sy n="68" d="100"/>
        </p:scale>
        <p:origin x="124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38295CB-1460-43CA-9058-D338DFE598E3}"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37716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EFE34-636F-4B5C-A5E2-AB1F641B516D}"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86294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93624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47577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09275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617794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406219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57265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72412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4248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EFE34-636F-4B5C-A5E2-AB1F641B516D}"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87641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EFE34-636F-4B5C-A5E2-AB1F641B516D}"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154486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EFE34-636F-4B5C-A5E2-AB1F641B516D}" type="datetimeFigureOut">
              <a:rPr lang="en-US" smtClean="0"/>
              <a:pPr/>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85840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EFE34-636F-4B5C-A5E2-AB1F641B516D}" type="datetimeFigureOut">
              <a:rPr lang="en-US" smtClean="0"/>
              <a:pPr/>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8054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EFE34-636F-4B5C-A5E2-AB1F641B516D}" type="datetimeFigureOut">
              <a:rPr lang="en-US" smtClean="0"/>
              <a:pPr/>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45754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EFE34-636F-4B5C-A5E2-AB1F641B516D}"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71607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EFE34-636F-4B5C-A5E2-AB1F641B516D}"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176122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1EFE34-636F-4B5C-A5E2-AB1F641B516D}" type="datetimeFigureOut">
              <a:rPr lang="en-US" smtClean="0"/>
              <a:pPr/>
              <a:t>6/16/2022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8295CB-1460-43CA-9058-D338DFE598E3}" type="slidenum">
              <a:rPr lang="en-US" smtClean="0"/>
              <a:pPr/>
              <a:t>‹#›</a:t>
            </a:fld>
            <a:endParaRPr lang="en-US"/>
          </a:p>
        </p:txBody>
      </p:sp>
    </p:spTree>
    <p:extLst>
      <p:ext uri="{BB962C8B-B14F-4D97-AF65-F5344CB8AC3E}">
        <p14:creationId xmlns:p14="http://schemas.microsoft.com/office/powerpoint/2010/main" val="305968109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838200"/>
            <a:ext cx="7772400" cy="1470025"/>
          </a:xfrm>
        </p:spPr>
        <p:txBody>
          <a:bodyPr>
            <a:normAutofit fontScale="90000"/>
          </a:bodyPr>
          <a:lstStyle/>
          <a:p>
            <a:r>
              <a:rPr lang="en-US" dirty="0">
                <a:solidFill>
                  <a:srgbClr val="00B0F0"/>
                </a:solidFill>
                <a:latin typeface="Algerian" pitchFamily="82" charset="0"/>
              </a:rPr>
              <a:t>COLLEGE COMPANION </a:t>
            </a:r>
            <a:br>
              <a:rPr lang="en-US" dirty="0">
                <a:solidFill>
                  <a:srgbClr val="00B0F0"/>
                </a:solidFill>
                <a:latin typeface="Algerian" pitchFamily="82" charset="0"/>
              </a:rPr>
            </a:br>
            <a:r>
              <a:rPr lang="en-US" dirty="0">
                <a:solidFill>
                  <a:srgbClr val="00B0F0"/>
                </a:solidFill>
                <a:latin typeface="Algerian" pitchFamily="82" charset="0"/>
              </a:rPr>
              <a:t>            APP</a:t>
            </a:r>
          </a:p>
        </p:txBody>
      </p:sp>
      <p:sp>
        <p:nvSpPr>
          <p:cNvPr id="3" name="Subtitle 2"/>
          <p:cNvSpPr>
            <a:spLocks noGrp="1"/>
          </p:cNvSpPr>
          <p:nvPr>
            <p:ph type="subTitle" idx="1"/>
          </p:nvPr>
        </p:nvSpPr>
        <p:spPr>
          <a:xfrm>
            <a:off x="152400" y="2819400"/>
            <a:ext cx="6400800" cy="1752600"/>
          </a:xfrm>
        </p:spPr>
        <p:txBody>
          <a:bodyPr>
            <a:noAutofit/>
          </a:bodyPr>
          <a:lstStyle/>
          <a:p>
            <a:r>
              <a:rPr lang="en-US" sz="2400" dirty="0">
                <a:latin typeface="Algerian" pitchFamily="82" charset="0"/>
              </a:rPr>
              <a:t>t. VIGNESH RAJ (211419205178)</a:t>
            </a:r>
          </a:p>
          <a:p>
            <a:r>
              <a:rPr lang="en-US" sz="2400" dirty="0">
                <a:latin typeface="Algerian" pitchFamily="82" charset="0"/>
              </a:rPr>
              <a:t>k. SIDDHARTH(211419205156)</a:t>
            </a:r>
          </a:p>
          <a:p>
            <a:r>
              <a:rPr lang="en-US" sz="2400" dirty="0">
                <a:latin typeface="Algerian" pitchFamily="82" charset="0"/>
              </a:rPr>
              <a:t>v. VISHNUPRASAD(211419205184) </a:t>
            </a:r>
          </a:p>
          <a:p>
            <a:endParaRPr lang="en-US" sz="2400" dirty="0">
              <a:solidFill>
                <a:srgbClr val="FF0000"/>
              </a:solidFill>
              <a:latin typeface="Algerian" pitchFamily="82" charset="0"/>
            </a:endParaRPr>
          </a:p>
          <a:p>
            <a:r>
              <a:rPr lang="en-US" sz="2400" dirty="0">
                <a:latin typeface="Algerian" pitchFamily="82" charset="0"/>
              </a:rPr>
              <a:t>GUIDED BY </a:t>
            </a:r>
          </a:p>
          <a:p>
            <a:r>
              <a:rPr lang="en-US" sz="2400" dirty="0">
                <a:latin typeface="Algerian" pitchFamily="82" charset="0"/>
              </a:rPr>
              <a:t>V.KANDASAMY 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
            <a:ext cx="7543800" cy="5791200"/>
          </a:xfrm>
        </p:spPr>
        <p:txBody>
          <a:bodyPr>
            <a:normAutofit/>
          </a:bodyPr>
          <a:lstStyle/>
          <a:p>
            <a:pPr lvl="0" algn="just">
              <a:lnSpc>
                <a:spcPct val="150000"/>
              </a:lnSpc>
              <a:buFont typeface="Wingdings" pitchFamily="2" charset="2"/>
              <a:buChar char="Ø"/>
            </a:pPr>
            <a:r>
              <a:rPr lang="en-US" sz="2200" dirty="0">
                <a:latin typeface="Algerian" pitchFamily="82" charset="0"/>
              </a:rPr>
              <a:t>Student can get the announcement regarding any examinations, holidays, etc. Students can receive notices about upcoming exam result, and other events.</a:t>
            </a:r>
          </a:p>
          <a:p>
            <a:pPr lvl="0" algn="just">
              <a:lnSpc>
                <a:spcPct val="150000"/>
              </a:lnSpc>
              <a:buFont typeface="Wingdings" pitchFamily="2" charset="2"/>
              <a:buChar char="Ø"/>
            </a:pPr>
            <a:endParaRPr lang="en-US" sz="2200" dirty="0">
              <a:latin typeface="Algerian" pitchFamily="82" charset="0"/>
            </a:endParaRPr>
          </a:p>
          <a:p>
            <a:pPr lvl="0" algn="just">
              <a:lnSpc>
                <a:spcPct val="150000"/>
              </a:lnSpc>
              <a:buFont typeface="Wingdings" pitchFamily="2" charset="2"/>
              <a:buChar char="Ø"/>
            </a:pPr>
            <a:r>
              <a:rPr lang="en-US" sz="2200" dirty="0">
                <a:latin typeface="Algerian" pitchFamily="82" charset="0"/>
              </a:rPr>
              <a:t>Hence this project is developed  to know about colleges </a:t>
            </a:r>
            <a:r>
              <a:rPr lang="en-US" sz="2200" dirty="0" err="1">
                <a:latin typeface="Algerian" pitchFamily="82" charset="0"/>
              </a:rPr>
              <a:t>informations</a:t>
            </a:r>
            <a:r>
              <a:rPr lang="en-US" sz="2200" dirty="0">
                <a:latin typeface="Algerian" pitchFamily="82" charset="0"/>
              </a:rPr>
              <a:t> through phone. It is highly efficient and necessary for students.</a:t>
            </a:r>
          </a:p>
        </p:txBody>
      </p:sp>
    </p:spTree>
    <p:extLst>
      <p:ext uri="{BB962C8B-B14F-4D97-AF65-F5344CB8AC3E}">
        <p14:creationId xmlns:p14="http://schemas.microsoft.com/office/powerpoint/2010/main" val="198230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59098" cy="1322835"/>
          </a:xfrm>
        </p:spPr>
        <p:txBody>
          <a:bodyPr>
            <a:normAutofit/>
          </a:bodyPr>
          <a:lstStyle/>
          <a:p>
            <a:pPr algn="ctr"/>
            <a:r>
              <a:rPr lang="en-US" sz="4000" dirty="0">
                <a:solidFill>
                  <a:srgbClr val="00B0F0"/>
                </a:solidFill>
                <a:latin typeface="Algerian" pitchFamily="82" charset="0"/>
              </a:rPr>
              <a:t>HARDWARE &amp; </a:t>
            </a:r>
            <a:r>
              <a:rPr lang="en-US" sz="4000" dirty="0" err="1">
                <a:solidFill>
                  <a:srgbClr val="00B0F0"/>
                </a:solidFill>
                <a:latin typeface="Algerian" pitchFamily="82" charset="0"/>
              </a:rPr>
              <a:t>SOFTware</a:t>
            </a:r>
            <a:r>
              <a:rPr lang="en-US" sz="4000" dirty="0">
                <a:solidFill>
                  <a:srgbClr val="00B0F0"/>
                </a:solidFill>
                <a:latin typeface="Algerian" pitchFamily="82" charset="0"/>
              </a:rPr>
              <a:t> </a:t>
            </a:r>
            <a:br>
              <a:rPr lang="en-US" sz="4000" dirty="0">
                <a:solidFill>
                  <a:srgbClr val="00B0F0"/>
                </a:solidFill>
                <a:latin typeface="Algerian" pitchFamily="82" charset="0"/>
              </a:rPr>
            </a:br>
            <a:r>
              <a:rPr lang="en-US" sz="4000" dirty="0">
                <a:solidFill>
                  <a:srgbClr val="00B0F0"/>
                </a:solidFill>
                <a:latin typeface="Algerian" pitchFamily="82" charset="0"/>
              </a:rPr>
              <a:t>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81000"/>
            <a:ext cx="8259098" cy="1018035"/>
          </a:xfrm>
        </p:spPr>
        <p:txBody>
          <a:bodyPr>
            <a:normAutofit/>
          </a:bodyPr>
          <a:lstStyle/>
          <a:p>
            <a:r>
              <a:rPr lang="en-IN" sz="3200" b="1" dirty="0">
                <a:solidFill>
                  <a:srgbClr val="00B0F0"/>
                </a:solidFill>
                <a:latin typeface="Algerian" pitchFamily="82" charset="0"/>
              </a:rPr>
              <a:t>HARDWARE REQUIREMENTS</a:t>
            </a:r>
          </a:p>
        </p:txBody>
      </p:sp>
      <p:sp>
        <p:nvSpPr>
          <p:cNvPr id="5" name="Rectangle 4"/>
          <p:cNvSpPr/>
          <p:nvPr/>
        </p:nvSpPr>
        <p:spPr>
          <a:xfrm>
            <a:off x="381000" y="4417367"/>
            <a:ext cx="2943434" cy="461665"/>
          </a:xfrm>
          <a:prstGeom prst="rect">
            <a:avLst/>
          </a:prstGeom>
        </p:spPr>
        <p:txBody>
          <a:bodyPr wrap="none">
            <a:spAutoFit/>
          </a:bodyPr>
          <a:lstStyle/>
          <a:p>
            <a:pPr lvl="0"/>
            <a:r>
              <a:rPr lang="en-US" sz="2400" dirty="0">
                <a:latin typeface="Algerian" pitchFamily="82" charset="0"/>
              </a:rPr>
              <a:t>Hard disk -250GB.</a:t>
            </a:r>
          </a:p>
        </p:txBody>
      </p:sp>
      <p:sp>
        <p:nvSpPr>
          <p:cNvPr id="7" name="Rectangle 6"/>
          <p:cNvSpPr/>
          <p:nvPr/>
        </p:nvSpPr>
        <p:spPr>
          <a:xfrm>
            <a:off x="6424986" y="4379507"/>
            <a:ext cx="2719014" cy="461665"/>
          </a:xfrm>
          <a:prstGeom prst="rect">
            <a:avLst/>
          </a:prstGeom>
        </p:spPr>
        <p:txBody>
          <a:bodyPr wrap="none">
            <a:spAutoFit/>
          </a:bodyPr>
          <a:lstStyle/>
          <a:p>
            <a:pPr lvl="0"/>
            <a:r>
              <a:rPr lang="en-US" sz="2400" dirty="0">
                <a:latin typeface="Algerian" pitchFamily="82" charset="0"/>
              </a:rPr>
              <a:t>RAM SPACE -8GB.</a:t>
            </a:r>
          </a:p>
        </p:txBody>
      </p:sp>
      <p:sp>
        <p:nvSpPr>
          <p:cNvPr id="8" name="Rectangle 7"/>
          <p:cNvSpPr/>
          <p:nvPr/>
        </p:nvSpPr>
        <p:spPr>
          <a:xfrm>
            <a:off x="3549270" y="4305331"/>
            <a:ext cx="2146742" cy="1200329"/>
          </a:xfrm>
          <a:prstGeom prst="rect">
            <a:avLst/>
          </a:prstGeom>
        </p:spPr>
        <p:txBody>
          <a:bodyPr wrap="none">
            <a:spAutoFit/>
          </a:bodyPr>
          <a:lstStyle/>
          <a:p>
            <a:pPr lvl="0"/>
            <a:r>
              <a:rPr lang="en-US" sz="2400" dirty="0">
                <a:latin typeface="Algerian" pitchFamily="82" charset="0"/>
              </a:rPr>
              <a:t>MICROSOFT</a:t>
            </a:r>
          </a:p>
          <a:p>
            <a:pPr lvl="0"/>
            <a:r>
              <a:rPr lang="en-US" sz="2400" dirty="0">
                <a:latin typeface="Algerian" pitchFamily="82" charset="0"/>
              </a:rPr>
              <a:t> WINDOWS</a:t>
            </a:r>
          </a:p>
          <a:p>
            <a:pPr lvl="0"/>
            <a:r>
              <a:rPr lang="en-US" sz="2400" dirty="0">
                <a:latin typeface="Algerian" pitchFamily="82" charset="0"/>
              </a:rPr>
              <a:t>10 REQUIRED.</a:t>
            </a:r>
          </a:p>
        </p:txBody>
      </p:sp>
      <p:pic>
        <p:nvPicPr>
          <p:cNvPr id="9" name="Picture 8" descr="C:\Users\stephen\Pictures\downlo.jpg"/>
          <p:cNvPicPr/>
          <p:nvPr/>
        </p:nvPicPr>
        <p:blipFill>
          <a:blip r:embed="rId2">
            <a:extLst>
              <a:ext uri="{28A0092B-C50C-407E-A947-70E740481C1C}">
                <a14:useLocalDpi xmlns:a14="http://schemas.microsoft.com/office/drawing/2010/main" val="0"/>
              </a:ext>
            </a:extLst>
          </a:blip>
          <a:srcRect/>
          <a:stretch>
            <a:fillRect/>
          </a:stretch>
        </p:blipFill>
        <p:spPr bwMode="auto">
          <a:xfrm>
            <a:off x="716761" y="2976208"/>
            <a:ext cx="1950239" cy="1010285"/>
          </a:xfrm>
          <a:prstGeom prst="rect">
            <a:avLst/>
          </a:prstGeom>
          <a:noFill/>
          <a:ln>
            <a:noFill/>
          </a:ln>
        </p:spPr>
      </p:pic>
      <p:pic>
        <p:nvPicPr>
          <p:cNvPr id="10" name="Picture 9" descr="C:\Users\stephen\Downloads\download.jfif"/>
          <p:cNvPicPr/>
          <p:nvPr/>
        </p:nvPicPr>
        <p:blipFill>
          <a:blip r:embed="rId3">
            <a:extLst>
              <a:ext uri="{28A0092B-C50C-407E-A947-70E740481C1C}">
                <a14:useLocalDpi xmlns:a14="http://schemas.microsoft.com/office/drawing/2010/main" val="0"/>
              </a:ext>
            </a:extLst>
          </a:blip>
          <a:srcRect/>
          <a:stretch>
            <a:fillRect/>
          </a:stretch>
        </p:blipFill>
        <p:spPr bwMode="auto">
          <a:xfrm>
            <a:off x="3568541" y="2933662"/>
            <a:ext cx="2108200" cy="1095375"/>
          </a:xfrm>
          <a:prstGeom prst="rect">
            <a:avLst/>
          </a:prstGeom>
          <a:noFill/>
          <a:ln>
            <a:noFill/>
          </a:ln>
        </p:spPr>
      </p:pic>
      <p:pic>
        <p:nvPicPr>
          <p:cNvPr id="12" name="Picture 11" descr="C:\Users\stephen\Downloads\istockphoto-507957206-612x61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7268" y="2889139"/>
            <a:ext cx="1905000" cy="1095375"/>
          </a:xfrm>
          <a:prstGeom prst="rect">
            <a:avLst/>
          </a:prstGeom>
          <a:noFill/>
          <a:ln>
            <a:noFill/>
          </a:ln>
        </p:spPr>
      </p:pic>
    </p:spTree>
    <p:extLst>
      <p:ext uri="{BB962C8B-B14F-4D97-AF65-F5344CB8AC3E}">
        <p14:creationId xmlns:p14="http://schemas.microsoft.com/office/powerpoint/2010/main" val="68720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447800" y="179286"/>
            <a:ext cx="6172200" cy="1446177"/>
          </a:xfrm>
        </p:spPr>
        <p:txBody>
          <a:bodyPr>
            <a:normAutofit/>
          </a:bodyPr>
          <a:lstStyle/>
          <a:p>
            <a:pPr marL="0" indent="0">
              <a:buNone/>
            </a:pPr>
            <a:r>
              <a:rPr lang="en-US" sz="3200" dirty="0">
                <a:solidFill>
                  <a:srgbClr val="00B0F0"/>
                </a:solidFill>
                <a:latin typeface="Algerian" pitchFamily="82" charset="0"/>
              </a:rPr>
              <a:t>Software  REQUIREMENTS:</a:t>
            </a:r>
          </a:p>
          <a:p>
            <a:pPr marL="0" indent="0">
              <a:buNone/>
            </a:pPr>
            <a:endParaRPr lang="en-IN" sz="2400" b="1" u="sng" dirty="0">
              <a:latin typeface="Algerian" pitchFamily="82" charset="0"/>
            </a:endParaRPr>
          </a:p>
          <a:p>
            <a:pPr marL="0" indent="0">
              <a:buNone/>
            </a:pPr>
            <a:endParaRPr lang="en-US" sz="2000" dirty="0">
              <a:latin typeface="Algerian" pitchFamily="82" charset="0"/>
            </a:endParaRPr>
          </a:p>
        </p:txBody>
      </p:sp>
      <p:pic>
        <p:nvPicPr>
          <p:cNvPr id="4" name="Picture 3" descr="C:\Users\stephen\Documents\image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80411"/>
            <a:ext cx="1828800" cy="2238394"/>
          </a:xfrm>
          <a:prstGeom prst="rect">
            <a:avLst/>
          </a:prstGeom>
          <a:noFill/>
          <a:ln>
            <a:no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516221"/>
            <a:ext cx="1446177" cy="1446177"/>
          </a:xfrm>
          <a:prstGeom prst="rect">
            <a:avLst/>
          </a:prstGeom>
        </p:spPr>
      </p:pic>
      <p:pic>
        <p:nvPicPr>
          <p:cNvPr id="1026" name="Picture 2" descr="C:\Users\stephen\Documents\touchicon-18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399" y="2417868"/>
            <a:ext cx="1544531" cy="15445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67377" y="4237811"/>
            <a:ext cx="1784463" cy="1200329"/>
          </a:xfrm>
          <a:prstGeom prst="rect">
            <a:avLst/>
          </a:prstGeom>
        </p:spPr>
        <p:txBody>
          <a:bodyPr wrap="none">
            <a:spAutoFit/>
          </a:bodyPr>
          <a:lstStyle/>
          <a:p>
            <a:r>
              <a:rPr lang="en-IN" sz="2400" dirty="0">
                <a:latin typeface="Algerian" pitchFamily="82" charset="0"/>
              </a:rPr>
              <a:t>Firebase</a:t>
            </a:r>
          </a:p>
          <a:p>
            <a:r>
              <a:rPr lang="en-IN" sz="2400" dirty="0">
                <a:latin typeface="Algerian" pitchFamily="82" charset="0"/>
              </a:rPr>
              <a:t>(for data</a:t>
            </a:r>
          </a:p>
          <a:p>
            <a:r>
              <a:rPr lang="en-IN" sz="2400" dirty="0">
                <a:latin typeface="Algerian" pitchFamily="82" charset="0"/>
              </a:rPr>
              <a:t>Storage) </a:t>
            </a:r>
          </a:p>
        </p:txBody>
      </p:sp>
      <p:sp>
        <p:nvSpPr>
          <p:cNvPr id="8" name="Rectangle 7"/>
          <p:cNvSpPr/>
          <p:nvPr/>
        </p:nvSpPr>
        <p:spPr>
          <a:xfrm>
            <a:off x="398751" y="4234139"/>
            <a:ext cx="2555294" cy="1569660"/>
          </a:xfrm>
          <a:prstGeom prst="rect">
            <a:avLst/>
          </a:prstGeom>
        </p:spPr>
        <p:txBody>
          <a:bodyPr wrap="square">
            <a:spAutoFit/>
          </a:bodyPr>
          <a:lstStyle/>
          <a:p>
            <a:r>
              <a:rPr lang="en-IN" sz="2400" dirty="0">
                <a:latin typeface="Algerian" pitchFamily="82" charset="0"/>
              </a:rPr>
              <a:t>android studio</a:t>
            </a:r>
          </a:p>
          <a:p>
            <a:r>
              <a:rPr lang="en-IN" sz="2400" dirty="0">
                <a:latin typeface="Algerian" pitchFamily="82" charset="0"/>
              </a:rPr>
              <a:t>(for developing </a:t>
            </a:r>
          </a:p>
          <a:p>
            <a:r>
              <a:rPr lang="en-IN" sz="2400" dirty="0">
                <a:latin typeface="Algerian" pitchFamily="82" charset="0"/>
              </a:rPr>
              <a:t>Mobile app)</a:t>
            </a:r>
          </a:p>
        </p:txBody>
      </p:sp>
      <p:sp>
        <p:nvSpPr>
          <p:cNvPr id="9" name="Rectangle 8"/>
          <p:cNvSpPr/>
          <p:nvPr/>
        </p:nvSpPr>
        <p:spPr>
          <a:xfrm>
            <a:off x="5867400" y="4393374"/>
            <a:ext cx="3155031" cy="830997"/>
          </a:xfrm>
          <a:prstGeom prst="rect">
            <a:avLst/>
          </a:prstGeom>
        </p:spPr>
        <p:txBody>
          <a:bodyPr wrap="none">
            <a:spAutoFit/>
          </a:bodyPr>
          <a:lstStyle/>
          <a:p>
            <a:r>
              <a:rPr lang="en-US" sz="2400" dirty="0" err="1">
                <a:latin typeface="Algerian" pitchFamily="82" charset="0"/>
              </a:rPr>
              <a:t>Figma</a:t>
            </a:r>
            <a:r>
              <a:rPr lang="en-US" sz="2400" dirty="0">
                <a:latin typeface="Algerian" pitchFamily="82" charset="0"/>
              </a:rPr>
              <a:t> illustrator</a:t>
            </a:r>
          </a:p>
          <a:p>
            <a:r>
              <a:rPr lang="en-US" sz="2400" dirty="0">
                <a:latin typeface="Algerian" pitchFamily="82" charset="0"/>
              </a:rPr>
              <a:t>(for design)</a:t>
            </a:r>
            <a:endParaRPr lang="en-IN" sz="2400" dirty="0"/>
          </a:p>
        </p:txBody>
      </p:sp>
    </p:spTree>
    <p:extLst>
      <p:ext uri="{BB962C8B-B14F-4D97-AF65-F5344CB8AC3E}">
        <p14:creationId xmlns:p14="http://schemas.microsoft.com/office/powerpoint/2010/main" val="332071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8259098" cy="1018035"/>
          </a:xfrm>
        </p:spPr>
        <p:txBody>
          <a:bodyPr>
            <a:normAutofit/>
          </a:bodyPr>
          <a:lstStyle/>
          <a:p>
            <a:r>
              <a:rPr lang="en-US" sz="4000" dirty="0">
                <a:solidFill>
                  <a:srgbClr val="00B0F0"/>
                </a:solidFill>
                <a:latin typeface="Algerian" pitchFamily="82" charset="0"/>
              </a:rPr>
              <a:t>Architecture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696" y="228600"/>
            <a:ext cx="5791200" cy="6385230"/>
          </a:xfrm>
          <a:prstGeom prst="rect">
            <a:avLst/>
          </a:prstGeom>
        </p:spPr>
      </p:pic>
    </p:spTree>
    <p:extLst>
      <p:ext uri="{BB962C8B-B14F-4D97-AF65-F5344CB8AC3E}">
        <p14:creationId xmlns:p14="http://schemas.microsoft.com/office/powerpoint/2010/main" val="409284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2667000"/>
            <a:ext cx="8259098" cy="1018035"/>
          </a:xfrm>
        </p:spPr>
        <p:txBody>
          <a:bodyPr>
            <a:normAutofit/>
          </a:bodyPr>
          <a:lstStyle/>
          <a:p>
            <a:r>
              <a:rPr lang="en-US" sz="4000" dirty="0">
                <a:solidFill>
                  <a:srgbClr val="00B0F0"/>
                </a:solidFill>
                <a:latin typeface="Algerian" pitchFamily="82" charset="0"/>
              </a:rPr>
              <a:t>Methodology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8600"/>
            <a:ext cx="5791755" cy="6330950"/>
          </a:xfrm>
          <a:prstGeom prst="rect">
            <a:avLst/>
          </a:prstGeom>
          <a:noFill/>
          <a:ln>
            <a:noFill/>
          </a:ln>
        </p:spPr>
      </p:pic>
    </p:spTree>
    <p:extLst>
      <p:ext uri="{BB962C8B-B14F-4D97-AF65-F5344CB8AC3E}">
        <p14:creationId xmlns:p14="http://schemas.microsoft.com/office/powerpoint/2010/main" val="288217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0"/>
            <a:ext cx="6049298" cy="914400"/>
          </a:xfrm>
        </p:spPr>
        <p:txBody>
          <a:bodyPr>
            <a:noAutofit/>
          </a:bodyPr>
          <a:lstStyle/>
          <a:p>
            <a:r>
              <a:rPr lang="en-US" sz="4000" b="1" dirty="0">
                <a:solidFill>
                  <a:srgbClr val="00B0F0"/>
                </a:solidFill>
                <a:latin typeface="Algerian" pitchFamily="82" charset="0"/>
              </a:rPr>
              <a:t>MODULES   SPLIT   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ounded Rectangle 6"/>
          <p:cNvSpPr/>
          <p:nvPr/>
        </p:nvSpPr>
        <p:spPr>
          <a:xfrm>
            <a:off x="7029680" y="1600200"/>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STUDENT INFO</a:t>
            </a:r>
          </a:p>
        </p:txBody>
      </p:sp>
      <p:sp>
        <p:nvSpPr>
          <p:cNvPr id="8" name="Rounded Rectangle 7"/>
          <p:cNvSpPr/>
          <p:nvPr/>
        </p:nvSpPr>
        <p:spPr>
          <a:xfrm>
            <a:off x="4655545" y="2129928"/>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HOME page</a:t>
            </a:r>
          </a:p>
        </p:txBody>
      </p:sp>
      <p:sp>
        <p:nvSpPr>
          <p:cNvPr id="9" name="Rounded Rectangle 8"/>
          <p:cNvSpPr/>
          <p:nvPr/>
        </p:nvSpPr>
        <p:spPr>
          <a:xfrm>
            <a:off x="2578864" y="2141863"/>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Login page</a:t>
            </a:r>
          </a:p>
        </p:txBody>
      </p:sp>
      <p:sp>
        <p:nvSpPr>
          <p:cNvPr id="10" name="Rounded Rectangle 9"/>
          <p:cNvSpPr/>
          <p:nvPr/>
        </p:nvSpPr>
        <p:spPr>
          <a:xfrm>
            <a:off x="2572438" y="3396867"/>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USER NAME</a:t>
            </a:r>
          </a:p>
        </p:txBody>
      </p:sp>
      <p:sp>
        <p:nvSpPr>
          <p:cNvPr id="11" name="Rounded Rectangle 10"/>
          <p:cNvSpPr/>
          <p:nvPr/>
        </p:nvSpPr>
        <p:spPr>
          <a:xfrm>
            <a:off x="2552241" y="4572000"/>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PASSWORD</a:t>
            </a:r>
          </a:p>
        </p:txBody>
      </p:sp>
      <p:sp>
        <p:nvSpPr>
          <p:cNvPr id="12" name="Rounded Rectangle 11"/>
          <p:cNvSpPr/>
          <p:nvPr/>
        </p:nvSpPr>
        <p:spPr>
          <a:xfrm>
            <a:off x="2895600" y="249716"/>
            <a:ext cx="2958947" cy="10668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COLLEGE  COMPANION APP</a:t>
            </a:r>
          </a:p>
        </p:txBody>
      </p:sp>
      <p:sp>
        <p:nvSpPr>
          <p:cNvPr id="15" name="Rounded Rectangle 14"/>
          <p:cNvSpPr/>
          <p:nvPr/>
        </p:nvSpPr>
        <p:spPr>
          <a:xfrm>
            <a:off x="7053550" y="2667000"/>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NOTES</a:t>
            </a:r>
          </a:p>
        </p:txBody>
      </p:sp>
      <p:sp>
        <p:nvSpPr>
          <p:cNvPr id="16" name="Rounded Rectangle 15"/>
          <p:cNvSpPr/>
          <p:nvPr/>
        </p:nvSpPr>
        <p:spPr>
          <a:xfrm>
            <a:off x="7053550" y="3805409"/>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CALENDAR</a:t>
            </a:r>
          </a:p>
        </p:txBody>
      </p:sp>
      <p:sp>
        <p:nvSpPr>
          <p:cNvPr id="17" name="Rounded Rectangle 16"/>
          <p:cNvSpPr/>
          <p:nvPr/>
        </p:nvSpPr>
        <p:spPr>
          <a:xfrm>
            <a:off x="7061813" y="4953000"/>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CGPA</a:t>
            </a:r>
          </a:p>
        </p:txBody>
      </p:sp>
      <p:sp>
        <p:nvSpPr>
          <p:cNvPr id="18" name="Rounded Rectangle 17"/>
          <p:cNvSpPr/>
          <p:nvPr/>
        </p:nvSpPr>
        <p:spPr>
          <a:xfrm>
            <a:off x="7044369" y="402116"/>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MAIN page</a:t>
            </a:r>
          </a:p>
        </p:txBody>
      </p:sp>
      <p:sp>
        <p:nvSpPr>
          <p:cNvPr id="19" name="Rounded Rectangle 18"/>
          <p:cNvSpPr/>
          <p:nvPr/>
        </p:nvSpPr>
        <p:spPr>
          <a:xfrm>
            <a:off x="4623412" y="4541703"/>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SIGN IN</a:t>
            </a:r>
          </a:p>
        </p:txBody>
      </p:sp>
      <p:sp>
        <p:nvSpPr>
          <p:cNvPr id="20" name="Rounded Rectangle 19"/>
          <p:cNvSpPr/>
          <p:nvPr/>
        </p:nvSpPr>
        <p:spPr>
          <a:xfrm>
            <a:off x="4655545" y="3396867"/>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ANNOUNCEMENT</a:t>
            </a:r>
          </a:p>
        </p:txBody>
      </p:sp>
      <p:sp>
        <p:nvSpPr>
          <p:cNvPr id="21" name="Rounded Rectangle 20"/>
          <p:cNvSpPr/>
          <p:nvPr/>
        </p:nvSpPr>
        <p:spPr>
          <a:xfrm>
            <a:off x="7053550" y="5943600"/>
            <a:ext cx="1676400" cy="76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lgerian" pitchFamily="82" charset="0"/>
              </a:rPr>
              <a:t>LAYOUT</a:t>
            </a:r>
          </a:p>
        </p:txBody>
      </p:sp>
      <p:cxnSp>
        <p:nvCxnSpPr>
          <p:cNvPr id="22" name="Straight Arrow Connector 21"/>
          <p:cNvCxnSpPr>
            <a:endCxn id="9" idx="0"/>
          </p:cNvCxnSpPr>
          <p:nvPr/>
        </p:nvCxnSpPr>
        <p:spPr>
          <a:xfrm flipH="1">
            <a:off x="3417064" y="1316516"/>
            <a:ext cx="240536" cy="825347"/>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0"/>
          </p:cNvCxnSpPr>
          <p:nvPr/>
        </p:nvCxnSpPr>
        <p:spPr>
          <a:xfrm>
            <a:off x="5450596" y="4110668"/>
            <a:ext cx="11016" cy="431035"/>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410638" y="4158867"/>
            <a:ext cx="0" cy="38283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0"/>
          </p:cNvCxnSpPr>
          <p:nvPr/>
        </p:nvCxnSpPr>
        <p:spPr>
          <a:xfrm>
            <a:off x="5029200" y="1316516"/>
            <a:ext cx="464545" cy="813412"/>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403775" y="2891928"/>
            <a:ext cx="0" cy="468216"/>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p:cNvCxnSpPr>
          <p:nvPr/>
        </p:nvCxnSpPr>
        <p:spPr>
          <a:xfrm flipH="1">
            <a:off x="3410638" y="2903863"/>
            <a:ext cx="6426" cy="456281"/>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3"/>
            <a:endCxn id="18" idx="1"/>
          </p:cNvCxnSpPr>
          <p:nvPr/>
        </p:nvCxnSpPr>
        <p:spPr>
          <a:xfrm>
            <a:off x="5854547" y="783116"/>
            <a:ext cx="118982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7" idx="0"/>
          </p:cNvCxnSpPr>
          <p:nvPr/>
        </p:nvCxnSpPr>
        <p:spPr>
          <a:xfrm>
            <a:off x="7867880" y="1164116"/>
            <a:ext cx="0" cy="43608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2"/>
          </p:cNvCxnSpPr>
          <p:nvPr/>
        </p:nvCxnSpPr>
        <p:spPr>
          <a:xfrm>
            <a:off x="7867880" y="2362200"/>
            <a:ext cx="0" cy="30480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845847" y="3369325"/>
            <a:ext cx="0" cy="43608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845847" y="4567409"/>
            <a:ext cx="0" cy="43608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834831" y="5638800"/>
            <a:ext cx="0" cy="304800"/>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57200"/>
            <a:ext cx="5029200" cy="990599"/>
          </a:xfrm>
        </p:spPr>
        <p:txBody>
          <a:bodyPr>
            <a:normAutofit fontScale="90000"/>
          </a:bodyPr>
          <a:lstStyle/>
          <a:p>
            <a:pPr algn="l"/>
            <a:r>
              <a:rPr lang="en-US" dirty="0"/>
              <a:t>                                              </a:t>
            </a:r>
            <a:r>
              <a:rPr lang="en-US" dirty="0">
                <a:solidFill>
                  <a:srgbClr val="00B0F0"/>
                </a:solidFill>
                <a:latin typeface="Algerian" pitchFamily="82" charset="0"/>
              </a:rPr>
              <a:t>ABSTRACT</a:t>
            </a:r>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US" sz="2000" dirty="0">
                <a:latin typeface="Algerian" pitchFamily="82" charset="0"/>
              </a:rPr>
              <a:t>The aim of the app is to guide the students and keep them updated about what's happening in the class.</a:t>
            </a:r>
          </a:p>
          <a:p>
            <a:pPr algn="just">
              <a:lnSpc>
                <a:spcPct val="150000"/>
              </a:lnSpc>
              <a:buFont typeface="Wingdings" pitchFamily="2" charset="2"/>
              <a:buChar char="Ø"/>
            </a:pPr>
            <a:r>
              <a:rPr lang="en-US" sz="2000" dirty="0">
                <a:latin typeface="Algerian" pitchFamily="82" charset="0"/>
              </a:rPr>
              <a:t>In this app, the student can get the announcement regarding any examinations, holidays, etc..</a:t>
            </a:r>
          </a:p>
          <a:p>
            <a:pPr algn="just">
              <a:lnSpc>
                <a:spcPct val="150000"/>
              </a:lnSpc>
              <a:buFont typeface="Wingdings" pitchFamily="2" charset="2"/>
              <a:buChar char="Ø"/>
            </a:pPr>
            <a:r>
              <a:rPr lang="en-US" sz="2000" dirty="0">
                <a:latin typeface="Algerian" pitchFamily="82" charset="0"/>
              </a:rPr>
              <a:t>Also the student can get the notes of their respective  subjects. Newly join students feel difficulty to find their way to their classes, laboratory etc., in their  department block.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71800"/>
            <a:ext cx="8259098" cy="1018035"/>
          </a:xfrm>
        </p:spPr>
        <p:txBody>
          <a:bodyPr>
            <a:normAutofit/>
          </a:bodyPr>
          <a:lstStyle/>
          <a:p>
            <a:r>
              <a:rPr lang="en-US" sz="4000" dirty="0">
                <a:solidFill>
                  <a:srgbClr val="00B0F0"/>
                </a:solidFill>
                <a:latin typeface="Algerian" pitchFamily="82" charset="0"/>
              </a:rPr>
              <a:t>Modules and its description</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Tree>
    <p:extLst>
      <p:ext uri="{BB962C8B-B14F-4D97-AF65-F5344CB8AC3E}">
        <p14:creationId xmlns:p14="http://schemas.microsoft.com/office/powerpoint/2010/main" val="297843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59098" cy="1018035"/>
          </a:xfrm>
        </p:spPr>
        <p:txBody>
          <a:bodyPr/>
          <a:lstStyle/>
          <a:p>
            <a:r>
              <a:rPr lang="en-US" dirty="0">
                <a:solidFill>
                  <a:srgbClr val="00B0F0"/>
                </a:solidFill>
                <a:latin typeface="Algerian" pitchFamily="82" charset="0"/>
              </a:rPr>
              <a:t>Home page</a:t>
            </a:r>
            <a:endParaRPr lang="en-IN" dirty="0">
              <a:solidFill>
                <a:srgbClr val="00B0F0"/>
              </a:solidFill>
              <a:latin typeface="Algerian" pitchFamily="82" charset="0"/>
            </a:endParaRPr>
          </a:p>
        </p:txBody>
      </p:sp>
      <p:sp>
        <p:nvSpPr>
          <p:cNvPr id="3" name="Content Placeholder 2"/>
          <p:cNvSpPr>
            <a:spLocks noGrp="1"/>
          </p:cNvSpPr>
          <p:nvPr>
            <p:ph idx="1"/>
          </p:nvPr>
        </p:nvSpPr>
        <p:spPr>
          <a:xfrm>
            <a:off x="762000" y="1066800"/>
            <a:ext cx="7933036" cy="5416295"/>
          </a:xfrm>
        </p:spPr>
        <p:txBody>
          <a:bodyPr>
            <a:normAutofit/>
          </a:bodyPr>
          <a:lstStyle/>
          <a:p>
            <a:pPr algn="just">
              <a:lnSpc>
                <a:spcPct val="150000"/>
              </a:lnSpc>
              <a:buFont typeface="Wingdings" pitchFamily="2" charset="2"/>
              <a:buChar char="Ø"/>
            </a:pPr>
            <a:r>
              <a:rPr lang="en-US" sz="2000" dirty="0">
                <a:latin typeface="Algerian" pitchFamily="82" charset="0"/>
              </a:rPr>
              <a:t>The aim of the mobile application home page is to guide the user ,rapidly Present content and its content . Home page typically encountered first on a website that usually contains links to other pages of the site. </a:t>
            </a:r>
          </a:p>
          <a:p>
            <a:pPr algn="just">
              <a:lnSpc>
                <a:spcPct val="150000"/>
              </a:lnSpc>
              <a:buFont typeface="Wingdings" pitchFamily="2" charset="2"/>
              <a:buChar char="Ø"/>
            </a:pPr>
            <a:endParaRPr lang="en-US" sz="2000" dirty="0">
              <a:latin typeface="Algerian" pitchFamily="82" charset="0"/>
            </a:endParaRPr>
          </a:p>
          <a:p>
            <a:pPr algn="just">
              <a:lnSpc>
                <a:spcPct val="150000"/>
              </a:lnSpc>
              <a:buFont typeface="Wingdings" pitchFamily="2" charset="2"/>
              <a:buChar char="Ø"/>
            </a:pPr>
            <a:r>
              <a:rPr lang="en-US" sz="2000" dirty="0">
                <a:latin typeface="Algerian" pitchFamily="82" charset="0"/>
              </a:rPr>
              <a:t>For developing home page ,android studio and </a:t>
            </a:r>
            <a:r>
              <a:rPr lang="en-US" sz="2000" dirty="0" err="1">
                <a:latin typeface="Algerian" pitchFamily="82" charset="0"/>
              </a:rPr>
              <a:t>figma</a:t>
            </a:r>
            <a:r>
              <a:rPr lang="en-US" sz="2000" dirty="0">
                <a:latin typeface="Algerian" pitchFamily="82" charset="0"/>
              </a:rPr>
              <a:t> illustrator is used. In this home page we created  a login button and logo . Next in home page announcement bar is also developed to check the announcements  For regarding students Information about examinations and results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tephen\Documents\IMG-20220601-WA0007.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1043049"/>
            <a:ext cx="3200400" cy="5644115"/>
          </a:xfrm>
          <a:prstGeom prst="rect">
            <a:avLst/>
          </a:prstGeom>
          <a:noFill/>
          <a:ln>
            <a:noFill/>
          </a:ln>
        </p:spPr>
      </p:pic>
      <p:sp>
        <p:nvSpPr>
          <p:cNvPr id="5" name="Rectangle 4"/>
          <p:cNvSpPr/>
          <p:nvPr/>
        </p:nvSpPr>
        <p:spPr>
          <a:xfrm>
            <a:off x="2362200" y="193963"/>
            <a:ext cx="4876800" cy="584775"/>
          </a:xfrm>
          <a:prstGeom prst="rect">
            <a:avLst/>
          </a:prstGeom>
        </p:spPr>
        <p:txBody>
          <a:bodyPr wrap="square">
            <a:spAutoFit/>
          </a:bodyPr>
          <a:lstStyle/>
          <a:p>
            <a:r>
              <a:rPr lang="en-US" sz="3200" b="1" dirty="0">
                <a:solidFill>
                  <a:srgbClr val="00B0F0"/>
                </a:solidFill>
                <a:latin typeface="Algerian" pitchFamily="82" charset="0"/>
              </a:rPr>
              <a:t>Home page snapshot</a:t>
            </a:r>
            <a:endParaRPr lang="en-IN" sz="3200" b="1" dirty="0"/>
          </a:p>
        </p:txBody>
      </p:sp>
    </p:spTree>
    <p:extLst>
      <p:ext uri="{BB962C8B-B14F-4D97-AF65-F5344CB8AC3E}">
        <p14:creationId xmlns:p14="http://schemas.microsoft.com/office/powerpoint/2010/main" val="130836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59098" cy="1018035"/>
          </a:xfrm>
        </p:spPr>
        <p:txBody>
          <a:bodyPr/>
          <a:lstStyle/>
          <a:p>
            <a:r>
              <a:rPr lang="en-US" dirty="0">
                <a:solidFill>
                  <a:srgbClr val="00B0F0"/>
                </a:solidFill>
                <a:latin typeface="Algerian" pitchFamily="82" charset="0"/>
              </a:rPr>
              <a:t>login page</a:t>
            </a:r>
            <a:endParaRPr lang="en-IN" dirty="0">
              <a:solidFill>
                <a:srgbClr val="00B0F0"/>
              </a:solidFill>
              <a:latin typeface="Algerian" pitchFamily="82" charset="0"/>
            </a:endParaRPr>
          </a:p>
        </p:txBody>
      </p:sp>
      <p:sp>
        <p:nvSpPr>
          <p:cNvPr id="3" name="Content Placeholder 2"/>
          <p:cNvSpPr>
            <a:spLocks noGrp="1"/>
          </p:cNvSpPr>
          <p:nvPr>
            <p:ph idx="1"/>
          </p:nvPr>
        </p:nvSpPr>
        <p:spPr>
          <a:xfrm>
            <a:off x="838201" y="1143000"/>
            <a:ext cx="7848600" cy="4856816"/>
          </a:xfrm>
        </p:spPr>
        <p:txBody>
          <a:bodyPr>
            <a:normAutofit/>
          </a:bodyPr>
          <a:lstStyle/>
          <a:p>
            <a:pPr algn="just">
              <a:lnSpc>
                <a:spcPct val="150000"/>
              </a:lnSpc>
              <a:buFont typeface="Wingdings" pitchFamily="2" charset="2"/>
              <a:buChar char="Ø"/>
            </a:pPr>
            <a:r>
              <a:rPr lang="en-US" sz="2000" dirty="0">
                <a:latin typeface="Algerian" pitchFamily="82" charset="0"/>
              </a:rPr>
              <a:t>A login application is a screen asking your credentials to login to some particular application .Login page asks the username and password of that student in that college .It  also consists of the logo of that particular college .</a:t>
            </a:r>
          </a:p>
          <a:p>
            <a:pPr algn="just">
              <a:lnSpc>
                <a:spcPct val="150000"/>
              </a:lnSpc>
              <a:buFont typeface="Wingdings" pitchFamily="2" charset="2"/>
              <a:buChar char="Ø"/>
            </a:pPr>
            <a:r>
              <a:rPr lang="en-US" sz="2000" dirty="0">
                <a:latin typeface="Algerian" pitchFamily="82" charset="0"/>
              </a:rPr>
              <a:t> login page access for that Candidate and it shows all details about the candidate examination results, subjects etc. </a:t>
            </a:r>
            <a:endParaRPr lang="en-IN" sz="2000" dirty="0">
              <a:latin typeface="Algerian" pitchFamily="82" charset="0"/>
            </a:endParaRPr>
          </a:p>
          <a:p>
            <a:pPr marL="0" indent="0">
              <a:buNone/>
            </a:pPr>
            <a:r>
              <a:rPr lang="en-US" sz="2000" dirty="0"/>
              <a:t> </a:t>
            </a:r>
            <a:endParaRPr lang="en-IN" sz="2000" dirty="0"/>
          </a:p>
          <a:p>
            <a:pPr marL="0" indent="0">
              <a:buNone/>
            </a:pPr>
            <a:endParaRPr lang="en-US" sz="2000" dirty="0">
              <a:latin typeface="Algerian" pitchFamily="82" charset="0"/>
            </a:endParaRPr>
          </a:p>
        </p:txBody>
      </p:sp>
    </p:spTree>
    <p:extLst>
      <p:ext uri="{BB962C8B-B14F-4D97-AF65-F5344CB8AC3E}">
        <p14:creationId xmlns:p14="http://schemas.microsoft.com/office/powerpoint/2010/main" val="331136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tephen\Documents\IMG-20220601-WA001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295400"/>
            <a:ext cx="3124200" cy="5186914"/>
          </a:xfrm>
          <a:prstGeom prst="rect">
            <a:avLst/>
          </a:prstGeom>
          <a:noFill/>
          <a:ln>
            <a:noFill/>
          </a:ln>
        </p:spPr>
      </p:pic>
      <p:sp>
        <p:nvSpPr>
          <p:cNvPr id="5" name="Rectangle 4"/>
          <p:cNvSpPr/>
          <p:nvPr/>
        </p:nvSpPr>
        <p:spPr>
          <a:xfrm>
            <a:off x="2514600" y="498704"/>
            <a:ext cx="5410200" cy="584775"/>
          </a:xfrm>
          <a:prstGeom prst="rect">
            <a:avLst/>
          </a:prstGeom>
        </p:spPr>
        <p:txBody>
          <a:bodyPr wrap="square">
            <a:spAutoFit/>
          </a:bodyPr>
          <a:lstStyle/>
          <a:p>
            <a:r>
              <a:rPr lang="en-US" sz="3200" b="1" dirty="0">
                <a:solidFill>
                  <a:srgbClr val="00B0F0"/>
                </a:solidFill>
                <a:latin typeface="Algerian" pitchFamily="82" charset="0"/>
              </a:rPr>
              <a:t>login page snapshot</a:t>
            </a:r>
            <a:endParaRPr lang="en-IN" sz="3200" b="1" dirty="0"/>
          </a:p>
        </p:txBody>
      </p:sp>
    </p:spTree>
    <p:extLst>
      <p:ext uri="{BB962C8B-B14F-4D97-AF65-F5344CB8AC3E}">
        <p14:creationId xmlns:p14="http://schemas.microsoft.com/office/powerpoint/2010/main" val="5101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228600"/>
            <a:ext cx="4467890" cy="584775"/>
          </a:xfrm>
          <a:prstGeom prst="rect">
            <a:avLst/>
          </a:prstGeom>
        </p:spPr>
        <p:txBody>
          <a:bodyPr wrap="none">
            <a:spAutoFit/>
          </a:bodyPr>
          <a:lstStyle/>
          <a:p>
            <a:r>
              <a:rPr lang="en-US" sz="3200" b="1" dirty="0">
                <a:solidFill>
                  <a:srgbClr val="00B0F0"/>
                </a:solidFill>
                <a:latin typeface="Algerian" pitchFamily="82" charset="0"/>
              </a:rPr>
              <a:t>main page snapshot</a:t>
            </a:r>
            <a:endParaRPr lang="en-IN" sz="3200" b="1" dirty="0"/>
          </a:p>
        </p:txBody>
      </p:sp>
      <p:pic>
        <p:nvPicPr>
          <p:cNvPr id="4" name="Picture 3" descr="C:\Users\stephen\Documents\IMG-20220601-WA000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990600"/>
            <a:ext cx="3352800" cy="5669809"/>
          </a:xfrm>
          <a:prstGeom prst="rect">
            <a:avLst/>
          </a:prstGeom>
          <a:noFill/>
          <a:ln>
            <a:noFill/>
          </a:ln>
        </p:spPr>
      </p:pic>
    </p:spTree>
    <p:extLst>
      <p:ext uri="{BB962C8B-B14F-4D97-AF65-F5344CB8AC3E}">
        <p14:creationId xmlns:p14="http://schemas.microsoft.com/office/powerpoint/2010/main" val="67711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7704667" cy="3332816"/>
          </a:xfrm>
        </p:spPr>
        <p:txBody>
          <a:bodyPr>
            <a:normAutofit fontScale="92500" lnSpcReduction="10000"/>
          </a:bodyPr>
          <a:lstStyle/>
          <a:p>
            <a:pPr marL="0" indent="0" algn="just">
              <a:lnSpc>
                <a:spcPct val="150000"/>
              </a:lnSpc>
              <a:buNone/>
            </a:pPr>
            <a:r>
              <a:rPr lang="en-US" sz="2400" b="1" u="heavy" dirty="0">
                <a:latin typeface="Algerian" pitchFamily="82" charset="0"/>
              </a:rPr>
              <a:t>ANNOUNCEMENT :</a:t>
            </a:r>
            <a:r>
              <a:rPr lang="en-US" sz="2400" dirty="0">
                <a:latin typeface="Algerian" pitchFamily="82" charset="0"/>
              </a:rPr>
              <a:t>     </a:t>
            </a:r>
          </a:p>
          <a:p>
            <a:pPr marL="0" indent="0" algn="just">
              <a:lnSpc>
                <a:spcPct val="150000"/>
              </a:lnSpc>
              <a:buNone/>
            </a:pPr>
            <a:r>
              <a:rPr lang="en-US" sz="2000" dirty="0">
                <a:latin typeface="Algerian" pitchFamily="82" charset="0"/>
              </a:rPr>
              <a:t>             Announcement details shows in the home page </a:t>
            </a:r>
            <a:r>
              <a:rPr lang="en-US" sz="2000" dirty="0" err="1">
                <a:latin typeface="Algerian" pitchFamily="82" charset="0"/>
              </a:rPr>
              <a:t>itself.but</a:t>
            </a:r>
            <a:r>
              <a:rPr lang="en-US" sz="2000" dirty="0">
                <a:latin typeface="Algerian" pitchFamily="82" charset="0"/>
              </a:rPr>
              <a:t> for seeing the full announcement and the previous announcement is icon is used. Staff given announcement to their students for examination date,  timing,   results, notes required. This are the details seen in the announcement page.</a:t>
            </a:r>
            <a:endParaRPr lang="en-IN" sz="2000" dirty="0">
              <a:latin typeface="Algerian" pitchFamily="82" charset="0"/>
            </a:endParaRPr>
          </a:p>
          <a:p>
            <a:pPr marL="0" indent="0">
              <a:buNone/>
            </a:pPr>
            <a:endParaRPr lang="en-US" dirty="0"/>
          </a:p>
        </p:txBody>
      </p:sp>
    </p:spTree>
    <p:extLst>
      <p:ext uri="{BB962C8B-B14F-4D97-AF65-F5344CB8AC3E}">
        <p14:creationId xmlns:p14="http://schemas.microsoft.com/office/powerpoint/2010/main" val="2067247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5E20-9883-660F-398C-4AE3D6DD7E70}"/>
              </a:ext>
            </a:extLst>
          </p:cNvPr>
          <p:cNvSpPr>
            <a:spLocks noGrp="1"/>
          </p:cNvSpPr>
          <p:nvPr>
            <p:ph type="title"/>
          </p:nvPr>
        </p:nvSpPr>
        <p:spPr>
          <a:xfrm>
            <a:off x="982133" y="457201"/>
            <a:ext cx="7704667" cy="533399"/>
          </a:xfrm>
        </p:spPr>
        <p:txBody>
          <a:bodyPr>
            <a:normAutofit fontScale="90000"/>
          </a:bodyPr>
          <a:lstStyle/>
          <a:p>
            <a:r>
              <a:rPr lang="en-US" dirty="0" err="1">
                <a:solidFill>
                  <a:srgbClr val="00B0F0"/>
                </a:solidFill>
                <a:latin typeface="Algerian" pitchFamily="82" charset="0"/>
              </a:rPr>
              <a:t>AnNouncement</a:t>
            </a:r>
            <a:r>
              <a:rPr lang="en-US" dirty="0">
                <a:solidFill>
                  <a:srgbClr val="00B0F0"/>
                </a:solidFill>
                <a:latin typeface="Algerian" pitchFamily="82" charset="0"/>
              </a:rPr>
              <a:t> page</a:t>
            </a:r>
            <a:endParaRPr lang="en-IN" dirty="0"/>
          </a:p>
        </p:txBody>
      </p:sp>
      <p:pic>
        <p:nvPicPr>
          <p:cNvPr id="5" name="Content Placeholder 4">
            <a:extLst>
              <a:ext uri="{FF2B5EF4-FFF2-40B4-BE49-F238E27FC236}">
                <a16:creationId xmlns:a16="http://schemas.microsoft.com/office/drawing/2014/main" id="{3400F5FA-BD49-9DC5-7C26-AF1CB920CCC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52800" y="1122230"/>
            <a:ext cx="2590799" cy="4876934"/>
          </a:xfrm>
        </p:spPr>
      </p:pic>
    </p:spTree>
    <p:extLst>
      <p:ext uri="{BB962C8B-B14F-4D97-AF65-F5344CB8AC3E}">
        <p14:creationId xmlns:p14="http://schemas.microsoft.com/office/powerpoint/2010/main" val="347706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838200"/>
            <a:ext cx="7620000" cy="4800600"/>
          </a:xfrm>
        </p:spPr>
        <p:txBody>
          <a:bodyPr>
            <a:normAutofit/>
          </a:bodyPr>
          <a:lstStyle/>
          <a:p>
            <a:pPr marL="0" indent="0" algn="just">
              <a:lnSpc>
                <a:spcPct val="150000"/>
              </a:lnSpc>
              <a:buNone/>
            </a:pPr>
            <a:r>
              <a:rPr lang="en-US" sz="2400" b="1" u="heavy" dirty="0">
                <a:latin typeface="Algerian" pitchFamily="82" charset="0"/>
              </a:rPr>
              <a:t>Student  info  :</a:t>
            </a:r>
            <a:r>
              <a:rPr lang="en-US" sz="2400" dirty="0">
                <a:latin typeface="Algerian" pitchFamily="82" charset="0"/>
              </a:rPr>
              <a:t>     </a:t>
            </a:r>
          </a:p>
          <a:p>
            <a:pPr marL="0" indent="0" algn="just">
              <a:lnSpc>
                <a:spcPct val="150000"/>
              </a:lnSpc>
              <a:buNone/>
            </a:pPr>
            <a:r>
              <a:rPr lang="en-US" sz="2000" dirty="0">
                <a:latin typeface="Algerian" pitchFamily="82" charset="0"/>
              </a:rPr>
              <a:t>             </a:t>
            </a:r>
            <a:r>
              <a:rPr lang="en-US" sz="2200" dirty="0">
                <a:latin typeface="Algerian" pitchFamily="82" charset="0"/>
              </a:rPr>
              <a:t>students details shows in the home page </a:t>
            </a:r>
            <a:r>
              <a:rPr lang="en-US" sz="2200" dirty="0" err="1">
                <a:latin typeface="Algerian" pitchFamily="82" charset="0"/>
              </a:rPr>
              <a:t>itself.but</a:t>
            </a:r>
            <a:r>
              <a:rPr lang="en-US" sz="2200" dirty="0">
                <a:latin typeface="Algerian" pitchFamily="82" charset="0"/>
              </a:rPr>
              <a:t> for seeing the full announcement and the previous announcement is icon is used. Staff given announcement to their students for examination date,  </a:t>
            </a:r>
            <a:r>
              <a:rPr lang="en-US" sz="2200" dirty="0" err="1">
                <a:latin typeface="Algerian" pitchFamily="82" charset="0"/>
              </a:rPr>
              <a:t>timing,results</a:t>
            </a:r>
            <a:r>
              <a:rPr lang="en-US" sz="2200" dirty="0">
                <a:latin typeface="Algerian" pitchFamily="82" charset="0"/>
              </a:rPr>
              <a:t>, notes required. This are the details seen in the announcement page.</a:t>
            </a:r>
            <a:endParaRPr lang="en-IN" sz="2200" dirty="0">
              <a:latin typeface="Algerian" pitchFamily="82" charset="0"/>
            </a:endParaRPr>
          </a:p>
          <a:p>
            <a:pPr marL="0" indent="0" algn="just">
              <a:lnSpc>
                <a:spcPct val="150000"/>
              </a:lnSpc>
              <a:buNone/>
            </a:pPr>
            <a:endParaRPr lang="en-US" dirty="0"/>
          </a:p>
        </p:txBody>
      </p:sp>
    </p:spTree>
    <p:extLst>
      <p:ext uri="{BB962C8B-B14F-4D97-AF65-F5344CB8AC3E}">
        <p14:creationId xmlns:p14="http://schemas.microsoft.com/office/powerpoint/2010/main" val="462216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EA10B39-C8D6-756B-33B8-3F95271E45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5200" y="1295400"/>
            <a:ext cx="2820499" cy="5285582"/>
          </a:xfrm>
        </p:spPr>
      </p:pic>
      <p:sp>
        <p:nvSpPr>
          <p:cNvPr id="8" name="Rectangle 7">
            <a:extLst>
              <a:ext uri="{FF2B5EF4-FFF2-40B4-BE49-F238E27FC236}">
                <a16:creationId xmlns:a16="http://schemas.microsoft.com/office/drawing/2014/main" id="{ABDA3BB1-72FE-A710-A389-BD454C904940}"/>
              </a:ext>
            </a:extLst>
          </p:cNvPr>
          <p:cNvSpPr/>
          <p:nvPr/>
        </p:nvSpPr>
        <p:spPr>
          <a:xfrm>
            <a:off x="2437847" y="193090"/>
            <a:ext cx="4955203" cy="584775"/>
          </a:xfrm>
          <a:prstGeom prst="rect">
            <a:avLst/>
          </a:prstGeom>
        </p:spPr>
        <p:txBody>
          <a:bodyPr wrap="none">
            <a:spAutoFit/>
          </a:bodyPr>
          <a:lstStyle/>
          <a:p>
            <a:r>
              <a:rPr lang="en-US" sz="3200" b="1" dirty="0">
                <a:solidFill>
                  <a:srgbClr val="00B0F0"/>
                </a:solidFill>
                <a:latin typeface="Algerian" pitchFamily="82" charset="0"/>
              </a:rPr>
              <a:t>Student Info snapshot</a:t>
            </a:r>
            <a:endParaRPr lang="en-IN" sz="3200" b="1" dirty="0"/>
          </a:p>
        </p:txBody>
      </p:sp>
    </p:spTree>
    <p:extLst>
      <p:ext uri="{BB962C8B-B14F-4D97-AF65-F5344CB8AC3E}">
        <p14:creationId xmlns:p14="http://schemas.microsoft.com/office/powerpoint/2010/main" val="182728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6843252" cy="5105400"/>
          </a:xfrm>
        </p:spPr>
        <p:txBody>
          <a:bodyPr>
            <a:normAutofit fontScale="85000" lnSpcReduction="10000"/>
          </a:bodyPr>
          <a:lstStyle/>
          <a:p>
            <a:pPr algn="just">
              <a:lnSpc>
                <a:spcPct val="170000"/>
              </a:lnSpc>
              <a:buFont typeface="Wingdings" pitchFamily="2" charset="2"/>
              <a:buChar char="Ø"/>
            </a:pPr>
            <a:r>
              <a:rPr lang="en-US" dirty="0">
                <a:latin typeface="Algerian" pitchFamily="82" charset="0"/>
              </a:rPr>
              <a:t>Also the previous day absentees don't know what happened in the class or laboratory etc. Hence this project is developed  to know about colleges </a:t>
            </a:r>
            <a:r>
              <a:rPr lang="en-US" dirty="0" err="1">
                <a:latin typeface="Algerian" pitchFamily="82" charset="0"/>
              </a:rPr>
              <a:t>informations</a:t>
            </a:r>
            <a:r>
              <a:rPr lang="en-US" dirty="0">
                <a:latin typeface="Algerian" pitchFamily="82" charset="0"/>
              </a:rPr>
              <a:t> through phone. </a:t>
            </a:r>
          </a:p>
          <a:p>
            <a:pPr algn="just">
              <a:lnSpc>
                <a:spcPct val="170000"/>
              </a:lnSpc>
              <a:buFont typeface="Wingdings" pitchFamily="2" charset="2"/>
              <a:buChar char="Ø"/>
            </a:pPr>
            <a:endParaRPr lang="en-US" dirty="0">
              <a:latin typeface="Algerian" pitchFamily="82" charset="0"/>
            </a:endParaRPr>
          </a:p>
          <a:p>
            <a:pPr algn="just">
              <a:lnSpc>
                <a:spcPct val="170000"/>
              </a:lnSpc>
              <a:buFont typeface="Wingdings" pitchFamily="2" charset="2"/>
              <a:buChar char="Ø"/>
            </a:pPr>
            <a:r>
              <a:rPr lang="en-US" dirty="0">
                <a:latin typeface="Algerian" pitchFamily="82" charset="0"/>
              </a:rPr>
              <a:t>It is highly efficient and necessary for students . No cost required , Helpful for students for knowing the college </a:t>
            </a:r>
            <a:r>
              <a:rPr lang="en-US" dirty="0" err="1">
                <a:latin typeface="Algerian" pitchFamily="82" charset="0"/>
              </a:rPr>
              <a:t>informations</a:t>
            </a:r>
            <a:r>
              <a:rPr lang="en-US" dirty="0">
                <a:latin typeface="Algerian" pitchFamily="82" charset="0"/>
              </a:rPr>
              <a:t> simultaneously.</a:t>
            </a:r>
          </a:p>
          <a:p>
            <a:endParaRPr lang="en-IN" dirty="0"/>
          </a:p>
        </p:txBody>
      </p:sp>
    </p:spTree>
    <p:extLst>
      <p:ext uri="{BB962C8B-B14F-4D97-AF65-F5344CB8AC3E}">
        <p14:creationId xmlns:p14="http://schemas.microsoft.com/office/powerpoint/2010/main" val="596779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848600" cy="4724400"/>
          </a:xfrm>
        </p:spPr>
        <p:txBody>
          <a:bodyPr>
            <a:normAutofit fontScale="92500" lnSpcReduction="10000"/>
          </a:bodyPr>
          <a:lstStyle/>
          <a:p>
            <a:pPr marL="0" indent="0" algn="just">
              <a:lnSpc>
                <a:spcPct val="150000"/>
              </a:lnSpc>
              <a:buNone/>
            </a:pPr>
            <a:r>
              <a:rPr lang="en-US" sz="2600" b="1" dirty="0">
                <a:latin typeface="Algerian" pitchFamily="82" charset="0"/>
              </a:rPr>
              <a:t> </a:t>
            </a:r>
            <a:r>
              <a:rPr lang="en-US" sz="2600" b="1" u="sng" dirty="0">
                <a:latin typeface="Algerian" pitchFamily="82" charset="0"/>
              </a:rPr>
              <a:t>notes :</a:t>
            </a:r>
            <a:r>
              <a:rPr lang="en-US" sz="2600" u="sng" dirty="0">
                <a:latin typeface="Algerian" pitchFamily="82" charset="0"/>
              </a:rPr>
              <a:t> </a:t>
            </a:r>
          </a:p>
          <a:p>
            <a:pPr marL="0" indent="0" algn="just">
              <a:lnSpc>
                <a:spcPct val="150000"/>
              </a:lnSpc>
              <a:buNone/>
            </a:pPr>
            <a:r>
              <a:rPr lang="en-US" sz="2400" dirty="0">
                <a:latin typeface="Algerian" pitchFamily="82" charset="0"/>
              </a:rPr>
              <a:t>            This app is mainly used to show the examination results and used for Downloading their respective notes also this mainly used to reduce the Time for the staff and also for the students. With the help of the username And password  in the login page we can see the examination results..</a:t>
            </a:r>
            <a:r>
              <a:rPr lang="en-US" sz="2400" u="sng" dirty="0">
                <a:latin typeface="Algerian" pitchFamily="82" charset="0"/>
              </a:rPr>
              <a:t>    </a:t>
            </a:r>
          </a:p>
          <a:p>
            <a:pPr marL="0" indent="0" algn="just">
              <a:lnSpc>
                <a:spcPct val="150000"/>
              </a:lnSpc>
              <a:buNone/>
            </a:pPr>
            <a:r>
              <a:rPr lang="en-US" sz="2000" dirty="0">
                <a:latin typeface="Algerian" pitchFamily="82" charset="0"/>
              </a:rPr>
              <a:t>             </a:t>
            </a:r>
            <a:endParaRPr lang="en-US" dirty="0"/>
          </a:p>
        </p:txBody>
      </p:sp>
    </p:spTree>
    <p:extLst>
      <p:ext uri="{BB962C8B-B14F-4D97-AF65-F5344CB8AC3E}">
        <p14:creationId xmlns:p14="http://schemas.microsoft.com/office/powerpoint/2010/main" val="836235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689B-2B8F-99E1-FEBB-9AA85AC37932}"/>
              </a:ext>
            </a:extLst>
          </p:cNvPr>
          <p:cNvSpPr>
            <a:spLocks noGrp="1"/>
          </p:cNvSpPr>
          <p:nvPr>
            <p:ph type="title"/>
          </p:nvPr>
        </p:nvSpPr>
        <p:spPr>
          <a:xfrm>
            <a:off x="982133" y="457201"/>
            <a:ext cx="7552267" cy="609599"/>
          </a:xfrm>
        </p:spPr>
        <p:txBody>
          <a:bodyPr>
            <a:normAutofit fontScale="90000"/>
          </a:bodyPr>
          <a:lstStyle/>
          <a:p>
            <a:r>
              <a:rPr lang="en-US" sz="4000" b="1" dirty="0">
                <a:solidFill>
                  <a:srgbClr val="00B0F0"/>
                </a:solidFill>
                <a:latin typeface="Algerian" pitchFamily="82" charset="0"/>
              </a:rPr>
              <a:t>Student Notes</a:t>
            </a:r>
            <a:endParaRPr lang="en-IN" dirty="0"/>
          </a:p>
        </p:txBody>
      </p:sp>
      <p:pic>
        <p:nvPicPr>
          <p:cNvPr id="4" name="Content Placeholder 3" descr="C:\Users\stephen\Downloads\Mask group.png">
            <a:extLst>
              <a:ext uri="{FF2B5EF4-FFF2-40B4-BE49-F238E27FC236}">
                <a16:creationId xmlns:a16="http://schemas.microsoft.com/office/drawing/2014/main" id="{7AA085F7-A08A-E0F8-D62A-130AECABF11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295400"/>
            <a:ext cx="2895600" cy="4703763"/>
          </a:xfrm>
          <a:prstGeom prst="rect">
            <a:avLst/>
          </a:prstGeom>
          <a:noFill/>
          <a:ln>
            <a:noFill/>
          </a:ln>
        </p:spPr>
      </p:pic>
    </p:spTree>
    <p:extLst>
      <p:ext uri="{BB962C8B-B14F-4D97-AF65-F5344CB8AC3E}">
        <p14:creationId xmlns:p14="http://schemas.microsoft.com/office/powerpoint/2010/main" val="1884083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143000"/>
            <a:ext cx="7772400" cy="4572000"/>
          </a:xfrm>
        </p:spPr>
        <p:txBody>
          <a:bodyPr>
            <a:normAutofit/>
          </a:bodyPr>
          <a:lstStyle/>
          <a:p>
            <a:pPr marL="0" indent="0">
              <a:buNone/>
            </a:pPr>
            <a:r>
              <a:rPr lang="en-US" sz="2400" b="1" u="heavy" dirty="0">
                <a:latin typeface="Algerian" pitchFamily="82" charset="0"/>
              </a:rPr>
              <a:t>BLOCK LAYOUT:</a:t>
            </a:r>
            <a:r>
              <a:rPr lang="en-US" sz="2400" dirty="0">
                <a:latin typeface="Algerian" pitchFamily="82" charset="0"/>
              </a:rPr>
              <a:t>       </a:t>
            </a:r>
          </a:p>
          <a:p>
            <a:pPr marL="0" indent="0">
              <a:buNone/>
            </a:pPr>
            <a:endParaRPr lang="en-US" sz="2000" dirty="0">
              <a:latin typeface="Algerian" pitchFamily="82" charset="0"/>
            </a:endParaRPr>
          </a:p>
          <a:p>
            <a:pPr marL="0" indent="0" algn="just">
              <a:lnSpc>
                <a:spcPct val="150000"/>
              </a:lnSpc>
              <a:buNone/>
            </a:pPr>
            <a:r>
              <a:rPr lang="en-US" sz="2000" dirty="0">
                <a:latin typeface="Algerian" pitchFamily="82" charset="0"/>
              </a:rPr>
              <a:t>            Newly joined students feel difficulty to find their way to their classes Laboratories etc.. in their department block . This app solves the </a:t>
            </a:r>
            <a:r>
              <a:rPr lang="en-US" sz="2000" dirty="0" err="1">
                <a:latin typeface="Algerian" pitchFamily="82" charset="0"/>
              </a:rPr>
              <a:t>difficulaties</a:t>
            </a:r>
            <a:r>
              <a:rPr lang="en-US" sz="2000" dirty="0">
                <a:latin typeface="Algerian" pitchFamily="82" charset="0"/>
              </a:rPr>
              <a:t> For finding the way. In this app we build a block layout to show the students Where the classes and laboratories  are located .</a:t>
            </a:r>
            <a:endParaRPr lang="en-IN" sz="2000" b="1" u="sng" dirty="0">
              <a:latin typeface="Algerian" pitchFamily="82" charset="0"/>
            </a:endParaRPr>
          </a:p>
          <a:p>
            <a:pPr marL="0" indent="0" algn="just">
              <a:lnSpc>
                <a:spcPct val="150000"/>
              </a:lnSpc>
              <a:buNone/>
            </a:pPr>
            <a:r>
              <a:rPr lang="en-US" sz="2000" dirty="0">
                <a:latin typeface="Algerian" pitchFamily="82" charset="0"/>
              </a:rPr>
              <a:t>             </a:t>
            </a:r>
          </a:p>
        </p:txBody>
      </p:sp>
    </p:spTree>
    <p:extLst>
      <p:ext uri="{BB962C8B-B14F-4D97-AF65-F5344CB8AC3E}">
        <p14:creationId xmlns:p14="http://schemas.microsoft.com/office/powerpoint/2010/main" val="328130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76D6-69B0-B84C-55B1-A75F737F0A1F}"/>
              </a:ext>
            </a:extLst>
          </p:cNvPr>
          <p:cNvSpPr>
            <a:spLocks noGrp="1"/>
          </p:cNvSpPr>
          <p:nvPr>
            <p:ph type="title"/>
          </p:nvPr>
        </p:nvSpPr>
        <p:spPr>
          <a:xfrm>
            <a:off x="982133" y="457201"/>
            <a:ext cx="7552267" cy="685799"/>
          </a:xfrm>
        </p:spPr>
        <p:txBody>
          <a:bodyPr>
            <a:normAutofit fontScale="90000"/>
          </a:bodyPr>
          <a:lstStyle/>
          <a:p>
            <a:r>
              <a:rPr lang="en-US" sz="4000" b="1" dirty="0">
                <a:solidFill>
                  <a:srgbClr val="00B0F0"/>
                </a:solidFill>
                <a:latin typeface="Algerian" pitchFamily="82" charset="0"/>
              </a:rPr>
              <a:t>block layout</a:t>
            </a:r>
            <a:endParaRPr lang="en-IN" dirty="0"/>
          </a:p>
        </p:txBody>
      </p:sp>
      <p:pic>
        <p:nvPicPr>
          <p:cNvPr id="4" name="Picture 3" descr="C:\Users\stephen\Documents\IMG-20220601-WA0006.jpg">
            <a:extLst>
              <a:ext uri="{FF2B5EF4-FFF2-40B4-BE49-F238E27FC236}">
                <a16:creationId xmlns:a16="http://schemas.microsoft.com/office/drawing/2014/main" id="{E4B3C4FA-C813-E214-91B9-90AEEEEC3F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371600"/>
            <a:ext cx="3128856" cy="5127795"/>
          </a:xfrm>
          <a:prstGeom prst="rect">
            <a:avLst/>
          </a:prstGeom>
          <a:noFill/>
          <a:ln>
            <a:noFill/>
          </a:ln>
        </p:spPr>
      </p:pic>
    </p:spTree>
    <p:extLst>
      <p:ext uri="{BB962C8B-B14F-4D97-AF65-F5344CB8AC3E}">
        <p14:creationId xmlns:p14="http://schemas.microsoft.com/office/powerpoint/2010/main" val="2169974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8001000" cy="5867400"/>
          </a:xfrm>
        </p:spPr>
        <p:txBody>
          <a:bodyPr>
            <a:normAutofit/>
          </a:bodyPr>
          <a:lstStyle/>
          <a:p>
            <a:pPr marL="0" indent="0">
              <a:buNone/>
            </a:pPr>
            <a:r>
              <a:rPr lang="en-US" sz="2400" b="1" u="heavy" dirty="0" err="1">
                <a:latin typeface="Algerian" pitchFamily="82" charset="0"/>
              </a:rPr>
              <a:t>Gpa</a:t>
            </a:r>
            <a:r>
              <a:rPr lang="en-US" sz="2400" b="1" u="heavy" dirty="0">
                <a:latin typeface="Algerian" pitchFamily="82" charset="0"/>
              </a:rPr>
              <a:t> calculator     and    calendar  :</a:t>
            </a:r>
            <a:r>
              <a:rPr lang="en-US" sz="2400" dirty="0">
                <a:latin typeface="Algerian" pitchFamily="82" charset="0"/>
              </a:rPr>
              <a:t>       </a:t>
            </a:r>
          </a:p>
          <a:p>
            <a:pPr marL="0" indent="0">
              <a:buNone/>
            </a:pPr>
            <a:endParaRPr lang="en-US" sz="2000" dirty="0">
              <a:latin typeface="Algerian" pitchFamily="82" charset="0"/>
            </a:endParaRPr>
          </a:p>
          <a:p>
            <a:pPr marL="0" indent="0" algn="just">
              <a:lnSpc>
                <a:spcPct val="150000"/>
              </a:lnSpc>
              <a:buNone/>
            </a:pPr>
            <a:r>
              <a:rPr lang="en-US" sz="2000" dirty="0">
                <a:latin typeface="Algerian" pitchFamily="82" charset="0"/>
              </a:rPr>
              <a:t>             We designed a </a:t>
            </a:r>
            <a:r>
              <a:rPr lang="en-US" sz="2000" dirty="0" err="1">
                <a:latin typeface="Algerian" pitchFamily="82" charset="0"/>
              </a:rPr>
              <a:t>gpa</a:t>
            </a:r>
            <a:r>
              <a:rPr lang="en-US" sz="2000" dirty="0">
                <a:latin typeface="Algerian" pitchFamily="82" charset="0"/>
              </a:rPr>
              <a:t> calculator in this  app for calculating the students semester exam </a:t>
            </a:r>
            <a:r>
              <a:rPr lang="en-US" sz="2000" dirty="0" err="1">
                <a:latin typeface="Algerian" pitchFamily="82" charset="0"/>
              </a:rPr>
              <a:t>gpa</a:t>
            </a:r>
            <a:r>
              <a:rPr lang="en-US" sz="2000" dirty="0">
                <a:latin typeface="Algerian" pitchFamily="82" charset="0"/>
              </a:rPr>
              <a:t>. </a:t>
            </a:r>
            <a:r>
              <a:rPr lang="en-US" sz="2000" dirty="0" err="1">
                <a:latin typeface="Algerian" pitchFamily="82" charset="0"/>
              </a:rPr>
              <a:t>Gpa</a:t>
            </a:r>
            <a:r>
              <a:rPr lang="en-US" sz="2000" dirty="0">
                <a:latin typeface="Algerian" pitchFamily="82" charset="0"/>
              </a:rPr>
              <a:t> calculator is designed with java coding and xml . Credits are updated in the java coding itself. Just students want to give their grade to calculate  their </a:t>
            </a:r>
            <a:r>
              <a:rPr lang="en-US" sz="2000" dirty="0" err="1">
                <a:latin typeface="Algerian" pitchFamily="82" charset="0"/>
              </a:rPr>
              <a:t>gpa</a:t>
            </a:r>
            <a:r>
              <a:rPr lang="en-US" sz="2000" dirty="0">
                <a:latin typeface="Algerian" pitchFamily="82" charset="0"/>
              </a:rPr>
              <a:t> . And calendar also  developed for seeing the dates.             </a:t>
            </a:r>
            <a:endParaRPr lang="en-US" dirty="0">
              <a:latin typeface="Algerian" pitchFamily="82" charset="0"/>
            </a:endParaRPr>
          </a:p>
        </p:txBody>
      </p:sp>
    </p:spTree>
    <p:extLst>
      <p:ext uri="{BB962C8B-B14F-4D97-AF65-F5344CB8AC3E}">
        <p14:creationId xmlns:p14="http://schemas.microsoft.com/office/powerpoint/2010/main" val="127378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stephen\Documents\IMG-20220601-WA0008.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266577"/>
            <a:ext cx="2827020" cy="4936632"/>
          </a:xfrm>
          <a:prstGeom prst="rect">
            <a:avLst/>
          </a:prstGeom>
          <a:noFill/>
          <a:ln>
            <a:noFill/>
          </a:ln>
        </p:spPr>
      </p:pic>
      <p:pic>
        <p:nvPicPr>
          <p:cNvPr id="3" name="Picture 2">
            <a:extLst>
              <a:ext uri="{FF2B5EF4-FFF2-40B4-BE49-F238E27FC236}">
                <a16:creationId xmlns:a16="http://schemas.microsoft.com/office/drawing/2014/main" id="{DC7B29E1-8FE6-580B-8468-BD46C7F3ED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311769"/>
            <a:ext cx="2827020" cy="4936632"/>
          </a:xfrm>
          <a:prstGeom prst="rect">
            <a:avLst/>
          </a:prstGeom>
        </p:spPr>
      </p:pic>
    </p:spTree>
    <p:extLst>
      <p:ext uri="{BB962C8B-B14F-4D97-AF65-F5344CB8AC3E}">
        <p14:creationId xmlns:p14="http://schemas.microsoft.com/office/powerpoint/2010/main" val="188453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152400"/>
            <a:ext cx="7704667" cy="1981200"/>
          </a:xfrm>
        </p:spPr>
        <p:txBody>
          <a:bodyPr/>
          <a:lstStyle/>
          <a:p>
            <a:r>
              <a:rPr lang="en-US" dirty="0">
                <a:solidFill>
                  <a:srgbClr val="00B0F0"/>
                </a:solidFill>
                <a:latin typeface="Algerian" pitchFamily="82" charset="0"/>
              </a:rPr>
              <a:t>References</a:t>
            </a:r>
          </a:p>
        </p:txBody>
      </p:sp>
      <p:sp>
        <p:nvSpPr>
          <p:cNvPr id="3" name="Content Placeholder 2"/>
          <p:cNvSpPr>
            <a:spLocks noGrp="1"/>
          </p:cNvSpPr>
          <p:nvPr>
            <p:ph idx="1"/>
          </p:nvPr>
        </p:nvSpPr>
        <p:spPr>
          <a:xfrm>
            <a:off x="982133" y="1676400"/>
            <a:ext cx="7704667" cy="4323416"/>
          </a:xfrm>
        </p:spPr>
        <p:txBody>
          <a:bodyPr>
            <a:normAutofit fontScale="62500" lnSpcReduction="20000"/>
          </a:bodyPr>
          <a:lstStyle/>
          <a:p>
            <a:pPr>
              <a:lnSpc>
                <a:spcPct val="150000"/>
              </a:lnSpc>
              <a:buFont typeface="Wingdings" pitchFamily="2" charset="2"/>
              <a:buChar char="Ø"/>
            </a:pPr>
            <a:r>
              <a:rPr lang="en-US" sz="2900" dirty="0">
                <a:latin typeface="Algerian" pitchFamily="82" charset="0"/>
              </a:rPr>
              <a:t>[1] “Educational app for Students academic Performance” by Jasmine Erika A. Ababa, </a:t>
            </a:r>
            <a:r>
              <a:rPr lang="en-US" sz="2900" dirty="0" err="1">
                <a:latin typeface="Algerian" pitchFamily="82" charset="0"/>
              </a:rPr>
              <a:t>Cyrel</a:t>
            </a:r>
            <a:r>
              <a:rPr lang="en-US" sz="2900" dirty="0">
                <a:latin typeface="Algerian" pitchFamily="82" charset="0"/>
              </a:rPr>
              <a:t> Sean</a:t>
            </a:r>
          </a:p>
          <a:p>
            <a:pPr>
              <a:lnSpc>
                <a:spcPct val="150000"/>
              </a:lnSpc>
              <a:buFont typeface="Wingdings" pitchFamily="2" charset="2"/>
              <a:buChar char="Ø"/>
            </a:pPr>
            <a:r>
              <a:rPr lang="en-IN" sz="2900" dirty="0">
                <a:latin typeface="Algerian" pitchFamily="82" charset="0"/>
              </a:rPr>
              <a:t>[2] “An Android Based Mobile Framework for Student Alert Notification” by Winfred </a:t>
            </a:r>
            <a:r>
              <a:rPr lang="en-IN" sz="2900" dirty="0" err="1">
                <a:latin typeface="Algerian" pitchFamily="82" charset="0"/>
              </a:rPr>
              <a:t>Adjardjah</a:t>
            </a:r>
            <a:r>
              <a:rPr lang="en-IN" sz="2900" dirty="0">
                <a:latin typeface="Algerian" pitchFamily="82" charset="0"/>
              </a:rPr>
              <a:t> </a:t>
            </a:r>
            <a:r>
              <a:rPr lang="en-IN" sz="2900" dirty="0" err="1">
                <a:latin typeface="Algerian" pitchFamily="82" charset="0"/>
              </a:rPr>
              <a:t>Geor</a:t>
            </a:r>
            <a:r>
              <a:rPr lang="en-IN" sz="2900" dirty="0">
                <a:latin typeface="Algerian" pitchFamily="82" charset="0"/>
              </a:rPr>
              <a:t>.</a:t>
            </a:r>
          </a:p>
          <a:p>
            <a:pPr>
              <a:lnSpc>
                <a:spcPct val="150000"/>
              </a:lnSpc>
              <a:buFont typeface="Wingdings" pitchFamily="2" charset="2"/>
              <a:buChar char="Ø"/>
            </a:pPr>
            <a:r>
              <a:rPr lang="en-IN" sz="2900" dirty="0">
                <a:latin typeface="Algerian" pitchFamily="82" charset="0"/>
              </a:rPr>
              <a:t>[3] “Android Based  Student  Reminder  System” by  </a:t>
            </a:r>
            <a:r>
              <a:rPr lang="en-IN" sz="2900" dirty="0" err="1">
                <a:latin typeface="Algerian" pitchFamily="82" charset="0"/>
              </a:rPr>
              <a:t>S.Bhavani</a:t>
            </a:r>
            <a:r>
              <a:rPr lang="en-IN" sz="2900" dirty="0">
                <a:latin typeface="Algerian" pitchFamily="82" charset="0"/>
              </a:rPr>
              <a:t>  ,</a:t>
            </a:r>
            <a:r>
              <a:rPr lang="en-IN" sz="2900" dirty="0" err="1">
                <a:latin typeface="Algerian" pitchFamily="82" charset="0"/>
              </a:rPr>
              <a:t>Y.Sanjay</a:t>
            </a:r>
            <a:r>
              <a:rPr lang="en-IN" sz="2900" dirty="0">
                <a:latin typeface="Algerian" pitchFamily="82" charset="0"/>
              </a:rPr>
              <a:t>.</a:t>
            </a:r>
          </a:p>
          <a:p>
            <a:pPr>
              <a:lnSpc>
                <a:spcPct val="150000"/>
              </a:lnSpc>
              <a:buFont typeface="Wingdings" pitchFamily="2" charset="2"/>
              <a:buChar char="Ø"/>
            </a:pPr>
            <a:r>
              <a:rPr lang="en-IN" sz="2900" dirty="0">
                <a:latin typeface="Algerian" pitchFamily="82" charset="0"/>
              </a:rPr>
              <a:t>[4]“Fire base in android app development –study” by Daniel pan , </a:t>
            </a:r>
            <a:r>
              <a:rPr lang="en-IN" sz="2900" dirty="0" err="1">
                <a:latin typeface="Algerian" pitchFamily="82" charset="0"/>
              </a:rPr>
              <a:t>supriya</a:t>
            </a:r>
            <a:r>
              <a:rPr lang="en-IN" sz="2900" dirty="0">
                <a:latin typeface="Algerian" pitchFamily="82" charset="0"/>
              </a:rPr>
              <a:t>.  </a:t>
            </a:r>
          </a:p>
          <a:p>
            <a:pPr>
              <a:lnSpc>
                <a:spcPct val="150000"/>
              </a:lnSpc>
              <a:buFont typeface="Wingdings" pitchFamily="2" charset="2"/>
              <a:buChar char="Ø"/>
            </a:pPr>
            <a:r>
              <a:rPr lang="en-IN" sz="2900" dirty="0">
                <a:latin typeface="Algerian" pitchFamily="82" charset="0"/>
              </a:rPr>
              <a:t>[5]“Android Programming in a Day! The Power Guide for Beginners In Android App Programming” by Sam Key</a:t>
            </a:r>
          </a:p>
          <a:p>
            <a:pPr marL="0" indent="0">
              <a:lnSpc>
                <a:spcPct val="200000"/>
              </a:lnSpc>
              <a:buNone/>
            </a:pPr>
            <a:endParaRPr lang="en-US" sz="2000" dirty="0">
              <a:latin typeface="Algerian" pitchFamily="8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685800"/>
            <a:ext cx="7704667" cy="3332816"/>
          </a:xfrm>
        </p:spPr>
        <p:txBody>
          <a:bodyPr>
            <a:normAutofit fontScale="92500"/>
          </a:bodyPr>
          <a:lstStyle/>
          <a:p>
            <a:pPr algn="just">
              <a:lnSpc>
                <a:spcPct val="150000"/>
              </a:lnSpc>
              <a:buFont typeface="Wingdings" pitchFamily="2" charset="2"/>
              <a:buChar char="Ø"/>
            </a:pPr>
            <a:r>
              <a:rPr lang="en-IN" sz="2000" dirty="0">
                <a:latin typeface="Algerian" pitchFamily="82" charset="0"/>
              </a:rPr>
              <a:t>[6] “Head First Android Development: A Brain-Friendly Guide” by Dawn Griffiths and David Griffiths.</a:t>
            </a:r>
          </a:p>
          <a:p>
            <a:pPr algn="just">
              <a:lnSpc>
                <a:spcPct val="150000"/>
              </a:lnSpc>
              <a:buFont typeface="Wingdings" pitchFamily="2" charset="2"/>
              <a:buChar char="Ø"/>
            </a:pPr>
            <a:r>
              <a:rPr lang="en-IN" sz="2000" dirty="0">
                <a:latin typeface="Algerian" pitchFamily="82" charset="0"/>
              </a:rPr>
              <a:t>[7]“The Definitive Guide to Firebase: Build Android Apps on Google's Mobile Platform” </a:t>
            </a:r>
            <a:r>
              <a:rPr lang="en-IN" sz="2000" dirty="0" err="1">
                <a:latin typeface="Algerian" pitchFamily="82" charset="0"/>
              </a:rPr>
              <a:t>Moroney</a:t>
            </a:r>
            <a:r>
              <a:rPr lang="en-IN" sz="2000" dirty="0">
                <a:latin typeface="Algerian" pitchFamily="82" charset="0"/>
              </a:rPr>
              <a:t>, Laurence.</a:t>
            </a:r>
          </a:p>
          <a:p>
            <a:pPr algn="just">
              <a:lnSpc>
                <a:spcPct val="150000"/>
              </a:lnSpc>
              <a:buFont typeface="Wingdings" pitchFamily="2" charset="2"/>
              <a:buChar char="Ø"/>
            </a:pPr>
            <a:r>
              <a:rPr lang="en-IN" sz="2000" dirty="0">
                <a:latin typeface="Algerian" pitchFamily="82" charset="0"/>
              </a:rPr>
              <a:t>[8]“Build Mobile Apps with ionic 4 and firebase: Hybrid Mobile App Development” Cheng, Fu.</a:t>
            </a:r>
          </a:p>
          <a:p>
            <a:pPr marL="0" indent="0">
              <a:buNone/>
            </a:pPr>
            <a:endParaRPr lang="en-IN" dirty="0">
              <a:latin typeface="Algerian" pitchFamily="82" charset="0"/>
            </a:endParaRPr>
          </a:p>
        </p:txBody>
      </p:sp>
    </p:spTree>
    <p:extLst>
      <p:ext uri="{BB962C8B-B14F-4D97-AF65-F5344CB8AC3E}">
        <p14:creationId xmlns:p14="http://schemas.microsoft.com/office/powerpoint/2010/main" val="97792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444F9-1976-B1D2-28A3-544F3EB8CF62}"/>
              </a:ext>
            </a:extLst>
          </p:cNvPr>
          <p:cNvSpPr>
            <a:spLocks noGrp="1"/>
          </p:cNvSpPr>
          <p:nvPr>
            <p:ph type="title"/>
          </p:nvPr>
        </p:nvSpPr>
        <p:spPr>
          <a:xfrm>
            <a:off x="942207" y="248239"/>
            <a:ext cx="7467599" cy="1676400"/>
          </a:xfrm>
        </p:spPr>
        <p:txBody>
          <a:bodyPr/>
          <a:lstStyle/>
          <a:p>
            <a:r>
              <a:rPr lang="en-US" dirty="0">
                <a:solidFill>
                  <a:srgbClr val="00B0F0"/>
                </a:solidFill>
                <a:latin typeface="Algerian" pitchFamily="82" charset="0"/>
              </a:rPr>
              <a:t>Conclusion</a:t>
            </a:r>
            <a:endParaRPr lang="en-IN" dirty="0"/>
          </a:p>
        </p:txBody>
      </p:sp>
      <p:sp>
        <p:nvSpPr>
          <p:cNvPr id="12" name="Content Placeholder 2">
            <a:extLst>
              <a:ext uri="{FF2B5EF4-FFF2-40B4-BE49-F238E27FC236}">
                <a16:creationId xmlns:a16="http://schemas.microsoft.com/office/drawing/2014/main" id="{A32B7D2F-00B2-2BA4-36AF-C7BC6CB437A4}"/>
              </a:ext>
            </a:extLst>
          </p:cNvPr>
          <p:cNvSpPr txBox="1">
            <a:spLocks/>
          </p:cNvSpPr>
          <p:nvPr/>
        </p:nvSpPr>
        <p:spPr>
          <a:xfrm>
            <a:off x="982133" y="1676400"/>
            <a:ext cx="7704667" cy="37338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just">
              <a:lnSpc>
                <a:spcPct val="150000"/>
              </a:lnSpc>
              <a:buFont typeface="Wingdings" panose="05000000000000000000" pitchFamily="2" charset="2"/>
              <a:buChar char="Ø"/>
            </a:pPr>
            <a:r>
              <a:rPr lang="en-GB" dirty="0">
                <a:latin typeface="Algerian" panose="04020705040A02060702" pitchFamily="82" charset="0"/>
              </a:rPr>
              <a:t>This application is mainly used for the students from saving time. </a:t>
            </a:r>
          </a:p>
          <a:p>
            <a:pPr marL="342900" indent="-342900" algn="just">
              <a:lnSpc>
                <a:spcPct val="150000"/>
              </a:lnSpc>
              <a:buFont typeface="Wingdings" panose="05000000000000000000" pitchFamily="2" charset="2"/>
              <a:buChar char="Ø"/>
            </a:pPr>
            <a:r>
              <a:rPr lang="en-GB" dirty="0">
                <a:latin typeface="Algerian" panose="04020705040A02060702" pitchFamily="82" charset="0"/>
              </a:rPr>
              <a:t>Hence this application is used for guide the students to update them about the </a:t>
            </a:r>
            <a:r>
              <a:rPr lang="en-GB">
                <a:latin typeface="Algerian" panose="04020705040A02060702" pitchFamily="82" charset="0"/>
              </a:rPr>
              <a:t>class information.</a:t>
            </a:r>
            <a:endParaRPr lang="en-GB" dirty="0">
              <a:latin typeface="Algerian" panose="04020705040A02060702" pitchFamily="82" charset="0"/>
            </a:endParaRPr>
          </a:p>
          <a:p>
            <a:pPr marL="342900" indent="-342900" algn="just">
              <a:lnSpc>
                <a:spcPct val="150000"/>
              </a:lnSpc>
              <a:buFont typeface="Wingdings" panose="05000000000000000000" pitchFamily="2" charset="2"/>
              <a:buChar char="Ø"/>
            </a:pPr>
            <a:endParaRPr lang="en-US" dirty="0">
              <a:latin typeface="Algerian" pitchFamily="82" charset="0"/>
            </a:endParaRPr>
          </a:p>
        </p:txBody>
      </p:sp>
    </p:spTree>
    <p:extLst>
      <p:ext uri="{BB962C8B-B14F-4D97-AF65-F5344CB8AC3E}">
        <p14:creationId xmlns:p14="http://schemas.microsoft.com/office/powerpoint/2010/main" val="403400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0"/>
            <a:ext cx="6843252" cy="5715000"/>
          </a:xfrm>
        </p:spPr>
        <p:txBody>
          <a:bodyPr>
            <a:normAutofit fontScale="62500" lnSpcReduction="20000"/>
          </a:bodyPr>
          <a:lstStyle/>
          <a:p>
            <a:pPr algn="just">
              <a:lnSpc>
                <a:spcPct val="170000"/>
              </a:lnSpc>
              <a:buFont typeface="Wingdings" pitchFamily="2" charset="2"/>
              <a:buChar char="Ø"/>
            </a:pPr>
            <a:r>
              <a:rPr lang="en-US" sz="3200" dirty="0">
                <a:latin typeface="Algerian" pitchFamily="82" charset="0"/>
              </a:rPr>
              <a:t>In this app ,we have developed only one department information for students, by developing all department information this app is helpful for all students </a:t>
            </a:r>
            <a:r>
              <a:rPr lang="en-US" sz="3200" dirty="0" err="1">
                <a:latin typeface="Algerian" pitchFamily="82" charset="0"/>
              </a:rPr>
              <a:t>studing</a:t>
            </a:r>
            <a:r>
              <a:rPr lang="en-US" sz="3200" dirty="0">
                <a:latin typeface="Algerian" pitchFamily="82" charset="0"/>
              </a:rPr>
              <a:t> in that college.</a:t>
            </a:r>
          </a:p>
          <a:p>
            <a:pPr algn="just">
              <a:lnSpc>
                <a:spcPct val="170000"/>
              </a:lnSpc>
              <a:buFont typeface="Wingdings" pitchFamily="2" charset="2"/>
              <a:buChar char="Ø"/>
            </a:pPr>
            <a:endParaRPr lang="en-US" sz="3200" dirty="0">
              <a:latin typeface="Algerian" pitchFamily="82" charset="0"/>
            </a:endParaRPr>
          </a:p>
          <a:p>
            <a:pPr algn="just">
              <a:lnSpc>
                <a:spcPct val="170000"/>
              </a:lnSpc>
              <a:buFont typeface="Wingdings" pitchFamily="2" charset="2"/>
              <a:buChar char="Ø"/>
            </a:pPr>
            <a:r>
              <a:rPr lang="en-US" sz="3200" dirty="0">
                <a:latin typeface="Algerian" pitchFamily="82" charset="0"/>
              </a:rPr>
              <a:t>This application is mainly used for the students from saving timing complexity. Hence this application is used for gather new information about class for students and highlight the direction to the each students.</a:t>
            </a:r>
          </a:p>
          <a:p>
            <a:pPr algn="just">
              <a:lnSpc>
                <a:spcPct val="170000"/>
              </a:lnSpc>
              <a:buFont typeface="Wingdings" pitchFamily="2" charset="2"/>
              <a:buChar char="Ø"/>
            </a:pPr>
            <a:endParaRPr lang="en-US" dirty="0">
              <a:latin typeface="Algerian" pitchFamily="82" charset="0"/>
            </a:endParaRPr>
          </a:p>
          <a:p>
            <a:endParaRPr lang="en-IN" dirty="0"/>
          </a:p>
        </p:txBody>
      </p:sp>
    </p:spTree>
    <p:extLst>
      <p:ext uri="{BB962C8B-B14F-4D97-AF65-F5344CB8AC3E}">
        <p14:creationId xmlns:p14="http://schemas.microsoft.com/office/powerpoint/2010/main" val="331842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24200"/>
            <a:ext cx="8259098" cy="1018035"/>
          </a:xfrm>
        </p:spPr>
        <p:txBody>
          <a:bodyPr>
            <a:normAutofit/>
          </a:bodyPr>
          <a:lstStyle/>
          <a:p>
            <a:r>
              <a:rPr lang="en-US" sz="4000" dirty="0">
                <a:solidFill>
                  <a:srgbClr val="00B0F0"/>
                </a:solidFill>
                <a:latin typeface="Algerian" pitchFamily="82" charset="0"/>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7305705"/>
              </p:ext>
            </p:extLst>
          </p:nvPr>
        </p:nvGraphicFramePr>
        <p:xfrm>
          <a:off x="876300" y="90410"/>
          <a:ext cx="7581900" cy="6326660"/>
        </p:xfrm>
        <a:graphic>
          <a:graphicData uri="http://schemas.openxmlformats.org/drawingml/2006/table">
            <a:tbl>
              <a:tblPr/>
              <a:tblGrid>
                <a:gridCol w="664091">
                  <a:extLst>
                    <a:ext uri="{9D8B030D-6E8A-4147-A177-3AD203B41FA5}">
                      <a16:colId xmlns:a16="http://schemas.microsoft.com/office/drawing/2014/main" val="20000"/>
                    </a:ext>
                  </a:extLst>
                </a:gridCol>
                <a:gridCol w="1993482">
                  <a:extLst>
                    <a:ext uri="{9D8B030D-6E8A-4147-A177-3AD203B41FA5}">
                      <a16:colId xmlns:a16="http://schemas.microsoft.com/office/drawing/2014/main" val="20001"/>
                    </a:ext>
                  </a:extLst>
                </a:gridCol>
                <a:gridCol w="1875934">
                  <a:extLst>
                    <a:ext uri="{9D8B030D-6E8A-4147-A177-3AD203B41FA5}">
                      <a16:colId xmlns:a16="http://schemas.microsoft.com/office/drawing/2014/main" val="20002"/>
                    </a:ext>
                  </a:extLst>
                </a:gridCol>
                <a:gridCol w="1719606">
                  <a:extLst>
                    <a:ext uri="{9D8B030D-6E8A-4147-A177-3AD203B41FA5}">
                      <a16:colId xmlns:a16="http://schemas.microsoft.com/office/drawing/2014/main" val="20003"/>
                    </a:ext>
                  </a:extLst>
                </a:gridCol>
                <a:gridCol w="1328787">
                  <a:extLst>
                    <a:ext uri="{9D8B030D-6E8A-4147-A177-3AD203B41FA5}">
                      <a16:colId xmlns:a16="http://schemas.microsoft.com/office/drawing/2014/main" val="20004"/>
                    </a:ext>
                  </a:extLst>
                </a:gridCol>
              </a:tblGrid>
              <a:tr h="0">
                <a:tc>
                  <a:txBody>
                    <a:bodyPr/>
                    <a:lstStyle/>
                    <a:p>
                      <a:pPr marL="0" marR="0" algn="l">
                        <a:lnSpc>
                          <a:spcPct val="115000"/>
                        </a:lnSpc>
                        <a:spcBef>
                          <a:spcPts val="0"/>
                        </a:spcBef>
                        <a:spcAft>
                          <a:spcPts val="1000"/>
                        </a:spcAft>
                      </a:pPr>
                      <a:r>
                        <a:rPr lang="en-US" sz="2000" b="1" dirty="0" err="1">
                          <a:latin typeface="Times New Roman" pitchFamily="18" charset="0"/>
                          <a:ea typeface="Calibri"/>
                          <a:cs typeface="Times New Roman" pitchFamily="18" charset="0"/>
                        </a:rPr>
                        <a:t>S.No</a:t>
                      </a:r>
                      <a:r>
                        <a:rPr lang="en-US" sz="2000" dirty="0">
                          <a:latin typeface="Times New Roman" pitchFamily="18" charset="0"/>
                          <a:ea typeface="Calibri"/>
                          <a:cs typeface="Times New Roman" pitchFamily="18" charset="0"/>
                        </a:rPr>
                        <a:t> </a:t>
                      </a:r>
                    </a:p>
                  </a:txBody>
                  <a:tcPr marL="68004" marR="68004"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Paper Details</a:t>
                      </a:r>
                      <a:r>
                        <a:rPr lang="en-US" sz="2000" dirty="0">
                          <a:latin typeface="Times New Roman" pitchFamily="18" charset="0"/>
                          <a:ea typeface="Calibri"/>
                          <a:cs typeface="Times New Roman" pitchFamily="18" charset="0"/>
                        </a:rPr>
                        <a:t> </a:t>
                      </a:r>
                    </a:p>
                  </a:txBody>
                  <a:tcPr marL="68004" marR="68004"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Methodology</a:t>
                      </a:r>
                      <a:r>
                        <a:rPr lang="en-US" sz="2000" dirty="0">
                          <a:latin typeface="Times New Roman" pitchFamily="18" charset="0"/>
                          <a:ea typeface="Calibri"/>
                          <a:cs typeface="Times New Roman" pitchFamily="18" charset="0"/>
                        </a:rPr>
                        <a:t> </a:t>
                      </a:r>
                    </a:p>
                  </a:txBody>
                  <a:tcPr marL="68004" marR="68004"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Pros</a:t>
                      </a:r>
                    </a:p>
                  </a:txBody>
                  <a:tcPr marL="68004" marR="68004"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Cons</a:t>
                      </a:r>
                    </a:p>
                  </a:txBody>
                  <a:tcPr marL="68004" marR="68004"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780747">
                <a:tc>
                  <a:txBody>
                    <a:bodyPr/>
                    <a:lstStyle/>
                    <a:p>
                      <a:pPr marL="0" marR="0" algn="l">
                        <a:lnSpc>
                          <a:spcPct val="115000"/>
                        </a:lnSpc>
                        <a:spcBef>
                          <a:spcPts val="0"/>
                        </a:spcBef>
                        <a:spcAft>
                          <a:spcPts val="1000"/>
                        </a:spcAft>
                      </a:pPr>
                      <a:endParaRPr lang="en-US" sz="2000" dirty="0">
                        <a:latin typeface="Times New Roman" pitchFamily="18" charset="0"/>
                        <a:ea typeface="Calibri"/>
                        <a:cs typeface="Times New Roman" pitchFamily="18" charset="0"/>
                      </a:endParaRPr>
                    </a:p>
                    <a:p>
                      <a:pPr marL="0" marR="0" algn="l">
                        <a:lnSpc>
                          <a:spcPct val="115000"/>
                        </a:lnSpc>
                        <a:spcBef>
                          <a:spcPts val="0"/>
                        </a:spcBef>
                        <a:spcAft>
                          <a:spcPts val="1000"/>
                        </a:spcAft>
                      </a:pPr>
                      <a:endParaRPr lang="en-US" sz="2000" dirty="0">
                        <a:latin typeface="Times New Roman" pitchFamily="18" charset="0"/>
                        <a:ea typeface="Calibri"/>
                        <a:cs typeface="Times New Roman" pitchFamily="18" charset="0"/>
                      </a:endParaRPr>
                    </a:p>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  </a:t>
                      </a:r>
                      <a:r>
                        <a:rPr lang="en-US" sz="3200" dirty="0">
                          <a:solidFill>
                            <a:srgbClr val="00B0F0"/>
                          </a:solidFill>
                          <a:latin typeface="Times New Roman" pitchFamily="18" charset="0"/>
                          <a:ea typeface="Calibri"/>
                          <a:cs typeface="Times New Roman" pitchFamily="18" charset="0"/>
                        </a:rPr>
                        <a:t>1.</a:t>
                      </a:r>
                    </a:p>
                    <a:p>
                      <a:pPr marL="0" marR="0" algn="l">
                        <a:lnSpc>
                          <a:spcPct val="115000"/>
                        </a:lnSpc>
                        <a:spcBef>
                          <a:spcPts val="0"/>
                        </a:spcBef>
                        <a:spcAft>
                          <a:spcPts val="1000"/>
                        </a:spcAft>
                      </a:pPr>
                      <a:endParaRPr lang="en-US" sz="3200" dirty="0">
                        <a:solidFill>
                          <a:srgbClr val="00B0F0"/>
                        </a:solidFill>
                        <a:latin typeface="Times New Roman" pitchFamily="18" charset="0"/>
                        <a:ea typeface="Calibri"/>
                        <a:cs typeface="Times New Roman" pitchFamily="18" charset="0"/>
                      </a:endParaRPr>
                    </a:p>
                    <a:p>
                      <a:pPr marL="0" marR="0" algn="l">
                        <a:lnSpc>
                          <a:spcPct val="115000"/>
                        </a:lnSpc>
                        <a:spcBef>
                          <a:spcPts val="0"/>
                        </a:spcBef>
                        <a:spcAft>
                          <a:spcPts val="1000"/>
                        </a:spcAft>
                      </a:pPr>
                      <a:endParaRPr lang="en-US" sz="3200" dirty="0">
                        <a:solidFill>
                          <a:srgbClr val="00B0F0"/>
                        </a:solidFill>
                        <a:latin typeface="Times New Roman" pitchFamily="18" charset="0"/>
                        <a:ea typeface="Calibri"/>
                        <a:cs typeface="Times New Roman" pitchFamily="18" charset="0"/>
                      </a:endParaRPr>
                    </a:p>
                    <a:p>
                      <a:pPr marL="0" marR="0" algn="l">
                        <a:lnSpc>
                          <a:spcPct val="115000"/>
                        </a:lnSpc>
                        <a:spcBef>
                          <a:spcPts val="0"/>
                        </a:spcBef>
                        <a:spcAft>
                          <a:spcPts val="1000"/>
                        </a:spcAft>
                      </a:pPr>
                      <a:endParaRPr lang="en-US" sz="3200" dirty="0">
                        <a:solidFill>
                          <a:srgbClr val="00B0F0"/>
                        </a:solidFill>
                        <a:latin typeface="Times New Roman" pitchFamily="18" charset="0"/>
                        <a:ea typeface="Calibri"/>
                        <a:cs typeface="Times New Roman" pitchFamily="18" charset="0"/>
                      </a:endParaRPr>
                    </a:p>
                    <a:p>
                      <a:pPr marL="0" marR="0" algn="l">
                        <a:lnSpc>
                          <a:spcPct val="115000"/>
                        </a:lnSpc>
                        <a:spcBef>
                          <a:spcPts val="0"/>
                        </a:spcBef>
                        <a:spcAft>
                          <a:spcPts val="1000"/>
                        </a:spcAft>
                      </a:pPr>
                      <a:r>
                        <a:rPr lang="en-US" sz="3200" dirty="0">
                          <a:solidFill>
                            <a:srgbClr val="00B0F0"/>
                          </a:solidFill>
                          <a:latin typeface="Times New Roman" pitchFamily="18" charset="0"/>
                          <a:ea typeface="Calibri"/>
                          <a:cs typeface="Times New Roman" pitchFamily="18" charset="0"/>
                        </a:rPr>
                        <a:t>2.</a:t>
                      </a:r>
                    </a:p>
                  </a:txBody>
                  <a:tcPr marL="68004" marR="68004"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2000" b="1" kern="1200" dirty="0">
                          <a:solidFill>
                            <a:schemeClr val="tx1"/>
                          </a:solidFill>
                          <a:effectLst/>
                          <a:latin typeface="Algerian" pitchFamily="82" charset="0"/>
                          <a:ea typeface="+mn-ea"/>
                          <a:cs typeface="+mn-cs"/>
                        </a:rPr>
                        <a:t>“Android Based  Student  Reminder  System” by  </a:t>
                      </a:r>
                      <a:r>
                        <a:rPr lang="en-US" sz="2000" b="1" kern="1200" dirty="0" err="1">
                          <a:solidFill>
                            <a:schemeClr val="tx1"/>
                          </a:solidFill>
                          <a:effectLst/>
                          <a:latin typeface="Algerian" pitchFamily="82" charset="0"/>
                          <a:ea typeface="+mn-ea"/>
                          <a:cs typeface="+mn-cs"/>
                        </a:rPr>
                        <a:t>S.Bhavani</a:t>
                      </a:r>
                      <a:r>
                        <a:rPr lang="en-US" sz="2000" b="1" kern="1200" dirty="0">
                          <a:solidFill>
                            <a:schemeClr val="tx1"/>
                          </a:solidFill>
                          <a:effectLst/>
                          <a:latin typeface="Algerian" pitchFamily="82" charset="0"/>
                          <a:ea typeface="+mn-ea"/>
                          <a:cs typeface="+mn-cs"/>
                        </a:rPr>
                        <a:t>  ,</a:t>
                      </a:r>
                      <a:r>
                        <a:rPr lang="en-US" sz="2000" b="1" kern="1200" dirty="0" err="1">
                          <a:solidFill>
                            <a:schemeClr val="tx1"/>
                          </a:solidFill>
                          <a:effectLst/>
                          <a:latin typeface="Algerian" pitchFamily="82" charset="0"/>
                          <a:ea typeface="+mn-ea"/>
                          <a:cs typeface="+mn-cs"/>
                        </a:rPr>
                        <a:t>Y.Sanjay</a:t>
                      </a:r>
                      <a:r>
                        <a:rPr lang="en-US" sz="2000" b="1" kern="1200" dirty="0">
                          <a:solidFill>
                            <a:schemeClr val="tx1"/>
                          </a:solidFill>
                          <a:effectLst/>
                          <a:latin typeface="Algerian" pitchFamily="82" charset="0"/>
                          <a:ea typeface="+mn-ea"/>
                          <a:cs typeface="+mn-cs"/>
                        </a:rPr>
                        <a:t>.</a:t>
                      </a:r>
                    </a:p>
                    <a:p>
                      <a:pPr marL="0" marR="0" lvl="0" indent="0" algn="l" defTabSz="914400" rtl="0" eaLnBrk="1" fontAlgn="auto" latinLnBrk="0" hangingPunct="1">
                        <a:lnSpc>
                          <a:spcPct val="115000"/>
                        </a:lnSpc>
                        <a:spcBef>
                          <a:spcPts val="0"/>
                        </a:spcBef>
                        <a:spcAft>
                          <a:spcPts val="1000"/>
                        </a:spcAft>
                        <a:buClrTx/>
                        <a:buSzTx/>
                        <a:buFontTx/>
                        <a:buNone/>
                        <a:tabLst/>
                        <a:defRPr/>
                      </a:pPr>
                      <a:endParaRPr lang="en-IN" sz="2000" b="1" kern="1200" dirty="0">
                        <a:solidFill>
                          <a:schemeClr val="tx1"/>
                        </a:solidFill>
                        <a:effectLst/>
                        <a:latin typeface="Algerian" pitchFamily="82" charset="0"/>
                        <a:ea typeface="+mn-ea"/>
                        <a:cs typeface="+mn-cs"/>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lang="en-IN" sz="2000" b="1" kern="1200" dirty="0">
                          <a:solidFill>
                            <a:schemeClr val="tx1"/>
                          </a:solidFill>
                          <a:effectLst/>
                          <a:latin typeface="Algerian" pitchFamily="82" charset="0"/>
                          <a:ea typeface="+mn-ea"/>
                          <a:cs typeface="+mn-cs"/>
                        </a:rPr>
                        <a:t>“Fire base in android app development –study” by Daniel pan , </a:t>
                      </a:r>
                      <a:r>
                        <a:rPr lang="en-IN" sz="2000" b="1" kern="1200" dirty="0" err="1">
                          <a:solidFill>
                            <a:schemeClr val="tx1"/>
                          </a:solidFill>
                          <a:effectLst/>
                          <a:latin typeface="Algerian" pitchFamily="82" charset="0"/>
                          <a:ea typeface="+mn-ea"/>
                          <a:cs typeface="+mn-cs"/>
                        </a:rPr>
                        <a:t>supriya</a:t>
                      </a:r>
                      <a:r>
                        <a:rPr lang="en-IN" sz="2000" b="1" kern="1200" dirty="0">
                          <a:solidFill>
                            <a:schemeClr val="tx1"/>
                          </a:solidFill>
                          <a:effectLst/>
                          <a:latin typeface="Algerian" pitchFamily="82" charset="0"/>
                          <a:ea typeface="+mn-ea"/>
                          <a:cs typeface="+mn-cs"/>
                        </a:rPr>
                        <a:t>. </a:t>
                      </a:r>
                      <a:endParaRPr lang="en-US" sz="2000" b="1" kern="1200" dirty="0">
                        <a:solidFill>
                          <a:schemeClr val="tx1"/>
                        </a:solidFill>
                        <a:latin typeface="Algerian" pitchFamily="82" charset="0"/>
                        <a:ea typeface="Calibri"/>
                        <a:cs typeface="Times New Roman" pitchFamily="18" charset="0"/>
                      </a:endParaRPr>
                    </a:p>
                  </a:txBody>
                  <a:tcPr marL="75344" marR="75344" marT="91440" marB="91440">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2000" b="1" kern="1200" dirty="0">
                          <a:solidFill>
                            <a:schemeClr val="tx1"/>
                          </a:solidFill>
                          <a:effectLst/>
                          <a:latin typeface="Algerian" pitchFamily="82" charset="0"/>
                          <a:ea typeface="+mn-ea"/>
                          <a:cs typeface="+mn-cs"/>
                        </a:rPr>
                        <a:t>They can know the attendance status and can get alert information</a:t>
                      </a:r>
                    </a:p>
                    <a:p>
                      <a:pPr marL="0" marR="0" algn="l" defTabSz="914400" rtl="0" eaLnBrk="1" latinLnBrk="0" hangingPunct="1">
                        <a:lnSpc>
                          <a:spcPct val="115000"/>
                        </a:lnSpc>
                        <a:spcBef>
                          <a:spcPts val="0"/>
                        </a:spcBef>
                        <a:spcAft>
                          <a:spcPts val="1000"/>
                        </a:spcAft>
                      </a:pPr>
                      <a:endParaRPr lang="en-US" sz="2000" b="1" kern="1200" dirty="0">
                        <a:solidFill>
                          <a:schemeClr val="tx1"/>
                        </a:solidFill>
                        <a:effectLst/>
                        <a:latin typeface="Algerian" pitchFamily="82" charset="0"/>
                        <a:ea typeface="+mn-ea"/>
                        <a:cs typeface="+mn-cs"/>
                      </a:endParaRPr>
                    </a:p>
                    <a:p>
                      <a:pPr marL="0" marR="0" algn="l" defTabSz="914400" rtl="0" eaLnBrk="1" latinLnBrk="0" hangingPunct="1">
                        <a:lnSpc>
                          <a:spcPct val="115000"/>
                        </a:lnSpc>
                        <a:spcBef>
                          <a:spcPts val="0"/>
                        </a:spcBef>
                        <a:spcAft>
                          <a:spcPts val="1000"/>
                        </a:spcAft>
                      </a:pPr>
                      <a:endParaRPr lang="en-US" sz="2000" b="1" kern="1200" dirty="0">
                        <a:solidFill>
                          <a:schemeClr val="tx1"/>
                        </a:solidFill>
                        <a:effectLst/>
                        <a:latin typeface="Algerian" pitchFamily="82" charset="0"/>
                        <a:ea typeface="+mn-ea"/>
                        <a:cs typeface="+mn-cs"/>
                      </a:endParaRPr>
                    </a:p>
                    <a:p>
                      <a:pPr marL="0" marR="0" algn="l" defTabSz="914400" rtl="0" eaLnBrk="1" latinLnBrk="0" hangingPunct="1">
                        <a:lnSpc>
                          <a:spcPct val="115000"/>
                        </a:lnSpc>
                        <a:spcBef>
                          <a:spcPts val="0"/>
                        </a:spcBef>
                        <a:spcAft>
                          <a:spcPts val="1000"/>
                        </a:spcAft>
                      </a:pPr>
                      <a:r>
                        <a:rPr lang="en-US" sz="2000" b="1" kern="1200" dirty="0">
                          <a:solidFill>
                            <a:schemeClr val="tx1"/>
                          </a:solidFill>
                          <a:effectLst/>
                          <a:latin typeface="Algerian" pitchFamily="82" charset="0"/>
                          <a:ea typeface="+mn-ea"/>
                          <a:cs typeface="+mn-cs"/>
                        </a:rPr>
                        <a:t>It Stores the data in database in online</a:t>
                      </a:r>
                    </a:p>
                  </a:txBody>
                  <a:tcPr marL="75344" marR="75344" marT="91440" marB="91440">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2000" b="1" kern="1200" dirty="0">
                          <a:solidFill>
                            <a:schemeClr val="tx1"/>
                          </a:solidFill>
                          <a:effectLst/>
                          <a:latin typeface="Algerian" pitchFamily="82" charset="0"/>
                          <a:ea typeface="+mn-ea"/>
                          <a:cs typeface="+mn-cs"/>
                        </a:rPr>
                        <a:t>In this paper  Proposed android based application useful for students</a:t>
                      </a:r>
                    </a:p>
                    <a:p>
                      <a:pPr marL="0" marR="0" algn="l" defTabSz="914400" rtl="0" eaLnBrk="1" latinLnBrk="0" hangingPunct="1">
                        <a:lnSpc>
                          <a:spcPct val="115000"/>
                        </a:lnSpc>
                        <a:spcBef>
                          <a:spcPts val="0"/>
                        </a:spcBef>
                        <a:spcAft>
                          <a:spcPts val="1000"/>
                        </a:spcAft>
                      </a:pPr>
                      <a:endParaRPr lang="en-US" sz="2000" b="1" kern="1200" dirty="0">
                        <a:solidFill>
                          <a:schemeClr val="tx1"/>
                        </a:solidFill>
                        <a:effectLst/>
                        <a:latin typeface="Algerian" pitchFamily="82" charset="0"/>
                        <a:ea typeface="+mn-ea"/>
                        <a:cs typeface="+mn-cs"/>
                      </a:endParaRPr>
                    </a:p>
                    <a:p>
                      <a:pPr marL="0" marR="0" algn="l" defTabSz="914400" rtl="0" eaLnBrk="1" latinLnBrk="0" hangingPunct="1">
                        <a:lnSpc>
                          <a:spcPct val="115000"/>
                        </a:lnSpc>
                        <a:spcBef>
                          <a:spcPts val="0"/>
                        </a:spcBef>
                        <a:spcAft>
                          <a:spcPts val="1000"/>
                        </a:spcAft>
                      </a:pPr>
                      <a:r>
                        <a:rPr lang="en-US" sz="2000" b="1" kern="1200" dirty="0">
                          <a:solidFill>
                            <a:schemeClr val="tx1"/>
                          </a:solidFill>
                          <a:effectLst/>
                          <a:latin typeface="Algerian" pitchFamily="82" charset="0"/>
                          <a:ea typeface="+mn-ea"/>
                          <a:cs typeface="+mn-cs"/>
                        </a:rPr>
                        <a:t>Easy to use the database  to store data </a:t>
                      </a:r>
                      <a:endParaRPr lang="en-US" sz="2000" kern="1200" dirty="0">
                        <a:solidFill>
                          <a:schemeClr val="tx1"/>
                        </a:solidFill>
                        <a:latin typeface="Times New Roman" pitchFamily="18" charset="0"/>
                        <a:ea typeface="Calibri"/>
                        <a:cs typeface="Times New Roman" pitchFamily="18" charset="0"/>
                      </a:endParaRPr>
                    </a:p>
                  </a:txBody>
                  <a:tcPr marL="6802" marR="6802" marT="8255" marB="91440">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2000" b="1" kern="1200" dirty="0">
                          <a:solidFill>
                            <a:schemeClr val="tx1"/>
                          </a:solidFill>
                          <a:effectLst/>
                          <a:latin typeface="Algerian" pitchFamily="82" charset="0"/>
                          <a:ea typeface="+mn-ea"/>
                          <a:cs typeface="+mn-cs"/>
                        </a:rPr>
                        <a:t>Only when the  internet is on  it alert  message</a:t>
                      </a:r>
                    </a:p>
                    <a:p>
                      <a:pPr marL="0" marR="0" algn="l" defTabSz="914400" rtl="0" eaLnBrk="1" latinLnBrk="0" hangingPunct="1">
                        <a:lnSpc>
                          <a:spcPct val="115000"/>
                        </a:lnSpc>
                        <a:spcBef>
                          <a:spcPts val="0"/>
                        </a:spcBef>
                        <a:spcAft>
                          <a:spcPts val="1000"/>
                        </a:spcAft>
                      </a:pPr>
                      <a:endParaRPr lang="en-US" sz="2000" b="1" kern="1200" dirty="0">
                        <a:solidFill>
                          <a:schemeClr val="tx1"/>
                        </a:solidFill>
                        <a:effectLst/>
                        <a:latin typeface="Algerian" pitchFamily="82" charset="0"/>
                        <a:ea typeface="+mn-ea"/>
                        <a:cs typeface="+mn-cs"/>
                      </a:endParaRPr>
                    </a:p>
                    <a:p>
                      <a:pPr marL="0" marR="0" algn="l" defTabSz="914400" rtl="0" eaLnBrk="1" latinLnBrk="0" hangingPunct="1">
                        <a:lnSpc>
                          <a:spcPct val="115000"/>
                        </a:lnSpc>
                        <a:spcBef>
                          <a:spcPts val="0"/>
                        </a:spcBef>
                        <a:spcAft>
                          <a:spcPts val="1000"/>
                        </a:spcAft>
                      </a:pPr>
                      <a:endParaRPr lang="en-US" sz="2000" b="1" kern="1200" dirty="0">
                        <a:solidFill>
                          <a:schemeClr val="tx1"/>
                        </a:solidFill>
                        <a:effectLst/>
                        <a:latin typeface="Algerian" pitchFamily="82" charset="0"/>
                        <a:ea typeface="+mn-ea"/>
                        <a:cs typeface="+mn-cs"/>
                      </a:endParaRPr>
                    </a:p>
                    <a:p>
                      <a:pPr marL="0" marR="0" algn="l" defTabSz="914400" rtl="0" eaLnBrk="1" latinLnBrk="0" hangingPunct="1">
                        <a:lnSpc>
                          <a:spcPct val="115000"/>
                        </a:lnSpc>
                        <a:spcBef>
                          <a:spcPts val="0"/>
                        </a:spcBef>
                        <a:spcAft>
                          <a:spcPts val="1000"/>
                        </a:spcAft>
                      </a:pPr>
                      <a:endParaRPr lang="en-US" sz="2000" b="1" kern="1200" dirty="0">
                        <a:solidFill>
                          <a:schemeClr val="tx1"/>
                        </a:solidFill>
                        <a:effectLst/>
                        <a:latin typeface="Algerian" pitchFamily="82" charset="0"/>
                        <a:ea typeface="+mn-ea"/>
                        <a:cs typeface="+mn-cs"/>
                      </a:endParaRPr>
                    </a:p>
                    <a:p>
                      <a:pPr marL="0" marR="0" algn="l" defTabSz="914400" rtl="0" eaLnBrk="1" latinLnBrk="0" hangingPunct="1">
                        <a:lnSpc>
                          <a:spcPct val="115000"/>
                        </a:lnSpc>
                        <a:spcBef>
                          <a:spcPts val="0"/>
                        </a:spcBef>
                        <a:spcAft>
                          <a:spcPts val="1000"/>
                        </a:spcAft>
                      </a:pPr>
                      <a:r>
                        <a:rPr lang="en-US" sz="2000" b="1" kern="1200" dirty="0">
                          <a:solidFill>
                            <a:schemeClr val="tx1"/>
                          </a:solidFill>
                          <a:effectLst/>
                          <a:latin typeface="Algerian" pitchFamily="82" charset="0"/>
                          <a:ea typeface="+mn-ea"/>
                          <a:cs typeface="+mn-cs"/>
                        </a:rPr>
                        <a:t>It will stores the limited data in firebase </a:t>
                      </a:r>
                    </a:p>
                  </a:txBody>
                  <a:tcPr marL="6802" marR="6802" marT="8255" marB="91440">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4597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533399"/>
          </a:xfrm>
        </p:spPr>
        <p:txBody>
          <a:bodyPr>
            <a:normAutofit fontScale="90000"/>
          </a:bodyPr>
          <a:lstStyle/>
          <a:p>
            <a:r>
              <a:rPr lang="en-US" dirty="0">
                <a:solidFill>
                  <a:srgbClr val="00B0F0"/>
                </a:solidFill>
                <a:latin typeface="Algerian" pitchFamily="82" charset="0"/>
              </a:rPr>
              <a:t>     Existing System</a:t>
            </a:r>
            <a:r>
              <a:rPr lang="en-US" dirty="0"/>
              <a:t>	</a:t>
            </a:r>
          </a:p>
        </p:txBody>
      </p:sp>
      <p:sp>
        <p:nvSpPr>
          <p:cNvPr id="3" name="Content Placeholder 2"/>
          <p:cNvSpPr>
            <a:spLocks noGrp="1"/>
          </p:cNvSpPr>
          <p:nvPr>
            <p:ph idx="1"/>
          </p:nvPr>
        </p:nvSpPr>
        <p:spPr>
          <a:xfrm>
            <a:off x="926976" y="1970112"/>
            <a:ext cx="7772401" cy="4856816"/>
          </a:xfrm>
        </p:spPr>
        <p:txBody>
          <a:bodyPr>
            <a:normAutofit fontScale="85000" lnSpcReduction="20000"/>
          </a:bodyPr>
          <a:lstStyle/>
          <a:p>
            <a:pPr lvl="0" algn="just">
              <a:lnSpc>
                <a:spcPct val="150000"/>
              </a:lnSpc>
              <a:buFont typeface="Wingdings" pitchFamily="2" charset="2"/>
              <a:buChar char="Ø"/>
            </a:pPr>
            <a:r>
              <a:rPr lang="en-US" sz="2000" dirty="0">
                <a:latin typeface="Algerian" pitchFamily="82" charset="0"/>
              </a:rPr>
              <a:t> </a:t>
            </a:r>
            <a:r>
              <a:rPr lang="en-US" dirty="0">
                <a:latin typeface="Algerian" pitchFamily="82" charset="0"/>
              </a:rPr>
              <a:t>Newly  joined students feel difficulty  to find their classes laboratories etc. Also previous day absentees don’t know what’s happening in the class.</a:t>
            </a:r>
            <a:endParaRPr lang="en-IN" dirty="0">
              <a:latin typeface="Algerian" pitchFamily="82" charset="0"/>
            </a:endParaRPr>
          </a:p>
          <a:p>
            <a:pPr lvl="0" algn="just">
              <a:lnSpc>
                <a:spcPct val="150000"/>
              </a:lnSpc>
              <a:buFont typeface="Wingdings" pitchFamily="2" charset="2"/>
              <a:buChar char="Ø"/>
            </a:pPr>
            <a:endParaRPr lang="en-IN" dirty="0">
              <a:latin typeface="Algerian" pitchFamily="82" charset="0"/>
            </a:endParaRPr>
          </a:p>
          <a:p>
            <a:pPr lvl="0" algn="just">
              <a:lnSpc>
                <a:spcPct val="150000"/>
              </a:lnSpc>
              <a:buFont typeface="Wingdings" pitchFamily="2" charset="2"/>
              <a:buChar char="Ø"/>
            </a:pPr>
            <a:r>
              <a:rPr lang="en-US" dirty="0">
                <a:latin typeface="Algerian" pitchFamily="82" charset="0"/>
              </a:rPr>
              <a:t>And their also don’t know what announcements given in the class. And their cannot be able to calculate their  </a:t>
            </a:r>
            <a:r>
              <a:rPr lang="en-US" dirty="0" err="1">
                <a:latin typeface="Algerian" pitchFamily="82" charset="0"/>
              </a:rPr>
              <a:t>gpa</a:t>
            </a:r>
            <a:r>
              <a:rPr lang="en-IN" dirty="0">
                <a:latin typeface="Algerian" pitchFamily="82" charset="0"/>
              </a:rPr>
              <a:t>.</a:t>
            </a:r>
          </a:p>
          <a:p>
            <a:pPr lvl="0" algn="just">
              <a:lnSpc>
                <a:spcPct val="150000"/>
              </a:lnSpc>
              <a:buFont typeface="Wingdings" pitchFamily="2" charset="2"/>
              <a:buChar char="Ø"/>
            </a:pPr>
            <a:endParaRPr lang="en-IN" dirty="0">
              <a:latin typeface="Algerian" pitchFamily="82" charset="0"/>
            </a:endParaRPr>
          </a:p>
          <a:p>
            <a:pPr lvl="0" algn="just">
              <a:lnSpc>
                <a:spcPct val="150000"/>
              </a:lnSpc>
              <a:buFont typeface="Wingdings" pitchFamily="2" charset="2"/>
              <a:buChar char="Ø"/>
            </a:pPr>
            <a:r>
              <a:rPr lang="en-IN" dirty="0">
                <a:latin typeface="Algerian" pitchFamily="82" charset="0"/>
              </a:rPr>
              <a:t>GOOGLE CLASSROOM APP AND STUCTOR APP ARE EXAMPLES OF EDUCATIONAL APP DEVELOPED FOR STUDENTS .</a:t>
            </a:r>
          </a:p>
          <a:p>
            <a:pPr lvl="0">
              <a:buFont typeface="Wingdings" pitchFamily="2" charset="2"/>
              <a:buChar char="Ø"/>
            </a:pPr>
            <a:endParaRPr lang="en-IN" sz="2000" dirty="0">
              <a:latin typeface="Algerian" pitchFamily="82" charset="0"/>
            </a:endParaRPr>
          </a:p>
          <a:p>
            <a:pPr lvl="0">
              <a:buFont typeface="Wingdings" pitchFamily="2" charset="2"/>
              <a:buChar char="Ø"/>
            </a:pPr>
            <a:endParaRPr lang="en-IN" sz="2000" dirty="0">
              <a:latin typeface="Algerian" pitchFamily="82" charset="0"/>
            </a:endParaRPr>
          </a:p>
          <a:p>
            <a:pPr lvl="0">
              <a:buFont typeface="Wingdings" pitchFamily="2" charset="2"/>
              <a:buChar char="Ø"/>
            </a:pPr>
            <a:endParaRPr lang="en-IN" sz="2000" dirty="0">
              <a:latin typeface="Algerian" pitchFamily="82" charset="0"/>
            </a:endParaRPr>
          </a:p>
          <a:p>
            <a:pPr marL="0" indent="0">
              <a:buNone/>
            </a:pPr>
            <a:endParaRPr lang="en-IN" sz="2000" dirty="0">
              <a:latin typeface="Algerian"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838200"/>
            <a:ext cx="7605252" cy="5562600"/>
          </a:xfrm>
        </p:spPr>
        <p:txBody>
          <a:bodyPr>
            <a:normAutofit lnSpcReduction="10000"/>
          </a:bodyPr>
          <a:lstStyle/>
          <a:p>
            <a:pPr lvl="0">
              <a:buFont typeface="Wingdings" pitchFamily="2" charset="2"/>
              <a:buChar char="Ø"/>
            </a:pPr>
            <a:endParaRPr lang="en-US" sz="2000" dirty="0">
              <a:latin typeface="Algerian" pitchFamily="82" charset="0"/>
            </a:endParaRPr>
          </a:p>
          <a:p>
            <a:pPr lvl="0" algn="just">
              <a:lnSpc>
                <a:spcPct val="150000"/>
              </a:lnSpc>
              <a:buFont typeface="Wingdings" pitchFamily="2" charset="2"/>
              <a:buChar char="Ø"/>
            </a:pPr>
            <a:r>
              <a:rPr lang="en-US" sz="2000" dirty="0">
                <a:latin typeface="Algerian" pitchFamily="82" charset="0"/>
              </a:rPr>
              <a:t>FROM THAT EXAMPLE APPS  HAVE DEVELOPED AN NEW EDUCATIONAL APP FOR STUDENTS  WITH NEW PROPOSED SYSTEM.</a:t>
            </a:r>
          </a:p>
          <a:p>
            <a:pPr lvl="0" algn="just">
              <a:lnSpc>
                <a:spcPct val="150000"/>
              </a:lnSpc>
              <a:buFont typeface="Wingdings" pitchFamily="2" charset="2"/>
              <a:buChar char="Ø"/>
            </a:pPr>
            <a:endParaRPr lang="en-US" sz="2000" dirty="0">
              <a:latin typeface="Algerian" pitchFamily="82" charset="0"/>
            </a:endParaRPr>
          </a:p>
          <a:p>
            <a:pPr lvl="0" algn="just">
              <a:lnSpc>
                <a:spcPct val="150000"/>
              </a:lnSpc>
              <a:buFont typeface="Wingdings" pitchFamily="2" charset="2"/>
              <a:buChar char="Ø"/>
            </a:pPr>
            <a:r>
              <a:rPr lang="en-US" sz="2000" dirty="0">
                <a:latin typeface="Algerian" pitchFamily="82" charset="0"/>
              </a:rPr>
              <a:t>In this app ,the students can get the announcement regarding any examinations, holidays etc..</a:t>
            </a:r>
            <a:endParaRPr lang="en-IN" sz="2000" dirty="0">
              <a:latin typeface="Algerian" pitchFamily="82" charset="0"/>
            </a:endParaRPr>
          </a:p>
          <a:p>
            <a:pPr lvl="0" algn="just">
              <a:lnSpc>
                <a:spcPct val="150000"/>
              </a:lnSpc>
              <a:buFont typeface="Wingdings" pitchFamily="2" charset="2"/>
              <a:buChar char="Ø"/>
            </a:pPr>
            <a:endParaRPr lang="en-IN" sz="2000" dirty="0">
              <a:latin typeface="Algerian" pitchFamily="82" charset="0"/>
            </a:endParaRPr>
          </a:p>
          <a:p>
            <a:pPr lvl="0" algn="just">
              <a:lnSpc>
                <a:spcPct val="150000"/>
              </a:lnSpc>
              <a:buFont typeface="Wingdings" pitchFamily="2" charset="2"/>
              <a:buChar char="Ø"/>
            </a:pPr>
            <a:r>
              <a:rPr lang="en-US" sz="2000" dirty="0">
                <a:latin typeface="Algerian" pitchFamily="82" charset="0"/>
              </a:rPr>
              <a:t> To overcome the problem , we developed an companion app to solve  all difficulties faces by the student in the class.</a:t>
            </a:r>
          </a:p>
          <a:p>
            <a:pPr lvl="0">
              <a:buFont typeface="Wingdings" pitchFamily="2" charset="2"/>
              <a:buChar char="Ø"/>
            </a:pPr>
            <a:endParaRPr lang="en-US" sz="2000" dirty="0">
              <a:latin typeface="Algerian" pitchFamily="82" charset="0"/>
            </a:endParaRPr>
          </a:p>
          <a:p>
            <a:pPr marL="0" lvl="0" indent="0">
              <a:buNone/>
            </a:pPr>
            <a:endParaRPr lang="en-US" sz="2000" dirty="0">
              <a:latin typeface="Algerian" pitchFamily="82" charset="0"/>
            </a:endParaRPr>
          </a:p>
          <a:p>
            <a:endParaRPr lang="en-IN" dirty="0"/>
          </a:p>
        </p:txBody>
      </p:sp>
    </p:spTree>
    <p:extLst>
      <p:ext uri="{BB962C8B-B14F-4D97-AF65-F5344CB8AC3E}">
        <p14:creationId xmlns:p14="http://schemas.microsoft.com/office/powerpoint/2010/main" val="133157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628467" cy="838199"/>
          </a:xfrm>
        </p:spPr>
        <p:txBody>
          <a:bodyPr/>
          <a:lstStyle/>
          <a:p>
            <a:r>
              <a:rPr lang="en-US" dirty="0">
                <a:solidFill>
                  <a:srgbClr val="00B0F0"/>
                </a:solidFill>
                <a:latin typeface="Algerian" pitchFamily="82" charset="0"/>
              </a:rPr>
              <a:t>Proposed System</a:t>
            </a:r>
          </a:p>
        </p:txBody>
      </p:sp>
      <p:sp>
        <p:nvSpPr>
          <p:cNvPr id="3" name="Content Placeholder 2"/>
          <p:cNvSpPr>
            <a:spLocks noGrp="1"/>
          </p:cNvSpPr>
          <p:nvPr>
            <p:ph idx="1"/>
          </p:nvPr>
        </p:nvSpPr>
        <p:spPr>
          <a:xfrm>
            <a:off x="982133" y="1828800"/>
            <a:ext cx="7780867" cy="4267200"/>
          </a:xfrm>
        </p:spPr>
        <p:txBody>
          <a:bodyPr>
            <a:normAutofit/>
          </a:bodyPr>
          <a:lstStyle/>
          <a:p>
            <a:pPr lvl="0" algn="just">
              <a:lnSpc>
                <a:spcPct val="150000"/>
              </a:lnSpc>
              <a:buFont typeface="Wingdings" pitchFamily="2" charset="2"/>
              <a:buChar char="Ø"/>
            </a:pPr>
            <a:r>
              <a:rPr lang="en-US" sz="2000" dirty="0">
                <a:latin typeface="Algerian" pitchFamily="82" charset="0"/>
              </a:rPr>
              <a:t>To Overcome the problems in the existing system, we developed an app to guide the students and keep them updated about what’s happening In the class. </a:t>
            </a:r>
          </a:p>
          <a:p>
            <a:pPr lvl="0" algn="just">
              <a:lnSpc>
                <a:spcPct val="150000"/>
              </a:lnSpc>
              <a:buFont typeface="Wingdings" pitchFamily="2" charset="2"/>
              <a:buChar char="Ø"/>
            </a:pPr>
            <a:endParaRPr lang="en-US" sz="2000" dirty="0">
              <a:latin typeface="Algerian" pitchFamily="82" charset="0"/>
            </a:endParaRPr>
          </a:p>
          <a:p>
            <a:pPr lvl="0" algn="just">
              <a:lnSpc>
                <a:spcPct val="150000"/>
              </a:lnSpc>
              <a:buFont typeface="Wingdings" pitchFamily="2" charset="2"/>
              <a:buChar char="Ø"/>
            </a:pPr>
            <a:r>
              <a:rPr lang="en-US" sz="2000" dirty="0">
                <a:latin typeface="Algerian" pitchFamily="82" charset="0"/>
              </a:rPr>
              <a:t>Through this app , Students can get the notes of their respective Subjects and exam results also .Through this app students can know Which location their class is located</a:t>
            </a:r>
            <a:r>
              <a:rPr lang="en-US" sz="2000" dirty="0"/>
              <a:t> </a:t>
            </a:r>
            <a:endParaRPr lang="en-US" sz="2000" dirty="0">
              <a:latin typeface="Algerian" pitchFamily="82" charset="0"/>
            </a:endParaRPr>
          </a:p>
          <a:p>
            <a:pPr>
              <a:lnSpc>
                <a:spcPct val="200000"/>
              </a:lnSpc>
              <a:buNone/>
            </a:pPr>
            <a:endParaRPr lang="en-US" sz="4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619</TotalTime>
  <Words>1281</Words>
  <Application>Microsoft Office PowerPoint</Application>
  <PresentationFormat>On-screen Show (4:3)</PresentationFormat>
  <Paragraphs>141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Algerian</vt:lpstr>
      <vt:lpstr>Arial</vt:lpstr>
      <vt:lpstr>Corbel</vt:lpstr>
      <vt:lpstr>Times New Roman</vt:lpstr>
      <vt:lpstr>Wingdings</vt:lpstr>
      <vt:lpstr>Parallax</vt:lpstr>
      <vt:lpstr>COLLEGE COMPANION              APP</vt:lpstr>
      <vt:lpstr>                                              ABSTRACT</vt:lpstr>
      <vt:lpstr>PowerPoint Presentation</vt:lpstr>
      <vt:lpstr>PowerPoint Presentation</vt:lpstr>
      <vt:lpstr>Literature Survey</vt:lpstr>
      <vt:lpstr>PowerPoint Presentation</vt:lpstr>
      <vt:lpstr>     Existing System </vt:lpstr>
      <vt:lpstr>PowerPoint Presentation</vt:lpstr>
      <vt:lpstr>Proposed System</vt:lpstr>
      <vt:lpstr>PowerPoint Presentation</vt:lpstr>
      <vt:lpstr>HARDWARE &amp; SOFTware    Requirements</vt:lpstr>
      <vt:lpstr>HARDWARE REQUIREMENTS</vt:lpstr>
      <vt:lpstr>PowerPoint Presentation</vt:lpstr>
      <vt:lpstr>Architecture   diagram</vt:lpstr>
      <vt:lpstr>PowerPoint Presentation</vt:lpstr>
      <vt:lpstr>Methodology</vt:lpstr>
      <vt:lpstr>PowerPoint Presentation</vt:lpstr>
      <vt:lpstr>MODULES   SPLIT   UP</vt:lpstr>
      <vt:lpstr>PowerPoint Presentation</vt:lpstr>
      <vt:lpstr>Modules and its description</vt:lpstr>
      <vt:lpstr>Home page</vt:lpstr>
      <vt:lpstr>PowerPoint Presentation</vt:lpstr>
      <vt:lpstr>login page</vt:lpstr>
      <vt:lpstr>PowerPoint Presentation</vt:lpstr>
      <vt:lpstr>PowerPoint Presentation</vt:lpstr>
      <vt:lpstr>PowerPoint Presentation</vt:lpstr>
      <vt:lpstr>AnNouncement page</vt:lpstr>
      <vt:lpstr>PowerPoint Presentation</vt:lpstr>
      <vt:lpstr>PowerPoint Presentation</vt:lpstr>
      <vt:lpstr>PowerPoint Presentation</vt:lpstr>
      <vt:lpstr>Student Notes</vt:lpstr>
      <vt:lpstr>PowerPoint Presentation</vt:lpstr>
      <vt:lpstr>block layout</vt:lpstr>
      <vt:lpstr>PowerPoint Presentation</vt:lpstr>
      <vt:lpstr>PowerPoint Presentation</vt:lpstr>
      <vt:lpstr>References</vt:lpstr>
      <vt:lpstr>PowerPoint Presentation</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gunavathie</dc:creator>
  <cp:lastModifiedBy>Vignesh Raj</cp:lastModifiedBy>
  <cp:revision>63</cp:revision>
  <dcterms:created xsi:type="dcterms:W3CDTF">2015-02-25T19:09:12Z</dcterms:created>
  <dcterms:modified xsi:type="dcterms:W3CDTF">2022-06-16T05:38:06Z</dcterms:modified>
</cp:coreProperties>
</file>