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87" r:id="rId4"/>
    <p:sldMasterId id="2147483689" r:id="rId5"/>
    <p:sldMasterId id="2147483691" r:id="rId6"/>
  </p:sldMasterIdLst>
  <p:notesMasterIdLst>
    <p:notesMasterId r:id="rId15"/>
  </p:notesMasterIdLst>
  <p:sldIdLst>
    <p:sldId id="256" r:id="rId7"/>
    <p:sldId id="261" r:id="rId8"/>
    <p:sldId id="262" r:id="rId9"/>
    <p:sldId id="263" r:id="rId10"/>
    <p:sldId id="257" r:id="rId11"/>
    <p:sldId id="259" r:id="rId12"/>
    <p:sldId id="258" r:id="rId13"/>
    <p:sldId id="260" r:id="rId14"/>
  </p:sldIdLst>
  <p:sldSz cx="12192000" cy="6858000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B89B-B8A2-443A-B919-20CD0F7300B0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9538-7C51-416A-97D9-B88F599D4A2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349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914400" y="3119691"/>
            <a:ext cx="10363200" cy="1470025"/>
          </a:xfrm>
        </p:spPr>
        <p:txBody>
          <a:bodyPr>
            <a:no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561441" y="6356351"/>
            <a:ext cx="655582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9714385" y="6356351"/>
            <a:ext cx="156321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48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3974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1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229852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567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8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559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nsi_vers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etusiv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" y="0"/>
            <a:ext cx="12192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284158"/>
            <a:ext cx="10363200" cy="1470025"/>
          </a:xfrm>
        </p:spPr>
        <p:txBody>
          <a:bodyPr/>
          <a:lstStyle>
            <a:lvl1pPr>
              <a:defRPr>
                <a:solidFill>
                  <a:srgbClr val="0089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98658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288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FDD4-5B44-9E42-9502-37A63541DB44}" type="datetimeFigureOut">
              <a:rPr lang="fi-FI" smtClean="0"/>
              <a:t>7.8.2020</a:t>
            </a:fld>
            <a:endParaRPr lang="fi-FI" dirty="0"/>
          </a:p>
        </p:txBody>
      </p:sp>
      <p:sp>
        <p:nvSpPr>
          <p:cNvPr id="9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445585" y="6356351"/>
            <a:ext cx="3267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292071" y="6356351"/>
            <a:ext cx="1417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BDD6-7A5D-9245-BD8F-0BBDF7A32A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638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35748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687053"/>
            <a:ext cx="10972800" cy="34391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03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234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07005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12737"/>
            <a:ext cx="5384800" cy="3813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97600" y="2312737"/>
            <a:ext cx="5384800" cy="3813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334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10348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236392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3003691"/>
            <a:ext cx="5386917" cy="3119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68" y="2363929"/>
            <a:ext cx="53890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68" y="3003691"/>
            <a:ext cx="5389033" cy="3119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586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17032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22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53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749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2344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1" y="1202156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1196475"/>
            <a:ext cx="6815667" cy="4929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1" y="2459790"/>
            <a:ext cx="4011084" cy="36663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0898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1270000"/>
            <a:ext cx="7315200" cy="345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522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34469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2667001"/>
            <a:ext cx="10972800" cy="3459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0440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7030006" y="274639"/>
            <a:ext cx="190901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6154821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A93-221D-7F40-9F05-FB13F545EBBC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D5E-E3A9-4E4F-998E-996B22F581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072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3342112" y="2400218"/>
            <a:ext cx="7072787" cy="2191836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pic>
        <p:nvPicPr>
          <p:cNvPr id="6" name="Kuva 5" descr="nosto_element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99" y="1905000"/>
            <a:ext cx="1938788" cy="30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5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 hasCustomPrompt="1"/>
          </p:nvPr>
        </p:nvSpPr>
        <p:spPr>
          <a:xfrm>
            <a:off x="3342112" y="2400218"/>
            <a:ext cx="7072787" cy="2191836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pic>
        <p:nvPicPr>
          <p:cNvPr id="7" name="Kuva 6" descr="nosto_element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99" y="1905000"/>
            <a:ext cx="1938788" cy="30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7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 hasCustomPrompt="1"/>
          </p:nvPr>
        </p:nvSpPr>
        <p:spPr>
          <a:xfrm>
            <a:off x="3342112" y="2400218"/>
            <a:ext cx="7072787" cy="2191836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pic>
        <p:nvPicPr>
          <p:cNvPr id="6" name="Kuva 5" descr="nosto_element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99" y="1905000"/>
            <a:ext cx="1938788" cy="30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0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 hasCustomPrompt="1"/>
          </p:nvPr>
        </p:nvSpPr>
        <p:spPr>
          <a:xfrm>
            <a:off x="3342112" y="2400218"/>
            <a:ext cx="7072787" cy="2191836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pic>
        <p:nvPicPr>
          <p:cNvPr id="6" name="Kuva 5" descr="nosto_element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99" y="1905000"/>
            <a:ext cx="1938788" cy="30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79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954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8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4064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4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69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381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388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26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3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00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288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78E6-307A-4201-8A5C-864725285475}" type="datetimeFigureOut">
              <a:rPr lang="fi-FI" smtClean="0"/>
              <a:t>7.8.2020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561441" y="6356351"/>
            <a:ext cx="3267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461403" y="6356351"/>
            <a:ext cx="2037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9508-60B7-4E76-AB73-3991002E60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40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0089BC"/>
          </a:solidFill>
          <a:latin typeface="+mj-lt"/>
          <a:ea typeface="+mj-ea"/>
          <a:cs typeface="SenticoSansDT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+mn-lt"/>
          <a:ea typeface="+mn-ea"/>
          <a:cs typeface="SenticoSansDT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+mn-lt"/>
          <a:ea typeface="+mn-ea"/>
          <a:cs typeface="SenticoSansD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+mn-ea"/>
          <a:cs typeface="SenticoSansD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n-lt"/>
          <a:ea typeface="+mn-ea"/>
          <a:cs typeface="SenticoSansD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+mn-lt"/>
          <a:ea typeface="+mn-ea"/>
          <a:cs typeface="SenticoSansD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sisasivu_valkoinen_tunnu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SenticoSansDT Regular"/>
              </a:defRPr>
            </a:lvl1pPr>
          </a:lstStyle>
          <a:p>
            <a:fld id="{65B24A93-221D-7F40-9F05-FB13F545EBBC}" type="datetimeFigureOut">
              <a:rPr lang="fi-FI" smtClean="0"/>
              <a:pPr/>
              <a:t>7.8.2020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6D5E-E3A9-4E4F-998E-996B22F581B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16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0089BC"/>
          </a:solidFill>
          <a:latin typeface="+mj-lt"/>
          <a:ea typeface="+mj-ea"/>
          <a:cs typeface="SenticoSansDT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SenticoSansDT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SenticoSansD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SenticoSansD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SenticoSansD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SenticoSansD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485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+mj-lt"/>
          <a:ea typeface="+mj-ea"/>
          <a:cs typeface="SenticoSansDT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4875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+mj-lt"/>
          <a:ea typeface="+mj-ea"/>
          <a:cs typeface="SenticoSansDT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8475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+mj-lt"/>
          <a:ea typeface="+mj-ea"/>
          <a:cs typeface="SenticoSansDT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5002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+mj-lt"/>
          <a:ea typeface="+mj-ea"/>
          <a:cs typeface="SenticoSansDT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perusteet.opintopolku.fi/#/fi/kooste/677958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perusteet.opintopolku.fi/#/fi/esitys/6779583/reformi/raken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9YVlFKdO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Mikä on ohjelmistokehittäjä?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Orientoituminen ammattialan tehtäviin</a:t>
            </a:r>
          </a:p>
        </p:txBody>
      </p:sp>
    </p:spTree>
    <p:extLst>
      <p:ext uri="{BB962C8B-B14F-4D97-AF65-F5344CB8AC3E}">
        <p14:creationId xmlns:p14="http://schemas.microsoft.com/office/powerpoint/2010/main" val="12623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Työskentely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/>
              <a:t>Millaista ohjelmointityö oikein on?</a:t>
            </a:r>
          </a:p>
          <a:p>
            <a:pPr lvl="1"/>
            <a:r>
              <a:rPr lang="fi-FI" dirty="0"/>
              <a:t>Tiimissä tai yksin</a:t>
            </a:r>
          </a:p>
          <a:p>
            <a:pPr lvl="1"/>
            <a:r>
              <a:rPr lang="fi-FI" dirty="0"/>
              <a:t>Sähköiset yhteydenpitovälineet (sähköposti, </a:t>
            </a:r>
            <a:r>
              <a:rPr lang="fi-FI" dirty="0" err="1"/>
              <a:t>Slack</a:t>
            </a:r>
            <a:r>
              <a:rPr lang="fi-FI" dirty="0"/>
              <a:t>, </a:t>
            </a:r>
            <a:r>
              <a:rPr lang="fi-FI" dirty="0" err="1"/>
              <a:t>Teams</a:t>
            </a:r>
            <a:r>
              <a:rPr lang="fi-FI" dirty="0"/>
              <a:t>) ja raportointivälineet (työajanseuranta)</a:t>
            </a:r>
          </a:p>
          <a:p>
            <a:pPr lvl="1"/>
            <a:r>
              <a:rPr lang="fi-FI" dirty="0"/>
              <a:t>Itsenäinen työskentely</a:t>
            </a:r>
          </a:p>
          <a:p>
            <a:pPr lvl="2"/>
            <a:r>
              <a:rPr lang="fi-FI" dirty="0"/>
              <a:t>Tehtävien irrottaminen yhden henkilön tehtäviksi kokonaisuuksiksi.</a:t>
            </a:r>
          </a:p>
          <a:p>
            <a:pPr lvl="2"/>
            <a:r>
              <a:rPr lang="fi-FI" dirty="0"/>
              <a:t>Vastuu</a:t>
            </a:r>
          </a:p>
          <a:p>
            <a:pPr lvl="1"/>
            <a:r>
              <a:rPr lang="fi-FI" dirty="0"/>
              <a:t>Toimistotyötä. Etätyö mahdollista.</a:t>
            </a:r>
          </a:p>
          <a:p>
            <a:pPr lvl="1"/>
            <a:r>
              <a:rPr lang="fi-FI" dirty="0"/>
              <a:t>Englanti monen kielen taustalla, suuri osa materiaaleista tehty englannin kielellä.</a:t>
            </a:r>
          </a:p>
          <a:p>
            <a:r>
              <a:rPr lang="fi-FI" dirty="0"/>
              <a:t>Ongelmia</a:t>
            </a:r>
          </a:p>
          <a:p>
            <a:pPr lvl="1"/>
            <a:r>
              <a:rPr lang="fi-FI" dirty="0"/>
              <a:t>Stressi mahdollista. Ergonomiasta ja tauoista huolehdittava.</a:t>
            </a:r>
          </a:p>
          <a:p>
            <a:pPr lvl="1"/>
            <a:r>
              <a:rPr lang="fi-FI" dirty="0"/>
              <a:t>Vastuu tuo mukanaan velvollisuuksia</a:t>
            </a:r>
          </a:p>
          <a:p>
            <a:r>
              <a:rPr lang="fi-FI" dirty="0"/>
              <a:t>Etuja</a:t>
            </a:r>
          </a:p>
          <a:p>
            <a:pPr lvl="1"/>
            <a:r>
              <a:rPr lang="fi-FI" dirty="0"/>
              <a:t>Luovuus ja ongelmanratkominen</a:t>
            </a:r>
          </a:p>
          <a:p>
            <a:pPr lvl="1"/>
            <a:r>
              <a:rPr lang="fi-FI" dirty="0"/>
              <a:t>Jatkuva kehittyminen, ala muuttuu.</a:t>
            </a:r>
          </a:p>
        </p:txBody>
      </p:sp>
    </p:spTree>
    <p:extLst>
      <p:ext uri="{BB962C8B-B14F-4D97-AF65-F5344CB8AC3E}">
        <p14:creationId xmlns:p14="http://schemas.microsoft.com/office/powerpoint/2010/main" val="33239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Ohjelmointikielen vaatimat sovellukset</a:t>
            </a:r>
          </a:p>
          <a:p>
            <a:pPr lvl="1"/>
            <a:r>
              <a:rPr lang="fi-FI" dirty="0"/>
              <a:t>Mitä kieliä tiedetään?</a:t>
            </a:r>
          </a:p>
          <a:p>
            <a:r>
              <a:rPr lang="fi-FI" dirty="0"/>
              <a:t>Suunnitteluun käytetään erilaisia sovelluksia. Tämän kurssin aikana tullaan kokeilemaan esimerkiksi:</a:t>
            </a:r>
          </a:p>
          <a:p>
            <a:pPr lvl="1"/>
            <a:r>
              <a:rPr lang="fi-FI" dirty="0"/>
              <a:t>MS Visio</a:t>
            </a:r>
          </a:p>
          <a:p>
            <a:pPr lvl="1"/>
            <a:r>
              <a:rPr lang="fi-FI" dirty="0"/>
              <a:t>Adobe Illustrator</a:t>
            </a:r>
          </a:p>
          <a:p>
            <a:pPr lvl="1"/>
            <a:r>
              <a:rPr lang="fi-FI" dirty="0"/>
              <a:t>Adobe PhotoShop</a:t>
            </a:r>
          </a:p>
          <a:p>
            <a:pPr lvl="1"/>
            <a:r>
              <a:rPr lang="fi-FI" dirty="0"/>
              <a:t>MS Project</a:t>
            </a:r>
          </a:p>
          <a:p>
            <a:pPr lvl="1"/>
            <a:r>
              <a:rPr lang="fi-FI" dirty="0"/>
              <a:t>MS Access</a:t>
            </a:r>
          </a:p>
        </p:txBody>
      </p:sp>
    </p:spTree>
    <p:extLst>
      <p:ext uri="{BB962C8B-B14F-4D97-AF65-F5344CB8AC3E}">
        <p14:creationId xmlns:p14="http://schemas.microsoft.com/office/powerpoint/2010/main" val="11761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66990C72-74AB-48FD-AB34-4F00A53C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3" y="516194"/>
            <a:ext cx="11244811" cy="56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Koulutus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/>
              <a:t>Osa itseoppineita</a:t>
            </a:r>
          </a:p>
          <a:p>
            <a:pPr lvl="1"/>
            <a:r>
              <a:rPr lang="fi-FI" dirty="0"/>
              <a:t>Ala kehittyy nopeasti, asioita ei välttämättä opeteta koulussa</a:t>
            </a:r>
          </a:p>
          <a:p>
            <a:r>
              <a:rPr lang="fi-FI" dirty="0"/>
              <a:t>Ammattioppilaitoksissa </a:t>
            </a:r>
          </a:p>
          <a:p>
            <a:pPr lvl="1"/>
            <a:r>
              <a:rPr lang="fi-FI" dirty="0"/>
              <a:t>tieto- ja viestintätekniikka ja osittain media-alan perustutkinto.</a:t>
            </a:r>
          </a:p>
          <a:p>
            <a:pPr lvl="1"/>
            <a:r>
              <a:rPr lang="fi-FI" dirty="0"/>
              <a:t>Opintojen sisältö vaihtelee oppilaitoksittain</a:t>
            </a:r>
          </a:p>
          <a:p>
            <a:pPr lvl="1"/>
            <a:r>
              <a:rPr lang="fi-FI" dirty="0"/>
              <a:t>Osalle väylä jatko-opintoihin, osa työllistyy suoraan</a:t>
            </a:r>
          </a:p>
          <a:p>
            <a:r>
              <a:rPr lang="fi-FI" dirty="0"/>
              <a:t>Ammattikorkeakoulussa </a:t>
            </a:r>
          </a:p>
          <a:p>
            <a:pPr lvl="1"/>
            <a:r>
              <a:rPr lang="fi-FI" dirty="0"/>
              <a:t>tradenomi sekä insinööri</a:t>
            </a:r>
          </a:p>
          <a:p>
            <a:pPr lvl="1"/>
            <a:r>
              <a:rPr lang="fi-FI" dirty="0"/>
              <a:t>Suurin lisäys työelämän ohjelmoijapulaan nähty tulevan tätä kautta.</a:t>
            </a:r>
          </a:p>
          <a:p>
            <a:pPr lvl="1"/>
            <a:r>
              <a:rPr lang="fi-FI" dirty="0"/>
              <a:t>Työelämälähtöistä</a:t>
            </a:r>
          </a:p>
          <a:p>
            <a:pPr lvl="1"/>
            <a:r>
              <a:rPr lang="fi-FI" dirty="0"/>
              <a:t>Opiskelu melko itsenäistä. </a:t>
            </a:r>
          </a:p>
          <a:p>
            <a:r>
              <a:rPr lang="fi-FI" dirty="0"/>
              <a:t>Yliopisto</a:t>
            </a:r>
          </a:p>
          <a:p>
            <a:pPr lvl="1"/>
            <a:r>
              <a:rPr lang="fi-FI" dirty="0"/>
              <a:t>Tietojenkäsittely sekä erilaiset diplomi-insinööritutkinnot (esim. tietotekniikka).</a:t>
            </a:r>
          </a:p>
          <a:p>
            <a:pPr lvl="1"/>
            <a:r>
              <a:rPr lang="fi-FI" dirty="0"/>
              <a:t>Tavoitteena perusvalmius tieteelliseen ajatteluun.</a:t>
            </a:r>
          </a:p>
        </p:txBody>
      </p:sp>
    </p:spTree>
    <p:extLst>
      <p:ext uri="{BB962C8B-B14F-4D97-AF65-F5344CB8AC3E}">
        <p14:creationId xmlns:p14="http://schemas.microsoft.com/office/powerpoint/2010/main" val="35226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Tieto- ja viestintätekniikan perustutkinto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i="1" dirty="0"/>
              <a:t>”Tieto- ja viestintätekniikan perustutkinnon suorittaneella on tieto- ja viestintätekniikan tehtävissä edellytetty ammattitaito, ja hän osaa toimia yhteistyökykyisesti tieto- ja viestintäteknisessä ympäristössä. Tutkinnon suorittanut osaa käyttää alan sanastoa, selvittää asiakkaan tarpeita ja tehdä asiakaslähtöisiä ratkaisuja tieto- ja viestintäteknisiin tehtäviin liittyen. Hän varmistaa, että työn lopputulos vastaa työlle asetettuja vaatimuksia.”</a:t>
            </a:r>
          </a:p>
          <a:p>
            <a:r>
              <a:rPr lang="fi-FI" b="1" i="1" dirty="0"/>
              <a:t>”Ohjelmistokehittäjä</a:t>
            </a:r>
            <a:r>
              <a:rPr lang="fi-FI" i="1" dirty="0"/>
              <a:t> osaa ohjelmoida, hyödyntää rajapintoja, käsitellä tietoa sekä käyttää versionhallintaa. Ohjelmistokehitystiimin jäsenenä toimiessaan hän kommunikoi asiakkaan kanssa, suunnittelee ohjelmiston toteutuksen ja varmistaa toteutettavien toimintojen laadun.”</a:t>
            </a:r>
          </a:p>
          <a:p>
            <a:pPr lvl="1"/>
            <a:r>
              <a:rPr lang="fi-FI" dirty="0">
                <a:hlinkClick r:id="rId2"/>
              </a:rPr>
              <a:t>Tutkinnon perusteet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564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Tieto- ja viestintätekniikan perustutkinto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Opintojen rakenne helpoiten katsottavissa </a:t>
            </a:r>
            <a:r>
              <a:rPr lang="fi-FI" dirty="0" err="1">
                <a:hlinkClick r:id="rId2"/>
              </a:rPr>
              <a:t>ePerusteet</a:t>
            </a:r>
            <a:r>
              <a:rPr lang="fi-FI" dirty="0">
                <a:hlinkClick r:id="rId2"/>
              </a:rPr>
              <a:t>-sivustolla</a:t>
            </a:r>
            <a:r>
              <a:rPr lang="fi-FI" dirty="0"/>
              <a:t>.</a:t>
            </a:r>
          </a:p>
          <a:p>
            <a:r>
              <a:rPr lang="fi-FI" dirty="0"/>
              <a:t>Tieto- ja viestintätekniikan perustehtävät (25 </a:t>
            </a:r>
            <a:r>
              <a:rPr lang="fi-FI" dirty="0" err="1"/>
              <a:t>osp</a:t>
            </a:r>
            <a:r>
              <a:rPr lang="fi-FI" dirty="0"/>
              <a:t>)</a:t>
            </a:r>
          </a:p>
          <a:p>
            <a:r>
              <a:rPr lang="fi-FI" dirty="0"/>
              <a:t>Ohjelmointi (45 </a:t>
            </a:r>
            <a:r>
              <a:rPr lang="fi-FI" dirty="0" err="1"/>
              <a:t>osp</a:t>
            </a:r>
            <a:r>
              <a:rPr lang="fi-FI" dirty="0"/>
              <a:t>)</a:t>
            </a:r>
          </a:p>
          <a:p>
            <a:r>
              <a:rPr lang="fi-FI" dirty="0"/>
              <a:t>Ohjelmistokehittäjänä toimiminen (45 </a:t>
            </a:r>
            <a:r>
              <a:rPr lang="fi-FI" dirty="0" err="1"/>
              <a:t>osp</a:t>
            </a:r>
            <a:r>
              <a:rPr lang="fi-FI" dirty="0"/>
              <a:t>)</a:t>
            </a:r>
          </a:p>
          <a:p>
            <a:r>
              <a:rPr lang="fi-FI" dirty="0"/>
              <a:t>Valinnaiset tutkinnon osat 30 </a:t>
            </a:r>
            <a:r>
              <a:rPr lang="fi-FI" dirty="0" err="1"/>
              <a:t>osp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7557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tutkinnon jälkeen?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Ohjelmistotuki</a:t>
            </a:r>
          </a:p>
          <a:p>
            <a:pPr lvl="1"/>
            <a:r>
              <a:rPr lang="fi-FI" dirty="0"/>
              <a:t>Esimerkiksi </a:t>
            </a:r>
            <a:r>
              <a:rPr lang="fi-FI" dirty="0" err="1"/>
              <a:t>chat</a:t>
            </a:r>
            <a:r>
              <a:rPr lang="fi-FI" dirty="0"/>
              <a:t>, puhelin tai sähköposti</a:t>
            </a:r>
          </a:p>
          <a:p>
            <a:pPr lvl="1"/>
            <a:r>
              <a:rPr lang="fi-FI" dirty="0"/>
              <a:t>Auttaa asiakkaita käyttämään ostettua sovellusta</a:t>
            </a:r>
          </a:p>
          <a:p>
            <a:r>
              <a:rPr lang="fi-FI" dirty="0"/>
              <a:t>Web-kehitys</a:t>
            </a:r>
          </a:p>
          <a:p>
            <a:pPr lvl="1"/>
            <a:r>
              <a:rPr lang="fi-FI" dirty="0"/>
              <a:t>”kotisivut”, web-sovellusten toteutus</a:t>
            </a:r>
          </a:p>
          <a:p>
            <a:pPr lvl="1"/>
            <a:r>
              <a:rPr lang="fi-FI" dirty="0"/>
              <a:t>Aikaisemmin puhuttiin Frontend ja Backend –ohjelmoinnista, nyt Full Stack kuvaa molempien puolien hallintaa. </a:t>
            </a:r>
            <a:r>
              <a:rPr lang="fi-FI"/>
              <a:t>Lisäksi tähän työkalupalettiin liittyy suunnittelu, määrittely ja tässä vaiheessa asiakasrajapinnassa toimiminen.</a:t>
            </a:r>
            <a:endParaRPr lang="fi-FI" dirty="0"/>
          </a:p>
          <a:p>
            <a:r>
              <a:rPr lang="fi-FI" dirty="0"/>
              <a:t>Ohjelmistokehitys</a:t>
            </a:r>
          </a:p>
          <a:p>
            <a:pPr lvl="1"/>
            <a:r>
              <a:rPr lang="fi-FI" dirty="0"/>
              <a:t>Java, C# yms.</a:t>
            </a:r>
          </a:p>
          <a:p>
            <a:r>
              <a:rPr lang="fi-FI" dirty="0"/>
              <a:t>Testaus</a:t>
            </a:r>
          </a:p>
          <a:p>
            <a:pPr lvl="1"/>
            <a:r>
              <a:rPr lang="fi-FI" dirty="0"/>
              <a:t>Kehitystiimissä mukana testaajana</a:t>
            </a:r>
          </a:p>
          <a:p>
            <a:pPr lvl="1"/>
            <a:r>
              <a:rPr lang="fi-FI" dirty="0"/>
              <a:t>Automaatiotestaus (esim. </a:t>
            </a:r>
            <a:r>
              <a:rPr lang="fi-FI" dirty="0" err="1">
                <a:hlinkClick r:id="rId2"/>
              </a:rPr>
              <a:t>Robot</a:t>
            </a:r>
            <a:r>
              <a:rPr lang="fi-FI" dirty="0">
                <a:hlinkClick r:id="rId2"/>
              </a:rPr>
              <a:t> Framework</a:t>
            </a:r>
            <a:r>
              <a:rPr lang="fi-FI" dirty="0"/>
              <a:t>)</a:t>
            </a:r>
          </a:p>
          <a:p>
            <a:r>
              <a:rPr lang="fi-FI" dirty="0"/>
              <a:t>Myynti, asiakaspalvelu</a:t>
            </a:r>
          </a:p>
          <a:p>
            <a:r>
              <a:rPr lang="fi-FI" dirty="0"/>
              <a:t>Yrittäjyys</a:t>
            </a:r>
          </a:p>
          <a:p>
            <a:r>
              <a:rPr lang="fi-FI" dirty="0"/>
              <a:t>Jatko-opinnot</a:t>
            </a:r>
          </a:p>
        </p:txBody>
      </p:sp>
    </p:spTree>
    <p:extLst>
      <p:ext uri="{BB962C8B-B14F-4D97-AF65-F5344CB8AC3E}">
        <p14:creationId xmlns:p14="http://schemas.microsoft.com/office/powerpoint/2010/main" val="2410680314"/>
      </p:ext>
    </p:extLst>
  </p:cSld>
  <p:clrMapOvr>
    <a:masterClrMapping/>
  </p:clrMapOvr>
</p:sld>
</file>

<file path=ppt/theme/theme1.xml><?xml version="1.0" encoding="utf-8"?>
<a:theme xmlns:a="http://schemas.openxmlformats.org/drawingml/2006/main" name="tre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edu" id="{DA6D0013-4806-4305-9055-3726682090A0}" vid="{1413F9CF-3426-464A-B321-4227CB3E675E}"/>
    </a:ext>
  </a:extLst>
</a:theme>
</file>

<file path=ppt/theme/theme2.xml><?xml version="1.0" encoding="utf-8"?>
<a:theme xmlns:a="http://schemas.openxmlformats.org/drawingml/2006/main" name="Tredu_teema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sto_pinkk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osto_tumsinin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nosto_keltain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nosto_sinin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tredu</Template>
  <TotalTime>257</TotalTime>
  <Words>376</Words>
  <Application>Microsoft Office PowerPoint</Application>
  <PresentationFormat>Laajakuva</PresentationFormat>
  <Paragraphs>66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8</vt:i4>
      </vt:variant>
    </vt:vector>
  </HeadingPairs>
  <TitlesOfParts>
    <vt:vector size="19" baseType="lpstr">
      <vt:lpstr>Arial</vt:lpstr>
      <vt:lpstr>Calibri</vt:lpstr>
      <vt:lpstr>SenticoSansDT Bold</vt:lpstr>
      <vt:lpstr>SenticoSansDT Regular</vt:lpstr>
      <vt:lpstr>SenticoSansDT Thin</vt:lpstr>
      <vt:lpstr>tredu</vt:lpstr>
      <vt:lpstr>Tredu_teema_2</vt:lpstr>
      <vt:lpstr>nosto_pinkki</vt:lpstr>
      <vt:lpstr>nosto_tumsininen</vt:lpstr>
      <vt:lpstr>nosto_keltainen</vt:lpstr>
      <vt:lpstr>nosto_sininen</vt:lpstr>
      <vt:lpstr>Mikä on ohjelmistokehittäjä?</vt:lpstr>
      <vt:lpstr>Työskentely</vt:lpstr>
      <vt:lpstr>Työvälineet</vt:lpstr>
      <vt:lpstr>PowerPoint-esitys</vt:lpstr>
      <vt:lpstr>Koulutus</vt:lpstr>
      <vt:lpstr>Tieto- ja viestintätekniikan perustutkinto</vt:lpstr>
      <vt:lpstr>Tieto- ja viestintätekniikan perustutkinto</vt:lpstr>
      <vt:lpstr>Mitä tutkinnon jälkeen?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Ohjelmistokehittäjä</dc:title>
  <dc:creator>Eerikki Maula</dc:creator>
  <cp:lastModifiedBy>Eerikki Maula</cp:lastModifiedBy>
  <cp:revision>26</cp:revision>
  <dcterms:created xsi:type="dcterms:W3CDTF">2020-08-04T08:45:16Z</dcterms:created>
  <dcterms:modified xsi:type="dcterms:W3CDTF">2020-08-07T10:27:08Z</dcterms:modified>
</cp:coreProperties>
</file>