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3" autoAdjust="0"/>
    <p:restoredTop sz="94660"/>
  </p:normalViewPr>
  <p:slideViewPr>
    <p:cSldViewPr>
      <p:cViewPr varScale="1">
        <p:scale>
          <a:sx n="85" d="100"/>
          <a:sy n="85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DD2F7-EE65-4460-A45B-93F9654848C5}" type="datetimeFigureOut">
              <a:rPr lang="fi-FI" smtClean="0"/>
              <a:pPr/>
              <a:t>22.9.2020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26186-18F3-4DEE-8271-9171693C262F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137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/>
              <a:t>16.8.2012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4647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114029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7517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373158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028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23651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213803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116178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711906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091656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1700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16.8.2012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Useability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5F80FC-E33C-4391-B01A-24B1A47C4027}" type="slidenum">
              <a:rPr lang="fi-FI" smtClean="0"/>
              <a:pPr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asuringusability.com/blog/five-history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t.toolbox.com/blogs/enterprise-solutions/sample-usability-test-plan-178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Käytettävyystestaus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Useability</a:t>
            </a:r>
            <a:r>
              <a:rPr lang="fi-FI" dirty="0"/>
              <a:t> </a:t>
            </a:r>
            <a:r>
              <a:rPr lang="fi-FI" dirty="0" err="1"/>
              <a:t>testing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16.8.2012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80FC-E33C-4391-B01A-24B1A47C4027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413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käytettävyystestaus 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Yksi esimerkki järjestelmätestauksesta</a:t>
            </a:r>
          </a:p>
          <a:p>
            <a:r>
              <a:rPr lang="fi-FI" dirty="0"/>
              <a:t>Laaditaan tehtäviä testihenkilölle</a:t>
            </a:r>
          </a:p>
          <a:p>
            <a:pPr lvl="1"/>
            <a:r>
              <a:rPr lang="fi-FI" dirty="0"/>
              <a:t>tärkeimmät tehtävät joita ohjelmiston oletetaan suoritettavan</a:t>
            </a:r>
          </a:p>
          <a:p>
            <a:pPr lvl="1"/>
            <a:r>
              <a:rPr lang="fi-FI" dirty="0"/>
              <a:t>käyttötapaukset (</a:t>
            </a:r>
            <a:r>
              <a:rPr lang="fi-FI" dirty="0" err="1"/>
              <a:t>use</a:t>
            </a:r>
            <a:r>
              <a:rPr lang="fi-FI" dirty="0"/>
              <a:t> case)</a:t>
            </a:r>
          </a:p>
          <a:p>
            <a:pPr lvl="1"/>
            <a:r>
              <a:rPr lang="fi-FI" dirty="0"/>
              <a:t>hyvä käyttötapaus on selkeä ja kertoo käyttäjälle mitä tämän tulisi tehdä</a:t>
            </a:r>
          </a:p>
          <a:p>
            <a:pPr lvl="1"/>
            <a:r>
              <a:rPr lang="fi-FI" dirty="0"/>
              <a:t>Testihenkilö joutuu uuden tilanteen eteen, miten ohjelma toimii?</a:t>
            </a:r>
          </a:p>
          <a:p>
            <a:r>
              <a:rPr lang="fi-FI" dirty="0"/>
              <a:t>Testaaja tarkkailee ja mittaa testihenkilön toimintaa</a:t>
            </a:r>
          </a:p>
          <a:p>
            <a:r>
              <a:rPr lang="fi-FI" dirty="0"/>
              <a:t>Johtopäätökset tuloksista</a:t>
            </a:r>
          </a:p>
          <a:p>
            <a:pPr lvl="1"/>
            <a:r>
              <a:rPr lang="fi-FI" dirty="0"/>
              <a:t>Mitä testiltä odotetaan?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15F80FC-E33C-4391-B01A-24B1A47C4027}" type="slidenum">
              <a:rPr lang="fi-FI" smtClean="0"/>
              <a:pPr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678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mitataan?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tehokkuus: kuinka paljon aikaa, montako vaihetta käyttäjältä menee suorittaakseen perustehtävän</a:t>
            </a:r>
          </a:p>
          <a:p>
            <a:r>
              <a:rPr lang="fi-FI" dirty="0"/>
              <a:t>tarkkuus: kuinka monta virhettä käyttäjä tekee</a:t>
            </a:r>
          </a:p>
          <a:p>
            <a:r>
              <a:rPr lang="fi-FI" dirty="0"/>
              <a:t>muisti: miten ohjelman käytön palauttaminen onnistuu (esim. toistetaan testi viikon jälkeen)</a:t>
            </a:r>
          </a:p>
          <a:p>
            <a:r>
              <a:rPr lang="fi-FI" dirty="0"/>
              <a:t>tunnevaikutus: miltä käyttäjästä tuntuu</a:t>
            </a:r>
          </a:p>
          <a:p>
            <a:r>
              <a:rPr lang="fi-FI" dirty="0"/>
              <a:t>Mikäli käytössä testilaboratorio voidaan testihenkilöistä mitata monia erilaisia fysiologisia asioita</a:t>
            </a:r>
          </a:p>
          <a:p>
            <a:pPr lvl="1"/>
            <a:r>
              <a:rPr lang="fi-FI" dirty="0"/>
              <a:t>Verenpaine</a:t>
            </a:r>
          </a:p>
          <a:p>
            <a:pPr lvl="1"/>
            <a:r>
              <a:rPr lang="fi-FI" dirty="0"/>
              <a:t>Silmän liikkeet, mihin huomio keskittyy näytöllä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15F80FC-E33C-4391-B01A-24B1A47C4027}" type="slidenum">
              <a:rPr lang="fi-FI" smtClean="0"/>
              <a:pPr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4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Käytettävyystestin sisältö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Sisältö lyhyesti</a:t>
            </a:r>
          </a:p>
          <a:p>
            <a:pPr lvl="1"/>
            <a:r>
              <a:rPr lang="fi-FI" dirty="0"/>
              <a:t>Testitapaukset joissa kuvataan testihenkilölle mitä hänen odotetaan tekevän</a:t>
            </a:r>
          </a:p>
          <a:p>
            <a:pPr lvl="2"/>
            <a:r>
              <a:rPr lang="fi-FI" dirty="0"/>
              <a:t>tehtäväluettelo, kukin tehtävä avattu käyttäjälle riittävällä tarkkuudella</a:t>
            </a:r>
          </a:p>
          <a:p>
            <a:pPr lvl="1"/>
            <a:r>
              <a:rPr lang="fi-FI" dirty="0"/>
              <a:t>Lomake testaajalle jotta tämä osaa kirjata halutut huomiot ylös</a:t>
            </a:r>
          </a:p>
          <a:p>
            <a:pPr lvl="1"/>
            <a:r>
              <a:rPr lang="fi-FI" dirty="0"/>
              <a:t>Lyhyt kyselylomake jolla mitataan testihenkilön tunnetilaa testin jälkeen</a:t>
            </a:r>
          </a:p>
          <a:p>
            <a:pPr lvl="1"/>
            <a:r>
              <a:rPr lang="fi-FI" dirty="0"/>
              <a:t>Lisäksi odotusarvot testille</a:t>
            </a:r>
          </a:p>
          <a:p>
            <a:pPr lvl="2"/>
            <a:r>
              <a:rPr lang="fi-FI" dirty="0"/>
              <a:t>mikä tulos on hyväksyttävä, esimerkiksi jokaisella tehtävällä voi olla odotusaika sekä koko testin suorittamisen odotusaika</a:t>
            </a:r>
          </a:p>
          <a:p>
            <a:pPr lvl="2"/>
            <a:r>
              <a:rPr lang="fi-FI" dirty="0"/>
              <a:t>käyttäjän tekemillä virheillä voi olla maksimimäärä joka on hyväksyttävä</a:t>
            </a:r>
          </a:p>
          <a:p>
            <a:pPr lvl="2"/>
            <a:r>
              <a:rPr lang="fi-FI" dirty="0"/>
              <a:t>mitä jos käyttäjä ei pysty suorittamaan jotain tehtävää kokonaan?</a:t>
            </a:r>
          </a:p>
          <a:p>
            <a:r>
              <a:rPr lang="fi-FI" dirty="0"/>
              <a:t>Tyypillisesti testihenkilöitä ei tarvita kovin montaa, viiden testihenkilön avulla saadaan usein tärkeimmät asiat selville (</a:t>
            </a:r>
            <a:r>
              <a:rPr lang="fi-FI" dirty="0">
                <a:hlinkClick r:id="rId2"/>
              </a:rPr>
              <a:t>Jakob Nielsen</a:t>
            </a:r>
            <a:r>
              <a:rPr lang="fi-FI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15F80FC-E33C-4391-B01A-24B1A47C4027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957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Käytettävyystestisuunnitelma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/>
              <a:t>Kun käytettävyystesti tehdään kunnolla siitä laaditaan oma suunnitelma</a:t>
            </a:r>
          </a:p>
          <a:p>
            <a:pPr lvl="1"/>
            <a:r>
              <a:rPr lang="fi-FI"/>
              <a:t>Johdanto</a:t>
            </a:r>
          </a:p>
          <a:p>
            <a:pPr lvl="1"/>
            <a:r>
              <a:rPr lang="fi-FI"/>
              <a:t>Mitä testataan</a:t>
            </a:r>
          </a:p>
          <a:p>
            <a:pPr lvl="1"/>
            <a:r>
              <a:rPr lang="fi-FI"/>
              <a:t>Materiaalit, varusteet</a:t>
            </a:r>
          </a:p>
          <a:p>
            <a:pPr lvl="1"/>
            <a:r>
              <a:rPr lang="fi-FI"/>
              <a:t>Testihenkilöt / käyttäjät</a:t>
            </a:r>
          </a:p>
          <a:p>
            <a:pPr lvl="1"/>
            <a:r>
              <a:rPr lang="fi-FI"/>
              <a:t>Käyttäjille annettu esittely testitilanteelle</a:t>
            </a:r>
          </a:p>
          <a:p>
            <a:pPr lvl="1"/>
            <a:r>
              <a:rPr lang="fi-FI"/>
              <a:t>Testihenkilöiden tehtäväluettelo</a:t>
            </a:r>
          </a:p>
          <a:p>
            <a:pPr lvl="1"/>
            <a:r>
              <a:rPr lang="fi-FI"/>
              <a:t>Testaajan lomake</a:t>
            </a:r>
          </a:p>
          <a:p>
            <a:pPr lvl="1"/>
            <a:r>
              <a:rPr lang="fi-FI"/>
              <a:t>Testihenkilön kyselylomake</a:t>
            </a:r>
          </a:p>
          <a:p>
            <a:pPr lvl="1"/>
            <a:r>
              <a:rPr lang="fi-FI"/>
              <a:t>Testin odotustulos</a:t>
            </a:r>
          </a:p>
          <a:p>
            <a:pPr lvl="1"/>
            <a:r>
              <a:rPr lang="fi-FI"/>
              <a:t>Testin tulokset</a:t>
            </a:r>
          </a:p>
          <a:p>
            <a:r>
              <a:rPr lang="fi-FI">
                <a:hlinkClick r:id="rId2"/>
              </a:rPr>
              <a:t>Esimerkki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16.8.2012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Useability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15F80FC-E33C-4391-B01A-24B1A47C4027}" type="slidenum">
              <a:rPr lang="fi-FI" smtClean="0"/>
              <a:pPr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246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i">
  <a:themeElements>
    <a:clrScheme name="Integraal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i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i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</TotalTime>
  <Words>264</Words>
  <Application>Microsoft Office PowerPoint</Application>
  <PresentationFormat>Näytössä katseltava diaesitys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Integraali</vt:lpstr>
      <vt:lpstr>Käytettävyystestaus</vt:lpstr>
      <vt:lpstr>Mitä käytettävyystestaus on?</vt:lpstr>
      <vt:lpstr>Mitä mitataan?</vt:lpstr>
      <vt:lpstr>Käytettävyystestin sisältö</vt:lpstr>
      <vt:lpstr>Käytettävyystestisuunnitelma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Käytettävyystestaus</dc:title>
  <dc:creator>eerikki</dc:creator>
  <cp:lastModifiedBy>Eerikki Maula</cp:lastModifiedBy>
  <cp:revision>38</cp:revision>
  <dcterms:created xsi:type="dcterms:W3CDTF">2011-08-22T19:01:59Z</dcterms:created>
  <dcterms:modified xsi:type="dcterms:W3CDTF">2020-09-22T07:09:38Z</dcterms:modified>
</cp:coreProperties>
</file>