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7"/>
  </p:notes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63" autoAdjust="0"/>
    <p:restoredTop sz="94660"/>
  </p:normalViewPr>
  <p:slideViewPr>
    <p:cSldViewPr snapToGrid="0">
      <p:cViewPr varScale="1">
        <p:scale>
          <a:sx n="74" d="100"/>
          <a:sy n="74" d="100"/>
        </p:scale>
        <p:origin x="90" y="8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6FD5AC-9F4C-4BB6-925A-BA82938B9C66}" type="datetimeFigureOut">
              <a:rPr lang="fi-FI" smtClean="0"/>
              <a:t>26.10.2020</a:t>
            </a:fld>
            <a:endParaRPr lang="fi-FI"/>
          </a:p>
        </p:txBody>
      </p:sp>
      <p:sp>
        <p:nvSpPr>
          <p:cNvPr id="4" name="Dian kuvan paikkamerkki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Huomautusten paikkamerkki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29A96B-A513-4724-A7C3-952A09AFE2E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81398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fi-FI"/>
              <a:t>Muokkaa alaotsikon perustyyliä napsautt.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i-FI"/>
              <a:t>19.10.2020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Orientoituminen ammattialan työtehtäviin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44838-42CC-4352-8EDE-FD84846FDD85}" type="slidenum">
              <a:rPr lang="fi-FI" smtClean="0"/>
              <a:t>‹#›</a:t>
            </a:fld>
            <a:endParaRPr lang="fi-FI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215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/>
              <a:t>19.10.2020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Orientoituminen ammattialan työtehtäviin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44838-42CC-4352-8EDE-FD84846FDD8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10948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/>
              <a:t>19.10.2020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Orientoituminen ammattialan työtehtäviin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44838-42CC-4352-8EDE-FD84846FDD85}" type="slidenum">
              <a:rPr lang="fi-FI" smtClean="0"/>
              <a:t>‹#›</a:t>
            </a:fld>
            <a:endParaRPr lang="fi-FI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9291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/>
              <a:t>19.10.2020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Orientoituminen ammattialan työtehtäviin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44838-42CC-4352-8EDE-FD84846FDD8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557770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/>
              <a:t>19.10.2020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Orientoituminen ammattialan työtehtäviin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44838-42CC-4352-8EDE-FD84846FDD85}" type="slidenum">
              <a:rPr lang="fi-FI" smtClean="0"/>
              <a:t>‹#›</a:t>
            </a:fld>
            <a:endParaRPr lang="fi-FI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1088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/>
              <a:t>19.10.2020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Orientoituminen ammattialan työtehtäviin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44838-42CC-4352-8EDE-FD84846FDD8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0724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fi-FI"/>
              <a:t>Muokkaa tekstin perustyylejä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/>
              <a:t>19.10.2020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Orientoituminen ammattialan työtehtäviin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44838-42CC-4352-8EDE-FD84846FDD8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30663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/>
              <a:t>19.10.2020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Orientoituminen ammattialan työtehtäviin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44838-42CC-4352-8EDE-FD84846FDD8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97566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/>
              <a:t>19.10.2020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Orientoituminen ammattialan työtehtäviin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44838-42CC-4352-8EDE-FD84846FDD8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14548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uvateksti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/>
              <a:t>19.10.2020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Orientoituminen ammattialan työtehtäviin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44838-42CC-4352-8EDE-FD84846FDD8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64317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uvateksti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/>
              <a:t>19.10.2020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Orientoituminen ammattialan työtehtäviin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44838-42CC-4352-8EDE-FD84846FDD85}" type="slidenum">
              <a:rPr lang="fi-FI" smtClean="0"/>
              <a:t>‹#›</a:t>
            </a:fld>
            <a:endParaRPr lang="fi-FI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8650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fi-FI"/>
              <a:t>19.10.2020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fi-FI"/>
              <a:t>Orientoituminen ammattialan työtehtäviin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9A44838-42CC-4352-8EDE-FD84846FDD85}" type="slidenum">
              <a:rPr lang="fi-FI" smtClean="0"/>
              <a:t>‹#›</a:t>
            </a:fld>
            <a:endParaRPr lang="fi-FI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6412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hf hdr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cfGBNPUtidc" TargetMode="External"/><Relationship Id="rId2" Type="http://schemas.openxmlformats.org/officeDocument/2006/relationships/hyperlink" Target="https://www.youtube.com/watch?v=XiMVzR7byF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ietosuoja.fi/henkilotietojen-kasittely" TargetMode="External"/><Relationship Id="rId4" Type="http://schemas.openxmlformats.org/officeDocument/2006/relationships/hyperlink" Target="https://fi.wikipedia.org/wiki/Yleinen_tietosuoja-asetu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CAF32-6EB5-4D0B-8001-EDE21BA1EB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b="1" i="0" dirty="0">
                <a:solidFill>
                  <a:srgbClr val="373A3C"/>
                </a:solidFill>
                <a:effectLst/>
                <a:latin typeface="Quicksand"/>
              </a:rPr>
              <a:t>Tietosuojalainsäädäntö</a:t>
            </a:r>
            <a:endParaRPr lang="fi-FI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0E4B0-EA3D-452F-9236-BD6B632BD8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/>
              <a:t>Orientoituminen ammattialan työtehtäviin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8D8C5406-6545-4235-888B-FBF7B5084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/>
              <a:t>19.10.2020</a:t>
            </a:r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3BCFE5B7-7F7C-4783-A8BC-26B53B613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Orientoituminen ammattialan työtehtäviin</a:t>
            </a:r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822CB05C-DAED-406B-952F-EF945B5D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44838-42CC-4352-8EDE-FD84846FDD85}" type="slidenum">
              <a:rPr lang="fi-FI" smtClean="0"/>
              <a:t>1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95875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4D9CA-88CD-4F2F-A23D-1889BE6EA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b="0" i="0" dirty="0">
                <a:solidFill>
                  <a:srgbClr val="373A3C"/>
                </a:solidFill>
                <a:effectLst/>
                <a:latin typeface="Quicksand"/>
              </a:rPr>
              <a:t>Yleinen tietosuoja-asetus, GDBR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8467B-A411-455D-A347-BDE557A89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/>
            <a:r>
              <a:rPr lang="fi-FI" b="0" i="0" dirty="0">
                <a:solidFill>
                  <a:srgbClr val="373A3C"/>
                </a:solidFill>
                <a:effectLst/>
                <a:latin typeface="Quicksand"/>
              </a:rPr>
              <a:t>Uusi EU:n laajuinen tietosuoja-asetus GDPR (</a:t>
            </a:r>
            <a:r>
              <a:rPr lang="fi-FI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General Data Protection Regulation)</a:t>
            </a:r>
            <a:r>
              <a:rPr lang="fi-FI" b="0" i="0" dirty="0">
                <a:solidFill>
                  <a:srgbClr val="373A3C"/>
                </a:solidFill>
                <a:effectLst/>
                <a:latin typeface="Quicksand"/>
              </a:rPr>
              <a:t> tuli voimaan 25.5.2018. Henkilötietojen säilytykseen vaikuttaa Suomessa myös jo aikaisemmin voimassa ollut henkilötietolaki, joka antaa määräyksiä mm. rekisteriselosteesta.</a:t>
            </a:r>
          </a:p>
          <a:p>
            <a:pPr algn="l"/>
            <a:r>
              <a:rPr lang="fi-FI" b="0" i="0" dirty="0">
                <a:solidFill>
                  <a:srgbClr val="373A3C"/>
                </a:solidFill>
                <a:effectLst/>
                <a:latin typeface="Quicksand"/>
              </a:rPr>
              <a:t>Uuden asetuksen mukaan rekisteröidyn oikeudet laajenevat selvästi. </a:t>
            </a:r>
          </a:p>
          <a:p>
            <a:pPr lvl="1"/>
            <a:r>
              <a:rPr lang="fi-FI" b="0" i="0" dirty="0">
                <a:solidFill>
                  <a:srgbClr val="373A3C"/>
                </a:solidFill>
                <a:effectLst/>
                <a:latin typeface="Quicksand"/>
              </a:rPr>
              <a:t>Rekisteröidyllä on esimerkiksi oikeus tulla unohdetuksi, jonka jälkeen rekisterinpitäjän on poistettava kaikki tähän yksittäiseen henkilöön liittyvät henkilötiedot järjestelmistään. </a:t>
            </a:r>
          </a:p>
          <a:p>
            <a:pPr lvl="1"/>
            <a:r>
              <a:rPr lang="fi-FI" b="0" i="0" dirty="0">
                <a:solidFill>
                  <a:srgbClr val="373A3C"/>
                </a:solidFill>
                <a:effectLst/>
                <a:latin typeface="Quicksand"/>
              </a:rPr>
              <a:t>Tieto on myös poistettava siinä tapauksessa, että sillä ei ole enää arvoa alkuperäisen tarpeen kannalta.</a:t>
            </a:r>
          </a:p>
          <a:p>
            <a:r>
              <a:rPr lang="fi-FI" dirty="0">
                <a:solidFill>
                  <a:srgbClr val="373A3C"/>
                </a:solidFill>
                <a:latin typeface="Quicksand"/>
              </a:rPr>
              <a:t>Organisaation on nimettävä tietosuojavastaava jos toimintaan liittyy arkaluonteisten tietojen käsittelyä.</a:t>
            </a:r>
          </a:p>
          <a:p>
            <a:r>
              <a:rPr lang="fi-FI" b="0" i="0" dirty="0">
                <a:solidFill>
                  <a:srgbClr val="373A3C"/>
                </a:solidFill>
                <a:effectLst/>
                <a:latin typeface="Quicksand"/>
              </a:rPr>
              <a:t>Organisaation ilmoitettava 72 tunnin sisällä tapahtuneesta tietoturvaloukkauksesta.</a:t>
            </a:r>
          </a:p>
          <a:p>
            <a:pPr algn="l"/>
            <a:r>
              <a:rPr lang="fi-FI" b="0" i="0" dirty="0">
                <a:solidFill>
                  <a:srgbClr val="373A3C"/>
                </a:solidFill>
                <a:effectLst/>
                <a:latin typeface="Quicksand"/>
              </a:rPr>
              <a:t>GDPR:n mukaan tietojen käsittely vaatii aina suostumuksen. Pitkä piilotettu teksti tai ennalta täytetty valintaruutu ei enää toimi. Yrityksen on varmistettava, että rekisteröidyt henkilöt tietävät mihin suostumuksensa ovat antaneet.</a:t>
            </a:r>
          </a:p>
          <a:p>
            <a:endParaRPr lang="fi-FI" dirty="0"/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5BF9805D-85A1-4EA2-945C-EEADCA8E5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/>
              <a:t>19.10.2020</a:t>
            </a:r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FF32C547-2034-4E46-A5B9-E3EF3F4CF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Orientoituminen ammattialan työtehtäviin</a:t>
            </a:r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E7F6092F-3E0B-4781-B619-3411B8F8C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44838-42CC-4352-8EDE-FD84846FDD85}" type="slidenum">
              <a:rPr lang="fi-FI" smtClean="0"/>
              <a:t>2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82104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B014F-AE43-4FD6-BE82-41676F73F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Evästeiden hallinta ja ObservePoint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97595-E8DE-4AD9-B1B1-4D9140F85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Kokeile ObservePoint lisäosan lataamista selaimeen</a:t>
            </a:r>
          </a:p>
          <a:p>
            <a:r>
              <a:rPr lang="fi-FI" dirty="0"/>
              <a:t>Käy katsomassa Postin sivuilla onko evästeiden hallinta kunnossa. Kokeile myös muita sivustoja ja tarkista mitä ObservePoint kertoo sinulle evästeistä.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3E368882-81AF-4575-9F4C-7CBDA1506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/>
              <a:t>19.10.2020</a:t>
            </a:r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41DF1D46-DA5D-4B6E-B4E8-6EC12639B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Orientoituminen ammattialan työtehtäviin</a:t>
            </a:r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E971C907-4B28-4D47-B6F7-7812746AD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44838-42CC-4352-8EDE-FD84846FDD85}" type="slidenum">
              <a:rPr lang="fi-FI" smtClean="0"/>
              <a:t>3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19068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A12EF-A165-41CD-AF5E-16BB732AE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Tietosuojaseloste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E39A9-0624-4C75-97DF-C53369F35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i-FI" dirty="0"/>
              <a:t>Verkkopalvelussa jossa kerätään henkilötietoja on henkilöä informoitava tietosuojaselosteella. Kerrotaan käyttäjälle miten henkilötietoja käsitellään.</a:t>
            </a:r>
          </a:p>
          <a:p>
            <a:pPr lvl="1"/>
            <a:r>
              <a:rPr lang="fi-FI" dirty="0"/>
              <a:t>Henkilötieto: rekisteröityvän tiedot joilla henkilö tunnistettavissa (nimi, osoite, sähköposti, puhelinnumero jne.)</a:t>
            </a:r>
          </a:p>
          <a:p>
            <a:pPr lvl="1"/>
            <a:r>
              <a:rPr lang="fi-FI" dirty="0"/>
              <a:t>Rekisterinpitäjä: tietoja keräävä yritys tai organisaatio.</a:t>
            </a:r>
          </a:p>
          <a:p>
            <a:r>
              <a:rPr lang="fi-FI" dirty="0"/>
              <a:t>Tietosuojaperiaatteet henkilötietojen käsittelyssä</a:t>
            </a:r>
          </a:p>
          <a:p>
            <a:pPr lvl="1"/>
            <a:r>
              <a:rPr lang="fi-FI" dirty="0"/>
              <a:t>Tietoja käsiteltävä lainukaisesti ja läpinäkyvästi</a:t>
            </a:r>
          </a:p>
          <a:p>
            <a:pPr lvl="1"/>
            <a:r>
              <a:rPr lang="fi-FI" dirty="0"/>
              <a:t>Tietoja käsiteltävä luottamuksellisesti ja turvallisesti</a:t>
            </a:r>
          </a:p>
          <a:p>
            <a:pPr lvl="1"/>
            <a:r>
              <a:rPr lang="fi-FI" dirty="0"/>
              <a:t>Kerättävä ja käsiteltävä tiettyä tarkoitusta varten</a:t>
            </a:r>
          </a:p>
          <a:p>
            <a:pPr lvl="1"/>
            <a:r>
              <a:rPr lang="fi-FI" dirty="0"/>
              <a:t>Päivitettävä ja poistettava virheelliset tiedot</a:t>
            </a:r>
          </a:p>
          <a:p>
            <a:r>
              <a:rPr lang="fi-FI" dirty="0"/>
              <a:t>Kokeile etsiä hakusanalla tietosuoja rekisteriseloste erilaisia rekisteriselosteita yritysten tai yhdistysten kotisivuilta.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6612D700-CFE3-430F-8838-EA97E4019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/>
              <a:t>19.10.2020</a:t>
            </a:r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18BC6392-D5B1-4ED1-8174-E1E0721A1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Orientoituminen ammattialan työtehtäviin</a:t>
            </a:r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49B9331B-8387-4958-987F-AC84022CE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44838-42CC-4352-8EDE-FD84846FDD85}" type="slidenum">
              <a:rPr lang="fi-FI" smtClean="0"/>
              <a:t>4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08870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DE7E1-DC3A-48F4-818F-4B4DB81E5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Lähteitä ja linkkejä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5A49D-2733-417D-B374-F220CA035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>
                <a:hlinkClick r:id="rId2"/>
              </a:rPr>
              <a:t>YouTube: EU:n tietosuoja-asetus ja sen vaikutukset</a:t>
            </a:r>
            <a:endParaRPr lang="fi-FI" dirty="0"/>
          </a:p>
          <a:p>
            <a:r>
              <a:rPr lang="fi-FI" dirty="0">
                <a:hlinkClick r:id="rId3"/>
              </a:rPr>
              <a:t>YouTube: Tietosuoja ja evästeiden hallinta verkkosivulla</a:t>
            </a:r>
            <a:endParaRPr lang="fi-FI" dirty="0"/>
          </a:p>
          <a:p>
            <a:r>
              <a:rPr lang="fi-FI" dirty="0">
                <a:hlinkClick r:id="rId4"/>
              </a:rPr>
              <a:t>https://fi.wikipedia.org/wiki/Yleinen_tietosuoja-asetus</a:t>
            </a:r>
            <a:endParaRPr lang="fi-FI" dirty="0"/>
          </a:p>
          <a:p>
            <a:r>
              <a:rPr lang="fi-FI" dirty="0">
                <a:hlinkClick r:id="rId5"/>
              </a:rPr>
              <a:t>https://tietosuoja.fi/henkilotietojen-kasittely</a:t>
            </a:r>
            <a:endParaRPr lang="fi-FI" dirty="0"/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3571AE24-60BD-484A-83FB-C2F468C49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/>
              <a:t>19.10.2020</a:t>
            </a:r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83A99738-FDE9-4A77-BB6C-354B52CA0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Orientoituminen ammattialan työtehtäviin</a:t>
            </a:r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1CF5106D-438D-49EF-B84F-14A3264C4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44838-42CC-4352-8EDE-FD84846FDD85}" type="slidenum">
              <a:rPr lang="fi-FI" smtClean="0"/>
              <a:t>5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0716611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ali">
  <a:themeElements>
    <a:clrScheme name="Integraal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ali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ali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210</TotalTime>
  <Words>312</Words>
  <Application>Microsoft Office PowerPoint</Application>
  <PresentationFormat>Laajakuva</PresentationFormat>
  <Paragraphs>43</Paragraphs>
  <Slides>5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6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5</vt:i4>
      </vt:variant>
    </vt:vector>
  </HeadingPairs>
  <TitlesOfParts>
    <vt:vector size="12" baseType="lpstr">
      <vt:lpstr>Arial</vt:lpstr>
      <vt:lpstr>Calibri</vt:lpstr>
      <vt:lpstr>Quicksand</vt:lpstr>
      <vt:lpstr>Tw Cen MT</vt:lpstr>
      <vt:lpstr>Tw Cen MT Condensed</vt:lpstr>
      <vt:lpstr>Wingdings 3</vt:lpstr>
      <vt:lpstr>Integraali</vt:lpstr>
      <vt:lpstr>Tietosuojalainsäädäntö</vt:lpstr>
      <vt:lpstr>Yleinen tietosuoja-asetus, GDBR</vt:lpstr>
      <vt:lpstr>Evästeiden hallinta ja ObservePoint</vt:lpstr>
      <vt:lpstr>Tietosuojaseloste</vt:lpstr>
      <vt:lpstr>Lähteitä ja linkkejä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Tietosuojalainsäädäntö</dc:title>
  <dc:creator>Eerikki Maula</dc:creator>
  <cp:lastModifiedBy>Eerikki Maula</cp:lastModifiedBy>
  <cp:revision>15</cp:revision>
  <dcterms:created xsi:type="dcterms:W3CDTF">2020-10-18T07:25:18Z</dcterms:created>
  <dcterms:modified xsi:type="dcterms:W3CDTF">2020-10-26T07:26:30Z</dcterms:modified>
</cp:coreProperties>
</file>