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AD76544-EACA-4127-A7A2-DDF12DCCB8CF}" type="datetimeFigureOut">
              <a:rPr lang="fi-FI" smtClean="0"/>
              <a:t>22.9.2020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4715-FC70-4F9B-B891-BE50373B0591}" type="slidenum">
              <a:rPr lang="fi-FI" smtClean="0"/>
              <a:t>‹#›</a:t>
            </a:fld>
            <a:endParaRPr lang="fi-FI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772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6544-EACA-4127-A7A2-DDF12DCCB8CF}" type="datetimeFigureOut">
              <a:rPr lang="fi-FI" smtClean="0"/>
              <a:t>22.9.2020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4715-FC70-4F9B-B891-BE50373B059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7638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6544-EACA-4127-A7A2-DDF12DCCB8CF}" type="datetimeFigureOut">
              <a:rPr lang="fi-FI" smtClean="0"/>
              <a:t>22.9.2020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4715-FC70-4F9B-B891-BE50373B0591}" type="slidenum">
              <a:rPr lang="fi-FI" smtClean="0"/>
              <a:t>‹#›</a:t>
            </a:fld>
            <a:endParaRPr lang="fi-FI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45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6544-EACA-4127-A7A2-DDF12DCCB8CF}" type="datetimeFigureOut">
              <a:rPr lang="fi-FI" smtClean="0"/>
              <a:t>22.9.2020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4715-FC70-4F9B-B891-BE50373B059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87815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6544-EACA-4127-A7A2-DDF12DCCB8CF}" type="datetimeFigureOut">
              <a:rPr lang="fi-FI" smtClean="0"/>
              <a:t>22.9.2020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4715-FC70-4F9B-B891-BE50373B0591}" type="slidenum">
              <a:rPr lang="fi-FI" smtClean="0"/>
              <a:t>‹#›</a:t>
            </a:fld>
            <a:endParaRPr lang="fi-FI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460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6544-EACA-4127-A7A2-DDF12DCCB8CF}" type="datetimeFigureOut">
              <a:rPr lang="fi-FI" smtClean="0"/>
              <a:t>22.9.2020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4715-FC70-4F9B-B891-BE50373B059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7047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i-FI"/>
              <a:t>Muokkaa tekstin perustyylejä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6544-EACA-4127-A7A2-DDF12DCCB8CF}" type="datetimeFigureOut">
              <a:rPr lang="fi-FI" smtClean="0"/>
              <a:t>22.9.2020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4715-FC70-4F9B-B891-BE50373B059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20158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6544-EACA-4127-A7A2-DDF12DCCB8CF}" type="datetimeFigureOut">
              <a:rPr lang="fi-FI" smtClean="0"/>
              <a:t>22.9.2020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4715-FC70-4F9B-B891-BE50373B059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78201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6544-EACA-4127-A7A2-DDF12DCCB8CF}" type="datetimeFigureOut">
              <a:rPr lang="fi-FI" smtClean="0"/>
              <a:t>22.9.2020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4715-FC70-4F9B-B891-BE50373B059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71439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6544-EACA-4127-A7A2-DDF12DCCB8CF}" type="datetimeFigureOut">
              <a:rPr lang="fi-FI" smtClean="0"/>
              <a:t>22.9.2020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4715-FC70-4F9B-B891-BE50373B059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48334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6544-EACA-4127-A7A2-DDF12DCCB8CF}" type="datetimeFigureOut">
              <a:rPr lang="fi-FI" smtClean="0"/>
              <a:t>22.9.2020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4715-FC70-4F9B-B891-BE50373B0591}" type="slidenum">
              <a:rPr lang="fi-FI" smtClean="0"/>
              <a:t>‹#›</a:t>
            </a:fld>
            <a:endParaRPr lang="fi-FI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997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AD76544-EACA-4127-A7A2-DDF12DCCB8CF}" type="datetimeFigureOut">
              <a:rPr lang="fi-FI" smtClean="0"/>
              <a:t>22.9.2020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26D4715-FC70-4F9B-B891-BE50373B0591}" type="slidenum">
              <a:rPr lang="fi-FI" smtClean="0"/>
              <a:t>‹#›</a:t>
            </a:fld>
            <a:endParaRPr lang="fi-FI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11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euristic_evaluation" TargetMode="External"/><Relationship Id="rId2" Type="http://schemas.openxmlformats.org/officeDocument/2006/relationships/hyperlink" Target="https://fi.wikipedia.org/wiki/K%C3%A4ytett%C3%A4vyy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6Bw0n6Jvwxk" TargetMode="External"/><Relationship Id="rId4" Type="http://schemas.openxmlformats.org/officeDocument/2006/relationships/hyperlink" Target="http://mlab.uiah.fi/polut/Design/tyokalu_heuristinen_arvio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5DB7B07-18B5-4D28-AC17-35547CAE70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Käytettävyydestä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4256B7FD-2672-4F0D-93E0-2F65DA9DD2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Orientoituminen ammattialan työtehtäviin</a:t>
            </a:r>
          </a:p>
        </p:txBody>
      </p:sp>
    </p:spTree>
    <p:extLst>
      <p:ext uri="{BB962C8B-B14F-4D97-AF65-F5344CB8AC3E}">
        <p14:creationId xmlns:p14="http://schemas.microsoft.com/office/powerpoint/2010/main" val="351392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0934C6C-6CFD-456B-9018-F913521B9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Mitä on käytettävyys?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FEE8517E-74C7-4923-A7B2-2F904F23A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/>
              <a:t>Ohjelmoinnissa käytettävyydellä tarkoitetaan käyttöliittymän helppokäyttöisyyttä</a:t>
            </a:r>
          </a:p>
          <a:p>
            <a:pPr lvl="1"/>
            <a:r>
              <a:rPr lang="fi-FI" dirty="0"/>
              <a:t>Käytettävyys voi viitata myös saavutettavuuteen (onko laite käytettävissä)</a:t>
            </a:r>
          </a:p>
          <a:p>
            <a:pPr lvl="1"/>
            <a:r>
              <a:rPr lang="fi-FI" dirty="0"/>
              <a:t>Englanniksi </a:t>
            </a:r>
            <a:r>
              <a:rPr lang="fi-FI" dirty="0" err="1"/>
              <a:t>usability</a:t>
            </a:r>
            <a:r>
              <a:rPr lang="fi-FI" dirty="0"/>
              <a:t> tai </a:t>
            </a:r>
            <a:r>
              <a:rPr lang="fi-FI" dirty="0" err="1"/>
              <a:t>useablity</a:t>
            </a:r>
            <a:r>
              <a:rPr lang="fi-FI" dirty="0"/>
              <a:t>.</a:t>
            </a:r>
          </a:p>
          <a:p>
            <a:r>
              <a:rPr lang="fi-FI" dirty="0"/>
              <a:t>Käytettävyys ei rajoitu ohjelmointiin vaan liittyy kaikkeen suunnitteluun ja muotoiluun</a:t>
            </a:r>
          </a:p>
          <a:p>
            <a:pPr lvl="1"/>
            <a:r>
              <a:rPr lang="fi-FI" dirty="0"/>
              <a:t>Esimerkiksi miten ovenkahvaa tulisi käyttää, miten tuolia tulisi säätää jne.</a:t>
            </a:r>
          </a:p>
          <a:p>
            <a:r>
              <a:rPr lang="fi-FI" dirty="0"/>
              <a:t>Ohjelmistoalalla ongelmat voivat olla usein hyvin monimutkaisia ja suunnittelijan ratkaisu ei välttämättä ole loppukäyttäjän näkökulmasta </a:t>
            </a:r>
            <a:r>
              <a:rPr lang="fi-FI" dirty="0" err="1"/>
              <a:t>itsestäänselvä</a:t>
            </a:r>
            <a:endParaRPr lang="fi-FI" dirty="0"/>
          </a:p>
          <a:p>
            <a:pPr lvl="1"/>
            <a:r>
              <a:rPr lang="fi-FI" dirty="0"/>
              <a:t>Opetteluun kuluu aikaa</a:t>
            </a:r>
          </a:p>
          <a:p>
            <a:pPr lvl="1"/>
            <a:r>
              <a:rPr lang="fi-FI" dirty="0"/>
              <a:t>Ohjelman käyttämiseen kuluu aikaa</a:t>
            </a:r>
          </a:p>
          <a:p>
            <a:pPr lvl="1"/>
            <a:r>
              <a:rPr lang="fi-FI" dirty="0"/>
              <a:t>Käyttäminen on turhauttavaa</a:t>
            </a:r>
          </a:p>
          <a:p>
            <a:pPr lvl="1"/>
            <a:r>
              <a:rPr lang="fi-FI" dirty="0">
                <a:sym typeface="Wingdings" panose="05000000000000000000" pitchFamily="2" charset="2"/>
              </a:rPr>
              <a:t> </a:t>
            </a:r>
            <a:r>
              <a:rPr lang="fi-FI" dirty="0" err="1">
                <a:sym typeface="Wingdings" panose="05000000000000000000" pitchFamily="2" charset="2"/>
              </a:rPr>
              <a:t>Käytetävyys</a:t>
            </a:r>
            <a:r>
              <a:rPr lang="fi-FI" dirty="0">
                <a:sym typeface="Wingdings" panose="05000000000000000000" pitchFamily="2" charset="2"/>
              </a:rPr>
              <a:t> säästää rahaa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97265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6E6CB1A-DBFD-4EA8-81A0-3841167F2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Jakob Nielsen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773ADB4-6CA5-46A9-87EE-FB7E7BBE1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/>
              <a:t>Jakob Nielsen on tanskalainen käytettävyyden guru. Keskeinen asia Nielsenin kirjoituksissa on käytettävyyden päämäärä (</a:t>
            </a:r>
            <a:r>
              <a:rPr lang="fi-FI" dirty="0" err="1"/>
              <a:t>goals</a:t>
            </a:r>
            <a:r>
              <a:rPr lang="fi-FI" dirty="0"/>
              <a:t>):</a:t>
            </a:r>
          </a:p>
          <a:p>
            <a:pPr lvl="1"/>
            <a:r>
              <a:rPr lang="fi-FI" dirty="0"/>
              <a:t>Opittavuus: miten nopeasti järjestelmää voi ryhtyä käyttämään</a:t>
            </a:r>
          </a:p>
          <a:p>
            <a:pPr lvl="1"/>
            <a:r>
              <a:rPr lang="fi-FI" dirty="0"/>
              <a:t>Tehokkuus: kuinka tehokkaasti käyttäjä saa suoritettua tehtävät</a:t>
            </a:r>
          </a:p>
          <a:p>
            <a:pPr lvl="1"/>
            <a:r>
              <a:rPr lang="fi-FI" dirty="0"/>
              <a:t>Tyytyväisyys: miten miellyttävää palvelun tai laitteen käyttäminen on</a:t>
            </a:r>
          </a:p>
          <a:p>
            <a:pPr lvl="1"/>
            <a:r>
              <a:rPr lang="fi-FI" dirty="0"/>
              <a:t>Muistettavuus: kuinka hyvin käyttötaito pysyy muistissa kun käytössä on ollut tauko</a:t>
            </a:r>
          </a:p>
          <a:p>
            <a:pPr lvl="1"/>
            <a:r>
              <a:rPr lang="fi-FI" dirty="0"/>
              <a:t>Virheiden määrä: paljonko käyttäjä tekee virheitä, pystyykö tehdyn virheen havaitsemaan</a:t>
            </a:r>
          </a:p>
          <a:p>
            <a:r>
              <a:rPr lang="fi-FI" dirty="0"/>
              <a:t>Nielsenin kirjoitukset tehty graafisen käyttöliittymän ja multimedian tullessa yleiseen käyttöön (</a:t>
            </a:r>
            <a:r>
              <a:rPr lang="fi-FI" i="1" dirty="0" err="1"/>
              <a:t>Hypertext</a:t>
            </a:r>
            <a:r>
              <a:rPr lang="fi-FI" i="1" dirty="0"/>
              <a:t> and Hypermedia</a:t>
            </a:r>
            <a:r>
              <a:rPr lang="fi-FI" dirty="0"/>
              <a:t>, 1990 ja </a:t>
            </a:r>
            <a:r>
              <a:rPr lang="fi-FI" i="1" dirty="0" err="1"/>
              <a:t>Usability</a:t>
            </a:r>
            <a:r>
              <a:rPr lang="fi-FI" i="1" dirty="0"/>
              <a:t> Engineering</a:t>
            </a:r>
            <a:r>
              <a:rPr lang="fi-FI" dirty="0"/>
              <a:t>, 1993)</a:t>
            </a:r>
          </a:p>
        </p:txBody>
      </p:sp>
    </p:spTree>
    <p:extLst>
      <p:ext uri="{BB962C8B-B14F-4D97-AF65-F5344CB8AC3E}">
        <p14:creationId xmlns:p14="http://schemas.microsoft.com/office/powerpoint/2010/main" val="3093017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5E55D71-A6B3-4441-AB2A-9F884FA9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Heuristinen arviointi (1)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E9BCB44-2386-4C8E-9BAC-424C89A44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Nielsenin kymmenen kohdan heuristinen arviointi on kysymyslista jonka avulla voi arvioida tuotteen käytettävyyttä.</a:t>
            </a:r>
          </a:p>
          <a:p>
            <a:pPr marL="457200" indent="-457200">
              <a:buFont typeface="+mj-lt"/>
              <a:buAutoNum type="arabicPeriod"/>
            </a:pPr>
            <a:r>
              <a:rPr lang="fi-FI" dirty="0"/>
              <a:t>Tilan näkyvyys: käyttäjän tulee nähdä tila (onko valmis)</a:t>
            </a:r>
          </a:p>
          <a:p>
            <a:pPr marL="457200" indent="-457200">
              <a:buFont typeface="+mj-lt"/>
              <a:buAutoNum type="arabicPeriod"/>
            </a:pPr>
            <a:r>
              <a:rPr lang="fi-FI" dirty="0"/>
              <a:t>Tuotteen ja tosielämän vastaavuus: metaforan käyttö, ristiriidat, </a:t>
            </a:r>
            <a:r>
              <a:rPr lang="fi-FI" dirty="0" err="1"/>
              <a:t>ymmerrättävyys</a:t>
            </a:r>
            <a:r>
              <a:rPr lang="fi-FI" dirty="0"/>
              <a:t>? Esimerkiksi ovi -&gt; uloskirjautuminen.</a:t>
            </a:r>
          </a:p>
          <a:p>
            <a:pPr marL="457200" indent="-457200">
              <a:buFont typeface="+mj-lt"/>
              <a:buAutoNum type="arabicPeriod"/>
            </a:pPr>
            <a:r>
              <a:rPr lang="fi-FI" dirty="0"/>
              <a:t>Käyttäjän </a:t>
            </a:r>
            <a:r>
              <a:rPr lang="fi-FI" dirty="0" err="1"/>
              <a:t>konrolli</a:t>
            </a:r>
            <a:r>
              <a:rPr lang="fi-FI" dirty="0"/>
              <a:t> ja vapaus: mahdollisuus kokeilla vapaasti, perua toimintoja, suorittaa haluamassaan järjestyksessä.</a:t>
            </a:r>
          </a:p>
          <a:p>
            <a:pPr marL="457200" indent="-457200">
              <a:buFont typeface="+mj-lt"/>
              <a:buAutoNum type="arabicPeriod"/>
            </a:pPr>
            <a:r>
              <a:rPr lang="fi-FI" dirty="0"/>
              <a:t>Yhteneväisyys ja standardit: yleiset muodot, värit yms. (punainen huomioväri, vihreä ok)</a:t>
            </a:r>
          </a:p>
          <a:p>
            <a:pPr marL="457200" indent="-457200">
              <a:buFont typeface="+mj-lt"/>
              <a:buAutoNum type="arabicPeriod"/>
            </a:pPr>
            <a:r>
              <a:rPr lang="fi-FI" dirty="0"/>
              <a:t>Virheiden estäminen: voiko käyttää virheellisesti? Onko opastus tarjolla?</a:t>
            </a:r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59620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88A1302-2772-4A70-BA79-2D8EE8412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Heuristinen arviointi (2)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D2D2674-D5BE-474C-8603-7FFD0A640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lang="fi-FI" dirty="0"/>
              <a:t>Tunnistaminen ennen muistamista: ymmärtäminen tulisi tapahtua luontevasti, perustuen jo tiedettyyn (vs. ohjeiden lukeminen)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fi-FI" dirty="0"/>
              <a:t>Käytön joustavuus ja tehokkuus: pikakuvakkeet, käyttäminen jos rajoitteita motoriikassa?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fi-FI" dirty="0"/>
              <a:t>Esteettinen ja minimalistinen design: ymmärrettävyys ennen kaikkea! Huomion tulee kiinnittyä oikeisiin asioihin, ei koristeita jotka vievät käyttäjän huomion.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fi-FI" dirty="0"/>
              <a:t>Virhetilanteiden tunnistaminen, ilmoittaminen ja korjaaminen: ovatko virheilmoitukset ymmärrettäviä ja kohteliaita?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fi-FI" dirty="0"/>
              <a:t>Opastus ja ohjeistus: annetaanko ohjeita? Ovatko ohjeet lyhyitä ja ymmärrettäviä?</a:t>
            </a:r>
          </a:p>
        </p:txBody>
      </p:sp>
    </p:spTree>
    <p:extLst>
      <p:ext uri="{BB962C8B-B14F-4D97-AF65-F5344CB8AC3E}">
        <p14:creationId xmlns:p14="http://schemas.microsoft.com/office/powerpoint/2010/main" val="652818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6A04033-CD95-4348-9021-7E09C216D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Lähteet ja linkit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B3C78FB-5EF7-41D7-8A24-FFAA8E93F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>
                <a:hlinkClick r:id="rId2"/>
              </a:rPr>
              <a:t>Wikipedia: käytettävyys</a:t>
            </a:r>
            <a:endParaRPr lang="fi-FI" dirty="0"/>
          </a:p>
          <a:p>
            <a:r>
              <a:rPr lang="fi-FI" dirty="0" err="1">
                <a:hlinkClick r:id="rId3"/>
              </a:rPr>
              <a:t>En.Wikipedia</a:t>
            </a:r>
            <a:r>
              <a:rPr lang="fi-FI" dirty="0">
                <a:hlinkClick r:id="rId3"/>
              </a:rPr>
              <a:t>: </a:t>
            </a:r>
            <a:r>
              <a:rPr lang="fi-FI" dirty="0" err="1">
                <a:hlinkClick r:id="rId3"/>
              </a:rPr>
              <a:t>Heuristic</a:t>
            </a:r>
            <a:r>
              <a:rPr lang="fi-FI" dirty="0">
                <a:hlinkClick r:id="rId3"/>
              </a:rPr>
              <a:t> </a:t>
            </a:r>
            <a:r>
              <a:rPr lang="fi-FI" dirty="0" err="1">
                <a:hlinkClick r:id="rId3"/>
              </a:rPr>
              <a:t>evaluation</a:t>
            </a:r>
            <a:endParaRPr lang="fi-FI" dirty="0"/>
          </a:p>
          <a:p>
            <a:r>
              <a:rPr lang="fi-FI" dirty="0">
                <a:hlinkClick r:id="rId4"/>
              </a:rPr>
              <a:t>http://mlab.uiah.fi/polut/Design/tyokalu_heuristinen_arvio.html</a:t>
            </a:r>
            <a:endParaRPr lang="fi-FI" dirty="0"/>
          </a:p>
          <a:p>
            <a:r>
              <a:rPr lang="fi-FI">
                <a:hlinkClick r:id="rId5"/>
              </a:rPr>
              <a:t>YouTube: Jakob </a:t>
            </a:r>
            <a:r>
              <a:rPr lang="fi-FI" dirty="0">
                <a:hlinkClick r:id="rId5"/>
              </a:rPr>
              <a:t>Nielsen</a:t>
            </a:r>
            <a:r>
              <a:rPr lang="fi-FI">
                <a:hlinkClick r:id="rId5"/>
              </a:rPr>
              <a:t>: </a:t>
            </a:r>
            <a:r>
              <a:rPr lang="en-US" dirty="0">
                <a:hlinkClick r:id="rId5"/>
              </a:rPr>
              <a:t>Heuristic Evaluation of User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6919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ali">
  <a:themeElements>
    <a:clrScheme name="Integraal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ali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ali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290</TotalTime>
  <Words>385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Tw Cen MT</vt:lpstr>
      <vt:lpstr>Tw Cen MT Condensed</vt:lpstr>
      <vt:lpstr>Wingdings 3</vt:lpstr>
      <vt:lpstr>Integraali</vt:lpstr>
      <vt:lpstr>Käytettävyydestä</vt:lpstr>
      <vt:lpstr>Mitä on käytettävyys?</vt:lpstr>
      <vt:lpstr>Jakob Nielsen</vt:lpstr>
      <vt:lpstr>Heuristinen arviointi (1)</vt:lpstr>
      <vt:lpstr>Heuristinen arviointi (2)</vt:lpstr>
      <vt:lpstr>Lähteet ja linkit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Käytettävyydestä</dc:title>
  <dc:creator>Eerikki Maula</dc:creator>
  <cp:lastModifiedBy>Eerikki Maula</cp:lastModifiedBy>
  <cp:revision>15</cp:revision>
  <dcterms:created xsi:type="dcterms:W3CDTF">2020-09-22T07:12:41Z</dcterms:created>
  <dcterms:modified xsi:type="dcterms:W3CDTF">2020-09-22T15:34:53Z</dcterms:modified>
</cp:coreProperties>
</file>