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Ohjelmistojen suunnittelu</c:v>
                </c:pt>
                <c:pt idx="1">
                  <c:v>Ohjelmistokonsultointi</c:v>
                </c:pt>
                <c:pt idx="2">
                  <c:v>Laitteistojen hallintapalvelut</c:v>
                </c:pt>
                <c:pt idx="3">
                  <c:v>Muu palvelutoiminta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4022</c:v>
                </c:pt>
                <c:pt idx="1">
                  <c:v>1754</c:v>
                </c:pt>
                <c:pt idx="2">
                  <c:v>263</c:v>
                </c:pt>
                <c:pt idx="3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A3-40D3-AD22-F19D9C28FB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Ohjelmistojen suunnittelu</c:v>
                </c:pt>
                <c:pt idx="1">
                  <c:v>Ohjelmistokonsultointi</c:v>
                </c:pt>
                <c:pt idx="2">
                  <c:v>Laitteistojen hallintapalvelut</c:v>
                </c:pt>
                <c:pt idx="3">
                  <c:v>Muu palvelutoiminta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4247</c:v>
                </c:pt>
                <c:pt idx="1">
                  <c:v>1827</c:v>
                </c:pt>
                <c:pt idx="2">
                  <c:v>269</c:v>
                </c:pt>
                <c:pt idx="3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A3-40D3-AD22-F19D9C28FB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Ohjelmistojen suunnittelu</c:v>
                </c:pt>
                <c:pt idx="1">
                  <c:v>Ohjelmistokonsultointi</c:v>
                </c:pt>
                <c:pt idx="2">
                  <c:v>Laitteistojen hallintapalvelut</c:v>
                </c:pt>
                <c:pt idx="3">
                  <c:v>Muu palvelutoiminta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4357</c:v>
                </c:pt>
                <c:pt idx="1">
                  <c:v>1818</c:v>
                </c:pt>
                <c:pt idx="2">
                  <c:v>256</c:v>
                </c:pt>
                <c:pt idx="3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A3-40D3-AD22-F19D9C28F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846736"/>
        <c:axId val="1005040864"/>
      </c:barChart>
      <c:catAx>
        <c:axId val="99484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005040864"/>
        <c:crosses val="autoZero"/>
        <c:auto val="1"/>
        <c:lblAlgn val="ctr"/>
        <c:lblOffset val="100"/>
        <c:noMultiLvlLbl val="0"/>
      </c:catAx>
      <c:valAx>
        <c:axId val="100504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99484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Henkilöstö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7-4081-9C73-91F0EE8B9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Henkilöstö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07-4081-9C73-91F0EE8B9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Henkilöstö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46512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07-4081-9C73-91F0EE8B9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Henkilöstö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51341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07-4081-9C73-91F0EE8B9A2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Henkilöstö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53468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F07-4081-9C73-91F0EE8B9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865536"/>
        <c:axId val="919015440"/>
      </c:barChart>
      <c:catAx>
        <c:axId val="99486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919015440"/>
        <c:crosses val="autoZero"/>
        <c:auto val="1"/>
        <c:lblAlgn val="ctr"/>
        <c:lblOffset val="100"/>
        <c:noMultiLvlLbl val="0"/>
      </c:catAx>
      <c:valAx>
        <c:axId val="91901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99486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Yrityksiä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Uusimaa</c:v>
                </c:pt>
                <c:pt idx="1">
                  <c:v>Pirkanmaa</c:v>
                </c:pt>
                <c:pt idx="2">
                  <c:v>Pohjois-Pohjanmaa</c:v>
                </c:pt>
                <c:pt idx="3">
                  <c:v>Varsinais-Suomi</c:v>
                </c:pt>
                <c:pt idx="4">
                  <c:v>Keski-Suomi</c:v>
                </c:pt>
                <c:pt idx="5">
                  <c:v>Pohjois-Savo</c:v>
                </c:pt>
                <c:pt idx="6">
                  <c:v>Pohjanmaa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1371</c:v>
                </c:pt>
                <c:pt idx="1">
                  <c:v>223</c:v>
                </c:pt>
                <c:pt idx="2">
                  <c:v>150</c:v>
                </c:pt>
                <c:pt idx="3">
                  <c:v>143</c:v>
                </c:pt>
                <c:pt idx="4">
                  <c:v>84</c:v>
                </c:pt>
                <c:pt idx="5">
                  <c:v>45</c:v>
                </c:pt>
                <c:pt idx="6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9-4209-A419-31FD1B7BB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7887248"/>
        <c:axId val="1006548528"/>
      </c:barChart>
      <c:catAx>
        <c:axId val="100788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006548528"/>
        <c:crosses val="autoZero"/>
        <c:auto val="1"/>
        <c:lblAlgn val="ctr"/>
        <c:lblOffset val="100"/>
        <c:noMultiLvlLbl val="0"/>
      </c:catAx>
      <c:valAx>
        <c:axId val="100654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00788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65E9-FFDE-4C9A-896B-26586586D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BCC93-FC07-4901-8F7D-870DB283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6F81-10F8-47D1-AA4B-3BF4BB55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C224-347B-48E2-93C0-6A1C5871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C1E-E1AA-443C-A711-EAAE874F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881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D5CC-D7C3-42D0-8109-FF0F69C7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9D6F0-4BCC-4626-9317-7AE04353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273B-3ADA-4B18-9FB6-5DCFD7F9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D2E2-CF60-4CAE-AB96-565678C5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BC10-5450-44FC-8605-BDE652F7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49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DC808-EFB2-431A-A831-BE8C2C5E5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34B0-E791-40ED-B120-8276933AD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0A78-705A-43EA-9902-6CBDDE4B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3F6D-2193-43C3-B3B6-28DF3473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D91-76B9-497A-B553-D8809D21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50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437E-F640-4688-B49C-1A061E9F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FD6B-A7BC-4092-905E-18B32797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74D9-95DE-4DAE-B719-044ED95C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DF2B-4E20-40F0-B084-6F0ACE22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2182-6AD3-40FD-9D43-99D35C7E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91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69B0-EEAD-456F-A372-4029833D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EDB2-722F-4A55-99A4-47B336D2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6221-A8A4-47EC-A2E6-BBD2215D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D619-86EE-4CFB-8E66-41CFC8C3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978C-E408-45A1-A7EF-35B200CB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68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9747-90E8-4218-8781-C2650003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8B6F-BFD6-44B7-BD54-B5BECE676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E8209-AA42-4E21-A2F1-291D6C4F8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1E36-F98D-41F9-B9A9-4F58FA85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7608E-242B-427F-ADD2-72EA6146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EC922-7590-4AD7-A90B-AA290D85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159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A8D4-B34C-43FE-8D6A-EDB6FFCD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8A91-9F12-43AD-8AFD-8950A913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87922-3B39-4247-96E6-1C539FD6C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AA20E-68B7-4A1E-8D04-2E4784213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08A9-E1AA-4916-AB5A-C4960E0F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DCE16-61CC-49B1-9B33-8D724F29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B82EF-DEDB-4320-9B71-1D57E749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29288-3FA6-4005-B912-5F6FAC7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830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1FB-1656-4C8D-941D-1E194912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81E50-33D1-43A7-A761-7CB83157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DA598-6BDA-4BAC-B2B2-C41526D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A56FC-C8C9-443B-A01D-8D5E0514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590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3E8FB-49AD-41FB-B157-BD04ABE4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EB52B-BBD9-4819-B3F3-9FE1CAB1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AE6E-A799-4612-AFFD-F267A71E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27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6446-EB99-4858-BF22-6B01E452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5E0E-BCC4-4EBC-A68B-3FC9E7ED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D0A1-2EFE-4ED5-91AA-D6DC6E23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3D82-8BB4-424B-8385-E7314A5B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EAAD-2B10-4E4D-A575-ADD285B0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6663-7DE4-4C35-872B-3604547F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00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F33F-D447-4A55-B2FF-D186307C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B79B4-F76F-4D9A-98BA-4B73714BB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0ADC-75E5-41A6-9794-E6BF2138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F736-ABF4-4CC3-96D8-6CC6368F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1D9D-C174-4E89-8661-D22E4882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78781-BC19-42F3-8CBE-9F95633E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30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91565-2E85-496F-B254-EA90F2F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0FC8-C3B0-4A40-A00E-26FF49BF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F19C-C9A3-4C13-B503-DDDFF9AD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F312-9E3D-44A9-9334-12E3EC44C2D5}" type="datetimeFigureOut">
              <a:rPr lang="fi-FI" smtClean="0"/>
              <a:t>18.8.2020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4E77-5A99-468E-BAAC-34938DFFE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0D6D-23B6-4771-860A-5218ED6B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E04C-88B2-4D53-BF30-5789192F36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63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lkaisut.valtioneuvosto.fi/handle/10024/1620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9CA12-F2D6-4C12-842D-574A0F15F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Ohjelmistoala Suomessa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4D1C7-AD74-482F-91F0-FCFDD262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Orientoituminen alan ammattitehtäviin</a:t>
            </a:r>
          </a:p>
        </p:txBody>
      </p:sp>
    </p:spTree>
    <p:extLst>
      <p:ext uri="{BB962C8B-B14F-4D97-AF65-F5344CB8AC3E}">
        <p14:creationId xmlns:p14="http://schemas.microsoft.com/office/powerpoint/2010/main" val="65528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5659-C538-4438-B09A-CAA23648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Yleisesti ohjelmistoalasta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742F-69CB-4666-84A5-27DEF321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Palvelujen merkitys kasvanut 2000-luvulla</a:t>
            </a:r>
          </a:p>
          <a:p>
            <a:r>
              <a:rPr lang="fi-FI" dirty="0"/>
              <a:t>Ohjelmistoala on osa liike-elämän palvelujen toimialaa</a:t>
            </a:r>
          </a:p>
          <a:p>
            <a:pPr lvl="1"/>
            <a:r>
              <a:rPr lang="fi-FI" dirty="0"/>
              <a:t>Ohjelmistoala kasvanut voimakkaasti</a:t>
            </a:r>
          </a:p>
          <a:p>
            <a:pPr lvl="1"/>
            <a:r>
              <a:rPr lang="fi-FI" dirty="0"/>
              <a:t>Teknologian kehittyminen – digitalisaatio</a:t>
            </a:r>
          </a:p>
          <a:p>
            <a:r>
              <a:rPr lang="fi-FI" dirty="0"/>
              <a:t>Yrityksistä on sijoittunut pääkaupunkiseudulle peräti 52% työpaikoista.</a:t>
            </a:r>
          </a:p>
          <a:p>
            <a:pPr lvl="1"/>
            <a:r>
              <a:rPr lang="fi-FI" dirty="0"/>
              <a:t>Myös muut suuret kasvukeskukset keskeisiä</a:t>
            </a:r>
          </a:p>
          <a:p>
            <a:pPr lvl="1"/>
            <a:r>
              <a:rPr lang="fi-FI" dirty="0"/>
              <a:t>Syynä asiakasyritysten keskittyneestä sijainnista</a:t>
            </a:r>
          </a:p>
          <a:p>
            <a:pPr lvl="1"/>
            <a:r>
              <a:rPr lang="fi-FI" dirty="0"/>
              <a:t>Osasyy parempi työvoiman saatavuus (korkeakoulut)</a:t>
            </a:r>
          </a:p>
        </p:txBody>
      </p:sp>
    </p:spTree>
    <p:extLst>
      <p:ext uri="{BB962C8B-B14F-4D97-AF65-F5344CB8AC3E}">
        <p14:creationId xmlns:p14="http://schemas.microsoft.com/office/powerpoint/2010/main" val="378206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DB2D-4489-4A27-A640-559C7C63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Yleisesti ohjelmistoalasta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A7A8-17DC-41D3-BC4A-14BCE4A4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Ohjelmistoala on miesvaltainen toimiala, n. 15% työntekijöistä naisia.</a:t>
            </a:r>
          </a:p>
          <a:p>
            <a:r>
              <a:rPr lang="fi-FI" dirty="0"/>
              <a:t>Työvoiman tarve on ollut ongelma pitkään</a:t>
            </a:r>
          </a:p>
          <a:p>
            <a:r>
              <a:rPr lang="fi-FI" dirty="0"/>
              <a:t>Erilaisia liiketoimintamalleja</a:t>
            </a:r>
          </a:p>
          <a:p>
            <a:pPr lvl="1"/>
            <a:r>
              <a:rPr lang="fi-FI" dirty="0"/>
              <a:t>Oma ohjelmistotuote (lisenssi, SaaS)</a:t>
            </a:r>
          </a:p>
          <a:p>
            <a:pPr lvl="1"/>
            <a:r>
              <a:rPr lang="fi-FI" dirty="0"/>
              <a:t>Ohjelmistokehityspalvelun tarjoaminen</a:t>
            </a:r>
          </a:p>
          <a:p>
            <a:r>
              <a:rPr lang="fi-FI" dirty="0"/>
              <a:t>Megatrendi</a:t>
            </a:r>
          </a:p>
          <a:p>
            <a:pPr lvl="1"/>
            <a:r>
              <a:rPr lang="fi-FI" dirty="0"/>
              <a:t>Megatrendi on yksittäinen ilmiö tai ilmiöiden joukko joka määrittää tulevaisuuden suuntaa.</a:t>
            </a:r>
          </a:p>
          <a:p>
            <a:pPr lvl="1"/>
            <a:r>
              <a:rPr lang="fi-FI" dirty="0"/>
              <a:t>Digitalisaatio, robotiikka, tekoäly </a:t>
            </a:r>
            <a:r>
              <a:rPr lang="fi-FI"/>
              <a:t>merkittäviä trendejä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1951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ADCE-8374-459A-B430-15DA7294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Toimialan yritysten jakautuminen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A7DFEA-A471-468D-962C-B52A8D2D9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030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01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CB71-2EA1-42E0-9C30-73BD4917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Ohjelmistoalan henkilöstömäärän kehitys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5872F4-2006-44C6-B3BA-D6EB8160F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112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93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C9057-62AA-49EB-AC7B-4FC9662A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Suurimmat yritykset henkilöstön ja liikevaihdon mukaan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F92994-1C34-42B3-B622-965CD8A6B0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0111830"/>
              </p:ext>
            </p:extLst>
          </p:nvPr>
        </p:nvGraphicFramePr>
        <p:xfrm>
          <a:off x="838200" y="1825625"/>
          <a:ext cx="5181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216651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2312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Yrityksen nimi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Henkilöstö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Tieto Finland 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1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CGI Suomi 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Fujitsu Finland 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Digia Finland 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9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Accenture Technology Solutions 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0534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E3785-3769-41AA-B00E-FE8BC06248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Suurimmat yritykset liikevaihdon mukaan:</a:t>
            </a:r>
          </a:p>
          <a:p>
            <a:pPr lvl="1"/>
            <a:r>
              <a:rPr lang="fi-FI" dirty="0"/>
              <a:t>Supercell Oy</a:t>
            </a:r>
          </a:p>
          <a:p>
            <a:pPr lvl="1"/>
            <a:r>
              <a:rPr lang="fi-FI" dirty="0"/>
              <a:t>Tieto Finland Oy</a:t>
            </a:r>
          </a:p>
          <a:p>
            <a:pPr lvl="1"/>
            <a:r>
              <a:rPr lang="fi-FI" dirty="0"/>
              <a:t>Fujitsu Finland Oy</a:t>
            </a:r>
          </a:p>
          <a:p>
            <a:pPr lvl="1"/>
            <a:r>
              <a:rPr lang="fi-FI" dirty="0"/>
              <a:t>CGI Suomi Oy</a:t>
            </a:r>
          </a:p>
          <a:p>
            <a:pPr lvl="1"/>
            <a:r>
              <a:rPr lang="fi-FI" dirty="0"/>
              <a:t>3Step IT Oy</a:t>
            </a:r>
          </a:p>
          <a:p>
            <a:pPr lvl="1"/>
            <a:r>
              <a:rPr lang="fi-FI" dirty="0"/>
              <a:t>Rovio Entertainment Oyj</a:t>
            </a:r>
          </a:p>
        </p:txBody>
      </p:sp>
    </p:spTree>
    <p:extLst>
      <p:ext uri="{BB962C8B-B14F-4D97-AF65-F5344CB8AC3E}">
        <p14:creationId xmlns:p14="http://schemas.microsoft.com/office/powerpoint/2010/main" val="11126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E14BE2D-D98E-4C33-A6C4-7E386B62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Ohjelmistoalan vientiyritysten jakautuminen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8F5BCE-4F03-44EB-AFC8-A3C62B4AB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622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038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549D-A257-4F57-9DB2-F761B5F8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Käytetyt lähteet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2055-B779-4D03-8AB8-66B44BF8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0" i="0" dirty="0">
                <a:solidFill>
                  <a:srgbClr val="333333"/>
                </a:solidFill>
                <a:effectLst/>
                <a:latin typeface="Gotham"/>
                <a:hlinkClick r:id="rId2"/>
              </a:rPr>
              <a:t>Toimialaraportti : Ohjelmistoala 2020</a:t>
            </a:r>
            <a:endParaRPr lang="fi-FI" b="0" i="0" dirty="0">
              <a:solidFill>
                <a:srgbClr val="333333"/>
              </a:solidFill>
              <a:effectLst/>
              <a:latin typeface="Gotham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910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Gotham</vt:lpstr>
      <vt:lpstr>Office Theme</vt:lpstr>
      <vt:lpstr>Ohjelmistoala Suomessa</vt:lpstr>
      <vt:lpstr>Yleisesti ohjelmistoalasta</vt:lpstr>
      <vt:lpstr>Yleisesti ohjelmistoalasta</vt:lpstr>
      <vt:lpstr>Toimialan yritysten jakautuminen</vt:lpstr>
      <vt:lpstr>Ohjelmistoalan henkilöstömäärän kehitys</vt:lpstr>
      <vt:lpstr>Suurimmat yritykset henkilöstön ja liikevaihdon mukaan</vt:lpstr>
      <vt:lpstr>Ohjelmistoalan vientiyritysten jakautuminen</vt:lpstr>
      <vt:lpstr>Käytetyt lähteet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Ohjelmistoala Suomessa</dc:title>
  <dc:creator>Eerikki Maula</dc:creator>
  <cp:lastModifiedBy>Eerikki Maula</cp:lastModifiedBy>
  <cp:revision>1</cp:revision>
  <dcterms:created xsi:type="dcterms:W3CDTF">2020-08-18T14:42:00Z</dcterms:created>
  <dcterms:modified xsi:type="dcterms:W3CDTF">2020-08-18T14:48:03Z</dcterms:modified>
</cp:coreProperties>
</file>