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notesMasterIdLst>
    <p:notesMasterId r:id="rId12"/>
  </p:notesMasterIdLst>
  <p:sldIdLst>
    <p:sldId id="256" r:id="rId2"/>
    <p:sldId id="276" r:id="rId3"/>
    <p:sldId id="259" r:id="rId4"/>
    <p:sldId id="258" r:id="rId5"/>
    <p:sldId id="260" r:id="rId6"/>
    <p:sldId id="277" r:id="rId7"/>
    <p:sldId id="281" r:id="rId8"/>
    <p:sldId id="279" r:id="rId9"/>
    <p:sldId id="278" r:id="rId10"/>
    <p:sldId id="282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289" autoAdjust="0"/>
  </p:normalViewPr>
  <p:slideViewPr>
    <p:cSldViewPr>
      <p:cViewPr varScale="1">
        <p:scale>
          <a:sx n="56" d="100"/>
          <a:sy n="56" d="100"/>
        </p:scale>
        <p:origin x="930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F15DD-2410-4368-BAAE-23B6CF878BB9}" type="datetimeFigureOut">
              <a:rPr lang="fi-FI" smtClean="0"/>
              <a:t>9.9.2020</a:t>
            </a:fld>
            <a:endParaRPr lang="fi-F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004CAA-C01E-4D93-BE80-02F3EEC6C37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45189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/>
              <a:t>Egyptiläinen patsas, kirjuri (papyruskäärö ja linnunsulka)</a:t>
            </a:r>
          </a:p>
          <a:p>
            <a:r>
              <a:rPr lang="fi-FI" dirty="0"/>
              <a:t>Kahdenkertainen</a:t>
            </a:r>
            <a:r>
              <a:rPr lang="fi-FI" baseline="0" dirty="0"/>
              <a:t> kirjanpito </a:t>
            </a:r>
            <a:r>
              <a:rPr lang="fi-FI" baseline="0" dirty="0" err="1"/>
              <a:t>renesanssin</a:t>
            </a:r>
            <a:r>
              <a:rPr lang="fi-FI" baseline="0" dirty="0"/>
              <a:t> ajan venetsialaiset kauppiaat (Mikael Karvajalka, joka seikkaili sen ajan Euroopassa mainitsi asiasta pahamaineisena keksintönä, joka mahdollisti kullan muuttamisen paperiksi ja takaisin kullaksi muissa maissa)</a:t>
            </a:r>
          </a:p>
          <a:p>
            <a:r>
              <a:rPr lang="fi-FI" baseline="0" dirty="0"/>
              <a:t>80-luvulla ensimmäiset koneet – yksi järjestelmä yhdellä koneella – paljon järjestelmiä – tieto siirtyi edelleen paperilla ja sama asia naputeltiin useamman kerran järjestelmään</a:t>
            </a:r>
          </a:p>
          <a:p>
            <a:r>
              <a:rPr lang="fi-FI" baseline="0" dirty="0"/>
              <a:t>KUVA</a:t>
            </a:r>
          </a:p>
          <a:p>
            <a:r>
              <a:rPr lang="fi-FI" baseline="0" dirty="0"/>
              <a:t>Pilvipalvelut eivät ole hippiajan jäänne vaikka nimi niin sanookin – niissä ideana on käyttää www-selainohjelmaa hakemaan tiedot yhdeltä isolta palvelujentarjoajalta, joka hoitaa kaikki tekniset ongelmat ja myy vain palvelun</a:t>
            </a:r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04CAA-C01E-4D93-BE80-02F3EEC6C37C}" type="slidenum">
              <a:rPr lang="fi-FI" smtClean="0"/>
              <a:t>3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53966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/>
              <a:t>Tietojenkäsittely on kirjainlyhenteiden luvattu maa. Jossain vaiheessa kuulin sanonnan, että lyhenteitä</a:t>
            </a:r>
            <a:r>
              <a:rPr lang="fi-FI" baseline="0" dirty="0"/>
              <a:t> tulee niin </a:t>
            </a:r>
            <a:r>
              <a:rPr lang="fi-FI" baseline="0" dirty="0" err="1"/>
              <a:t>paljhon</a:t>
            </a:r>
            <a:r>
              <a:rPr lang="fi-FI" baseline="0" dirty="0"/>
              <a:t> senkin takia, että jos joku keksii jotain uutta, kaikki muut keksivät jotain melkein samanlaista omalla yhdistelmällä ja elättävät itsensä konsultoimalla lyhenteen merkitystä</a:t>
            </a:r>
          </a:p>
          <a:p>
            <a:endParaRPr lang="fi-FI" baseline="0" dirty="0"/>
          </a:p>
          <a:p>
            <a:r>
              <a:rPr lang="fi-FI" baseline="0" dirty="0"/>
              <a:t>ERP</a:t>
            </a:r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04CAA-C01E-4D93-BE80-02F3EEC6C37C}" type="slidenum">
              <a:rPr lang="fi-FI" smtClean="0"/>
              <a:t>4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973008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/>
              <a:t>Sana näkyy usein ratkaisuissa ja ohjelmistoissa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04CAA-C01E-4D93-BE80-02F3EEC6C37C}" type="slidenum">
              <a:rPr lang="fi-FI" smtClean="0"/>
              <a:t>5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21095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pPr eaLnBrk="1" latinLnBrk="0" hangingPunct="1"/>
            <a:fld id="{3207B932-8B51-44D3-8D58-2E41EA604D0E}" type="datetime1">
              <a:rPr lang="en-US" smtClean="0"/>
              <a:t>9/9/2020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r>
              <a:rPr kumimoji="0" lang="en-US" sz="1400">
                <a:solidFill>
                  <a:schemeClr val="tx2"/>
                </a:solidFill>
              </a:rPr>
              <a:t>Leena Järvenkylä-Niemi 2018</a:t>
            </a:r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‹#›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7456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DE699C6-0CB2-4B6A-A9B1-432E2A59C62E}" type="datetime1">
              <a:rPr lang="en-US" smtClean="0"/>
              <a:t>9/9/2020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r>
              <a:rPr kumimoji="0" lang="en-US" sz="1400">
                <a:solidFill>
                  <a:schemeClr val="tx2"/>
                </a:solidFill>
              </a:rPr>
              <a:t>Leena Järvenkylä-Niemi 2018</a:t>
            </a:r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‹#›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9309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6C0DB7E-7A64-4BA1-9A57-4FC5C339BCC1}" type="datetime1">
              <a:rPr lang="en-US" smtClean="0"/>
              <a:t>9/9/2020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r>
              <a:rPr kumimoji="0" lang="en-US" sz="1400">
                <a:solidFill>
                  <a:schemeClr val="tx2"/>
                </a:solidFill>
              </a:rPr>
              <a:t>Leena Järvenkylä-Niemi 2018</a:t>
            </a:r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‹#›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8213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8E8FE82E-128A-4C6E-80DA-5B089B913602}" type="datetime1">
              <a:rPr lang="en-US" smtClean="0"/>
              <a:t>9/9/2020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r>
              <a:rPr kumimoji="0" lang="en-US" sz="1400">
                <a:solidFill>
                  <a:schemeClr val="tx2"/>
                </a:solidFill>
              </a:rPr>
              <a:t>Leena Järvenkylä-Niemi 2018</a:t>
            </a:r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‹#›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94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3CB90DA3-A7B7-444A-8FAE-1A780AF77D10}" type="datetime1">
              <a:rPr lang="en-US" smtClean="0"/>
              <a:t>9/9/2020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r>
              <a:rPr kumimoji="0" lang="en-US" sz="1400">
                <a:solidFill>
                  <a:schemeClr val="tx2"/>
                </a:solidFill>
              </a:rPr>
              <a:t>Leena Järvenkylä-Niemi 2018</a:t>
            </a:r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‹#›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0718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DA2399E-E7B5-43BE-B091-74BEDC00154F}" type="datetime1">
              <a:rPr lang="en-US" smtClean="0"/>
              <a:t>9/9/2020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r>
              <a:rPr kumimoji="0" lang="en-US" sz="1400">
                <a:solidFill>
                  <a:schemeClr val="tx2"/>
                </a:solidFill>
              </a:rPr>
              <a:t>Leena Järvenkylä-Niemi 2018</a:t>
            </a:r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‹#›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50007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fi-FI"/>
              <a:t>Muokkaa tekstin perustyylejä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A00BDE4A-E5BA-401D-A2C5-076591E23CD3}" type="datetime1">
              <a:rPr lang="en-US" smtClean="0"/>
              <a:t>9/9/2020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r>
              <a:rPr kumimoji="0" lang="en-US" sz="1400">
                <a:solidFill>
                  <a:schemeClr val="tx2"/>
                </a:solidFill>
              </a:rPr>
              <a:t>Leena Järvenkylä-Niemi 2018</a:t>
            </a:r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‹#›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01375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15404A6E-965A-43FA-8E11-72CE7541A572}" type="datetime1">
              <a:rPr lang="en-US" smtClean="0"/>
              <a:t>9/9/2020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r>
              <a:rPr kumimoji="0" lang="en-US" sz="1400">
                <a:solidFill>
                  <a:schemeClr val="tx2"/>
                </a:solidFill>
              </a:rPr>
              <a:t>Leena Järvenkylä-Niemi 2018</a:t>
            </a:r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‹#›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7301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10843DA-C50F-4BA1-ADD2-B6487FBFA3C7}" type="datetime1">
              <a:rPr lang="en-US" smtClean="0"/>
              <a:t>9/9/2020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r>
              <a:rPr kumimoji="0" lang="en-US" sz="1400">
                <a:solidFill>
                  <a:schemeClr val="tx2"/>
                </a:solidFill>
              </a:rPr>
              <a:t>Leena Järvenkylä-Niemi 2018</a:t>
            </a:r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‹#›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0295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uvateksti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60744C43-66DF-4266-9758-C040C52ED559}" type="datetime1">
              <a:rPr lang="en-US" smtClean="0"/>
              <a:t>9/9/2020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r>
              <a:rPr kumimoji="0" lang="en-US" sz="1400">
                <a:solidFill>
                  <a:schemeClr val="tx2"/>
                </a:solidFill>
              </a:rPr>
              <a:t>Leena Järvenkylä-Niemi 2018</a:t>
            </a:r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‹#›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16997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uvateksti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B8E3AF7-88C2-4E72-83DE-17C4C6064360}" type="datetime1">
              <a:rPr lang="en-US" smtClean="0"/>
              <a:t>9/9/2020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r>
              <a:rPr kumimoji="0" lang="en-US" sz="1400">
                <a:solidFill>
                  <a:schemeClr val="tx2"/>
                </a:solidFill>
              </a:rPr>
              <a:t>Leena Järvenkylä-Niemi 2018</a:t>
            </a:r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‹#›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9752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eaLnBrk="1" latinLnBrk="0" hangingPunct="1"/>
            <a:fld id="{38ADA44E-31BF-4505-9488-C2648822ABD1}" type="datetime1">
              <a:rPr lang="en-US" smtClean="0"/>
              <a:t>9/9/2020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algn="r" eaLnBrk="1" latinLnBrk="0" hangingPunct="1"/>
            <a:r>
              <a:rPr kumimoji="0" lang="en-US" sz="1400">
                <a:solidFill>
                  <a:schemeClr val="tx2"/>
                </a:solidFill>
              </a:rPr>
              <a:t>Leena Järvenkylä-Niemi 2018</a:t>
            </a:r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‹#›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7338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hf sldNum="0"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Qujsd4vkqFI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/>
              <a:t>Tietojärjestelmistä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/>
              <a:t>Peruskäsitteitä</a:t>
            </a:r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E55FA767-2C1A-44B9-A663-9BD6CEA1A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r>
              <a:rPr kumimoji="0" lang="en-US" sz="1400">
                <a:solidFill>
                  <a:schemeClr val="tx2"/>
                </a:solidFill>
              </a:rPr>
              <a:t>Leena Järvenkylä-Niemi 2018</a:t>
            </a:r>
            <a:endParaRPr kumimoji="0" lang="en-US" sz="1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7594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7984" y="585216"/>
            <a:ext cx="3909120" cy="1499616"/>
          </a:xfrm>
        </p:spPr>
        <p:txBody>
          <a:bodyPr>
            <a:normAutofit fontScale="90000"/>
          </a:bodyPr>
          <a:lstStyle/>
          <a:p>
            <a:r>
              <a:rPr lang="fi-FI" dirty="0"/>
              <a:t>Esimerkki tietojärjestelmän kuvauksesta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6165304"/>
            <a:ext cx="8229600" cy="576064"/>
          </a:xfrm>
        </p:spPr>
        <p:txBody>
          <a:bodyPr>
            <a:normAutofit/>
          </a:bodyPr>
          <a:lstStyle/>
          <a:p>
            <a:pPr lvl="6"/>
            <a:r>
              <a:rPr lang="fi-FI" dirty="0"/>
              <a:t>http://www03.edu.fi/oppimateriaalit/kunnossapito/perusteet_4-1_yleista_kunnossapidon_tietojarjestelmista.html</a:t>
            </a:r>
          </a:p>
          <a:p>
            <a:pPr lvl="2"/>
            <a:endParaRPr lang="fi-FI" dirty="0"/>
          </a:p>
        </p:txBody>
      </p:sp>
      <p:pic>
        <p:nvPicPr>
          <p:cNvPr id="1026" name="Picture 2" descr="http://www03.edu.fi/oppimateriaalit/kunnossapito/perusteet/kuva4-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075" y="1263650"/>
            <a:ext cx="3308902" cy="4639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01713022-99A8-4396-962D-2C6458838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r>
              <a:rPr kumimoji="0" lang="en-US" sz="1400">
                <a:solidFill>
                  <a:schemeClr val="tx2"/>
                </a:solidFill>
              </a:rPr>
              <a:t>Leena Järvenkylä-Niemi 2018</a:t>
            </a:r>
            <a:endParaRPr kumimoji="0" lang="en-US" sz="1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9871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Mikä on tietojärjestelmä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i-FI" dirty="0"/>
              <a:t>Tietojärjestelmä on</a:t>
            </a:r>
          </a:p>
          <a:p>
            <a:pPr lvl="1"/>
            <a:r>
              <a:rPr lang="fi-FI" dirty="0"/>
              <a:t>tietojenkäsittely- ja siirtolaitteista, </a:t>
            </a:r>
          </a:p>
          <a:p>
            <a:pPr lvl="1"/>
            <a:r>
              <a:rPr lang="fi-FI" dirty="0"/>
              <a:t>niitä käyttävistä ja hoitavista ihmisistä, </a:t>
            </a:r>
          </a:p>
          <a:p>
            <a:pPr lvl="1"/>
            <a:r>
              <a:rPr lang="fi-FI" dirty="0"/>
              <a:t>toimintaohjeista, </a:t>
            </a:r>
          </a:p>
          <a:p>
            <a:pPr lvl="1"/>
            <a:r>
              <a:rPr lang="fi-FI" dirty="0"/>
              <a:t>tietokoneohjelmista ja </a:t>
            </a:r>
          </a:p>
          <a:p>
            <a:pPr lvl="1"/>
            <a:r>
              <a:rPr lang="fi-FI" dirty="0"/>
              <a:t>tiedoista</a:t>
            </a:r>
          </a:p>
          <a:p>
            <a:pPr marL="0" indent="0">
              <a:buNone/>
            </a:pPr>
            <a:r>
              <a:rPr lang="fi-FI" dirty="0"/>
              <a:t> muodostuva systeemi</a:t>
            </a:r>
          </a:p>
          <a:p>
            <a:pPr marL="0" indent="0">
              <a:buNone/>
            </a:pPr>
            <a:r>
              <a:rPr lang="fi-FI" dirty="0" err="1">
                <a:hlinkClick r:id="rId2"/>
              </a:rPr>
              <a:t>What</a:t>
            </a:r>
            <a:r>
              <a:rPr lang="fi-FI" dirty="0">
                <a:hlinkClick r:id="rId2"/>
              </a:rPr>
              <a:t> is a </a:t>
            </a:r>
            <a:r>
              <a:rPr lang="fi-FI" dirty="0" err="1">
                <a:hlinkClick r:id="rId2"/>
              </a:rPr>
              <a:t>Information</a:t>
            </a:r>
            <a:r>
              <a:rPr lang="fi-FI" dirty="0">
                <a:hlinkClick r:id="rId2"/>
              </a:rPr>
              <a:t> System?</a:t>
            </a:r>
            <a:endParaRPr lang="fi-FI" dirty="0"/>
          </a:p>
          <a:p>
            <a:endParaRPr lang="fi-FI" dirty="0"/>
          </a:p>
          <a:p>
            <a:endParaRPr lang="fi-FI" dirty="0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1D55211E-F02C-4A8D-B29C-8038986D3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r>
              <a:rPr kumimoji="0" lang="en-US" sz="1400">
                <a:solidFill>
                  <a:schemeClr val="tx2"/>
                </a:solidFill>
              </a:rPr>
              <a:t>Leena Järvenkylä-Niemi 2018</a:t>
            </a:r>
            <a:endParaRPr kumimoji="0" lang="en-US" sz="1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697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Tietojärjestelmien kehitys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i-FI" dirty="0"/>
              <a:t>Kynä, paperi ja kirjanpitäjä</a:t>
            </a:r>
          </a:p>
          <a:p>
            <a:endParaRPr lang="fi-FI" dirty="0"/>
          </a:p>
          <a:p>
            <a:endParaRPr lang="fi-FI" dirty="0"/>
          </a:p>
          <a:p>
            <a:r>
              <a:rPr lang="fi-FI" dirty="0"/>
              <a:t>Ohjelma yhdellä tietokoneella</a:t>
            </a:r>
          </a:p>
          <a:p>
            <a:endParaRPr lang="fi-FI" dirty="0"/>
          </a:p>
          <a:p>
            <a:endParaRPr lang="fi-FI" dirty="0"/>
          </a:p>
          <a:p>
            <a:r>
              <a:rPr lang="fi-FI" dirty="0"/>
              <a:t>Palvelin/asiakas, lähiverkko</a:t>
            </a:r>
          </a:p>
          <a:p>
            <a:endParaRPr lang="fi-FI" dirty="0"/>
          </a:p>
          <a:p>
            <a:endParaRPr lang="fi-FI" dirty="0"/>
          </a:p>
          <a:p>
            <a:r>
              <a:rPr lang="fi-FI" dirty="0"/>
              <a:t>Pilvipalvelut</a:t>
            </a:r>
          </a:p>
        </p:txBody>
      </p:sp>
      <p:pic>
        <p:nvPicPr>
          <p:cNvPr id="4" name="Picture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6722" y="1124744"/>
            <a:ext cx="1440160" cy="144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1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2060848"/>
            <a:ext cx="1855149" cy="1391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917" y="3537164"/>
            <a:ext cx="1872712" cy="1400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1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0498" y="5013176"/>
            <a:ext cx="2381677" cy="157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E40BB12D-2AE4-465E-9448-53F887F50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r>
              <a:rPr kumimoji="0" lang="en-US" sz="1400">
                <a:solidFill>
                  <a:schemeClr val="tx2"/>
                </a:solidFill>
              </a:rPr>
              <a:t>Leena Järvenkylä-Niemi 2018</a:t>
            </a:r>
            <a:endParaRPr kumimoji="0" lang="en-US" sz="1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1031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971" y="116632"/>
            <a:ext cx="7290054" cy="1499616"/>
          </a:xfrm>
        </p:spPr>
        <p:txBody>
          <a:bodyPr/>
          <a:lstStyle/>
          <a:p>
            <a:r>
              <a:rPr lang="fi-FI" dirty="0"/>
              <a:t>Terminologiaa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363272" cy="5234136"/>
          </a:xfrm>
        </p:spPr>
        <p:txBody>
          <a:bodyPr>
            <a:normAutofit/>
          </a:bodyPr>
          <a:lstStyle/>
          <a:p>
            <a:r>
              <a:rPr lang="fi-FI" dirty="0"/>
              <a:t>ERP</a:t>
            </a:r>
          </a:p>
          <a:p>
            <a:pPr lvl="1"/>
            <a:r>
              <a:rPr lang="fi-FI" dirty="0"/>
              <a:t>ERP, Enterprise Resource Planning, yritysten käyttöön suunnattu toiminnanohjausjärjestelmä</a:t>
            </a:r>
          </a:p>
          <a:p>
            <a:pPr lvl="1"/>
            <a:r>
              <a:rPr lang="fi-FI" dirty="0"/>
              <a:t>MRP</a:t>
            </a:r>
          </a:p>
          <a:p>
            <a:pPr lvl="2"/>
            <a:r>
              <a:rPr lang="fi-FI" dirty="0" err="1"/>
              <a:t>Material</a:t>
            </a:r>
            <a:r>
              <a:rPr lang="fi-FI" dirty="0"/>
              <a:t> </a:t>
            </a:r>
            <a:r>
              <a:rPr lang="fi-FI" dirty="0" err="1"/>
              <a:t>Requirements</a:t>
            </a:r>
            <a:r>
              <a:rPr lang="fi-FI" dirty="0"/>
              <a:t> Planning</a:t>
            </a:r>
          </a:p>
          <a:p>
            <a:pPr lvl="2"/>
            <a:r>
              <a:rPr lang="fi-FI" dirty="0"/>
              <a:t>MRP II Manufacturing Resource </a:t>
            </a:r>
            <a:r>
              <a:rPr lang="fi-FI" dirty="0" err="1"/>
              <a:t>PlanningAPS</a:t>
            </a:r>
            <a:r>
              <a:rPr lang="fi-FI" dirty="0"/>
              <a:t> (Advanced Planning &amp; </a:t>
            </a:r>
            <a:r>
              <a:rPr lang="fi-FI" dirty="0" err="1"/>
              <a:t>Scheduling)-järjestelmät</a:t>
            </a:r>
            <a:r>
              <a:rPr lang="fi-FI" dirty="0"/>
              <a:t> on kehitetty täydentämään </a:t>
            </a:r>
            <a:r>
              <a:rPr lang="fi-FI" dirty="0" err="1"/>
              <a:t>ERP-järjestelmiä</a:t>
            </a:r>
            <a:r>
              <a:rPr lang="fi-FI" dirty="0"/>
              <a:t> tuotannonsuunnittelun osalta - suomen kielessä käytetään usein termejä hienokuormitusohjelmisto tai vain tuotannonsuunnitteluohjelmisto.</a:t>
            </a:r>
          </a:p>
          <a:p>
            <a:pPr lvl="1"/>
            <a:r>
              <a:rPr lang="fi-FI" dirty="0"/>
              <a:t>CRM</a:t>
            </a:r>
          </a:p>
          <a:p>
            <a:pPr lvl="2"/>
            <a:r>
              <a:rPr lang="fi-FI" dirty="0" err="1"/>
              <a:t>Customer</a:t>
            </a:r>
            <a:r>
              <a:rPr lang="fi-FI" dirty="0"/>
              <a:t> </a:t>
            </a:r>
            <a:r>
              <a:rPr lang="fi-FI" dirty="0" err="1"/>
              <a:t>Relationship</a:t>
            </a:r>
            <a:r>
              <a:rPr lang="fi-FI" dirty="0"/>
              <a:t> management – markkinoinnin  tietojärjestelmä, asiakashallintaa</a:t>
            </a:r>
          </a:p>
          <a:p>
            <a:pPr lvl="1"/>
            <a:r>
              <a:rPr lang="fi-FI" dirty="0"/>
              <a:t>MES</a:t>
            </a:r>
          </a:p>
          <a:p>
            <a:pPr lvl="2"/>
            <a:r>
              <a:rPr lang="fi-FI" dirty="0"/>
              <a:t>Usein </a:t>
            </a:r>
            <a:r>
              <a:rPr lang="fi-FI" dirty="0" err="1"/>
              <a:t>ERP-järjestelmä</a:t>
            </a:r>
            <a:r>
              <a:rPr lang="fi-FI" dirty="0"/>
              <a:t> liitetään </a:t>
            </a:r>
            <a:r>
              <a:rPr lang="fi-FI" dirty="0" err="1"/>
              <a:t>MES-järjestelmään</a:t>
            </a:r>
            <a:r>
              <a:rPr lang="fi-FI" dirty="0"/>
              <a:t> (Manufacturing </a:t>
            </a:r>
            <a:r>
              <a:rPr lang="fi-FI" dirty="0" err="1"/>
              <a:t>Execution</a:t>
            </a:r>
            <a:r>
              <a:rPr lang="fi-FI" dirty="0"/>
              <a:t> System). </a:t>
            </a:r>
            <a:r>
              <a:rPr lang="fi-FI" dirty="0" err="1"/>
              <a:t>MES-järjestelmä</a:t>
            </a:r>
            <a:r>
              <a:rPr lang="fi-FI" dirty="0"/>
              <a:t> on tuotannon- tai valmistuksenohjausjärjestelmä, joka yhdistää </a:t>
            </a:r>
            <a:r>
              <a:rPr lang="fi-FI" dirty="0" err="1"/>
              <a:t>ERP-järjestelmän</a:t>
            </a:r>
            <a:r>
              <a:rPr lang="fi-FI" dirty="0"/>
              <a:t> varsinaiseen tehdasautomaatioon. </a:t>
            </a:r>
          </a:p>
          <a:p>
            <a:pPr lvl="1"/>
            <a:r>
              <a:rPr lang="fi-FI" dirty="0"/>
              <a:t>PSA – projektien ohjaus</a:t>
            </a:r>
          </a:p>
          <a:p>
            <a:pPr lvl="2"/>
            <a:r>
              <a:rPr lang="fi-FI" dirty="0"/>
              <a:t>PSA on lyhenne sanoista "Professional Services </a:t>
            </a:r>
            <a:r>
              <a:rPr lang="fi-FI" dirty="0" err="1"/>
              <a:t>Automation</a:t>
            </a:r>
            <a:r>
              <a:rPr lang="fi-FI" dirty="0"/>
              <a:t>" ja se tarkoittaa asiantuntijayritysten toiminnanohjausta.  Se keskittyy tilaus- tai tuntipohjaisesti laskutettavien projektien ohjaamiseen, seurantaan ja laskutukseen. Lisäominaisuuksina voi olla esimerkiksi CRM.  </a:t>
            </a:r>
          </a:p>
          <a:p>
            <a:pPr lvl="2"/>
            <a:r>
              <a:rPr lang="fi-FI" dirty="0" err="1"/>
              <a:t>PSA-ohjelmistot</a:t>
            </a:r>
            <a:r>
              <a:rPr lang="fi-FI" dirty="0"/>
              <a:t> ovat tyypillisesti projektityötä tekevien organisaatioiden käytössä, esimerkiksi erilaisissa suunnitteluprojekteissa ohjelmisto-, insinööri-, arkkitehti- tai mainosalalla.</a:t>
            </a:r>
          </a:p>
          <a:p>
            <a:pPr lvl="2"/>
            <a:r>
              <a:rPr lang="fi-FI" dirty="0"/>
              <a:t>ASP - pilvipalvelut</a:t>
            </a:r>
          </a:p>
          <a:p>
            <a:pPr lvl="3"/>
            <a:r>
              <a:rPr lang="fi-FI" dirty="0"/>
              <a:t>Useat </a:t>
            </a:r>
            <a:r>
              <a:rPr lang="fi-FI" dirty="0" err="1"/>
              <a:t>PSA-järjestelmät</a:t>
            </a:r>
            <a:r>
              <a:rPr lang="fi-FI" dirty="0"/>
              <a:t> rakennetaan nykyään selainkäyttöisiksi, eli ne ovat käytettävissä nettiyhteyden avulla miltä tahansa koneelta.  Samalla on yleistynyt ohjelmistojen ASP-palvelumalli.  Asiakas ei osta ohjelmaa eikä asenna sitä itse, vaan palveluntarjoaja vastaa ohjelmiston fyysisestä ylläpidosta.</a:t>
            </a:r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FDCB907E-4AC5-4FED-BE58-112A8274F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r>
              <a:rPr kumimoji="0" lang="en-US" sz="1400">
                <a:solidFill>
                  <a:schemeClr val="tx2"/>
                </a:solidFill>
              </a:rPr>
              <a:t>Leena Järvenkylä-Niemi 2018</a:t>
            </a:r>
            <a:endParaRPr kumimoji="0" lang="en-US" sz="1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0101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Terminologiaa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b="1" dirty="0"/>
              <a:t>Arkkitehtuuri </a:t>
            </a:r>
          </a:p>
          <a:p>
            <a:pPr lvl="1"/>
            <a:r>
              <a:rPr lang="fi-FI" dirty="0"/>
              <a:t>kuvaa rakennetta,  termiä käytetään eri osiin ja tarkoituksiin</a:t>
            </a:r>
          </a:p>
          <a:p>
            <a:r>
              <a:rPr lang="fi-FI" b="1" dirty="0"/>
              <a:t>Järjestelmäarkkitehtuuri</a:t>
            </a:r>
            <a:endParaRPr lang="fi-FI" dirty="0"/>
          </a:p>
          <a:p>
            <a:pPr lvl="1"/>
            <a:r>
              <a:rPr lang="fi-FI" dirty="0"/>
              <a:t>kuvaa järjestelmän kokonaisuuden ja sen osat, niiden sijoittumisen järjestelmässä sekä osien toteutus- ja tiedonvälitysperiaatteet. </a:t>
            </a:r>
          </a:p>
          <a:p>
            <a:pPr lvl="1"/>
            <a:r>
              <a:rPr lang="fi-FI" dirty="0"/>
              <a:t>Järjestelmän osa voi olla sovellus, tietokanta, palvelin tai liittymä.</a:t>
            </a:r>
          </a:p>
          <a:p>
            <a:pPr marL="0" indent="0">
              <a:buNone/>
            </a:pPr>
            <a:endParaRPr lang="fi-FI" dirty="0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277A5C52-624F-41C6-AC4B-57DADD7C1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r>
              <a:rPr kumimoji="0" lang="en-US" sz="1400">
                <a:solidFill>
                  <a:schemeClr val="tx2"/>
                </a:solidFill>
              </a:rPr>
              <a:t>Leena Järvenkylä-Niemi 2018</a:t>
            </a:r>
            <a:endParaRPr kumimoji="0" lang="en-US" sz="1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883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Tietovarasto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dirty="0"/>
              <a:t>Tietokanta</a:t>
            </a:r>
          </a:p>
          <a:p>
            <a:pPr lvl="1"/>
            <a:r>
              <a:rPr lang="fi-FI" b="1" dirty="0"/>
              <a:t>Tietokanta</a:t>
            </a:r>
            <a:r>
              <a:rPr lang="fi-FI" dirty="0"/>
              <a:t> on tietotekniikassa käytetty termi tietovarastolle. </a:t>
            </a:r>
          </a:p>
          <a:p>
            <a:pPr lvl="1"/>
            <a:r>
              <a:rPr lang="fi-FI" dirty="0"/>
              <a:t>Se on kokoelma tietoja, joilla on yhteys toisiinsa. </a:t>
            </a:r>
          </a:p>
          <a:p>
            <a:pPr lvl="1"/>
            <a:r>
              <a:rPr lang="fi-FI" dirty="0"/>
              <a:t>Tietokannan ei välttämättä tarvitse olla sähköisessä muodossa, vaan sellaista voidaan pitää esimerkiksi kynällä ja paperilla. </a:t>
            </a:r>
          </a:p>
          <a:p>
            <a:pPr lvl="1"/>
            <a:r>
              <a:rPr lang="fi-FI" dirty="0"/>
              <a:t>Kalenterikin on tietokanta.</a:t>
            </a:r>
          </a:p>
          <a:p>
            <a:pPr lvl="1"/>
            <a:r>
              <a:rPr lang="fi-FI" dirty="0"/>
              <a:t>Tietokantaa kuvataan yleensä kaavioissa ”tynnyrillä”</a:t>
            </a:r>
          </a:p>
          <a:p>
            <a:endParaRPr lang="fi-FI" dirty="0"/>
          </a:p>
          <a:p>
            <a:endParaRPr lang="fi-FI" dirty="0"/>
          </a:p>
          <a:p>
            <a:endParaRPr lang="fi-FI" dirty="0"/>
          </a:p>
        </p:txBody>
      </p:sp>
      <p:sp>
        <p:nvSpPr>
          <p:cNvPr id="5" name="Flowchart: Magnetic Disk 4"/>
          <p:cNvSpPr/>
          <p:nvPr/>
        </p:nvSpPr>
        <p:spPr>
          <a:xfrm>
            <a:off x="2411760" y="4365104"/>
            <a:ext cx="1512168" cy="18002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2C77C198-56AA-4FB0-99D5-D32BD0CCA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r>
              <a:rPr kumimoji="0" lang="en-US" sz="1400">
                <a:solidFill>
                  <a:schemeClr val="tx2"/>
                </a:solidFill>
              </a:rPr>
              <a:t>Leena Järvenkylä-Niemi 2018</a:t>
            </a:r>
            <a:endParaRPr kumimoji="0" lang="en-US" sz="1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493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11560" y="201206"/>
            <a:ext cx="936104" cy="9906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0000"/>
          </a:bodyPr>
          <a:lstStyle/>
          <a:p>
            <a:r>
              <a:rPr lang="fi-FI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dirty="0"/>
              <a:t>Esimerkki: tietokannan taulun suunnittelutehtävä </a:t>
            </a:r>
          </a:p>
          <a:p>
            <a:pPr lvl="1"/>
            <a:r>
              <a:rPr lang="fi-FI" dirty="0"/>
              <a:t>Kerätään otsikot, joita tarvitaan kurssin opiskelijan tietojen keräämiseen</a:t>
            </a:r>
          </a:p>
          <a:p>
            <a:pPr lvl="1"/>
            <a:r>
              <a:rPr lang="fi-FI" dirty="0"/>
              <a:t>Kirjoita korttiin otsikot ja täytä tiedot omalta kohdaltasi</a:t>
            </a:r>
          </a:p>
          <a:p>
            <a:pPr lvl="1"/>
            <a:r>
              <a:rPr lang="fi-FI" dirty="0"/>
              <a:t>Palauta kortti Leenalle</a:t>
            </a:r>
          </a:p>
          <a:p>
            <a:pPr lvl="1"/>
            <a:r>
              <a:rPr lang="fi-FI" dirty="0"/>
              <a:t>Tietue (yksi tietoyksikkö </a:t>
            </a:r>
            <a:r>
              <a:rPr lang="fi-FI" dirty="0" err="1"/>
              <a:t>vs</a:t>
            </a:r>
            <a:r>
              <a:rPr lang="fi-FI" dirty="0"/>
              <a:t> täytetty kortti)</a:t>
            </a:r>
          </a:p>
          <a:p>
            <a:pPr marL="274320" lvl="1" indent="0">
              <a:buNone/>
            </a:pPr>
            <a:endParaRPr lang="fi-FI" dirty="0"/>
          </a:p>
          <a:p>
            <a:r>
              <a:rPr lang="fi-FI" dirty="0"/>
              <a:t>Kysely</a:t>
            </a:r>
          </a:p>
          <a:p>
            <a:pPr lvl="1"/>
            <a:r>
              <a:rPr lang="fi-FI" dirty="0"/>
              <a:t>hae jollain ehdolla</a:t>
            </a:r>
          </a:p>
          <a:p>
            <a:pPr lvl="1"/>
            <a:r>
              <a:rPr lang="fi-FI" dirty="0"/>
              <a:t>lajittele jollain perusteella</a:t>
            </a:r>
          </a:p>
          <a:p>
            <a:pPr marL="274320" lvl="1" indent="0">
              <a:buNone/>
            </a:pPr>
            <a:endParaRPr lang="fi-FI" dirty="0"/>
          </a:p>
          <a:p>
            <a:r>
              <a:rPr lang="fi-FI" dirty="0"/>
              <a:t>Kyselykieli (SQL)</a:t>
            </a:r>
          </a:p>
          <a:p>
            <a:pPr lvl="1"/>
            <a:r>
              <a:rPr lang="fi-FI" dirty="0"/>
              <a:t>Yleispätevä kieli, joka toimii useissa erilaisissa ympäristöissä</a:t>
            </a:r>
          </a:p>
          <a:p>
            <a:endParaRPr lang="fi-FI" dirty="0"/>
          </a:p>
        </p:txBody>
      </p:sp>
      <p:sp>
        <p:nvSpPr>
          <p:cNvPr id="2" name="Alatunnisteen paikkamerkki 1">
            <a:extLst>
              <a:ext uri="{FF2B5EF4-FFF2-40B4-BE49-F238E27FC236}">
                <a16:creationId xmlns:a16="http://schemas.microsoft.com/office/drawing/2014/main" id="{9CA5038A-3B6A-4E3A-B949-D2D13EB8A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r>
              <a:rPr kumimoji="0" lang="en-US" sz="1400">
                <a:solidFill>
                  <a:schemeClr val="tx2"/>
                </a:solidFill>
              </a:rPr>
              <a:t>Leena Järvenkylä-Niemi 2018</a:t>
            </a:r>
            <a:endParaRPr kumimoji="0" lang="en-US" sz="1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633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Sovellus ja käyttöliittymä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dirty="0"/>
              <a:t>Sovellus eli ohjelma </a:t>
            </a:r>
          </a:p>
          <a:p>
            <a:pPr lvl="1"/>
            <a:r>
              <a:rPr lang="fi-FI" dirty="0"/>
              <a:t>joukko ennalta laadittuja käskyjä, joita seuraten tietokone suorittaa sille valmistellun tehtävän. </a:t>
            </a:r>
          </a:p>
          <a:p>
            <a:pPr lvl="1"/>
            <a:r>
              <a:rPr lang="fi-FI" dirty="0"/>
              <a:t>Useasta ohjelmasta koostuvaa yhtenäistä kokonaisuutta voidaan kutsua myös </a:t>
            </a:r>
            <a:r>
              <a:rPr lang="fi-FI" i="1" dirty="0"/>
              <a:t>ohjelmistoksi</a:t>
            </a:r>
            <a:r>
              <a:rPr lang="fi-FI" dirty="0"/>
              <a:t>.</a:t>
            </a:r>
          </a:p>
          <a:p>
            <a:r>
              <a:rPr lang="fi-FI" dirty="0"/>
              <a:t>Käyttöliittymä</a:t>
            </a:r>
          </a:p>
          <a:p>
            <a:pPr lvl="1"/>
            <a:r>
              <a:rPr lang="fi-FI" dirty="0"/>
              <a:t>se laitteen, ohjelmiston tai minkä tahansa muun tuotteen osa, jonka kautta käyttäjä käyttää tuotetta. </a:t>
            </a:r>
          </a:p>
          <a:p>
            <a:pPr lvl="1"/>
            <a:r>
              <a:rPr lang="fi-FI" dirty="0"/>
              <a:t>Esimerkiksi tietokoneohjelmassa käyttöliittymä tarkoittaa sitä ohjelman osaa, jonka käyttäjä näkee tietokoneen näytöllä, ja sitä tapaa (hiiri, näppäimistö), jolla hän käyttää ohjelmaa.</a:t>
            </a:r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A6F183B1-5094-4A03-9B6D-084C508FF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r>
              <a:rPr kumimoji="0" lang="en-US" sz="1400">
                <a:solidFill>
                  <a:schemeClr val="tx2"/>
                </a:solidFill>
              </a:rPr>
              <a:t>Leena Järvenkylä-Niemi 2018</a:t>
            </a:r>
            <a:endParaRPr kumimoji="0" lang="en-US" sz="1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370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Verkko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Palvelin ja asiakas</a:t>
            </a:r>
          </a:p>
          <a:p>
            <a:pPr lvl="1"/>
            <a:r>
              <a:rPr lang="fi-FI" dirty="0"/>
              <a:t>Tässä termit tarkoittavat ohjelmistoja</a:t>
            </a:r>
          </a:p>
          <a:p>
            <a:pPr lvl="1"/>
            <a:endParaRPr lang="fi-FI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04864"/>
            <a:ext cx="5671443" cy="403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C0AC1B20-3E9A-42B6-A926-9E65CD45E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r>
              <a:rPr kumimoji="0" lang="en-US" sz="1400">
                <a:solidFill>
                  <a:schemeClr val="tx2"/>
                </a:solidFill>
              </a:rPr>
              <a:t>Leena Järvenkylä-Niemi 2018</a:t>
            </a:r>
            <a:endParaRPr kumimoji="0" lang="en-US" sz="1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08378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ali">
  <a:themeElements>
    <a:clrScheme name="Integraal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ali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ali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468</TotalTime>
  <Words>643</Words>
  <Application>Microsoft Office PowerPoint</Application>
  <PresentationFormat>Näytössä katseltava diaesitys (4:3)</PresentationFormat>
  <Paragraphs>98</Paragraphs>
  <Slides>10</Slides>
  <Notes>3</Notes>
  <HiddenSlides>0</HiddenSlides>
  <MMClips>0</MMClips>
  <ScaleCrop>false</ScaleCrop>
  <HeadingPairs>
    <vt:vector size="6" baseType="variant">
      <vt:variant>
        <vt:lpstr>Käytetyt fontit</vt:lpstr>
      </vt:variant>
      <vt:variant>
        <vt:i4>4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10</vt:i4>
      </vt:variant>
    </vt:vector>
  </HeadingPairs>
  <TitlesOfParts>
    <vt:vector size="15" baseType="lpstr">
      <vt:lpstr>Calibri</vt:lpstr>
      <vt:lpstr>Tw Cen MT</vt:lpstr>
      <vt:lpstr>Tw Cen MT Condensed</vt:lpstr>
      <vt:lpstr>Wingdings 3</vt:lpstr>
      <vt:lpstr>Integraali</vt:lpstr>
      <vt:lpstr>Tietojärjestelmistä</vt:lpstr>
      <vt:lpstr>Mikä on tietojärjestelmä</vt:lpstr>
      <vt:lpstr>Tietojärjestelmien kehitys</vt:lpstr>
      <vt:lpstr>Terminologiaa</vt:lpstr>
      <vt:lpstr>Terminologiaa</vt:lpstr>
      <vt:lpstr>Tietovarasto</vt:lpstr>
      <vt:lpstr> </vt:lpstr>
      <vt:lpstr>Sovellus ja käyttöliittymä</vt:lpstr>
      <vt:lpstr>Verkko</vt:lpstr>
      <vt:lpstr>Esimerkki tietojärjestelmän kuvauksesta</vt:lpstr>
    </vt:vector>
  </TitlesOfParts>
  <Company>Tampereen ammattiopisto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Tietojärjestelmistä</dc:title>
  <dc:creator>Leena Järvenkylä-Niemi</dc:creator>
  <cp:lastModifiedBy>Eerikki Maula</cp:lastModifiedBy>
  <cp:revision>51</cp:revision>
  <dcterms:created xsi:type="dcterms:W3CDTF">2012-04-16T07:42:44Z</dcterms:created>
  <dcterms:modified xsi:type="dcterms:W3CDTF">2020-09-09T05:29:54Z</dcterms:modified>
</cp:coreProperties>
</file>