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5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72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08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5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017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28474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31583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55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956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5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F88CDF-799B-4602-8F33-2E45FC5260A5}" type="datetimeFigureOut">
              <a:rPr lang="fi-FI" smtClean="0"/>
              <a:t>1.9.2020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3B8FA8-B37D-40A5-BCB6-1550420EA587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2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STTK" TargetMode="External"/><Relationship Id="rId2" Type="http://schemas.openxmlformats.org/officeDocument/2006/relationships/hyperlink" Target="https://teknologiateollisuus.fi/fi/tietoa-jasenyydes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Ty%C3%B6ehtosopimus" TargetMode="External"/><Relationship Id="rId2" Type="http://schemas.openxmlformats.org/officeDocument/2006/relationships/hyperlink" Target="https://www.te-palvelut.fi/te/fi/tyonhakijalle/loyda_toita/tyosuhdeasiat/tyosuhteen_alussa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etoala.fi/" TargetMode="External"/><Relationship Id="rId4" Type="http://schemas.openxmlformats.org/officeDocument/2006/relationships/hyperlink" Target="https://www.erto.f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AF4ED84-F73D-460B-8D1E-344BA08C7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Työsuhde ja työsopimus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8F161C9-9761-44C0-992C-131CE2A64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Orientoituminen ammattialan työtehtäviin</a:t>
            </a:r>
          </a:p>
        </p:txBody>
      </p:sp>
    </p:spTree>
    <p:extLst>
      <p:ext uri="{BB962C8B-B14F-4D97-AF65-F5344CB8AC3E}">
        <p14:creationId xmlns:p14="http://schemas.microsoft.com/office/powerpoint/2010/main" val="6440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6D1DF0-32DC-4220-B364-EF5A5FBD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Työsuhteen alussa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9DD9B3-7696-4CEC-A954-B443EE6B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Työsuhteen aluksi tehdään työsopimus</a:t>
            </a:r>
          </a:p>
          <a:p>
            <a:pPr lvl="1"/>
            <a:r>
              <a:rPr lang="fi-FI" dirty="0"/>
              <a:t>Myös suullinen työsopimus on käypä</a:t>
            </a:r>
          </a:p>
          <a:p>
            <a:pPr lvl="1"/>
            <a:r>
              <a:rPr lang="fi-FI" dirty="0"/>
              <a:t>Työsopimus voi olla voimassa toistaiseksi tai määräaikainen. Määräaikaisuus vaatii perustellun syyn.</a:t>
            </a:r>
          </a:p>
          <a:p>
            <a:r>
              <a:rPr lang="fi-FI" dirty="0"/>
              <a:t>Työsopimuksen tiedot</a:t>
            </a:r>
          </a:p>
          <a:p>
            <a:pPr lvl="1"/>
            <a:r>
              <a:rPr lang="fi-FI" dirty="0"/>
              <a:t>Työpaikan osoite, työskentelypaikan osoite</a:t>
            </a:r>
          </a:p>
          <a:p>
            <a:pPr lvl="1"/>
            <a:r>
              <a:rPr lang="fi-FI" dirty="0"/>
              <a:t>Ajankohta jolloin työ alkaa, työaika</a:t>
            </a:r>
          </a:p>
          <a:p>
            <a:pPr lvl="1"/>
            <a:r>
              <a:rPr lang="fi-FI" dirty="0"/>
              <a:t>Määräaikaisen työsopimuksen kesto sekä peruste</a:t>
            </a:r>
          </a:p>
          <a:p>
            <a:pPr lvl="1"/>
            <a:r>
              <a:rPr lang="fi-FI" dirty="0"/>
              <a:t>Koeaika (</a:t>
            </a:r>
            <a:r>
              <a:rPr lang="fi-FI" dirty="0" err="1"/>
              <a:t>max</a:t>
            </a:r>
            <a:r>
              <a:rPr lang="fi-FI" dirty="0"/>
              <a:t> 6 kk)</a:t>
            </a:r>
          </a:p>
          <a:p>
            <a:pPr lvl="1"/>
            <a:r>
              <a:rPr lang="fi-FI" dirty="0"/>
              <a:t>Pääasialliset työtehtävät</a:t>
            </a:r>
          </a:p>
          <a:p>
            <a:pPr lvl="1"/>
            <a:r>
              <a:rPr lang="fi-FI" dirty="0"/>
              <a:t>Työhön sovellettava työehtosopimus</a:t>
            </a:r>
          </a:p>
          <a:p>
            <a:pPr lvl="1"/>
            <a:r>
              <a:rPr lang="fi-FI" dirty="0"/>
              <a:t>Perusteet joilla vuosiloma määräytyy</a:t>
            </a:r>
          </a:p>
          <a:p>
            <a:pPr lvl="1"/>
            <a:r>
              <a:rPr lang="fi-FI" dirty="0"/>
              <a:t>Irtisanomisaika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2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9BDB24-5ED9-4560-A32F-EF4C73E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Koeaika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F22606C-D42E-4AEF-80DD-AFDFE2C6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Koeaikana kumpi tahansa osapuoli voi purkaa sopimuksen välittömästi. Riittää vetoaminen koeaikaan.</a:t>
            </a:r>
          </a:p>
          <a:p>
            <a:r>
              <a:rPr lang="fi-FI" dirty="0"/>
              <a:t>Koeajan pituus maksimissaan 6 kk tai puolet määräaikaisen työsopimuksen kestosta (kumpi lyhyempi). </a:t>
            </a:r>
          </a:p>
        </p:txBody>
      </p:sp>
    </p:spTree>
    <p:extLst>
      <p:ext uri="{BB962C8B-B14F-4D97-AF65-F5344CB8AC3E}">
        <p14:creationId xmlns:p14="http://schemas.microsoft.com/office/powerpoint/2010/main" val="37446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95DA2A-B0F9-4F36-8EA9-BE0EF420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Liitot ja työttömyyskassa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72A318-BE74-4F8A-A764-3C879049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Liitot pyrkivät ajamaan jäseniensä asiaa. Käytännössä pyrkivät parantamaan </a:t>
            </a:r>
            <a:r>
              <a:rPr lang="fi-FI" dirty="0" err="1"/>
              <a:t>työoloja</a:t>
            </a:r>
            <a:r>
              <a:rPr lang="fi-FI" dirty="0"/>
              <a:t> ja palkkausta.</a:t>
            </a:r>
          </a:p>
          <a:p>
            <a:pPr lvl="1"/>
            <a:r>
              <a:rPr lang="fi-FI" dirty="0"/>
              <a:t>Työehtosopimukset</a:t>
            </a:r>
          </a:p>
          <a:p>
            <a:pPr lvl="1"/>
            <a:r>
              <a:rPr lang="fi-FI" dirty="0"/>
              <a:t>Palkkasuositukset</a:t>
            </a:r>
          </a:p>
          <a:p>
            <a:pPr lvl="1"/>
            <a:r>
              <a:rPr lang="fi-FI" dirty="0"/>
              <a:t>Oikeusturvaa</a:t>
            </a:r>
          </a:p>
          <a:p>
            <a:r>
              <a:rPr lang="fi-FI" dirty="0"/>
              <a:t>Työttömyyskassaan kuuluminen mahdollistaa ansiosidonnaisen päivärahan työttömyyden sattuessa kohdalle.</a:t>
            </a:r>
          </a:p>
          <a:p>
            <a:r>
              <a:rPr lang="fi-FI" dirty="0"/>
              <a:t>ERTO ja Tietoala</a:t>
            </a:r>
          </a:p>
          <a:p>
            <a:pPr lvl="1"/>
            <a:r>
              <a:rPr lang="fi-FI" dirty="0"/>
              <a:t>Jäsenmaksu </a:t>
            </a:r>
            <a:r>
              <a:rPr lang="fi-FI" dirty="0" err="1"/>
              <a:t>ERTO:lla</a:t>
            </a:r>
            <a:r>
              <a:rPr lang="fi-FI" dirty="0"/>
              <a:t> 1,36% bruttopalkasta (</a:t>
            </a:r>
            <a:r>
              <a:rPr lang="fi-FI" dirty="0" err="1"/>
              <a:t>max</a:t>
            </a:r>
            <a:r>
              <a:rPr lang="fi-FI" dirty="0"/>
              <a:t> 44,50e / kk)</a:t>
            </a:r>
          </a:p>
          <a:p>
            <a:pPr lvl="1"/>
            <a:r>
              <a:rPr lang="fi-FI" dirty="0"/>
              <a:t>Tietoalalla 1,2% (min 28e ja </a:t>
            </a:r>
            <a:r>
              <a:rPr lang="fi-FI" dirty="0" err="1"/>
              <a:t>max</a:t>
            </a:r>
            <a:r>
              <a:rPr lang="fi-FI" dirty="0"/>
              <a:t> 38e/kk)</a:t>
            </a:r>
          </a:p>
        </p:txBody>
      </p:sp>
    </p:spTree>
    <p:extLst>
      <p:ext uri="{BB962C8B-B14F-4D97-AF65-F5344CB8AC3E}">
        <p14:creationId xmlns:p14="http://schemas.microsoft.com/office/powerpoint/2010/main" val="31481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45B335-CDC6-4AEA-AB23-5C57E313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Työehtosopimus (TES)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425F2A7-61C9-4EA3-9D94-7EBB3606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Työntekijäjärjestön ja työnantajien järjestön välinen sopimus</a:t>
            </a:r>
          </a:p>
          <a:p>
            <a:pPr lvl="1"/>
            <a:r>
              <a:rPr lang="fi-FI" dirty="0"/>
              <a:t>Usein sopimusta sovelletaan koko alalla</a:t>
            </a:r>
          </a:p>
          <a:p>
            <a:pPr lvl="1"/>
            <a:r>
              <a:rPr lang="fi-FI" dirty="0"/>
              <a:t>Työnantajat: EK (Elinkeinoelämän keskusliitto), </a:t>
            </a:r>
            <a:r>
              <a:rPr lang="fi-FI" dirty="0">
                <a:hlinkClick r:id="rId2"/>
              </a:rPr>
              <a:t>Teknologiateollisuus</a:t>
            </a:r>
            <a:endParaRPr lang="fi-FI" dirty="0"/>
          </a:p>
          <a:p>
            <a:pPr lvl="1"/>
            <a:r>
              <a:rPr lang="fi-FI" dirty="0"/>
              <a:t>Työntekijät: jokin SAK:n, Akavan tai </a:t>
            </a:r>
            <a:r>
              <a:rPr lang="fi-FI" dirty="0">
                <a:hlinkClick r:id="rId3"/>
              </a:rPr>
              <a:t>STTK</a:t>
            </a:r>
            <a:r>
              <a:rPr lang="fi-FI" dirty="0"/>
              <a:t>:n jäsenliitoista</a:t>
            </a:r>
          </a:p>
          <a:p>
            <a:r>
              <a:rPr lang="fi-FI" dirty="0"/>
              <a:t>Yleissitovuus sitoo muitakin kuin suuria työntekijöitä. </a:t>
            </a:r>
          </a:p>
          <a:p>
            <a:pPr lvl="1"/>
            <a:r>
              <a:rPr lang="fi-FI" dirty="0"/>
              <a:t>Turvaavat työntekijöiden vähimmäistyöehdot</a:t>
            </a:r>
          </a:p>
        </p:txBody>
      </p:sp>
    </p:spTree>
    <p:extLst>
      <p:ext uri="{BB962C8B-B14F-4D97-AF65-F5344CB8AC3E}">
        <p14:creationId xmlns:p14="http://schemas.microsoft.com/office/powerpoint/2010/main" val="99490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E64D5D-751E-477D-A51C-30B63A42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Lähteitä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2F2CA9-72BE-494F-A91C-4B7B546C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https://www.te-palvelut.fi/te/fi/tyonhakijalle/loyda_toita/tyosuhdeasiat/tyosuhteen_alussa/index.html</a:t>
            </a:r>
            <a:endParaRPr lang="fi-FI" dirty="0"/>
          </a:p>
          <a:p>
            <a:r>
              <a:rPr lang="fi-FI" dirty="0">
                <a:hlinkClick r:id="rId3"/>
              </a:rPr>
              <a:t>https://fi.wikipedia.org/wiki/Ty%C3%B6ehtosopimus</a:t>
            </a:r>
            <a:endParaRPr lang="fi-FI" dirty="0">
              <a:hlinkClick r:id="rId4"/>
            </a:endParaRPr>
          </a:p>
          <a:p>
            <a:r>
              <a:rPr lang="fi-FI" dirty="0">
                <a:hlinkClick r:id="rId4"/>
              </a:rPr>
              <a:t>https://www.erto.fi/</a:t>
            </a:r>
            <a:endParaRPr lang="fi-FI" dirty="0"/>
          </a:p>
          <a:p>
            <a:r>
              <a:rPr lang="fi-FI" dirty="0">
                <a:hlinkClick r:id="rId5"/>
              </a:rPr>
              <a:t>https://tietoala.fi/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4253818"/>
      </p:ext>
    </p:extLst>
  </p:cSld>
  <p:clrMapOvr>
    <a:masterClrMapping/>
  </p:clrMapOvr>
</p:sld>
</file>

<file path=ppt/theme/theme1.xml><?xml version="1.0" encoding="utf-8"?>
<a:theme xmlns:a="http://schemas.openxmlformats.org/drawingml/2006/main" name="Merkki">
  <a:themeElements>
    <a:clrScheme name="Merkki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Merkki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rkki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TM10001106[[fn=Merkki]]</Template>
  <TotalTime>184</TotalTime>
  <Words>251</Words>
  <Application>Microsoft Office PowerPoint</Application>
  <PresentationFormat>Laajakuva</PresentationFormat>
  <Paragraphs>39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Merkki</vt:lpstr>
      <vt:lpstr>Työsuhde ja työsopimus</vt:lpstr>
      <vt:lpstr>Työsuhteen alussa</vt:lpstr>
      <vt:lpstr>Koeaika</vt:lpstr>
      <vt:lpstr>Liitot ja työttömyyskassa</vt:lpstr>
      <vt:lpstr>Työehtosopimus (TES)</vt:lpstr>
      <vt:lpstr>Lähteitä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Eerikki Maula</dc:creator>
  <cp:lastModifiedBy>Eerikki Maula</cp:lastModifiedBy>
  <cp:revision>20</cp:revision>
  <dcterms:created xsi:type="dcterms:W3CDTF">2020-09-01T05:09:59Z</dcterms:created>
  <dcterms:modified xsi:type="dcterms:W3CDTF">2020-09-01T08:14:36Z</dcterms:modified>
</cp:coreProperties>
</file>