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5" r:id="rId3"/>
    <p:sldId id="276" r:id="rId4"/>
    <p:sldId id="305" r:id="rId5"/>
    <p:sldId id="307" r:id="rId6"/>
    <p:sldId id="277" r:id="rId7"/>
    <p:sldId id="288" r:id="rId8"/>
    <p:sldId id="290" r:id="rId9"/>
    <p:sldId id="291" r:id="rId10"/>
    <p:sldId id="292" r:id="rId11"/>
    <p:sldId id="293" r:id="rId12"/>
    <p:sldId id="301" r:id="rId13"/>
    <p:sldId id="299" r:id="rId14"/>
    <p:sldId id="296" r:id="rId15"/>
    <p:sldId id="304" r:id="rId16"/>
    <p:sldId id="302" r:id="rId17"/>
    <p:sldId id="297" r:id="rId18"/>
    <p:sldId id="289" r:id="rId19"/>
    <p:sldId id="306"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BEBE5-8552-410A-804A-D1A91A1E3517}" v="54" dt="2023-11-28T04:40:30.145"/>
    <p1510:client id="{6372E8CA-4561-4ED8-8EF7-5B78966E6D14}" v="570" dt="2023-11-27T11:27:15.292"/>
    <p1510:client id="{96BD2691-BD48-4EE8-A944-2F9B154F8B89}" v="76" dt="2023-11-27T12:28:02.155"/>
    <p1510:client id="{9BCFF978-160C-4B4A-91C8-B3B6572E773A}" v="1" dt="2023-11-27T13:53:02.700"/>
    <p1510:client id="{AD4886EC-1669-421E-85FE-0B6855F563ED}" v="3" dt="2023-11-27T13:10:38.624"/>
    <p1510:client id="{E912FD26-B184-498B-B8CC-01F62500E286}" v="35" dt="2023-11-27T13:24:39.156"/>
    <p1510:client id="{ED52FD78-C1A1-4A77-B536-1A47F9A84A52}" v="248" dt="2023-11-27T20:58:02.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11/27/2023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11/27/2023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11/27/2023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11/27/2023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91" y="3001935"/>
            <a:ext cx="11890617" cy="716620"/>
          </a:xfrm>
        </p:spPr>
        <p:txBody>
          <a:bodyPr>
            <a:noAutofit/>
          </a:bodyPr>
          <a:lstStyle/>
          <a:p>
            <a:r>
              <a:rPr lang="en-US" sz="2500"/>
              <a:t>Ballot Paper Identification using MobileNetV2 and Transfer Learning</a:t>
            </a:r>
          </a:p>
        </p:txBody>
      </p:sp>
      <p:sp>
        <p:nvSpPr>
          <p:cNvPr id="3" name="Subtitle 2"/>
          <p:cNvSpPr>
            <a:spLocks noGrp="1"/>
          </p:cNvSpPr>
          <p:nvPr>
            <p:ph type="subTitle" idx="1"/>
          </p:nvPr>
        </p:nvSpPr>
        <p:spPr>
          <a:xfrm>
            <a:off x="562191" y="3856065"/>
            <a:ext cx="5189160" cy="1213338"/>
          </a:xfrm>
        </p:spPr>
        <p:txBody>
          <a:bodyPr vert="horz" lIns="91440" tIns="45720" rIns="91440" bIns="45720" rtlCol="0" anchor="t">
            <a:noAutofit/>
          </a:bodyPr>
          <a:lstStyle/>
          <a:p>
            <a:pPr>
              <a:lnSpc>
                <a:spcPct val="100000"/>
              </a:lnSpc>
            </a:pPr>
            <a:r>
              <a:rPr lang="en-US">
                <a:solidFill>
                  <a:srgbClr val="92D050"/>
                </a:solidFill>
                <a:latin typeface="Consolas"/>
                <a:cs typeface="Segoe UI"/>
              </a:rPr>
              <a:t>Mohd </a:t>
            </a:r>
            <a:r>
              <a:rPr lang="en-US" err="1">
                <a:solidFill>
                  <a:srgbClr val="92D050"/>
                </a:solidFill>
                <a:latin typeface="Consolas"/>
                <a:cs typeface="Segoe UI"/>
              </a:rPr>
              <a:t>Haaris</a:t>
            </a:r>
            <a:r>
              <a:rPr lang="en-US">
                <a:solidFill>
                  <a:srgbClr val="92D050"/>
                </a:solidFill>
                <a:latin typeface="Consolas"/>
                <a:cs typeface="Segoe UI"/>
              </a:rPr>
              <a:t> Qureshi </a:t>
            </a:r>
            <a:r>
              <a:rPr lang="en-US">
                <a:solidFill>
                  <a:schemeClr val="tx2"/>
                </a:solidFill>
                <a:latin typeface="Consolas"/>
                <a:cs typeface="Segoe UI"/>
              </a:rPr>
              <a:t>(20118054)</a:t>
            </a:r>
          </a:p>
          <a:p>
            <a:pPr>
              <a:lnSpc>
                <a:spcPct val="100000"/>
              </a:lnSpc>
            </a:pPr>
            <a:r>
              <a:rPr lang="en-US">
                <a:solidFill>
                  <a:srgbClr val="92D050"/>
                </a:solidFill>
                <a:latin typeface="Consolas"/>
                <a:cs typeface="Segoe UI"/>
              </a:rPr>
              <a:t>Vizan Sugee Verma </a:t>
            </a:r>
            <a:r>
              <a:rPr lang="en-US">
                <a:solidFill>
                  <a:schemeClr val="tx2"/>
                </a:solidFill>
                <a:latin typeface="Consolas"/>
                <a:cs typeface="Segoe UI"/>
              </a:rPr>
              <a:t>(20118113)</a:t>
            </a:r>
          </a:p>
          <a:p>
            <a:pPr>
              <a:lnSpc>
                <a:spcPct val="100000"/>
              </a:lnSpc>
            </a:pPr>
            <a:r>
              <a:rPr lang="en-US" err="1">
                <a:solidFill>
                  <a:srgbClr val="92D050"/>
                </a:solidFill>
                <a:latin typeface="Consolas"/>
                <a:cs typeface="Segoe UI"/>
              </a:rPr>
              <a:t>Sawale</a:t>
            </a:r>
            <a:r>
              <a:rPr lang="en-US">
                <a:solidFill>
                  <a:srgbClr val="92D050"/>
                </a:solidFill>
                <a:latin typeface="Consolas"/>
                <a:cs typeface="Segoe UI"/>
              </a:rPr>
              <a:t> Devesh </a:t>
            </a:r>
            <a:r>
              <a:rPr lang="en-US" err="1">
                <a:solidFill>
                  <a:srgbClr val="92D050"/>
                </a:solidFill>
                <a:latin typeface="Consolas"/>
                <a:cs typeface="Segoe UI"/>
              </a:rPr>
              <a:t>Baburao</a:t>
            </a:r>
            <a:r>
              <a:rPr lang="en-US">
                <a:solidFill>
                  <a:srgbClr val="92D050"/>
                </a:solidFill>
                <a:latin typeface="Consolas"/>
                <a:cs typeface="Segoe UI"/>
              </a:rPr>
              <a:t> </a:t>
            </a:r>
            <a:r>
              <a:rPr lang="en-US">
                <a:solidFill>
                  <a:schemeClr val="tx2"/>
                </a:solidFill>
                <a:latin typeface="Consolas"/>
                <a:cs typeface="Segoe UI"/>
              </a:rPr>
              <a:t>(20118090)</a:t>
            </a:r>
          </a:p>
          <a:p>
            <a:pPr>
              <a:lnSpc>
                <a:spcPct val="100000"/>
              </a:lnSpc>
            </a:pPr>
            <a:r>
              <a:rPr lang="en-US">
                <a:solidFill>
                  <a:srgbClr val="92D050"/>
                </a:solidFill>
                <a:latin typeface="Consolas"/>
                <a:cs typeface="Segoe UI"/>
              </a:rPr>
              <a:t>Utkarsh Chaurasia </a:t>
            </a:r>
            <a:r>
              <a:rPr lang="en-US">
                <a:solidFill>
                  <a:schemeClr val="tx2"/>
                </a:solidFill>
                <a:latin typeface="Consolas"/>
                <a:cs typeface="Segoe UI"/>
              </a:rPr>
              <a:t>(20118109)</a:t>
            </a:r>
            <a:endParaRPr lang="en-IN">
              <a:solidFill>
                <a:schemeClr val="tx2"/>
              </a:solidFill>
              <a:latin typeface="Consolas"/>
            </a:endParaRPr>
          </a:p>
        </p:txBody>
      </p:sp>
      <p:sp>
        <p:nvSpPr>
          <p:cNvPr id="4" name="TextBox 3">
            <a:extLst>
              <a:ext uri="{FF2B5EF4-FFF2-40B4-BE49-F238E27FC236}">
                <a16:creationId xmlns:a16="http://schemas.microsoft.com/office/drawing/2014/main" id="{1B4BC815-67B8-D07C-23C3-749B987EABD1}"/>
              </a:ext>
            </a:extLst>
          </p:cNvPr>
          <p:cNvSpPr txBox="1"/>
          <p:nvPr/>
        </p:nvSpPr>
        <p:spPr>
          <a:xfrm>
            <a:off x="562191" y="5206913"/>
            <a:ext cx="7056784" cy="369332"/>
          </a:xfrm>
          <a:prstGeom prst="rect">
            <a:avLst/>
          </a:prstGeom>
          <a:noFill/>
        </p:spPr>
        <p:txBody>
          <a:bodyPr wrap="square" lIns="91440" tIns="45720" rIns="91440" bIns="45720" rtlCol="0" anchor="t">
            <a:spAutoFit/>
          </a:bodyPr>
          <a:lstStyle/>
          <a:p>
            <a:r>
              <a:rPr lang="en-US">
                <a:solidFill>
                  <a:schemeClr val="tx2">
                    <a:lumMod val="75000"/>
                  </a:schemeClr>
                </a:solidFill>
                <a:latin typeface="+mj-lt"/>
              </a:rPr>
              <a:t>Information Technology 7th Sem</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9453" y="368285"/>
            <a:ext cx="2011703" cy="2205422"/>
          </a:xfrm>
          <a:prstGeom prst="rect">
            <a:avLst/>
          </a:prstGeom>
        </p:spPr>
      </p:pic>
      <p:sp>
        <p:nvSpPr>
          <p:cNvPr id="9" name="TextBox 8">
            <a:extLst>
              <a:ext uri="{FF2B5EF4-FFF2-40B4-BE49-F238E27FC236}">
                <a16:creationId xmlns:a16="http://schemas.microsoft.com/office/drawing/2014/main" id="{B111CF48-357E-383F-E208-D92E75CBA57D}"/>
              </a:ext>
            </a:extLst>
          </p:cNvPr>
          <p:cNvSpPr txBox="1"/>
          <p:nvPr/>
        </p:nvSpPr>
        <p:spPr>
          <a:xfrm>
            <a:off x="8860300" y="4929914"/>
            <a:ext cx="47991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aseline="0">
                <a:latin typeface="Tenorite"/>
                <a:ea typeface="Segoe UI"/>
                <a:cs typeface="Segoe UI"/>
              </a:rPr>
              <a:t> </a:t>
            </a:r>
            <a:r>
              <a:rPr lang="en-US">
                <a:latin typeface="Tenorite"/>
                <a:ea typeface="Segoe UI"/>
                <a:cs typeface="Segoe UI"/>
              </a:rPr>
              <a:t>       </a:t>
            </a:r>
            <a:r>
              <a:rPr lang="en-US">
                <a:solidFill>
                  <a:schemeClr val="accent1"/>
                </a:solidFill>
                <a:latin typeface="Tenorite"/>
                <a:ea typeface="Segoe UI"/>
                <a:cs typeface="Segoe UI"/>
              </a:rPr>
              <a:t>  </a:t>
            </a:r>
            <a:r>
              <a:rPr lang="en-US" baseline="0">
                <a:solidFill>
                  <a:schemeClr val="accent1"/>
                </a:solidFill>
                <a:latin typeface="Tenorite"/>
                <a:ea typeface="Segoe UI"/>
                <a:cs typeface="Segoe UI"/>
              </a:rPr>
              <a:t>Under Guidance of </a:t>
            </a:r>
            <a:r>
              <a:rPr lang="en-US">
                <a:latin typeface="Tenorite"/>
                <a:ea typeface="Segoe UI"/>
                <a:cs typeface="Segoe UI"/>
              </a:rPr>
              <a:t>​</a:t>
            </a:r>
          </a:p>
          <a:p>
            <a:pPr rtl="0"/>
            <a:r>
              <a:rPr lang="en-US" baseline="0">
                <a:latin typeface="Tenorite"/>
                <a:ea typeface="Segoe UI"/>
                <a:cs typeface="Segoe UI"/>
              </a:rPr>
              <a:t>Dr. Gyanendra Kumar Verma</a:t>
            </a:r>
            <a:endParaRPr lang="en-US"/>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6209-8B48-E62C-F00F-50CCC9EB2C6E}"/>
              </a:ext>
            </a:extLst>
          </p:cNvPr>
          <p:cNvSpPr>
            <a:spLocks noGrp="1"/>
          </p:cNvSpPr>
          <p:nvPr>
            <p:ph type="title"/>
          </p:nvPr>
        </p:nvSpPr>
        <p:spPr>
          <a:xfrm>
            <a:off x="214923" y="105507"/>
            <a:ext cx="9144000" cy="664308"/>
          </a:xfrm>
        </p:spPr>
        <p:txBody>
          <a:bodyPr/>
          <a:lstStyle/>
          <a:p>
            <a:r>
              <a:rPr lang="en-IN"/>
              <a:t>Process Methodology</a:t>
            </a:r>
            <a:endParaRPr lang="en-US"/>
          </a:p>
        </p:txBody>
      </p:sp>
      <p:sp>
        <p:nvSpPr>
          <p:cNvPr id="5" name="TextBox 4">
            <a:extLst>
              <a:ext uri="{FF2B5EF4-FFF2-40B4-BE49-F238E27FC236}">
                <a16:creationId xmlns:a16="http://schemas.microsoft.com/office/drawing/2014/main" id="{8BA45618-FDA4-C15C-AC31-FCA085933020}"/>
              </a:ext>
            </a:extLst>
          </p:cNvPr>
          <p:cNvSpPr txBox="1"/>
          <p:nvPr/>
        </p:nvSpPr>
        <p:spPr>
          <a:xfrm>
            <a:off x="214923" y="962521"/>
            <a:ext cx="11578979" cy="65864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Consolas"/>
                <a:cs typeface="Times New Roman"/>
              </a:rPr>
              <a:t>We have proposed a CNN based model with MobileNetV2 as the base model and fully connected dense layers along with optimizers</a:t>
            </a:r>
          </a:p>
          <a:p>
            <a:pPr algn="just"/>
            <a:endParaRPr lang="en-US" sz="1600">
              <a:latin typeface="Consolas"/>
              <a:cs typeface="Times New Roman"/>
            </a:endParaRPr>
          </a:p>
          <a:p>
            <a:pPr marL="285750" indent="-285750" algn="just">
              <a:buFont typeface="Arial,Sans-Serif"/>
              <a:buChar char="•"/>
            </a:pPr>
            <a:r>
              <a:rPr lang="en-US" sz="2400" b="1" dirty="0">
                <a:latin typeface="Consolas"/>
                <a:cs typeface="Times New Roman"/>
              </a:rPr>
              <a:t>Transfer Learning</a:t>
            </a:r>
            <a:r>
              <a:rPr lang="en-US" sz="2400" dirty="0">
                <a:latin typeface="Consolas"/>
                <a:cs typeface="Times New Roman"/>
              </a:rPr>
              <a:t>:</a:t>
            </a:r>
          </a:p>
          <a:p>
            <a:pPr marL="742950" lvl="1" indent="-285750" algn="just">
              <a:buFont typeface="Courier New,monospace"/>
              <a:buChar char="○"/>
            </a:pPr>
            <a:r>
              <a:rPr lang="en-US" sz="1600" dirty="0">
                <a:latin typeface="Consolas"/>
                <a:cs typeface="Times New Roman"/>
              </a:rPr>
              <a:t>We have employed transfer learning by using MobileNetV2 as a pre-trained base and then </a:t>
            </a:r>
            <a:r>
              <a:rPr lang="en-US" sz="1600">
                <a:latin typeface="Consolas"/>
                <a:cs typeface="Times New Roman"/>
              </a:rPr>
              <a:t>this model is then trained  on our self-made dataset of Ballot paper slips.</a:t>
            </a:r>
          </a:p>
          <a:p>
            <a:pPr marL="742950" lvl="1" indent="-285750" algn="just">
              <a:buFont typeface="Courier New,monospace"/>
              <a:buChar char="○"/>
            </a:pPr>
            <a:r>
              <a:rPr lang="en-US" sz="1600" dirty="0">
                <a:latin typeface="Consolas"/>
                <a:cs typeface="Times New Roman"/>
              </a:rPr>
              <a:t>Transfer learning leverages knowledge learned from one task (ImageNet classification) to improve performance on a different task (Ballot paper slip detection).</a:t>
            </a:r>
          </a:p>
          <a:p>
            <a:pPr marL="742950" lvl="1" indent="-285750" algn="just">
              <a:buFont typeface="Courier New,monospace"/>
              <a:buChar char="○"/>
            </a:pPr>
            <a:r>
              <a:rPr lang="en-US" sz="1600" dirty="0">
                <a:latin typeface="Consolas"/>
                <a:cs typeface="Times New Roman"/>
              </a:rPr>
              <a:t>Feature selection  the pre-trained model allows it to adapt to our self-made dataset.</a:t>
            </a:r>
          </a:p>
          <a:p>
            <a:pPr algn="just"/>
            <a:endParaRPr lang="en-US" sz="1600">
              <a:latin typeface="Consolas"/>
              <a:cs typeface="Times New Roman"/>
            </a:endParaRPr>
          </a:p>
          <a:p>
            <a:pPr algn="just"/>
            <a:endParaRPr lang="en-US" sz="1600">
              <a:latin typeface="Consolas"/>
              <a:cs typeface="Times New Roman"/>
            </a:endParaRPr>
          </a:p>
          <a:p>
            <a:pPr marL="285750" indent="-285750" algn="just">
              <a:buFont typeface="Arial"/>
              <a:buChar char="•"/>
            </a:pPr>
            <a:r>
              <a:rPr lang="en-US" sz="2400" b="1" dirty="0">
                <a:latin typeface="Consolas"/>
                <a:cs typeface="Times New Roman"/>
              </a:rPr>
              <a:t>Base Model (MobileNetV2)</a:t>
            </a:r>
            <a:r>
              <a:rPr lang="en-US" sz="2400" dirty="0">
                <a:latin typeface="Consolas"/>
                <a:cs typeface="Times New Roman"/>
              </a:rPr>
              <a:t>:</a:t>
            </a:r>
          </a:p>
          <a:p>
            <a:pPr marL="742950" lvl="1" indent="-285750" algn="just">
              <a:buFont typeface="Courier New"/>
              <a:buChar char="○"/>
            </a:pPr>
            <a:r>
              <a:rPr lang="en-US" sz="1600" dirty="0">
                <a:latin typeface="Consolas"/>
                <a:cs typeface="Times New Roman"/>
              </a:rPr>
              <a:t>MobileNetV2 serves as the foundation for our model.</a:t>
            </a:r>
          </a:p>
          <a:p>
            <a:pPr marL="742950" lvl="1" indent="-285750" algn="just">
              <a:buFont typeface="Courier New"/>
              <a:buChar char="○"/>
            </a:pPr>
            <a:r>
              <a:rPr lang="en-US" sz="1600" dirty="0">
                <a:latin typeface="Consolas"/>
                <a:cs typeface="Times New Roman"/>
              </a:rPr>
              <a:t>It’s a lightweight convolutional neural network (CNN) architecture designed for mobile devices.</a:t>
            </a:r>
          </a:p>
          <a:p>
            <a:pPr marL="742950" lvl="1" indent="-285750" algn="just">
              <a:buFont typeface="Courier New"/>
              <a:buChar char="○"/>
            </a:pPr>
            <a:r>
              <a:rPr lang="en-US" sz="1600" dirty="0">
                <a:latin typeface="Consolas"/>
                <a:cs typeface="Times New Roman"/>
              </a:rPr>
              <a:t>MobileNetV2 provides a good balance between accuracy and computational efficiency.</a:t>
            </a:r>
          </a:p>
          <a:p>
            <a:pPr lvl="1" algn="just"/>
            <a:endParaRPr lang="en-US" sz="1600" dirty="0">
              <a:latin typeface="Consolas"/>
              <a:cs typeface="Times New Roman"/>
            </a:endParaRPr>
          </a:p>
          <a:p>
            <a:pPr marL="285750" indent="-285750" algn="just">
              <a:buFont typeface="Arial"/>
              <a:buChar char="•"/>
            </a:pPr>
            <a:endParaRPr lang="en-US" sz="1600">
              <a:latin typeface="Consolas"/>
              <a:cs typeface="Times New Roman"/>
            </a:endParaRPr>
          </a:p>
          <a:p>
            <a:pPr marL="285750" indent="-285750" algn="just">
              <a:buFont typeface="Arial,Sans-Serif"/>
              <a:buChar char="•"/>
            </a:pPr>
            <a:r>
              <a:rPr lang="en-US" sz="2400" b="1" dirty="0">
                <a:latin typeface="Consolas"/>
                <a:cs typeface="Times New Roman"/>
              </a:rPr>
              <a:t>Optimizer (SGD)</a:t>
            </a:r>
            <a:r>
              <a:rPr lang="en-US" sz="2400" dirty="0">
                <a:latin typeface="Consolas"/>
                <a:cs typeface="Times New Roman"/>
              </a:rPr>
              <a:t>:</a:t>
            </a:r>
          </a:p>
          <a:p>
            <a:pPr marL="742950" lvl="1" indent="-285750" algn="just">
              <a:buFont typeface="Courier New,monospace"/>
              <a:buChar char="○"/>
            </a:pPr>
            <a:r>
              <a:rPr lang="en-US" sz="1600" dirty="0">
                <a:latin typeface="Consolas"/>
                <a:cs typeface="Times New Roman"/>
              </a:rPr>
              <a:t>We have chosen Stochastic Gradient Descent (SGD) as the optimizer.</a:t>
            </a:r>
          </a:p>
          <a:p>
            <a:pPr marL="742950" lvl="1" indent="-285750" algn="just">
              <a:buFont typeface="Courier New,monospace"/>
              <a:buChar char="○"/>
            </a:pPr>
            <a:r>
              <a:rPr lang="en-US" sz="1600" dirty="0">
                <a:latin typeface="Consolas"/>
                <a:cs typeface="Times New Roman"/>
              </a:rPr>
              <a:t>With a learning rate of 0.001 and momentum of 0.8, SGD helps update model weights during training.</a:t>
            </a:r>
          </a:p>
          <a:p>
            <a:pPr marL="742950" lvl="1" indent="-285750" algn="just">
              <a:buFont typeface="Courier New,monospace"/>
              <a:buChar char="○"/>
            </a:pPr>
            <a:r>
              <a:rPr lang="en-US" sz="1600" dirty="0">
                <a:latin typeface="Consolas"/>
                <a:cs typeface="Times New Roman"/>
              </a:rPr>
              <a:t>Momentum accelerates convergence by considering past gradients.</a:t>
            </a:r>
            <a:endParaRPr lang="en-US" sz="1600" dirty="0">
              <a:latin typeface="Consolas"/>
            </a:endParaRPr>
          </a:p>
          <a:p>
            <a:pPr lvl="1" algn="just"/>
            <a:endParaRPr lang="en-US" sz="1400">
              <a:latin typeface="Times New Roman"/>
              <a:cs typeface="Times New Roman"/>
            </a:endParaRPr>
          </a:p>
          <a:p>
            <a:pPr marL="285750" indent="-285750" algn="just">
              <a:buFont typeface="Arial"/>
              <a:buChar char="•"/>
            </a:pPr>
            <a:endParaRPr lang="en-US" sz="1400">
              <a:latin typeface="Times New Roman"/>
              <a:cs typeface="Times New Roman"/>
            </a:endParaRPr>
          </a:p>
          <a:p>
            <a:endParaRPr lang="en-US">
              <a:latin typeface="Candara"/>
              <a:cs typeface="Times New Roman"/>
            </a:endParaRPr>
          </a:p>
        </p:txBody>
      </p:sp>
    </p:spTree>
    <p:extLst>
      <p:ext uri="{BB962C8B-B14F-4D97-AF65-F5344CB8AC3E}">
        <p14:creationId xmlns:p14="http://schemas.microsoft.com/office/powerpoint/2010/main" val="36885525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6209-8B48-E62C-F00F-50CCC9EB2C6E}"/>
              </a:ext>
            </a:extLst>
          </p:cNvPr>
          <p:cNvSpPr>
            <a:spLocks noGrp="1"/>
          </p:cNvSpPr>
          <p:nvPr>
            <p:ph type="title"/>
          </p:nvPr>
        </p:nvSpPr>
        <p:spPr>
          <a:xfrm>
            <a:off x="214923" y="105507"/>
            <a:ext cx="9144000" cy="664308"/>
          </a:xfrm>
        </p:spPr>
        <p:txBody>
          <a:bodyPr/>
          <a:lstStyle/>
          <a:p>
            <a:r>
              <a:rPr lang="en-IN"/>
              <a:t>Process Methodology</a:t>
            </a:r>
            <a:endParaRPr lang="en-US"/>
          </a:p>
        </p:txBody>
      </p:sp>
      <p:sp>
        <p:nvSpPr>
          <p:cNvPr id="5" name="TextBox 4">
            <a:extLst>
              <a:ext uri="{FF2B5EF4-FFF2-40B4-BE49-F238E27FC236}">
                <a16:creationId xmlns:a16="http://schemas.microsoft.com/office/drawing/2014/main" id="{8BA45618-FDA4-C15C-AC31-FCA085933020}"/>
              </a:ext>
            </a:extLst>
          </p:cNvPr>
          <p:cNvSpPr txBox="1"/>
          <p:nvPr/>
        </p:nvSpPr>
        <p:spPr>
          <a:xfrm>
            <a:off x="214923" y="942729"/>
            <a:ext cx="11578979"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en-US" sz="2400" b="1">
                <a:latin typeface="Consolas"/>
                <a:cs typeface="Times New Roman"/>
              </a:rPr>
              <a:t>Fully Connected Layers</a:t>
            </a:r>
            <a:r>
              <a:rPr lang="en-US" sz="2400">
                <a:latin typeface="Consolas"/>
                <a:cs typeface="Times New Roman"/>
              </a:rPr>
              <a:t>:</a:t>
            </a:r>
            <a:endParaRPr lang="en-US" sz="2400">
              <a:latin typeface="Consolas"/>
            </a:endParaRPr>
          </a:p>
          <a:p>
            <a:pPr marL="742950" lvl="1" indent="-285750" algn="just">
              <a:buFont typeface="Courier New,monospace"/>
              <a:buChar char="○"/>
            </a:pPr>
            <a:r>
              <a:rPr lang="en-US" sz="1600">
                <a:latin typeface="Consolas"/>
                <a:cs typeface="Times New Roman"/>
              </a:rPr>
              <a:t>After the MobileNetV2 base, we ’ve added fully connected layers.</a:t>
            </a:r>
          </a:p>
          <a:p>
            <a:pPr marL="742950" lvl="1" indent="-285750" algn="just">
              <a:buFont typeface="Courier New,monospace"/>
              <a:buChar char="○"/>
            </a:pPr>
            <a:r>
              <a:rPr lang="en-US" sz="1600">
                <a:latin typeface="Consolas"/>
                <a:cs typeface="Times New Roman"/>
              </a:rPr>
              <a:t>These layers learn complex patterns and features from the extracted features.</a:t>
            </a:r>
          </a:p>
          <a:p>
            <a:pPr marL="742950" lvl="1" indent="-285750" algn="just">
              <a:buFont typeface="Courier New,monospace"/>
              <a:buChar char="○"/>
            </a:pPr>
            <a:r>
              <a:rPr lang="en-US" sz="1600">
                <a:latin typeface="Consolas"/>
                <a:cs typeface="Times New Roman"/>
              </a:rPr>
              <a:t>The use of </a:t>
            </a:r>
            <a:r>
              <a:rPr lang="en-US" sz="1600" err="1">
                <a:latin typeface="Consolas"/>
                <a:cs typeface="Times New Roman"/>
              </a:rPr>
              <a:t>ReLU</a:t>
            </a:r>
            <a:r>
              <a:rPr lang="en-US" sz="1600">
                <a:latin typeface="Consolas"/>
                <a:cs typeface="Times New Roman"/>
              </a:rPr>
              <a:t> activation (Rectified Linear Unit) introduces non-linearity, allowing the model to capture intricate relationships.</a:t>
            </a:r>
          </a:p>
          <a:p>
            <a:pPr lvl="1" algn="just"/>
            <a:endParaRPr lang="en-US" sz="1600">
              <a:latin typeface="Consolas"/>
              <a:cs typeface="Times New Roman"/>
            </a:endParaRPr>
          </a:p>
          <a:p>
            <a:pPr marL="285750" indent="-285750" algn="just">
              <a:buFont typeface="Arial,Sans-Serif"/>
              <a:buChar char="•"/>
            </a:pPr>
            <a:r>
              <a:rPr lang="en-US" sz="2400" b="1">
                <a:latin typeface="Consolas"/>
                <a:cs typeface="Times New Roman"/>
              </a:rPr>
              <a:t>Dropout Layer</a:t>
            </a:r>
            <a:r>
              <a:rPr lang="en-US" sz="2400">
                <a:latin typeface="Consolas"/>
                <a:cs typeface="Times New Roman"/>
              </a:rPr>
              <a:t>:</a:t>
            </a:r>
          </a:p>
          <a:p>
            <a:pPr marL="742950" lvl="1" indent="-285750" algn="just">
              <a:buFont typeface="Courier New,monospace"/>
              <a:buChar char="○"/>
            </a:pPr>
            <a:r>
              <a:rPr lang="en-US" sz="1600">
                <a:latin typeface="Consolas"/>
                <a:cs typeface="Times New Roman"/>
              </a:rPr>
              <a:t>The dropout layer (with a rate of 0.1) helps prevent overfitting.</a:t>
            </a:r>
          </a:p>
          <a:p>
            <a:pPr marL="742950" lvl="1" indent="-285750" algn="just">
              <a:buFont typeface="Courier New,monospace"/>
              <a:buChar char="○"/>
            </a:pPr>
            <a:r>
              <a:rPr lang="en-US" sz="1600">
                <a:latin typeface="Consolas"/>
                <a:cs typeface="Times New Roman"/>
              </a:rPr>
              <a:t>During training, it randomly drops a fraction of neurons, encouraging robustness.</a:t>
            </a:r>
          </a:p>
          <a:p>
            <a:pPr marL="742950" lvl="1" indent="-285750" algn="just">
              <a:buFont typeface="Courier New,monospace"/>
              <a:buChar char="○"/>
            </a:pPr>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lvl="1" algn="just"/>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lvl="1" algn="just"/>
            <a:endParaRPr lang="en-US" sz="1600">
              <a:latin typeface="Consolas"/>
              <a:cs typeface="Times New Roman"/>
            </a:endParaRPr>
          </a:p>
          <a:p>
            <a:pPr marL="285750" indent="-285750" algn="just">
              <a:buFont typeface="Arial,Sans-Serif"/>
              <a:buChar char="•"/>
            </a:pPr>
            <a:endParaRPr lang="en-US" sz="2400">
              <a:latin typeface="Consolas"/>
              <a:cs typeface="Times New Roman"/>
            </a:endParaRPr>
          </a:p>
          <a:p>
            <a:pPr lvl="1" algn="just"/>
            <a:endParaRPr lang="en-US" sz="1400">
              <a:latin typeface="Times New Roman"/>
              <a:cs typeface="Times New Roman"/>
            </a:endParaRPr>
          </a:p>
          <a:p>
            <a:pPr marL="285750" indent="-285750" algn="just">
              <a:buFont typeface="Arial"/>
              <a:buChar char="•"/>
            </a:pPr>
            <a:endParaRPr lang="en-US" sz="1400">
              <a:latin typeface="Times New Roman"/>
              <a:cs typeface="Times New Roman"/>
            </a:endParaRPr>
          </a:p>
          <a:p>
            <a:pPr algn="l"/>
            <a:endParaRPr lang="en-US"/>
          </a:p>
        </p:txBody>
      </p:sp>
      <p:pic>
        <p:nvPicPr>
          <p:cNvPr id="3" name="Picture 2" descr="A diagram of a network&#10;&#10;Description automatically generated">
            <a:extLst>
              <a:ext uri="{FF2B5EF4-FFF2-40B4-BE49-F238E27FC236}">
                <a16:creationId xmlns:a16="http://schemas.microsoft.com/office/drawing/2014/main" id="{0A63B4DC-B1B9-2F50-F81B-E23A6EEC6A2F}"/>
              </a:ext>
            </a:extLst>
          </p:cNvPr>
          <p:cNvPicPr>
            <a:picLocks noChangeAspect="1"/>
          </p:cNvPicPr>
          <p:nvPr/>
        </p:nvPicPr>
        <p:blipFill>
          <a:blip r:embed="rId2"/>
          <a:stretch>
            <a:fillRect/>
          </a:stretch>
        </p:blipFill>
        <p:spPr>
          <a:xfrm>
            <a:off x="2751016" y="3750446"/>
            <a:ext cx="6015891" cy="2160877"/>
          </a:xfrm>
          <a:prstGeom prst="rect">
            <a:avLst/>
          </a:prstGeom>
        </p:spPr>
      </p:pic>
    </p:spTree>
    <p:extLst>
      <p:ext uri="{BB962C8B-B14F-4D97-AF65-F5344CB8AC3E}">
        <p14:creationId xmlns:p14="http://schemas.microsoft.com/office/powerpoint/2010/main" val="2787261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6209-8B48-E62C-F00F-50CCC9EB2C6E}"/>
              </a:ext>
            </a:extLst>
          </p:cNvPr>
          <p:cNvSpPr>
            <a:spLocks noGrp="1"/>
          </p:cNvSpPr>
          <p:nvPr>
            <p:ph type="title"/>
          </p:nvPr>
        </p:nvSpPr>
        <p:spPr>
          <a:xfrm>
            <a:off x="204897" y="105507"/>
            <a:ext cx="9144000" cy="664308"/>
          </a:xfrm>
        </p:spPr>
        <p:txBody>
          <a:bodyPr/>
          <a:lstStyle/>
          <a:p>
            <a:r>
              <a:rPr lang="en-IN"/>
              <a:t>Process Methodology</a:t>
            </a:r>
          </a:p>
        </p:txBody>
      </p:sp>
      <p:sp>
        <p:nvSpPr>
          <p:cNvPr id="5" name="TextBox 4">
            <a:extLst>
              <a:ext uri="{FF2B5EF4-FFF2-40B4-BE49-F238E27FC236}">
                <a16:creationId xmlns:a16="http://schemas.microsoft.com/office/drawing/2014/main" id="{8BA45618-FDA4-C15C-AC31-FCA085933020}"/>
              </a:ext>
            </a:extLst>
          </p:cNvPr>
          <p:cNvSpPr txBox="1"/>
          <p:nvPr/>
        </p:nvSpPr>
        <p:spPr>
          <a:xfrm>
            <a:off x="214923" y="942729"/>
            <a:ext cx="11578979"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en-US" sz="2400" b="1" dirty="0">
                <a:latin typeface="Consolas"/>
                <a:cs typeface="Times New Roman"/>
              </a:rPr>
              <a:t>SoftMax Layer</a:t>
            </a:r>
            <a:r>
              <a:rPr lang="en-US" sz="2400" dirty="0">
                <a:latin typeface="Consolas"/>
                <a:cs typeface="Times New Roman"/>
              </a:rPr>
              <a:t>:</a:t>
            </a:r>
            <a:endParaRPr lang="en-US" sz="2400" dirty="0">
              <a:latin typeface="Consolas"/>
            </a:endParaRPr>
          </a:p>
          <a:p>
            <a:pPr marL="742950" lvl="1" indent="-285750" algn="just">
              <a:buFont typeface="Courier New,monospace"/>
              <a:buChar char="○"/>
            </a:pPr>
            <a:r>
              <a:rPr lang="en-US" sz="1600" dirty="0">
                <a:latin typeface="Consolas"/>
                <a:cs typeface="Times New Roman"/>
              </a:rPr>
              <a:t>The final layer is a</a:t>
            </a:r>
            <a:r>
              <a:rPr lang="en-US" sz="1600" b="1" dirty="0">
                <a:latin typeface="Consolas"/>
                <a:cs typeface="Times New Roman"/>
              </a:rPr>
              <a:t> </a:t>
            </a:r>
            <a:r>
              <a:rPr lang="en-US" sz="1600" dirty="0">
                <a:latin typeface="Consolas"/>
                <a:cs typeface="Times New Roman"/>
              </a:rPr>
              <a:t>SoftMax layer.</a:t>
            </a:r>
          </a:p>
          <a:p>
            <a:pPr marL="742950" lvl="1" indent="-285750" algn="just">
              <a:buFont typeface="Courier New,monospace"/>
              <a:buChar char="○"/>
            </a:pPr>
            <a:r>
              <a:rPr lang="en-US" sz="1600" dirty="0">
                <a:latin typeface="Consolas"/>
                <a:cs typeface="Times New Roman"/>
              </a:rPr>
              <a:t>It converts model predictions into probabilities for each class (in our case, 10 classes).</a:t>
            </a:r>
          </a:p>
          <a:p>
            <a:pPr marL="742950" lvl="1" indent="-285750" algn="just">
              <a:buFont typeface="Courier New,monospace"/>
              <a:buChar char="○"/>
            </a:pPr>
            <a:r>
              <a:rPr lang="en-US" sz="1600" dirty="0">
                <a:latin typeface="Consolas"/>
                <a:cs typeface="Times New Roman"/>
              </a:rPr>
              <a:t>The class with the highest probability becomes the predicted label.</a:t>
            </a:r>
          </a:p>
          <a:p>
            <a:pPr marL="742950" lvl="1" indent="-285750" algn="just">
              <a:buFont typeface="Courier New,monospace"/>
              <a:buChar char="○"/>
            </a:pPr>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lvl="1" algn="just"/>
            <a:r>
              <a:rPr lang="en-US" sz="1600" dirty="0">
                <a:latin typeface="Consolas"/>
                <a:cs typeface="Times New Roman"/>
              </a:rPr>
              <a:t>In summary, our approach combines transfer learning, feature extraction, and a well-structured neural network architecture to detect  ballot paper voting slips effectively. </a:t>
            </a:r>
            <a:endParaRPr lang="en-US" dirty="0"/>
          </a:p>
          <a:p>
            <a:pPr marL="742950" lvl="1" indent="-285750" algn="just">
              <a:buFont typeface="Courier New,monospace"/>
              <a:buChar char="○"/>
            </a:pPr>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lvl="1" algn="just"/>
            <a:endParaRPr lang="en-US" sz="1600">
              <a:latin typeface="Consolas"/>
              <a:cs typeface="Times New Roman"/>
            </a:endParaRPr>
          </a:p>
          <a:p>
            <a:pPr marL="742950" lvl="1" indent="-285750" algn="just">
              <a:buFont typeface="Courier New,monospace"/>
              <a:buChar char="○"/>
            </a:pPr>
            <a:endParaRPr lang="en-US" sz="1600">
              <a:latin typeface="Consolas"/>
              <a:cs typeface="Times New Roman"/>
            </a:endParaRPr>
          </a:p>
          <a:p>
            <a:pPr lvl="1" algn="just"/>
            <a:endParaRPr lang="en-US" sz="1600">
              <a:latin typeface="Consolas"/>
              <a:cs typeface="Times New Roman"/>
            </a:endParaRPr>
          </a:p>
          <a:p>
            <a:pPr marL="285750" indent="-285750" algn="just">
              <a:buFont typeface="Arial,Sans-Serif"/>
              <a:buChar char="•"/>
            </a:pPr>
            <a:endParaRPr lang="en-US" sz="2400">
              <a:latin typeface="Consolas"/>
              <a:cs typeface="Times New Roman"/>
            </a:endParaRPr>
          </a:p>
          <a:p>
            <a:pPr lvl="1" algn="just"/>
            <a:endParaRPr lang="en-US" sz="1400">
              <a:latin typeface="Times New Roman"/>
              <a:cs typeface="Times New Roman"/>
            </a:endParaRPr>
          </a:p>
          <a:p>
            <a:pPr marL="285750" indent="-285750" algn="just">
              <a:buFont typeface="Arial"/>
              <a:buChar char="•"/>
            </a:pPr>
            <a:endParaRPr lang="en-US" sz="1400">
              <a:latin typeface="Times New Roman"/>
              <a:cs typeface="Times New Roman"/>
            </a:endParaRPr>
          </a:p>
          <a:p>
            <a:pPr algn="l"/>
            <a:endParaRPr lang="en-US"/>
          </a:p>
        </p:txBody>
      </p:sp>
    </p:spTree>
    <p:extLst>
      <p:ext uri="{BB962C8B-B14F-4D97-AF65-F5344CB8AC3E}">
        <p14:creationId xmlns:p14="http://schemas.microsoft.com/office/powerpoint/2010/main" val="1046314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4383-9A4E-41E3-1C99-BBD0BA670C0C}"/>
              </a:ext>
            </a:extLst>
          </p:cNvPr>
          <p:cNvSpPr>
            <a:spLocks noGrp="1"/>
          </p:cNvSpPr>
          <p:nvPr>
            <p:ph type="title"/>
          </p:nvPr>
        </p:nvSpPr>
        <p:spPr>
          <a:xfrm>
            <a:off x="665154" y="516681"/>
            <a:ext cx="9144000" cy="488462"/>
          </a:xfrm>
        </p:spPr>
        <p:txBody>
          <a:bodyPr>
            <a:normAutofit fontScale="90000"/>
          </a:bodyPr>
          <a:lstStyle/>
          <a:p>
            <a:r>
              <a:rPr lang="en-US"/>
              <a:t>System Architecture:</a:t>
            </a:r>
          </a:p>
        </p:txBody>
      </p:sp>
      <p:pic>
        <p:nvPicPr>
          <p:cNvPr id="5" name="Picture 4">
            <a:extLst>
              <a:ext uri="{FF2B5EF4-FFF2-40B4-BE49-F238E27FC236}">
                <a16:creationId xmlns:a16="http://schemas.microsoft.com/office/drawing/2014/main" id="{2CE40E1E-00F1-CDE4-3532-0C986DE7BA64}"/>
              </a:ext>
            </a:extLst>
          </p:cNvPr>
          <p:cNvPicPr>
            <a:picLocks noChangeAspect="1"/>
          </p:cNvPicPr>
          <p:nvPr/>
        </p:nvPicPr>
        <p:blipFill>
          <a:blip r:embed="rId2"/>
          <a:stretch>
            <a:fillRect/>
          </a:stretch>
        </p:blipFill>
        <p:spPr>
          <a:xfrm>
            <a:off x="227814" y="2470248"/>
            <a:ext cx="11736371" cy="1917504"/>
          </a:xfrm>
          <a:prstGeom prst="rect">
            <a:avLst/>
          </a:prstGeom>
        </p:spPr>
      </p:pic>
    </p:spTree>
    <p:extLst>
      <p:ext uri="{BB962C8B-B14F-4D97-AF65-F5344CB8AC3E}">
        <p14:creationId xmlns:p14="http://schemas.microsoft.com/office/powerpoint/2010/main" val="14397950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6209-8B48-E62C-F00F-50CCC9EB2C6E}"/>
              </a:ext>
            </a:extLst>
          </p:cNvPr>
          <p:cNvSpPr>
            <a:spLocks noGrp="1"/>
          </p:cNvSpPr>
          <p:nvPr>
            <p:ph type="title"/>
          </p:nvPr>
        </p:nvSpPr>
        <p:spPr>
          <a:xfrm>
            <a:off x="1055077" y="310661"/>
            <a:ext cx="9144000" cy="664308"/>
          </a:xfrm>
        </p:spPr>
        <p:txBody>
          <a:bodyPr/>
          <a:lstStyle/>
          <a:p>
            <a:r>
              <a:rPr lang="en-IN"/>
              <a:t>Results</a:t>
            </a:r>
            <a:endParaRPr lang="en-US"/>
          </a:p>
        </p:txBody>
      </p:sp>
      <p:sp>
        <p:nvSpPr>
          <p:cNvPr id="5" name="TextBox 4">
            <a:extLst>
              <a:ext uri="{FF2B5EF4-FFF2-40B4-BE49-F238E27FC236}">
                <a16:creationId xmlns:a16="http://schemas.microsoft.com/office/drawing/2014/main" id="{8BA45618-FDA4-C15C-AC31-FCA085933020}"/>
              </a:ext>
            </a:extLst>
          </p:cNvPr>
          <p:cNvSpPr txBox="1"/>
          <p:nvPr/>
        </p:nvSpPr>
        <p:spPr>
          <a:xfrm>
            <a:off x="6567207" y="1273614"/>
            <a:ext cx="505706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latin typeface="Consolas"/>
                <a:cs typeface="Times New Roman"/>
              </a:rPr>
              <a:t>After training and validating the model we plot the Training and Validation accuracy against the epochs counts, it resulted in the above graph </a:t>
            </a:r>
          </a:p>
          <a:p>
            <a:pPr lvl="1" algn="just"/>
            <a:endParaRPr lang="en-US" sz="1600">
              <a:latin typeface="Consolas"/>
              <a:cs typeface="Times New Roman"/>
            </a:endParaRPr>
          </a:p>
          <a:p>
            <a:pPr marL="285750" indent="-285750" algn="just">
              <a:buFont typeface="Arial"/>
              <a:buChar char="•"/>
            </a:pPr>
            <a:endParaRPr lang="en-US" sz="1600">
              <a:latin typeface="Consolas"/>
              <a:cs typeface="Times New Roman"/>
            </a:endParaRPr>
          </a:p>
          <a:p>
            <a:pPr algn="l"/>
            <a:endParaRPr lang="en-US" sz="1600">
              <a:latin typeface="Consolas"/>
            </a:endParaRPr>
          </a:p>
        </p:txBody>
      </p:sp>
      <p:pic>
        <p:nvPicPr>
          <p:cNvPr id="4" name="Picture 3" descr="A graph of a line&#10;&#10;Description automatically generated">
            <a:extLst>
              <a:ext uri="{FF2B5EF4-FFF2-40B4-BE49-F238E27FC236}">
                <a16:creationId xmlns:a16="http://schemas.microsoft.com/office/drawing/2014/main" id="{27196B77-B6D1-47D3-FA9F-2358A2A4F5AA}"/>
              </a:ext>
            </a:extLst>
          </p:cNvPr>
          <p:cNvPicPr>
            <a:picLocks noChangeAspect="1"/>
          </p:cNvPicPr>
          <p:nvPr/>
        </p:nvPicPr>
        <p:blipFill>
          <a:blip r:embed="rId2"/>
          <a:stretch>
            <a:fillRect/>
          </a:stretch>
        </p:blipFill>
        <p:spPr>
          <a:xfrm>
            <a:off x="1822939" y="1144179"/>
            <a:ext cx="4639319" cy="2294299"/>
          </a:xfrm>
          <a:prstGeom prst="rect">
            <a:avLst/>
          </a:prstGeom>
        </p:spPr>
      </p:pic>
      <p:pic>
        <p:nvPicPr>
          <p:cNvPr id="3" name="Picture 2" descr="A graph of a graph&#10;&#10;Description automatically generated">
            <a:extLst>
              <a:ext uri="{FF2B5EF4-FFF2-40B4-BE49-F238E27FC236}">
                <a16:creationId xmlns:a16="http://schemas.microsoft.com/office/drawing/2014/main" id="{13FCD0C7-6046-44B8-DE5A-E95D630C4211}"/>
              </a:ext>
            </a:extLst>
          </p:cNvPr>
          <p:cNvPicPr>
            <a:picLocks noChangeAspect="1"/>
          </p:cNvPicPr>
          <p:nvPr/>
        </p:nvPicPr>
        <p:blipFill>
          <a:blip r:embed="rId3"/>
          <a:stretch>
            <a:fillRect/>
          </a:stretch>
        </p:blipFill>
        <p:spPr>
          <a:xfrm>
            <a:off x="1824842" y="4096331"/>
            <a:ext cx="4633355" cy="2425859"/>
          </a:xfrm>
          <a:prstGeom prst="rect">
            <a:avLst/>
          </a:prstGeom>
        </p:spPr>
      </p:pic>
      <p:sp>
        <p:nvSpPr>
          <p:cNvPr id="6" name="TextBox 5">
            <a:extLst>
              <a:ext uri="{FF2B5EF4-FFF2-40B4-BE49-F238E27FC236}">
                <a16:creationId xmlns:a16="http://schemas.microsoft.com/office/drawing/2014/main" id="{50AC391B-BF8D-AD30-C2AE-1B1C61134CD0}"/>
              </a:ext>
            </a:extLst>
          </p:cNvPr>
          <p:cNvSpPr txBox="1"/>
          <p:nvPr/>
        </p:nvSpPr>
        <p:spPr>
          <a:xfrm>
            <a:off x="6713517" y="4298868"/>
            <a:ext cx="504899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Consolas"/>
                <a:cs typeface="Segoe UI"/>
              </a:rPr>
              <a:t>After training and validating the model we plot the Training and Validation loss against the epochs counts, it resulted in the above graph ​</a:t>
            </a:r>
          </a:p>
          <a:p>
            <a:pPr algn="just"/>
            <a:r>
              <a:rPr lang="en-US" sz="1600" dirty="0">
                <a:latin typeface="Consolas"/>
                <a:cs typeface="Segoe UI"/>
              </a:rPr>
              <a:t>​</a:t>
            </a:r>
          </a:p>
          <a:p>
            <a:r>
              <a:rPr lang="en-US" sz="1600" dirty="0">
                <a:latin typeface="Consolas"/>
                <a:cs typeface="Segoe UI"/>
              </a:rPr>
              <a:t>​</a:t>
            </a:r>
          </a:p>
        </p:txBody>
      </p:sp>
    </p:spTree>
    <p:extLst>
      <p:ext uri="{BB962C8B-B14F-4D97-AF65-F5344CB8AC3E}">
        <p14:creationId xmlns:p14="http://schemas.microsoft.com/office/powerpoint/2010/main" val="3176674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5656-97BC-DE67-996C-2128B3A1D7D3}"/>
              </a:ext>
            </a:extLst>
          </p:cNvPr>
          <p:cNvSpPr>
            <a:spLocks noGrp="1"/>
          </p:cNvSpPr>
          <p:nvPr>
            <p:ph type="title"/>
          </p:nvPr>
        </p:nvSpPr>
        <p:spPr>
          <a:xfrm>
            <a:off x="273538" y="66431"/>
            <a:ext cx="9144000" cy="1143000"/>
          </a:xfrm>
        </p:spPr>
        <p:txBody>
          <a:bodyPr/>
          <a:lstStyle/>
          <a:p>
            <a:r>
              <a:rPr lang="en-US"/>
              <a:t>Results</a:t>
            </a:r>
          </a:p>
        </p:txBody>
      </p:sp>
      <p:sp>
        <p:nvSpPr>
          <p:cNvPr id="3" name="TextBox 2">
            <a:extLst>
              <a:ext uri="{FF2B5EF4-FFF2-40B4-BE49-F238E27FC236}">
                <a16:creationId xmlns:a16="http://schemas.microsoft.com/office/drawing/2014/main" id="{3AAF10E6-3CEA-FFBE-9375-530EC5420608}"/>
              </a:ext>
            </a:extLst>
          </p:cNvPr>
          <p:cNvSpPr txBox="1"/>
          <p:nvPr/>
        </p:nvSpPr>
        <p:spPr>
          <a:xfrm>
            <a:off x="332153" y="1653442"/>
            <a:ext cx="5937249"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onsolas"/>
              </a:rPr>
              <a:t>Confusion Matrix:</a:t>
            </a:r>
          </a:p>
          <a:p>
            <a:endParaRPr lang="en-US" sz="2000" b="1">
              <a:latin typeface="Consolas"/>
              <a:cs typeface="Times New Roman"/>
            </a:endParaRPr>
          </a:p>
          <a:p>
            <a:pPr marL="342900" indent="-342900">
              <a:buFont typeface="Arial"/>
              <a:buChar char="•"/>
            </a:pPr>
            <a:r>
              <a:rPr lang="en-US" sz="1600">
                <a:latin typeface="Consolas"/>
                <a:cs typeface="Times New Roman"/>
              </a:rPr>
              <a:t>Represent a model's performance. </a:t>
            </a:r>
          </a:p>
          <a:p>
            <a:pPr marL="342900" indent="-342900">
              <a:buFont typeface="Arial"/>
              <a:buChar char="•"/>
            </a:pPr>
            <a:endParaRPr lang="en-US" sz="1600">
              <a:latin typeface="Consolas"/>
              <a:cs typeface="Times New Roman"/>
            </a:endParaRPr>
          </a:p>
          <a:p>
            <a:pPr marL="342900" indent="-342900">
              <a:buFont typeface="Arial"/>
              <a:buChar char="•"/>
            </a:pPr>
            <a:r>
              <a:rPr lang="en-US" sz="1600">
                <a:latin typeface="Consolas"/>
                <a:cs typeface="Times New Roman"/>
              </a:rPr>
              <a:t>Depicts the actual versus predicted classifications.</a:t>
            </a:r>
          </a:p>
          <a:p>
            <a:pPr marL="342900" indent="-342900">
              <a:buFont typeface="Arial"/>
              <a:buChar char="•"/>
            </a:pPr>
            <a:endParaRPr lang="en-US" sz="1600">
              <a:latin typeface="Consolas"/>
              <a:cs typeface="Times New Roman"/>
            </a:endParaRPr>
          </a:p>
          <a:p>
            <a:pPr marL="342900" indent="-342900">
              <a:buFont typeface="Arial"/>
              <a:buChar char="•"/>
            </a:pPr>
            <a:r>
              <a:rPr lang="en-US" sz="1600">
                <a:latin typeface="Consolas"/>
                <a:cs typeface="Times New Roman"/>
              </a:rPr>
              <a:t>The matrix has rows representing the actual classes and columns for the predicted classes. </a:t>
            </a:r>
          </a:p>
          <a:p>
            <a:pPr marL="342900" indent="-342900">
              <a:buFont typeface="Arial"/>
              <a:buChar char="•"/>
            </a:pPr>
            <a:endParaRPr lang="en-US" sz="1600">
              <a:latin typeface="Consolas"/>
              <a:cs typeface="Times New Roman"/>
            </a:endParaRPr>
          </a:p>
          <a:p>
            <a:pPr marL="342900" indent="-342900">
              <a:buFont typeface="Arial"/>
              <a:buChar char="•"/>
            </a:pPr>
            <a:r>
              <a:rPr lang="en-US" sz="1600">
                <a:latin typeface="Consolas"/>
                <a:cs typeface="Times New Roman"/>
              </a:rPr>
              <a:t>In this context, the confusion matrix is a square matrix with dimensions equal to the number of classes, where each cell [</a:t>
            </a:r>
            <a:r>
              <a:rPr lang="en-US" sz="1600" err="1">
                <a:latin typeface="Consolas"/>
                <a:cs typeface="Times New Roman"/>
              </a:rPr>
              <a:t>i</a:t>
            </a:r>
            <a:r>
              <a:rPr lang="en-US" sz="1600">
                <a:latin typeface="Consolas"/>
                <a:cs typeface="Times New Roman"/>
              </a:rPr>
              <a:t>, j] represents the number of instances where class </a:t>
            </a:r>
            <a:r>
              <a:rPr lang="en-US" sz="1600" err="1">
                <a:latin typeface="Consolas"/>
                <a:cs typeface="Times New Roman"/>
              </a:rPr>
              <a:t>i</a:t>
            </a:r>
            <a:r>
              <a:rPr lang="en-US" sz="1600">
                <a:latin typeface="Consolas"/>
                <a:cs typeface="Times New Roman"/>
              </a:rPr>
              <a:t> was predicted as class j.</a:t>
            </a:r>
            <a:endParaRPr lang="en-US" sz="1600">
              <a:latin typeface="Consolas"/>
            </a:endParaRPr>
          </a:p>
          <a:p>
            <a:endParaRPr lang="en-US"/>
          </a:p>
        </p:txBody>
      </p:sp>
      <p:pic>
        <p:nvPicPr>
          <p:cNvPr id="4" name="Picture 3">
            <a:extLst>
              <a:ext uri="{FF2B5EF4-FFF2-40B4-BE49-F238E27FC236}">
                <a16:creationId xmlns:a16="http://schemas.microsoft.com/office/drawing/2014/main" id="{22D3D9C6-F9C3-33C7-D582-EE01863D3AC8}"/>
              </a:ext>
            </a:extLst>
          </p:cNvPr>
          <p:cNvPicPr>
            <a:picLocks noChangeAspect="1"/>
          </p:cNvPicPr>
          <p:nvPr/>
        </p:nvPicPr>
        <p:blipFill>
          <a:blip r:embed="rId2"/>
          <a:stretch>
            <a:fillRect/>
          </a:stretch>
        </p:blipFill>
        <p:spPr>
          <a:xfrm>
            <a:off x="6394939" y="1464557"/>
            <a:ext cx="5468815" cy="4769041"/>
          </a:xfrm>
          <a:prstGeom prst="rect">
            <a:avLst/>
          </a:prstGeom>
        </p:spPr>
      </p:pic>
    </p:spTree>
    <p:extLst>
      <p:ext uri="{BB962C8B-B14F-4D97-AF65-F5344CB8AC3E}">
        <p14:creationId xmlns:p14="http://schemas.microsoft.com/office/powerpoint/2010/main" val="224580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6209-8B48-E62C-F00F-50CCC9EB2C6E}"/>
              </a:ext>
            </a:extLst>
          </p:cNvPr>
          <p:cNvSpPr>
            <a:spLocks noGrp="1"/>
          </p:cNvSpPr>
          <p:nvPr>
            <p:ph type="title"/>
          </p:nvPr>
        </p:nvSpPr>
        <p:spPr>
          <a:xfrm>
            <a:off x="1055077" y="310661"/>
            <a:ext cx="9144000" cy="664308"/>
          </a:xfrm>
        </p:spPr>
        <p:txBody>
          <a:bodyPr/>
          <a:lstStyle/>
          <a:p>
            <a:r>
              <a:rPr lang="en-IN"/>
              <a:t>Results</a:t>
            </a:r>
            <a:endParaRPr lang="en-US"/>
          </a:p>
        </p:txBody>
      </p:sp>
      <p:sp>
        <p:nvSpPr>
          <p:cNvPr id="5" name="TextBox 4">
            <a:extLst>
              <a:ext uri="{FF2B5EF4-FFF2-40B4-BE49-F238E27FC236}">
                <a16:creationId xmlns:a16="http://schemas.microsoft.com/office/drawing/2014/main" id="{8BA45618-FDA4-C15C-AC31-FCA085933020}"/>
              </a:ext>
            </a:extLst>
          </p:cNvPr>
          <p:cNvSpPr txBox="1"/>
          <p:nvPr/>
        </p:nvSpPr>
        <p:spPr>
          <a:xfrm>
            <a:off x="1054950" y="4935172"/>
            <a:ext cx="10074518"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Consolas"/>
                <a:cs typeface="Times New Roman"/>
              </a:rPr>
              <a:t>This chart visually demonstrates the precision, recall, and F1-score metrics for each political party class, alongside the macro average, providing a graphical representation of the model's performance across the various party categories.</a:t>
            </a:r>
          </a:p>
          <a:p>
            <a:pPr algn="just"/>
            <a:endParaRPr lang="en-US" sz="1600" dirty="0">
              <a:latin typeface="Consolas"/>
              <a:cs typeface="Times New Roman"/>
            </a:endParaRPr>
          </a:p>
          <a:p>
            <a:pPr algn="just"/>
            <a:r>
              <a:rPr lang="en-US" dirty="0">
                <a:solidFill>
                  <a:srgbClr val="ECECF1"/>
                </a:solidFill>
                <a:latin typeface="Consolas"/>
                <a:cs typeface="Times New Roman"/>
              </a:rPr>
              <a:t>The model achieves an impressive 98% overall accuracy, affirming its ability to predict party affiliations accurately.</a:t>
            </a:r>
            <a:endParaRPr lang="en-US" dirty="0"/>
          </a:p>
          <a:p>
            <a:pPr lvl="1" algn="just"/>
            <a:endParaRPr lang="en-US" sz="1600">
              <a:latin typeface="Consolas"/>
              <a:cs typeface="Times New Roman"/>
            </a:endParaRPr>
          </a:p>
          <a:p>
            <a:pPr marL="285750" indent="-285750" algn="just">
              <a:buFont typeface="Arial"/>
              <a:buChar char="•"/>
            </a:pPr>
            <a:endParaRPr lang="en-US" sz="1600">
              <a:latin typeface="Consolas"/>
              <a:cs typeface="Times New Roman"/>
            </a:endParaRPr>
          </a:p>
          <a:p>
            <a:endParaRPr lang="en-US" sz="1600">
              <a:latin typeface="Consolas"/>
            </a:endParaRPr>
          </a:p>
        </p:txBody>
      </p:sp>
      <p:graphicFrame>
        <p:nvGraphicFramePr>
          <p:cNvPr id="4" name="Table 3">
            <a:extLst>
              <a:ext uri="{FF2B5EF4-FFF2-40B4-BE49-F238E27FC236}">
                <a16:creationId xmlns:a16="http://schemas.microsoft.com/office/drawing/2014/main" id="{0AB44E91-AC06-1D1B-5AE3-1D7E7476FA91}"/>
              </a:ext>
            </a:extLst>
          </p:cNvPr>
          <p:cNvGraphicFramePr>
            <a:graphicFrameLocks noGrp="1"/>
          </p:cNvGraphicFramePr>
          <p:nvPr>
            <p:extLst>
              <p:ext uri="{D42A27DB-BD31-4B8C-83A1-F6EECF244321}">
                <p14:modId xmlns:p14="http://schemas.microsoft.com/office/powerpoint/2010/main" val="3644837184"/>
              </p:ext>
            </p:extLst>
          </p:nvPr>
        </p:nvGraphicFramePr>
        <p:xfrm>
          <a:off x="1151642" y="1640853"/>
          <a:ext cx="9888715" cy="2846147"/>
        </p:xfrm>
        <a:graphic>
          <a:graphicData uri="http://schemas.openxmlformats.org/drawingml/2006/table">
            <a:tbl>
              <a:tblPr/>
              <a:tblGrid>
                <a:gridCol w="1977743">
                  <a:extLst>
                    <a:ext uri="{9D8B030D-6E8A-4147-A177-3AD203B41FA5}">
                      <a16:colId xmlns:a16="http://schemas.microsoft.com/office/drawing/2014/main" val="2998733218"/>
                    </a:ext>
                  </a:extLst>
                </a:gridCol>
                <a:gridCol w="1977743">
                  <a:extLst>
                    <a:ext uri="{9D8B030D-6E8A-4147-A177-3AD203B41FA5}">
                      <a16:colId xmlns:a16="http://schemas.microsoft.com/office/drawing/2014/main" val="746530330"/>
                    </a:ext>
                  </a:extLst>
                </a:gridCol>
                <a:gridCol w="1977743">
                  <a:extLst>
                    <a:ext uri="{9D8B030D-6E8A-4147-A177-3AD203B41FA5}">
                      <a16:colId xmlns:a16="http://schemas.microsoft.com/office/drawing/2014/main" val="992025606"/>
                    </a:ext>
                  </a:extLst>
                </a:gridCol>
                <a:gridCol w="1977743">
                  <a:extLst>
                    <a:ext uri="{9D8B030D-6E8A-4147-A177-3AD203B41FA5}">
                      <a16:colId xmlns:a16="http://schemas.microsoft.com/office/drawing/2014/main" val="1955425592"/>
                    </a:ext>
                  </a:extLst>
                </a:gridCol>
                <a:gridCol w="1977743">
                  <a:extLst>
                    <a:ext uri="{9D8B030D-6E8A-4147-A177-3AD203B41FA5}">
                      <a16:colId xmlns:a16="http://schemas.microsoft.com/office/drawing/2014/main" val="3654608557"/>
                    </a:ext>
                  </a:extLst>
                </a:gridCol>
              </a:tblGrid>
              <a:tr h="467332">
                <a:tc>
                  <a:txBody>
                    <a:bodyPr/>
                    <a:lstStyle/>
                    <a:p>
                      <a:pPr algn="ctr" rtl="0" fontAlgn="base">
                        <a:lnSpc>
                          <a:spcPct val="200000"/>
                        </a:lnSpc>
                      </a:pPr>
                      <a:r>
                        <a:rPr lang="en-US" sz="1400" b="1" i="0">
                          <a:solidFill>
                            <a:schemeClr val="bg1"/>
                          </a:solidFill>
                          <a:effectLst/>
                          <a:latin typeface="+mj-lt"/>
                        </a:rPr>
                        <a:t>Class</a:t>
                      </a:r>
                      <a:r>
                        <a:rPr lang="en-US" sz="1400" b="0" i="0">
                          <a:solidFill>
                            <a:schemeClr val="bg1"/>
                          </a:solidFill>
                          <a:effectLst/>
                          <a:latin typeface="+mj-lt"/>
                        </a:rPr>
                        <a:t>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base">
                        <a:lnSpc>
                          <a:spcPct val="200000"/>
                        </a:lnSpc>
                      </a:pPr>
                      <a:r>
                        <a:rPr lang="en-US" sz="1400" b="1" i="0">
                          <a:solidFill>
                            <a:schemeClr val="bg1"/>
                          </a:solidFill>
                          <a:effectLst/>
                          <a:latin typeface="+mj-lt"/>
                        </a:rPr>
                        <a:t>Precision</a:t>
                      </a:r>
                      <a:r>
                        <a:rPr lang="en-US" sz="1400" b="0" i="0">
                          <a:solidFill>
                            <a:schemeClr val="bg1"/>
                          </a:solidFill>
                          <a:effectLst/>
                          <a:latin typeface="+mj-lt"/>
                        </a:rPr>
                        <a:t>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base">
                        <a:lnSpc>
                          <a:spcPct val="200000"/>
                        </a:lnSpc>
                      </a:pPr>
                      <a:r>
                        <a:rPr lang="en-US" sz="1400" b="1" i="0">
                          <a:solidFill>
                            <a:schemeClr val="bg1"/>
                          </a:solidFill>
                          <a:effectLst/>
                          <a:latin typeface="+mj-lt"/>
                        </a:rPr>
                        <a:t>Recall</a:t>
                      </a:r>
                      <a:r>
                        <a:rPr lang="en-US" sz="1400" b="0" i="0">
                          <a:solidFill>
                            <a:schemeClr val="bg1"/>
                          </a:solidFill>
                          <a:effectLst/>
                          <a:latin typeface="+mj-lt"/>
                        </a:rPr>
                        <a:t>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base">
                        <a:lnSpc>
                          <a:spcPct val="200000"/>
                        </a:lnSpc>
                      </a:pPr>
                      <a:r>
                        <a:rPr lang="en-US" sz="1400" b="1" i="0">
                          <a:solidFill>
                            <a:schemeClr val="bg1"/>
                          </a:solidFill>
                          <a:effectLst/>
                          <a:latin typeface="+mj-lt"/>
                        </a:rPr>
                        <a:t>F1-Score</a:t>
                      </a:r>
                      <a:r>
                        <a:rPr lang="en-US" sz="1400" b="0" i="0">
                          <a:solidFill>
                            <a:schemeClr val="bg1"/>
                          </a:solidFill>
                          <a:effectLst/>
                          <a:latin typeface="+mj-lt"/>
                        </a:rPr>
                        <a:t>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base">
                        <a:lnSpc>
                          <a:spcPct val="200000"/>
                        </a:lnSpc>
                      </a:pPr>
                      <a:r>
                        <a:rPr lang="en-US" sz="1400" b="1" i="0">
                          <a:solidFill>
                            <a:schemeClr val="bg1"/>
                          </a:solidFill>
                          <a:effectLst/>
                          <a:latin typeface="+mj-lt"/>
                        </a:rPr>
                        <a:t>Support</a:t>
                      </a:r>
                      <a:r>
                        <a:rPr lang="en-US" sz="1400" b="0" i="0">
                          <a:solidFill>
                            <a:schemeClr val="bg1"/>
                          </a:solidFill>
                          <a:effectLst/>
                          <a:latin typeface="+mj-lt"/>
                        </a:rPr>
                        <a:t>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60927246"/>
                  </a:ext>
                </a:extLst>
              </a:tr>
              <a:tr h="392668">
                <a:tc>
                  <a:txBody>
                    <a:bodyPr/>
                    <a:lstStyle/>
                    <a:p>
                      <a:pPr algn="ctr" rtl="0" fontAlgn="base"/>
                      <a:r>
                        <a:rPr lang="en-US" sz="1400" b="0" i="0">
                          <a:effectLst/>
                          <a:latin typeface="+mj-lt"/>
                        </a:rPr>
                        <a:t>AB Party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1.00 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0.93 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0.96 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96 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1321749"/>
                  </a:ext>
                </a:extLst>
              </a:tr>
              <a:tr h="392668">
                <a:tc>
                  <a:txBody>
                    <a:bodyPr/>
                    <a:lstStyle/>
                    <a:p>
                      <a:pPr algn="ctr" rtl="0" fontAlgn="base"/>
                      <a:r>
                        <a:rPr lang="en-US" sz="1400" b="0" i="0">
                          <a:effectLst/>
                          <a:latin typeface="+mj-lt"/>
                        </a:rPr>
                        <a:t>CD Party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0.93 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1.00 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0.96 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96 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703827"/>
                  </a:ext>
                </a:extLst>
              </a:tr>
              <a:tr h="392668">
                <a:tc>
                  <a:txBody>
                    <a:bodyPr/>
                    <a:lstStyle/>
                    <a:p>
                      <a:pPr algn="ctr" fontAlgn="t"/>
                      <a:r>
                        <a:rPr lang="en-US" sz="1400">
                          <a:effectLst/>
                          <a:latin typeface="+mj-lt"/>
                        </a:rPr>
                        <a:t>…</a:t>
                      </a:r>
                      <a:endParaRPr lang="en-US" sz="1400" b="0" i="0">
                        <a:effectLst/>
                        <a:latin typeface="+mj-l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1400" b="0" i="0">
                          <a:effectLst/>
                          <a:latin typeface="+mj-lt"/>
                        </a:rPr>
                        <a:t>…</a:t>
                      </a:r>
                      <a:endParaRPr lang="en-US" sz="1400">
                        <a:effectLst/>
                        <a:latin typeface="+mj-l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1400">
                          <a:effectLst/>
                          <a:latin typeface="+mj-lt"/>
                        </a:rPr>
                        <a:t>…</a:t>
                      </a:r>
                      <a:endParaRPr lang="en-US" sz="1400">
                        <a:effectLst/>
                        <a:latin typeface="+mj-l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1400">
                          <a:effectLst/>
                          <a:latin typeface="+mj-lt"/>
                        </a:rPr>
                        <a:t>…</a:t>
                      </a:r>
                      <a:endParaRPr lang="en-US" sz="1400">
                        <a:effectLst/>
                        <a:latin typeface="+mj-l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1400">
                          <a:effectLst/>
                          <a:latin typeface="+mj-lt"/>
                        </a:rPr>
                        <a:t>…</a:t>
                      </a:r>
                      <a:endParaRPr lang="en-US" sz="1400">
                        <a:effectLst/>
                        <a:latin typeface="+mj-l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044197"/>
                  </a:ext>
                </a:extLst>
              </a:tr>
              <a:tr h="392668">
                <a:tc>
                  <a:txBody>
                    <a:bodyPr/>
                    <a:lstStyle/>
                    <a:p>
                      <a:pPr algn="ctr" rtl="0" fontAlgn="base"/>
                      <a:r>
                        <a:rPr lang="en-US" sz="1400" b="0" i="0">
                          <a:effectLst/>
                          <a:latin typeface="+mj-lt"/>
                        </a:rPr>
                        <a:t>QRS Party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1.00 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1.00 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1.00 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96 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042946"/>
                  </a:ext>
                </a:extLst>
              </a:tr>
              <a:tr h="415475">
                <a:tc>
                  <a:txBody>
                    <a:bodyPr/>
                    <a:lstStyle/>
                    <a:p>
                      <a:pPr algn="ctr" rtl="0" fontAlgn="base"/>
                      <a:r>
                        <a:rPr lang="en-US" sz="1400" b="0" i="0">
                          <a:effectLst/>
                          <a:latin typeface="+mj-lt"/>
                        </a:rPr>
                        <a:t>TUV Party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1.00 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1.00 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1.00 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0" i="0">
                          <a:effectLst/>
                          <a:latin typeface="+mj-lt"/>
                        </a:rPr>
                        <a:t>96 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9597012"/>
                  </a:ext>
                </a:extLst>
              </a:tr>
              <a:tr h="392668">
                <a:tc>
                  <a:txBody>
                    <a:bodyPr/>
                    <a:lstStyle/>
                    <a:p>
                      <a:pPr algn="ctr" rtl="0" fontAlgn="base"/>
                      <a:r>
                        <a:rPr lang="en-US" sz="1400" b="1" i="0">
                          <a:effectLst/>
                          <a:latin typeface="+mj-lt"/>
                        </a:rPr>
                        <a:t>Average</a:t>
                      </a:r>
                      <a:r>
                        <a:rPr lang="en-US" sz="1400" b="0" i="0">
                          <a:effectLst/>
                          <a:latin typeface="+mj-lt"/>
                        </a:rPr>
                        <a:t>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0" fontAlgn="base"/>
                      <a:r>
                        <a:rPr lang="en-US" sz="1400" b="0" i="0">
                          <a:effectLst/>
                          <a:latin typeface="+mj-lt"/>
                        </a:rPr>
                        <a:t>0.98 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0" fontAlgn="base"/>
                      <a:r>
                        <a:rPr lang="en-US" sz="1400" b="0" i="0">
                          <a:effectLst/>
                          <a:latin typeface="+mj-lt"/>
                        </a:rPr>
                        <a:t>0.98 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0" fontAlgn="base"/>
                      <a:r>
                        <a:rPr lang="en-US" sz="1400" b="0" i="0">
                          <a:effectLst/>
                          <a:latin typeface="+mj-lt"/>
                        </a:rPr>
                        <a:t>0.98 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0" fontAlgn="base"/>
                      <a:r>
                        <a:rPr lang="en-US" sz="1400" b="0" i="0">
                          <a:effectLst/>
                          <a:latin typeface="+mj-lt"/>
                        </a:rPr>
                        <a:t>96 </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59017749"/>
                  </a:ext>
                </a:extLst>
              </a:tr>
            </a:tbl>
          </a:graphicData>
        </a:graphic>
      </p:graphicFrame>
    </p:spTree>
    <p:extLst>
      <p:ext uri="{BB962C8B-B14F-4D97-AF65-F5344CB8AC3E}">
        <p14:creationId xmlns:p14="http://schemas.microsoft.com/office/powerpoint/2010/main" val="1851255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6209-8B48-E62C-F00F-50CCC9EB2C6E}"/>
              </a:ext>
            </a:extLst>
          </p:cNvPr>
          <p:cNvSpPr>
            <a:spLocks noGrp="1"/>
          </p:cNvSpPr>
          <p:nvPr>
            <p:ph type="title"/>
          </p:nvPr>
        </p:nvSpPr>
        <p:spPr>
          <a:xfrm>
            <a:off x="1055077" y="310661"/>
            <a:ext cx="9144000" cy="664308"/>
          </a:xfrm>
        </p:spPr>
        <p:txBody>
          <a:bodyPr/>
          <a:lstStyle/>
          <a:p>
            <a:r>
              <a:rPr lang="en-IN" dirty="0"/>
              <a:t>Conclusion &amp; Future Scope</a:t>
            </a:r>
            <a:endParaRPr lang="en-US" dirty="0"/>
          </a:p>
        </p:txBody>
      </p:sp>
      <p:sp>
        <p:nvSpPr>
          <p:cNvPr id="5" name="TextBox 4">
            <a:extLst>
              <a:ext uri="{FF2B5EF4-FFF2-40B4-BE49-F238E27FC236}">
                <a16:creationId xmlns:a16="http://schemas.microsoft.com/office/drawing/2014/main" id="{8BA45618-FDA4-C15C-AC31-FCA085933020}"/>
              </a:ext>
            </a:extLst>
          </p:cNvPr>
          <p:cNvSpPr txBox="1"/>
          <p:nvPr/>
        </p:nvSpPr>
        <p:spPr>
          <a:xfrm>
            <a:off x="1055077" y="1245575"/>
            <a:ext cx="1007451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rgbClr val="FFFFFF"/>
                </a:solidFill>
                <a:ea typeface="+mn-lt"/>
                <a:cs typeface="+mn-lt"/>
              </a:rPr>
              <a:t>This project showcases how far we've come in using smart technology to sort images better. By working hard on preparing data and building a strong MobileNetV2 model, we've shown it can tell different things apart with good accuracy. This means it could be really useful in real-life situations. We also looked into different ways to make the model work even better, like adjusting its settings to get the best performance.</a:t>
            </a:r>
          </a:p>
          <a:p>
            <a:pPr algn="just"/>
            <a:endParaRPr lang="en-US"/>
          </a:p>
          <a:p>
            <a:pPr algn="just"/>
            <a:r>
              <a:rPr lang="en-US" dirty="0">
                <a:solidFill>
                  <a:srgbClr val="FFFFFF"/>
                </a:solidFill>
                <a:ea typeface="+mn-lt"/>
                <a:cs typeface="+mn-lt"/>
              </a:rPr>
              <a:t>Looking ahead, there's lots more we can do. Exploring new methods and fancier models beyond MobileNetV2 could make our sorting even more accurate and faster. Making the model smarter by teaching it from other data or using new tricks to make our dataset bigger could help it understand things even better. If we try it out in real situations, like identifying ballot papers, and keep teaching it as things change, it could be a big help. Figuring out how the model makes decisions and making sure it's fair and unbiased are also really important steps for the future. Overall, there's a lot of exciting things we can do to make this technology even better for solving real problems.</a:t>
            </a:r>
          </a:p>
          <a:p>
            <a:pPr lvl="1" algn="just"/>
            <a:endParaRPr lang="en-US">
              <a:latin typeface="Consolas"/>
              <a:cs typeface="Times New Roman"/>
            </a:endParaRPr>
          </a:p>
          <a:p>
            <a:pPr marL="285750" indent="-285750" algn="just">
              <a:buFont typeface="Arial"/>
              <a:buChar char="•"/>
            </a:pPr>
            <a:endParaRPr lang="en-US">
              <a:latin typeface="Consolas"/>
              <a:cs typeface="Times New Roman"/>
            </a:endParaRPr>
          </a:p>
          <a:p>
            <a:pPr algn="l"/>
            <a:endParaRPr lang="en-US">
              <a:latin typeface="Consolas"/>
            </a:endParaRPr>
          </a:p>
        </p:txBody>
      </p:sp>
    </p:spTree>
    <p:extLst>
      <p:ext uri="{BB962C8B-B14F-4D97-AF65-F5344CB8AC3E}">
        <p14:creationId xmlns:p14="http://schemas.microsoft.com/office/powerpoint/2010/main" val="347081212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42CC-7EA3-34CA-BB1D-C47619AD4FEE}"/>
              </a:ext>
            </a:extLst>
          </p:cNvPr>
          <p:cNvSpPr>
            <a:spLocks noGrp="1"/>
          </p:cNvSpPr>
          <p:nvPr>
            <p:ph type="title"/>
          </p:nvPr>
        </p:nvSpPr>
        <p:spPr>
          <a:xfrm>
            <a:off x="732693" y="271584"/>
            <a:ext cx="9876692" cy="683847"/>
          </a:xfrm>
        </p:spPr>
        <p:txBody>
          <a:bodyPr/>
          <a:lstStyle/>
          <a:p>
            <a:r>
              <a:rPr lang="en-US"/>
              <a:t>References </a:t>
            </a:r>
          </a:p>
        </p:txBody>
      </p:sp>
      <p:sp>
        <p:nvSpPr>
          <p:cNvPr id="3" name="Content Placeholder 2">
            <a:extLst>
              <a:ext uri="{FF2B5EF4-FFF2-40B4-BE49-F238E27FC236}">
                <a16:creationId xmlns:a16="http://schemas.microsoft.com/office/drawing/2014/main" id="{C379FC35-A33B-5E97-7609-0F00FF7A7F50}"/>
              </a:ext>
            </a:extLst>
          </p:cNvPr>
          <p:cNvSpPr>
            <a:spLocks noGrp="1"/>
          </p:cNvSpPr>
          <p:nvPr>
            <p:ph idx="1"/>
          </p:nvPr>
        </p:nvSpPr>
        <p:spPr>
          <a:xfrm>
            <a:off x="674078" y="1154723"/>
            <a:ext cx="11039230" cy="5478583"/>
          </a:xfrm>
        </p:spPr>
        <p:txBody>
          <a:bodyPr vert="horz" lIns="91440" tIns="45720" rIns="91440" bIns="45720" rtlCol="0" anchor="t">
            <a:normAutofit/>
          </a:bodyPr>
          <a:lstStyle/>
          <a:p>
            <a:r>
              <a:rPr lang="en-US" sz="1600">
                <a:latin typeface="Times New Roman"/>
                <a:cs typeface="Times New Roman"/>
              </a:rPr>
              <a:t>[1]   J. Kang, J. Ahn, and C. Park, “Ballot paper recognition using support vector machine,” in Proc. Int. Conf. Pattern Recognition, 2002, pp. 566-570.</a:t>
            </a:r>
          </a:p>
          <a:p>
            <a:r>
              <a:rPr lang="en-US" sz="1600">
                <a:latin typeface="Times New Roman"/>
                <a:cs typeface="Times New Roman"/>
              </a:rPr>
              <a:t>[2]   N. Kato, J. Imoto, and Y. Nakamura, “A study on ballot paper recognition using k-nearest neighbors' algorithm,” in Proc. Int. Conf. Pattern Recognition, 2000, pp. 619-622.</a:t>
            </a:r>
          </a:p>
          <a:p>
            <a:r>
              <a:rPr lang="en-US" sz="1600">
                <a:latin typeface="Times New Roman"/>
                <a:cs typeface="Times New Roman"/>
              </a:rPr>
              <a:t>[3]   Y. Liu, Y. Zhang, X. Yang, and Z. Ren, “Ballot paper recognition using convolutional neural networks,” in Proc. Int. Conf. Pattern Recognition, 2016, pp. 3717-3722.</a:t>
            </a:r>
          </a:p>
          <a:p>
            <a:r>
              <a:rPr lang="en-US" sz="1600">
                <a:latin typeface="Times New Roman"/>
                <a:cs typeface="Times New Roman"/>
              </a:rPr>
              <a:t>[4]   S. Al-</a:t>
            </a:r>
            <a:r>
              <a:rPr lang="en-US" sz="1600" err="1">
                <a:latin typeface="Times New Roman"/>
                <a:cs typeface="Times New Roman"/>
              </a:rPr>
              <a:t>Busaidi</a:t>
            </a:r>
            <a:r>
              <a:rPr lang="en-US" sz="1600">
                <a:latin typeface="Times New Roman"/>
                <a:cs typeface="Times New Roman"/>
              </a:rPr>
              <a:t>, S. A. Fahmy, and M. A. Shehata, “Ballot paper recognition using convolutional neural networks,” in Proc. Int. Conf. Image Processing, 2017, pp. 4286-4290.</a:t>
            </a:r>
          </a:p>
          <a:p>
            <a:r>
              <a:rPr lang="en-US" sz="1600">
                <a:latin typeface="Times New Roman"/>
                <a:cs typeface="Times New Roman"/>
              </a:rPr>
              <a:t>[5]   P. Kumar, R. Sharma, and V. K. M. Rao, “Ballot paper recognition using convolutional neural networks with transfer learning,” in Proc. Int. Conf. Computer Vision, 2019, pp. 6072-6080.</a:t>
            </a:r>
          </a:p>
          <a:p>
            <a:r>
              <a:rPr lang="en-US" sz="1600">
                <a:latin typeface="Times New Roman"/>
                <a:cs typeface="Times New Roman"/>
              </a:rPr>
              <a:t>[6]   J. Wu, X. Lu, J. Zhang, and J. Liu, “Robust ballot paper recognition using convolutional neural networks and spatial attention mechanism,” in Proc. Int. Conf. Artificial Intelligence and Applications, 2019, pp. 1187-1192.</a:t>
            </a:r>
          </a:p>
          <a:p>
            <a:r>
              <a:rPr lang="en-US" sz="1600">
                <a:latin typeface="Times New Roman"/>
                <a:cs typeface="Times New Roman"/>
              </a:rPr>
              <a:t>[7]   W. Zhang, Y. Li, and L. Zhao, “Noise-resistant ballot paper recognition using convolutional neural networks and adaptive batch normalization,” in Proc. Int. Conf. Pattern Recognition, 2020, pp. 107-112.</a:t>
            </a:r>
          </a:p>
          <a:p>
            <a:r>
              <a:rPr lang="en-US" sz="1600">
                <a:latin typeface="Times New Roman"/>
                <a:cs typeface="Times New Roman"/>
              </a:rPr>
              <a:t>[8]   H. Li, X. Yang, and S. Zhang, “Generalizable ballot paper recognition using convolutional neural networks and transfer learning,” in Proc. Int. Conf. Image Processing, 20 </a:t>
            </a:r>
          </a:p>
          <a:p>
            <a:endParaRPr lang="en-US"/>
          </a:p>
        </p:txBody>
      </p:sp>
    </p:spTree>
    <p:extLst>
      <p:ext uri="{BB962C8B-B14F-4D97-AF65-F5344CB8AC3E}">
        <p14:creationId xmlns:p14="http://schemas.microsoft.com/office/powerpoint/2010/main" val="215633663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42CC-7EA3-34CA-BB1D-C47619AD4FEE}"/>
              </a:ext>
            </a:extLst>
          </p:cNvPr>
          <p:cNvSpPr>
            <a:spLocks noGrp="1"/>
          </p:cNvSpPr>
          <p:nvPr>
            <p:ph type="title"/>
          </p:nvPr>
        </p:nvSpPr>
        <p:spPr>
          <a:xfrm>
            <a:off x="732693" y="271584"/>
            <a:ext cx="9876692" cy="683847"/>
          </a:xfrm>
        </p:spPr>
        <p:txBody>
          <a:bodyPr/>
          <a:lstStyle/>
          <a:p>
            <a:r>
              <a:rPr lang="en-US"/>
              <a:t>References </a:t>
            </a:r>
          </a:p>
        </p:txBody>
      </p:sp>
      <p:sp>
        <p:nvSpPr>
          <p:cNvPr id="3" name="Content Placeholder 2">
            <a:extLst>
              <a:ext uri="{FF2B5EF4-FFF2-40B4-BE49-F238E27FC236}">
                <a16:creationId xmlns:a16="http://schemas.microsoft.com/office/drawing/2014/main" id="{C379FC35-A33B-5E97-7609-0F00FF7A7F50}"/>
              </a:ext>
            </a:extLst>
          </p:cNvPr>
          <p:cNvSpPr>
            <a:spLocks noGrp="1"/>
          </p:cNvSpPr>
          <p:nvPr>
            <p:ph idx="1"/>
          </p:nvPr>
        </p:nvSpPr>
        <p:spPr>
          <a:xfrm>
            <a:off x="674078" y="1154723"/>
            <a:ext cx="11039230" cy="5478583"/>
          </a:xfrm>
        </p:spPr>
        <p:txBody>
          <a:bodyPr vert="horz" lIns="91440" tIns="45720" rIns="91440" bIns="45720" rtlCol="0" anchor="t">
            <a:noAutofit/>
          </a:bodyPr>
          <a:lstStyle/>
          <a:p>
            <a:pPr algn="just"/>
            <a:r>
              <a:rPr lang="en-US" sz="1600">
                <a:solidFill>
                  <a:schemeClr val="tx1"/>
                </a:solidFill>
                <a:latin typeface="Times New Roman"/>
                <a:cs typeface="Times New Roman"/>
              </a:rPr>
              <a:t>[9] Y. Jia, E. Shelhamer, J. Donahue, S. </a:t>
            </a:r>
            <a:r>
              <a:rPr lang="en-US" sz="1600" err="1">
                <a:solidFill>
                  <a:schemeClr val="tx1"/>
                </a:solidFill>
                <a:latin typeface="Times New Roman"/>
                <a:cs typeface="Times New Roman"/>
              </a:rPr>
              <a:t>Karayev</a:t>
            </a:r>
            <a:r>
              <a:rPr lang="en-US" sz="1600">
                <a:solidFill>
                  <a:schemeClr val="tx1"/>
                </a:solidFill>
                <a:latin typeface="Times New Roman"/>
                <a:cs typeface="Times New Roman"/>
              </a:rPr>
              <a:t>, J. Long, R. </a:t>
            </a:r>
            <a:r>
              <a:rPr lang="en-US" sz="1600" err="1">
                <a:solidFill>
                  <a:schemeClr val="tx1"/>
                </a:solidFill>
                <a:latin typeface="Times New Roman"/>
                <a:cs typeface="Times New Roman"/>
              </a:rPr>
              <a:t>Girshick</a:t>
            </a:r>
            <a:r>
              <a:rPr lang="en-US" sz="1600">
                <a:solidFill>
                  <a:schemeClr val="tx1"/>
                </a:solidFill>
                <a:latin typeface="Times New Roman"/>
                <a:cs typeface="Times New Roman"/>
              </a:rPr>
              <a:t>, S. Guadarrama, T. Darrell, "Caffe: Convolutional Architecture for Fast Feature Embedding," in Proceedings of the ACM International Conference on Multimedia (ACMMM), 2014.</a:t>
            </a:r>
          </a:p>
          <a:p>
            <a:pPr algn="just"/>
            <a:r>
              <a:rPr lang="en-US" sz="1600">
                <a:solidFill>
                  <a:schemeClr val="tx1"/>
                </a:solidFill>
                <a:latin typeface="Times New Roman"/>
                <a:cs typeface="Times New Roman"/>
              </a:rPr>
              <a:t>[10] K. Simonyan, A. Zisserman, "Very Deep Convolutional Networks for Large-Scale Image Recognition," in Proceedings of the International Conference on Learning Representations (ICLR), 2015.</a:t>
            </a:r>
          </a:p>
          <a:p>
            <a:pPr algn="just"/>
            <a:r>
              <a:rPr lang="en-US" sz="1600">
                <a:solidFill>
                  <a:schemeClr val="tx1"/>
                </a:solidFill>
                <a:latin typeface="Times New Roman"/>
                <a:cs typeface="Times New Roman"/>
              </a:rPr>
              <a:t>[11] S. Ren, K. He, R. </a:t>
            </a:r>
            <a:r>
              <a:rPr lang="en-US" sz="1600" err="1">
                <a:solidFill>
                  <a:schemeClr val="tx1"/>
                </a:solidFill>
                <a:latin typeface="Times New Roman"/>
                <a:cs typeface="Times New Roman"/>
              </a:rPr>
              <a:t>Girshick</a:t>
            </a:r>
            <a:r>
              <a:rPr lang="en-US" sz="1600">
                <a:solidFill>
                  <a:schemeClr val="tx1"/>
                </a:solidFill>
                <a:latin typeface="Times New Roman"/>
                <a:cs typeface="Times New Roman"/>
              </a:rPr>
              <a:t>, J. Sun, "Faster R-CNN: Towards Real-Time Object Detection with Region Proposal Networks," in Advances in Neural Information Processing Systems (</a:t>
            </a:r>
            <a:r>
              <a:rPr lang="en-US" sz="1600" err="1">
                <a:solidFill>
                  <a:schemeClr val="tx1"/>
                </a:solidFill>
                <a:latin typeface="Times New Roman"/>
                <a:cs typeface="Times New Roman"/>
              </a:rPr>
              <a:t>NeurIPS</a:t>
            </a:r>
            <a:r>
              <a:rPr lang="en-US" sz="1600">
                <a:solidFill>
                  <a:schemeClr val="tx1"/>
                </a:solidFill>
                <a:latin typeface="Times New Roman"/>
                <a:cs typeface="Times New Roman"/>
              </a:rPr>
              <a:t>), 2015.</a:t>
            </a:r>
          </a:p>
          <a:p>
            <a:pPr algn="just"/>
            <a:r>
              <a:rPr lang="en-US" sz="1600">
                <a:solidFill>
                  <a:schemeClr val="tx1"/>
                </a:solidFill>
                <a:latin typeface="Times New Roman"/>
                <a:cs typeface="Times New Roman"/>
              </a:rPr>
              <a:t>[12] Y. LeCun, C. Cortes, C. J. Burges, "The MNIST Database of Handwritten Digits," in IEEE Transactions on Neural Networks, 1998.</a:t>
            </a:r>
          </a:p>
          <a:p>
            <a:pPr algn="just"/>
            <a:r>
              <a:rPr lang="en-US" sz="1600">
                <a:solidFill>
                  <a:schemeClr val="tx1"/>
                </a:solidFill>
                <a:latin typeface="Times New Roman"/>
                <a:cs typeface="Times New Roman"/>
              </a:rPr>
              <a:t>[13] K. He, X. Zhang, S. Ren, J. Sun, "Deep Residual Learning for Image Recognition," in Proceedings of the IEEE Conference on Computer Vision and Pattern Recognition (CVPR), 2016.</a:t>
            </a:r>
          </a:p>
          <a:p>
            <a:pPr algn="just"/>
            <a:r>
              <a:rPr lang="en-US" sz="1600">
                <a:solidFill>
                  <a:schemeClr val="tx1"/>
                </a:solidFill>
                <a:latin typeface="Times New Roman"/>
                <a:cs typeface="Times New Roman"/>
              </a:rPr>
              <a:t>[14] F. Zhuang, D. Shen, "Squeeze-and-Excitation Networks," in Proceedings of the IEEE Conference on Computer Vision and Pattern Recognition (CVPR), 2018.</a:t>
            </a:r>
          </a:p>
          <a:p>
            <a:pPr algn="just"/>
            <a:r>
              <a:rPr lang="en-US" sz="1600">
                <a:solidFill>
                  <a:schemeClr val="tx1"/>
                </a:solidFill>
                <a:latin typeface="Times New Roman"/>
                <a:cs typeface="Times New Roman"/>
              </a:rPr>
              <a:t>[15] H. Noh, S. Hong, B. Han, "Learning Deconvolution Network for Semantic Segmentation," in Proceedings of the IEEE International Conference on Computer Vision (ICCV), 2015.</a:t>
            </a:r>
          </a:p>
          <a:p>
            <a:endParaRPr lang="en-US" sz="1500">
              <a:solidFill>
                <a:schemeClr val="tx1"/>
              </a:solidFill>
              <a:latin typeface="Times New Roman"/>
              <a:cs typeface="Times New Roman"/>
            </a:endParaRPr>
          </a:p>
          <a:p>
            <a:endParaRPr lang="en-US" sz="1900">
              <a:solidFill>
                <a:schemeClr val="tx1"/>
              </a:solidFill>
            </a:endParaRPr>
          </a:p>
        </p:txBody>
      </p:sp>
    </p:spTree>
    <p:extLst>
      <p:ext uri="{BB962C8B-B14F-4D97-AF65-F5344CB8AC3E}">
        <p14:creationId xmlns:p14="http://schemas.microsoft.com/office/powerpoint/2010/main" val="361714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a:t>Outline</a:t>
            </a:r>
            <a:endParaRPr lang="en-US"/>
          </a:p>
        </p:txBody>
      </p:sp>
      <p:sp>
        <p:nvSpPr>
          <p:cNvPr id="14" name="Content Placeholder 13"/>
          <p:cNvSpPr>
            <a:spLocks noGrp="1"/>
          </p:cNvSpPr>
          <p:nvPr>
            <p:ph idx="1"/>
          </p:nvPr>
        </p:nvSpPr>
        <p:spPr/>
        <p:txBody>
          <a:bodyPr vert="horz" lIns="91440" tIns="45720" rIns="91440" bIns="45720" rtlCol="0" anchor="t">
            <a:noAutofit/>
          </a:bodyPr>
          <a:lstStyle/>
          <a:p>
            <a:r>
              <a:rPr lang="en-IN"/>
              <a:t>Introduction</a:t>
            </a:r>
          </a:p>
          <a:p>
            <a:r>
              <a:rPr lang="en-IN"/>
              <a:t>Literature Review</a:t>
            </a:r>
          </a:p>
          <a:p>
            <a:r>
              <a:rPr lang="en-IN"/>
              <a:t>Methodology</a:t>
            </a:r>
          </a:p>
          <a:p>
            <a:r>
              <a:rPr lang="en-IN"/>
              <a:t>Processed Model and Algorithms Used</a:t>
            </a:r>
          </a:p>
          <a:p>
            <a:r>
              <a:rPr lang="en-IN"/>
              <a:t>System Architecture</a:t>
            </a:r>
          </a:p>
          <a:p>
            <a:r>
              <a:rPr lang="en-IN"/>
              <a:t>Results &amp; Discussion</a:t>
            </a:r>
          </a:p>
          <a:p>
            <a:r>
              <a:rPr lang="en-IN"/>
              <a:t>Conclusion</a:t>
            </a:r>
          </a:p>
          <a:p>
            <a:r>
              <a:rPr lang="en-IN"/>
              <a:t>Future Scope</a:t>
            </a:r>
          </a:p>
          <a:p>
            <a:r>
              <a:rPr lang="en-IN"/>
              <a:t>References</a:t>
            </a:r>
          </a:p>
        </p:txBody>
      </p:sp>
    </p:spTree>
    <p:extLst>
      <p:ext uri="{BB962C8B-B14F-4D97-AF65-F5344CB8AC3E}">
        <p14:creationId xmlns:p14="http://schemas.microsoft.com/office/powerpoint/2010/main" val="304282630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 </a:t>
            </a:r>
            <a:r>
              <a:rPr lang="en-US">
                <a:solidFill>
                  <a:schemeClr val="accent1"/>
                </a:solidFill>
              </a:rPr>
              <a:t>:)</a:t>
            </a:r>
            <a:endParaRPr>
              <a:solidFill>
                <a:schemeClr val="accent1"/>
              </a:solidFill>
            </a:endParaRPr>
          </a:p>
        </p:txBody>
      </p:sp>
    </p:spTree>
    <p:extLst>
      <p:ext uri="{BB962C8B-B14F-4D97-AF65-F5344CB8AC3E}">
        <p14:creationId xmlns:p14="http://schemas.microsoft.com/office/powerpoint/2010/main" val="344443523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09A4-44E5-2D60-4633-384F1C0B72D8}"/>
              </a:ext>
            </a:extLst>
          </p:cNvPr>
          <p:cNvSpPr>
            <a:spLocks noGrp="1"/>
          </p:cNvSpPr>
          <p:nvPr>
            <p:ph type="title"/>
          </p:nvPr>
        </p:nvSpPr>
        <p:spPr>
          <a:xfrm>
            <a:off x="551384" y="476672"/>
            <a:ext cx="9144000" cy="640804"/>
          </a:xfrm>
        </p:spPr>
        <p:txBody>
          <a:bodyPr/>
          <a:lstStyle/>
          <a:p>
            <a:r>
              <a:rPr lang="en-IN"/>
              <a:t>Introduction</a:t>
            </a:r>
            <a:endParaRPr lang="en-US"/>
          </a:p>
        </p:txBody>
      </p:sp>
      <p:sp>
        <p:nvSpPr>
          <p:cNvPr id="3" name="Content Placeholder 2">
            <a:extLst>
              <a:ext uri="{FF2B5EF4-FFF2-40B4-BE49-F238E27FC236}">
                <a16:creationId xmlns:a16="http://schemas.microsoft.com/office/drawing/2014/main" id="{9836548A-61F0-1439-1BA9-949F1F4CD60A}"/>
              </a:ext>
            </a:extLst>
          </p:cNvPr>
          <p:cNvSpPr>
            <a:spLocks noGrp="1"/>
          </p:cNvSpPr>
          <p:nvPr>
            <p:ph idx="1"/>
          </p:nvPr>
        </p:nvSpPr>
        <p:spPr>
          <a:xfrm>
            <a:off x="767408" y="1556792"/>
            <a:ext cx="9144000" cy="4824045"/>
          </a:xfrm>
        </p:spPr>
        <p:txBody>
          <a:bodyPr vert="horz" lIns="91440" tIns="45720" rIns="91440" bIns="45720" rtlCol="0" anchor="t">
            <a:normAutofit/>
          </a:bodyPr>
          <a:lstStyle/>
          <a:p>
            <a:r>
              <a:rPr lang="en-US">
                <a:solidFill>
                  <a:srgbClr val="ECECF1"/>
                </a:solidFill>
                <a:latin typeface="Consolas"/>
                <a:ea typeface="+mn-lt"/>
                <a:cs typeface="+mn-lt"/>
              </a:rPr>
              <a:t>In modern democracies, election integrity is crucial, and ballot paper identification plays a key role. Traditional manual methods are prone to errors and biases. </a:t>
            </a:r>
            <a:endParaRPr lang="en-US">
              <a:solidFill>
                <a:srgbClr val="D9D9D9"/>
              </a:solidFill>
              <a:latin typeface="Consolas"/>
              <a:ea typeface="+mn-lt"/>
              <a:cs typeface="+mn-lt"/>
            </a:endParaRPr>
          </a:p>
          <a:p>
            <a:r>
              <a:rPr lang="en-US">
                <a:solidFill>
                  <a:srgbClr val="ECECF1"/>
                </a:solidFill>
                <a:latin typeface="Consolas"/>
                <a:ea typeface="+mn-lt"/>
                <a:cs typeface="+mn-lt"/>
              </a:rPr>
              <a:t>The automated ballot paper identification through image classification, leveraging machine learning, enhances accuracy, reduces human error, and speeds up the process. </a:t>
            </a:r>
            <a:endParaRPr lang="en-US">
              <a:solidFill>
                <a:srgbClr val="D9D9D9"/>
              </a:solidFill>
              <a:latin typeface="Consolas"/>
              <a:ea typeface="+mn-lt"/>
              <a:cs typeface="+mn-lt"/>
            </a:endParaRPr>
          </a:p>
          <a:p>
            <a:r>
              <a:rPr lang="en-US">
                <a:solidFill>
                  <a:schemeClr val="tx1"/>
                </a:solidFill>
                <a:latin typeface="Consolas"/>
              </a:rPr>
              <a:t>The automation of image classification for ballot paper identification has the potential to revolutionize the election process.</a:t>
            </a:r>
          </a:p>
          <a:p>
            <a:r>
              <a:rPr lang="en-US">
                <a:solidFill>
                  <a:srgbClr val="ECECF1"/>
                </a:solidFill>
                <a:latin typeface="Consolas"/>
              </a:rPr>
              <a:t>Considering these benefits we created a Ballot paper identification system.</a:t>
            </a:r>
          </a:p>
          <a:p>
            <a:r>
              <a:rPr lang="en-US">
                <a:solidFill>
                  <a:srgbClr val="ECECF1"/>
                </a:solidFill>
                <a:latin typeface="Consolas"/>
              </a:rPr>
              <a:t>The system takes an image of the ballot paper, and according to the image the election party is recognized.  </a:t>
            </a:r>
          </a:p>
          <a:p>
            <a:endParaRPr lang="en-US">
              <a:solidFill>
                <a:schemeClr val="tx1"/>
              </a:solidFill>
              <a:latin typeface="Consolas"/>
              <a:cs typeface="Times New Roman"/>
            </a:endParaRPr>
          </a:p>
        </p:txBody>
      </p:sp>
    </p:spTree>
    <p:extLst>
      <p:ext uri="{BB962C8B-B14F-4D97-AF65-F5344CB8AC3E}">
        <p14:creationId xmlns:p14="http://schemas.microsoft.com/office/powerpoint/2010/main" val="1683176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09A4-44E5-2D60-4633-384F1C0B72D8}"/>
              </a:ext>
            </a:extLst>
          </p:cNvPr>
          <p:cNvSpPr>
            <a:spLocks noGrp="1"/>
          </p:cNvSpPr>
          <p:nvPr>
            <p:ph type="title"/>
          </p:nvPr>
        </p:nvSpPr>
        <p:spPr>
          <a:xfrm>
            <a:off x="551384" y="476672"/>
            <a:ext cx="9144000" cy="640804"/>
          </a:xfrm>
        </p:spPr>
        <p:txBody>
          <a:bodyPr/>
          <a:lstStyle/>
          <a:p>
            <a:r>
              <a:rPr lang="en-IN"/>
              <a:t>Literature Review</a:t>
            </a:r>
            <a:endParaRPr lang="en-US"/>
          </a:p>
        </p:txBody>
      </p:sp>
      <p:sp>
        <p:nvSpPr>
          <p:cNvPr id="3" name="Content Placeholder 2">
            <a:extLst>
              <a:ext uri="{FF2B5EF4-FFF2-40B4-BE49-F238E27FC236}">
                <a16:creationId xmlns:a16="http://schemas.microsoft.com/office/drawing/2014/main" id="{9836548A-61F0-1439-1BA9-949F1F4CD60A}"/>
              </a:ext>
            </a:extLst>
          </p:cNvPr>
          <p:cNvSpPr>
            <a:spLocks noGrp="1"/>
          </p:cNvSpPr>
          <p:nvPr>
            <p:ph idx="1"/>
          </p:nvPr>
        </p:nvSpPr>
        <p:spPr>
          <a:xfrm>
            <a:off x="767408" y="1556792"/>
            <a:ext cx="9144000" cy="4599353"/>
          </a:xfrm>
        </p:spPr>
        <p:txBody>
          <a:bodyPr vert="horz" lIns="91440" tIns="45720" rIns="91440" bIns="45720" rtlCol="0" anchor="t">
            <a:noAutofit/>
          </a:bodyPr>
          <a:lstStyle/>
          <a:p>
            <a:r>
              <a:rPr lang="en-US" sz="1800">
                <a:solidFill>
                  <a:schemeClr val="tx1"/>
                </a:solidFill>
                <a:latin typeface="Consolas"/>
                <a:cs typeface="Times New Roman"/>
              </a:rPr>
              <a:t>There has been a growing interest in the application of image classification techniques for automated ballot paper identification</a:t>
            </a:r>
          </a:p>
          <a:p>
            <a:r>
              <a:rPr lang="en-US" sz="1800">
                <a:solidFill>
                  <a:schemeClr val="tx1"/>
                </a:solidFill>
                <a:latin typeface="Consolas"/>
                <a:cs typeface="Times New Roman"/>
              </a:rPr>
              <a:t>Offers a promising approach to address the limitations and enhance the accuracy, efficiency, and reliability of ballot paper identification.</a:t>
            </a:r>
          </a:p>
          <a:p>
            <a:r>
              <a:rPr lang="en-US" sz="1800">
                <a:solidFill>
                  <a:schemeClr val="tx1"/>
                </a:solidFill>
                <a:latin typeface="Consolas"/>
                <a:cs typeface="Times New Roman"/>
              </a:rPr>
              <a:t>Ballot paper identification focused on traditional ML algorithms, such as support vector machines (SVMs) and k-nearest neighbors (k-NN). However, their performance was limited by the feature extraction methods used, as their features are not robust to variations in ballot paper design.</a:t>
            </a:r>
          </a:p>
          <a:p>
            <a:r>
              <a:rPr lang="en-US" sz="1800">
                <a:solidFill>
                  <a:schemeClr val="tx1"/>
                </a:solidFill>
                <a:latin typeface="Consolas"/>
                <a:cs typeface="Times New Roman"/>
              </a:rPr>
              <a:t>The diversity in ballot paper designs requires models to adapt to different layouts, fonts, and marking styles, etc. Another challenge is the presence of noise and distortions in ballot paper images, such as folds, creases, and stains.</a:t>
            </a:r>
          </a:p>
          <a:p>
            <a:endParaRPr lang="en-US" sz="1800">
              <a:solidFill>
                <a:schemeClr val="tx1"/>
              </a:solidFill>
              <a:latin typeface="Consolas"/>
              <a:cs typeface="Times New Roman"/>
            </a:endParaRPr>
          </a:p>
        </p:txBody>
      </p:sp>
    </p:spTree>
    <p:extLst>
      <p:ext uri="{BB962C8B-B14F-4D97-AF65-F5344CB8AC3E}">
        <p14:creationId xmlns:p14="http://schemas.microsoft.com/office/powerpoint/2010/main" val="10980450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09A4-44E5-2D60-4633-384F1C0B72D8}"/>
              </a:ext>
            </a:extLst>
          </p:cNvPr>
          <p:cNvSpPr>
            <a:spLocks noGrp="1"/>
          </p:cNvSpPr>
          <p:nvPr>
            <p:ph type="title"/>
          </p:nvPr>
        </p:nvSpPr>
        <p:spPr>
          <a:xfrm>
            <a:off x="551384" y="476672"/>
            <a:ext cx="9144000" cy="640804"/>
          </a:xfrm>
        </p:spPr>
        <p:txBody>
          <a:bodyPr/>
          <a:lstStyle/>
          <a:p>
            <a:r>
              <a:rPr lang="en-IN"/>
              <a:t>Literature Review</a:t>
            </a:r>
            <a:endParaRPr lang="en-US"/>
          </a:p>
        </p:txBody>
      </p:sp>
      <p:sp>
        <p:nvSpPr>
          <p:cNvPr id="3" name="Content Placeholder 2">
            <a:extLst>
              <a:ext uri="{FF2B5EF4-FFF2-40B4-BE49-F238E27FC236}">
                <a16:creationId xmlns:a16="http://schemas.microsoft.com/office/drawing/2014/main" id="{9836548A-61F0-1439-1BA9-949F1F4CD60A}"/>
              </a:ext>
            </a:extLst>
          </p:cNvPr>
          <p:cNvSpPr>
            <a:spLocks noGrp="1"/>
          </p:cNvSpPr>
          <p:nvPr>
            <p:ph idx="1"/>
          </p:nvPr>
        </p:nvSpPr>
        <p:spPr>
          <a:xfrm>
            <a:off x="767408" y="1556792"/>
            <a:ext cx="9144000" cy="4599353"/>
          </a:xfrm>
        </p:spPr>
        <p:txBody>
          <a:bodyPr vert="horz" lIns="91440" tIns="45720" rIns="91440" bIns="45720" rtlCol="0" anchor="t">
            <a:noAutofit/>
          </a:bodyPr>
          <a:lstStyle/>
          <a:p>
            <a:r>
              <a:rPr lang="en-US" sz="1800">
                <a:solidFill>
                  <a:schemeClr val="tx1"/>
                </a:solidFill>
                <a:latin typeface="Consolas"/>
                <a:cs typeface="Times New Roman"/>
              </a:rPr>
              <a:t>Despite these challenges, the potential benefits of image classification for ballot paper identification are substantial.</a:t>
            </a:r>
            <a:endParaRPr lang="en-US">
              <a:solidFill>
                <a:schemeClr val="tx1"/>
              </a:solidFill>
            </a:endParaRPr>
          </a:p>
          <a:p>
            <a:r>
              <a:rPr lang="en-US" sz="1800">
                <a:solidFill>
                  <a:schemeClr val="tx1"/>
                </a:solidFill>
                <a:latin typeface="Consolas"/>
                <a:cs typeface="Times New Roman"/>
              </a:rPr>
              <a:t>Hence, researchers explored the deep learning techniques, particularly convolutional neural networks (CNNs). CNNs can extract complex and hierarchical features from images, making them well-suited for tasks such as image classification. CNNs can achieve significantly higher accuracy.</a:t>
            </a:r>
          </a:p>
          <a:p>
            <a:r>
              <a:rPr lang="en-US" sz="1800">
                <a:solidFill>
                  <a:schemeClr val="tx1"/>
                </a:solidFill>
                <a:latin typeface="Consolas"/>
                <a:cs typeface="Times New Roman"/>
              </a:rPr>
              <a:t>Reduced human error and inconsistencies, improved processing speed, and minimum dependence on manual inspection.</a:t>
            </a:r>
          </a:p>
          <a:p>
            <a:r>
              <a:rPr lang="en-US" sz="1800">
                <a:solidFill>
                  <a:schemeClr val="tx1"/>
                </a:solidFill>
                <a:latin typeface="Consolas"/>
                <a:cs typeface="Times New Roman"/>
              </a:rPr>
              <a:t>Greater accuracy, efficiency, and reliability in the electoral process.</a:t>
            </a:r>
          </a:p>
          <a:p>
            <a:endParaRPr lang="en-US" sz="1800">
              <a:solidFill>
                <a:schemeClr val="tx1"/>
              </a:solidFill>
              <a:latin typeface="Consolas"/>
              <a:cs typeface="Times New Roman"/>
            </a:endParaRPr>
          </a:p>
          <a:p>
            <a:endParaRPr lang="en-US" sz="1600">
              <a:solidFill>
                <a:schemeClr val="tx1"/>
              </a:solidFill>
              <a:latin typeface="Consolas"/>
              <a:cs typeface="Times New Roman"/>
            </a:endParaRPr>
          </a:p>
        </p:txBody>
      </p:sp>
    </p:spTree>
    <p:extLst>
      <p:ext uri="{BB962C8B-B14F-4D97-AF65-F5344CB8AC3E}">
        <p14:creationId xmlns:p14="http://schemas.microsoft.com/office/powerpoint/2010/main" val="2208614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67895"/>
            <a:ext cx="9144000" cy="566936"/>
          </a:xfrm>
        </p:spPr>
        <p:txBody>
          <a:bodyPr/>
          <a:lstStyle/>
          <a:p>
            <a:r>
              <a:rPr lang="en-IN"/>
              <a:t>Methodology</a:t>
            </a:r>
            <a:endParaRPr err="1"/>
          </a:p>
        </p:txBody>
      </p:sp>
      <p:sp>
        <p:nvSpPr>
          <p:cNvPr id="3" name="TextBox 2">
            <a:extLst>
              <a:ext uri="{FF2B5EF4-FFF2-40B4-BE49-F238E27FC236}">
                <a16:creationId xmlns:a16="http://schemas.microsoft.com/office/drawing/2014/main" id="{FF7A8B1C-A64F-BADF-28CD-03B2EA1114AA}"/>
              </a:ext>
            </a:extLst>
          </p:cNvPr>
          <p:cNvSpPr txBox="1"/>
          <p:nvPr/>
        </p:nvSpPr>
        <p:spPr>
          <a:xfrm>
            <a:off x="405946" y="835290"/>
            <a:ext cx="11089232" cy="5170646"/>
          </a:xfrm>
          <a:prstGeom prst="rect">
            <a:avLst/>
          </a:prstGeom>
          <a:noFill/>
        </p:spPr>
        <p:txBody>
          <a:bodyPr wrap="square" lIns="91440" tIns="45720" rIns="91440" bIns="45720" rtlCol="0" anchor="t">
            <a:spAutoFit/>
          </a:bodyPr>
          <a:lstStyle/>
          <a:p>
            <a:pPr>
              <a:buClr>
                <a:srgbClr val="92D050"/>
              </a:buClr>
            </a:pPr>
            <a:r>
              <a:rPr lang="en-US" sz="2400" b="1">
                <a:solidFill>
                  <a:schemeClr val="tx2"/>
                </a:solidFill>
              </a:rPr>
              <a:t>1. Dataset</a:t>
            </a:r>
            <a:r>
              <a:rPr lang="en-US" sz="2000">
                <a:solidFill>
                  <a:schemeClr val="tx2"/>
                </a:solidFill>
              </a:rPr>
              <a:t>: </a:t>
            </a:r>
            <a:endParaRPr lang="en-US">
              <a:solidFill>
                <a:schemeClr val="tx2"/>
              </a:solidFill>
            </a:endParaRPr>
          </a:p>
          <a:p>
            <a:endParaRPr lang="en-US">
              <a:solidFill>
                <a:schemeClr val="tx2"/>
              </a:solidFill>
              <a:latin typeface="Candara"/>
              <a:cs typeface="Times New Roman"/>
            </a:endParaRPr>
          </a:p>
          <a:p>
            <a:pPr marL="285750" indent="-285750">
              <a:buFont typeface="Arial"/>
              <a:buChar char="•"/>
            </a:pPr>
            <a:r>
              <a:rPr lang="en-US">
                <a:latin typeface="Consolas"/>
                <a:cs typeface="Times New Roman"/>
              </a:rPr>
              <a:t>We did not find an existing dataset suitable for our specific requirements in the public domain</a:t>
            </a:r>
          </a:p>
          <a:p>
            <a:pPr marL="285750" indent="-285750">
              <a:buFont typeface="Arial"/>
              <a:buChar char="•"/>
            </a:pPr>
            <a:endParaRPr lang="en-US">
              <a:latin typeface="Consolas"/>
              <a:cs typeface="Times New Roman"/>
            </a:endParaRPr>
          </a:p>
          <a:p>
            <a:pPr marL="285750" indent="-285750">
              <a:buFont typeface="Arial"/>
              <a:buChar char="•"/>
            </a:pPr>
            <a:r>
              <a:rPr lang="en-US">
                <a:latin typeface="Consolas"/>
                <a:cs typeface="Times New Roman"/>
              </a:rPr>
              <a:t>We opted to create a synthetic dataset by crafting a voting slip pattern having 10 parties.</a:t>
            </a:r>
          </a:p>
          <a:p>
            <a:pPr marL="285750" indent="-285750">
              <a:buFont typeface="Arial"/>
              <a:buChar char="•"/>
            </a:pPr>
            <a:endParaRPr lang="en-US">
              <a:latin typeface="Consolas"/>
              <a:cs typeface="Times New Roman"/>
            </a:endParaRPr>
          </a:p>
          <a:p>
            <a:pPr marL="285750" indent="-285750">
              <a:buFont typeface="Arial"/>
              <a:buChar char="•"/>
            </a:pPr>
            <a:r>
              <a:rPr lang="en-US">
                <a:latin typeface="Consolas"/>
                <a:cs typeface="Times New Roman"/>
              </a:rPr>
              <a:t>Achieved authenticity and diversity by systematically generating multiple samples by using python scripts.</a:t>
            </a:r>
          </a:p>
          <a:p>
            <a:pPr marL="285750" indent="-285750">
              <a:buFont typeface="Arial"/>
              <a:buChar char="•"/>
            </a:pPr>
            <a:endParaRPr lang="en-US">
              <a:latin typeface="Consolas"/>
              <a:cs typeface="Times New Roman"/>
            </a:endParaRPr>
          </a:p>
          <a:p>
            <a:pPr marL="285750" indent="-285750">
              <a:buFont typeface="Arial"/>
              <a:buChar char="•"/>
            </a:pPr>
            <a:r>
              <a:rPr lang="en-US">
                <a:latin typeface="Consolas"/>
                <a:cs typeface="Times New Roman"/>
              </a:rPr>
              <a:t>The Dataset served as the foundation for training our voter slip identification system but also enabled us to fine-tune and validate its performance across a diverse range of scenarios.</a:t>
            </a:r>
          </a:p>
          <a:p>
            <a:pPr marL="285750" indent="-285750">
              <a:buFont typeface="Arial"/>
              <a:buChar char="•"/>
            </a:pPr>
            <a:endParaRPr lang="en-US">
              <a:latin typeface="Consolas"/>
              <a:cs typeface="Times New Roman"/>
            </a:endParaRPr>
          </a:p>
          <a:p>
            <a:pPr marL="285750" indent="-285750">
              <a:buFont typeface="Arial"/>
              <a:buChar char="•"/>
            </a:pPr>
            <a:r>
              <a:rPr lang="en-US">
                <a:latin typeface="Consolas"/>
                <a:cs typeface="Times New Roman"/>
              </a:rPr>
              <a:t>Hence we could achieve adaptability and accuracy for our system</a:t>
            </a:r>
          </a:p>
          <a:p>
            <a:pPr marL="285750" indent="-285750">
              <a:buFont typeface="Arial"/>
              <a:buChar char="•"/>
            </a:pPr>
            <a:endParaRPr lang="en-US">
              <a:latin typeface="Consolas"/>
              <a:cs typeface="Times New Roman"/>
            </a:endParaRPr>
          </a:p>
          <a:p>
            <a:r>
              <a:rPr lang="en-US">
                <a:latin typeface="Consolas"/>
                <a:cs typeface="Times New Roman"/>
              </a:rPr>
              <a:t>Following are some samples of the dataset created in the Image form: </a:t>
            </a:r>
            <a:endParaRPr lang="en-US">
              <a:latin typeface="Consolas"/>
            </a:endParaRPr>
          </a:p>
        </p:txBody>
      </p:sp>
    </p:spTree>
    <p:extLst>
      <p:ext uri="{BB962C8B-B14F-4D97-AF65-F5344CB8AC3E}">
        <p14:creationId xmlns:p14="http://schemas.microsoft.com/office/powerpoint/2010/main" val="2280177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F6C0-9C52-797A-4839-7D5A261B21DE}"/>
              </a:ext>
            </a:extLst>
          </p:cNvPr>
          <p:cNvSpPr>
            <a:spLocks noGrp="1"/>
          </p:cNvSpPr>
          <p:nvPr>
            <p:ph type="title"/>
          </p:nvPr>
        </p:nvSpPr>
        <p:spPr>
          <a:xfrm>
            <a:off x="341923" y="154354"/>
            <a:ext cx="9144000" cy="781539"/>
          </a:xfrm>
        </p:spPr>
        <p:txBody>
          <a:bodyPr/>
          <a:lstStyle/>
          <a:p>
            <a:r>
              <a:rPr lang="en-US"/>
              <a:t>Some samples of dataset</a:t>
            </a:r>
          </a:p>
        </p:txBody>
      </p:sp>
      <p:pic>
        <p:nvPicPr>
          <p:cNvPr id="3" name="Picture 2" descr="A group of black and white symbols&#10;&#10;Description automatically generated">
            <a:extLst>
              <a:ext uri="{FF2B5EF4-FFF2-40B4-BE49-F238E27FC236}">
                <a16:creationId xmlns:a16="http://schemas.microsoft.com/office/drawing/2014/main" id="{33D2DB13-A1C2-3F5D-59DC-9721F7C04F7C}"/>
              </a:ext>
            </a:extLst>
          </p:cNvPr>
          <p:cNvPicPr>
            <a:picLocks noChangeAspect="1"/>
          </p:cNvPicPr>
          <p:nvPr/>
        </p:nvPicPr>
        <p:blipFill>
          <a:blip r:embed="rId2"/>
          <a:stretch>
            <a:fillRect/>
          </a:stretch>
        </p:blipFill>
        <p:spPr>
          <a:xfrm>
            <a:off x="1373556" y="1072887"/>
            <a:ext cx="9591429" cy="5630535"/>
          </a:xfrm>
          <a:prstGeom prst="rect">
            <a:avLst/>
          </a:prstGeom>
        </p:spPr>
      </p:pic>
    </p:spTree>
    <p:extLst>
      <p:ext uri="{BB962C8B-B14F-4D97-AF65-F5344CB8AC3E}">
        <p14:creationId xmlns:p14="http://schemas.microsoft.com/office/powerpoint/2010/main" val="10988638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6209-8B48-E62C-F00F-50CCC9EB2C6E}"/>
              </a:ext>
            </a:extLst>
          </p:cNvPr>
          <p:cNvSpPr>
            <a:spLocks noGrp="1"/>
          </p:cNvSpPr>
          <p:nvPr>
            <p:ph type="title"/>
          </p:nvPr>
        </p:nvSpPr>
        <p:spPr>
          <a:xfrm>
            <a:off x="214923" y="105507"/>
            <a:ext cx="9144000" cy="664308"/>
          </a:xfrm>
        </p:spPr>
        <p:txBody>
          <a:bodyPr/>
          <a:lstStyle/>
          <a:p>
            <a:r>
              <a:rPr lang="en-IN"/>
              <a:t>Methodology</a:t>
            </a:r>
            <a:endParaRPr lang="en-US"/>
          </a:p>
        </p:txBody>
      </p:sp>
      <p:sp>
        <p:nvSpPr>
          <p:cNvPr id="5" name="TextBox 4">
            <a:extLst>
              <a:ext uri="{FF2B5EF4-FFF2-40B4-BE49-F238E27FC236}">
                <a16:creationId xmlns:a16="http://schemas.microsoft.com/office/drawing/2014/main" id="{8BA45618-FDA4-C15C-AC31-FCA085933020}"/>
              </a:ext>
            </a:extLst>
          </p:cNvPr>
          <p:cNvSpPr txBox="1"/>
          <p:nvPr/>
        </p:nvSpPr>
        <p:spPr>
          <a:xfrm>
            <a:off x="166077" y="766883"/>
            <a:ext cx="11578979"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2. </a:t>
            </a:r>
            <a:r>
              <a:rPr lang="en-US" b="1">
                <a:latin typeface="Consolas"/>
              </a:rPr>
              <a:t>Data</a:t>
            </a:r>
            <a:r>
              <a:rPr lang="en-US" b="1">
                <a:latin typeface="Consolas"/>
                <a:ea typeface="+mn-lt"/>
                <a:cs typeface="+mn-lt"/>
              </a:rPr>
              <a:t> Preprocessing and Augmentation</a:t>
            </a:r>
          </a:p>
          <a:p>
            <a:pPr marL="742950" lvl="1" indent="-285750">
              <a:buFont typeface="Arial"/>
              <a:buChar char="•"/>
            </a:pPr>
            <a:r>
              <a:rPr lang="en-US" sz="1600" b="1">
                <a:latin typeface="Consolas"/>
                <a:ea typeface="+mn-lt"/>
                <a:cs typeface="+mn-lt"/>
              </a:rPr>
              <a:t>Cleaning:</a:t>
            </a:r>
            <a:r>
              <a:rPr lang="en-US" sz="1600">
                <a:latin typeface="Consolas"/>
                <a:ea typeface="+mn-lt"/>
                <a:cs typeface="+mn-lt"/>
              </a:rPr>
              <a:t> Remove corrupt or irrelevant images.</a:t>
            </a:r>
            <a:endParaRPr lang="en-US" sz="1600">
              <a:latin typeface="Consolas"/>
            </a:endParaRPr>
          </a:p>
          <a:p>
            <a:pPr marL="742950" lvl="1" indent="-285750">
              <a:buFont typeface="Arial"/>
              <a:buChar char="•"/>
            </a:pPr>
            <a:r>
              <a:rPr lang="en-US" sz="1600" b="1">
                <a:latin typeface="Consolas"/>
                <a:ea typeface="+mn-lt"/>
                <a:cs typeface="+mn-lt"/>
              </a:rPr>
              <a:t>Standardization:</a:t>
            </a:r>
            <a:r>
              <a:rPr lang="en-US" sz="1600">
                <a:latin typeface="Consolas"/>
                <a:ea typeface="+mn-lt"/>
                <a:cs typeface="+mn-lt"/>
              </a:rPr>
              <a:t> Resize, crop, and align images to a uniform size.</a:t>
            </a:r>
            <a:endParaRPr lang="en-US" sz="1600">
              <a:latin typeface="Consolas"/>
            </a:endParaRPr>
          </a:p>
          <a:p>
            <a:pPr marL="742950" lvl="1" indent="-285750">
              <a:buFont typeface="Arial"/>
              <a:buChar char="•"/>
            </a:pPr>
            <a:r>
              <a:rPr lang="en-US" sz="1600" b="1">
                <a:latin typeface="Consolas"/>
                <a:ea typeface="+mn-lt"/>
                <a:cs typeface="+mn-lt"/>
              </a:rPr>
              <a:t>Normalization:</a:t>
            </a:r>
            <a:r>
              <a:rPr lang="en-US" sz="1600">
                <a:latin typeface="Consolas"/>
                <a:ea typeface="+mn-lt"/>
                <a:cs typeface="+mn-lt"/>
              </a:rPr>
              <a:t> Scale pixel values to [0, 1].</a:t>
            </a:r>
            <a:endParaRPr lang="en-US" sz="1600">
              <a:latin typeface="Consolas"/>
            </a:endParaRPr>
          </a:p>
          <a:p>
            <a:pPr marL="742950" lvl="1" indent="-285750">
              <a:buFont typeface="Arial"/>
              <a:buChar char="•"/>
            </a:pPr>
            <a:r>
              <a:rPr lang="en-US" sz="1600" b="1">
                <a:latin typeface="Consolas"/>
                <a:ea typeface="+mn-lt"/>
                <a:cs typeface="+mn-lt"/>
              </a:rPr>
              <a:t>Augmentation:</a:t>
            </a:r>
            <a:r>
              <a:rPr lang="en-US" sz="1600">
                <a:latin typeface="Consolas"/>
                <a:ea typeface="+mn-lt"/>
                <a:cs typeface="+mn-lt"/>
              </a:rPr>
              <a:t> Apply transformations (rotation, flipping, noise) for dataset diversity.</a:t>
            </a:r>
            <a:endParaRPr lang="en-US" sz="1600">
              <a:latin typeface="Consolas"/>
            </a:endParaRPr>
          </a:p>
          <a:p>
            <a:pPr marL="742950" lvl="1" indent="-285750">
              <a:buFont typeface="Arial"/>
              <a:buChar char="•"/>
            </a:pPr>
            <a:endParaRPr lang="en-US" sz="1600">
              <a:latin typeface="Consolas"/>
              <a:ea typeface="+mn-lt"/>
              <a:cs typeface="+mn-lt"/>
            </a:endParaRPr>
          </a:p>
          <a:p>
            <a:r>
              <a:rPr lang="en-US" b="1">
                <a:latin typeface="Consolas"/>
                <a:ea typeface="+mn-lt"/>
                <a:cs typeface="+mn-lt"/>
              </a:rPr>
              <a:t>3. Data Restructuring</a:t>
            </a:r>
            <a:endParaRPr lang="en-US">
              <a:latin typeface="Consolas"/>
            </a:endParaRPr>
          </a:p>
          <a:p>
            <a:pPr marL="742950" lvl="1" indent="-285750">
              <a:buFont typeface="Arial"/>
              <a:buChar char="•"/>
            </a:pPr>
            <a:r>
              <a:rPr lang="en-US" sz="1600" b="1">
                <a:latin typeface="Consolas"/>
                <a:ea typeface="+mn-lt"/>
                <a:cs typeface="+mn-lt"/>
              </a:rPr>
              <a:t>Partitioning:</a:t>
            </a:r>
            <a:r>
              <a:rPr lang="en-US" sz="1600">
                <a:latin typeface="Consolas"/>
                <a:ea typeface="+mn-lt"/>
                <a:cs typeface="+mn-lt"/>
              </a:rPr>
              <a:t> Divide into training, validation, and test sets (stratified).</a:t>
            </a:r>
            <a:endParaRPr lang="en-US" sz="1600">
              <a:latin typeface="Consolas"/>
            </a:endParaRPr>
          </a:p>
          <a:p>
            <a:pPr marL="742950" lvl="1" indent="-285750">
              <a:buFont typeface="Arial"/>
              <a:buChar char="•"/>
            </a:pPr>
            <a:r>
              <a:rPr lang="en-US" sz="1600" b="1">
                <a:latin typeface="Consolas"/>
                <a:ea typeface="+mn-lt"/>
                <a:cs typeface="+mn-lt"/>
              </a:rPr>
              <a:t>Training Set:</a:t>
            </a:r>
            <a:r>
              <a:rPr lang="en-US" sz="1600">
                <a:latin typeface="Consolas"/>
                <a:ea typeface="+mn-lt"/>
                <a:cs typeface="+mn-lt"/>
              </a:rPr>
              <a:t> Train the model.</a:t>
            </a:r>
            <a:endParaRPr lang="en-US" sz="1600">
              <a:latin typeface="Consolas"/>
            </a:endParaRPr>
          </a:p>
          <a:p>
            <a:pPr marL="742950" lvl="1" indent="-285750">
              <a:buFont typeface="Arial"/>
              <a:buChar char="•"/>
            </a:pPr>
            <a:r>
              <a:rPr lang="en-US" sz="1600" b="1">
                <a:latin typeface="Consolas"/>
                <a:ea typeface="+mn-lt"/>
                <a:cs typeface="+mn-lt"/>
              </a:rPr>
              <a:t>Validation Set:</a:t>
            </a:r>
            <a:r>
              <a:rPr lang="en-US" sz="1600">
                <a:latin typeface="Consolas"/>
                <a:ea typeface="+mn-lt"/>
                <a:cs typeface="+mn-lt"/>
              </a:rPr>
              <a:t> Fine-tune hyperparameters, prevent overfitting.</a:t>
            </a:r>
            <a:endParaRPr lang="en-US" sz="1600">
              <a:latin typeface="Consolas"/>
            </a:endParaRPr>
          </a:p>
          <a:p>
            <a:pPr marL="742950" lvl="1" indent="-285750">
              <a:buFont typeface="Arial"/>
              <a:buChar char="•"/>
            </a:pPr>
            <a:r>
              <a:rPr lang="en-US" sz="1600" b="1">
                <a:latin typeface="Consolas"/>
                <a:ea typeface="+mn-lt"/>
                <a:cs typeface="+mn-lt"/>
              </a:rPr>
              <a:t>Test Set:</a:t>
            </a:r>
            <a:r>
              <a:rPr lang="en-US" sz="1600">
                <a:latin typeface="Consolas"/>
                <a:ea typeface="+mn-lt"/>
                <a:cs typeface="+mn-lt"/>
              </a:rPr>
              <a:t> Evaluate the final model's performance.</a:t>
            </a:r>
            <a:endParaRPr lang="en-US" sz="1600">
              <a:latin typeface="Consolas"/>
            </a:endParaRPr>
          </a:p>
          <a:p>
            <a:pPr marL="742950" lvl="1" indent="-285750">
              <a:buFont typeface="Arial"/>
              <a:buChar char="•"/>
            </a:pPr>
            <a:endParaRPr lang="en-US" sz="1600">
              <a:latin typeface="Consolas"/>
              <a:ea typeface="+mn-lt"/>
              <a:cs typeface="+mn-lt"/>
            </a:endParaRPr>
          </a:p>
          <a:p>
            <a:r>
              <a:rPr lang="en-US" b="1">
                <a:latin typeface="Consolas"/>
                <a:ea typeface="+mn-lt"/>
                <a:cs typeface="+mn-lt"/>
              </a:rPr>
              <a:t>4. Model Selection and Architecture Design</a:t>
            </a:r>
            <a:endParaRPr lang="en-US">
              <a:latin typeface="Consolas"/>
            </a:endParaRPr>
          </a:p>
          <a:p>
            <a:pPr marL="742950" lvl="1" indent="-285750">
              <a:buFont typeface="Arial"/>
              <a:buChar char="•"/>
            </a:pPr>
            <a:r>
              <a:rPr lang="en-US" sz="1600" b="1">
                <a:latin typeface="Consolas"/>
                <a:ea typeface="+mn-lt"/>
                <a:cs typeface="+mn-lt"/>
              </a:rPr>
              <a:t>Selection:</a:t>
            </a:r>
            <a:r>
              <a:rPr lang="en-US" sz="1600">
                <a:latin typeface="Consolas"/>
                <a:ea typeface="+mn-lt"/>
                <a:cs typeface="+mn-lt"/>
              </a:rPr>
              <a:t> Choose pre-trained models (e.g., MobileNetV2, DenseNet201) for image classification.</a:t>
            </a:r>
            <a:endParaRPr lang="en-US" sz="1600">
              <a:latin typeface="Consolas"/>
            </a:endParaRPr>
          </a:p>
          <a:p>
            <a:pPr marL="742950" lvl="1" indent="-285750">
              <a:buFont typeface="Arial"/>
              <a:buChar char="•"/>
            </a:pPr>
            <a:r>
              <a:rPr lang="en-US" sz="1600" b="1">
                <a:latin typeface="Consolas"/>
                <a:ea typeface="+mn-lt"/>
                <a:cs typeface="+mn-lt"/>
              </a:rPr>
              <a:t>Architecture:</a:t>
            </a:r>
            <a:r>
              <a:rPr lang="en-US" sz="1600">
                <a:latin typeface="Consolas"/>
                <a:ea typeface="+mn-lt"/>
                <a:cs typeface="+mn-lt"/>
              </a:rPr>
              <a:t> Define layers, activation functions, dropout, and batch normalization. Use transfer learning.</a:t>
            </a:r>
            <a:endParaRPr lang="en-US" sz="1600">
              <a:latin typeface="Consolas"/>
            </a:endParaRPr>
          </a:p>
          <a:p>
            <a:pPr marL="742950" lvl="1" indent="-285750">
              <a:buFont typeface="Arial"/>
              <a:buChar char="•"/>
            </a:pPr>
            <a:endParaRPr lang="en-US" sz="1600">
              <a:latin typeface="Consolas"/>
              <a:ea typeface="+mn-lt"/>
              <a:cs typeface="+mn-lt"/>
            </a:endParaRPr>
          </a:p>
          <a:p>
            <a:r>
              <a:rPr lang="en-US" b="1">
                <a:latin typeface="Consolas"/>
                <a:ea typeface="+mn-lt"/>
                <a:cs typeface="+mn-lt"/>
              </a:rPr>
              <a:t>5. Model Training and Optimization</a:t>
            </a:r>
            <a:endParaRPr lang="en-US">
              <a:latin typeface="Consolas"/>
            </a:endParaRPr>
          </a:p>
          <a:p>
            <a:pPr marL="742950" lvl="1" indent="-285750">
              <a:buFont typeface="Arial"/>
              <a:buChar char="•"/>
            </a:pPr>
            <a:r>
              <a:rPr lang="en-US" sz="1600" b="1">
                <a:latin typeface="Consolas"/>
                <a:ea typeface="+mn-lt"/>
                <a:cs typeface="+mn-lt"/>
              </a:rPr>
              <a:t>Initialization:</a:t>
            </a:r>
            <a:r>
              <a:rPr lang="en-US" sz="1600">
                <a:latin typeface="Consolas"/>
                <a:ea typeface="+mn-lt"/>
                <a:cs typeface="+mn-lt"/>
              </a:rPr>
              <a:t> Load pre-trained model weights, freeze specific layers.</a:t>
            </a:r>
            <a:endParaRPr lang="en-US" sz="1600">
              <a:latin typeface="Consolas"/>
            </a:endParaRPr>
          </a:p>
          <a:p>
            <a:pPr marL="742950" lvl="1" indent="-285750">
              <a:buFont typeface="Arial"/>
              <a:buChar char="•"/>
            </a:pPr>
            <a:r>
              <a:rPr lang="en-US" sz="1600" b="1">
                <a:latin typeface="Consolas"/>
                <a:ea typeface="+mn-lt"/>
                <a:cs typeface="+mn-lt"/>
              </a:rPr>
              <a:t>Training:</a:t>
            </a:r>
            <a:r>
              <a:rPr lang="en-US" sz="1600">
                <a:latin typeface="Consolas"/>
                <a:ea typeface="+mn-lt"/>
                <a:cs typeface="+mn-lt"/>
              </a:rPr>
              <a:t> Use optimizers (SGD, Adam), loss functions (categorical cross-entropy). Monitor using accuracy and loss.</a:t>
            </a:r>
            <a:endParaRPr lang="en-US" sz="1600">
              <a:latin typeface="Consolas"/>
            </a:endParaRPr>
          </a:p>
          <a:p>
            <a:pPr marL="742950" lvl="1" indent="-285750">
              <a:buFont typeface="Arial"/>
              <a:buChar char="•"/>
            </a:pPr>
            <a:r>
              <a:rPr lang="en-US" sz="1600" b="1">
                <a:latin typeface="Consolas"/>
                <a:ea typeface="+mn-lt"/>
                <a:cs typeface="+mn-lt"/>
              </a:rPr>
              <a:t>Tuning:</a:t>
            </a:r>
            <a:r>
              <a:rPr lang="en-US" sz="1600">
                <a:latin typeface="Consolas"/>
                <a:ea typeface="+mn-lt"/>
                <a:cs typeface="+mn-lt"/>
              </a:rPr>
              <a:t> Fine-tune hyperparameters with learning rate scheduling, early stopping, grid/random search.</a:t>
            </a:r>
            <a:endParaRPr lang="en-US" sz="1600">
              <a:latin typeface="Consolas"/>
            </a:endParaRPr>
          </a:p>
          <a:p>
            <a:endParaRPr lang="en-US" sz="1100" b="1">
              <a:latin typeface="Consolas"/>
            </a:endParaRPr>
          </a:p>
          <a:p>
            <a:endParaRPr lang="en-US" sz="1100">
              <a:latin typeface="Consolas"/>
              <a:cs typeface="Times New Roman"/>
            </a:endParaRPr>
          </a:p>
        </p:txBody>
      </p:sp>
    </p:spTree>
    <p:extLst>
      <p:ext uri="{BB962C8B-B14F-4D97-AF65-F5344CB8AC3E}">
        <p14:creationId xmlns:p14="http://schemas.microsoft.com/office/powerpoint/2010/main" val="4153531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6209-8B48-E62C-F00F-50CCC9EB2C6E}"/>
              </a:ext>
            </a:extLst>
          </p:cNvPr>
          <p:cNvSpPr>
            <a:spLocks noGrp="1"/>
          </p:cNvSpPr>
          <p:nvPr>
            <p:ph type="title"/>
          </p:nvPr>
        </p:nvSpPr>
        <p:spPr>
          <a:xfrm>
            <a:off x="214923" y="105507"/>
            <a:ext cx="9144000" cy="664308"/>
          </a:xfrm>
        </p:spPr>
        <p:txBody>
          <a:bodyPr/>
          <a:lstStyle/>
          <a:p>
            <a:r>
              <a:rPr lang="en-IN"/>
              <a:t>Methodology</a:t>
            </a:r>
            <a:endParaRPr lang="en-US"/>
          </a:p>
        </p:txBody>
      </p:sp>
      <p:sp>
        <p:nvSpPr>
          <p:cNvPr id="5" name="TextBox 4">
            <a:extLst>
              <a:ext uri="{FF2B5EF4-FFF2-40B4-BE49-F238E27FC236}">
                <a16:creationId xmlns:a16="http://schemas.microsoft.com/office/drawing/2014/main" id="{8BA45618-FDA4-C15C-AC31-FCA085933020}"/>
              </a:ext>
            </a:extLst>
          </p:cNvPr>
          <p:cNvSpPr txBox="1"/>
          <p:nvPr/>
        </p:nvSpPr>
        <p:spPr>
          <a:xfrm>
            <a:off x="214923" y="942729"/>
            <a:ext cx="11578979"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b="1" baseline="0">
                <a:solidFill>
                  <a:srgbClr val="FFFFFF"/>
                </a:solidFill>
                <a:latin typeface="Consolas"/>
                <a:ea typeface="Segoe UI"/>
                <a:cs typeface="Segoe UI"/>
              </a:rPr>
              <a:t>6. Model Evaluation and Validation</a:t>
            </a:r>
            <a:r>
              <a:rPr lang="en-US">
                <a:solidFill>
                  <a:srgbClr val="FFFFFF"/>
                </a:solidFill>
                <a:latin typeface="Consolas"/>
                <a:ea typeface="Segoe UI"/>
                <a:cs typeface="Segoe UI"/>
              </a:rPr>
              <a:t>​</a:t>
            </a:r>
          </a:p>
          <a:p>
            <a:pPr marL="742950" lvl="1" indent="-285750" rtl="0">
              <a:buChar char="•"/>
            </a:pPr>
            <a:r>
              <a:rPr lang="en-US" sz="1600" b="1" baseline="0">
                <a:solidFill>
                  <a:srgbClr val="FFFFFF"/>
                </a:solidFill>
                <a:latin typeface="Consolas"/>
                <a:ea typeface="Arial"/>
                <a:cs typeface="Arial"/>
              </a:rPr>
              <a:t>Evaluation:</a:t>
            </a:r>
            <a:r>
              <a:rPr lang="en-US" sz="1600" baseline="0">
                <a:solidFill>
                  <a:srgbClr val="FFFFFF"/>
                </a:solidFill>
                <a:latin typeface="Consolas"/>
                <a:ea typeface="Arial"/>
                <a:cs typeface="Arial"/>
              </a:rPr>
              <a:t> Assess on the validation set using metrics (accuracy, precision, recall, F1-score).</a:t>
            </a:r>
            <a:r>
              <a:rPr lang="en-US" sz="1600">
                <a:solidFill>
                  <a:srgbClr val="FFFFFF"/>
                </a:solidFill>
                <a:latin typeface="Consolas"/>
                <a:ea typeface="Arial"/>
                <a:cs typeface="Arial"/>
              </a:rPr>
              <a:t>​</a:t>
            </a:r>
          </a:p>
          <a:p>
            <a:pPr marL="742950" lvl="1" indent="-285750" rtl="0">
              <a:buChar char="•"/>
            </a:pPr>
            <a:r>
              <a:rPr lang="en-US" sz="1600" b="1" baseline="0">
                <a:solidFill>
                  <a:srgbClr val="FFFFFF"/>
                </a:solidFill>
                <a:latin typeface="Consolas"/>
                <a:ea typeface="Arial"/>
                <a:cs typeface="Arial"/>
              </a:rPr>
              <a:t>Adjustment:</a:t>
            </a:r>
            <a:r>
              <a:rPr lang="en-US" sz="1600" baseline="0">
                <a:solidFill>
                  <a:srgbClr val="FFFFFF"/>
                </a:solidFill>
                <a:latin typeface="Consolas"/>
                <a:ea typeface="Arial"/>
                <a:cs typeface="Arial"/>
              </a:rPr>
              <a:t> Modify hyperparameters based on validation results.</a:t>
            </a:r>
            <a:r>
              <a:rPr lang="en-US" sz="1600">
                <a:solidFill>
                  <a:srgbClr val="FFFFFF"/>
                </a:solidFill>
                <a:latin typeface="Consolas"/>
                <a:ea typeface="Arial"/>
                <a:cs typeface="Arial"/>
              </a:rPr>
              <a:t>​</a:t>
            </a:r>
          </a:p>
          <a:p>
            <a:pPr marL="742950" lvl="1" indent="-285750" rtl="0">
              <a:buChar char="•"/>
            </a:pPr>
            <a:r>
              <a:rPr lang="en-US" sz="1600" b="1" baseline="0">
                <a:solidFill>
                  <a:srgbClr val="FFFFFF"/>
                </a:solidFill>
                <a:latin typeface="Consolas"/>
                <a:ea typeface="Arial"/>
                <a:cs typeface="Arial"/>
              </a:rPr>
              <a:t>Cross-Validation:</a:t>
            </a:r>
            <a:r>
              <a:rPr lang="en-US" sz="1600" baseline="0">
                <a:solidFill>
                  <a:srgbClr val="FFFFFF"/>
                </a:solidFill>
                <a:latin typeface="Consolas"/>
                <a:ea typeface="Arial"/>
                <a:cs typeface="Arial"/>
              </a:rPr>
              <a:t> Implement k-fold cross-validation for robustness.</a:t>
            </a:r>
            <a:r>
              <a:rPr lang="en-US" sz="1600">
                <a:solidFill>
                  <a:srgbClr val="FFFFFF"/>
                </a:solidFill>
                <a:latin typeface="Consolas"/>
                <a:ea typeface="Arial"/>
                <a:cs typeface="Arial"/>
              </a:rPr>
              <a:t>​</a:t>
            </a:r>
          </a:p>
          <a:p>
            <a:pPr marL="742950" lvl="1" indent="-285750">
              <a:buChar char="•"/>
            </a:pPr>
            <a:endParaRPr lang="en-US" sz="1600">
              <a:solidFill>
                <a:srgbClr val="FFFFFF"/>
              </a:solidFill>
              <a:latin typeface="Consolas"/>
              <a:ea typeface="Segoe UI"/>
              <a:cs typeface="Arial"/>
            </a:endParaRPr>
          </a:p>
          <a:p>
            <a:pPr rtl="0"/>
            <a:r>
              <a:rPr lang="en-US" b="1" baseline="0">
                <a:solidFill>
                  <a:srgbClr val="FFFFFF"/>
                </a:solidFill>
                <a:latin typeface="Consolas"/>
                <a:ea typeface="Segoe UI"/>
                <a:cs typeface="Segoe UI"/>
              </a:rPr>
              <a:t>7. Testing and Deployment</a:t>
            </a:r>
            <a:r>
              <a:rPr lang="en-US">
                <a:solidFill>
                  <a:srgbClr val="FFFFFF"/>
                </a:solidFill>
                <a:latin typeface="Consolas"/>
                <a:ea typeface="Segoe UI"/>
                <a:cs typeface="Segoe UI"/>
              </a:rPr>
              <a:t>​</a:t>
            </a:r>
          </a:p>
          <a:p>
            <a:pPr marL="742950" lvl="1" indent="-285750" rtl="0">
              <a:buChar char="•"/>
            </a:pPr>
            <a:r>
              <a:rPr lang="en-US" sz="1600" b="1" baseline="0">
                <a:solidFill>
                  <a:srgbClr val="FFFFFF"/>
                </a:solidFill>
                <a:latin typeface="Consolas"/>
                <a:ea typeface="Arial"/>
                <a:cs typeface="Arial"/>
              </a:rPr>
              <a:t>Final Evaluation:</a:t>
            </a:r>
            <a:r>
              <a:rPr lang="en-US" sz="1600" baseline="0">
                <a:solidFill>
                  <a:srgbClr val="FFFFFF"/>
                </a:solidFill>
                <a:latin typeface="Consolas"/>
                <a:ea typeface="Arial"/>
                <a:cs typeface="Arial"/>
              </a:rPr>
              <a:t> Assess performance on the untouched test set.</a:t>
            </a:r>
            <a:r>
              <a:rPr lang="en-US" sz="1600">
                <a:solidFill>
                  <a:srgbClr val="FFFFFF"/>
                </a:solidFill>
                <a:latin typeface="Consolas"/>
                <a:ea typeface="Arial"/>
                <a:cs typeface="Arial"/>
              </a:rPr>
              <a:t>​</a:t>
            </a:r>
          </a:p>
          <a:p>
            <a:pPr marL="742950" lvl="1" indent="-285750" rtl="0">
              <a:buChar char="•"/>
            </a:pPr>
            <a:r>
              <a:rPr lang="en-US" sz="1600" b="1" baseline="0">
                <a:solidFill>
                  <a:srgbClr val="FFFFFF"/>
                </a:solidFill>
                <a:latin typeface="Consolas"/>
                <a:ea typeface="Arial"/>
                <a:cs typeface="Arial"/>
              </a:rPr>
              <a:t>Deployment:</a:t>
            </a:r>
            <a:r>
              <a:rPr lang="en-US" sz="1600" baseline="0">
                <a:solidFill>
                  <a:srgbClr val="FFFFFF"/>
                </a:solidFill>
                <a:latin typeface="Consolas"/>
                <a:ea typeface="Arial"/>
                <a:cs typeface="Arial"/>
              </a:rPr>
              <a:t> Deploy the trained model based on computational needs (on-premise, cloud-based, or edge-based).</a:t>
            </a:r>
            <a:r>
              <a:rPr lang="en-US" sz="1600">
                <a:solidFill>
                  <a:srgbClr val="FFFFFF"/>
                </a:solidFill>
                <a:latin typeface="Consolas"/>
                <a:ea typeface="Arial"/>
                <a:cs typeface="Arial"/>
              </a:rPr>
              <a:t>​</a:t>
            </a:r>
          </a:p>
          <a:p>
            <a:pPr marL="742950" lvl="1" indent="-285750">
              <a:buChar char="•"/>
            </a:pPr>
            <a:endParaRPr lang="en-US" sz="1600">
              <a:solidFill>
                <a:srgbClr val="FFFFFF"/>
              </a:solidFill>
              <a:latin typeface="Consolas"/>
              <a:ea typeface="Segoe UI"/>
              <a:cs typeface="Arial"/>
            </a:endParaRPr>
          </a:p>
          <a:p>
            <a:pPr rtl="0"/>
            <a:r>
              <a:rPr lang="en-US" b="1" baseline="0">
                <a:solidFill>
                  <a:srgbClr val="FFFFFF"/>
                </a:solidFill>
                <a:latin typeface="Consolas"/>
                <a:ea typeface="Segoe UI"/>
                <a:cs typeface="Segoe UI"/>
              </a:rPr>
              <a:t>8. Future Considerations and Improvement</a:t>
            </a:r>
            <a:r>
              <a:rPr lang="en-US">
                <a:solidFill>
                  <a:srgbClr val="FFFFFF"/>
                </a:solidFill>
                <a:latin typeface="Consolas"/>
                <a:ea typeface="Segoe UI"/>
                <a:cs typeface="Segoe UI"/>
              </a:rPr>
              <a:t>​</a:t>
            </a:r>
          </a:p>
          <a:p>
            <a:pPr marL="742950" lvl="1" indent="-285750" rtl="0">
              <a:buChar char="•"/>
            </a:pPr>
            <a:r>
              <a:rPr lang="en-US" sz="1600" b="1" baseline="0">
                <a:solidFill>
                  <a:srgbClr val="FFFFFF"/>
                </a:solidFill>
                <a:latin typeface="Consolas"/>
                <a:ea typeface="Arial"/>
                <a:cs typeface="Arial"/>
              </a:rPr>
              <a:t>Scalability:</a:t>
            </a:r>
            <a:r>
              <a:rPr lang="en-US" sz="1600" baseline="0">
                <a:solidFill>
                  <a:srgbClr val="FFFFFF"/>
                </a:solidFill>
                <a:latin typeface="Consolas"/>
                <a:ea typeface="Arial"/>
                <a:cs typeface="Arial"/>
              </a:rPr>
              <a:t> Discuss handling large datasets and adaptability to new ballot papers.</a:t>
            </a:r>
            <a:r>
              <a:rPr lang="en-US" sz="1600">
                <a:solidFill>
                  <a:srgbClr val="FFFFFF"/>
                </a:solidFill>
                <a:latin typeface="Consolas"/>
                <a:ea typeface="Arial"/>
                <a:cs typeface="Arial"/>
              </a:rPr>
              <a:t>​</a:t>
            </a:r>
          </a:p>
          <a:p>
            <a:pPr marL="742950" lvl="1" indent="-285750" rtl="0">
              <a:buChar char="•"/>
            </a:pPr>
            <a:r>
              <a:rPr lang="en-US" sz="1600" b="1" baseline="0">
                <a:solidFill>
                  <a:srgbClr val="FFFFFF"/>
                </a:solidFill>
                <a:latin typeface="Consolas"/>
                <a:ea typeface="Arial"/>
                <a:cs typeface="Arial"/>
              </a:rPr>
              <a:t>Continual Improvement:</a:t>
            </a:r>
            <a:r>
              <a:rPr lang="en-US" sz="1600" baseline="0">
                <a:solidFill>
                  <a:srgbClr val="FFFFFF"/>
                </a:solidFill>
                <a:latin typeface="Consolas"/>
                <a:ea typeface="Arial"/>
                <a:cs typeface="Arial"/>
              </a:rPr>
              <a:t> Address strategies for ongoing model refinement.</a:t>
            </a:r>
            <a:r>
              <a:rPr lang="en-US" sz="1600">
                <a:solidFill>
                  <a:srgbClr val="FFFFFF"/>
                </a:solidFill>
                <a:latin typeface="Consolas"/>
                <a:ea typeface="Arial"/>
                <a:cs typeface="Arial"/>
              </a:rPr>
              <a:t>​</a:t>
            </a:r>
          </a:p>
          <a:p>
            <a:pPr marL="742950" lvl="1" indent="-285750" rtl="0">
              <a:buChar char="•"/>
            </a:pPr>
            <a:r>
              <a:rPr lang="en-US" sz="1600" b="1" baseline="0">
                <a:solidFill>
                  <a:srgbClr val="FFFFFF"/>
                </a:solidFill>
                <a:latin typeface="Consolas"/>
                <a:ea typeface="Arial"/>
                <a:cs typeface="Arial"/>
              </a:rPr>
              <a:t>Ethical Considerations:</a:t>
            </a:r>
            <a:r>
              <a:rPr lang="en-US" sz="1600" baseline="0">
                <a:solidFill>
                  <a:srgbClr val="FFFFFF"/>
                </a:solidFill>
                <a:latin typeface="Consolas"/>
                <a:ea typeface="Arial"/>
                <a:cs typeface="Arial"/>
              </a:rPr>
              <a:t> Consider biases, fairness, and transparency in predictions.</a:t>
            </a:r>
            <a:r>
              <a:rPr lang="en-US" sz="1600">
                <a:solidFill>
                  <a:srgbClr val="FFFFFF"/>
                </a:solidFill>
                <a:latin typeface="Consolas"/>
                <a:ea typeface="Arial"/>
                <a:cs typeface="Arial"/>
              </a:rPr>
              <a:t>​</a:t>
            </a:r>
          </a:p>
          <a:p>
            <a:pPr marL="742950" lvl="1" indent="-285750">
              <a:buChar char="•"/>
            </a:pPr>
            <a:endParaRPr lang="en-US">
              <a:solidFill>
                <a:srgbClr val="FFFFFF"/>
              </a:solidFill>
              <a:latin typeface="Consolas"/>
              <a:ea typeface="Segoe UI"/>
              <a:cs typeface="Arial"/>
            </a:endParaRPr>
          </a:p>
          <a:p>
            <a:pPr rtl="0"/>
            <a:r>
              <a:rPr lang="en-US" b="1" baseline="0">
                <a:solidFill>
                  <a:srgbClr val="FFFFFF"/>
                </a:solidFill>
                <a:latin typeface="Consolas"/>
                <a:ea typeface="Segoe UI"/>
                <a:cs typeface="Segoe UI"/>
              </a:rPr>
              <a:t>9. Documentation and Reporting</a:t>
            </a:r>
            <a:r>
              <a:rPr lang="en-US">
                <a:solidFill>
                  <a:srgbClr val="FFFFFF"/>
                </a:solidFill>
                <a:latin typeface="Consolas"/>
                <a:ea typeface="Segoe UI"/>
                <a:cs typeface="Segoe UI"/>
              </a:rPr>
              <a:t>​</a:t>
            </a:r>
          </a:p>
          <a:p>
            <a:pPr marL="742950" lvl="1" indent="-285750" rtl="0">
              <a:buChar char="•"/>
            </a:pPr>
            <a:r>
              <a:rPr lang="en-US" sz="1600" b="1" baseline="0">
                <a:solidFill>
                  <a:srgbClr val="FFFFFF"/>
                </a:solidFill>
                <a:latin typeface="Consolas"/>
                <a:ea typeface="Arial"/>
                <a:cs typeface="Arial"/>
              </a:rPr>
              <a:t>Comprehensive Documentation:</a:t>
            </a:r>
            <a:r>
              <a:rPr lang="en-US" sz="1600" baseline="0">
                <a:solidFill>
                  <a:srgbClr val="FFFFFF"/>
                </a:solidFill>
                <a:latin typeface="Consolas"/>
                <a:ea typeface="Arial"/>
                <a:cs typeface="Arial"/>
              </a:rPr>
              <a:t> Cover dataset details, model architecture, hyperparameters, training logs, and evaluation results.</a:t>
            </a:r>
            <a:r>
              <a:rPr lang="en-US" sz="1600">
                <a:solidFill>
                  <a:srgbClr val="FFFFFF"/>
                </a:solidFill>
                <a:latin typeface="Consolas"/>
                <a:ea typeface="Arial"/>
                <a:cs typeface="Arial"/>
              </a:rPr>
              <a:t>​</a:t>
            </a:r>
          </a:p>
          <a:p>
            <a:pPr marL="742950" lvl="1" indent="-285750" rtl="0">
              <a:buChar char="•"/>
            </a:pPr>
            <a:r>
              <a:rPr lang="en-US" sz="1600" b="1" baseline="0">
                <a:solidFill>
                  <a:srgbClr val="FFFFFF"/>
                </a:solidFill>
                <a:latin typeface="Consolas"/>
                <a:ea typeface="Arial"/>
                <a:cs typeface="Arial"/>
              </a:rPr>
              <a:t>Report Writing:</a:t>
            </a:r>
            <a:r>
              <a:rPr lang="en-US" sz="1600" baseline="0">
                <a:solidFill>
                  <a:srgbClr val="FFFFFF"/>
                </a:solidFill>
                <a:latin typeface="Consolas"/>
                <a:ea typeface="Arial"/>
                <a:cs typeface="Arial"/>
              </a:rPr>
              <a:t> Summarize methodology, findings, limitations, and future directions. Include visualizations, code snippets, and references.</a:t>
            </a:r>
            <a:endParaRPr lang="en-US" sz="1600"/>
          </a:p>
        </p:txBody>
      </p:sp>
    </p:spTree>
    <p:extLst>
      <p:ext uri="{BB962C8B-B14F-4D97-AF65-F5344CB8AC3E}">
        <p14:creationId xmlns:p14="http://schemas.microsoft.com/office/powerpoint/2010/main" val="2913307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 Computer 16x9</vt:lpstr>
      <vt:lpstr>Ballot Paper Identification using MobileNetV2 and Transfer Learning</vt:lpstr>
      <vt:lpstr>Outline</vt:lpstr>
      <vt:lpstr>Introduction</vt:lpstr>
      <vt:lpstr>Literature Review</vt:lpstr>
      <vt:lpstr>Literature Review</vt:lpstr>
      <vt:lpstr>Methodology</vt:lpstr>
      <vt:lpstr>Some samples of dataset</vt:lpstr>
      <vt:lpstr>Methodology</vt:lpstr>
      <vt:lpstr>Methodology</vt:lpstr>
      <vt:lpstr>Process Methodology</vt:lpstr>
      <vt:lpstr>Process Methodology</vt:lpstr>
      <vt:lpstr>Process Methodology</vt:lpstr>
      <vt:lpstr>System Architecture:</vt:lpstr>
      <vt:lpstr>Results</vt:lpstr>
      <vt:lpstr>Results</vt:lpstr>
      <vt:lpstr>Results</vt:lpstr>
      <vt:lpstr>Conclusion &amp; Future Scope</vt:lpstr>
      <vt:lpstr>References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Utkarsh Chaurasia</dc:creator>
  <cp:revision>45</cp:revision>
  <dcterms:created xsi:type="dcterms:W3CDTF">2023-09-25T16:21:51Z</dcterms:created>
  <dcterms:modified xsi:type="dcterms:W3CDTF">2023-11-28T04:41:14Z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