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11.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95" r:id="rId5"/>
    <p:sldId id="263" r:id="rId6"/>
    <p:sldId id="298" r:id="rId7"/>
    <p:sldId id="317" r:id="rId8"/>
    <p:sldId id="301" r:id="rId9"/>
    <p:sldId id="286" r:id="rId10"/>
    <p:sldId id="287" r:id="rId11"/>
    <p:sldId id="312" r:id="rId12"/>
    <p:sldId id="267" r:id="rId13"/>
    <p:sldId id="313" r:id="rId14"/>
    <p:sldId id="292" r:id="rId15"/>
    <p:sldId id="268" r:id="rId16"/>
    <p:sldId id="314" r:id="rId17"/>
    <p:sldId id="270" r:id="rId18"/>
    <p:sldId id="271" r:id="rId19"/>
    <p:sldId id="294" r:id="rId20"/>
    <p:sldId id="274" r:id="rId21"/>
    <p:sldId id="276" r:id="rId22"/>
    <p:sldId id="308" r:id="rId23"/>
    <p:sldId id="309" r:id="rId24"/>
    <p:sldId id="310" r:id="rId25"/>
    <p:sldId id="315" r:id="rId26"/>
    <p:sldId id="316" r:id="rId27"/>
    <p:sldId id="31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C9E95-240F-46A3-8508-17EAA7408500}" type="datetimeFigureOut">
              <a:rPr lang="en-US" smtClean="0"/>
              <a:t>10/20/2020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6C006-BD60-47A2-8C98-8618395122F3}" type="slidenum">
              <a:rPr lang="en-US" smtClean="0"/>
              <a:t>‹#›</a:t>
            </a:fld>
            <a:endParaRPr lang="en-US" dirty="0"/>
          </a:p>
        </p:txBody>
      </p:sp>
    </p:spTree>
    <p:extLst>
      <p:ext uri="{BB962C8B-B14F-4D97-AF65-F5344CB8AC3E}">
        <p14:creationId xmlns:p14="http://schemas.microsoft.com/office/powerpoint/2010/main" val="131392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a:t>
            </a:fld>
            <a:endParaRPr lang="en-US" dirty="0"/>
          </a:p>
        </p:txBody>
      </p:sp>
    </p:spTree>
    <p:extLst>
      <p:ext uri="{BB962C8B-B14F-4D97-AF65-F5344CB8AC3E}">
        <p14:creationId xmlns:p14="http://schemas.microsoft.com/office/powerpoint/2010/main" val="27962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10</a:t>
            </a:fld>
            <a:endParaRPr lang="en-US" dirty="0"/>
          </a:p>
        </p:txBody>
      </p:sp>
    </p:spTree>
    <p:extLst>
      <p:ext uri="{BB962C8B-B14F-4D97-AF65-F5344CB8AC3E}">
        <p14:creationId xmlns:p14="http://schemas.microsoft.com/office/powerpoint/2010/main" val="199238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11</a:t>
            </a:fld>
            <a:endParaRPr lang="en-US" dirty="0"/>
          </a:p>
        </p:txBody>
      </p:sp>
    </p:spTree>
    <p:extLst>
      <p:ext uri="{BB962C8B-B14F-4D97-AF65-F5344CB8AC3E}">
        <p14:creationId xmlns:p14="http://schemas.microsoft.com/office/powerpoint/2010/main" val="5708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12</a:t>
            </a:fld>
            <a:endParaRPr lang="en-US" dirty="0"/>
          </a:p>
        </p:txBody>
      </p:sp>
    </p:spTree>
    <p:extLst>
      <p:ext uri="{BB962C8B-B14F-4D97-AF65-F5344CB8AC3E}">
        <p14:creationId xmlns:p14="http://schemas.microsoft.com/office/powerpoint/2010/main" val="3885244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13</a:t>
            </a:fld>
            <a:endParaRPr lang="en-US" dirty="0"/>
          </a:p>
        </p:txBody>
      </p:sp>
    </p:spTree>
    <p:extLst>
      <p:ext uri="{BB962C8B-B14F-4D97-AF65-F5344CB8AC3E}">
        <p14:creationId xmlns:p14="http://schemas.microsoft.com/office/powerpoint/2010/main" val="2697495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14</a:t>
            </a:fld>
            <a:endParaRPr lang="en-US" dirty="0"/>
          </a:p>
        </p:txBody>
      </p:sp>
    </p:spTree>
    <p:extLst>
      <p:ext uri="{BB962C8B-B14F-4D97-AF65-F5344CB8AC3E}">
        <p14:creationId xmlns:p14="http://schemas.microsoft.com/office/powerpoint/2010/main" val="1738609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15</a:t>
            </a:fld>
            <a:endParaRPr lang="en-US" dirty="0"/>
          </a:p>
        </p:txBody>
      </p:sp>
    </p:spTree>
    <p:extLst>
      <p:ext uri="{BB962C8B-B14F-4D97-AF65-F5344CB8AC3E}">
        <p14:creationId xmlns:p14="http://schemas.microsoft.com/office/powerpoint/2010/main" val="2924162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16</a:t>
            </a:fld>
            <a:endParaRPr lang="en-US" dirty="0"/>
          </a:p>
        </p:txBody>
      </p:sp>
    </p:spTree>
    <p:extLst>
      <p:ext uri="{BB962C8B-B14F-4D97-AF65-F5344CB8AC3E}">
        <p14:creationId xmlns:p14="http://schemas.microsoft.com/office/powerpoint/2010/main" val="1987941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17</a:t>
            </a:fld>
            <a:endParaRPr lang="en-US" dirty="0"/>
          </a:p>
        </p:txBody>
      </p:sp>
    </p:spTree>
    <p:extLst>
      <p:ext uri="{BB962C8B-B14F-4D97-AF65-F5344CB8AC3E}">
        <p14:creationId xmlns:p14="http://schemas.microsoft.com/office/powerpoint/2010/main" val="4171342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18</a:t>
            </a:fld>
            <a:endParaRPr lang="en-US" dirty="0"/>
          </a:p>
        </p:txBody>
      </p:sp>
    </p:spTree>
    <p:extLst>
      <p:ext uri="{BB962C8B-B14F-4D97-AF65-F5344CB8AC3E}">
        <p14:creationId xmlns:p14="http://schemas.microsoft.com/office/powerpoint/2010/main" val="330214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19</a:t>
            </a:fld>
            <a:endParaRPr lang="en-US" dirty="0"/>
          </a:p>
        </p:txBody>
      </p:sp>
    </p:spTree>
    <p:extLst>
      <p:ext uri="{BB962C8B-B14F-4D97-AF65-F5344CB8AC3E}">
        <p14:creationId xmlns:p14="http://schemas.microsoft.com/office/powerpoint/2010/main" val="4205215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a:t>
            </a:fld>
            <a:endParaRPr lang="en-US" dirty="0"/>
          </a:p>
        </p:txBody>
      </p:sp>
    </p:spTree>
    <p:extLst>
      <p:ext uri="{BB962C8B-B14F-4D97-AF65-F5344CB8AC3E}">
        <p14:creationId xmlns:p14="http://schemas.microsoft.com/office/powerpoint/2010/main" val="1389271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20</a:t>
            </a:fld>
            <a:endParaRPr lang="en-US" dirty="0"/>
          </a:p>
        </p:txBody>
      </p:sp>
    </p:spTree>
    <p:extLst>
      <p:ext uri="{BB962C8B-B14F-4D97-AF65-F5344CB8AC3E}">
        <p14:creationId xmlns:p14="http://schemas.microsoft.com/office/powerpoint/2010/main" val="231209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21</a:t>
            </a:fld>
            <a:endParaRPr lang="en-US" dirty="0"/>
          </a:p>
        </p:txBody>
      </p:sp>
    </p:spTree>
    <p:extLst>
      <p:ext uri="{BB962C8B-B14F-4D97-AF65-F5344CB8AC3E}">
        <p14:creationId xmlns:p14="http://schemas.microsoft.com/office/powerpoint/2010/main" val="1507577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22</a:t>
            </a:fld>
            <a:endParaRPr lang="en-US" dirty="0"/>
          </a:p>
        </p:txBody>
      </p:sp>
    </p:spTree>
    <p:extLst>
      <p:ext uri="{BB962C8B-B14F-4D97-AF65-F5344CB8AC3E}">
        <p14:creationId xmlns:p14="http://schemas.microsoft.com/office/powerpoint/2010/main" val="1792022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23</a:t>
            </a:fld>
            <a:endParaRPr lang="en-US" dirty="0"/>
          </a:p>
        </p:txBody>
      </p:sp>
    </p:spTree>
    <p:extLst>
      <p:ext uri="{BB962C8B-B14F-4D97-AF65-F5344CB8AC3E}">
        <p14:creationId xmlns:p14="http://schemas.microsoft.com/office/powerpoint/2010/main" val="2349331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24</a:t>
            </a:fld>
            <a:endParaRPr lang="en-US" dirty="0"/>
          </a:p>
        </p:txBody>
      </p:sp>
    </p:spTree>
    <p:extLst>
      <p:ext uri="{BB962C8B-B14F-4D97-AF65-F5344CB8AC3E}">
        <p14:creationId xmlns:p14="http://schemas.microsoft.com/office/powerpoint/2010/main" val="3876250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25</a:t>
            </a:fld>
            <a:endParaRPr lang="en-US" dirty="0"/>
          </a:p>
        </p:txBody>
      </p:sp>
    </p:spTree>
    <p:extLst>
      <p:ext uri="{BB962C8B-B14F-4D97-AF65-F5344CB8AC3E}">
        <p14:creationId xmlns:p14="http://schemas.microsoft.com/office/powerpoint/2010/main" val="2728133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66C006-BD60-47A2-8C98-8618395122F3}" type="slidenum">
              <a:rPr lang="en-US" smtClean="0"/>
              <a:t>26</a:t>
            </a:fld>
            <a:endParaRPr lang="en-US" dirty="0"/>
          </a:p>
        </p:txBody>
      </p:sp>
    </p:spTree>
    <p:extLst>
      <p:ext uri="{BB962C8B-B14F-4D97-AF65-F5344CB8AC3E}">
        <p14:creationId xmlns:p14="http://schemas.microsoft.com/office/powerpoint/2010/main" val="936848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27</a:t>
            </a:fld>
            <a:endParaRPr lang="en-US" dirty="0"/>
          </a:p>
        </p:txBody>
      </p:sp>
    </p:spTree>
    <p:extLst>
      <p:ext uri="{BB962C8B-B14F-4D97-AF65-F5344CB8AC3E}">
        <p14:creationId xmlns:p14="http://schemas.microsoft.com/office/powerpoint/2010/main" val="267320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3</a:t>
            </a:fld>
            <a:endParaRPr lang="en-US" dirty="0"/>
          </a:p>
        </p:txBody>
      </p:sp>
    </p:spTree>
    <p:extLst>
      <p:ext uri="{BB962C8B-B14F-4D97-AF65-F5344CB8AC3E}">
        <p14:creationId xmlns:p14="http://schemas.microsoft.com/office/powerpoint/2010/main" val="233366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4</a:t>
            </a:fld>
            <a:endParaRPr lang="en-US" dirty="0"/>
          </a:p>
        </p:txBody>
      </p:sp>
    </p:spTree>
    <p:extLst>
      <p:ext uri="{BB962C8B-B14F-4D97-AF65-F5344CB8AC3E}">
        <p14:creationId xmlns:p14="http://schemas.microsoft.com/office/powerpoint/2010/main" val="259694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5</a:t>
            </a:fld>
            <a:endParaRPr lang="en-US" dirty="0"/>
          </a:p>
        </p:txBody>
      </p:sp>
    </p:spTree>
    <p:extLst>
      <p:ext uri="{BB962C8B-B14F-4D97-AF65-F5344CB8AC3E}">
        <p14:creationId xmlns:p14="http://schemas.microsoft.com/office/powerpoint/2010/main" val="366239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6</a:t>
            </a:fld>
            <a:endParaRPr lang="en-US" dirty="0"/>
          </a:p>
        </p:txBody>
      </p:sp>
    </p:spTree>
    <p:extLst>
      <p:ext uri="{BB962C8B-B14F-4D97-AF65-F5344CB8AC3E}">
        <p14:creationId xmlns:p14="http://schemas.microsoft.com/office/powerpoint/2010/main" val="4125349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7</a:t>
            </a:fld>
            <a:endParaRPr lang="en-US" dirty="0"/>
          </a:p>
        </p:txBody>
      </p:sp>
    </p:spTree>
    <p:extLst>
      <p:ext uri="{BB962C8B-B14F-4D97-AF65-F5344CB8AC3E}">
        <p14:creationId xmlns:p14="http://schemas.microsoft.com/office/powerpoint/2010/main" val="3737220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8</a:t>
            </a:fld>
            <a:endParaRPr lang="en-US" dirty="0"/>
          </a:p>
        </p:txBody>
      </p:sp>
    </p:spTree>
    <p:extLst>
      <p:ext uri="{BB962C8B-B14F-4D97-AF65-F5344CB8AC3E}">
        <p14:creationId xmlns:p14="http://schemas.microsoft.com/office/powerpoint/2010/main" val="2843331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6C006-BD60-47A2-8C98-8618395122F3}" type="slidenum">
              <a:rPr lang="en-US" smtClean="0"/>
              <a:t>9</a:t>
            </a:fld>
            <a:endParaRPr lang="en-US" dirty="0"/>
          </a:p>
        </p:txBody>
      </p:sp>
    </p:spTree>
    <p:extLst>
      <p:ext uri="{BB962C8B-B14F-4D97-AF65-F5344CB8AC3E}">
        <p14:creationId xmlns:p14="http://schemas.microsoft.com/office/powerpoint/2010/main" val="4055318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10/20/2020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10/20/2020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10/20/2020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BF9-B63F-4B0C-8542-3FBA142CDC1A}"/>
              </a:ext>
            </a:extLst>
          </p:cNvPr>
          <p:cNvSpPr>
            <a:spLocks noGrp="1"/>
          </p:cNvSpPr>
          <p:nvPr>
            <p:ph type="ctrTitle"/>
          </p:nvPr>
        </p:nvSpPr>
        <p:spPr/>
        <p:txBody>
          <a:bodyPr/>
          <a:lstStyle/>
          <a:p>
            <a:r>
              <a:rPr lang="en-US" dirty="0"/>
              <a:t>Cloud Computing</a:t>
            </a:r>
          </a:p>
        </p:txBody>
      </p:sp>
      <p:sp>
        <p:nvSpPr>
          <p:cNvPr id="3" name="Subtitle 2">
            <a:extLst>
              <a:ext uri="{FF2B5EF4-FFF2-40B4-BE49-F238E27FC236}">
                <a16:creationId xmlns:a16="http://schemas.microsoft.com/office/drawing/2014/main" id="{7897CEBB-DB65-4275-B640-D1B3E95DF240}"/>
              </a:ext>
            </a:extLst>
          </p:cNvPr>
          <p:cNvSpPr>
            <a:spLocks noGrp="1"/>
          </p:cNvSpPr>
          <p:nvPr>
            <p:ph type="subTitle" idx="1"/>
          </p:nvPr>
        </p:nvSpPr>
        <p:spPr/>
        <p:txBody>
          <a:bodyPr/>
          <a:lstStyle/>
          <a:p>
            <a:r>
              <a:rPr lang="en-US" dirty="0"/>
              <a:t>Chapter 4</a:t>
            </a:r>
          </a:p>
        </p:txBody>
      </p:sp>
    </p:spTree>
    <p:extLst>
      <p:ext uri="{BB962C8B-B14F-4D97-AF65-F5344CB8AC3E}">
        <p14:creationId xmlns:p14="http://schemas.microsoft.com/office/powerpoint/2010/main" val="548900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7F4F-D846-4DC2-BF9B-F3187F32298F}"/>
              </a:ext>
            </a:extLst>
          </p:cNvPr>
          <p:cNvSpPr>
            <a:spLocks noGrp="1"/>
          </p:cNvSpPr>
          <p:nvPr>
            <p:ph type="title"/>
          </p:nvPr>
        </p:nvSpPr>
        <p:spPr>
          <a:xfrm>
            <a:off x="1371600" y="1362074"/>
            <a:ext cx="9601200" cy="990691"/>
          </a:xfrm>
        </p:spPr>
        <p:txBody>
          <a:bodyPr>
            <a:normAutofit/>
          </a:bodyPr>
          <a:lstStyle/>
          <a:p>
            <a:r>
              <a:rPr lang="en-US" dirty="0"/>
              <a:t>Dynamic Load Balancing</a:t>
            </a:r>
          </a:p>
        </p:txBody>
      </p:sp>
      <p:sp>
        <p:nvSpPr>
          <p:cNvPr id="3" name="Content Placeholder 2">
            <a:extLst>
              <a:ext uri="{FF2B5EF4-FFF2-40B4-BE49-F238E27FC236}">
                <a16:creationId xmlns:a16="http://schemas.microsoft.com/office/drawing/2014/main" id="{D37BB359-9A35-4320-962F-8247F2D02B90}"/>
              </a:ext>
            </a:extLst>
          </p:cNvPr>
          <p:cNvSpPr>
            <a:spLocks noGrp="1"/>
          </p:cNvSpPr>
          <p:nvPr>
            <p:ph idx="1"/>
          </p:nvPr>
        </p:nvSpPr>
        <p:spPr>
          <a:xfrm>
            <a:off x="1371600" y="2352765"/>
            <a:ext cx="9601200" cy="3133635"/>
          </a:xfrm>
          <a:solidFill>
            <a:schemeClr val="accent2">
              <a:lumMod val="40000"/>
              <a:lumOff val="60000"/>
            </a:schemeClr>
          </a:solidFill>
        </p:spPr>
        <p:txBody>
          <a:bodyPr>
            <a:normAutofit/>
          </a:bodyPr>
          <a:lstStyle/>
          <a:p>
            <a:pPr marL="0" marR="0" algn="just">
              <a:lnSpc>
                <a:spcPct val="150000"/>
              </a:lnSpc>
              <a:spcBef>
                <a:spcPts val="0"/>
              </a:spcBef>
              <a:spcAft>
                <a:spcPts val="0"/>
              </a:spcAft>
            </a:pPr>
            <a:r>
              <a:rPr lang="en-US" dirty="0">
                <a:ea typeface="Calibri" panose="020F0502020204030204" pitchFamily="34" charset="0"/>
                <a:cs typeface="Times New Roman" panose="02020603050405020304" pitchFamily="18" charset="0"/>
              </a:rPr>
              <a:t>U</a:t>
            </a:r>
            <a:r>
              <a:rPr lang="en-US" dirty="0">
                <a:effectLst/>
                <a:ea typeface="Calibri" panose="020F0502020204030204" pitchFamily="34" charset="0"/>
                <a:cs typeface="Times New Roman" panose="02020603050405020304" pitchFamily="18" charset="0"/>
              </a:rPr>
              <a:t>se available information when trying to decide what server should receive next assignment</a:t>
            </a:r>
          </a:p>
          <a:p>
            <a:pPr marL="0" marR="0" algn="just">
              <a:lnSpc>
                <a:spcPct val="150000"/>
              </a:lnSpc>
              <a:spcBef>
                <a:spcPts val="0"/>
              </a:spcBef>
              <a:spcAft>
                <a:spcPts val="0"/>
              </a:spcAft>
            </a:pPr>
            <a:r>
              <a:rPr lang="en-US" dirty="0">
                <a:ea typeface="Calibri" panose="020F0502020204030204" pitchFamily="34" charset="0"/>
                <a:cs typeface="Times New Roman" panose="02020603050405020304" pitchFamily="18" charset="0"/>
              </a:rPr>
              <a:t>M</a:t>
            </a:r>
            <a:r>
              <a:rPr lang="en-US" dirty="0">
                <a:effectLst/>
                <a:ea typeface="Calibri" panose="020F0502020204030204" pitchFamily="34" charset="0"/>
                <a:cs typeface="Times New Roman" panose="02020603050405020304" pitchFamily="18" charset="0"/>
              </a:rPr>
              <a:t>onitor each servers’ status and related changes to distribute work</a:t>
            </a:r>
          </a:p>
          <a:p>
            <a:pPr marL="0" marR="0" algn="just">
              <a:lnSpc>
                <a:spcPct val="150000"/>
              </a:lnSpc>
              <a:spcBef>
                <a:spcPts val="0"/>
              </a:spcBef>
              <a:spcAft>
                <a:spcPts val="0"/>
              </a:spcAft>
            </a:pPr>
            <a:r>
              <a:rPr lang="en-US" dirty="0">
                <a:effectLst/>
                <a:ea typeface="Calibri" panose="020F0502020204030204" pitchFamily="34" charset="0"/>
                <a:cs typeface="Times New Roman" panose="02020603050405020304" pitchFamily="18" charset="0"/>
              </a:rPr>
              <a:t>Centralized dynamic algorithms rely on a central node for communication and load assignment</a:t>
            </a:r>
          </a:p>
          <a:p>
            <a:pPr marL="0" marR="0" algn="just">
              <a:lnSpc>
                <a:spcPct val="150000"/>
              </a:lnSpc>
              <a:spcBef>
                <a:spcPts val="0"/>
              </a:spcBef>
              <a:spcAft>
                <a:spcPts val="0"/>
              </a:spcAft>
            </a:pPr>
            <a:r>
              <a:rPr lang="en-US" dirty="0">
                <a:effectLst/>
                <a:ea typeface="Calibri" panose="020F0502020204030204" pitchFamily="34" charset="0"/>
                <a:cs typeface="Times New Roman" panose="02020603050405020304" pitchFamily="18" charset="0"/>
              </a:rPr>
              <a:t>Decentralized dynamic algorithms move the decisions to nodes</a:t>
            </a:r>
          </a:p>
        </p:txBody>
      </p:sp>
    </p:spTree>
    <p:extLst>
      <p:ext uri="{BB962C8B-B14F-4D97-AF65-F5344CB8AC3E}">
        <p14:creationId xmlns:p14="http://schemas.microsoft.com/office/powerpoint/2010/main" val="38845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7F4F-D846-4DC2-BF9B-F3187F32298F}"/>
              </a:ext>
            </a:extLst>
          </p:cNvPr>
          <p:cNvSpPr>
            <a:spLocks noGrp="1"/>
          </p:cNvSpPr>
          <p:nvPr>
            <p:ph type="title"/>
          </p:nvPr>
        </p:nvSpPr>
        <p:spPr>
          <a:xfrm>
            <a:off x="1362075" y="1114424"/>
            <a:ext cx="9601200" cy="990691"/>
          </a:xfrm>
        </p:spPr>
        <p:txBody>
          <a:bodyPr>
            <a:noAutofit/>
          </a:bodyPr>
          <a:lstStyle/>
          <a:p>
            <a:r>
              <a:rPr lang="en-US" sz="3600" dirty="0"/>
              <a:t>Dynamic Load Balancing Algorithm Examples</a:t>
            </a:r>
          </a:p>
        </p:txBody>
      </p:sp>
      <p:sp>
        <p:nvSpPr>
          <p:cNvPr id="3" name="Content Placeholder 2">
            <a:extLst>
              <a:ext uri="{FF2B5EF4-FFF2-40B4-BE49-F238E27FC236}">
                <a16:creationId xmlns:a16="http://schemas.microsoft.com/office/drawing/2014/main" id="{D37BB359-9A35-4320-962F-8247F2D02B90}"/>
              </a:ext>
            </a:extLst>
          </p:cNvPr>
          <p:cNvSpPr>
            <a:spLocks noGrp="1"/>
          </p:cNvSpPr>
          <p:nvPr>
            <p:ph idx="1"/>
          </p:nvPr>
        </p:nvSpPr>
        <p:spPr>
          <a:xfrm>
            <a:off x="1466850" y="1971765"/>
            <a:ext cx="9601200" cy="3867060"/>
          </a:xfrm>
          <a:solidFill>
            <a:schemeClr val="accent2">
              <a:lumMod val="40000"/>
              <a:lumOff val="60000"/>
            </a:schemeClr>
          </a:solidFill>
        </p:spPr>
        <p:txBody>
          <a:bodyPr>
            <a:normAutofit fontScale="92500"/>
          </a:bodyPr>
          <a:lstStyle/>
          <a:p>
            <a:pPr marL="0" marR="0" algn="just">
              <a:lnSpc>
                <a:spcPct val="150000"/>
              </a:lnSpc>
              <a:spcBef>
                <a:spcPts val="0"/>
              </a:spcBef>
              <a:spcAft>
                <a:spcPts val="0"/>
              </a:spcAft>
            </a:pPr>
            <a:r>
              <a:rPr lang="en-US" sz="2400" b="1" dirty="0">
                <a:effectLst/>
                <a:ea typeface="Calibri" panose="020F0502020204030204" pitchFamily="34" charset="0"/>
                <a:cs typeface="Times New Roman" panose="02020603050405020304" pitchFamily="18" charset="0"/>
              </a:rPr>
              <a:t>Central</a:t>
            </a:r>
            <a:r>
              <a:rPr lang="en-US" sz="2400" dirty="0">
                <a:effectLst/>
                <a:ea typeface="Calibri" panose="020F0502020204030204" pitchFamily="34" charset="0"/>
                <a:cs typeface="Times New Roman" panose="02020603050405020304" pitchFamily="18" charset="0"/>
              </a:rPr>
              <a:t>: Centralized and dynamic approach. Requests stored in FIFO queue. Oldest node request for work receives next processing task </a:t>
            </a:r>
          </a:p>
          <a:p>
            <a:pPr marL="0" marR="0" algn="just">
              <a:lnSpc>
                <a:spcPct val="150000"/>
              </a:lnSpc>
              <a:spcBef>
                <a:spcPts val="0"/>
              </a:spcBef>
              <a:spcAft>
                <a:spcPts val="0"/>
              </a:spcAft>
            </a:pPr>
            <a:r>
              <a:rPr lang="en-US" sz="2400" b="1" dirty="0">
                <a:effectLst/>
                <a:ea typeface="Calibri" panose="020F0502020204030204" pitchFamily="34" charset="0"/>
                <a:cs typeface="Calibri" panose="020F0502020204030204" pitchFamily="34" charset="0"/>
              </a:rPr>
              <a:t>Transfer</a:t>
            </a:r>
            <a:r>
              <a:rPr lang="en-US" sz="2400" dirty="0">
                <a:effectLst/>
                <a:ea typeface="Calibri" panose="020F0502020204030204" pitchFamily="34" charset="0"/>
                <a:cs typeface="Calibri" panose="020F0502020204030204" pitchFamily="34" charset="0"/>
              </a:rPr>
              <a:t>: Looks at on-going server loads and determines if node is overworked. If so, central manager can move task from one server to another</a:t>
            </a:r>
          </a:p>
          <a:p>
            <a:pPr marL="0" marR="0" algn="just">
              <a:lnSpc>
                <a:spcPct val="150000"/>
              </a:lnSpc>
              <a:spcBef>
                <a:spcPts val="0"/>
              </a:spcBef>
              <a:spcAft>
                <a:spcPts val="0"/>
              </a:spcAft>
            </a:pPr>
            <a:r>
              <a:rPr lang="en-US" sz="2400" b="1" dirty="0">
                <a:effectLst/>
                <a:ea typeface="Calibri" panose="020F0502020204030204" pitchFamily="34" charset="0"/>
                <a:cs typeface="Calibri" panose="020F0502020204030204" pitchFamily="34" charset="0"/>
              </a:rPr>
              <a:t>Least Connection Algorithm</a:t>
            </a:r>
            <a:r>
              <a:rPr lang="en-US" sz="2400" dirty="0">
                <a:effectLst/>
                <a:ea typeface="Calibri" panose="020F0502020204030204" pitchFamily="34" charset="0"/>
                <a:cs typeface="Calibri" panose="020F0502020204030204" pitchFamily="34" charset="0"/>
              </a:rPr>
              <a:t>: Looks at load distribution based on number of active connections between a server and clients. Distribution of new loads (or re-distribution of tasks) seeks to </a:t>
            </a:r>
            <a:r>
              <a:rPr lang="en-US" sz="2400" dirty="0">
                <a:ea typeface="Calibri" panose="020F0502020204030204" pitchFamily="34" charset="0"/>
                <a:cs typeface="Calibri" panose="020F0502020204030204" pitchFamily="34" charset="0"/>
              </a:rPr>
              <a:t>keep co</a:t>
            </a:r>
            <a:r>
              <a:rPr lang="en-US" sz="2400" dirty="0">
                <a:effectLst/>
                <a:ea typeface="Calibri" panose="020F0502020204030204" pitchFamily="34" charset="0"/>
                <a:cs typeface="Calibri" panose="020F0502020204030204" pitchFamily="34" charset="0"/>
              </a:rPr>
              <a:t>nnections approximately even</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199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487B-2E9E-4AB8-BC7B-A4B5832B005F}"/>
              </a:ext>
            </a:extLst>
          </p:cNvPr>
          <p:cNvSpPr>
            <a:spLocks noGrp="1"/>
          </p:cNvSpPr>
          <p:nvPr>
            <p:ph type="title"/>
          </p:nvPr>
        </p:nvSpPr>
        <p:spPr>
          <a:xfrm>
            <a:off x="1371600" y="981075"/>
            <a:ext cx="9601200" cy="914400"/>
          </a:xfrm>
        </p:spPr>
        <p:txBody>
          <a:bodyPr/>
          <a:lstStyle/>
          <a:p>
            <a:r>
              <a:rPr lang="en-US" dirty="0"/>
              <a:t>Cloud Load Balancing Algorithms</a:t>
            </a:r>
          </a:p>
        </p:txBody>
      </p:sp>
      <p:sp>
        <p:nvSpPr>
          <p:cNvPr id="3" name="Content Placeholder 2">
            <a:extLst>
              <a:ext uri="{FF2B5EF4-FFF2-40B4-BE49-F238E27FC236}">
                <a16:creationId xmlns:a16="http://schemas.microsoft.com/office/drawing/2014/main" id="{1308D6E8-6F0B-4E1D-808C-024ED7922CFE}"/>
              </a:ext>
            </a:extLst>
          </p:cNvPr>
          <p:cNvSpPr>
            <a:spLocks noGrp="1"/>
          </p:cNvSpPr>
          <p:nvPr>
            <p:ph idx="1"/>
          </p:nvPr>
        </p:nvSpPr>
        <p:spPr>
          <a:xfrm>
            <a:off x="1371600" y="2286000"/>
            <a:ext cx="9601200" cy="3086100"/>
          </a:xfrm>
          <a:solidFill>
            <a:schemeClr val="accent2">
              <a:lumMod val="40000"/>
              <a:lumOff val="60000"/>
            </a:schemeClr>
          </a:solidFill>
        </p:spPr>
        <p:txBody>
          <a:bodyPr>
            <a:normAutofit fontScale="92500" lnSpcReduction="20000"/>
          </a:bodyPr>
          <a:lstStyle/>
          <a:p>
            <a:pPr marL="0" marR="0" algn="just">
              <a:lnSpc>
                <a:spcPct val="150000"/>
              </a:lnSpc>
              <a:spcBef>
                <a:spcPts val="0"/>
              </a:spcBef>
              <a:spcAft>
                <a:spcPts val="0"/>
              </a:spcAft>
            </a:pPr>
            <a:r>
              <a:rPr lang="en-US" sz="2600" dirty="0">
                <a:ea typeface="Calibri" panose="020F0502020204030204" pitchFamily="34" charset="0"/>
                <a:cs typeface="Calibri" panose="020F0502020204030204" pitchFamily="34" charset="0"/>
              </a:rPr>
              <a:t>C</a:t>
            </a:r>
            <a:r>
              <a:rPr lang="en-US" sz="2600" dirty="0">
                <a:effectLst/>
                <a:ea typeface="Calibri" panose="020F0502020204030204" pitchFamily="34" charset="0"/>
                <a:cs typeface="Calibri" panose="020F0502020204030204" pitchFamily="34" charset="0"/>
              </a:rPr>
              <a:t>loud environments that are highly virtualized often have specialized load balancing algorithms </a:t>
            </a:r>
          </a:p>
          <a:p>
            <a:pPr marL="0" marR="0" algn="just">
              <a:lnSpc>
                <a:spcPct val="150000"/>
              </a:lnSpc>
              <a:spcBef>
                <a:spcPts val="0"/>
              </a:spcBef>
              <a:spcAft>
                <a:spcPts val="0"/>
              </a:spcAft>
            </a:pPr>
            <a:r>
              <a:rPr lang="en-US" sz="2600" dirty="0">
                <a:ea typeface="Calibri" panose="020F0502020204030204" pitchFamily="34" charset="0"/>
                <a:cs typeface="Calibri" panose="020F0502020204030204" pitchFamily="34" charset="0"/>
              </a:rPr>
              <a:t>V</a:t>
            </a:r>
            <a:r>
              <a:rPr lang="en-US" sz="2600" dirty="0">
                <a:effectLst/>
                <a:ea typeface="Calibri" panose="020F0502020204030204" pitchFamily="34" charset="0"/>
                <a:cs typeface="Calibri" panose="020F0502020204030204" pitchFamily="34" charset="0"/>
              </a:rPr>
              <a:t>irtual server nodes can be created as demand increases</a:t>
            </a:r>
          </a:p>
          <a:p>
            <a:pPr marL="0" marR="0" algn="just">
              <a:lnSpc>
                <a:spcPct val="150000"/>
              </a:lnSpc>
              <a:spcBef>
                <a:spcPts val="0"/>
              </a:spcBef>
              <a:spcAft>
                <a:spcPts val="0"/>
              </a:spcAft>
            </a:pPr>
            <a:r>
              <a:rPr lang="en-US" sz="2600" dirty="0">
                <a:effectLst/>
                <a:ea typeface="Calibri" panose="020F0502020204030204" pitchFamily="34" charset="0"/>
                <a:cs typeface="Calibri" panose="020F0502020204030204" pitchFamily="34" charset="0"/>
              </a:rPr>
              <a:t>Interesting implementation algorithms include variants of the central manager and threshold approaches</a:t>
            </a:r>
          </a:p>
          <a:p>
            <a:pPr marL="0" marR="0" algn="just">
              <a:lnSpc>
                <a:spcPct val="150000"/>
              </a:lnSpc>
              <a:spcBef>
                <a:spcPts val="0"/>
              </a:spcBef>
              <a:spcAft>
                <a:spcPts val="0"/>
              </a:spcAft>
            </a:pPr>
            <a:r>
              <a:rPr lang="en-US" sz="2600" dirty="0">
                <a:effectLst/>
                <a:ea typeface="Calibri" panose="020F0502020204030204" pitchFamily="34" charset="0"/>
                <a:cs typeface="Calibri" panose="020F0502020204030204" pitchFamily="34" charset="0"/>
              </a:rPr>
              <a:t>Sophisticated and imaginative approaches exist</a:t>
            </a:r>
          </a:p>
          <a:p>
            <a:pPr marL="0" marR="0" indent="0" algn="just">
              <a:lnSpc>
                <a:spcPct val="150000"/>
              </a:lnSpc>
              <a:spcBef>
                <a:spcPts val="0"/>
              </a:spcBef>
              <a:spcAft>
                <a:spcPts val="0"/>
              </a:spcAft>
              <a:buNone/>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8737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487B-2E9E-4AB8-BC7B-A4B5832B005F}"/>
              </a:ext>
            </a:extLst>
          </p:cNvPr>
          <p:cNvSpPr>
            <a:spLocks noGrp="1"/>
          </p:cNvSpPr>
          <p:nvPr>
            <p:ph type="title"/>
          </p:nvPr>
        </p:nvSpPr>
        <p:spPr>
          <a:xfrm>
            <a:off x="1371600" y="295274"/>
            <a:ext cx="9601200" cy="914400"/>
          </a:xfrm>
        </p:spPr>
        <p:txBody>
          <a:bodyPr>
            <a:normAutofit fontScale="90000"/>
          </a:bodyPr>
          <a:lstStyle/>
          <a:p>
            <a:r>
              <a:rPr lang="en-US" dirty="0"/>
              <a:t>Example Cloud Load Balancing Algorithms</a:t>
            </a:r>
          </a:p>
        </p:txBody>
      </p:sp>
      <p:sp>
        <p:nvSpPr>
          <p:cNvPr id="3" name="Content Placeholder 2">
            <a:extLst>
              <a:ext uri="{FF2B5EF4-FFF2-40B4-BE49-F238E27FC236}">
                <a16:creationId xmlns:a16="http://schemas.microsoft.com/office/drawing/2014/main" id="{1308D6E8-6F0B-4E1D-808C-024ED7922CFE}"/>
              </a:ext>
            </a:extLst>
          </p:cNvPr>
          <p:cNvSpPr>
            <a:spLocks noGrp="1"/>
          </p:cNvSpPr>
          <p:nvPr>
            <p:ph idx="1"/>
          </p:nvPr>
        </p:nvSpPr>
        <p:spPr>
          <a:xfrm>
            <a:off x="1371600" y="885825"/>
            <a:ext cx="9867900" cy="5676901"/>
          </a:xfrm>
          <a:solidFill>
            <a:schemeClr val="accent2">
              <a:lumMod val="40000"/>
              <a:lumOff val="60000"/>
            </a:schemeClr>
          </a:solidFill>
        </p:spPr>
        <p:txBody>
          <a:bodyPr>
            <a:normAutofit lnSpcReduction="10000"/>
          </a:bodyPr>
          <a:lstStyle/>
          <a:p>
            <a:pPr marL="0" marR="0" algn="just">
              <a:lnSpc>
                <a:spcPct val="150000"/>
              </a:lnSpc>
              <a:spcBef>
                <a:spcPts val="0"/>
              </a:spcBef>
              <a:spcAft>
                <a:spcPts val="0"/>
              </a:spcAft>
            </a:pPr>
            <a:r>
              <a:rPr lang="en-US" sz="1800" b="1" dirty="0">
                <a:effectLst/>
                <a:ea typeface="Calibri" panose="020F0502020204030204" pitchFamily="34" charset="0"/>
                <a:cs typeface="Calibri" panose="020F0502020204030204" pitchFamily="34" charset="0"/>
              </a:rPr>
              <a:t>Central Manager</a:t>
            </a:r>
            <a:r>
              <a:rPr lang="en-US" sz="1800" dirty="0">
                <a:effectLst/>
                <a:ea typeface="Calibri" panose="020F0502020204030204" pitchFamily="34" charset="0"/>
                <a:cs typeface="Calibri" panose="020F0502020204030204" pitchFamily="34" charset="0"/>
              </a:rPr>
              <a:t>: Central server selects node for load transfer. Generally, server having least current load chosen to receive newest request. New processing nodes created as load increases, or nodes removed if load reduces</a:t>
            </a:r>
            <a:endParaRPr lang="en-US" sz="1800" dirty="0">
              <a:effectLst/>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b="1" dirty="0">
                <a:effectLst/>
                <a:ea typeface="Calibri" panose="020F0502020204030204" pitchFamily="34" charset="0"/>
                <a:cs typeface="Calibri" panose="020F0502020204030204" pitchFamily="34" charset="0"/>
              </a:rPr>
              <a:t>Threshold Algorithm</a:t>
            </a:r>
            <a:r>
              <a:rPr lang="en-US" sz="1800" dirty="0">
                <a:effectLst/>
                <a:ea typeface="Calibri" panose="020F0502020204030204" pitchFamily="34" charset="0"/>
                <a:cs typeface="Calibri" panose="020F0502020204030204" pitchFamily="34" charset="0"/>
              </a:rPr>
              <a:t>: As demand increases, new processing nodes are created. Loads assigned immediately to new nodes. </a:t>
            </a:r>
          </a:p>
          <a:p>
            <a:pPr marL="0" marR="0" algn="just">
              <a:lnSpc>
                <a:spcPct val="150000"/>
              </a:lnSpc>
              <a:spcBef>
                <a:spcPts val="0"/>
              </a:spcBef>
              <a:spcAft>
                <a:spcPts val="0"/>
              </a:spcAft>
            </a:pPr>
            <a:r>
              <a:rPr lang="en-US" sz="1800" b="1" dirty="0">
                <a:effectLst/>
                <a:ea typeface="Calibri" panose="020F0502020204030204" pitchFamily="34" charset="0"/>
                <a:cs typeface="Calibri" panose="020F0502020204030204" pitchFamily="34" charset="0"/>
              </a:rPr>
              <a:t>Hybrid</a:t>
            </a:r>
            <a:r>
              <a:rPr lang="en-US" sz="1800" dirty="0">
                <a:effectLst/>
                <a:ea typeface="Calibri" panose="020F0502020204030204" pitchFamily="34" charset="0"/>
                <a:cs typeface="Calibri" panose="020F0502020204030204" pitchFamily="34" charset="0"/>
              </a:rPr>
              <a:t>: Uses multiple stage approaches to determine best node for processing task. Two-stage model may: (1) perform static balancing algorithm; and (2) enhance node selection with dynamic analysis. </a:t>
            </a:r>
          </a:p>
          <a:p>
            <a:pPr marL="0" marR="0" algn="just">
              <a:lnSpc>
                <a:spcPct val="150000"/>
              </a:lnSpc>
              <a:spcBef>
                <a:spcPts val="0"/>
              </a:spcBef>
              <a:spcAft>
                <a:spcPts val="0"/>
              </a:spcAft>
            </a:pPr>
            <a:r>
              <a:rPr lang="en-US" sz="1800" b="1" dirty="0">
                <a:effectLst/>
                <a:ea typeface="Calibri" panose="020F0502020204030204" pitchFamily="34" charset="0"/>
                <a:cs typeface="Calibri" panose="020F0502020204030204" pitchFamily="34" charset="0"/>
              </a:rPr>
              <a:t>Ant colony</a:t>
            </a:r>
            <a:r>
              <a:rPr lang="en-US" sz="1800" dirty="0">
                <a:effectLst/>
                <a:ea typeface="Calibri" panose="020F0502020204030204" pitchFamily="34" charset="0"/>
                <a:cs typeface="Calibri" panose="020F0502020204030204" pitchFamily="34" charset="0"/>
              </a:rPr>
              <a:t>: Intelligent agents move forward and backward to track overloaded and underloaded nodes. Ants update ‘pheromones’ to track node resources. Foraging pheromones help find overloaded nodes and trailing pheromones help find underloaded nodes. </a:t>
            </a:r>
            <a:endParaRPr lang="en-US" sz="1800" dirty="0">
              <a:effectLst/>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b="1" dirty="0">
                <a:effectLst/>
                <a:ea typeface="Calibri" panose="020F0502020204030204" pitchFamily="34" charset="0"/>
                <a:cs typeface="Calibri" panose="020F0502020204030204" pitchFamily="34" charset="0"/>
              </a:rPr>
              <a:t>Bee’s life</a:t>
            </a:r>
            <a:r>
              <a:rPr lang="en-US" sz="1800" dirty="0">
                <a:effectLst/>
                <a:ea typeface="Calibri" panose="020F0502020204030204" pitchFamily="34" charset="0"/>
                <a:cs typeface="Calibri" panose="020F0502020204030204" pitchFamily="34" charset="0"/>
              </a:rPr>
              <a:t>: Inspired by natural world and honeybee’s process of searching for food</a:t>
            </a:r>
            <a:endParaRPr lang="en-US" sz="1800" dirty="0">
              <a:effectLst/>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b="1" dirty="0">
                <a:effectLst/>
                <a:ea typeface="Calibri" panose="020F0502020204030204" pitchFamily="34" charset="0"/>
                <a:cs typeface="Calibri" panose="020F0502020204030204" pitchFamily="34" charset="0"/>
              </a:rPr>
              <a:t>Genetic algorithm</a:t>
            </a:r>
            <a:r>
              <a:rPr lang="en-US" sz="1800" dirty="0">
                <a:effectLst/>
                <a:ea typeface="Calibri" panose="020F0502020204030204" pitchFamily="34" charset="0"/>
                <a:cs typeface="Calibri" panose="020F0502020204030204" pitchFamily="34" charset="0"/>
              </a:rPr>
              <a:t>:  Employs a ‘survival-of-the-fittest’ paradigm to ensure algorithms with higher efficiency produce ‘offspring’ that inherit best features </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499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6F759A-AF5A-4EA0-A360-D89E5E7A7E53}"/>
              </a:ext>
            </a:extLst>
          </p:cNvPr>
          <p:cNvPicPr>
            <a:picLocks noChangeAspect="1"/>
          </p:cNvPicPr>
          <p:nvPr/>
        </p:nvPicPr>
        <p:blipFill>
          <a:blip r:embed="rId3"/>
          <a:stretch>
            <a:fillRect/>
          </a:stretch>
        </p:blipFill>
        <p:spPr>
          <a:xfrm>
            <a:off x="1514474" y="1685926"/>
            <a:ext cx="10115643" cy="3186112"/>
          </a:xfrm>
          <a:prstGeom prst="rect">
            <a:avLst/>
          </a:prstGeom>
        </p:spPr>
      </p:pic>
    </p:spTree>
    <p:extLst>
      <p:ext uri="{BB962C8B-B14F-4D97-AF65-F5344CB8AC3E}">
        <p14:creationId xmlns:p14="http://schemas.microsoft.com/office/powerpoint/2010/main" val="51371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504A-8659-4975-81C9-31FD6FE77646}"/>
              </a:ext>
            </a:extLst>
          </p:cNvPr>
          <p:cNvSpPr>
            <a:spLocks noGrp="1"/>
          </p:cNvSpPr>
          <p:nvPr>
            <p:ph type="title"/>
          </p:nvPr>
        </p:nvSpPr>
        <p:spPr>
          <a:xfrm>
            <a:off x="1295400" y="704850"/>
            <a:ext cx="9601200" cy="1485900"/>
          </a:xfrm>
        </p:spPr>
        <p:txBody>
          <a:bodyPr/>
          <a:lstStyle/>
          <a:p>
            <a:r>
              <a:rPr lang="en-US" dirty="0"/>
              <a:t>Hardware versus Software Balancing</a:t>
            </a:r>
          </a:p>
        </p:txBody>
      </p:sp>
      <p:sp>
        <p:nvSpPr>
          <p:cNvPr id="3" name="Content Placeholder 2">
            <a:extLst>
              <a:ext uri="{FF2B5EF4-FFF2-40B4-BE49-F238E27FC236}">
                <a16:creationId xmlns:a16="http://schemas.microsoft.com/office/drawing/2014/main" id="{A17D347F-248C-4E10-AEF6-80DADE253E0C}"/>
              </a:ext>
            </a:extLst>
          </p:cNvPr>
          <p:cNvSpPr>
            <a:spLocks noGrp="1"/>
          </p:cNvSpPr>
          <p:nvPr>
            <p:ph idx="1"/>
          </p:nvPr>
        </p:nvSpPr>
        <p:spPr>
          <a:xfrm>
            <a:off x="1485900" y="1743075"/>
            <a:ext cx="9601200" cy="3790951"/>
          </a:xfrm>
          <a:solidFill>
            <a:schemeClr val="accent2">
              <a:lumMod val="40000"/>
              <a:lumOff val="60000"/>
            </a:schemeClr>
          </a:solidFill>
        </p:spPr>
        <p:txBody>
          <a:bodyPr>
            <a:normAutofit fontScale="92500" lnSpcReduction="10000"/>
          </a:bodyPr>
          <a:lstStyle/>
          <a:p>
            <a:pPr marL="0" marR="0" algn="just">
              <a:lnSpc>
                <a:spcPct val="150000"/>
              </a:lnSpc>
              <a:spcBef>
                <a:spcPts val="0"/>
              </a:spcBef>
              <a:spcAft>
                <a:spcPts val="0"/>
              </a:spcAft>
            </a:pPr>
            <a:r>
              <a:rPr lang="en-US" sz="1800" dirty="0">
                <a:effectLst/>
                <a:ea typeface="Times New Roman" panose="02020603050405020304" pitchFamily="18" charset="0"/>
              </a:rPr>
              <a:t>Hardware Balancing </a:t>
            </a:r>
          </a:p>
          <a:p>
            <a:pPr marL="530352" lvl="1" algn="just">
              <a:lnSpc>
                <a:spcPct val="150000"/>
              </a:lnSpc>
              <a:spcBef>
                <a:spcPts val="0"/>
              </a:spcBef>
              <a:spcAft>
                <a:spcPts val="0"/>
              </a:spcAft>
            </a:pPr>
            <a:r>
              <a:rPr lang="en-US" sz="1800" dirty="0">
                <a:effectLst/>
                <a:ea typeface="Times New Roman" panose="02020603050405020304" pitchFamily="18" charset="0"/>
              </a:rPr>
              <a:t>In traditional IT operations, load balancing relied on hardware solutions. </a:t>
            </a:r>
          </a:p>
          <a:p>
            <a:pPr marL="530352" lvl="1" algn="just">
              <a:lnSpc>
                <a:spcPct val="150000"/>
              </a:lnSpc>
              <a:spcBef>
                <a:spcPts val="0"/>
              </a:spcBef>
              <a:spcAft>
                <a:spcPts val="0"/>
              </a:spcAft>
            </a:pPr>
            <a:r>
              <a:rPr lang="en-US" sz="1800" dirty="0">
                <a:effectLst/>
                <a:ea typeface="Times New Roman" panose="02020603050405020304" pitchFamily="18" charset="0"/>
              </a:rPr>
              <a:t>Hardware resided in on-premise data center maintained by in-house IT specialists</a:t>
            </a:r>
          </a:p>
          <a:p>
            <a:pPr marL="530352" lvl="1" algn="just">
              <a:lnSpc>
                <a:spcPct val="150000"/>
              </a:lnSpc>
              <a:spcBef>
                <a:spcPts val="0"/>
              </a:spcBef>
              <a:spcAft>
                <a:spcPts val="0"/>
              </a:spcAft>
            </a:pPr>
            <a:r>
              <a:rPr lang="en-US" sz="1800" dirty="0">
                <a:effectLst/>
                <a:ea typeface="Times New Roman" panose="02020603050405020304" pitchFamily="18" charset="0"/>
              </a:rPr>
              <a:t>Balancing used special appliance from a vendor like Cisco, Citrix, or Barracuda. </a:t>
            </a:r>
          </a:p>
          <a:p>
            <a:pPr marL="530352" lvl="1" algn="just">
              <a:lnSpc>
                <a:spcPct val="150000"/>
              </a:lnSpc>
              <a:spcBef>
                <a:spcPts val="0"/>
              </a:spcBef>
              <a:spcAft>
                <a:spcPts val="0"/>
              </a:spcAft>
            </a:pPr>
            <a:r>
              <a:rPr lang="en-US" sz="1800" dirty="0">
                <a:effectLst/>
                <a:ea typeface="Times New Roman" panose="02020603050405020304" pitchFamily="18" charset="0"/>
              </a:rPr>
              <a:t>Specialized devices sat in server racks and distributed traffic to directly connected physical servers</a:t>
            </a:r>
          </a:p>
          <a:p>
            <a:pPr marL="0" marR="0" algn="just">
              <a:lnSpc>
                <a:spcPct val="150000"/>
              </a:lnSpc>
              <a:spcBef>
                <a:spcPts val="0"/>
              </a:spcBef>
              <a:spcAft>
                <a:spcPts val="0"/>
              </a:spcAft>
            </a:pPr>
            <a:r>
              <a:rPr lang="en-US" sz="1800" dirty="0">
                <a:ea typeface="Times New Roman" panose="02020603050405020304" pitchFamily="18" charset="0"/>
              </a:rPr>
              <a:t>Software Balancing </a:t>
            </a:r>
            <a:endParaRPr lang="en-US" sz="1800" dirty="0">
              <a:effectLst/>
              <a:ea typeface="Times New Roman" panose="02020603050405020304" pitchFamily="18" charset="0"/>
            </a:endParaRPr>
          </a:p>
          <a:p>
            <a:pPr marL="530352" lvl="1" indent="457200" algn="just">
              <a:lnSpc>
                <a:spcPct val="150000"/>
              </a:lnSpc>
              <a:spcBef>
                <a:spcPts val="0"/>
              </a:spcBef>
              <a:spcAft>
                <a:spcPts val="0"/>
              </a:spcAft>
            </a:pPr>
            <a:r>
              <a:rPr lang="en-US" sz="1800" dirty="0">
                <a:effectLst/>
                <a:ea typeface="Times New Roman" panose="02020603050405020304" pitchFamily="18" charset="0"/>
              </a:rPr>
              <a:t>Most cloud providers use software solutions running on virtual machines</a:t>
            </a:r>
          </a:p>
          <a:p>
            <a:pPr marL="530352" lvl="1" indent="457200" algn="just">
              <a:lnSpc>
                <a:spcPct val="150000"/>
              </a:lnSpc>
              <a:spcBef>
                <a:spcPts val="0"/>
              </a:spcBef>
              <a:spcAft>
                <a:spcPts val="0"/>
              </a:spcAft>
            </a:pPr>
            <a:r>
              <a:rPr lang="en-US" sz="1800" dirty="0">
                <a:ea typeface="Times New Roman" panose="02020603050405020304" pitchFamily="18" charset="0"/>
              </a:rPr>
              <a:t>P</a:t>
            </a:r>
            <a:r>
              <a:rPr lang="en-US" sz="1800" dirty="0">
                <a:effectLst/>
                <a:ea typeface="Times New Roman" panose="02020603050405020304" pitchFamily="18" charset="0"/>
              </a:rPr>
              <a:t>art of the server suites included by cloud providers</a:t>
            </a:r>
          </a:p>
          <a:p>
            <a:pPr marL="530352" lvl="1" indent="457200" algn="just">
              <a:lnSpc>
                <a:spcPct val="150000"/>
              </a:lnSpc>
              <a:spcBef>
                <a:spcPts val="0"/>
              </a:spcBef>
              <a:spcAft>
                <a:spcPts val="0"/>
              </a:spcAft>
            </a:pPr>
            <a:r>
              <a:rPr lang="en-US" sz="1800" dirty="0">
                <a:effectLst/>
                <a:ea typeface="Times New Roman" panose="02020603050405020304" pitchFamily="18" charset="0"/>
              </a:rPr>
              <a:t>Affordable even for small companies</a:t>
            </a:r>
          </a:p>
          <a:p>
            <a:endParaRPr lang="en-US" sz="2800" dirty="0"/>
          </a:p>
        </p:txBody>
      </p:sp>
    </p:spTree>
    <p:extLst>
      <p:ext uri="{BB962C8B-B14F-4D97-AF65-F5344CB8AC3E}">
        <p14:creationId xmlns:p14="http://schemas.microsoft.com/office/powerpoint/2010/main" val="309046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A2086B-D19B-4CD7-AA4A-AD19AC0931ED}"/>
              </a:ext>
            </a:extLst>
          </p:cNvPr>
          <p:cNvPicPr>
            <a:picLocks noChangeAspect="1"/>
          </p:cNvPicPr>
          <p:nvPr/>
        </p:nvPicPr>
        <p:blipFill>
          <a:blip r:embed="rId3"/>
          <a:stretch>
            <a:fillRect/>
          </a:stretch>
        </p:blipFill>
        <p:spPr>
          <a:xfrm>
            <a:off x="1349057" y="2043112"/>
            <a:ext cx="10378706" cy="1756728"/>
          </a:xfrm>
          <a:prstGeom prst="rect">
            <a:avLst/>
          </a:prstGeom>
        </p:spPr>
      </p:pic>
    </p:spTree>
    <p:extLst>
      <p:ext uri="{BB962C8B-B14F-4D97-AF65-F5344CB8AC3E}">
        <p14:creationId xmlns:p14="http://schemas.microsoft.com/office/powerpoint/2010/main" val="202839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9395-BA5E-4074-943E-BCF4AB2A975F}"/>
              </a:ext>
            </a:extLst>
          </p:cNvPr>
          <p:cNvSpPr>
            <a:spLocks noGrp="1"/>
          </p:cNvSpPr>
          <p:nvPr>
            <p:ph type="title"/>
          </p:nvPr>
        </p:nvSpPr>
        <p:spPr>
          <a:xfrm>
            <a:off x="1295400" y="1400175"/>
            <a:ext cx="9601200" cy="1123950"/>
          </a:xfrm>
        </p:spPr>
        <p:txBody>
          <a:bodyPr>
            <a:normAutofit fontScale="90000"/>
          </a:bodyPr>
          <a:lstStyle/>
          <a:p>
            <a:r>
              <a:rPr lang="en-US" dirty="0"/>
              <a:t>Cloud-based Balancing</a:t>
            </a:r>
            <a:br>
              <a:rPr lang="en-US" dirty="0"/>
            </a:br>
            <a:endParaRPr lang="en-US" dirty="0"/>
          </a:p>
        </p:txBody>
      </p:sp>
      <p:sp>
        <p:nvSpPr>
          <p:cNvPr id="3" name="Content Placeholder 2">
            <a:extLst>
              <a:ext uri="{FF2B5EF4-FFF2-40B4-BE49-F238E27FC236}">
                <a16:creationId xmlns:a16="http://schemas.microsoft.com/office/drawing/2014/main" id="{175CD507-59D5-45BD-BAD3-3F490043D122}"/>
              </a:ext>
            </a:extLst>
          </p:cNvPr>
          <p:cNvSpPr>
            <a:spLocks noGrp="1"/>
          </p:cNvSpPr>
          <p:nvPr>
            <p:ph idx="1"/>
          </p:nvPr>
        </p:nvSpPr>
        <p:spPr>
          <a:xfrm>
            <a:off x="1381125" y="2524125"/>
            <a:ext cx="9601200" cy="2809875"/>
          </a:xfrm>
          <a:solidFill>
            <a:schemeClr val="accent2">
              <a:lumMod val="40000"/>
              <a:lumOff val="60000"/>
            </a:schemeClr>
          </a:solidFill>
        </p:spPr>
        <p:txBody>
          <a:bodyPr>
            <a:normAutofit/>
          </a:bodyPr>
          <a:lstStyle/>
          <a:p>
            <a:r>
              <a:rPr lang="en-US" sz="2400" dirty="0">
                <a:effectLst/>
                <a:ea typeface="Calibri" panose="020F0502020204030204" pitchFamily="34" charset="0"/>
              </a:rPr>
              <a:t>Best practice to provision load balance server in the same environment as what it balances</a:t>
            </a:r>
          </a:p>
          <a:p>
            <a:r>
              <a:rPr lang="en-US" sz="2400" dirty="0">
                <a:ea typeface="Calibri" panose="020F0502020204030204" pitchFamily="34" charset="0"/>
              </a:rPr>
              <a:t>For o</a:t>
            </a:r>
            <a:r>
              <a:rPr lang="en-US" sz="2400" dirty="0">
                <a:effectLst/>
                <a:ea typeface="Calibri" panose="020F0502020204030204" pitchFamily="34" charset="0"/>
              </a:rPr>
              <a:t>rganizations using cloud, cloud-based balancing is preferable</a:t>
            </a:r>
          </a:p>
          <a:p>
            <a:r>
              <a:rPr lang="en-US" sz="2400" dirty="0">
                <a:ea typeface="Calibri" panose="020F0502020204030204" pitchFamily="34" charset="0"/>
              </a:rPr>
              <a:t>C</a:t>
            </a:r>
            <a:r>
              <a:rPr lang="en-US" sz="2400" dirty="0">
                <a:effectLst/>
                <a:ea typeface="Calibri" panose="020F0502020204030204" pitchFamily="34" charset="0"/>
              </a:rPr>
              <a:t>loud-based systems must balance goals in addition to loads: one is to ensure traffic and load are routed in efficient and sensible ways; another is to maintain security</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5778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D9C8-F470-4128-B5B5-C74B50A4473A}"/>
              </a:ext>
            </a:extLst>
          </p:cNvPr>
          <p:cNvSpPr>
            <a:spLocks noGrp="1"/>
          </p:cNvSpPr>
          <p:nvPr>
            <p:ph type="title"/>
          </p:nvPr>
        </p:nvSpPr>
        <p:spPr>
          <a:xfrm>
            <a:off x="1371600" y="1276350"/>
            <a:ext cx="9601200" cy="1485900"/>
          </a:xfrm>
        </p:spPr>
        <p:txBody>
          <a:bodyPr/>
          <a:lstStyle/>
          <a:p>
            <a:r>
              <a:rPr lang="en-US" dirty="0"/>
              <a:t>Noisy Neighbors Problem</a:t>
            </a:r>
          </a:p>
        </p:txBody>
      </p:sp>
      <p:sp>
        <p:nvSpPr>
          <p:cNvPr id="3" name="Content Placeholder 2">
            <a:extLst>
              <a:ext uri="{FF2B5EF4-FFF2-40B4-BE49-F238E27FC236}">
                <a16:creationId xmlns:a16="http://schemas.microsoft.com/office/drawing/2014/main" id="{69D228B9-D986-4EF9-B9C7-D00B20391EE1}"/>
              </a:ext>
            </a:extLst>
          </p:cNvPr>
          <p:cNvSpPr>
            <a:spLocks noGrp="1"/>
          </p:cNvSpPr>
          <p:nvPr>
            <p:ph idx="1"/>
          </p:nvPr>
        </p:nvSpPr>
        <p:spPr>
          <a:xfrm>
            <a:off x="1371600" y="2095500"/>
            <a:ext cx="9601200" cy="3790950"/>
          </a:xfrm>
          <a:solidFill>
            <a:schemeClr val="accent2">
              <a:lumMod val="40000"/>
              <a:lumOff val="60000"/>
            </a:schemeClr>
          </a:solidFill>
        </p:spPr>
        <p:txBody>
          <a:bodyPr>
            <a:normAutofit fontScale="92500" lnSpcReduction="20000"/>
          </a:bodyPr>
          <a:lstStyle/>
          <a:p>
            <a:pPr marL="0" marR="0" indent="457200" algn="just">
              <a:lnSpc>
                <a:spcPct val="150000"/>
              </a:lnSpc>
              <a:spcBef>
                <a:spcPts val="0"/>
              </a:spcBef>
              <a:spcAft>
                <a:spcPts val="0"/>
              </a:spcAft>
            </a:pPr>
            <a:r>
              <a:rPr lang="en-US" sz="1800" dirty="0">
                <a:effectLst/>
                <a:ea typeface="Times New Roman" panose="02020603050405020304" pitchFamily="18" charset="0"/>
              </a:rPr>
              <a:t>Cloud environments provide cost savings, elasticity, and other benefits due to multi-tenant architecture.</a:t>
            </a:r>
          </a:p>
          <a:p>
            <a:pPr marL="0" marR="0" indent="457200" algn="just">
              <a:lnSpc>
                <a:spcPct val="150000"/>
              </a:lnSpc>
              <a:spcBef>
                <a:spcPts val="0"/>
              </a:spcBef>
              <a:spcAft>
                <a:spcPts val="0"/>
              </a:spcAft>
            </a:pPr>
            <a:r>
              <a:rPr lang="en-US" sz="1800" dirty="0">
                <a:effectLst/>
                <a:ea typeface="Times New Roman" panose="02020603050405020304" pitchFamily="18" charset="0"/>
              </a:rPr>
              <a:t>Like an apartment complex, if the walls are thinly insulated or if too much infrastructure is shared, presence of annoying neighbor becomes obvious</a:t>
            </a:r>
          </a:p>
          <a:p>
            <a:pPr marL="0" marR="0" indent="457200" algn="just">
              <a:lnSpc>
                <a:spcPct val="150000"/>
              </a:lnSpc>
              <a:spcBef>
                <a:spcPts val="0"/>
              </a:spcBef>
              <a:spcAft>
                <a:spcPts val="0"/>
              </a:spcAft>
            </a:pPr>
            <a:r>
              <a:rPr lang="en-US" sz="1800" dirty="0">
                <a:ea typeface="Times New Roman" panose="02020603050405020304" pitchFamily="18" charset="0"/>
              </a:rPr>
              <a:t>In c</a:t>
            </a:r>
            <a:r>
              <a:rPr lang="en-US" sz="1800" dirty="0">
                <a:effectLst/>
                <a:ea typeface="Times New Roman" panose="02020603050405020304" pitchFamily="18" charset="0"/>
              </a:rPr>
              <a:t>loud, noisy neighbors monopolize bandwidth, storage access, CPU, or other resources. </a:t>
            </a:r>
            <a:endParaRPr lang="en-US" sz="1800" dirty="0">
              <a:ea typeface="Times New Roman" panose="02020603050405020304" pitchFamily="18" charset="0"/>
            </a:endParaRPr>
          </a:p>
          <a:p>
            <a:pPr marL="0" marR="0" indent="457200" algn="just">
              <a:lnSpc>
                <a:spcPct val="150000"/>
              </a:lnSpc>
              <a:spcBef>
                <a:spcPts val="0"/>
              </a:spcBef>
              <a:spcAft>
                <a:spcPts val="0"/>
              </a:spcAft>
            </a:pPr>
            <a:r>
              <a:rPr lang="en-US" sz="1800" dirty="0">
                <a:effectLst/>
                <a:ea typeface="Times New Roman" panose="02020603050405020304" pitchFamily="18" charset="0"/>
              </a:rPr>
              <a:t>System performance may be impacted by what neighbors are doing</a:t>
            </a:r>
          </a:p>
          <a:p>
            <a:pPr marL="0" marR="0" indent="457200" algn="just">
              <a:lnSpc>
                <a:spcPct val="150000"/>
              </a:lnSpc>
              <a:spcBef>
                <a:spcPts val="0"/>
              </a:spcBef>
              <a:spcAft>
                <a:spcPts val="0"/>
              </a:spcAft>
            </a:pPr>
            <a:r>
              <a:rPr lang="en-US" sz="1800" dirty="0">
                <a:effectLst/>
                <a:ea typeface="Times New Roman" panose="02020603050405020304" pitchFamily="18" charset="0"/>
              </a:rPr>
              <a:t>‘Cheap' cloud means not enough infrastructure exists to accommodate all the tenants. </a:t>
            </a:r>
          </a:p>
          <a:p>
            <a:pPr marL="0" marR="0" indent="457200" algn="just">
              <a:lnSpc>
                <a:spcPct val="150000"/>
              </a:lnSpc>
              <a:spcBef>
                <a:spcPts val="0"/>
              </a:spcBef>
              <a:spcAft>
                <a:spcPts val="0"/>
              </a:spcAft>
            </a:pPr>
            <a:r>
              <a:rPr lang="en-US" sz="1800" dirty="0">
                <a:ea typeface="Times New Roman" panose="02020603050405020304" pitchFamily="18" charset="0"/>
              </a:rPr>
              <a:t>N</a:t>
            </a:r>
            <a:r>
              <a:rPr lang="en-US" sz="1800" dirty="0">
                <a:effectLst/>
                <a:ea typeface="Times New Roman" panose="02020603050405020304" pitchFamily="18" charset="0"/>
              </a:rPr>
              <a:t>oisy neighbors are avoided by ensuring adequate bandwidth is present and having up-to-date fast storage devices and servers. </a:t>
            </a:r>
          </a:p>
          <a:p>
            <a:pPr marL="0" marR="0" indent="457200" algn="just">
              <a:lnSpc>
                <a:spcPct val="150000"/>
              </a:lnSpc>
              <a:spcBef>
                <a:spcPts val="0"/>
              </a:spcBef>
              <a:spcAft>
                <a:spcPts val="0"/>
              </a:spcAft>
            </a:pPr>
            <a:r>
              <a:rPr lang="en-US" sz="1800" dirty="0">
                <a:effectLst/>
                <a:ea typeface="Times New Roman" panose="02020603050405020304" pitchFamily="18" charset="0"/>
              </a:rPr>
              <a:t>Having effective balancing algorithm will ensure requests receive prompt fulfillment</a:t>
            </a:r>
          </a:p>
          <a:p>
            <a:pPr marL="0" marR="0" indent="457200" algn="just">
              <a:lnSpc>
                <a:spcPct val="150000"/>
              </a:lnSpc>
              <a:spcBef>
                <a:spcPts val="0"/>
              </a:spcBef>
              <a:spcAft>
                <a:spcPts val="0"/>
              </a:spcAft>
            </a:pPr>
            <a:r>
              <a:rPr lang="en-US" sz="1800" dirty="0">
                <a:ea typeface="Times New Roman" panose="02020603050405020304" pitchFamily="18" charset="0"/>
              </a:rPr>
              <a:t>Effective VLAN can help solve issues </a:t>
            </a:r>
            <a:endParaRPr lang="en-US" sz="1800" dirty="0">
              <a:effectLst/>
              <a:ea typeface="Times New Roman" panose="02020603050405020304" pitchFamily="18" charset="0"/>
            </a:endParaRPr>
          </a:p>
        </p:txBody>
      </p:sp>
    </p:spTree>
    <p:extLst>
      <p:ext uri="{BB962C8B-B14F-4D97-AF65-F5344CB8AC3E}">
        <p14:creationId xmlns:p14="http://schemas.microsoft.com/office/powerpoint/2010/main" val="3043200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A10D-D848-40D9-9682-6D15C14B2988}"/>
              </a:ext>
            </a:extLst>
          </p:cNvPr>
          <p:cNvSpPr>
            <a:spLocks noGrp="1"/>
          </p:cNvSpPr>
          <p:nvPr>
            <p:ph type="title"/>
          </p:nvPr>
        </p:nvSpPr>
        <p:spPr>
          <a:xfrm>
            <a:off x="1371600" y="742950"/>
            <a:ext cx="9601200" cy="800100"/>
          </a:xfrm>
        </p:spPr>
        <p:txBody>
          <a:bodyPr>
            <a:noAutofit/>
          </a:bodyPr>
          <a:lstStyle/>
          <a:p>
            <a:r>
              <a:rPr lang="en-US" sz="3600" dirty="0"/>
              <a:t>Cloud Load Balancing vs. DNS Load Balancing</a:t>
            </a:r>
          </a:p>
        </p:txBody>
      </p:sp>
      <p:sp>
        <p:nvSpPr>
          <p:cNvPr id="3" name="Content Placeholder 2">
            <a:extLst>
              <a:ext uri="{FF2B5EF4-FFF2-40B4-BE49-F238E27FC236}">
                <a16:creationId xmlns:a16="http://schemas.microsoft.com/office/drawing/2014/main" id="{3BE62EE8-256E-4E47-B085-57A0F76B127A}"/>
              </a:ext>
            </a:extLst>
          </p:cNvPr>
          <p:cNvSpPr>
            <a:spLocks noGrp="1"/>
          </p:cNvSpPr>
          <p:nvPr>
            <p:ph idx="1"/>
          </p:nvPr>
        </p:nvSpPr>
        <p:spPr>
          <a:xfrm>
            <a:off x="1371600" y="1743075"/>
            <a:ext cx="9601200" cy="4371975"/>
          </a:xfrm>
          <a:solidFill>
            <a:schemeClr val="accent2">
              <a:lumMod val="40000"/>
              <a:lumOff val="60000"/>
            </a:schemeClr>
          </a:solidFill>
        </p:spPr>
        <p:txBody>
          <a:bodyPr>
            <a:normAutofit lnSpcReduction="10000"/>
          </a:bodyPr>
          <a:lstStyle/>
          <a:p>
            <a:pPr marL="0" marR="0" algn="just">
              <a:lnSpc>
                <a:spcPct val="150000"/>
              </a:lnSpc>
              <a:spcBef>
                <a:spcPts val="0"/>
              </a:spcBef>
              <a:spcAft>
                <a:spcPts val="0"/>
              </a:spcAft>
            </a:pPr>
            <a:r>
              <a:rPr lang="en-US" sz="1800" dirty="0">
                <a:effectLst/>
                <a:ea typeface="Times New Roman" panose="02020603050405020304" pitchFamily="18" charset="0"/>
              </a:rPr>
              <a:t>DNS balancing </a:t>
            </a:r>
          </a:p>
          <a:p>
            <a:pPr marL="530352" lvl="1" algn="just">
              <a:lnSpc>
                <a:spcPct val="150000"/>
              </a:lnSpc>
              <a:spcBef>
                <a:spcPts val="0"/>
              </a:spcBef>
              <a:spcAft>
                <a:spcPts val="0"/>
              </a:spcAft>
            </a:pPr>
            <a:r>
              <a:rPr lang="en-US" sz="1800" dirty="0">
                <a:effectLst/>
                <a:ea typeface="Times New Roman" panose="02020603050405020304" pitchFamily="18" charset="0"/>
              </a:rPr>
              <a:t>Network optimization technique</a:t>
            </a:r>
          </a:p>
          <a:p>
            <a:pPr marL="530352" lvl="1" algn="just">
              <a:lnSpc>
                <a:spcPct val="150000"/>
              </a:lnSpc>
              <a:spcBef>
                <a:spcPts val="0"/>
              </a:spcBef>
              <a:spcAft>
                <a:spcPts val="0"/>
              </a:spcAft>
            </a:pPr>
            <a:r>
              <a:rPr lang="en-US" sz="1800" dirty="0">
                <a:effectLst/>
                <a:ea typeface="Times New Roman" panose="02020603050405020304" pitchFamily="18" charset="0"/>
              </a:rPr>
              <a:t>Used to route web domain's incoming traffic flows to appropriate web server</a:t>
            </a:r>
          </a:p>
          <a:p>
            <a:pPr marL="530352" lvl="1" algn="just">
              <a:lnSpc>
                <a:spcPct val="150000"/>
              </a:lnSpc>
              <a:spcBef>
                <a:spcPts val="0"/>
              </a:spcBef>
              <a:spcAft>
                <a:spcPts val="0"/>
              </a:spcAft>
            </a:pPr>
            <a:r>
              <a:rPr lang="en-US" sz="1800" dirty="0">
                <a:effectLst/>
                <a:ea typeface="Times New Roman" panose="02020603050405020304" pitchFamily="18" charset="0"/>
              </a:rPr>
              <a:t>Concerned with faster access to resources</a:t>
            </a:r>
          </a:p>
          <a:p>
            <a:pPr marL="530352" lvl="1" algn="just">
              <a:lnSpc>
                <a:spcPct val="150000"/>
              </a:lnSpc>
              <a:spcBef>
                <a:spcPts val="0"/>
              </a:spcBef>
              <a:spcAft>
                <a:spcPts val="0"/>
              </a:spcAft>
            </a:pPr>
            <a:r>
              <a:rPr lang="en-US" sz="1800" dirty="0">
                <a:effectLst/>
                <a:ea typeface="Times New Roman" panose="02020603050405020304" pitchFamily="18" charset="0"/>
              </a:rPr>
              <a:t>Balances load requests for domain</a:t>
            </a:r>
          </a:p>
          <a:p>
            <a:pPr marL="0" algn="just">
              <a:lnSpc>
                <a:spcPct val="150000"/>
              </a:lnSpc>
              <a:spcBef>
                <a:spcPts val="0"/>
              </a:spcBef>
              <a:spcAft>
                <a:spcPts val="0"/>
              </a:spcAft>
            </a:pPr>
            <a:r>
              <a:rPr lang="en-US" sz="1800" dirty="0">
                <a:effectLst/>
                <a:ea typeface="Times New Roman" panose="02020603050405020304" pitchFamily="18" charset="0"/>
              </a:rPr>
              <a:t>Cloud load balancing</a:t>
            </a:r>
          </a:p>
          <a:p>
            <a:pPr marL="530352" lvl="1" algn="just">
              <a:lnSpc>
                <a:spcPct val="150000"/>
              </a:lnSpc>
              <a:spcBef>
                <a:spcPts val="0"/>
              </a:spcBef>
              <a:spcAft>
                <a:spcPts val="0"/>
              </a:spcAft>
            </a:pPr>
            <a:r>
              <a:rPr lang="en-US" sz="1800" dirty="0">
                <a:effectLst/>
                <a:ea typeface="Times New Roman" panose="02020603050405020304" pitchFamily="18" charset="0"/>
              </a:rPr>
              <a:t>Roots in DNS balancing </a:t>
            </a:r>
          </a:p>
          <a:p>
            <a:pPr marL="530352" lvl="1" algn="just">
              <a:lnSpc>
                <a:spcPct val="150000"/>
              </a:lnSpc>
              <a:spcBef>
                <a:spcPts val="0"/>
              </a:spcBef>
              <a:spcAft>
                <a:spcPts val="0"/>
              </a:spcAft>
            </a:pPr>
            <a:r>
              <a:rPr lang="en-US" sz="1800" dirty="0">
                <a:effectLst/>
                <a:ea typeface="Calibri" panose="020F0502020204030204" pitchFamily="34" charset="0"/>
              </a:rPr>
              <a:t>Instead of transferring requests to a pool of web servers, it routes loads among data centers, server pools, virtual machines, and/or other resource groups</a:t>
            </a:r>
          </a:p>
          <a:p>
            <a:pPr marL="530352" lvl="1" algn="just">
              <a:lnSpc>
                <a:spcPct val="150000"/>
              </a:lnSpc>
              <a:spcBef>
                <a:spcPts val="0"/>
              </a:spcBef>
              <a:spcAft>
                <a:spcPts val="0"/>
              </a:spcAft>
            </a:pPr>
            <a:r>
              <a:rPr lang="en-US" sz="1800" dirty="0">
                <a:effectLst/>
                <a:ea typeface="Calibri" panose="020F0502020204030204" pitchFamily="34" charset="0"/>
              </a:rPr>
              <a:t>Cloud load balancing much broader and meant to handle a wider variety of traffic and workload needs</a:t>
            </a:r>
            <a:endParaRPr lang="en-US" sz="3200" dirty="0"/>
          </a:p>
        </p:txBody>
      </p:sp>
    </p:spTree>
    <p:extLst>
      <p:ext uri="{BB962C8B-B14F-4D97-AF65-F5344CB8AC3E}">
        <p14:creationId xmlns:p14="http://schemas.microsoft.com/office/powerpoint/2010/main" val="90092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62FA-0116-4245-B29B-14D372970968}"/>
              </a:ext>
            </a:extLst>
          </p:cNvPr>
          <p:cNvSpPr>
            <a:spLocks noGrp="1"/>
          </p:cNvSpPr>
          <p:nvPr>
            <p:ph type="title"/>
          </p:nvPr>
        </p:nvSpPr>
        <p:spPr>
          <a:xfrm>
            <a:off x="1371600" y="1409700"/>
            <a:ext cx="9601200" cy="1485900"/>
          </a:xfrm>
        </p:spPr>
        <p:txBody>
          <a:bodyPr/>
          <a:lstStyle/>
          <a:p>
            <a:r>
              <a:rPr lang="en-US" dirty="0"/>
              <a:t>Can the Cloud Help Operations?</a:t>
            </a:r>
          </a:p>
        </p:txBody>
      </p:sp>
      <p:sp>
        <p:nvSpPr>
          <p:cNvPr id="3" name="Content Placeholder 2">
            <a:extLst>
              <a:ext uri="{FF2B5EF4-FFF2-40B4-BE49-F238E27FC236}">
                <a16:creationId xmlns:a16="http://schemas.microsoft.com/office/drawing/2014/main" id="{1B6A471C-7B8B-4E1A-9415-EAA1C25F05D9}"/>
              </a:ext>
            </a:extLst>
          </p:cNvPr>
          <p:cNvSpPr>
            <a:spLocks noGrp="1"/>
          </p:cNvSpPr>
          <p:nvPr>
            <p:ph idx="1"/>
          </p:nvPr>
        </p:nvSpPr>
        <p:spPr>
          <a:xfrm>
            <a:off x="1371600" y="2381251"/>
            <a:ext cx="8239125" cy="2990849"/>
          </a:xfrm>
          <a:solidFill>
            <a:schemeClr val="accent2">
              <a:lumMod val="40000"/>
              <a:lumOff val="60000"/>
            </a:schemeClr>
          </a:solidFill>
        </p:spPr>
        <p:txBody>
          <a:bodyPr>
            <a:normAutofit/>
          </a:bodyPr>
          <a:lstStyle/>
          <a:p>
            <a:r>
              <a:rPr lang="en-US" dirty="0">
                <a:effectLst/>
                <a:ea typeface="Calibri" panose="020F0502020204030204" pitchFamily="34" charset="0"/>
              </a:rPr>
              <a:t>Organizations rely on IT infrastructure to ensure their daily operations achieve organizational goals. </a:t>
            </a:r>
          </a:p>
          <a:p>
            <a:r>
              <a:rPr lang="en-US" dirty="0">
                <a:effectLst/>
                <a:ea typeface="Calibri" panose="020F0502020204030204" pitchFamily="34" charset="0"/>
              </a:rPr>
              <a:t>In traditional IT, educated guesses and expensive capital investment purchases were normal</a:t>
            </a:r>
          </a:p>
          <a:p>
            <a:r>
              <a:rPr lang="en-US" dirty="0">
                <a:effectLst/>
                <a:ea typeface="Calibri" panose="020F0502020204030204" pitchFamily="34" charset="0"/>
              </a:rPr>
              <a:t>Cloud computing eases these pressures by introducing a</a:t>
            </a:r>
            <a:r>
              <a:rPr lang="en-US" dirty="0">
                <a:ea typeface="Calibri" panose="020F0502020204030204" pitchFamily="34" charset="0"/>
              </a:rPr>
              <a:t> </a:t>
            </a:r>
            <a:r>
              <a:rPr lang="en-US" dirty="0">
                <a:effectLst/>
                <a:ea typeface="Calibri" panose="020F0502020204030204" pitchFamily="34" charset="0"/>
              </a:rPr>
              <a:t>‘pay-as-you-go’ approach</a:t>
            </a:r>
          </a:p>
          <a:p>
            <a:r>
              <a:rPr lang="en-US" dirty="0">
                <a:effectLst/>
                <a:ea typeface="Calibri" panose="020F0502020204030204" pitchFamily="34" charset="0"/>
              </a:rPr>
              <a:t>Two tools that help are load balancing and scalability/elasticity</a:t>
            </a:r>
            <a:endParaRPr lang="en-US" sz="4800" dirty="0"/>
          </a:p>
        </p:txBody>
      </p:sp>
    </p:spTree>
    <p:extLst>
      <p:ext uri="{BB962C8B-B14F-4D97-AF65-F5344CB8AC3E}">
        <p14:creationId xmlns:p14="http://schemas.microsoft.com/office/powerpoint/2010/main" val="1901582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7122-F874-4046-B54A-D5ACE3235C5F}"/>
              </a:ext>
            </a:extLst>
          </p:cNvPr>
          <p:cNvSpPr>
            <a:spLocks noGrp="1"/>
          </p:cNvSpPr>
          <p:nvPr>
            <p:ph type="title"/>
          </p:nvPr>
        </p:nvSpPr>
        <p:spPr>
          <a:xfrm>
            <a:off x="1371600" y="990600"/>
            <a:ext cx="9601200" cy="1485900"/>
          </a:xfrm>
        </p:spPr>
        <p:txBody>
          <a:bodyPr/>
          <a:lstStyle/>
          <a:p>
            <a:r>
              <a:rPr lang="en-US" dirty="0"/>
              <a:t>Scalability versus Elasticity</a:t>
            </a:r>
          </a:p>
        </p:txBody>
      </p:sp>
      <p:sp>
        <p:nvSpPr>
          <p:cNvPr id="5" name="TextBox 4">
            <a:extLst>
              <a:ext uri="{FF2B5EF4-FFF2-40B4-BE49-F238E27FC236}">
                <a16:creationId xmlns:a16="http://schemas.microsoft.com/office/drawing/2014/main" id="{C2AF5A6E-BF94-4277-B7D6-9C0356BA093D}"/>
              </a:ext>
            </a:extLst>
          </p:cNvPr>
          <p:cNvSpPr txBox="1"/>
          <p:nvPr/>
        </p:nvSpPr>
        <p:spPr>
          <a:xfrm>
            <a:off x="1476375" y="1847850"/>
            <a:ext cx="9391650" cy="3902607"/>
          </a:xfrm>
          <a:prstGeom prst="rect">
            <a:avLst/>
          </a:prstGeom>
          <a:solidFill>
            <a:schemeClr val="accent2">
              <a:lumMod val="20000"/>
              <a:lumOff val="80000"/>
            </a:schemeClr>
          </a:solidFill>
        </p:spPr>
        <p:txBody>
          <a:bodyPr wrap="square">
            <a:spAutoFit/>
          </a:bodyPr>
          <a:lstStyle/>
          <a:p>
            <a:pPr marL="285750" marR="0" indent="-285750" algn="just">
              <a:lnSpc>
                <a:spcPct val="150000"/>
              </a:lnSpc>
              <a:spcBef>
                <a:spcPts val="0"/>
              </a:spcBef>
              <a:spcAft>
                <a:spcPts val="0"/>
              </a:spcAft>
              <a:buFont typeface="Arial" panose="020B0604020202020204" pitchFamily="34" charset="0"/>
              <a:buChar char="•"/>
            </a:pPr>
            <a:r>
              <a:rPr lang="en-US" sz="2400" dirty="0">
                <a:effectLst/>
                <a:ea typeface="Calibri" panose="020F0502020204030204" pitchFamily="34" charset="0"/>
              </a:rPr>
              <a:t>Elasticity adjusts a system on-the-fly to match workload changes. Can be up in scale or down in scale</a:t>
            </a:r>
          </a:p>
          <a:p>
            <a:pPr marL="285750" marR="0" indent="-285750" algn="just">
              <a:lnSpc>
                <a:spcPct val="150000"/>
              </a:lnSpc>
              <a:spcBef>
                <a:spcPts val="0"/>
              </a:spcBef>
              <a:spcAft>
                <a:spcPts val="0"/>
              </a:spcAft>
              <a:buFont typeface="Arial" panose="020B0604020202020204" pitchFamily="34" charset="0"/>
              <a:buChar char="•"/>
            </a:pPr>
            <a:r>
              <a:rPr lang="en-US" sz="2400" dirty="0">
                <a:effectLst/>
                <a:ea typeface="Calibri" panose="020F0502020204030204" pitchFamily="34" charset="0"/>
              </a:rPr>
              <a:t>Scalability </a:t>
            </a:r>
            <a:r>
              <a:rPr lang="en-US" sz="2400" dirty="0">
                <a:effectLst/>
                <a:ea typeface="Times New Roman" panose="02020603050405020304" pitchFamily="18" charset="0"/>
              </a:rPr>
              <a:t>related to system’s capability to accommodate larger loads easily by adding resources. Might mean improving hardware power (scale up) or adding additional nodes to the server farm (scale out). </a:t>
            </a:r>
          </a:p>
          <a:p>
            <a:pPr marL="285750" marR="0" indent="-285750" algn="just">
              <a:lnSpc>
                <a:spcPct val="150000"/>
              </a:lnSpc>
              <a:spcBef>
                <a:spcPts val="0"/>
              </a:spcBef>
              <a:spcAft>
                <a:spcPts val="0"/>
              </a:spcAft>
              <a:buFont typeface="Arial" panose="020B0604020202020204" pitchFamily="34" charset="0"/>
              <a:buChar char="•"/>
            </a:pPr>
            <a:r>
              <a:rPr lang="en-US" sz="2400" dirty="0">
                <a:effectLst/>
                <a:ea typeface="Times New Roman" panose="02020603050405020304" pitchFamily="18" charset="0"/>
              </a:rPr>
              <a:t>Scalability is capability to grow, elasticity is ability to react to changes dynamically</a:t>
            </a:r>
            <a:endParaRPr lang="en-US" sz="2000" dirty="0">
              <a:effectLs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481660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185D-2AE5-4EE2-A4EB-F1B2D4C0632A}"/>
              </a:ext>
            </a:extLst>
          </p:cNvPr>
          <p:cNvSpPr>
            <a:spLocks noGrp="1"/>
          </p:cNvSpPr>
          <p:nvPr>
            <p:ph type="title"/>
          </p:nvPr>
        </p:nvSpPr>
        <p:spPr>
          <a:xfrm>
            <a:off x="1295400" y="295274"/>
            <a:ext cx="9601200" cy="847725"/>
          </a:xfrm>
        </p:spPr>
        <p:txBody>
          <a:bodyPr/>
          <a:lstStyle/>
          <a:p>
            <a:r>
              <a:rPr lang="en-US" dirty="0"/>
              <a:t>Scaling Up versus Scaling Out</a:t>
            </a:r>
          </a:p>
        </p:txBody>
      </p:sp>
      <p:sp>
        <p:nvSpPr>
          <p:cNvPr id="3" name="Content Placeholder 2">
            <a:extLst>
              <a:ext uri="{FF2B5EF4-FFF2-40B4-BE49-F238E27FC236}">
                <a16:creationId xmlns:a16="http://schemas.microsoft.com/office/drawing/2014/main" id="{770EB687-6FE0-47FF-99A2-CFBDF2B5C767}"/>
              </a:ext>
            </a:extLst>
          </p:cNvPr>
          <p:cNvSpPr>
            <a:spLocks noGrp="1"/>
          </p:cNvSpPr>
          <p:nvPr>
            <p:ph idx="1"/>
          </p:nvPr>
        </p:nvSpPr>
        <p:spPr>
          <a:xfrm>
            <a:off x="1409700" y="1257299"/>
            <a:ext cx="9601200" cy="2524126"/>
          </a:xfrm>
          <a:solidFill>
            <a:schemeClr val="accent2">
              <a:lumMod val="40000"/>
              <a:lumOff val="60000"/>
            </a:schemeClr>
          </a:solidFill>
        </p:spPr>
        <p:txBody>
          <a:bodyPr>
            <a:normAutofit/>
          </a:bodyPr>
          <a:lstStyle/>
          <a:p>
            <a:pPr algn="just">
              <a:lnSpc>
                <a:spcPct val="150000"/>
              </a:lnSpc>
              <a:spcBef>
                <a:spcPts val="0"/>
              </a:spcBef>
              <a:spcAft>
                <a:spcPts val="0"/>
              </a:spcAft>
            </a:pPr>
            <a:r>
              <a:rPr lang="en-US" sz="1600" dirty="0">
                <a:ea typeface="Calibri" panose="020F0502020204030204" pitchFamily="34" charset="0"/>
              </a:rPr>
              <a:t>S</a:t>
            </a:r>
            <a:r>
              <a:rPr lang="en-US" sz="1600" dirty="0">
                <a:effectLst/>
                <a:ea typeface="Calibri" panose="020F0502020204030204" pitchFamily="34" charset="0"/>
              </a:rPr>
              <a:t>caling up increases individual capabilities. </a:t>
            </a:r>
          </a:p>
          <a:p>
            <a:pPr algn="just">
              <a:lnSpc>
                <a:spcPct val="150000"/>
              </a:lnSpc>
              <a:spcBef>
                <a:spcPts val="0"/>
              </a:spcBef>
              <a:spcAft>
                <a:spcPts val="0"/>
              </a:spcAft>
            </a:pPr>
            <a:r>
              <a:rPr lang="en-US" sz="1600" dirty="0">
                <a:ea typeface="Calibri" panose="020F0502020204030204" pitchFamily="34" charset="0"/>
              </a:rPr>
              <a:t>S</a:t>
            </a:r>
            <a:r>
              <a:rPr lang="en-US" sz="1600" dirty="0">
                <a:effectLst/>
                <a:ea typeface="Calibri" panose="020F0502020204030204" pitchFamily="34" charset="0"/>
              </a:rPr>
              <a:t>erver scales up by adding more memory or more storage</a:t>
            </a:r>
          </a:p>
          <a:p>
            <a:pPr algn="just">
              <a:lnSpc>
                <a:spcPct val="150000"/>
              </a:lnSpc>
              <a:spcBef>
                <a:spcPts val="0"/>
              </a:spcBef>
              <a:spcAft>
                <a:spcPts val="0"/>
              </a:spcAft>
            </a:pPr>
            <a:r>
              <a:rPr lang="en-US" sz="1600" dirty="0">
                <a:effectLst/>
                <a:ea typeface="Calibri" panose="020F0502020204030204" pitchFamily="34" charset="0"/>
              </a:rPr>
              <a:t>Scaling out refers to duplication and expansion by adding more</a:t>
            </a:r>
          </a:p>
          <a:p>
            <a:pPr algn="just">
              <a:lnSpc>
                <a:spcPct val="150000"/>
              </a:lnSpc>
              <a:spcBef>
                <a:spcPts val="0"/>
              </a:spcBef>
              <a:spcAft>
                <a:spcPts val="0"/>
              </a:spcAft>
            </a:pPr>
            <a:r>
              <a:rPr lang="en-US" sz="1600" dirty="0">
                <a:effectLst/>
                <a:ea typeface="Calibri" panose="020F0502020204030204" pitchFamily="34" charset="0"/>
              </a:rPr>
              <a:t>Server scales out by adding more servers to the pool</a:t>
            </a:r>
          </a:p>
          <a:p>
            <a:pPr algn="just">
              <a:lnSpc>
                <a:spcPct val="150000"/>
              </a:lnSpc>
              <a:spcBef>
                <a:spcPts val="0"/>
              </a:spcBef>
              <a:spcAft>
                <a:spcPts val="0"/>
              </a:spcAft>
            </a:pPr>
            <a:r>
              <a:rPr lang="en-US" sz="1600" dirty="0">
                <a:ea typeface="Calibri" panose="020F0502020204030204" pitchFamily="34" charset="0"/>
              </a:rPr>
              <a:t>In a</a:t>
            </a:r>
            <a:r>
              <a:rPr lang="en-US" sz="1600" dirty="0">
                <a:effectLst/>
                <a:ea typeface="Calibri" panose="020F0502020204030204" pitchFamily="34" charset="0"/>
              </a:rPr>
              <a:t> military group, scaling up means an individual soldier receives training so she can perform better and scaling out means more soldiers added to </a:t>
            </a:r>
            <a:r>
              <a:rPr lang="en-US" sz="1600" dirty="0">
                <a:ea typeface="Calibri" panose="020F0502020204030204" pitchFamily="34" charset="0"/>
              </a:rPr>
              <a:t>complete a </a:t>
            </a:r>
            <a:r>
              <a:rPr lang="en-US" sz="1600" dirty="0">
                <a:effectLst/>
                <a:ea typeface="Calibri" panose="020F0502020204030204" pitchFamily="34" charset="0"/>
              </a:rPr>
              <a:t>task </a:t>
            </a:r>
            <a:endParaRPr lang="en-US" sz="1600" dirty="0">
              <a:effectLst/>
              <a:ea typeface="Times New Roman" panose="02020603050405020304" pitchFamily="18" charset="0"/>
            </a:endParaRPr>
          </a:p>
        </p:txBody>
      </p:sp>
      <p:pic>
        <p:nvPicPr>
          <p:cNvPr id="8" name="Picture 7">
            <a:extLst>
              <a:ext uri="{FF2B5EF4-FFF2-40B4-BE49-F238E27FC236}">
                <a16:creationId xmlns:a16="http://schemas.microsoft.com/office/drawing/2014/main" id="{4D2BEA39-2625-4CF0-BEE1-AA3E4DDC4D81}"/>
              </a:ext>
            </a:extLst>
          </p:cNvPr>
          <p:cNvPicPr>
            <a:picLocks noChangeAspect="1"/>
          </p:cNvPicPr>
          <p:nvPr/>
        </p:nvPicPr>
        <p:blipFill>
          <a:blip r:embed="rId3"/>
          <a:stretch>
            <a:fillRect/>
          </a:stretch>
        </p:blipFill>
        <p:spPr>
          <a:xfrm>
            <a:off x="1262666" y="4033956"/>
            <a:ext cx="9666667" cy="1895238"/>
          </a:xfrm>
          <a:prstGeom prst="rect">
            <a:avLst/>
          </a:prstGeom>
        </p:spPr>
      </p:pic>
    </p:spTree>
    <p:extLst>
      <p:ext uri="{BB962C8B-B14F-4D97-AF65-F5344CB8AC3E}">
        <p14:creationId xmlns:p14="http://schemas.microsoft.com/office/powerpoint/2010/main" val="2673374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95D3-E543-4AC4-8703-C36738A086A3}"/>
              </a:ext>
            </a:extLst>
          </p:cNvPr>
          <p:cNvSpPr>
            <a:spLocks noGrp="1"/>
          </p:cNvSpPr>
          <p:nvPr>
            <p:ph type="title"/>
          </p:nvPr>
        </p:nvSpPr>
        <p:spPr>
          <a:xfrm>
            <a:off x="1371600" y="269875"/>
            <a:ext cx="9601200" cy="1485900"/>
          </a:xfrm>
        </p:spPr>
        <p:txBody>
          <a:bodyPr/>
          <a:lstStyle/>
          <a:p>
            <a:r>
              <a:rPr lang="en-US" dirty="0"/>
              <a:t>Elasticity in Cloud Environments</a:t>
            </a:r>
          </a:p>
        </p:txBody>
      </p:sp>
      <p:sp>
        <p:nvSpPr>
          <p:cNvPr id="3" name="Content Placeholder 2">
            <a:extLst>
              <a:ext uri="{FF2B5EF4-FFF2-40B4-BE49-F238E27FC236}">
                <a16:creationId xmlns:a16="http://schemas.microsoft.com/office/drawing/2014/main" id="{C4B02284-D81F-4B27-BE1D-6477644729EF}"/>
              </a:ext>
            </a:extLst>
          </p:cNvPr>
          <p:cNvSpPr>
            <a:spLocks noGrp="1"/>
          </p:cNvSpPr>
          <p:nvPr>
            <p:ph idx="1"/>
          </p:nvPr>
        </p:nvSpPr>
        <p:spPr>
          <a:xfrm>
            <a:off x="1371600" y="1012825"/>
            <a:ext cx="9601200" cy="1666875"/>
          </a:xfrm>
          <a:solidFill>
            <a:schemeClr val="accent2">
              <a:lumMod val="20000"/>
              <a:lumOff val="80000"/>
            </a:schemeClr>
          </a:solidFill>
        </p:spPr>
        <p:txBody>
          <a:bodyPr>
            <a:normAutofit/>
          </a:bodyPr>
          <a:lstStyle/>
          <a:p>
            <a:pPr marL="0" marR="0" indent="0" algn="just">
              <a:lnSpc>
                <a:spcPct val="150000"/>
              </a:lnSpc>
              <a:spcBef>
                <a:spcPts val="0"/>
              </a:spcBef>
              <a:spcAft>
                <a:spcPts val="0"/>
              </a:spcAft>
              <a:buNone/>
            </a:pPr>
            <a:r>
              <a:rPr lang="en-US" sz="1800" dirty="0">
                <a:effectLst/>
                <a:ea typeface="Calibri" panose="020F0502020204030204" pitchFamily="34" charset="0"/>
                <a:cs typeface="Calibri" panose="020F0502020204030204" pitchFamily="34" charset="0"/>
              </a:rPr>
              <a:t>In cloud infrastructure, h</a:t>
            </a:r>
            <a:r>
              <a:rPr lang="en-US" sz="1800" dirty="0">
                <a:effectLst/>
                <a:ea typeface="Calibri" panose="020F0502020204030204" pitchFamily="34" charset="0"/>
                <a:cs typeface="Times New Roman" panose="02020603050405020304" pitchFamily="18" charset="0"/>
              </a:rPr>
              <a:t>ypervisors create new VMs or containers as system demand ramps up. Likewise, as demand decreases, hypervisors can remove extra VMs or containers. </a:t>
            </a:r>
            <a:r>
              <a:rPr lang="en-US" sz="1800" dirty="0">
                <a:ea typeface="Calibri" panose="020F0502020204030204" pitchFamily="34" charset="0"/>
                <a:cs typeface="Times New Roman" panose="02020603050405020304" pitchFamily="18" charset="0"/>
              </a:rPr>
              <a:t>H</a:t>
            </a:r>
            <a:r>
              <a:rPr lang="en-US" sz="1800" dirty="0">
                <a:effectLst/>
                <a:ea typeface="Calibri" panose="020F0502020204030204" pitchFamily="34" charset="0"/>
                <a:cs typeface="Times New Roman" panose="02020603050405020304" pitchFamily="18" charset="0"/>
              </a:rPr>
              <a:t>ypervisors work in real time to ensure computing resources meet demand. </a:t>
            </a:r>
          </a:p>
        </p:txBody>
      </p:sp>
      <p:pic>
        <p:nvPicPr>
          <p:cNvPr id="11" name="Picture 10">
            <a:extLst>
              <a:ext uri="{FF2B5EF4-FFF2-40B4-BE49-F238E27FC236}">
                <a16:creationId xmlns:a16="http://schemas.microsoft.com/office/drawing/2014/main" id="{A573A898-32F8-4E81-81A1-DFA30B6EAAF8}"/>
              </a:ext>
            </a:extLst>
          </p:cNvPr>
          <p:cNvPicPr>
            <a:picLocks noChangeAspect="1"/>
          </p:cNvPicPr>
          <p:nvPr/>
        </p:nvPicPr>
        <p:blipFill>
          <a:blip r:embed="rId3"/>
          <a:stretch>
            <a:fillRect/>
          </a:stretch>
        </p:blipFill>
        <p:spPr>
          <a:xfrm>
            <a:off x="1791836" y="2925682"/>
            <a:ext cx="8019048" cy="3790476"/>
          </a:xfrm>
          <a:prstGeom prst="rect">
            <a:avLst/>
          </a:prstGeom>
        </p:spPr>
      </p:pic>
    </p:spTree>
    <p:extLst>
      <p:ext uri="{BB962C8B-B14F-4D97-AF65-F5344CB8AC3E}">
        <p14:creationId xmlns:p14="http://schemas.microsoft.com/office/powerpoint/2010/main" val="3061575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879A-C0A6-4043-9785-BF03068F88ED}"/>
              </a:ext>
            </a:extLst>
          </p:cNvPr>
          <p:cNvSpPr>
            <a:spLocks noGrp="1"/>
          </p:cNvSpPr>
          <p:nvPr>
            <p:ph type="title"/>
          </p:nvPr>
        </p:nvSpPr>
        <p:spPr/>
        <p:txBody>
          <a:bodyPr/>
          <a:lstStyle/>
          <a:p>
            <a:r>
              <a:rPr lang="en-US" dirty="0"/>
              <a:t>Elasticity Challenges</a:t>
            </a:r>
          </a:p>
        </p:txBody>
      </p:sp>
      <p:sp>
        <p:nvSpPr>
          <p:cNvPr id="3" name="Content Placeholder 2">
            <a:extLst>
              <a:ext uri="{FF2B5EF4-FFF2-40B4-BE49-F238E27FC236}">
                <a16:creationId xmlns:a16="http://schemas.microsoft.com/office/drawing/2014/main" id="{4A02EFCB-741B-4C10-BAFD-D5E502E68A01}"/>
              </a:ext>
            </a:extLst>
          </p:cNvPr>
          <p:cNvSpPr>
            <a:spLocks noGrp="1"/>
          </p:cNvSpPr>
          <p:nvPr>
            <p:ph idx="1"/>
          </p:nvPr>
        </p:nvSpPr>
        <p:spPr>
          <a:xfrm>
            <a:off x="1371599" y="1390650"/>
            <a:ext cx="9991725" cy="4667250"/>
          </a:xfrm>
          <a:solidFill>
            <a:schemeClr val="accent2">
              <a:lumMod val="40000"/>
              <a:lumOff val="60000"/>
            </a:schemeClr>
          </a:solidFill>
        </p:spPr>
        <p:txBody>
          <a:bodyPr>
            <a:normAutofit fontScale="25000" lnSpcReduction="20000"/>
          </a:bodyPr>
          <a:lstStyle/>
          <a:p>
            <a:pPr marL="0" marR="0">
              <a:lnSpc>
                <a:spcPct val="150000"/>
              </a:lnSpc>
              <a:spcBef>
                <a:spcPts val="0"/>
              </a:spcBef>
              <a:spcAft>
                <a:spcPts val="0"/>
              </a:spcAft>
            </a:pPr>
            <a:r>
              <a:rPr lang="en-US" sz="7200" b="1" i="1" dirty="0">
                <a:solidFill>
                  <a:srgbClr val="2F5496"/>
                </a:solidFill>
                <a:effectLst/>
                <a:ea typeface="Times New Roman" panose="02020603050405020304" pitchFamily="18" charset="0"/>
                <a:cs typeface="Times New Roman" panose="02020603050405020304" pitchFamily="18" charset="0"/>
              </a:rPr>
              <a:t>Learning Curve:  </a:t>
            </a:r>
            <a:r>
              <a:rPr lang="en-US" sz="7200" dirty="0">
                <a:effectLst/>
                <a:ea typeface="Times New Roman" panose="02020603050405020304" pitchFamily="18" charset="0"/>
                <a:cs typeface="Times New Roman" panose="02020603050405020304" pitchFamily="18" charset="0"/>
              </a:rPr>
              <a:t>Requires rethinking the ways resources are allocated, costs are accounted, and systems are licensed/used</a:t>
            </a:r>
          </a:p>
          <a:p>
            <a:pPr marL="0" marR="0">
              <a:lnSpc>
                <a:spcPct val="150000"/>
              </a:lnSpc>
              <a:spcBef>
                <a:spcPts val="0"/>
              </a:spcBef>
              <a:spcAft>
                <a:spcPts val="0"/>
              </a:spcAft>
            </a:pPr>
            <a:r>
              <a:rPr lang="en-US" sz="7200" b="1" i="1" dirty="0">
                <a:solidFill>
                  <a:srgbClr val="2F5496"/>
                </a:solidFill>
                <a:effectLst/>
                <a:ea typeface="Times New Roman" panose="02020603050405020304" pitchFamily="18" charset="0"/>
                <a:cs typeface="Times New Roman" panose="02020603050405020304" pitchFamily="18" charset="0"/>
              </a:rPr>
              <a:t>Response Time:  </a:t>
            </a:r>
            <a:r>
              <a:rPr lang="en-US" sz="7200" dirty="0">
                <a:effectLst/>
                <a:ea typeface="Calibri" panose="020F0502020204030204" pitchFamily="34" charset="0"/>
                <a:cs typeface="Calibri" panose="020F0502020204030204" pitchFamily="34" charset="0"/>
              </a:rPr>
              <a:t>Implementing elasticity requires response time</a:t>
            </a:r>
          </a:p>
          <a:p>
            <a:pPr marL="0" marR="0">
              <a:lnSpc>
                <a:spcPct val="150000"/>
              </a:lnSpc>
              <a:spcBef>
                <a:spcPts val="0"/>
              </a:spcBef>
              <a:spcAft>
                <a:spcPts val="0"/>
              </a:spcAft>
            </a:pPr>
            <a:r>
              <a:rPr lang="en-US" sz="7200" b="1" i="1" dirty="0">
                <a:solidFill>
                  <a:srgbClr val="2F5496"/>
                </a:solidFill>
                <a:effectLst/>
                <a:ea typeface="Times New Roman" panose="02020603050405020304" pitchFamily="18" charset="0"/>
                <a:cs typeface="Times New Roman" panose="02020603050405020304" pitchFamily="18" charset="0"/>
              </a:rPr>
              <a:t>Monitoring Elastic Applications: </a:t>
            </a:r>
            <a:r>
              <a:rPr lang="en-US" sz="7200" dirty="0">
                <a:effectLst/>
                <a:ea typeface="Calibri" panose="020F0502020204030204" pitchFamily="34" charset="0"/>
                <a:cs typeface="Calibri" panose="020F0502020204030204" pitchFamily="34" charset="0"/>
              </a:rPr>
              <a:t>Inherently volatile so tools for monitoring resource use need to be sophisticated</a:t>
            </a:r>
          </a:p>
          <a:p>
            <a:pPr marL="0" marR="0">
              <a:lnSpc>
                <a:spcPct val="150000"/>
              </a:lnSpc>
              <a:spcBef>
                <a:spcPts val="0"/>
              </a:spcBef>
              <a:spcAft>
                <a:spcPts val="0"/>
              </a:spcAft>
            </a:pPr>
            <a:r>
              <a:rPr lang="en-US" sz="7200" b="1" i="1" dirty="0">
                <a:solidFill>
                  <a:srgbClr val="2F5496"/>
                </a:solidFill>
                <a:effectLst/>
                <a:ea typeface="Times New Roman" panose="02020603050405020304" pitchFamily="18" charset="0"/>
                <a:cs typeface="Times New Roman" panose="02020603050405020304" pitchFamily="18" charset="0"/>
              </a:rPr>
              <a:t>Stakeholder Needs:  </a:t>
            </a:r>
            <a:r>
              <a:rPr lang="en-US" sz="7200" dirty="0">
                <a:effectLst/>
                <a:ea typeface="Calibri" panose="020F0502020204030204" pitchFamily="34" charset="0"/>
                <a:cs typeface="Calibri" panose="020F0502020204030204" pitchFamily="34" charset="0"/>
              </a:rPr>
              <a:t>Requirements of each user need to be gathered and considered during the implementation.</a:t>
            </a:r>
          </a:p>
          <a:p>
            <a:pPr marL="0" marR="0">
              <a:lnSpc>
                <a:spcPct val="150000"/>
              </a:lnSpc>
              <a:spcBef>
                <a:spcPts val="0"/>
              </a:spcBef>
              <a:spcAft>
                <a:spcPts val="0"/>
              </a:spcAft>
            </a:pPr>
            <a:r>
              <a:rPr lang="en-US" sz="7200" b="1" i="1" dirty="0">
                <a:solidFill>
                  <a:srgbClr val="2F5496"/>
                </a:solidFill>
                <a:effectLst/>
                <a:ea typeface="Times New Roman" panose="02020603050405020304" pitchFamily="18" charset="0"/>
                <a:cs typeface="Times New Roman" panose="02020603050405020304" pitchFamily="18" charset="0"/>
              </a:rPr>
              <a:t>Multiple Levels of Cloud Control: </a:t>
            </a:r>
            <a:r>
              <a:rPr lang="en-US" sz="7200" dirty="0">
                <a:effectLst/>
                <a:ea typeface="Calibri" panose="020F0502020204030204" pitchFamily="34" charset="0"/>
                <a:cs typeface="Calibri" panose="020F0502020204030204" pitchFamily="34" charset="0"/>
              </a:rPr>
              <a:t>Serves the needs of many users so control structures must be in place.</a:t>
            </a:r>
          </a:p>
          <a:p>
            <a:pPr marL="0" marR="0">
              <a:lnSpc>
                <a:spcPct val="150000"/>
              </a:lnSpc>
              <a:spcBef>
                <a:spcPts val="0"/>
              </a:spcBef>
              <a:spcAft>
                <a:spcPts val="0"/>
              </a:spcAft>
            </a:pPr>
            <a:r>
              <a:rPr lang="en-US" sz="7200" b="1" i="1" dirty="0">
                <a:solidFill>
                  <a:srgbClr val="2F5496"/>
                </a:solidFill>
                <a:effectLst/>
                <a:ea typeface="Times New Roman" panose="02020603050405020304" pitchFamily="18" charset="0"/>
                <a:cs typeface="Times New Roman" panose="02020603050405020304" pitchFamily="18" charset="0"/>
              </a:rPr>
              <a:t>Security:  </a:t>
            </a:r>
            <a:r>
              <a:rPr lang="en-US" sz="7200" dirty="0">
                <a:effectLst/>
                <a:ea typeface="Times New Roman" panose="02020603050405020304" pitchFamily="18" charset="0"/>
              </a:rPr>
              <a:t>Resources appear and disappear and access to resources must be managed carefully</a:t>
            </a:r>
          </a:p>
          <a:p>
            <a:pPr marL="0" marR="0" algn="just">
              <a:lnSpc>
                <a:spcPct val="150000"/>
              </a:lnSpc>
              <a:spcBef>
                <a:spcPts val="0"/>
              </a:spcBef>
              <a:spcAft>
                <a:spcPts val="0"/>
              </a:spcAft>
            </a:pPr>
            <a:r>
              <a:rPr lang="en-US" sz="7200" b="1" i="1" dirty="0">
                <a:solidFill>
                  <a:srgbClr val="2F5496"/>
                </a:solidFill>
                <a:effectLst/>
                <a:ea typeface="Times New Roman" panose="02020603050405020304" pitchFamily="18" charset="0"/>
                <a:cs typeface="Times New Roman" panose="02020603050405020304" pitchFamily="18" charset="0"/>
              </a:rPr>
              <a:t>Privacy and Compliance:  </a:t>
            </a:r>
            <a:r>
              <a:rPr lang="en-US" sz="7200" dirty="0">
                <a:effectLst/>
                <a:ea typeface="Times New Roman" panose="02020603050405020304" pitchFamily="18" charset="0"/>
              </a:rPr>
              <a:t>Data privacy and compliance with international laws are inherently complex</a:t>
            </a:r>
          </a:p>
          <a:p>
            <a:pPr marL="0" marR="0" algn="just">
              <a:lnSpc>
                <a:spcPct val="150000"/>
              </a:lnSpc>
              <a:spcBef>
                <a:spcPts val="0"/>
              </a:spcBef>
              <a:spcAft>
                <a:spcPts val="0"/>
              </a:spcAft>
            </a:pPr>
            <a:endParaRPr lang="en-US" sz="4800" dirty="0">
              <a:ea typeface="Times New Roman" panose="02020603050405020304" pitchFamily="18" charset="0"/>
            </a:endParaRPr>
          </a:p>
          <a:p>
            <a:pPr marL="0" marR="0">
              <a:lnSpc>
                <a:spcPct val="150000"/>
              </a:lnSpc>
              <a:spcBef>
                <a:spcPts val="0"/>
              </a:spcBef>
              <a:spcAft>
                <a:spcPts val="0"/>
              </a:spcAft>
            </a:pPr>
            <a:endParaRPr lang="en-US" sz="1800" dirty="0">
              <a:effectLst/>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endParaRPr lang="en-US" sz="18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1476956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A163-6ADC-4CDD-B28F-5D01D5502F3F}"/>
              </a:ext>
            </a:extLst>
          </p:cNvPr>
          <p:cNvSpPr>
            <a:spLocks noGrp="1"/>
          </p:cNvSpPr>
          <p:nvPr>
            <p:ph type="title"/>
          </p:nvPr>
        </p:nvSpPr>
        <p:spPr/>
        <p:txBody>
          <a:bodyPr/>
          <a:lstStyle/>
          <a:p>
            <a:r>
              <a:rPr lang="en-US" dirty="0"/>
              <a:t>Benefits of Elasticity</a:t>
            </a:r>
          </a:p>
        </p:txBody>
      </p:sp>
      <p:sp>
        <p:nvSpPr>
          <p:cNvPr id="3" name="Content Placeholder 2">
            <a:extLst>
              <a:ext uri="{FF2B5EF4-FFF2-40B4-BE49-F238E27FC236}">
                <a16:creationId xmlns:a16="http://schemas.microsoft.com/office/drawing/2014/main" id="{8B49AE55-DD8C-467D-AC17-01FD9C97D9C8}"/>
              </a:ext>
            </a:extLst>
          </p:cNvPr>
          <p:cNvSpPr>
            <a:spLocks noGrp="1"/>
          </p:cNvSpPr>
          <p:nvPr>
            <p:ph idx="1"/>
          </p:nvPr>
        </p:nvSpPr>
        <p:spPr>
          <a:xfrm>
            <a:off x="1371600" y="1552575"/>
            <a:ext cx="9601200" cy="4705350"/>
          </a:xfrm>
          <a:solidFill>
            <a:schemeClr val="accent2">
              <a:lumMod val="20000"/>
              <a:lumOff val="80000"/>
            </a:schemeClr>
          </a:solidFill>
        </p:spPr>
        <p:txBody>
          <a:bodyPr>
            <a:normAutofit fontScale="77500" lnSpcReduction="20000"/>
          </a:bodyPr>
          <a:lstStyle/>
          <a:p>
            <a:pPr marL="0" marR="0" algn="just">
              <a:lnSpc>
                <a:spcPct val="150000"/>
              </a:lnSpc>
              <a:spcBef>
                <a:spcPts val="0"/>
              </a:spcBef>
              <a:spcAft>
                <a:spcPts val="0"/>
              </a:spcAft>
            </a:pPr>
            <a:r>
              <a:rPr lang="en-US" sz="2800" b="1" i="1" dirty="0">
                <a:solidFill>
                  <a:srgbClr val="2F5496"/>
                </a:solidFill>
                <a:effectLst/>
                <a:ea typeface="Times New Roman" panose="02020603050405020304" pitchFamily="18" charset="0"/>
                <a:cs typeface="Times New Roman" panose="02020603050405020304" pitchFamily="18" charset="0"/>
              </a:rPr>
              <a:t>Ease of Implementation: </a:t>
            </a:r>
            <a:r>
              <a:rPr lang="en-US" sz="2800" dirty="0">
                <a:effectLst/>
                <a:ea typeface="Times New Roman" panose="02020603050405020304" pitchFamily="18" charset="0"/>
              </a:rPr>
              <a:t>Elasticity often transparent</a:t>
            </a:r>
          </a:p>
          <a:p>
            <a:pPr marL="0" marR="0" algn="just">
              <a:lnSpc>
                <a:spcPct val="150000"/>
              </a:lnSpc>
              <a:spcBef>
                <a:spcPts val="0"/>
              </a:spcBef>
              <a:spcAft>
                <a:spcPts val="0"/>
              </a:spcAft>
            </a:pPr>
            <a:r>
              <a:rPr lang="en-US" sz="2800" b="1" i="1" dirty="0">
                <a:solidFill>
                  <a:srgbClr val="2F5496"/>
                </a:solidFill>
                <a:effectLst/>
                <a:ea typeface="Times New Roman" panose="02020603050405020304" pitchFamily="18" charset="0"/>
                <a:cs typeface="Times New Roman" panose="02020603050405020304" pitchFamily="18" charset="0"/>
              </a:rPr>
              <a:t>Failover and Fault Tolerance: </a:t>
            </a:r>
            <a:r>
              <a:rPr lang="en-US" sz="2800" dirty="0">
                <a:effectLst/>
                <a:ea typeface="Times New Roman" panose="02020603050405020304" pitchFamily="18" charset="0"/>
              </a:rPr>
              <a:t>Failing server can be cloned proactively and deployed on a new VM before old one stops</a:t>
            </a:r>
          </a:p>
          <a:p>
            <a:pPr marL="0" marR="0" algn="just">
              <a:lnSpc>
                <a:spcPct val="150000"/>
              </a:lnSpc>
              <a:spcBef>
                <a:spcPts val="0"/>
              </a:spcBef>
              <a:spcAft>
                <a:spcPts val="0"/>
              </a:spcAft>
            </a:pPr>
            <a:r>
              <a:rPr lang="en-US" sz="2800" b="1" i="1" dirty="0">
                <a:solidFill>
                  <a:srgbClr val="2F5496"/>
                </a:solidFill>
                <a:effectLst/>
                <a:ea typeface="Times New Roman" panose="02020603050405020304" pitchFamily="18" charset="0"/>
                <a:cs typeface="Times New Roman" panose="02020603050405020304" pitchFamily="18" charset="0"/>
              </a:rPr>
              <a:t>On-Demand Computing: </a:t>
            </a:r>
            <a:r>
              <a:rPr lang="en-US" sz="2800" dirty="0">
                <a:effectLst/>
                <a:ea typeface="Times New Roman" panose="02020603050405020304" pitchFamily="18" charset="0"/>
              </a:rPr>
              <a:t>When usage requirements spike, capacity is readily available </a:t>
            </a:r>
          </a:p>
          <a:p>
            <a:pPr marL="0" marR="0" algn="just">
              <a:lnSpc>
                <a:spcPct val="150000"/>
              </a:lnSpc>
              <a:spcBef>
                <a:spcPts val="0"/>
              </a:spcBef>
              <a:spcAft>
                <a:spcPts val="0"/>
              </a:spcAft>
            </a:pPr>
            <a:r>
              <a:rPr lang="en-US" sz="2800" b="1" i="1" dirty="0">
                <a:solidFill>
                  <a:srgbClr val="2F5496"/>
                </a:solidFill>
                <a:effectLst/>
                <a:ea typeface="Times New Roman" panose="02020603050405020304" pitchFamily="18" charset="0"/>
                <a:cs typeface="Times New Roman" panose="02020603050405020304" pitchFamily="18" charset="0"/>
              </a:rPr>
              <a:t>Pay only for what you use: </a:t>
            </a:r>
            <a:r>
              <a:rPr lang="en-US" sz="2800" dirty="0">
                <a:effectLst/>
                <a:ea typeface="Times New Roman" panose="02020603050405020304" pitchFamily="18" charset="0"/>
              </a:rPr>
              <a:t>Economic benefits of paying only for computing, storage, and networking resources an organization uses is a huge benefit</a:t>
            </a:r>
          </a:p>
          <a:p>
            <a:pPr marL="0" marR="0" algn="just">
              <a:lnSpc>
                <a:spcPct val="150000"/>
              </a:lnSpc>
              <a:spcBef>
                <a:spcPts val="0"/>
              </a:spcBef>
              <a:spcAft>
                <a:spcPts val="0"/>
              </a:spcAft>
            </a:pPr>
            <a:r>
              <a:rPr lang="en-US" sz="2800" b="1" i="1" dirty="0">
                <a:solidFill>
                  <a:srgbClr val="2F5496"/>
                </a:solidFill>
                <a:effectLst/>
                <a:ea typeface="Times New Roman" panose="02020603050405020304" pitchFamily="18" charset="0"/>
                <a:cs typeface="Times New Roman" panose="02020603050405020304" pitchFamily="18" charset="0"/>
              </a:rPr>
              <a:t>Standardization of Server Pool: </a:t>
            </a:r>
            <a:r>
              <a:rPr lang="en-US" sz="2800" dirty="0">
                <a:effectLst/>
                <a:ea typeface="Times New Roman" panose="02020603050405020304" pitchFamily="18" charset="0"/>
              </a:rPr>
              <a:t>Techniques such as IaC ensure homogeneity of infrastructure</a:t>
            </a:r>
          </a:p>
        </p:txBody>
      </p:sp>
    </p:spTree>
    <p:extLst>
      <p:ext uri="{BB962C8B-B14F-4D97-AF65-F5344CB8AC3E}">
        <p14:creationId xmlns:p14="http://schemas.microsoft.com/office/powerpoint/2010/main" val="3065952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8E2A55-BEA9-40F8-AA9A-6BD0B0D9A748}"/>
              </a:ext>
            </a:extLst>
          </p:cNvPr>
          <p:cNvPicPr>
            <a:picLocks noChangeAspect="1"/>
          </p:cNvPicPr>
          <p:nvPr/>
        </p:nvPicPr>
        <p:blipFill>
          <a:blip r:embed="rId3"/>
          <a:stretch>
            <a:fillRect/>
          </a:stretch>
        </p:blipFill>
        <p:spPr>
          <a:xfrm>
            <a:off x="1514475" y="1952625"/>
            <a:ext cx="9163050" cy="2952750"/>
          </a:xfrm>
          <a:prstGeom prst="rect">
            <a:avLst/>
          </a:prstGeom>
        </p:spPr>
      </p:pic>
    </p:spTree>
    <p:extLst>
      <p:ext uri="{BB962C8B-B14F-4D97-AF65-F5344CB8AC3E}">
        <p14:creationId xmlns:p14="http://schemas.microsoft.com/office/powerpoint/2010/main" val="2826173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DBCDD6-3611-4B73-80C4-4D5A459700E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166110" y="443210"/>
            <a:ext cx="5859780" cy="3897630"/>
          </a:xfrm>
          <a:prstGeom prst="rect">
            <a:avLst/>
          </a:prstGeom>
        </p:spPr>
      </p:pic>
      <p:sp>
        <p:nvSpPr>
          <p:cNvPr id="6" name="TextBox 5">
            <a:extLst>
              <a:ext uri="{FF2B5EF4-FFF2-40B4-BE49-F238E27FC236}">
                <a16:creationId xmlns:a16="http://schemas.microsoft.com/office/drawing/2014/main" id="{A384445F-7149-44D1-AB9A-B60B0969BAF5}"/>
              </a:ext>
            </a:extLst>
          </p:cNvPr>
          <p:cNvSpPr txBox="1"/>
          <p:nvPr/>
        </p:nvSpPr>
        <p:spPr>
          <a:xfrm>
            <a:off x="3166110" y="4738985"/>
            <a:ext cx="6096000" cy="923330"/>
          </a:xfrm>
          <a:prstGeom prst="rect">
            <a:avLst/>
          </a:prstGeom>
          <a:noFill/>
        </p:spPr>
        <p:txBody>
          <a:bodyPr wrap="square">
            <a:spAutoFit/>
          </a:bodyPr>
          <a:lstStyle/>
          <a:p>
            <a:pPr marL="0" marR="0" algn="ctr">
              <a:spcBef>
                <a:spcPts val="0"/>
              </a:spcBef>
              <a:spcAft>
                <a:spcPts val="0"/>
              </a:spcAft>
            </a:pPr>
            <a:r>
              <a:rPr lang="en-US" sz="1800" dirty="0">
                <a:effectLst/>
                <a:ea typeface="Times New Roman" panose="02020603050405020304" pitchFamily="18" charset="0"/>
              </a:rPr>
              <a:t>Archetype computer geeks working in the basement and hoarding knowledge is </a:t>
            </a:r>
            <a:r>
              <a:rPr lang="en-US" sz="1800" dirty="0">
                <a:effectLst/>
                <a:ea typeface="Calibri" panose="020F0502020204030204" pitchFamily="34" charset="0"/>
              </a:rPr>
              <a:t>less realistic in today’s cloud computing environments</a:t>
            </a:r>
            <a:endParaRPr lang="en-US" dirty="0"/>
          </a:p>
        </p:txBody>
      </p:sp>
    </p:spTree>
    <p:extLst>
      <p:ext uri="{BB962C8B-B14F-4D97-AF65-F5344CB8AC3E}">
        <p14:creationId xmlns:p14="http://schemas.microsoft.com/office/powerpoint/2010/main" val="3287437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B50C-8149-4086-910A-A3782A52D30B}"/>
              </a:ext>
            </a:extLst>
          </p:cNvPr>
          <p:cNvSpPr>
            <a:spLocks noGrp="1"/>
          </p:cNvSpPr>
          <p:nvPr>
            <p:ph type="title"/>
          </p:nvPr>
        </p:nvSpPr>
        <p:spPr/>
        <p:txBody>
          <a:bodyPr/>
          <a:lstStyle/>
          <a:p>
            <a:r>
              <a:rPr lang="en-US" dirty="0"/>
              <a:t>Chapter 4 Summary</a:t>
            </a:r>
          </a:p>
        </p:txBody>
      </p:sp>
      <p:sp>
        <p:nvSpPr>
          <p:cNvPr id="3" name="Content Placeholder 2">
            <a:extLst>
              <a:ext uri="{FF2B5EF4-FFF2-40B4-BE49-F238E27FC236}">
                <a16:creationId xmlns:a16="http://schemas.microsoft.com/office/drawing/2014/main" id="{CABA16F7-33FA-4D0B-8819-0FEB325DC797}"/>
              </a:ext>
            </a:extLst>
          </p:cNvPr>
          <p:cNvSpPr>
            <a:spLocks noGrp="1"/>
          </p:cNvSpPr>
          <p:nvPr>
            <p:ph idx="1"/>
          </p:nvPr>
        </p:nvSpPr>
        <p:spPr>
          <a:xfrm>
            <a:off x="1371600" y="1485900"/>
            <a:ext cx="9601200" cy="4686300"/>
          </a:xfrm>
          <a:solidFill>
            <a:schemeClr val="accent2">
              <a:lumMod val="40000"/>
              <a:lumOff val="60000"/>
            </a:schemeClr>
          </a:solidFill>
        </p:spPr>
        <p:txBody>
          <a:bodyPr>
            <a:normAutofit fontScale="85000" lnSpcReduction="20000"/>
          </a:bodyPr>
          <a:lstStyle/>
          <a:p>
            <a:pPr marL="0" marR="0" algn="just">
              <a:lnSpc>
                <a:spcPct val="150000"/>
              </a:lnSpc>
              <a:spcBef>
                <a:spcPts val="0"/>
              </a:spcBef>
              <a:spcAft>
                <a:spcPts val="0"/>
              </a:spcAft>
            </a:pPr>
            <a:r>
              <a:rPr lang="en-US" sz="2100" dirty="0">
                <a:ea typeface="Calibri" panose="020F0502020204030204" pitchFamily="34" charset="0"/>
                <a:cs typeface="Times New Roman" panose="02020603050405020304" pitchFamily="18" charset="0"/>
              </a:rPr>
              <a:t>C</a:t>
            </a:r>
            <a:r>
              <a:rPr lang="en-US" sz="2100" dirty="0">
                <a:effectLst/>
                <a:ea typeface="Calibri" panose="020F0502020204030204" pitchFamily="34" charset="0"/>
                <a:cs typeface="Times New Roman" panose="02020603050405020304" pitchFamily="18" charset="0"/>
              </a:rPr>
              <a:t>oncepts at root of cloud computing: load balancing and elasticity/scalability</a:t>
            </a:r>
            <a:endParaRPr lang="en-US" sz="2100" dirty="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100" dirty="0">
                <a:effectLst/>
                <a:ea typeface="Calibri" panose="020F0502020204030204" pitchFamily="34" charset="0"/>
                <a:cs typeface="Times New Roman" panose="02020603050405020304" pitchFamily="18" charset="0"/>
              </a:rPr>
              <a:t>Cloud load balancing ensures workloads are distributed in efficient and effective manner</a:t>
            </a:r>
          </a:p>
          <a:p>
            <a:pPr marL="0" marR="0" algn="just">
              <a:lnSpc>
                <a:spcPct val="150000"/>
              </a:lnSpc>
              <a:spcBef>
                <a:spcPts val="0"/>
              </a:spcBef>
              <a:spcAft>
                <a:spcPts val="0"/>
              </a:spcAft>
            </a:pPr>
            <a:r>
              <a:rPr lang="en-US" sz="2100" dirty="0">
                <a:effectLst/>
                <a:ea typeface="Calibri" panose="020F0502020204030204" pitchFamily="34" charset="0"/>
                <a:cs typeface="Times New Roman" panose="02020603050405020304" pitchFamily="18" charset="0"/>
              </a:rPr>
              <a:t>Resources balanced in the cloud including processing capability, network interfaces and services, application instances, storage acquisition, and more</a:t>
            </a:r>
          </a:p>
          <a:p>
            <a:pPr marL="0" marR="0" algn="just">
              <a:lnSpc>
                <a:spcPct val="150000"/>
              </a:lnSpc>
              <a:spcBef>
                <a:spcPts val="0"/>
              </a:spcBef>
              <a:spcAft>
                <a:spcPts val="0"/>
              </a:spcAft>
            </a:pPr>
            <a:r>
              <a:rPr lang="en-US" sz="2100" dirty="0">
                <a:ea typeface="Calibri" panose="020F0502020204030204" pitchFamily="34" charset="0"/>
                <a:cs typeface="Times New Roman" panose="02020603050405020304" pitchFamily="18" charset="0"/>
              </a:rPr>
              <a:t>C</a:t>
            </a:r>
            <a:r>
              <a:rPr lang="en-US" sz="2100" dirty="0">
                <a:effectLst/>
                <a:ea typeface="Calibri" panose="020F0502020204030204" pitchFamily="34" charset="0"/>
                <a:cs typeface="Times New Roman" panose="02020603050405020304" pitchFamily="18" charset="0"/>
              </a:rPr>
              <a:t>loud </a:t>
            </a:r>
            <a:r>
              <a:rPr lang="en-US" sz="2100" dirty="0">
                <a:effectLst/>
                <a:ea typeface="Calibri" panose="020F0502020204030204" pitchFamily="34" charset="0"/>
                <a:cs typeface="Calibri" panose="020F0502020204030204" pitchFamily="34" charset="0"/>
              </a:rPr>
              <a:t>load balancing done using software solutions from cloud vendors</a:t>
            </a:r>
          </a:p>
          <a:p>
            <a:pPr marL="0" marR="0" algn="just">
              <a:lnSpc>
                <a:spcPct val="150000"/>
              </a:lnSpc>
              <a:spcBef>
                <a:spcPts val="0"/>
              </a:spcBef>
              <a:spcAft>
                <a:spcPts val="0"/>
              </a:spcAft>
            </a:pPr>
            <a:r>
              <a:rPr lang="en-US" sz="2100" dirty="0">
                <a:effectLst/>
                <a:ea typeface="Calibri" panose="020F0502020204030204" pitchFamily="34" charset="0"/>
                <a:cs typeface="Calibri" panose="020F0502020204030204" pitchFamily="34" charset="0"/>
              </a:rPr>
              <a:t>Large-scale public clouds provide balancing features to ensure applications maintain high availability and performance across multiple virtualized application servers</a:t>
            </a:r>
            <a:endParaRPr lang="en-US" sz="2100" dirty="0">
              <a:effectLst/>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US" sz="2100" dirty="0">
                <a:effectLst/>
                <a:ea typeface="Calibri" panose="020F0502020204030204" pitchFamily="34" charset="0"/>
                <a:cs typeface="Times New Roman" panose="02020603050405020304" pitchFamily="18" charset="0"/>
              </a:rPr>
              <a:t>Cloud load balancing relies on the concept of e</a:t>
            </a:r>
            <a:r>
              <a:rPr lang="en-US" sz="2100" dirty="0">
                <a:effectLst/>
                <a:ea typeface="Calibri" panose="020F0502020204030204" pitchFamily="34" charset="0"/>
                <a:cs typeface="Calibri" panose="020F0502020204030204" pitchFamily="34" charset="0"/>
              </a:rPr>
              <a:t>lasticity to manage demands as resources grow and shrink</a:t>
            </a:r>
          </a:p>
          <a:p>
            <a:pPr marL="0" marR="0" indent="457200" algn="just">
              <a:lnSpc>
                <a:spcPct val="150000"/>
              </a:lnSpc>
              <a:spcBef>
                <a:spcPts val="0"/>
              </a:spcBef>
              <a:spcAft>
                <a:spcPts val="0"/>
              </a:spcAft>
            </a:pPr>
            <a:r>
              <a:rPr lang="en-US" sz="2100" dirty="0">
                <a:effectLst/>
                <a:ea typeface="Calibri" panose="020F0502020204030204" pitchFamily="34" charset="0"/>
                <a:cs typeface="Calibri" panose="020F0502020204030204" pitchFamily="34" charset="0"/>
              </a:rPr>
              <a:t>Elasticity reallocates resources to </a:t>
            </a:r>
            <a:r>
              <a:rPr lang="en-US" sz="2100" dirty="0">
                <a:effectLst/>
                <a:ea typeface="Calibri" panose="020F0502020204030204" pitchFamily="34" charset="0"/>
                <a:cs typeface="Times New Roman" panose="02020603050405020304" pitchFamily="18" charset="0"/>
              </a:rPr>
              <a:t>scale up to meet increasing demands or scale down as resource needs decrease</a:t>
            </a:r>
          </a:p>
          <a:p>
            <a:pPr marL="0" marR="0" indent="457200" algn="just">
              <a:lnSpc>
                <a:spcPct val="150000"/>
              </a:lnSpc>
              <a:spcBef>
                <a:spcPts val="0"/>
              </a:spcBef>
              <a:spcAft>
                <a:spcPts val="0"/>
              </a:spcAft>
            </a:pPr>
            <a:r>
              <a:rPr lang="en-US" sz="2100" dirty="0">
                <a:effectLst/>
                <a:ea typeface="Calibri" panose="020F0502020204030204" pitchFamily="34" charset="0"/>
                <a:cs typeface="Calibri" panose="020F0502020204030204" pitchFamily="34" charset="0"/>
              </a:rPr>
              <a:t>Scalability is ability to upsize operations from a managerial perspective</a:t>
            </a:r>
            <a:endParaRPr lang="en-US" sz="2100" dirty="0">
              <a:effectLst/>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2800" dirty="0"/>
          </a:p>
        </p:txBody>
      </p:sp>
    </p:spTree>
    <p:extLst>
      <p:ext uri="{BB962C8B-B14F-4D97-AF65-F5344CB8AC3E}">
        <p14:creationId xmlns:p14="http://schemas.microsoft.com/office/powerpoint/2010/main" val="138028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5403-7AE8-4DF0-82CD-F665BBCCA491}"/>
              </a:ext>
            </a:extLst>
          </p:cNvPr>
          <p:cNvSpPr>
            <a:spLocks noGrp="1"/>
          </p:cNvSpPr>
          <p:nvPr>
            <p:ph type="title"/>
          </p:nvPr>
        </p:nvSpPr>
        <p:spPr>
          <a:xfrm>
            <a:off x="1371600" y="685800"/>
            <a:ext cx="3282695" cy="1485900"/>
          </a:xfrm>
        </p:spPr>
        <p:txBody>
          <a:bodyPr>
            <a:normAutofit/>
          </a:bodyPr>
          <a:lstStyle/>
          <a:p>
            <a:r>
              <a:rPr lang="en-US"/>
              <a:t>Load Balancing</a:t>
            </a:r>
          </a:p>
        </p:txBody>
      </p:sp>
      <p:sp>
        <p:nvSpPr>
          <p:cNvPr id="3" name="Content Placeholder 2">
            <a:extLst>
              <a:ext uri="{FF2B5EF4-FFF2-40B4-BE49-F238E27FC236}">
                <a16:creationId xmlns:a16="http://schemas.microsoft.com/office/drawing/2014/main" id="{E1EA4FCD-A8C6-4AD9-BD85-90B65D52683F}"/>
              </a:ext>
            </a:extLst>
          </p:cNvPr>
          <p:cNvSpPr>
            <a:spLocks noGrp="1"/>
          </p:cNvSpPr>
          <p:nvPr>
            <p:ph idx="1"/>
          </p:nvPr>
        </p:nvSpPr>
        <p:spPr>
          <a:xfrm>
            <a:off x="1371600" y="2286000"/>
            <a:ext cx="3282694" cy="3581400"/>
          </a:xfrm>
        </p:spPr>
        <p:txBody>
          <a:bodyPr>
            <a:normAutofit/>
          </a:bodyPr>
          <a:lstStyle/>
          <a:p>
            <a:pPr marL="0" marR="0">
              <a:spcBef>
                <a:spcPts val="0"/>
              </a:spcBef>
              <a:spcAft>
                <a:spcPts val="600"/>
              </a:spcAft>
            </a:pPr>
            <a:r>
              <a:rPr lang="en-US">
                <a:effectLst/>
                <a:ea typeface="Calibri" panose="020F0502020204030204" pitchFamily="34" charset="0"/>
                <a:cs typeface="Calibri" panose="020F0502020204030204" pitchFamily="34" charset="0"/>
              </a:rPr>
              <a:t>Process of efficiently distributing incoming network traffic among servers </a:t>
            </a:r>
          </a:p>
          <a:p>
            <a:pPr marL="0" marR="0">
              <a:spcBef>
                <a:spcPts val="0"/>
              </a:spcBef>
              <a:spcAft>
                <a:spcPts val="600"/>
              </a:spcAft>
            </a:pPr>
            <a:r>
              <a:rPr lang="en-US">
                <a:ea typeface="Calibri" panose="020F0502020204030204" pitchFamily="34" charset="0"/>
                <a:cs typeface="Calibri" panose="020F0502020204030204" pitchFamily="34" charset="0"/>
              </a:rPr>
              <a:t>M</a:t>
            </a:r>
            <a:r>
              <a:rPr lang="en-US">
                <a:effectLst/>
                <a:ea typeface="Calibri" panose="020F0502020204030204" pitchFamily="34" charset="0"/>
                <a:cs typeface="Calibri" panose="020F0502020204030204" pitchFamily="34" charset="0"/>
              </a:rPr>
              <a:t>ultiple network servers used to prevent system from being overwhelmed with request high volumes</a:t>
            </a:r>
          </a:p>
          <a:p>
            <a:pPr marL="0" marR="0">
              <a:spcBef>
                <a:spcPts val="0"/>
              </a:spcBef>
              <a:spcAft>
                <a:spcPts val="600"/>
              </a:spcAft>
            </a:pPr>
            <a:r>
              <a:rPr lang="en-US">
                <a:ea typeface="Calibri" panose="020F0502020204030204" pitchFamily="34" charset="0"/>
              </a:rPr>
              <a:t>B</a:t>
            </a:r>
            <a:r>
              <a:rPr lang="en-US">
                <a:effectLst/>
                <a:ea typeface="Calibri" panose="020F0502020204030204" pitchFamily="34" charset="0"/>
              </a:rPr>
              <a:t>alancing algorithms can be static or dynamic, and centralized or distributed</a:t>
            </a:r>
          </a:p>
        </p:txBody>
      </p:sp>
      <p:pic>
        <p:nvPicPr>
          <p:cNvPr id="14" name="Picture 13">
            <a:extLst>
              <a:ext uri="{FF2B5EF4-FFF2-40B4-BE49-F238E27FC236}">
                <a16:creationId xmlns:a16="http://schemas.microsoft.com/office/drawing/2014/main" id="{0D6240EF-85F6-4DC3-A60A-B8208787EC03}"/>
              </a:ext>
            </a:extLst>
          </p:cNvPr>
          <p:cNvPicPr>
            <a:picLocks noChangeAspect="1"/>
          </p:cNvPicPr>
          <p:nvPr/>
        </p:nvPicPr>
        <p:blipFill>
          <a:blip r:embed="rId3"/>
          <a:stretch>
            <a:fillRect/>
          </a:stretch>
        </p:blipFill>
        <p:spPr>
          <a:xfrm>
            <a:off x="5031467" y="849519"/>
            <a:ext cx="6517065" cy="4838920"/>
          </a:xfrm>
          <a:prstGeom prst="rect">
            <a:avLst/>
          </a:prstGeom>
        </p:spPr>
      </p:pic>
    </p:spTree>
    <p:extLst>
      <p:ext uri="{BB962C8B-B14F-4D97-AF65-F5344CB8AC3E}">
        <p14:creationId xmlns:p14="http://schemas.microsoft.com/office/powerpoint/2010/main" val="153256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62FA-0116-4245-B29B-14D372970968}"/>
              </a:ext>
            </a:extLst>
          </p:cNvPr>
          <p:cNvSpPr>
            <a:spLocks noGrp="1"/>
          </p:cNvSpPr>
          <p:nvPr>
            <p:ph type="title"/>
          </p:nvPr>
        </p:nvSpPr>
        <p:spPr>
          <a:xfrm>
            <a:off x="1371600" y="1104900"/>
            <a:ext cx="9601200" cy="1485900"/>
          </a:xfrm>
        </p:spPr>
        <p:txBody>
          <a:bodyPr/>
          <a:lstStyle/>
          <a:p>
            <a:r>
              <a:rPr lang="en-US" dirty="0"/>
              <a:t>Load Balancing</a:t>
            </a:r>
          </a:p>
        </p:txBody>
      </p:sp>
      <p:sp>
        <p:nvSpPr>
          <p:cNvPr id="3" name="Content Placeholder 2">
            <a:extLst>
              <a:ext uri="{FF2B5EF4-FFF2-40B4-BE49-F238E27FC236}">
                <a16:creationId xmlns:a16="http://schemas.microsoft.com/office/drawing/2014/main" id="{1B6A471C-7B8B-4E1A-9415-EAA1C25F05D9}"/>
              </a:ext>
            </a:extLst>
          </p:cNvPr>
          <p:cNvSpPr>
            <a:spLocks noGrp="1"/>
          </p:cNvSpPr>
          <p:nvPr>
            <p:ph idx="1"/>
          </p:nvPr>
        </p:nvSpPr>
        <p:spPr>
          <a:xfrm>
            <a:off x="1371600" y="2000250"/>
            <a:ext cx="9601200" cy="3181350"/>
          </a:xfrm>
          <a:solidFill>
            <a:schemeClr val="accent2">
              <a:lumMod val="40000"/>
              <a:lumOff val="60000"/>
            </a:schemeClr>
          </a:solidFill>
        </p:spPr>
        <p:txBody>
          <a:bodyPr>
            <a:normAutofit fontScale="92500"/>
          </a:bodyPr>
          <a:lstStyle/>
          <a:p>
            <a:pPr marL="0" marR="0" indent="457200" algn="just">
              <a:lnSpc>
                <a:spcPct val="150000"/>
              </a:lnSpc>
              <a:spcBef>
                <a:spcPts val="0"/>
              </a:spcBef>
              <a:spcAft>
                <a:spcPts val="0"/>
              </a:spcAft>
            </a:pPr>
            <a:r>
              <a:rPr lang="en-US" sz="2400" dirty="0">
                <a:effectLst/>
                <a:ea typeface="Calibri" panose="020F0502020204030204" pitchFamily="34" charset="0"/>
                <a:cs typeface="Calibri" panose="020F0502020204030204" pitchFamily="34" charset="0"/>
              </a:rPr>
              <a:t>Systems expecting constant, uniform requests work well with centralized, static load balancers</a:t>
            </a:r>
          </a:p>
          <a:p>
            <a:pPr marL="0" marR="0" indent="457200" algn="just">
              <a:lnSpc>
                <a:spcPct val="150000"/>
              </a:lnSpc>
              <a:spcBef>
                <a:spcPts val="0"/>
              </a:spcBef>
              <a:spcAft>
                <a:spcPts val="0"/>
              </a:spcAft>
            </a:pPr>
            <a:r>
              <a:rPr lang="en-US" sz="2400" dirty="0">
                <a:ea typeface="Calibri" panose="020F0502020204030204" pitchFamily="34" charset="0"/>
                <a:cs typeface="Calibri" panose="020F0502020204030204" pitchFamily="34" charset="0"/>
              </a:rPr>
              <a:t>U</a:t>
            </a:r>
            <a:r>
              <a:rPr lang="en-US" sz="2400" dirty="0">
                <a:effectLst/>
                <a:ea typeface="Calibri" panose="020F0502020204030204" pitchFamily="34" charset="0"/>
                <a:cs typeface="Calibri" panose="020F0502020204030204" pitchFamily="34" charset="0"/>
              </a:rPr>
              <a:t>npredictable, varying loads are better served with using a decentralized, dynamic algorithm that uses information collected at run time </a:t>
            </a:r>
          </a:p>
          <a:p>
            <a:pPr marL="0" marR="0" indent="457200" algn="just">
              <a:lnSpc>
                <a:spcPct val="150000"/>
              </a:lnSpc>
              <a:spcBef>
                <a:spcPts val="0"/>
              </a:spcBef>
              <a:spcAft>
                <a:spcPts val="0"/>
              </a:spcAft>
            </a:pPr>
            <a:r>
              <a:rPr lang="en-US" sz="2400" dirty="0">
                <a:ea typeface="Calibri" panose="020F0502020204030204" pitchFamily="34" charset="0"/>
                <a:cs typeface="Calibri" panose="020F0502020204030204" pitchFamily="34" charset="0"/>
              </a:rPr>
              <a:t>Decentralized approaches require more</a:t>
            </a:r>
            <a:r>
              <a:rPr lang="en-US" sz="2400" dirty="0">
                <a:effectLst/>
                <a:ea typeface="Calibri" panose="020F0502020204030204" pitchFamily="34" charset="0"/>
                <a:cs typeface="Calibri" panose="020F0502020204030204" pitchFamily="34" charset="0"/>
              </a:rPr>
              <a:t> system communication which slows processing overall </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548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7F4F-D846-4DC2-BF9B-F3187F32298F}"/>
              </a:ext>
            </a:extLst>
          </p:cNvPr>
          <p:cNvSpPr>
            <a:spLocks noGrp="1"/>
          </p:cNvSpPr>
          <p:nvPr>
            <p:ph type="title"/>
          </p:nvPr>
        </p:nvSpPr>
        <p:spPr>
          <a:xfrm>
            <a:off x="1371600" y="866866"/>
            <a:ext cx="9601200" cy="1485900"/>
          </a:xfrm>
        </p:spPr>
        <p:txBody>
          <a:bodyPr/>
          <a:lstStyle/>
          <a:p>
            <a:r>
              <a:rPr lang="en-US" dirty="0"/>
              <a:t>General Load Balancer Tasks</a:t>
            </a:r>
          </a:p>
        </p:txBody>
      </p:sp>
      <p:sp>
        <p:nvSpPr>
          <p:cNvPr id="3" name="Content Placeholder 2">
            <a:extLst>
              <a:ext uri="{FF2B5EF4-FFF2-40B4-BE49-F238E27FC236}">
                <a16:creationId xmlns:a16="http://schemas.microsoft.com/office/drawing/2014/main" id="{D37BB359-9A35-4320-962F-8247F2D02B90}"/>
              </a:ext>
            </a:extLst>
          </p:cNvPr>
          <p:cNvSpPr>
            <a:spLocks noGrp="1"/>
          </p:cNvSpPr>
          <p:nvPr>
            <p:ph idx="1"/>
          </p:nvPr>
        </p:nvSpPr>
        <p:spPr>
          <a:xfrm>
            <a:off x="1371600" y="1919287"/>
            <a:ext cx="9601200" cy="3019425"/>
          </a:xfrm>
          <a:solidFill>
            <a:schemeClr val="accent2">
              <a:lumMod val="40000"/>
              <a:lumOff val="60000"/>
            </a:schemeClr>
          </a:solidFill>
        </p:spPr>
        <p:txBody>
          <a:bodyP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Ensures client and application resource requests (as well as network traffic load) are efficiently allocated across multiple servers</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Manages resources to ensure high levels of uptime by monitoring availability and sending requests to online servers within the pool.</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Ensures flexibility of resource pool size</a:t>
            </a:r>
          </a:p>
          <a:p>
            <a:pPr marL="342900" marR="0" lvl="0" indent="-342900" algn="just">
              <a:lnSpc>
                <a:spcPct val="150000"/>
              </a:lnSpc>
              <a:spcBef>
                <a:spcPts val="0"/>
              </a:spcBef>
              <a:spcAft>
                <a:spcPts val="0"/>
              </a:spcAft>
              <a:buFont typeface="Symbol" panose="05050102010706020507" pitchFamily="18" charset="2"/>
              <a:buChar char=""/>
            </a:pPr>
            <a:r>
              <a:rPr lang="en-US" sz="1800" dirty="0">
                <a:ea typeface="Calibri" panose="020F0502020204030204" pitchFamily="34" charset="0"/>
                <a:cs typeface="Calibri" panose="020F0502020204030204" pitchFamily="34" charset="0"/>
              </a:rPr>
              <a:t>P</a:t>
            </a:r>
            <a:r>
              <a:rPr lang="en-US" sz="1800" dirty="0">
                <a:effectLst/>
                <a:ea typeface="Calibri" panose="020F0502020204030204" pitchFamily="34" charset="0"/>
                <a:cs typeface="Calibri" panose="020F0502020204030204" pitchFamily="34" charset="0"/>
              </a:rPr>
              <a:t>rovides tools for elasticity and scalability according to demand levels</a:t>
            </a:r>
            <a:endParaRPr lang="en-US" sz="1800" dirty="0">
              <a:effectLst/>
              <a:ea typeface="Calibri" panose="020F0502020204030204" pitchFamily="34" charset="0"/>
              <a:cs typeface="Times New Roman" panose="02020603050405020304" pitchFamily="18" charset="0"/>
            </a:endParaRPr>
          </a:p>
          <a:p>
            <a:pPr marL="0" marR="0"/>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422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5312-980B-46C5-8A7E-736568E283DD}"/>
              </a:ext>
            </a:extLst>
          </p:cNvPr>
          <p:cNvSpPr>
            <a:spLocks noGrp="1"/>
          </p:cNvSpPr>
          <p:nvPr>
            <p:ph type="title"/>
          </p:nvPr>
        </p:nvSpPr>
        <p:spPr/>
        <p:txBody>
          <a:bodyPr/>
          <a:lstStyle/>
          <a:p>
            <a:r>
              <a:rPr lang="en-US" dirty="0"/>
              <a:t>Centralized Balancing Algorithms</a:t>
            </a:r>
          </a:p>
        </p:txBody>
      </p:sp>
      <p:sp>
        <p:nvSpPr>
          <p:cNvPr id="3" name="Content Placeholder 2">
            <a:extLst>
              <a:ext uri="{FF2B5EF4-FFF2-40B4-BE49-F238E27FC236}">
                <a16:creationId xmlns:a16="http://schemas.microsoft.com/office/drawing/2014/main" id="{7271594C-E074-485E-A13F-AFE21F130D71}"/>
              </a:ext>
            </a:extLst>
          </p:cNvPr>
          <p:cNvSpPr>
            <a:spLocks noGrp="1"/>
          </p:cNvSpPr>
          <p:nvPr>
            <p:ph idx="1"/>
          </p:nvPr>
        </p:nvSpPr>
        <p:spPr>
          <a:xfrm>
            <a:off x="1371600" y="1695449"/>
            <a:ext cx="10267950" cy="3952875"/>
          </a:xfrm>
          <a:solidFill>
            <a:schemeClr val="accent2">
              <a:lumMod val="20000"/>
              <a:lumOff val="80000"/>
            </a:schemeClr>
          </a:solidFill>
        </p:spPr>
        <p:txBody>
          <a:bodyPr>
            <a:normAutofit/>
          </a:bodyPr>
          <a:lstStyle/>
          <a:p>
            <a:pPr marL="0" marR="0" algn="just">
              <a:lnSpc>
                <a:spcPct val="150000"/>
              </a:lnSpc>
              <a:spcBef>
                <a:spcPts val="0"/>
              </a:spcBef>
              <a:spcAft>
                <a:spcPts val="0"/>
              </a:spcAft>
            </a:pPr>
            <a:r>
              <a:rPr lang="en-US" sz="1800" dirty="0">
                <a:effectLst/>
                <a:ea typeface="Calibri" panose="020F0502020204030204" pitchFamily="34" charset="0"/>
                <a:cs typeface="Calibri" panose="020F0502020204030204" pitchFamily="34" charset="0"/>
              </a:rPr>
              <a:t>Rely on a control management node used to gather information from nodes eligible to process loads</a:t>
            </a:r>
          </a:p>
          <a:p>
            <a:pPr marL="0" marR="0" algn="just">
              <a:lnSpc>
                <a:spcPct val="150000"/>
              </a:lnSpc>
              <a:spcBef>
                <a:spcPts val="0"/>
              </a:spcBef>
              <a:spcAft>
                <a:spcPts val="0"/>
              </a:spcAft>
            </a:pPr>
            <a:r>
              <a:rPr lang="en-US" sz="1800" dirty="0">
                <a:ea typeface="Calibri" panose="020F0502020204030204" pitchFamily="34" charset="0"/>
                <a:cs typeface="Calibri" panose="020F0502020204030204" pitchFamily="34" charset="0"/>
              </a:rPr>
              <a:t>C</a:t>
            </a:r>
            <a:r>
              <a:rPr lang="en-US" sz="1800" dirty="0">
                <a:effectLst/>
                <a:ea typeface="Calibri" panose="020F0502020204030204" pitchFamily="34" charset="0"/>
                <a:cs typeface="Calibri" panose="020F0502020204030204" pitchFamily="34" charset="0"/>
              </a:rPr>
              <a:t>entral node makes distribution decisions</a:t>
            </a:r>
          </a:p>
          <a:p>
            <a:pPr marL="0" marR="0" indent="457200" algn="just">
              <a:lnSpc>
                <a:spcPct val="150000"/>
              </a:lnSpc>
              <a:spcBef>
                <a:spcPts val="0"/>
              </a:spcBef>
              <a:spcAft>
                <a:spcPts val="0"/>
              </a:spcAft>
            </a:pPr>
            <a:r>
              <a:rPr lang="en-US" sz="1800" dirty="0">
                <a:effectLst/>
                <a:ea typeface="Calibri" panose="020F0502020204030204" pitchFamily="34" charset="0"/>
                <a:cs typeface="Calibri" panose="020F0502020204030204" pitchFamily="34" charset="0"/>
              </a:rPr>
              <a:t>Hardware or software load balancer sits between the clients and server farm performing a “traffic cop” role</a:t>
            </a:r>
          </a:p>
          <a:p>
            <a:pPr marL="0" marR="0" indent="457200" algn="just">
              <a:lnSpc>
                <a:spcPct val="150000"/>
              </a:lnSpc>
              <a:spcBef>
                <a:spcPts val="0"/>
              </a:spcBef>
              <a:spcAft>
                <a:spcPts val="0"/>
              </a:spcAft>
            </a:pPr>
            <a:r>
              <a:rPr lang="en-US" sz="1800" dirty="0">
                <a:ea typeface="Calibri" panose="020F0502020204030204" pitchFamily="34" charset="0"/>
                <a:cs typeface="Calibri" panose="020F0502020204030204" pitchFamily="34" charset="0"/>
              </a:rPr>
              <a:t>R</a:t>
            </a:r>
            <a:r>
              <a:rPr lang="en-US" sz="1800" dirty="0">
                <a:effectLst/>
                <a:ea typeface="Calibri" panose="020F0502020204030204" pitchFamily="34" charset="0"/>
                <a:cs typeface="Calibri" panose="020F0502020204030204" pitchFamily="34" charset="0"/>
              </a:rPr>
              <a:t>equests are allocated across all available servers in an intelligent way. </a:t>
            </a:r>
            <a:endParaRPr lang="en-US" sz="1800" dirty="0">
              <a:ea typeface="Calibri" panose="020F0502020204030204" pitchFamily="34" charset="0"/>
              <a:cs typeface="Calibri" panose="020F0502020204030204" pitchFamily="34" charset="0"/>
            </a:endParaRPr>
          </a:p>
          <a:p>
            <a:pPr marL="0" marR="0" indent="457200" algn="just">
              <a:lnSpc>
                <a:spcPct val="150000"/>
              </a:lnSpc>
              <a:spcBef>
                <a:spcPts val="0"/>
              </a:spcBef>
              <a:spcAft>
                <a:spcPts val="0"/>
              </a:spcAft>
            </a:pPr>
            <a:r>
              <a:rPr lang="en-US" sz="1800" dirty="0">
                <a:effectLst/>
                <a:ea typeface="Calibri" panose="020F0502020204030204" pitchFamily="34" charset="0"/>
                <a:cs typeface="Calibri" panose="020F0502020204030204" pitchFamily="34" charset="0"/>
              </a:rPr>
              <a:t>Servers are utilized to maximize speed and enhance utilization. </a:t>
            </a:r>
          </a:p>
          <a:p>
            <a:pPr marL="0" marR="0" indent="457200" algn="just">
              <a:lnSpc>
                <a:spcPct val="150000"/>
              </a:lnSpc>
              <a:spcBef>
                <a:spcPts val="0"/>
              </a:spcBef>
              <a:spcAft>
                <a:spcPts val="0"/>
              </a:spcAft>
            </a:pPr>
            <a:r>
              <a:rPr lang="en-US" sz="1800" dirty="0">
                <a:effectLst/>
                <a:ea typeface="Calibri" panose="020F0502020204030204" pitchFamily="34" charset="0"/>
                <a:cs typeface="Calibri" panose="020F0502020204030204" pitchFamily="34" charset="0"/>
              </a:rPr>
              <a:t>Servers used uniformly to extend their lifespan</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611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5312-980B-46C5-8A7E-736568E283DD}"/>
              </a:ext>
            </a:extLst>
          </p:cNvPr>
          <p:cNvSpPr>
            <a:spLocks noGrp="1"/>
          </p:cNvSpPr>
          <p:nvPr>
            <p:ph type="title"/>
          </p:nvPr>
        </p:nvSpPr>
        <p:spPr>
          <a:xfrm>
            <a:off x="1371600" y="1809750"/>
            <a:ext cx="9601200" cy="1485900"/>
          </a:xfrm>
        </p:spPr>
        <p:txBody>
          <a:bodyPr/>
          <a:lstStyle/>
          <a:p>
            <a:r>
              <a:rPr lang="en-US" dirty="0"/>
              <a:t>Decentralized Balancing Algorithms</a:t>
            </a:r>
          </a:p>
        </p:txBody>
      </p:sp>
      <p:sp>
        <p:nvSpPr>
          <p:cNvPr id="3" name="Content Placeholder 2">
            <a:extLst>
              <a:ext uri="{FF2B5EF4-FFF2-40B4-BE49-F238E27FC236}">
                <a16:creationId xmlns:a16="http://schemas.microsoft.com/office/drawing/2014/main" id="{7271594C-E074-485E-A13F-AFE21F130D71}"/>
              </a:ext>
            </a:extLst>
          </p:cNvPr>
          <p:cNvSpPr>
            <a:spLocks noGrp="1"/>
          </p:cNvSpPr>
          <p:nvPr>
            <p:ph idx="1"/>
          </p:nvPr>
        </p:nvSpPr>
        <p:spPr>
          <a:xfrm>
            <a:off x="1371599" y="2819399"/>
            <a:ext cx="10439401" cy="1847851"/>
          </a:xfrm>
          <a:solidFill>
            <a:schemeClr val="accent2">
              <a:lumMod val="20000"/>
              <a:lumOff val="80000"/>
            </a:schemeClr>
          </a:solidFill>
        </p:spPr>
        <p:txBody>
          <a:bodyPr>
            <a:normAutofit/>
          </a:bodyPr>
          <a:lstStyle/>
          <a:p>
            <a:pPr marL="0" marR="0" algn="just">
              <a:lnSpc>
                <a:spcPct val="150000"/>
              </a:lnSpc>
              <a:spcBef>
                <a:spcPts val="0"/>
              </a:spcBef>
              <a:spcAft>
                <a:spcPts val="0"/>
              </a:spcAft>
            </a:pPr>
            <a:r>
              <a:rPr lang="en-US" dirty="0">
                <a:effectLst/>
                <a:ea typeface="Calibri" panose="020F0502020204030204" pitchFamily="34" charset="0"/>
                <a:cs typeface="Calibri" panose="020F0502020204030204" pitchFamily="34" charset="0"/>
              </a:rPr>
              <a:t>No central manager exists</a:t>
            </a:r>
          </a:p>
          <a:p>
            <a:pPr marL="0" marR="0" algn="just">
              <a:lnSpc>
                <a:spcPct val="150000"/>
              </a:lnSpc>
              <a:spcBef>
                <a:spcPts val="0"/>
              </a:spcBef>
              <a:spcAft>
                <a:spcPts val="0"/>
              </a:spcAft>
            </a:pPr>
            <a:r>
              <a:rPr lang="en-US" dirty="0">
                <a:effectLst/>
                <a:ea typeface="Calibri" panose="020F0502020204030204" pitchFamily="34" charset="0"/>
                <a:cs typeface="Calibri" panose="020F0502020204030204" pitchFamily="34" charset="0"/>
              </a:rPr>
              <a:t>Nodes eligible for processing exchange their system state information with every other node</a:t>
            </a:r>
          </a:p>
          <a:p>
            <a:pPr marL="0" marR="0" algn="just">
              <a:lnSpc>
                <a:spcPct val="150000"/>
              </a:lnSpc>
              <a:spcBef>
                <a:spcPts val="0"/>
              </a:spcBef>
              <a:spcAft>
                <a:spcPts val="0"/>
              </a:spcAft>
            </a:pPr>
            <a:r>
              <a:rPr lang="en-US" dirty="0">
                <a:ea typeface="Calibri" panose="020F0502020204030204" pitchFamily="34" charset="0"/>
                <a:cs typeface="Calibri" panose="020F0502020204030204" pitchFamily="34" charset="0"/>
              </a:rPr>
              <a:t>I</a:t>
            </a:r>
            <a:r>
              <a:rPr lang="en-US" dirty="0">
                <a:effectLst/>
                <a:ea typeface="Calibri" panose="020F0502020204030204" pitchFamily="34" charset="0"/>
                <a:cs typeface="Calibri" panose="020F0502020204030204" pitchFamily="34" charset="0"/>
              </a:rPr>
              <a:t>nter-node communication can slow processing</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053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7F4F-D846-4DC2-BF9B-F3187F32298F}"/>
              </a:ext>
            </a:extLst>
          </p:cNvPr>
          <p:cNvSpPr>
            <a:spLocks noGrp="1"/>
          </p:cNvSpPr>
          <p:nvPr>
            <p:ph type="title"/>
          </p:nvPr>
        </p:nvSpPr>
        <p:spPr>
          <a:xfrm>
            <a:off x="1371600" y="866866"/>
            <a:ext cx="9601200" cy="1190534"/>
          </a:xfrm>
        </p:spPr>
        <p:txBody>
          <a:bodyPr/>
          <a:lstStyle/>
          <a:p>
            <a:r>
              <a:rPr lang="en-US" dirty="0"/>
              <a:t>Static Load Balancing</a:t>
            </a:r>
          </a:p>
        </p:txBody>
      </p:sp>
      <p:sp>
        <p:nvSpPr>
          <p:cNvPr id="3" name="Content Placeholder 2">
            <a:extLst>
              <a:ext uri="{FF2B5EF4-FFF2-40B4-BE49-F238E27FC236}">
                <a16:creationId xmlns:a16="http://schemas.microsoft.com/office/drawing/2014/main" id="{D37BB359-9A35-4320-962F-8247F2D02B90}"/>
              </a:ext>
            </a:extLst>
          </p:cNvPr>
          <p:cNvSpPr>
            <a:spLocks noGrp="1"/>
          </p:cNvSpPr>
          <p:nvPr>
            <p:ph idx="1"/>
          </p:nvPr>
        </p:nvSpPr>
        <p:spPr>
          <a:xfrm>
            <a:off x="1371600" y="1752600"/>
            <a:ext cx="9601200" cy="4362450"/>
          </a:xfrm>
          <a:solidFill>
            <a:schemeClr val="accent2">
              <a:lumMod val="40000"/>
              <a:lumOff val="60000"/>
            </a:schemeClr>
          </a:solidFill>
        </p:spPr>
        <p:txBody>
          <a:bodyPr>
            <a:normAutofit fontScale="92500" lnSpcReduction="10000"/>
          </a:bodyPr>
          <a:lstStyle/>
          <a:p>
            <a:pPr marL="0" marR="0" algn="just">
              <a:lnSpc>
                <a:spcPct val="150000"/>
              </a:lnSpc>
              <a:spcBef>
                <a:spcPts val="0"/>
              </a:spcBef>
              <a:spcAft>
                <a:spcPts val="0"/>
              </a:spcAft>
            </a:pPr>
            <a:r>
              <a:rPr lang="en-US" dirty="0">
                <a:ea typeface="Calibri" panose="020F0502020204030204" pitchFamily="34" charset="0"/>
                <a:cs typeface="Calibri" panose="020F0502020204030204" pitchFamily="34" charset="0"/>
              </a:rPr>
              <a:t>D</a:t>
            </a:r>
            <a:r>
              <a:rPr lang="en-US" dirty="0">
                <a:effectLst/>
                <a:ea typeface="Calibri" panose="020F0502020204030204" pitchFamily="34" charset="0"/>
                <a:cs typeface="Calibri" panose="020F0502020204030204" pitchFamily="34" charset="0"/>
              </a:rPr>
              <a:t>etermined upfront by IT specialists and then put into place for use</a:t>
            </a:r>
          </a:p>
          <a:p>
            <a:pPr marL="0" marR="0" algn="just">
              <a:lnSpc>
                <a:spcPct val="150000"/>
              </a:lnSpc>
              <a:spcBef>
                <a:spcPts val="0"/>
              </a:spcBef>
              <a:spcAft>
                <a:spcPts val="0"/>
              </a:spcAft>
            </a:pPr>
            <a:r>
              <a:rPr lang="en-US" dirty="0">
                <a:effectLst/>
                <a:ea typeface="Calibri" panose="020F0502020204030204" pitchFamily="34" charset="0"/>
                <a:cs typeface="Calibri" panose="020F0502020204030204" pitchFamily="34" charset="0"/>
              </a:rPr>
              <a:t>Best practice approaches that may not use specific network characteristics to determine or adjust load allocation</a:t>
            </a:r>
          </a:p>
          <a:p>
            <a:pPr marL="0" marR="0" algn="just">
              <a:lnSpc>
                <a:spcPct val="150000"/>
              </a:lnSpc>
              <a:spcBef>
                <a:spcPts val="0"/>
              </a:spcBef>
              <a:spcAft>
                <a:spcPts val="0"/>
              </a:spcAft>
            </a:pPr>
            <a:r>
              <a:rPr lang="en-US" dirty="0">
                <a:effectLst/>
                <a:ea typeface="Calibri" panose="020F0502020204030204" pitchFamily="34" charset="0"/>
                <a:cs typeface="Calibri" panose="020F0502020204030204" pitchFamily="34" charset="0"/>
              </a:rPr>
              <a:t>Non-preemptive = once a request has been allocated to a specific server, it will not be transferred to another</a:t>
            </a:r>
          </a:p>
          <a:p>
            <a:pPr marL="0" marR="0" algn="just">
              <a:lnSpc>
                <a:spcPct val="150000"/>
              </a:lnSpc>
              <a:spcBef>
                <a:spcPts val="0"/>
              </a:spcBef>
              <a:spcAft>
                <a:spcPts val="0"/>
              </a:spcAft>
            </a:pPr>
            <a:r>
              <a:rPr lang="en-US" dirty="0">
                <a:effectLst/>
                <a:ea typeface="Calibri" panose="020F0502020204030204" pitchFamily="34" charset="0"/>
                <a:cs typeface="Calibri" panose="020F0502020204030204" pitchFamily="34" charset="0"/>
              </a:rPr>
              <a:t>Seeks reduction of execution time</a:t>
            </a:r>
          </a:p>
          <a:p>
            <a:pPr marL="0" marR="0" algn="just">
              <a:lnSpc>
                <a:spcPct val="150000"/>
              </a:lnSpc>
              <a:spcBef>
                <a:spcPts val="0"/>
              </a:spcBef>
              <a:spcAft>
                <a:spcPts val="0"/>
              </a:spcAft>
            </a:pPr>
            <a:r>
              <a:rPr lang="en-US" dirty="0">
                <a:effectLst/>
                <a:ea typeface="Calibri" panose="020F0502020204030204" pitchFamily="34" charset="0"/>
                <a:cs typeface="Calibri" panose="020F0502020204030204" pitchFamily="34" charset="0"/>
              </a:rPr>
              <a:t>Less server monitoring and communication takes place</a:t>
            </a:r>
          </a:p>
          <a:p>
            <a:pPr marL="0" marR="0" algn="just">
              <a:lnSpc>
                <a:spcPct val="150000"/>
              </a:lnSpc>
              <a:spcBef>
                <a:spcPts val="0"/>
              </a:spcBef>
              <a:spcAft>
                <a:spcPts val="0"/>
              </a:spcAft>
            </a:pPr>
            <a:r>
              <a:rPr lang="en-US" dirty="0">
                <a:effectLst/>
                <a:ea typeface="Calibri" panose="020F0502020204030204" pitchFamily="34" charset="0"/>
                <a:cs typeface="Calibri" panose="020F0502020204030204" pitchFamily="34" charset="0"/>
              </a:rPr>
              <a:t>Primary downside is that current system state not considered when allocations are made so if a server is slowed, it may still receive additional workload</a:t>
            </a:r>
          </a:p>
          <a:p>
            <a:pPr marL="0" marR="0" algn="just">
              <a:lnSpc>
                <a:spcPct val="150000"/>
              </a:lnSpc>
              <a:spcBef>
                <a:spcPts val="0"/>
              </a:spcBef>
              <a:spcAft>
                <a:spcPts val="0"/>
              </a:spcAft>
            </a:pPr>
            <a:r>
              <a:rPr lang="en-US" dirty="0">
                <a:ea typeface="Calibri" panose="020F0502020204030204" pitchFamily="34" charset="0"/>
                <a:cs typeface="Calibri" panose="020F0502020204030204" pitchFamily="34" charset="0"/>
              </a:rPr>
              <a:t>R</a:t>
            </a:r>
            <a:r>
              <a:rPr lang="en-US" dirty="0">
                <a:effectLst/>
                <a:ea typeface="Calibri" panose="020F0502020204030204" pitchFamily="34" charset="0"/>
                <a:cs typeface="Calibri" panose="020F0502020204030204" pitchFamily="34" charset="0"/>
              </a:rPr>
              <a:t>equestors may experience noticeable differences in response times from visit to visit </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7393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7F4F-D846-4DC2-BF9B-F3187F32298F}"/>
              </a:ext>
            </a:extLst>
          </p:cNvPr>
          <p:cNvSpPr>
            <a:spLocks noGrp="1"/>
          </p:cNvSpPr>
          <p:nvPr>
            <p:ph type="title"/>
          </p:nvPr>
        </p:nvSpPr>
        <p:spPr>
          <a:xfrm>
            <a:off x="1371600" y="657224"/>
            <a:ext cx="9601200" cy="990691"/>
          </a:xfrm>
        </p:spPr>
        <p:txBody>
          <a:bodyPr>
            <a:normAutofit fontScale="90000"/>
          </a:bodyPr>
          <a:lstStyle/>
          <a:p>
            <a:r>
              <a:rPr lang="en-US" dirty="0"/>
              <a:t>Static Load Balancing Algorithm Examples</a:t>
            </a:r>
          </a:p>
        </p:txBody>
      </p:sp>
      <p:sp>
        <p:nvSpPr>
          <p:cNvPr id="3" name="Content Placeholder 2">
            <a:extLst>
              <a:ext uri="{FF2B5EF4-FFF2-40B4-BE49-F238E27FC236}">
                <a16:creationId xmlns:a16="http://schemas.microsoft.com/office/drawing/2014/main" id="{D37BB359-9A35-4320-962F-8247F2D02B90}"/>
              </a:ext>
            </a:extLst>
          </p:cNvPr>
          <p:cNvSpPr>
            <a:spLocks noGrp="1"/>
          </p:cNvSpPr>
          <p:nvPr>
            <p:ph idx="1"/>
          </p:nvPr>
        </p:nvSpPr>
        <p:spPr>
          <a:xfrm>
            <a:off x="1457325" y="1466941"/>
            <a:ext cx="9601200" cy="4667160"/>
          </a:xfrm>
          <a:solidFill>
            <a:schemeClr val="accent2">
              <a:lumMod val="40000"/>
              <a:lumOff val="60000"/>
            </a:schemeClr>
          </a:solidFill>
        </p:spPr>
        <p:txBody>
          <a:bodyPr>
            <a:normAutofit/>
          </a:bodyPr>
          <a:lstStyle/>
          <a:p>
            <a:pPr marL="0" marR="0" algn="just">
              <a:lnSpc>
                <a:spcPct val="150000"/>
              </a:lnSpc>
              <a:spcBef>
                <a:spcPts val="0"/>
              </a:spcBef>
              <a:spcAft>
                <a:spcPts val="0"/>
              </a:spcAft>
            </a:pPr>
            <a:r>
              <a:rPr lang="en-US" sz="2800" b="1" dirty="0">
                <a:effectLst/>
                <a:ea typeface="Calibri" panose="020F0502020204030204" pitchFamily="34" charset="0"/>
                <a:cs typeface="Calibri" panose="020F0502020204030204" pitchFamily="34" charset="0"/>
              </a:rPr>
              <a:t>Random</a:t>
            </a:r>
            <a:r>
              <a:rPr lang="en-US" sz="2800" dirty="0">
                <a:effectLst/>
                <a:ea typeface="Calibri" panose="020F0502020204030204" pitchFamily="34" charset="0"/>
                <a:cs typeface="Calibri" panose="020F0502020204030204" pitchFamily="34" charset="0"/>
              </a:rPr>
              <a:t>: Randomly selecting the next server to receive a request is one method used to distribute workload</a:t>
            </a:r>
            <a:endParaRPr lang="en-US" sz="2800" dirty="0">
              <a:effectLst/>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800" b="1" dirty="0">
                <a:effectLst/>
                <a:ea typeface="Calibri" panose="020F0502020204030204" pitchFamily="34" charset="0"/>
                <a:cs typeface="Calibri" panose="020F0502020204030204" pitchFamily="34" charset="0"/>
              </a:rPr>
              <a:t>Round Robin Algorithm</a:t>
            </a:r>
            <a:r>
              <a:rPr lang="en-US" sz="2800" dirty="0">
                <a:effectLst/>
                <a:ea typeface="Calibri" panose="020F0502020204030204" pitchFamily="34" charset="0"/>
                <a:cs typeface="Calibri" panose="020F0502020204030204" pitchFamily="34" charset="0"/>
              </a:rPr>
              <a:t>: Best suited when servers are homogeneous, and requests are approximately the same magnitude. Server requests are put into an ordered sequence</a:t>
            </a:r>
            <a:endParaRPr lang="en-US" sz="2800" dirty="0">
              <a:effectLst/>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800" b="1" dirty="0">
                <a:effectLst/>
                <a:ea typeface="Calibri" panose="020F0502020204030204" pitchFamily="34" charset="0"/>
                <a:cs typeface="Calibri" panose="020F0502020204030204" pitchFamily="34" charset="0"/>
              </a:rPr>
              <a:t>IP Hash</a:t>
            </a:r>
            <a:r>
              <a:rPr lang="en-US" sz="2800" dirty="0">
                <a:effectLst/>
                <a:ea typeface="Calibri" panose="020F0502020204030204" pitchFamily="34" charset="0"/>
                <a:cs typeface="Calibri" panose="020F0502020204030204" pitchFamily="34" charset="0"/>
              </a:rPr>
              <a:t>: Like random method. Uses IP address of client to select host to service request</a:t>
            </a:r>
            <a:endParaRPr lang="en-US"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543254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4" ma:contentTypeDescription="Create a new document." ma:contentTypeScope="" ma:versionID="a12b6dfb2ca85cf69832ef680609c185">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ec18523e207452f3d2f9c6391cd48005"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F50FC97-6A06-4C20-8600-60F0EC996B17}"/>
</file>

<file path=customXml/itemProps2.xml><?xml version="1.0" encoding="utf-8"?>
<ds:datastoreItem xmlns:ds="http://schemas.openxmlformats.org/officeDocument/2006/customXml" ds:itemID="{9B94ABA1-0F96-4E22-983B-76BA12BDD6CB}"/>
</file>

<file path=customXml/itemProps3.xml><?xml version="1.0" encoding="utf-8"?>
<ds:datastoreItem xmlns:ds="http://schemas.openxmlformats.org/officeDocument/2006/customXml" ds:itemID="{249E69A1-B325-496E-9EC4-61C94B6258CD}"/>
</file>

<file path=docProps/app.xml><?xml version="1.0" encoding="utf-8"?>
<Properties xmlns="http://schemas.openxmlformats.org/officeDocument/2006/extended-properties" xmlns:vt="http://schemas.openxmlformats.org/officeDocument/2006/docPropsVTypes">
  <TotalTime>7</TotalTime>
  <Words>1730</Words>
  <Application>Microsoft Office PowerPoint</Application>
  <PresentationFormat>Widescreen</PresentationFormat>
  <Paragraphs>162</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Franklin Gothic Book</vt:lpstr>
      <vt:lpstr>Symbol</vt:lpstr>
      <vt:lpstr>Times New Roman</vt:lpstr>
      <vt:lpstr>Crop</vt:lpstr>
      <vt:lpstr>Cloud Computing</vt:lpstr>
      <vt:lpstr>Can the Cloud Help Operations?</vt:lpstr>
      <vt:lpstr>Load Balancing</vt:lpstr>
      <vt:lpstr>Load Balancing</vt:lpstr>
      <vt:lpstr>General Load Balancer Tasks</vt:lpstr>
      <vt:lpstr>Centralized Balancing Algorithms</vt:lpstr>
      <vt:lpstr>Decentralized Balancing Algorithms</vt:lpstr>
      <vt:lpstr>Static Load Balancing</vt:lpstr>
      <vt:lpstr>Static Load Balancing Algorithm Examples</vt:lpstr>
      <vt:lpstr>Dynamic Load Balancing</vt:lpstr>
      <vt:lpstr>Dynamic Load Balancing Algorithm Examples</vt:lpstr>
      <vt:lpstr>Cloud Load Balancing Algorithms</vt:lpstr>
      <vt:lpstr>Example Cloud Load Balancing Algorithms</vt:lpstr>
      <vt:lpstr>PowerPoint Presentation</vt:lpstr>
      <vt:lpstr>Hardware versus Software Balancing</vt:lpstr>
      <vt:lpstr>PowerPoint Presentation</vt:lpstr>
      <vt:lpstr>Cloud-based Balancing </vt:lpstr>
      <vt:lpstr>Noisy Neighbors Problem</vt:lpstr>
      <vt:lpstr>Cloud Load Balancing vs. DNS Load Balancing</vt:lpstr>
      <vt:lpstr>Scalability versus Elasticity</vt:lpstr>
      <vt:lpstr>Scaling Up versus Scaling Out</vt:lpstr>
      <vt:lpstr>Elasticity in Cloud Environments</vt:lpstr>
      <vt:lpstr>Elasticity Challenges</vt:lpstr>
      <vt:lpstr>Benefits of Elasticity</vt:lpstr>
      <vt:lpstr>PowerPoint Presentation</vt:lpstr>
      <vt:lpstr>PowerPoint Presentation</vt:lpstr>
      <vt:lpstr>Chapter 4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Roger McHaney</dc:creator>
  <cp:lastModifiedBy>Roger McHaney</cp:lastModifiedBy>
  <cp:revision>2</cp:revision>
  <dcterms:created xsi:type="dcterms:W3CDTF">2020-10-20T15:37:34Z</dcterms:created>
  <dcterms:modified xsi:type="dcterms:W3CDTF">2020-10-20T15:44:37Z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