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entation.xml" ContentType="application/vnd.openxmlformats-officedocument.presentationml.presentation.main+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7" r:id="rId3"/>
    <p:sldId id="341" r:id="rId4"/>
    <p:sldId id="318" r:id="rId5"/>
    <p:sldId id="321" r:id="rId6"/>
    <p:sldId id="323" r:id="rId7"/>
    <p:sldId id="324" r:id="rId8"/>
    <p:sldId id="295" r:id="rId9"/>
    <p:sldId id="263" r:id="rId10"/>
    <p:sldId id="298" r:id="rId11"/>
    <p:sldId id="317" r:id="rId12"/>
    <p:sldId id="301" r:id="rId13"/>
    <p:sldId id="286" r:id="rId14"/>
    <p:sldId id="287" r:id="rId15"/>
    <p:sldId id="312" r:id="rId16"/>
    <p:sldId id="267" r:id="rId17"/>
    <p:sldId id="268" r:id="rId18"/>
    <p:sldId id="314" r:id="rId19"/>
    <p:sldId id="271" r:id="rId20"/>
    <p:sldId id="342" r:id="rId21"/>
    <p:sldId id="294" r:id="rId22"/>
    <p:sldId id="276" r:id="rId23"/>
    <p:sldId id="308" r:id="rId24"/>
    <p:sldId id="309" r:id="rId25"/>
    <p:sldId id="311" r:id="rId26"/>
    <p:sldId id="325" r:id="rId27"/>
    <p:sldId id="326" r:id="rId28"/>
    <p:sldId id="328" r:id="rId29"/>
    <p:sldId id="343" r:id="rId30"/>
    <p:sldId id="329" r:id="rId31"/>
    <p:sldId id="331" r:id="rId32"/>
    <p:sldId id="332" r:id="rId33"/>
    <p:sldId id="335" r:id="rId34"/>
    <p:sldId id="339" r:id="rId35"/>
    <p:sldId id="344" r:id="rId36"/>
    <p:sldId id="345" r:id="rId37"/>
    <p:sldId id="32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C9E95-240F-46A3-8508-17EAA7408500}" type="datetimeFigureOut">
              <a:rPr lang="en-US" smtClean="0"/>
              <a:t>8/26/2020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6C006-BD60-47A2-8C98-8618395122F3}" type="slidenum">
              <a:rPr lang="en-US" smtClean="0"/>
              <a:t>‹#›</a:t>
            </a:fld>
            <a:endParaRPr lang="en-US" dirty="0"/>
          </a:p>
        </p:txBody>
      </p:sp>
    </p:spTree>
    <p:extLst>
      <p:ext uri="{BB962C8B-B14F-4D97-AF65-F5344CB8AC3E}">
        <p14:creationId xmlns:p14="http://schemas.microsoft.com/office/powerpoint/2010/main" val="131392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a:t>
            </a:fld>
            <a:endParaRPr lang="en-US" dirty="0"/>
          </a:p>
        </p:txBody>
      </p:sp>
    </p:spTree>
    <p:extLst>
      <p:ext uri="{BB962C8B-B14F-4D97-AF65-F5344CB8AC3E}">
        <p14:creationId xmlns:p14="http://schemas.microsoft.com/office/powerpoint/2010/main" val="27962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10</a:t>
            </a:fld>
            <a:endParaRPr lang="en-US" dirty="0"/>
          </a:p>
        </p:txBody>
      </p:sp>
    </p:spTree>
    <p:extLst>
      <p:ext uri="{BB962C8B-B14F-4D97-AF65-F5344CB8AC3E}">
        <p14:creationId xmlns:p14="http://schemas.microsoft.com/office/powerpoint/2010/main" val="4125349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11</a:t>
            </a:fld>
            <a:endParaRPr lang="en-US" dirty="0"/>
          </a:p>
        </p:txBody>
      </p:sp>
    </p:spTree>
    <p:extLst>
      <p:ext uri="{BB962C8B-B14F-4D97-AF65-F5344CB8AC3E}">
        <p14:creationId xmlns:p14="http://schemas.microsoft.com/office/powerpoint/2010/main" val="373722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12</a:t>
            </a:fld>
            <a:endParaRPr lang="en-US" dirty="0"/>
          </a:p>
        </p:txBody>
      </p:sp>
    </p:spTree>
    <p:extLst>
      <p:ext uri="{BB962C8B-B14F-4D97-AF65-F5344CB8AC3E}">
        <p14:creationId xmlns:p14="http://schemas.microsoft.com/office/powerpoint/2010/main" val="2843331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13</a:t>
            </a:fld>
            <a:endParaRPr lang="en-US" dirty="0"/>
          </a:p>
        </p:txBody>
      </p:sp>
    </p:spTree>
    <p:extLst>
      <p:ext uri="{BB962C8B-B14F-4D97-AF65-F5344CB8AC3E}">
        <p14:creationId xmlns:p14="http://schemas.microsoft.com/office/powerpoint/2010/main" val="4055318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14</a:t>
            </a:fld>
            <a:endParaRPr lang="en-US" dirty="0"/>
          </a:p>
        </p:txBody>
      </p:sp>
    </p:spTree>
    <p:extLst>
      <p:ext uri="{BB962C8B-B14F-4D97-AF65-F5344CB8AC3E}">
        <p14:creationId xmlns:p14="http://schemas.microsoft.com/office/powerpoint/2010/main" val="1992387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15</a:t>
            </a:fld>
            <a:endParaRPr lang="en-US" dirty="0"/>
          </a:p>
        </p:txBody>
      </p:sp>
    </p:spTree>
    <p:extLst>
      <p:ext uri="{BB962C8B-B14F-4D97-AF65-F5344CB8AC3E}">
        <p14:creationId xmlns:p14="http://schemas.microsoft.com/office/powerpoint/2010/main" val="57083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16</a:t>
            </a:fld>
            <a:endParaRPr lang="en-US" dirty="0"/>
          </a:p>
        </p:txBody>
      </p:sp>
    </p:spTree>
    <p:extLst>
      <p:ext uri="{BB962C8B-B14F-4D97-AF65-F5344CB8AC3E}">
        <p14:creationId xmlns:p14="http://schemas.microsoft.com/office/powerpoint/2010/main" val="3885244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17</a:t>
            </a:fld>
            <a:endParaRPr lang="en-US" dirty="0"/>
          </a:p>
        </p:txBody>
      </p:sp>
    </p:spTree>
    <p:extLst>
      <p:ext uri="{BB962C8B-B14F-4D97-AF65-F5344CB8AC3E}">
        <p14:creationId xmlns:p14="http://schemas.microsoft.com/office/powerpoint/2010/main" val="2924162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18</a:t>
            </a:fld>
            <a:endParaRPr lang="en-US" dirty="0"/>
          </a:p>
        </p:txBody>
      </p:sp>
    </p:spTree>
    <p:extLst>
      <p:ext uri="{BB962C8B-B14F-4D97-AF65-F5344CB8AC3E}">
        <p14:creationId xmlns:p14="http://schemas.microsoft.com/office/powerpoint/2010/main" val="1987941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19</a:t>
            </a:fld>
            <a:endParaRPr lang="en-US" dirty="0"/>
          </a:p>
        </p:txBody>
      </p:sp>
    </p:spTree>
    <p:extLst>
      <p:ext uri="{BB962C8B-B14F-4D97-AF65-F5344CB8AC3E}">
        <p14:creationId xmlns:p14="http://schemas.microsoft.com/office/powerpoint/2010/main" val="330214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a:t>
            </a:fld>
            <a:endParaRPr lang="en-US" dirty="0"/>
          </a:p>
        </p:txBody>
      </p:sp>
    </p:spTree>
    <p:extLst>
      <p:ext uri="{BB962C8B-B14F-4D97-AF65-F5344CB8AC3E}">
        <p14:creationId xmlns:p14="http://schemas.microsoft.com/office/powerpoint/2010/main" val="1389271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66C006-BD60-47A2-8C98-8618395122F3}" type="slidenum">
              <a:rPr lang="en-US" smtClean="0"/>
              <a:t>20</a:t>
            </a:fld>
            <a:endParaRPr lang="en-US" dirty="0"/>
          </a:p>
        </p:txBody>
      </p:sp>
    </p:spTree>
    <p:extLst>
      <p:ext uri="{BB962C8B-B14F-4D97-AF65-F5344CB8AC3E}">
        <p14:creationId xmlns:p14="http://schemas.microsoft.com/office/powerpoint/2010/main" val="2645915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21</a:t>
            </a:fld>
            <a:endParaRPr lang="en-US" dirty="0"/>
          </a:p>
        </p:txBody>
      </p:sp>
    </p:spTree>
    <p:extLst>
      <p:ext uri="{BB962C8B-B14F-4D97-AF65-F5344CB8AC3E}">
        <p14:creationId xmlns:p14="http://schemas.microsoft.com/office/powerpoint/2010/main" val="4205215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22</a:t>
            </a:fld>
            <a:endParaRPr lang="en-US" dirty="0"/>
          </a:p>
        </p:txBody>
      </p:sp>
    </p:spTree>
    <p:extLst>
      <p:ext uri="{BB962C8B-B14F-4D97-AF65-F5344CB8AC3E}">
        <p14:creationId xmlns:p14="http://schemas.microsoft.com/office/powerpoint/2010/main" val="1507577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23</a:t>
            </a:fld>
            <a:endParaRPr lang="en-US" dirty="0"/>
          </a:p>
        </p:txBody>
      </p:sp>
    </p:spTree>
    <p:extLst>
      <p:ext uri="{BB962C8B-B14F-4D97-AF65-F5344CB8AC3E}">
        <p14:creationId xmlns:p14="http://schemas.microsoft.com/office/powerpoint/2010/main" val="1792022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24</a:t>
            </a:fld>
            <a:endParaRPr lang="en-US" dirty="0"/>
          </a:p>
        </p:txBody>
      </p:sp>
    </p:spTree>
    <p:extLst>
      <p:ext uri="{BB962C8B-B14F-4D97-AF65-F5344CB8AC3E}">
        <p14:creationId xmlns:p14="http://schemas.microsoft.com/office/powerpoint/2010/main" val="2349331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25</a:t>
            </a:fld>
            <a:endParaRPr lang="en-US" dirty="0"/>
          </a:p>
        </p:txBody>
      </p:sp>
    </p:spTree>
    <p:extLst>
      <p:ext uri="{BB962C8B-B14F-4D97-AF65-F5344CB8AC3E}">
        <p14:creationId xmlns:p14="http://schemas.microsoft.com/office/powerpoint/2010/main" val="2673206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26</a:t>
            </a:fld>
            <a:endParaRPr lang="en-US" dirty="0"/>
          </a:p>
        </p:txBody>
      </p:sp>
    </p:spTree>
    <p:extLst>
      <p:ext uri="{BB962C8B-B14F-4D97-AF65-F5344CB8AC3E}">
        <p14:creationId xmlns:p14="http://schemas.microsoft.com/office/powerpoint/2010/main" val="2249272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27</a:t>
            </a:fld>
            <a:endParaRPr lang="en-US" dirty="0"/>
          </a:p>
        </p:txBody>
      </p:sp>
    </p:spTree>
    <p:extLst>
      <p:ext uri="{BB962C8B-B14F-4D97-AF65-F5344CB8AC3E}">
        <p14:creationId xmlns:p14="http://schemas.microsoft.com/office/powerpoint/2010/main" val="105931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28</a:t>
            </a:fld>
            <a:endParaRPr lang="en-US" dirty="0"/>
          </a:p>
        </p:txBody>
      </p:sp>
    </p:spTree>
    <p:extLst>
      <p:ext uri="{BB962C8B-B14F-4D97-AF65-F5344CB8AC3E}">
        <p14:creationId xmlns:p14="http://schemas.microsoft.com/office/powerpoint/2010/main" val="2697028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29</a:t>
            </a:fld>
            <a:endParaRPr lang="en-US" dirty="0"/>
          </a:p>
        </p:txBody>
      </p:sp>
    </p:spTree>
    <p:extLst>
      <p:ext uri="{BB962C8B-B14F-4D97-AF65-F5344CB8AC3E}">
        <p14:creationId xmlns:p14="http://schemas.microsoft.com/office/powerpoint/2010/main" val="339973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66C006-BD60-47A2-8C98-8618395122F3}" type="slidenum">
              <a:rPr lang="en-US" smtClean="0"/>
              <a:t>3</a:t>
            </a:fld>
            <a:endParaRPr lang="en-US" dirty="0"/>
          </a:p>
        </p:txBody>
      </p:sp>
    </p:spTree>
    <p:extLst>
      <p:ext uri="{BB962C8B-B14F-4D97-AF65-F5344CB8AC3E}">
        <p14:creationId xmlns:p14="http://schemas.microsoft.com/office/powerpoint/2010/main" val="806826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30</a:t>
            </a:fld>
            <a:endParaRPr lang="en-US" dirty="0"/>
          </a:p>
        </p:txBody>
      </p:sp>
    </p:spTree>
    <p:extLst>
      <p:ext uri="{BB962C8B-B14F-4D97-AF65-F5344CB8AC3E}">
        <p14:creationId xmlns:p14="http://schemas.microsoft.com/office/powerpoint/2010/main" val="18466895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66C006-BD60-47A2-8C98-8618395122F3}" type="slidenum">
              <a:rPr lang="en-US" smtClean="0"/>
              <a:t>31</a:t>
            </a:fld>
            <a:endParaRPr lang="en-US" dirty="0"/>
          </a:p>
        </p:txBody>
      </p:sp>
    </p:spTree>
    <p:extLst>
      <p:ext uri="{BB962C8B-B14F-4D97-AF65-F5344CB8AC3E}">
        <p14:creationId xmlns:p14="http://schemas.microsoft.com/office/powerpoint/2010/main" val="2141910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66C006-BD60-47A2-8C98-8618395122F3}" type="slidenum">
              <a:rPr lang="en-US" smtClean="0"/>
              <a:t>32</a:t>
            </a:fld>
            <a:endParaRPr lang="en-US" dirty="0"/>
          </a:p>
        </p:txBody>
      </p:sp>
    </p:spTree>
    <p:extLst>
      <p:ext uri="{BB962C8B-B14F-4D97-AF65-F5344CB8AC3E}">
        <p14:creationId xmlns:p14="http://schemas.microsoft.com/office/powerpoint/2010/main" val="94240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66C006-BD60-47A2-8C98-8618395122F3}" type="slidenum">
              <a:rPr lang="en-US" smtClean="0"/>
              <a:t>33</a:t>
            </a:fld>
            <a:endParaRPr lang="en-US" dirty="0"/>
          </a:p>
        </p:txBody>
      </p:sp>
    </p:spTree>
    <p:extLst>
      <p:ext uri="{BB962C8B-B14F-4D97-AF65-F5344CB8AC3E}">
        <p14:creationId xmlns:p14="http://schemas.microsoft.com/office/powerpoint/2010/main" val="2923620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66C006-BD60-47A2-8C98-8618395122F3}" type="slidenum">
              <a:rPr lang="en-US" smtClean="0"/>
              <a:t>34</a:t>
            </a:fld>
            <a:endParaRPr lang="en-US" dirty="0"/>
          </a:p>
        </p:txBody>
      </p:sp>
    </p:spTree>
    <p:extLst>
      <p:ext uri="{BB962C8B-B14F-4D97-AF65-F5344CB8AC3E}">
        <p14:creationId xmlns:p14="http://schemas.microsoft.com/office/powerpoint/2010/main" val="4034434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66C006-BD60-47A2-8C98-8618395122F3}" type="slidenum">
              <a:rPr lang="en-US" smtClean="0"/>
              <a:t>35</a:t>
            </a:fld>
            <a:endParaRPr lang="en-US" dirty="0"/>
          </a:p>
        </p:txBody>
      </p:sp>
    </p:spTree>
    <p:extLst>
      <p:ext uri="{BB962C8B-B14F-4D97-AF65-F5344CB8AC3E}">
        <p14:creationId xmlns:p14="http://schemas.microsoft.com/office/powerpoint/2010/main" val="3649842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66C006-BD60-47A2-8C98-8618395122F3}" type="slidenum">
              <a:rPr lang="en-US" smtClean="0"/>
              <a:t>36</a:t>
            </a:fld>
            <a:endParaRPr lang="en-US" dirty="0"/>
          </a:p>
        </p:txBody>
      </p:sp>
    </p:spTree>
    <p:extLst>
      <p:ext uri="{BB962C8B-B14F-4D97-AF65-F5344CB8AC3E}">
        <p14:creationId xmlns:p14="http://schemas.microsoft.com/office/powerpoint/2010/main" val="170445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37</a:t>
            </a:fld>
            <a:endParaRPr lang="en-US" dirty="0"/>
          </a:p>
        </p:txBody>
      </p:sp>
    </p:spTree>
    <p:extLst>
      <p:ext uri="{BB962C8B-B14F-4D97-AF65-F5344CB8AC3E}">
        <p14:creationId xmlns:p14="http://schemas.microsoft.com/office/powerpoint/2010/main" val="2190067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4</a:t>
            </a:fld>
            <a:endParaRPr lang="en-US" dirty="0"/>
          </a:p>
        </p:txBody>
      </p:sp>
    </p:spTree>
    <p:extLst>
      <p:ext uri="{BB962C8B-B14F-4D97-AF65-F5344CB8AC3E}">
        <p14:creationId xmlns:p14="http://schemas.microsoft.com/office/powerpoint/2010/main" val="2882448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66C006-BD60-47A2-8C98-8618395122F3}" type="slidenum">
              <a:rPr lang="en-US" smtClean="0"/>
              <a:t>5</a:t>
            </a:fld>
            <a:endParaRPr lang="en-US" dirty="0"/>
          </a:p>
        </p:txBody>
      </p:sp>
    </p:spTree>
    <p:extLst>
      <p:ext uri="{BB962C8B-B14F-4D97-AF65-F5344CB8AC3E}">
        <p14:creationId xmlns:p14="http://schemas.microsoft.com/office/powerpoint/2010/main" val="300251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66C006-BD60-47A2-8C98-8618395122F3}" type="slidenum">
              <a:rPr lang="en-US" smtClean="0"/>
              <a:t>6</a:t>
            </a:fld>
            <a:endParaRPr lang="en-US" dirty="0"/>
          </a:p>
        </p:txBody>
      </p:sp>
    </p:spTree>
    <p:extLst>
      <p:ext uri="{BB962C8B-B14F-4D97-AF65-F5344CB8AC3E}">
        <p14:creationId xmlns:p14="http://schemas.microsoft.com/office/powerpoint/2010/main" val="44078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66C006-BD60-47A2-8C98-8618395122F3}" type="slidenum">
              <a:rPr lang="en-US" smtClean="0"/>
              <a:t>7</a:t>
            </a:fld>
            <a:endParaRPr lang="en-US" dirty="0"/>
          </a:p>
        </p:txBody>
      </p:sp>
    </p:spTree>
    <p:extLst>
      <p:ext uri="{BB962C8B-B14F-4D97-AF65-F5344CB8AC3E}">
        <p14:creationId xmlns:p14="http://schemas.microsoft.com/office/powerpoint/2010/main" val="83237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8</a:t>
            </a:fld>
            <a:endParaRPr lang="en-US" dirty="0"/>
          </a:p>
        </p:txBody>
      </p:sp>
    </p:spTree>
    <p:extLst>
      <p:ext uri="{BB962C8B-B14F-4D97-AF65-F5344CB8AC3E}">
        <p14:creationId xmlns:p14="http://schemas.microsoft.com/office/powerpoint/2010/main" val="2596945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9</a:t>
            </a:fld>
            <a:endParaRPr lang="en-US" dirty="0"/>
          </a:p>
        </p:txBody>
      </p:sp>
    </p:spTree>
    <p:extLst>
      <p:ext uri="{BB962C8B-B14F-4D97-AF65-F5344CB8AC3E}">
        <p14:creationId xmlns:p14="http://schemas.microsoft.com/office/powerpoint/2010/main" val="366239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BF9-B63F-4B0C-8542-3FBA142CDC1A}"/>
              </a:ext>
            </a:extLst>
          </p:cNvPr>
          <p:cNvSpPr>
            <a:spLocks noGrp="1"/>
          </p:cNvSpPr>
          <p:nvPr>
            <p:ph type="ctrTitle"/>
          </p:nvPr>
        </p:nvSpPr>
        <p:spPr/>
        <p:txBody>
          <a:bodyPr/>
          <a:lstStyle/>
          <a:p>
            <a:r>
              <a:rPr lang="en-US" dirty="0"/>
              <a:t>Cloud Computing</a:t>
            </a:r>
          </a:p>
        </p:txBody>
      </p:sp>
      <p:sp>
        <p:nvSpPr>
          <p:cNvPr id="3" name="Subtitle 2">
            <a:extLst>
              <a:ext uri="{FF2B5EF4-FFF2-40B4-BE49-F238E27FC236}">
                <a16:creationId xmlns:a16="http://schemas.microsoft.com/office/drawing/2014/main" id="{7897CEBB-DB65-4275-B640-D1B3E95DF240}"/>
              </a:ext>
            </a:extLst>
          </p:cNvPr>
          <p:cNvSpPr>
            <a:spLocks noGrp="1"/>
          </p:cNvSpPr>
          <p:nvPr>
            <p:ph type="subTitle" idx="1"/>
          </p:nvPr>
        </p:nvSpPr>
        <p:spPr/>
        <p:txBody>
          <a:bodyPr/>
          <a:lstStyle/>
          <a:p>
            <a:r>
              <a:rPr lang="en-US" dirty="0"/>
              <a:t>Chapter 6</a:t>
            </a:r>
          </a:p>
        </p:txBody>
      </p:sp>
    </p:spTree>
    <p:extLst>
      <p:ext uri="{BB962C8B-B14F-4D97-AF65-F5344CB8AC3E}">
        <p14:creationId xmlns:p14="http://schemas.microsoft.com/office/powerpoint/2010/main" val="548900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5312-980B-46C5-8A7E-736568E283DD}"/>
              </a:ext>
            </a:extLst>
          </p:cNvPr>
          <p:cNvSpPr>
            <a:spLocks noGrp="1"/>
          </p:cNvSpPr>
          <p:nvPr>
            <p:ph type="title"/>
          </p:nvPr>
        </p:nvSpPr>
        <p:spPr/>
        <p:txBody>
          <a:bodyPr/>
          <a:lstStyle/>
          <a:p>
            <a:r>
              <a:rPr lang="en-US" dirty="0"/>
              <a:t>Monitoring Challenges</a:t>
            </a:r>
          </a:p>
        </p:txBody>
      </p:sp>
      <p:sp>
        <p:nvSpPr>
          <p:cNvPr id="3" name="Content Placeholder 2">
            <a:extLst>
              <a:ext uri="{FF2B5EF4-FFF2-40B4-BE49-F238E27FC236}">
                <a16:creationId xmlns:a16="http://schemas.microsoft.com/office/drawing/2014/main" id="{7271594C-E074-485E-A13F-AFE21F130D71}"/>
              </a:ext>
            </a:extLst>
          </p:cNvPr>
          <p:cNvSpPr>
            <a:spLocks noGrp="1"/>
          </p:cNvSpPr>
          <p:nvPr>
            <p:ph idx="1"/>
          </p:nvPr>
        </p:nvSpPr>
        <p:spPr>
          <a:xfrm>
            <a:off x="1371600" y="1695449"/>
            <a:ext cx="10267950" cy="3952875"/>
          </a:xfrm>
          <a:solidFill>
            <a:schemeClr val="accent2">
              <a:lumMod val="20000"/>
              <a:lumOff val="80000"/>
            </a:schemeClr>
          </a:solidFill>
        </p:spPr>
        <p:txBody>
          <a:bodyPr>
            <a:normAutofit fontScale="92500" lnSpcReduction="10000"/>
          </a:bodyPr>
          <a:lstStyle/>
          <a:p>
            <a:pPr marL="0" marR="0" algn="just">
              <a:lnSpc>
                <a:spcPct val="150000"/>
              </a:lnSpc>
              <a:spcBef>
                <a:spcPts val="0"/>
              </a:spcBef>
              <a:spcAft>
                <a:spcPts val="0"/>
              </a:spcAft>
            </a:pPr>
            <a:r>
              <a:rPr lang="en-US" sz="2400" dirty="0">
                <a:latin typeface="Calibri" panose="020F0502020204030204" pitchFamily="34" charset="0"/>
                <a:ea typeface="Calibri" panose="020F0502020204030204" pitchFamily="34" charset="0"/>
                <a:cs typeface="Times New Roman" panose="02020603050405020304" pitchFamily="18" charset="0"/>
              </a:rPr>
              <a:t>Hybrid and multicloud systems present complexities with unique situations</a:t>
            </a:r>
          </a:p>
          <a:p>
            <a:pPr marL="0" marR="0" algn="just">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Single monitoring solution may not be within the reach of all organizations (e.g. </a:t>
            </a:r>
            <a:r>
              <a:rPr lang="en-US" sz="2400" i="1" dirty="0">
                <a:latin typeface="Calibri" panose="020F0502020204030204" pitchFamily="34" charset="0"/>
                <a:ea typeface="Calibri" panose="020F0502020204030204" pitchFamily="34" charset="0"/>
                <a:cs typeface="Times New Roman" panose="02020603050405020304" pitchFamily="18" charset="0"/>
              </a:rPr>
              <a:t>s</a:t>
            </a:r>
            <a:r>
              <a:rPr lang="en-US" sz="2400" i="1" dirty="0">
                <a:effectLst/>
                <a:latin typeface="Calibri" panose="020F0502020204030204" pitchFamily="34" charset="0"/>
                <a:ea typeface="Calibri" panose="020F0502020204030204" pitchFamily="34" charset="0"/>
                <a:cs typeface="Times New Roman" panose="02020603050405020304" pitchFamily="18" charset="0"/>
              </a:rPr>
              <a:t>ingle pane of glass monitoring solution)</a:t>
            </a:r>
          </a:p>
          <a:p>
            <a:pPr marL="0" marR="0" algn="just">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Development of monitoring as a service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MaaS</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Understanding end-user experience which may be deeply rooted in organizational culture and activities</a:t>
            </a:r>
          </a:p>
          <a:p>
            <a:pPr marL="0" marR="0" algn="just">
              <a:lnSpc>
                <a:spcPct val="150000"/>
              </a:lnSpc>
              <a:spcBef>
                <a:spcPts val="0"/>
              </a:spcBef>
              <a:spcAft>
                <a:spcPts val="0"/>
              </a:spcAft>
            </a:pPr>
            <a:r>
              <a:rPr lang="en-US" sz="2400" dirty="0">
                <a:latin typeface="Calibri" panose="020F0502020204030204" pitchFamily="34" charset="0"/>
                <a:ea typeface="Calibri" panose="020F0502020204030204" pitchFamily="34" charset="0"/>
                <a:cs typeface="Times New Roman" panose="02020603050405020304" pitchFamily="18" charset="0"/>
              </a:rPr>
              <a:t>Managing vast</a:t>
            </a:r>
            <a:r>
              <a:rPr lang="en-US" sz="2400" dirty="0">
                <a:effectLst/>
                <a:latin typeface="Calibri" panose="020F0502020204030204" pitchFamily="34" charset="0"/>
                <a:ea typeface="Calibri" panose="020F0502020204030204" pitchFamily="34" charset="0"/>
                <a:cs typeface="Times New Roman" panose="02020603050405020304" pitchFamily="18" charset="0"/>
              </a:rPr>
              <a:t> amount of data collected by monitoring, tracking, troubleshooting, and logging</a:t>
            </a:r>
          </a:p>
          <a:p>
            <a:pPr marL="0" marR="0" algn="just">
              <a:lnSpc>
                <a:spcPct val="150000"/>
              </a:lnSpc>
              <a:spcBef>
                <a:spcPts val="0"/>
              </a:spcBef>
              <a:spcAft>
                <a:spcPts val="0"/>
              </a:spcAft>
            </a:pP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611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5312-980B-46C5-8A7E-736568E283DD}"/>
              </a:ext>
            </a:extLst>
          </p:cNvPr>
          <p:cNvSpPr>
            <a:spLocks noGrp="1"/>
          </p:cNvSpPr>
          <p:nvPr>
            <p:ph type="title"/>
          </p:nvPr>
        </p:nvSpPr>
        <p:spPr>
          <a:xfrm>
            <a:off x="1371600" y="1809750"/>
            <a:ext cx="9601200" cy="1485900"/>
          </a:xfrm>
        </p:spPr>
        <p:txBody>
          <a:bodyPr/>
          <a:lstStyle/>
          <a:p>
            <a:r>
              <a:rPr lang="en-US" dirty="0"/>
              <a:t>Cost Monitoring</a:t>
            </a:r>
          </a:p>
        </p:txBody>
      </p:sp>
      <p:sp>
        <p:nvSpPr>
          <p:cNvPr id="3" name="Content Placeholder 2">
            <a:extLst>
              <a:ext uri="{FF2B5EF4-FFF2-40B4-BE49-F238E27FC236}">
                <a16:creationId xmlns:a16="http://schemas.microsoft.com/office/drawing/2014/main" id="{7271594C-E074-485E-A13F-AFE21F130D71}"/>
              </a:ext>
            </a:extLst>
          </p:cNvPr>
          <p:cNvSpPr>
            <a:spLocks noGrp="1"/>
          </p:cNvSpPr>
          <p:nvPr>
            <p:ph idx="1"/>
          </p:nvPr>
        </p:nvSpPr>
        <p:spPr>
          <a:xfrm>
            <a:off x="1371599" y="2819399"/>
            <a:ext cx="10439401" cy="2628901"/>
          </a:xfrm>
          <a:solidFill>
            <a:schemeClr val="accent2">
              <a:lumMod val="20000"/>
              <a:lumOff val="80000"/>
            </a:schemeClr>
          </a:solidFill>
        </p:spPr>
        <p:txBody>
          <a:bodyPr>
            <a:normAutofit/>
          </a:bodyPr>
          <a:lstStyle/>
          <a:p>
            <a:pPr marL="0" marR="0" indent="457200" algn="just">
              <a:lnSpc>
                <a:spcPct val="150000"/>
              </a:lnSpc>
              <a:spcBef>
                <a:spcPts val="0"/>
              </a:spcBef>
              <a:spcAft>
                <a:spcPts val="0"/>
              </a:spcAft>
            </a:pPr>
            <a:r>
              <a:rPr lang="en-US" sz="1800" dirty="0">
                <a:effectLst/>
                <a:ea typeface="Times New Roman" panose="02020603050405020304" pitchFamily="18" charset="0"/>
              </a:rPr>
              <a:t>Several factors such as adding more VMs, storage, database instances, application licenses, and other more tangible items correlated to higher expense</a:t>
            </a:r>
          </a:p>
          <a:p>
            <a:pPr marL="0" marR="0" indent="457200" algn="just">
              <a:lnSpc>
                <a:spcPct val="150000"/>
              </a:lnSpc>
              <a:spcBef>
                <a:spcPts val="0"/>
              </a:spcBef>
              <a:spcAft>
                <a:spcPts val="0"/>
              </a:spcAft>
            </a:pPr>
            <a:r>
              <a:rPr lang="en-US" sz="1800" dirty="0">
                <a:ea typeface="Times New Roman" panose="02020603050405020304" pitchFamily="18" charset="0"/>
              </a:rPr>
              <a:t>S</a:t>
            </a:r>
            <a:r>
              <a:rPr lang="en-US" sz="1800" dirty="0">
                <a:effectLst/>
                <a:ea typeface="Times New Roman" panose="02020603050405020304" pitchFamily="18" charset="0"/>
              </a:rPr>
              <a:t>ubtle issues like a surge in web app use might result in higher costs</a:t>
            </a:r>
          </a:p>
          <a:p>
            <a:pPr marL="0" marR="0" indent="457200" algn="just">
              <a:lnSpc>
                <a:spcPct val="150000"/>
              </a:lnSpc>
              <a:spcBef>
                <a:spcPts val="0"/>
              </a:spcBef>
              <a:spcAft>
                <a:spcPts val="0"/>
              </a:spcAft>
            </a:pPr>
            <a:r>
              <a:rPr lang="en-US" sz="1800" dirty="0">
                <a:ea typeface="Times New Roman" panose="02020603050405020304" pitchFamily="18" charset="0"/>
              </a:rPr>
              <a:t>F</a:t>
            </a:r>
            <a:r>
              <a:rPr lang="en-US" sz="1800" dirty="0">
                <a:effectLst/>
                <a:ea typeface="Times New Roman" panose="02020603050405020304" pitchFamily="18" charset="0"/>
              </a:rPr>
              <a:t>ailing to manage deprecated VMs and other resources can result </a:t>
            </a:r>
            <a:r>
              <a:rPr lang="en-US" sz="1800" i="1" dirty="0">
                <a:effectLst/>
                <a:ea typeface="Times New Roman" panose="02020603050405020304" pitchFamily="18" charset="0"/>
              </a:rPr>
              <a:t>zombie instances</a:t>
            </a:r>
          </a:p>
          <a:p>
            <a:pPr marL="0" marR="0" indent="457200" algn="just">
              <a:lnSpc>
                <a:spcPct val="150000"/>
              </a:lnSpc>
              <a:spcBef>
                <a:spcPts val="0"/>
              </a:spcBef>
              <a:spcAft>
                <a:spcPts val="0"/>
              </a:spcAft>
            </a:pPr>
            <a:r>
              <a:rPr lang="en-US" sz="1800" dirty="0">
                <a:effectLst/>
                <a:ea typeface="Times New Roman" panose="02020603050405020304" pitchFamily="18" charset="0"/>
              </a:rPr>
              <a:t>Monitoring tools can help locate and remove these cost incurring, non-productive items</a:t>
            </a:r>
          </a:p>
        </p:txBody>
      </p:sp>
    </p:spTree>
    <p:extLst>
      <p:ext uri="{BB962C8B-B14F-4D97-AF65-F5344CB8AC3E}">
        <p14:creationId xmlns:p14="http://schemas.microsoft.com/office/powerpoint/2010/main" val="155053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7F4F-D846-4DC2-BF9B-F3187F32298F}"/>
              </a:ext>
            </a:extLst>
          </p:cNvPr>
          <p:cNvSpPr>
            <a:spLocks noGrp="1"/>
          </p:cNvSpPr>
          <p:nvPr>
            <p:ph type="title"/>
          </p:nvPr>
        </p:nvSpPr>
        <p:spPr>
          <a:xfrm>
            <a:off x="1371600" y="866866"/>
            <a:ext cx="9601200" cy="1190534"/>
          </a:xfrm>
        </p:spPr>
        <p:txBody>
          <a:bodyPr/>
          <a:lstStyle/>
          <a:p>
            <a:r>
              <a:rPr lang="en-US" dirty="0"/>
              <a:t>Typical Cost Monitoring Tool Functions</a:t>
            </a:r>
          </a:p>
        </p:txBody>
      </p:sp>
      <p:sp>
        <p:nvSpPr>
          <p:cNvPr id="3" name="Content Placeholder 2">
            <a:extLst>
              <a:ext uri="{FF2B5EF4-FFF2-40B4-BE49-F238E27FC236}">
                <a16:creationId xmlns:a16="http://schemas.microsoft.com/office/drawing/2014/main" id="{D37BB359-9A35-4320-962F-8247F2D02B90}"/>
              </a:ext>
            </a:extLst>
          </p:cNvPr>
          <p:cNvSpPr>
            <a:spLocks noGrp="1"/>
          </p:cNvSpPr>
          <p:nvPr>
            <p:ph idx="1"/>
          </p:nvPr>
        </p:nvSpPr>
        <p:spPr>
          <a:xfrm>
            <a:off x="1371600" y="1752600"/>
            <a:ext cx="9601200" cy="4362450"/>
          </a:xfrm>
          <a:solidFill>
            <a:schemeClr val="accent2">
              <a:lumMod val="40000"/>
              <a:lumOff val="60000"/>
            </a:schemeClr>
          </a:solidFill>
        </p:spPr>
        <p:txBody>
          <a:bodyPr>
            <a:normAutofit fontScale="92500"/>
          </a:bodyPr>
          <a:lstStyle/>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2400" dirty="0">
                <a:effectLst/>
                <a:ea typeface="Calibri" panose="020F0502020204030204" pitchFamily="34" charset="0"/>
                <a:cs typeface="Times New Roman" panose="02020603050405020304" pitchFamily="18" charset="0"/>
              </a:rPr>
              <a:t>Identification and removal of unused or unintentionally provisioned resources</a:t>
            </a: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2400" dirty="0">
                <a:effectLst/>
                <a:ea typeface="Calibri" panose="020F0502020204030204" pitchFamily="34" charset="0"/>
                <a:cs typeface="Times New Roman" panose="02020603050405020304" pitchFamily="18" charset="0"/>
              </a:rPr>
              <a:t>If operational trends show an increase in cost without corresponding increases in demand, the tool can be used to identify why extra bandwidth or other consumption is taking place.   </a:t>
            </a: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2400" dirty="0">
                <a:effectLst/>
                <a:ea typeface="Calibri" panose="020F0502020204030204" pitchFamily="34" charset="0"/>
                <a:cs typeface="Times New Roman" panose="02020603050405020304" pitchFamily="18" charset="0"/>
              </a:rPr>
              <a:t>Regular costs are broken down into more detail both in reports and on a dashboard to help IT administrators track costs and assign these to organizational activities. </a:t>
            </a: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2400" dirty="0">
                <a:effectLst/>
                <a:ea typeface="Calibri" panose="020F0502020204030204" pitchFamily="34" charset="0"/>
                <a:cs typeface="Times New Roman" panose="02020603050405020304" pitchFamily="18" charset="0"/>
              </a:rPr>
              <a:t>Insightful visualizations of costs over time can be produced. </a:t>
            </a:r>
          </a:p>
          <a:p>
            <a:pPr marL="0" marR="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7393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CFFD86-B43E-4AC8-A7FC-B3104D8282E3}"/>
              </a:ext>
            </a:extLst>
          </p:cNvPr>
          <p:cNvPicPr/>
          <p:nvPr/>
        </p:nvPicPr>
        <p:blipFill>
          <a:blip r:embed="rId3">
            <a:extLst>
              <a:ext uri="{28A0092B-C50C-407E-A947-70E740481C1C}">
                <a14:useLocalDpi xmlns:a14="http://schemas.microsoft.com/office/drawing/2010/main" val="0"/>
              </a:ext>
            </a:extLst>
          </a:blip>
          <a:stretch>
            <a:fillRect/>
          </a:stretch>
        </p:blipFill>
        <p:spPr>
          <a:xfrm>
            <a:off x="3000375" y="1266825"/>
            <a:ext cx="6191250" cy="4800600"/>
          </a:xfrm>
          <a:prstGeom prst="rect">
            <a:avLst/>
          </a:prstGeom>
        </p:spPr>
      </p:pic>
      <p:sp>
        <p:nvSpPr>
          <p:cNvPr id="4" name="Rectangle 3">
            <a:extLst>
              <a:ext uri="{FF2B5EF4-FFF2-40B4-BE49-F238E27FC236}">
                <a16:creationId xmlns:a16="http://schemas.microsoft.com/office/drawing/2014/main" id="{25B71525-F78F-49BD-B5D9-E2354EF0CCBB}"/>
              </a:ext>
            </a:extLst>
          </p:cNvPr>
          <p:cNvSpPr/>
          <p:nvPr/>
        </p:nvSpPr>
        <p:spPr>
          <a:xfrm>
            <a:off x="5289259" y="328910"/>
            <a:ext cx="1702091" cy="923330"/>
          </a:xfrm>
          <a:prstGeom prst="rect">
            <a:avLst/>
          </a:prstGeom>
          <a:noFill/>
        </p:spPr>
        <p:txBody>
          <a:bodyPr wrap="squar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751F4C92-5E23-4407-A940-15E8589EFCEE}"/>
              </a:ext>
            </a:extLst>
          </p:cNvPr>
          <p:cNvSpPr/>
          <p:nvPr/>
        </p:nvSpPr>
        <p:spPr>
          <a:xfrm>
            <a:off x="991342" y="195560"/>
            <a:ext cx="1100942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Zombies can Plague IT </a:t>
            </a:r>
            <a:r>
              <a:rPr lang="en-US" sz="5400" dirty="0" err="1">
                <a:ln w="0"/>
                <a:effectLst>
                  <a:outerShdw blurRad="38100" dist="19050" dir="2700000" algn="tl" rotWithShape="0">
                    <a:schemeClr val="dk1">
                      <a:alpha val="40000"/>
                    </a:schemeClr>
                  </a:outerShdw>
                </a:effectLst>
              </a:rPr>
              <a:t>Adminstrators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45432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7F4F-D846-4DC2-BF9B-F3187F32298F}"/>
              </a:ext>
            </a:extLst>
          </p:cNvPr>
          <p:cNvSpPr>
            <a:spLocks noGrp="1"/>
          </p:cNvSpPr>
          <p:nvPr>
            <p:ph type="title"/>
          </p:nvPr>
        </p:nvSpPr>
        <p:spPr>
          <a:xfrm>
            <a:off x="1371600" y="1362074"/>
            <a:ext cx="9601200" cy="990691"/>
          </a:xfrm>
        </p:spPr>
        <p:txBody>
          <a:bodyPr>
            <a:normAutofit/>
          </a:bodyPr>
          <a:lstStyle/>
          <a:p>
            <a:r>
              <a:rPr lang="en-US" dirty="0"/>
              <a:t>Zombie Instances of Resources</a:t>
            </a:r>
          </a:p>
        </p:txBody>
      </p:sp>
      <p:sp>
        <p:nvSpPr>
          <p:cNvPr id="3" name="Content Placeholder 2">
            <a:extLst>
              <a:ext uri="{FF2B5EF4-FFF2-40B4-BE49-F238E27FC236}">
                <a16:creationId xmlns:a16="http://schemas.microsoft.com/office/drawing/2014/main" id="{D37BB359-9A35-4320-962F-8247F2D02B90}"/>
              </a:ext>
            </a:extLst>
          </p:cNvPr>
          <p:cNvSpPr>
            <a:spLocks noGrp="1"/>
          </p:cNvSpPr>
          <p:nvPr>
            <p:ph idx="1"/>
          </p:nvPr>
        </p:nvSpPr>
        <p:spPr>
          <a:xfrm>
            <a:off x="1371600" y="2352765"/>
            <a:ext cx="9601200" cy="3762285"/>
          </a:xfrm>
          <a:solidFill>
            <a:schemeClr val="accent2">
              <a:lumMod val="40000"/>
              <a:lumOff val="60000"/>
            </a:schemeClr>
          </a:solidFill>
        </p:spPr>
        <p:txBody>
          <a:bodyPr>
            <a:normAutofit fontScale="92500" lnSpcReduction="20000"/>
          </a:bodyPr>
          <a:lstStyle/>
          <a:p>
            <a:pPr marL="0" marR="0" algn="just">
              <a:lnSpc>
                <a:spcPct val="150000"/>
              </a:lnSpc>
              <a:spcBef>
                <a:spcPts val="0"/>
              </a:spcBef>
              <a:spcAft>
                <a:spcPts val="0"/>
              </a:spcAft>
            </a:pPr>
            <a:r>
              <a:rPr lang="en-US" sz="2400" dirty="0">
                <a:ea typeface="Calibri" panose="020F0502020204030204" pitchFamily="34" charset="0"/>
              </a:rPr>
              <a:t>R</a:t>
            </a:r>
            <a:r>
              <a:rPr lang="en-US" sz="2400" dirty="0">
                <a:effectLst/>
                <a:ea typeface="Calibri" panose="020F0502020204030204" pitchFamily="34" charset="0"/>
              </a:rPr>
              <a:t>esources may be created and forgotten</a:t>
            </a:r>
          </a:p>
          <a:p>
            <a:pPr marL="0" marR="0" algn="just">
              <a:lnSpc>
                <a:spcPct val="150000"/>
              </a:lnSpc>
              <a:spcBef>
                <a:spcPts val="0"/>
              </a:spcBef>
              <a:spcAft>
                <a:spcPts val="0"/>
              </a:spcAft>
            </a:pPr>
            <a:r>
              <a:rPr lang="en-US" sz="2400" dirty="0">
                <a:ea typeface="Calibri" panose="020F0502020204030204" pitchFamily="34" charset="0"/>
              </a:rPr>
              <a:t>Usually results </a:t>
            </a:r>
            <a:r>
              <a:rPr lang="en-US" sz="2400" dirty="0">
                <a:effectLst/>
                <a:ea typeface="Calibri" panose="020F0502020204030204" pitchFamily="34" charset="0"/>
              </a:rPr>
              <a:t>from IT-related action that either fails, is interrupted, or is invoked incorrectly</a:t>
            </a:r>
          </a:p>
          <a:p>
            <a:pPr marL="0" marR="0" algn="just">
              <a:lnSpc>
                <a:spcPct val="150000"/>
              </a:lnSpc>
              <a:spcBef>
                <a:spcPts val="0"/>
              </a:spcBef>
              <a:spcAft>
                <a:spcPts val="0"/>
              </a:spcAft>
            </a:pPr>
            <a:r>
              <a:rPr lang="en-US" sz="2400" dirty="0">
                <a:effectLst/>
                <a:ea typeface="Calibri" panose="020F0502020204030204" pitchFamily="34" charset="0"/>
              </a:rPr>
              <a:t>VM build failure can create a zombie VM </a:t>
            </a:r>
          </a:p>
          <a:p>
            <a:pPr marL="0" marR="0" algn="just">
              <a:lnSpc>
                <a:spcPct val="150000"/>
              </a:lnSpc>
              <a:spcBef>
                <a:spcPts val="0"/>
              </a:spcBef>
              <a:spcAft>
                <a:spcPts val="0"/>
              </a:spcAft>
            </a:pPr>
            <a:r>
              <a:rPr lang="en-US" sz="2400" dirty="0">
                <a:ea typeface="Calibri" panose="020F0502020204030204" pitchFamily="34" charset="0"/>
              </a:rPr>
              <a:t>F</a:t>
            </a:r>
            <a:r>
              <a:rPr lang="en-US" sz="2400" dirty="0">
                <a:effectLst/>
                <a:ea typeface="Calibri" panose="020F0502020204030204" pitchFamily="34" charset="0"/>
              </a:rPr>
              <a:t>ile may be opened and never closed by software</a:t>
            </a:r>
          </a:p>
          <a:p>
            <a:pPr marL="0" marR="0" algn="just">
              <a:lnSpc>
                <a:spcPct val="150000"/>
              </a:lnSpc>
              <a:spcBef>
                <a:spcPts val="0"/>
              </a:spcBef>
              <a:spcAft>
                <a:spcPts val="0"/>
              </a:spcAft>
            </a:pPr>
            <a:r>
              <a:rPr lang="en-US" sz="2400" dirty="0">
                <a:ea typeface="Calibri" panose="020F0502020204030204" pitchFamily="34" charset="0"/>
              </a:rPr>
              <a:t>O</a:t>
            </a:r>
            <a:r>
              <a:rPr lang="en-US" sz="2400" dirty="0">
                <a:effectLst/>
                <a:ea typeface="Calibri" panose="020F0502020204030204" pitchFamily="34" charset="0"/>
              </a:rPr>
              <a:t>bsolete datasets held in memory</a:t>
            </a:r>
          </a:p>
          <a:p>
            <a:pPr marL="0" marR="0" algn="just">
              <a:lnSpc>
                <a:spcPct val="150000"/>
              </a:lnSpc>
              <a:spcBef>
                <a:spcPts val="0"/>
              </a:spcBef>
              <a:spcAft>
                <a:spcPts val="0"/>
              </a:spcAft>
            </a:pPr>
            <a:r>
              <a:rPr lang="en-US" sz="2400" dirty="0">
                <a:effectLst/>
                <a:ea typeface="Calibri" panose="020F0502020204030204" pitchFamily="34" charset="0"/>
              </a:rPr>
              <a:t>Software makes updates or changes to files and temporary copy is not removed</a:t>
            </a:r>
            <a:endParaRPr lang="en-US" sz="2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57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41D74A-7BA1-42FD-874C-5412DDAE48A3}"/>
              </a:ext>
            </a:extLst>
          </p:cNvPr>
          <p:cNvPicPr/>
          <p:nvPr/>
        </p:nvPicPr>
        <p:blipFill>
          <a:blip r:embed="rId3">
            <a:extLst>
              <a:ext uri="{28A0092B-C50C-407E-A947-70E740481C1C}">
                <a14:useLocalDpi xmlns:a14="http://schemas.microsoft.com/office/drawing/2010/main" val="0"/>
              </a:ext>
            </a:extLst>
          </a:blip>
          <a:stretch>
            <a:fillRect/>
          </a:stretch>
        </p:blipFill>
        <p:spPr>
          <a:xfrm>
            <a:off x="1047591" y="2059304"/>
            <a:ext cx="10096818" cy="3503296"/>
          </a:xfrm>
          <a:prstGeom prst="rect">
            <a:avLst/>
          </a:prstGeom>
        </p:spPr>
      </p:pic>
      <p:sp>
        <p:nvSpPr>
          <p:cNvPr id="2" name="TextBox 1">
            <a:extLst>
              <a:ext uri="{FF2B5EF4-FFF2-40B4-BE49-F238E27FC236}">
                <a16:creationId xmlns:a16="http://schemas.microsoft.com/office/drawing/2014/main" id="{E8D42E90-30CA-4DD2-9BAB-B5BBB30F7EEE}"/>
              </a:ext>
            </a:extLst>
          </p:cNvPr>
          <p:cNvSpPr txBox="1"/>
          <p:nvPr/>
        </p:nvSpPr>
        <p:spPr>
          <a:xfrm>
            <a:off x="2764767" y="1295400"/>
            <a:ext cx="6662465" cy="461665"/>
          </a:xfrm>
          <a:prstGeom prst="rect">
            <a:avLst/>
          </a:prstGeom>
          <a:noFill/>
        </p:spPr>
        <p:txBody>
          <a:bodyPr wrap="none" rtlCol="0">
            <a:spAutoFit/>
          </a:bodyPr>
          <a:lstStyle/>
          <a:p>
            <a:r>
              <a:rPr lang="en-US" sz="2400" dirty="0">
                <a:effectLst/>
                <a:ea typeface="Calibri" panose="020F0502020204030204" pitchFamily="34" charset="0"/>
              </a:rPr>
              <a:t>Temporary files in Windows take up storage space</a:t>
            </a:r>
            <a:endParaRPr lang="en-US" sz="2400" dirty="0"/>
          </a:p>
        </p:txBody>
      </p:sp>
    </p:spTree>
    <p:extLst>
      <p:ext uri="{BB962C8B-B14F-4D97-AF65-F5344CB8AC3E}">
        <p14:creationId xmlns:p14="http://schemas.microsoft.com/office/powerpoint/2010/main" val="312199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5D13FA-A6EC-45B5-894A-E24510B2305C}"/>
              </a:ext>
            </a:extLst>
          </p:cNvPr>
          <p:cNvPicPr>
            <a:picLocks noChangeAspect="1"/>
          </p:cNvPicPr>
          <p:nvPr/>
        </p:nvPicPr>
        <p:blipFill>
          <a:blip r:embed="rId3"/>
          <a:stretch>
            <a:fillRect/>
          </a:stretch>
        </p:blipFill>
        <p:spPr>
          <a:xfrm>
            <a:off x="876300" y="1962151"/>
            <a:ext cx="10615672" cy="2576512"/>
          </a:xfrm>
          <a:prstGeom prst="rect">
            <a:avLst/>
          </a:prstGeom>
        </p:spPr>
      </p:pic>
    </p:spTree>
    <p:extLst>
      <p:ext uri="{BB962C8B-B14F-4D97-AF65-F5344CB8AC3E}">
        <p14:creationId xmlns:p14="http://schemas.microsoft.com/office/powerpoint/2010/main" val="3758737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504A-8659-4975-81C9-31FD6FE77646}"/>
              </a:ext>
            </a:extLst>
          </p:cNvPr>
          <p:cNvSpPr>
            <a:spLocks noGrp="1"/>
          </p:cNvSpPr>
          <p:nvPr>
            <p:ph type="title"/>
          </p:nvPr>
        </p:nvSpPr>
        <p:spPr>
          <a:xfrm>
            <a:off x="1295400" y="704850"/>
            <a:ext cx="9601200" cy="885825"/>
          </a:xfrm>
        </p:spPr>
        <p:txBody>
          <a:bodyPr/>
          <a:lstStyle/>
          <a:p>
            <a:r>
              <a:rPr lang="en-US" dirty="0"/>
              <a:t>Service Level Agreement</a:t>
            </a:r>
          </a:p>
        </p:txBody>
      </p:sp>
      <p:sp>
        <p:nvSpPr>
          <p:cNvPr id="3" name="Content Placeholder 2">
            <a:extLst>
              <a:ext uri="{FF2B5EF4-FFF2-40B4-BE49-F238E27FC236}">
                <a16:creationId xmlns:a16="http://schemas.microsoft.com/office/drawing/2014/main" id="{A17D347F-248C-4E10-AEF6-80DADE253E0C}"/>
              </a:ext>
            </a:extLst>
          </p:cNvPr>
          <p:cNvSpPr>
            <a:spLocks noGrp="1"/>
          </p:cNvSpPr>
          <p:nvPr>
            <p:ph idx="1"/>
          </p:nvPr>
        </p:nvSpPr>
        <p:spPr>
          <a:xfrm>
            <a:off x="1485900" y="1504950"/>
            <a:ext cx="9601200" cy="5153025"/>
          </a:xfrm>
          <a:solidFill>
            <a:schemeClr val="accent2">
              <a:lumMod val="40000"/>
              <a:lumOff val="60000"/>
            </a:schemeClr>
          </a:solidFill>
        </p:spPr>
        <p:txBody>
          <a:bodyPr>
            <a:noAutofit/>
          </a:bodyPr>
          <a:lstStyle/>
          <a:p>
            <a:pPr marL="0" algn="just">
              <a:lnSpc>
                <a:spcPct val="150000"/>
              </a:lnSpc>
              <a:spcBef>
                <a:spcPts val="0"/>
              </a:spcBef>
              <a:spcAft>
                <a:spcPts val="0"/>
              </a:spcAft>
            </a:pPr>
            <a:r>
              <a:rPr lang="en-US" sz="2400" dirty="0">
                <a:effectLst/>
                <a:ea typeface="Calibri" panose="020F0502020204030204" pitchFamily="34" charset="0"/>
                <a:cs typeface="Times New Roman" panose="02020603050405020304" pitchFamily="18" charset="0"/>
              </a:rPr>
              <a:t>Binding contact between a cloud vendor and their client</a:t>
            </a:r>
          </a:p>
          <a:p>
            <a:pPr marL="0" algn="just">
              <a:lnSpc>
                <a:spcPct val="150000"/>
              </a:lnSpc>
              <a:spcBef>
                <a:spcPts val="0"/>
              </a:spcBef>
              <a:spcAft>
                <a:spcPts val="0"/>
              </a:spcAft>
            </a:pPr>
            <a:r>
              <a:rPr lang="en-US" sz="2400" dirty="0">
                <a:ea typeface="Calibri" panose="020F0502020204030204" pitchFamily="34" charset="0"/>
                <a:cs typeface="Times New Roman" panose="02020603050405020304" pitchFamily="18" charset="0"/>
              </a:rPr>
              <a:t>D</a:t>
            </a:r>
            <a:r>
              <a:rPr lang="en-US" sz="2400" dirty="0">
                <a:effectLst/>
                <a:ea typeface="Calibri" panose="020F0502020204030204" pitchFamily="34" charset="0"/>
                <a:cs typeface="Times New Roman" panose="02020603050405020304" pitchFamily="18" charset="0"/>
              </a:rPr>
              <a:t>escribes conditions for use and minimum level of service and performance by cloud vendor</a:t>
            </a:r>
          </a:p>
          <a:p>
            <a:pPr marL="0" algn="just">
              <a:lnSpc>
                <a:spcPct val="150000"/>
              </a:lnSpc>
              <a:spcBef>
                <a:spcPts val="0"/>
              </a:spcBef>
              <a:spcAft>
                <a:spcPts val="0"/>
              </a:spcAft>
            </a:pPr>
            <a:r>
              <a:rPr lang="en-US" sz="2400" dirty="0">
                <a:ea typeface="Calibri" panose="020F0502020204030204" pitchFamily="34" charset="0"/>
                <a:cs typeface="Times New Roman" panose="02020603050405020304" pitchFamily="18" charset="0"/>
              </a:rPr>
              <a:t>Se</a:t>
            </a:r>
            <a:r>
              <a:rPr lang="en-US" sz="2400" dirty="0">
                <a:effectLst/>
                <a:ea typeface="Calibri" panose="020F0502020204030204" pitchFamily="34" charset="0"/>
                <a:cs typeface="Times New Roman" panose="02020603050405020304" pitchFamily="18" charset="0"/>
              </a:rPr>
              <a:t>rvice and performance levels include uptime, availability, reliability, and responsiveness</a:t>
            </a:r>
          </a:p>
          <a:p>
            <a:pPr marL="0" algn="just">
              <a:lnSpc>
                <a:spcPct val="150000"/>
              </a:lnSpc>
              <a:spcBef>
                <a:spcPts val="0"/>
              </a:spcBef>
              <a:spcAft>
                <a:spcPts val="0"/>
              </a:spcAft>
            </a:pPr>
            <a:r>
              <a:rPr lang="en-US" sz="2400" dirty="0">
                <a:ea typeface="Calibri" panose="020F0502020204030204" pitchFamily="34" charset="0"/>
                <a:cs typeface="Times New Roman" panose="02020603050405020304" pitchFamily="18" charset="0"/>
              </a:rPr>
              <a:t>M</a:t>
            </a:r>
            <a:r>
              <a:rPr lang="en-US" sz="2400" dirty="0">
                <a:effectLst/>
                <a:ea typeface="Calibri" panose="020F0502020204030204" pitchFamily="34" charset="0"/>
                <a:cs typeface="Times New Roman" panose="02020603050405020304" pitchFamily="18" charset="0"/>
              </a:rPr>
              <a:t>ay contain information relating to actions if the system goes down or interruption occurs</a:t>
            </a:r>
          </a:p>
          <a:p>
            <a:pPr marL="0" algn="just">
              <a:lnSpc>
                <a:spcPct val="150000"/>
              </a:lnSpc>
              <a:spcBef>
                <a:spcPts val="0"/>
              </a:spcBef>
              <a:spcAft>
                <a:spcPts val="0"/>
              </a:spcAft>
            </a:pPr>
            <a:r>
              <a:rPr lang="en-US" sz="2400" dirty="0">
                <a:ea typeface="Calibri" panose="020F0502020204030204" pitchFamily="34" charset="0"/>
                <a:cs typeface="Times New Roman" panose="02020603050405020304" pitchFamily="18" charset="0"/>
              </a:rPr>
              <a:t>S</a:t>
            </a:r>
            <a:r>
              <a:rPr lang="en-US" sz="2400" dirty="0">
                <a:effectLst/>
                <a:ea typeface="Calibri" panose="020F0502020204030204" pitchFamily="34" charset="0"/>
                <a:cs typeface="Times New Roman" panose="02020603050405020304" pitchFamily="18" charset="0"/>
              </a:rPr>
              <a:t>LA protects vendor and provides reasonable expectations for client </a:t>
            </a:r>
          </a:p>
          <a:p>
            <a:pPr marL="0" algn="just">
              <a:lnSpc>
                <a:spcPct val="150000"/>
              </a:lnSpc>
              <a:spcBef>
                <a:spcPts val="0"/>
              </a:spcBef>
              <a:spcAft>
                <a:spcPts val="0"/>
              </a:spcAft>
            </a:pPr>
            <a:r>
              <a:rPr lang="en-US" sz="2400" dirty="0">
                <a:ea typeface="Calibri" panose="020F0502020204030204" pitchFamily="34" charset="0"/>
                <a:cs typeface="Times New Roman" panose="02020603050405020304" pitchFamily="18" charset="0"/>
              </a:rPr>
              <a:t>Many cloud vendors offer standard SLAs; others are negotiated</a:t>
            </a:r>
          </a:p>
          <a:p>
            <a:pPr marL="0" indent="0" algn="just">
              <a:lnSpc>
                <a:spcPct val="150000"/>
              </a:lnSpc>
              <a:spcBef>
                <a:spcPts val="0"/>
              </a:spcBef>
              <a:spcAft>
                <a:spcPts val="0"/>
              </a:spcAft>
              <a:buNone/>
            </a:pPr>
            <a:endParaRPr lang="en-US" sz="2400" dirty="0">
              <a:effectLst/>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US" sz="1800"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0466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07F492-9A95-4170-9330-34E24EFC5953}"/>
              </a:ext>
            </a:extLst>
          </p:cNvPr>
          <p:cNvPicPr>
            <a:picLocks noChangeAspect="1"/>
          </p:cNvPicPr>
          <p:nvPr/>
        </p:nvPicPr>
        <p:blipFill>
          <a:blip r:embed="rId3"/>
          <a:stretch>
            <a:fillRect/>
          </a:stretch>
        </p:blipFill>
        <p:spPr>
          <a:xfrm>
            <a:off x="1038224" y="1476375"/>
            <a:ext cx="10602119" cy="3438525"/>
          </a:xfrm>
          <a:prstGeom prst="rect">
            <a:avLst/>
          </a:prstGeom>
        </p:spPr>
      </p:pic>
    </p:spTree>
    <p:extLst>
      <p:ext uri="{BB962C8B-B14F-4D97-AF65-F5344CB8AC3E}">
        <p14:creationId xmlns:p14="http://schemas.microsoft.com/office/powerpoint/2010/main" val="2028394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D9C8-F470-4128-B5B5-C74B50A4473A}"/>
              </a:ext>
            </a:extLst>
          </p:cNvPr>
          <p:cNvSpPr>
            <a:spLocks noGrp="1"/>
          </p:cNvSpPr>
          <p:nvPr>
            <p:ph type="title"/>
          </p:nvPr>
        </p:nvSpPr>
        <p:spPr>
          <a:xfrm>
            <a:off x="1371600" y="857250"/>
            <a:ext cx="9601200" cy="1485900"/>
          </a:xfrm>
        </p:spPr>
        <p:txBody>
          <a:bodyPr>
            <a:normAutofit/>
          </a:bodyPr>
          <a:lstStyle/>
          <a:p>
            <a:pPr marL="0" marR="0" algn="just">
              <a:lnSpc>
                <a:spcPct val="150000"/>
              </a:lnSpc>
              <a:spcBef>
                <a:spcPts val="0"/>
              </a:spcBef>
              <a:spcAft>
                <a:spcPts val="0"/>
              </a:spcAft>
            </a:pPr>
            <a:r>
              <a:rPr lang="en-US" sz="3200" dirty="0">
                <a:latin typeface="+mn-lt"/>
                <a:ea typeface="Times New Roman" panose="02020603050405020304" pitchFamily="18" charset="0"/>
              </a:rPr>
              <a:t>General SLA Areas</a:t>
            </a:r>
            <a:endParaRPr lang="en-US" sz="3200" dirty="0">
              <a:effectLst/>
              <a:latin typeface="+mn-lt"/>
              <a:ea typeface="Times New Roman" panose="02020603050405020304" pitchFamily="18" charset="0"/>
            </a:endParaRPr>
          </a:p>
        </p:txBody>
      </p:sp>
      <p:sp>
        <p:nvSpPr>
          <p:cNvPr id="3" name="Content Placeholder 2">
            <a:extLst>
              <a:ext uri="{FF2B5EF4-FFF2-40B4-BE49-F238E27FC236}">
                <a16:creationId xmlns:a16="http://schemas.microsoft.com/office/drawing/2014/main" id="{69D228B9-D986-4EF9-B9C7-D00B20391EE1}"/>
              </a:ext>
            </a:extLst>
          </p:cNvPr>
          <p:cNvSpPr>
            <a:spLocks noGrp="1"/>
          </p:cNvSpPr>
          <p:nvPr>
            <p:ph idx="1"/>
          </p:nvPr>
        </p:nvSpPr>
        <p:spPr>
          <a:xfrm>
            <a:off x="1371600" y="1809751"/>
            <a:ext cx="9886950" cy="3581400"/>
          </a:xfrm>
          <a:solidFill>
            <a:schemeClr val="accent2">
              <a:lumMod val="40000"/>
              <a:lumOff val="60000"/>
            </a:schemeClr>
          </a:solidFill>
        </p:spPr>
        <p:txBody>
          <a:bodyPr>
            <a:noAutofit/>
          </a:bodyPr>
          <a:lstStyle/>
          <a:p>
            <a:pPr marL="0" marR="0" algn="just">
              <a:lnSpc>
                <a:spcPct val="150000"/>
              </a:lnSpc>
              <a:spcBef>
                <a:spcPts val="0"/>
              </a:spcBef>
              <a:spcAft>
                <a:spcPts val="0"/>
              </a:spcAft>
            </a:pPr>
            <a:r>
              <a:rPr lang="en-US" dirty="0">
                <a:ea typeface="Calibri" panose="020F0502020204030204" pitchFamily="34" charset="0"/>
              </a:rPr>
              <a:t>M</a:t>
            </a:r>
            <a:r>
              <a:rPr lang="en-US" dirty="0">
                <a:effectLst/>
                <a:ea typeface="Calibri" panose="020F0502020204030204" pitchFamily="34" charset="0"/>
              </a:rPr>
              <a:t>anagement features - Standards, measurement techniques, methods for collecting data, report types, and report frequencies to provide the information used to define service levels. Also </a:t>
            </a:r>
            <a:r>
              <a:rPr lang="en-US" dirty="0">
                <a:ea typeface="Calibri" panose="020F0502020204030204" pitchFamily="34" charset="0"/>
              </a:rPr>
              <a:t>include </a:t>
            </a:r>
            <a:r>
              <a:rPr lang="en-US" dirty="0">
                <a:effectLst/>
                <a:ea typeface="Calibri" panose="020F0502020204030204" pitchFamily="34" charset="0"/>
              </a:rPr>
              <a:t>conflict resolution, SLA update processes, and finally an i</a:t>
            </a:r>
            <a:r>
              <a:rPr lang="en-US" dirty="0">
                <a:effectLst/>
                <a:ea typeface="Calibri" panose="020F0502020204030204" pitchFamily="34" charset="0"/>
                <a:cs typeface="Times New Roman" panose="02020603050405020304" pitchFamily="18" charset="0"/>
              </a:rPr>
              <a:t>ndemnification clause. </a:t>
            </a:r>
          </a:p>
          <a:p>
            <a:pPr marL="0" algn="just">
              <a:lnSpc>
                <a:spcPct val="150000"/>
              </a:lnSpc>
              <a:spcBef>
                <a:spcPts val="0"/>
              </a:spcBef>
              <a:spcAft>
                <a:spcPts val="0"/>
              </a:spcAft>
            </a:pPr>
            <a:r>
              <a:rPr lang="en-US" dirty="0">
                <a:ea typeface="Calibri" panose="020F0502020204030204" pitchFamily="34" charset="0"/>
                <a:cs typeface="Times New Roman" panose="02020603050405020304" pitchFamily="18" charset="0"/>
              </a:rPr>
              <a:t>S</a:t>
            </a:r>
            <a:r>
              <a:rPr lang="en-US" dirty="0">
                <a:effectLst/>
                <a:ea typeface="Calibri" panose="020F0502020204030204" pitchFamily="34" charset="0"/>
                <a:cs typeface="Times New Roman" panose="02020603050405020304" pitchFamily="18" charset="0"/>
              </a:rPr>
              <a:t>ervice elements - Exact services provided, what is not specifically provided, conditions for service, time frames for service, </a:t>
            </a:r>
            <a:r>
              <a:rPr lang="en-US" dirty="0">
                <a:effectLst/>
                <a:ea typeface="Calibri" panose="020F0502020204030204" pitchFamily="34" charset="0"/>
                <a:cs typeface="Calibri" panose="020F0502020204030204" pitchFamily="34" charset="0"/>
              </a:rPr>
              <a:t>responsibilities of each</a:t>
            </a:r>
            <a:r>
              <a:rPr lang="en-US" dirty="0">
                <a:effectLst/>
                <a:ea typeface="Calibri" panose="020F0502020204030204" pitchFamily="34" charset="0"/>
                <a:cs typeface="Times New Roman" panose="02020603050405020304" pitchFamily="18" charset="0"/>
              </a:rPr>
              <a:t> party related to service items, penalties for failures, metrics for service levels, and cost/service tradeoffs.</a:t>
            </a:r>
          </a:p>
          <a:p>
            <a:pPr marL="0" marR="0" algn="just">
              <a:lnSpc>
                <a:spcPct val="150000"/>
              </a:lnSpc>
              <a:spcBef>
                <a:spcPts val="0"/>
              </a:spcBef>
              <a:spcAft>
                <a:spcPts val="0"/>
              </a:spcAft>
            </a:pPr>
            <a:endParaRPr lang="en-US" sz="1800" dirty="0">
              <a:effectLst/>
              <a:ea typeface="Times New Roman" panose="02020603050405020304" pitchFamily="18" charset="0"/>
            </a:endParaRPr>
          </a:p>
        </p:txBody>
      </p:sp>
    </p:spTree>
    <p:extLst>
      <p:ext uri="{BB962C8B-B14F-4D97-AF65-F5344CB8AC3E}">
        <p14:creationId xmlns:p14="http://schemas.microsoft.com/office/powerpoint/2010/main" val="304320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62FA-0116-4245-B29B-14D372970968}"/>
              </a:ext>
            </a:extLst>
          </p:cNvPr>
          <p:cNvSpPr>
            <a:spLocks noGrp="1"/>
          </p:cNvSpPr>
          <p:nvPr>
            <p:ph type="title"/>
          </p:nvPr>
        </p:nvSpPr>
        <p:spPr>
          <a:xfrm>
            <a:off x="1371600" y="1562100"/>
            <a:ext cx="9601200" cy="1485900"/>
          </a:xfrm>
        </p:spPr>
        <p:txBody>
          <a:bodyPr/>
          <a:lstStyle/>
          <a:p>
            <a:r>
              <a:rPr lang="en-US" dirty="0"/>
              <a:t>What are cloud business concerns?</a:t>
            </a:r>
          </a:p>
        </p:txBody>
      </p:sp>
      <p:sp>
        <p:nvSpPr>
          <p:cNvPr id="3" name="Content Placeholder 2">
            <a:extLst>
              <a:ext uri="{FF2B5EF4-FFF2-40B4-BE49-F238E27FC236}">
                <a16:creationId xmlns:a16="http://schemas.microsoft.com/office/drawing/2014/main" id="{1B6A471C-7B8B-4E1A-9415-EAA1C25F05D9}"/>
              </a:ext>
            </a:extLst>
          </p:cNvPr>
          <p:cNvSpPr>
            <a:spLocks noGrp="1"/>
          </p:cNvSpPr>
          <p:nvPr>
            <p:ph idx="1"/>
          </p:nvPr>
        </p:nvSpPr>
        <p:spPr>
          <a:xfrm>
            <a:off x="1371600" y="2381251"/>
            <a:ext cx="8239125" cy="2990849"/>
          </a:xfrm>
          <a:solidFill>
            <a:schemeClr val="accent2">
              <a:lumMod val="40000"/>
              <a:lumOff val="60000"/>
            </a:schemeClr>
          </a:solidFill>
        </p:spPr>
        <p:txBody>
          <a:bodyPr>
            <a:normAutofit fontScale="92500" lnSpcReduction="10000"/>
          </a:bodyPr>
          <a:lstStyle/>
          <a:p>
            <a:r>
              <a:rPr lang="en-US" sz="2400" dirty="0">
                <a:solidFill>
                  <a:srgbClr val="000000"/>
                </a:solidFill>
                <a:effectLst/>
                <a:latin typeface="+mj-lt"/>
                <a:ea typeface="Calibri" panose="020F0502020204030204" pitchFamily="34" charset="0"/>
                <a:cs typeface="Times New Roman" panose="02020603050405020304" pitchFamily="18" charset="0"/>
              </a:rPr>
              <a:t>Cloud computing has a complex business model that transforms how accountants and financial managers view IT costs </a:t>
            </a:r>
          </a:p>
          <a:p>
            <a:r>
              <a:rPr lang="en-US" sz="2400" dirty="0">
                <a:solidFill>
                  <a:srgbClr val="000000"/>
                </a:solidFill>
                <a:latin typeface="+mj-lt"/>
                <a:ea typeface="Calibri" panose="020F0502020204030204" pitchFamily="34" charset="0"/>
                <a:cs typeface="Times New Roman" panose="02020603050405020304" pitchFamily="18" charset="0"/>
              </a:rPr>
              <a:t>Movement away from upfront investment in </a:t>
            </a:r>
            <a:r>
              <a:rPr lang="en-US" sz="2400" dirty="0">
                <a:solidFill>
                  <a:srgbClr val="000000"/>
                </a:solidFill>
                <a:effectLst/>
                <a:latin typeface="+mj-lt"/>
                <a:ea typeface="Calibri" panose="020F0502020204030204" pitchFamily="34" charset="0"/>
                <a:cs typeface="Times New Roman" panose="02020603050405020304" pitchFamily="18" charset="0"/>
              </a:rPr>
              <a:t>capital equipment</a:t>
            </a:r>
          </a:p>
          <a:p>
            <a:r>
              <a:rPr lang="en-US" sz="2400" dirty="0">
                <a:solidFill>
                  <a:srgbClr val="000000"/>
                </a:solidFill>
                <a:latin typeface="+mj-lt"/>
                <a:ea typeface="Calibri" panose="020F0502020204030204" pitchFamily="34" charset="0"/>
                <a:cs typeface="Times New Roman" panose="02020603050405020304" pitchFamily="18" charset="0"/>
              </a:rPr>
              <a:t>O</a:t>
            </a:r>
            <a:r>
              <a:rPr lang="en-US" sz="2400" dirty="0">
                <a:solidFill>
                  <a:srgbClr val="000000"/>
                </a:solidFill>
                <a:effectLst/>
                <a:latin typeface="+mj-lt"/>
                <a:ea typeface="Calibri" panose="020F0502020204030204" pitchFamily="34" charset="0"/>
                <a:cs typeface="Times New Roman" panose="02020603050405020304" pitchFamily="18" charset="0"/>
              </a:rPr>
              <a:t>rganization </a:t>
            </a:r>
            <a:r>
              <a:rPr lang="en-US" sz="2400" dirty="0">
                <a:solidFill>
                  <a:srgbClr val="000000"/>
                </a:solidFill>
                <a:latin typeface="+mj-lt"/>
                <a:ea typeface="Calibri" panose="020F0502020204030204" pitchFamily="34" charset="0"/>
                <a:cs typeface="Times New Roman" panose="02020603050405020304" pitchFamily="18" charset="0"/>
              </a:rPr>
              <a:t>use</a:t>
            </a:r>
            <a:r>
              <a:rPr lang="en-US" sz="2400" dirty="0">
                <a:solidFill>
                  <a:srgbClr val="000000"/>
                </a:solidFill>
                <a:effectLst/>
                <a:latin typeface="+mj-lt"/>
                <a:ea typeface="Calibri" panose="020F0502020204030204" pitchFamily="34" charset="0"/>
                <a:cs typeface="Times New Roman" panose="02020603050405020304" pitchFamily="18" charset="0"/>
              </a:rPr>
              <a:t> pay-as-you-go model </a:t>
            </a:r>
            <a:r>
              <a:rPr lang="en-US" sz="2400" dirty="0">
                <a:solidFill>
                  <a:srgbClr val="000000"/>
                </a:solidFill>
                <a:latin typeface="+mj-lt"/>
                <a:ea typeface="Calibri" panose="020F0502020204030204" pitchFamily="34" charset="0"/>
                <a:cs typeface="Times New Roman" panose="02020603050405020304" pitchFamily="18" charset="0"/>
              </a:rPr>
              <a:t>to </a:t>
            </a:r>
            <a:r>
              <a:rPr lang="en-US" sz="2400" dirty="0">
                <a:solidFill>
                  <a:srgbClr val="000000"/>
                </a:solidFill>
                <a:effectLst/>
                <a:latin typeface="+mj-lt"/>
                <a:ea typeface="Calibri" panose="020F0502020204030204" pitchFamily="34" charset="0"/>
                <a:cs typeface="Times New Roman" panose="02020603050405020304" pitchFamily="18" charset="0"/>
              </a:rPr>
              <a:t>directly tie use to expense</a:t>
            </a:r>
          </a:p>
          <a:p>
            <a:r>
              <a:rPr lang="en-US" sz="2400" dirty="0">
                <a:solidFill>
                  <a:srgbClr val="000000"/>
                </a:solidFill>
                <a:latin typeface="+mj-lt"/>
                <a:ea typeface="Calibri" panose="020F0502020204030204" pitchFamily="34" charset="0"/>
                <a:cs typeface="Times New Roman" panose="02020603050405020304" pitchFamily="18" charset="0"/>
              </a:rPr>
              <a:t>Management tools in areas</a:t>
            </a:r>
            <a:r>
              <a:rPr lang="en-US" sz="2400" dirty="0">
                <a:solidFill>
                  <a:srgbClr val="000000"/>
                </a:solidFill>
                <a:effectLst/>
                <a:latin typeface="+mj-lt"/>
                <a:ea typeface="Calibri" panose="020F0502020204030204" pitchFamily="34" charset="0"/>
                <a:cs typeface="Times New Roman" panose="02020603050405020304" pitchFamily="18" charset="0"/>
              </a:rPr>
              <a:t> such as </a:t>
            </a:r>
            <a:r>
              <a:rPr lang="en-US" sz="2400" dirty="0">
                <a:solidFill>
                  <a:srgbClr val="000000"/>
                </a:solidFill>
                <a:effectLst/>
                <a:latin typeface="+mj-lt"/>
                <a:ea typeface="Calibri" panose="020F0502020204030204" pitchFamily="34" charset="0"/>
              </a:rPr>
              <a:t>monitoring and consoles, service level agreements (SLAs), and subscriptions/billing support </a:t>
            </a:r>
            <a:r>
              <a:rPr lang="en-US" sz="2400" dirty="0">
                <a:solidFill>
                  <a:srgbClr val="000000"/>
                </a:solidFill>
                <a:effectLst/>
                <a:latin typeface="+mj-lt"/>
                <a:ea typeface="Calibri" panose="020F0502020204030204" pitchFamily="34" charset="0"/>
                <a:cs typeface="Times New Roman" panose="02020603050405020304" pitchFamily="18" charset="0"/>
              </a:rPr>
              <a:t>business operations</a:t>
            </a:r>
            <a:endParaRPr lang="en-US" sz="2400" dirty="0">
              <a:solidFill>
                <a:srgbClr val="000000"/>
              </a:solidFill>
              <a:effectLst/>
              <a:latin typeface="+mj-lt"/>
              <a:ea typeface="Calibri" panose="020F0502020204030204" pitchFamily="34" charset="0"/>
            </a:endParaRPr>
          </a:p>
        </p:txBody>
      </p:sp>
    </p:spTree>
    <p:extLst>
      <p:ext uri="{BB962C8B-B14F-4D97-AF65-F5344CB8AC3E}">
        <p14:creationId xmlns:p14="http://schemas.microsoft.com/office/powerpoint/2010/main" val="1901582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E11364-878C-4DA5-8D76-9F829D4E81A2}"/>
              </a:ext>
            </a:extLst>
          </p:cNvPr>
          <p:cNvPicPr>
            <a:picLocks noChangeAspect="1"/>
          </p:cNvPicPr>
          <p:nvPr/>
        </p:nvPicPr>
        <p:blipFill>
          <a:blip r:embed="rId3"/>
          <a:stretch>
            <a:fillRect/>
          </a:stretch>
        </p:blipFill>
        <p:spPr>
          <a:xfrm>
            <a:off x="923924" y="1876425"/>
            <a:ext cx="10887469" cy="2705100"/>
          </a:xfrm>
          <a:prstGeom prst="rect">
            <a:avLst/>
          </a:prstGeom>
        </p:spPr>
      </p:pic>
    </p:spTree>
    <p:extLst>
      <p:ext uri="{BB962C8B-B14F-4D97-AF65-F5344CB8AC3E}">
        <p14:creationId xmlns:p14="http://schemas.microsoft.com/office/powerpoint/2010/main" val="1259349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A10D-D848-40D9-9682-6D15C14B2988}"/>
              </a:ext>
            </a:extLst>
          </p:cNvPr>
          <p:cNvSpPr>
            <a:spLocks noGrp="1"/>
          </p:cNvSpPr>
          <p:nvPr>
            <p:ph type="title"/>
          </p:nvPr>
        </p:nvSpPr>
        <p:spPr>
          <a:xfrm>
            <a:off x="1371600" y="742950"/>
            <a:ext cx="9601200" cy="800100"/>
          </a:xfrm>
        </p:spPr>
        <p:txBody>
          <a:bodyPr>
            <a:noAutofit/>
          </a:bodyPr>
          <a:lstStyle/>
          <a:p>
            <a:r>
              <a:rPr lang="en-US" sz="3600" dirty="0"/>
              <a:t>SLA Metrics</a:t>
            </a:r>
          </a:p>
        </p:txBody>
      </p:sp>
      <p:sp>
        <p:nvSpPr>
          <p:cNvPr id="3" name="Content Placeholder 2">
            <a:extLst>
              <a:ext uri="{FF2B5EF4-FFF2-40B4-BE49-F238E27FC236}">
                <a16:creationId xmlns:a16="http://schemas.microsoft.com/office/drawing/2014/main" id="{3BE62EE8-256E-4E47-B085-57A0F76B127A}"/>
              </a:ext>
            </a:extLst>
          </p:cNvPr>
          <p:cNvSpPr>
            <a:spLocks noGrp="1"/>
          </p:cNvSpPr>
          <p:nvPr>
            <p:ph idx="1"/>
          </p:nvPr>
        </p:nvSpPr>
        <p:spPr>
          <a:xfrm>
            <a:off x="1371599" y="1743076"/>
            <a:ext cx="10010775" cy="1581150"/>
          </a:xfrm>
          <a:solidFill>
            <a:schemeClr val="accent2">
              <a:lumMod val="40000"/>
              <a:lumOff val="60000"/>
            </a:schemeClr>
          </a:solidFill>
        </p:spPr>
        <p:txBody>
          <a:bodyPr>
            <a:normAutofit/>
          </a:bodyPr>
          <a:lstStyle/>
          <a:p>
            <a:pPr marL="0" marR="0" algn="just">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Mean time between failures (MTBF)</a:t>
            </a:r>
          </a:p>
          <a:p>
            <a:pPr marL="0" marR="0" algn="just">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Mean time to repair (MTTR)</a:t>
            </a:r>
          </a:p>
          <a:p>
            <a:pPr marL="0" marR="0" algn="just">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Downtime per year or other time frame</a:t>
            </a:r>
          </a:p>
        </p:txBody>
      </p:sp>
      <p:sp>
        <p:nvSpPr>
          <p:cNvPr id="5" name="Content Placeholder 2">
            <a:extLst>
              <a:ext uri="{FF2B5EF4-FFF2-40B4-BE49-F238E27FC236}">
                <a16:creationId xmlns:a16="http://schemas.microsoft.com/office/drawing/2014/main" id="{8098CC2A-3202-4D2D-850B-1FEC3470A40F}"/>
              </a:ext>
            </a:extLst>
          </p:cNvPr>
          <p:cNvSpPr txBox="1">
            <a:spLocks/>
          </p:cNvSpPr>
          <p:nvPr/>
        </p:nvSpPr>
        <p:spPr>
          <a:xfrm>
            <a:off x="1371598" y="4381501"/>
            <a:ext cx="10010775" cy="1581150"/>
          </a:xfrm>
          <a:prstGeom prst="rect">
            <a:avLst/>
          </a:prstGeom>
          <a:solidFill>
            <a:schemeClr val="accent2">
              <a:lumMod val="40000"/>
              <a:lumOff val="60000"/>
            </a:schemeClr>
          </a:solidFill>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algn="just">
              <a:lnSpc>
                <a:spcPct val="150000"/>
              </a:lnSpc>
              <a:spcBef>
                <a:spcPts val="0"/>
              </a:spcBef>
              <a:spcAft>
                <a:spcPts val="0"/>
              </a:spcAft>
            </a:pPr>
            <a:r>
              <a:rPr lang="en-US" sz="1800" dirty="0">
                <a:ea typeface="Calibri" panose="020F0502020204030204" pitchFamily="34" charset="0"/>
                <a:cs typeface="Times New Roman" panose="02020603050405020304" pitchFamily="18" charset="0"/>
              </a:rPr>
              <a:t>SLA Metrics must not reward poor performance</a:t>
            </a:r>
          </a:p>
          <a:p>
            <a:pPr marL="0" algn="just">
              <a:lnSpc>
                <a:spcPct val="150000"/>
              </a:lnSpc>
              <a:spcBef>
                <a:spcPts val="0"/>
              </a:spcBef>
              <a:spcAft>
                <a:spcPts val="0"/>
              </a:spcAft>
            </a:pPr>
            <a:r>
              <a:rPr lang="en-US" sz="1800" dirty="0">
                <a:ea typeface="Calibri" panose="020F0502020204030204" pitchFamily="34" charset="0"/>
                <a:cs typeface="Times New Roman" panose="02020603050405020304" pitchFamily="18" charset="0"/>
              </a:rPr>
              <a:t>SLA Metric measurement source (vendor, client or third party?)</a:t>
            </a:r>
          </a:p>
          <a:p>
            <a:pPr marL="0" algn="just">
              <a:lnSpc>
                <a:spcPct val="150000"/>
              </a:lnSpc>
              <a:spcBef>
                <a:spcPts val="0"/>
              </a:spcBef>
              <a:spcAft>
                <a:spcPts val="0"/>
              </a:spcAft>
            </a:pPr>
            <a:r>
              <a:rPr lang="en-US" sz="1800" dirty="0">
                <a:ea typeface="Calibri" panose="020F0502020204030204" pitchFamily="34" charset="0"/>
                <a:cs typeface="Times New Roman" panose="02020603050405020304" pitchFamily="18" charset="0"/>
              </a:rPr>
              <a:t>Time frame for metric collection</a:t>
            </a:r>
          </a:p>
        </p:txBody>
      </p:sp>
      <p:sp>
        <p:nvSpPr>
          <p:cNvPr id="6" name="Title 1">
            <a:extLst>
              <a:ext uri="{FF2B5EF4-FFF2-40B4-BE49-F238E27FC236}">
                <a16:creationId xmlns:a16="http://schemas.microsoft.com/office/drawing/2014/main" id="{094DE229-9D28-4BC7-B9B7-F54C81002714}"/>
              </a:ext>
            </a:extLst>
          </p:cNvPr>
          <p:cNvSpPr txBox="1">
            <a:spLocks/>
          </p:cNvSpPr>
          <p:nvPr/>
        </p:nvSpPr>
        <p:spPr>
          <a:xfrm>
            <a:off x="1447800" y="3581401"/>
            <a:ext cx="9601200" cy="800100"/>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600" dirty="0"/>
              <a:t>SLA Metric Considerations</a:t>
            </a:r>
          </a:p>
        </p:txBody>
      </p:sp>
    </p:spTree>
    <p:extLst>
      <p:ext uri="{BB962C8B-B14F-4D97-AF65-F5344CB8AC3E}">
        <p14:creationId xmlns:p14="http://schemas.microsoft.com/office/powerpoint/2010/main" val="900927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185D-2AE5-4EE2-A4EB-F1B2D4C0632A}"/>
              </a:ext>
            </a:extLst>
          </p:cNvPr>
          <p:cNvSpPr>
            <a:spLocks noGrp="1"/>
          </p:cNvSpPr>
          <p:nvPr>
            <p:ph type="title"/>
          </p:nvPr>
        </p:nvSpPr>
        <p:spPr>
          <a:xfrm>
            <a:off x="1295400" y="266699"/>
            <a:ext cx="9601200" cy="847725"/>
          </a:xfrm>
        </p:spPr>
        <p:txBody>
          <a:bodyPr/>
          <a:lstStyle/>
          <a:p>
            <a:r>
              <a:rPr lang="en-US" dirty="0"/>
              <a:t>Metric Types</a:t>
            </a:r>
          </a:p>
        </p:txBody>
      </p:sp>
      <p:sp>
        <p:nvSpPr>
          <p:cNvPr id="3" name="Content Placeholder 2">
            <a:extLst>
              <a:ext uri="{FF2B5EF4-FFF2-40B4-BE49-F238E27FC236}">
                <a16:creationId xmlns:a16="http://schemas.microsoft.com/office/drawing/2014/main" id="{770EB687-6FE0-47FF-99A2-CFBDF2B5C767}"/>
              </a:ext>
            </a:extLst>
          </p:cNvPr>
          <p:cNvSpPr>
            <a:spLocks noGrp="1"/>
          </p:cNvSpPr>
          <p:nvPr>
            <p:ph idx="1"/>
          </p:nvPr>
        </p:nvSpPr>
        <p:spPr>
          <a:xfrm>
            <a:off x="1381125" y="1181098"/>
            <a:ext cx="9601200" cy="4543427"/>
          </a:xfrm>
          <a:solidFill>
            <a:schemeClr val="accent2">
              <a:lumMod val="40000"/>
              <a:lumOff val="60000"/>
            </a:schemeClr>
          </a:solidFill>
        </p:spPr>
        <p:txBody>
          <a:bodyPr>
            <a:noAutofit/>
          </a:bodyPr>
          <a:lstStyle/>
          <a:p>
            <a:pPr marL="0" marR="0" algn="just">
              <a:lnSpc>
                <a:spcPct val="150000"/>
              </a:lnSpc>
              <a:spcBef>
                <a:spcPts val="0"/>
              </a:spcBef>
              <a:spcAft>
                <a:spcPts val="0"/>
              </a:spcAft>
            </a:pPr>
            <a:r>
              <a:rPr lang="en-US" sz="1800" i="1" u="sng" dirty="0">
                <a:effectLst/>
                <a:ea typeface="Calibri" panose="020F0502020204030204" pitchFamily="34" charset="0"/>
                <a:cs typeface="Times New Roman" panose="02020603050405020304" pitchFamily="18" charset="0"/>
              </a:rPr>
              <a:t>Service availability metrics</a:t>
            </a:r>
            <a:r>
              <a:rPr lang="en-US" sz="1800" dirty="0">
                <a:effectLst/>
                <a:ea typeface="Calibri" panose="020F0502020204030204" pitchFamily="34" charset="0"/>
                <a:cs typeface="Times New Roman" panose="02020603050405020304" pitchFamily="18" charset="0"/>
              </a:rPr>
              <a:t>: Common metric used to assess vendor obligations. Basically, the vendor guarantees service uptime. </a:t>
            </a:r>
          </a:p>
          <a:p>
            <a:pPr marL="0" marR="0" algn="just">
              <a:lnSpc>
                <a:spcPct val="150000"/>
              </a:lnSpc>
              <a:spcBef>
                <a:spcPts val="0"/>
              </a:spcBef>
              <a:spcAft>
                <a:spcPts val="0"/>
              </a:spcAft>
            </a:pPr>
            <a:r>
              <a:rPr lang="en-US" sz="1800" i="1" u="sng" dirty="0">
                <a:effectLst/>
                <a:ea typeface="Calibri" panose="020F0502020204030204" pitchFamily="34" charset="0"/>
                <a:cs typeface="Times New Roman" panose="02020603050405020304" pitchFamily="18" charset="0"/>
              </a:rPr>
              <a:t>Service performance metrics</a:t>
            </a:r>
            <a:r>
              <a:rPr lang="en-US" sz="1800" i="1"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Service performance speed often considered in development of metrics. </a:t>
            </a:r>
            <a:endParaRPr lang="en-US" sz="1800" dirty="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i="1" u="sng" dirty="0">
                <a:effectLst/>
                <a:ea typeface="Calibri" panose="020F0502020204030204" pitchFamily="34" charset="0"/>
                <a:cs typeface="Times New Roman" panose="02020603050405020304" pitchFamily="18" charset="0"/>
              </a:rPr>
              <a:t>Service quality metrics</a:t>
            </a:r>
            <a:r>
              <a:rPr lang="en-US" sz="1800" dirty="0">
                <a:effectLst/>
                <a:ea typeface="Calibri" panose="020F0502020204030204" pitchFamily="34" charset="0"/>
                <a:cs typeface="Times New Roman" panose="02020603050405020304" pitchFamily="18" charset="0"/>
              </a:rPr>
              <a:t>:  Some cloud customers more worried about accuracy of storage, backups, web services, and other items. </a:t>
            </a:r>
          </a:p>
          <a:p>
            <a:pPr marL="0" marR="0" algn="just">
              <a:lnSpc>
                <a:spcPct val="150000"/>
              </a:lnSpc>
              <a:spcBef>
                <a:spcPts val="0"/>
              </a:spcBef>
              <a:spcAft>
                <a:spcPts val="0"/>
              </a:spcAft>
            </a:pPr>
            <a:r>
              <a:rPr lang="en-US" sz="1800" i="1" u="sng" dirty="0">
                <a:effectLst/>
                <a:ea typeface="Calibri" panose="020F0502020204030204" pitchFamily="34" charset="0"/>
                <a:cs typeface="Times New Roman" panose="02020603050405020304" pitchFamily="18" charset="0"/>
              </a:rPr>
              <a:t>Security metrics</a:t>
            </a:r>
            <a:r>
              <a:rPr lang="en-US" sz="1800" dirty="0">
                <a:effectLst/>
                <a:ea typeface="Calibri" panose="020F0502020204030204" pitchFamily="34" charset="0"/>
                <a:cs typeface="Times New Roman" panose="02020603050405020304" pitchFamily="18" charset="0"/>
              </a:rPr>
              <a:t>: For other organizations, privacy and security-related concerns are paramount.</a:t>
            </a:r>
          </a:p>
          <a:p>
            <a:pPr marL="0" marR="0" algn="just">
              <a:lnSpc>
                <a:spcPct val="150000"/>
              </a:lnSpc>
              <a:spcBef>
                <a:spcPts val="0"/>
              </a:spcBef>
              <a:spcAft>
                <a:spcPts val="0"/>
              </a:spcAft>
            </a:pPr>
            <a:r>
              <a:rPr lang="en-US" sz="1800" i="1" u="sng" dirty="0">
                <a:effectLst/>
                <a:ea typeface="Calibri" panose="020F0502020204030204" pitchFamily="34" charset="0"/>
                <a:cs typeface="Times New Roman" panose="02020603050405020304" pitchFamily="18" charset="0"/>
              </a:rPr>
              <a:t>Key business performance metrics</a:t>
            </a:r>
            <a:r>
              <a:rPr lang="en-US" sz="1800" dirty="0">
                <a:effectLst/>
                <a:ea typeface="Calibri" panose="020F0502020204030204" pitchFamily="34" charset="0"/>
                <a:cs typeface="Times New Roman" panose="02020603050405020304" pitchFamily="18" charset="0"/>
              </a:rPr>
              <a:t>: The best metric may be a key business performance related item to help cloud vendor and customer work together to achieve a desired outcome.</a:t>
            </a:r>
            <a:endParaRPr lang="en-US" sz="1800" dirty="0">
              <a:effectLst/>
              <a:ea typeface="Times New Roman" panose="02020603050405020304" pitchFamily="18" charset="0"/>
            </a:endParaRPr>
          </a:p>
        </p:txBody>
      </p:sp>
    </p:spTree>
    <p:extLst>
      <p:ext uri="{BB962C8B-B14F-4D97-AF65-F5344CB8AC3E}">
        <p14:creationId xmlns:p14="http://schemas.microsoft.com/office/powerpoint/2010/main" val="2673374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95D3-E543-4AC4-8703-C36738A086A3}"/>
              </a:ext>
            </a:extLst>
          </p:cNvPr>
          <p:cNvSpPr>
            <a:spLocks noGrp="1"/>
          </p:cNvSpPr>
          <p:nvPr>
            <p:ph type="title"/>
          </p:nvPr>
        </p:nvSpPr>
        <p:spPr>
          <a:xfrm>
            <a:off x="1295400" y="971550"/>
            <a:ext cx="10525125" cy="1485900"/>
          </a:xfrm>
        </p:spPr>
        <p:txBody>
          <a:bodyPr/>
          <a:lstStyle/>
          <a:p>
            <a:r>
              <a:rPr lang="en-US" dirty="0"/>
              <a:t>Example Service Uptime Metric Calculation</a:t>
            </a:r>
          </a:p>
        </p:txBody>
      </p:sp>
      <p:sp>
        <p:nvSpPr>
          <p:cNvPr id="3" name="Content Placeholder 2">
            <a:extLst>
              <a:ext uri="{FF2B5EF4-FFF2-40B4-BE49-F238E27FC236}">
                <a16:creationId xmlns:a16="http://schemas.microsoft.com/office/drawing/2014/main" id="{C4B02284-D81F-4B27-BE1D-6477644729EF}"/>
              </a:ext>
            </a:extLst>
          </p:cNvPr>
          <p:cNvSpPr>
            <a:spLocks noGrp="1"/>
          </p:cNvSpPr>
          <p:nvPr>
            <p:ph idx="1"/>
          </p:nvPr>
        </p:nvSpPr>
        <p:spPr>
          <a:xfrm>
            <a:off x="1457325" y="2057400"/>
            <a:ext cx="9601200" cy="2447925"/>
          </a:xfrm>
          <a:solidFill>
            <a:schemeClr val="accent2">
              <a:lumMod val="20000"/>
              <a:lumOff val="80000"/>
            </a:schemeClr>
          </a:solidFill>
        </p:spPr>
        <p:txBody>
          <a:bodyPr>
            <a:normAutofit/>
          </a:bodyPr>
          <a:lstStyle/>
          <a:p>
            <a:pPr marL="0" marR="0" indent="0" algn="just">
              <a:lnSpc>
                <a:spcPct val="150000"/>
              </a:lnSpc>
              <a:spcBef>
                <a:spcPts val="0"/>
              </a:spcBef>
              <a:spcAft>
                <a:spcPts val="0"/>
              </a:spcAft>
              <a:buNone/>
            </a:pPr>
            <a:r>
              <a:rPr lang="en-US" sz="1800" b="1" dirty="0">
                <a:effectLst/>
                <a:ea typeface="Calibri" panose="020F0502020204030204" pitchFamily="34" charset="0"/>
                <a:cs typeface="Times New Roman" panose="02020603050405020304" pitchFamily="18" charset="0"/>
              </a:rPr>
              <a:t>1 year of time = 24 hours X 60 minutes per hour X 60 Seconds per minute X 365 Days.</a:t>
            </a:r>
            <a:endParaRPr lang="en-US" sz="1800" dirty="0">
              <a:effectLst/>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effectLst/>
                <a:ea typeface="Calibri" panose="020F0502020204030204" pitchFamily="34" charset="0"/>
                <a:cs typeface="Times New Roman" panose="02020603050405020304" pitchFamily="18" charset="0"/>
              </a:rPr>
              <a:t>So, 1 year is about 31,536,000 seconds.</a:t>
            </a:r>
            <a:endParaRPr lang="en-US" sz="1800" dirty="0">
              <a:effectLst/>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effectLst/>
                <a:ea typeface="Calibri" panose="020F0502020204030204" pitchFamily="34" charset="0"/>
                <a:cs typeface="Times New Roman" panose="02020603050405020304" pitchFamily="18" charset="0"/>
              </a:rPr>
              <a:t>If we multiply that by the 99.5% uptime figure we get: 31,378,320 seconds.</a:t>
            </a:r>
          </a:p>
          <a:p>
            <a:pPr marL="0" marR="0" indent="0" algn="just">
              <a:lnSpc>
                <a:spcPct val="150000"/>
              </a:lnSpc>
              <a:spcBef>
                <a:spcPts val="0"/>
              </a:spcBef>
              <a:spcAft>
                <a:spcPts val="0"/>
              </a:spcAft>
              <a:buNone/>
            </a:pPr>
            <a:r>
              <a:rPr lang="en-US" sz="1800" b="1" dirty="0">
                <a:effectLst/>
                <a:ea typeface="Calibri" panose="020F0502020204030204" pitchFamily="34" charset="0"/>
                <a:cs typeface="Times New Roman" panose="02020603050405020304" pitchFamily="18" charset="0"/>
              </a:rPr>
              <a:t>If we subtract the uptime from the total time:  31,536,000 - 31,378,320 = 157,680 seconds </a:t>
            </a:r>
            <a:endParaRPr lang="en-US" sz="1800" b="1" dirty="0">
              <a:ea typeface="Calibri" panose="020F0502020204030204" pitchFamily="34" charset="0"/>
              <a:cs typeface="Times New Roman" panose="02020603050405020304" pitchFamily="18" charset="0"/>
            </a:endParaRPr>
          </a:p>
          <a:p>
            <a:pPr marL="0" indent="0" algn="just">
              <a:lnSpc>
                <a:spcPct val="150000"/>
              </a:lnSpc>
              <a:spcBef>
                <a:spcPts val="0"/>
              </a:spcBef>
              <a:spcAft>
                <a:spcPts val="0"/>
              </a:spcAft>
              <a:buNone/>
            </a:pPr>
            <a:r>
              <a:rPr lang="en-US" sz="1800" b="1" dirty="0">
                <a:effectLst/>
                <a:ea typeface="Calibri" panose="020F0502020204030204" pitchFamily="34" charset="0"/>
                <a:cs typeface="Times New Roman" panose="02020603050405020304" pitchFamily="18" charset="0"/>
              </a:rPr>
              <a:t>157,680 seconds / 60 seconds per minute / 60 minutes per hour = 43.8 hours of downtime </a:t>
            </a:r>
            <a:endParaRPr lang="en-US" sz="1800" dirty="0">
              <a:effectLst/>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85B8BD32-6FCE-4B40-A020-9F82A46B0E4F}"/>
              </a:ext>
            </a:extLst>
          </p:cNvPr>
          <p:cNvSpPr/>
          <p:nvPr/>
        </p:nvSpPr>
        <p:spPr>
          <a:xfrm>
            <a:off x="1947428" y="5558135"/>
            <a:ext cx="8297143"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cs typeface="Times New Roman" panose="02020603050405020304" pitchFamily="18" charset="0"/>
              </a:rPr>
              <a:t>Is that too much downtime?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61575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879A-C0A6-4043-9785-BF03068F88ED}"/>
              </a:ext>
            </a:extLst>
          </p:cNvPr>
          <p:cNvSpPr>
            <a:spLocks noGrp="1"/>
          </p:cNvSpPr>
          <p:nvPr>
            <p:ph type="title"/>
          </p:nvPr>
        </p:nvSpPr>
        <p:spPr>
          <a:xfrm>
            <a:off x="1371600" y="1428750"/>
            <a:ext cx="9601200" cy="1485900"/>
          </a:xfrm>
        </p:spPr>
        <p:txBody>
          <a:bodyPr/>
          <a:lstStyle/>
          <a:p>
            <a:r>
              <a:rPr lang="en-US" dirty="0"/>
              <a:t>Other Metric Considers</a:t>
            </a:r>
          </a:p>
        </p:txBody>
      </p:sp>
      <p:sp>
        <p:nvSpPr>
          <p:cNvPr id="3" name="Content Placeholder 2">
            <a:extLst>
              <a:ext uri="{FF2B5EF4-FFF2-40B4-BE49-F238E27FC236}">
                <a16:creationId xmlns:a16="http://schemas.microsoft.com/office/drawing/2014/main" id="{4A02EFCB-741B-4C10-BAFD-D5E502E68A01}"/>
              </a:ext>
            </a:extLst>
          </p:cNvPr>
          <p:cNvSpPr>
            <a:spLocks noGrp="1"/>
          </p:cNvSpPr>
          <p:nvPr>
            <p:ph idx="1"/>
          </p:nvPr>
        </p:nvSpPr>
        <p:spPr>
          <a:xfrm>
            <a:off x="1371599" y="2133600"/>
            <a:ext cx="9991725" cy="2124075"/>
          </a:xfrm>
          <a:solidFill>
            <a:schemeClr val="accent2">
              <a:lumMod val="40000"/>
              <a:lumOff val="60000"/>
            </a:schemeClr>
          </a:solidFill>
        </p:spPr>
        <p:txBody>
          <a:bodyPr>
            <a:normAutofit/>
          </a:bodyPr>
          <a:lstStyle/>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sz="2400" dirty="0">
                <a:ea typeface="Calibri" panose="020F0502020204030204" pitchFamily="34" charset="0"/>
                <a:cs typeface="Times New Roman" panose="02020603050405020304" pitchFamily="18" charset="0"/>
              </a:rPr>
              <a:t>E</a:t>
            </a:r>
            <a:r>
              <a:rPr lang="en-US" sz="2400" dirty="0">
                <a:effectLst/>
                <a:ea typeface="Calibri" panose="020F0502020204030204" pitchFamily="34" charset="0"/>
                <a:cs typeface="Times New Roman" panose="02020603050405020304" pitchFamily="18" charset="0"/>
              </a:rPr>
              <a:t>xclusions and exemptions</a:t>
            </a: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2400" i="1" dirty="0">
                <a:effectLst/>
                <a:ea typeface="Times New Roman" panose="02020603050405020304" pitchFamily="18" charset="0"/>
                <a:cs typeface="Calibri" panose="020F0502020204030204" pitchFamily="34" charset="0"/>
              </a:rPr>
              <a:t>Crucial time frames or key uptime dates</a:t>
            </a:r>
            <a:endParaRPr lang="en-US" sz="2400" dirty="0">
              <a:effectLs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2400" i="1" dirty="0">
                <a:ea typeface="Calibri" panose="020F0502020204030204" pitchFamily="34" charset="0"/>
                <a:cs typeface="Calibri" panose="020F0502020204030204" pitchFamily="34" charset="0"/>
              </a:rPr>
              <a:t>Testing dates / frequency</a:t>
            </a:r>
          </a:p>
          <a:p>
            <a:endParaRPr lang="en-US" dirty="0"/>
          </a:p>
        </p:txBody>
      </p:sp>
    </p:spTree>
    <p:extLst>
      <p:ext uri="{BB962C8B-B14F-4D97-AF65-F5344CB8AC3E}">
        <p14:creationId xmlns:p14="http://schemas.microsoft.com/office/powerpoint/2010/main" val="1476956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B50C-8149-4086-910A-A3782A52D30B}"/>
              </a:ext>
            </a:extLst>
          </p:cNvPr>
          <p:cNvSpPr>
            <a:spLocks noGrp="1"/>
          </p:cNvSpPr>
          <p:nvPr>
            <p:ph type="title"/>
          </p:nvPr>
        </p:nvSpPr>
        <p:spPr/>
        <p:txBody>
          <a:bodyPr/>
          <a:lstStyle/>
          <a:p>
            <a:r>
              <a:rPr lang="en-US" dirty="0"/>
              <a:t>Performance Failure Penalties</a:t>
            </a:r>
          </a:p>
        </p:txBody>
      </p:sp>
      <p:sp>
        <p:nvSpPr>
          <p:cNvPr id="3" name="Content Placeholder 2">
            <a:extLst>
              <a:ext uri="{FF2B5EF4-FFF2-40B4-BE49-F238E27FC236}">
                <a16:creationId xmlns:a16="http://schemas.microsoft.com/office/drawing/2014/main" id="{CABA16F7-33FA-4D0B-8819-0FEB325DC797}"/>
              </a:ext>
            </a:extLst>
          </p:cNvPr>
          <p:cNvSpPr>
            <a:spLocks noGrp="1"/>
          </p:cNvSpPr>
          <p:nvPr>
            <p:ph idx="1"/>
          </p:nvPr>
        </p:nvSpPr>
        <p:spPr>
          <a:xfrm>
            <a:off x="1371600" y="1485900"/>
            <a:ext cx="9601200" cy="3629025"/>
          </a:xfrm>
          <a:solidFill>
            <a:schemeClr val="accent2">
              <a:lumMod val="40000"/>
              <a:lumOff val="60000"/>
            </a:schemeClr>
          </a:solidFill>
        </p:spPr>
        <p:txBody>
          <a:bodyPr>
            <a:normAutofit/>
          </a:bodyPr>
          <a:lstStyle/>
          <a:p>
            <a:pPr marL="0" marR="0" algn="just">
              <a:lnSpc>
                <a:spcPct val="150000"/>
              </a:lnSpc>
              <a:spcBef>
                <a:spcPts val="0"/>
              </a:spcBef>
              <a:spcAft>
                <a:spcPts val="0"/>
              </a:spcAft>
            </a:pPr>
            <a:r>
              <a:rPr lang="en-US" dirty="0">
                <a:ea typeface="Calibri" panose="020F0502020204030204" pitchFamily="34" charset="0"/>
                <a:cs typeface="Times New Roman" panose="02020603050405020304" pitchFamily="18" charset="0"/>
              </a:rPr>
              <a:t>S</a:t>
            </a:r>
            <a:r>
              <a:rPr lang="en-US" dirty="0">
                <a:effectLst/>
                <a:ea typeface="Calibri" panose="020F0502020204030204" pitchFamily="34" charset="0"/>
                <a:cs typeface="Times New Roman" panose="02020603050405020304" pitchFamily="18" charset="0"/>
              </a:rPr>
              <a:t>ervice account credit</a:t>
            </a:r>
          </a:p>
          <a:p>
            <a:pPr marL="0" marR="0" algn="just">
              <a:lnSpc>
                <a:spcPct val="150000"/>
              </a:lnSpc>
              <a:spcBef>
                <a:spcPts val="0"/>
              </a:spcBef>
              <a:spcAft>
                <a:spcPts val="0"/>
              </a:spcAft>
            </a:pPr>
            <a:r>
              <a:rPr lang="en-US" dirty="0">
                <a:ea typeface="Calibri" panose="020F0502020204030204" pitchFamily="34" charset="0"/>
                <a:cs typeface="Times New Roman" panose="02020603050405020304" pitchFamily="18" charset="0"/>
              </a:rPr>
              <a:t>D</a:t>
            </a:r>
            <a:r>
              <a:rPr lang="en-US" dirty="0">
                <a:effectLst/>
                <a:ea typeface="Calibri" panose="020F0502020204030204" pitchFamily="34" charset="0"/>
                <a:cs typeface="Times New Roman" panose="02020603050405020304" pitchFamily="18" charset="0"/>
              </a:rPr>
              <a:t>irect compensation. </a:t>
            </a:r>
            <a:r>
              <a:rPr lang="en-US" dirty="0">
                <a:ea typeface="Calibri" panose="020F0502020204030204" pitchFamily="34" charset="0"/>
                <a:cs typeface="Times New Roman" panose="02020603050405020304" pitchFamily="18" charset="0"/>
              </a:rPr>
              <a:t>A</a:t>
            </a:r>
            <a:r>
              <a:rPr lang="en-US" dirty="0">
                <a:effectLst/>
                <a:ea typeface="Calibri" panose="020F0502020204030204" pitchFamily="34" charset="0"/>
                <a:cs typeface="Times New Roman" panose="02020603050405020304" pitchFamily="18" charset="0"/>
              </a:rPr>
              <a:t>mounts could be tied to revenue loss during service outages</a:t>
            </a:r>
          </a:p>
          <a:p>
            <a:pPr marL="0" algn="just">
              <a:lnSpc>
                <a:spcPct val="150000"/>
              </a:lnSpc>
              <a:spcBef>
                <a:spcPts val="0"/>
              </a:spcBef>
              <a:spcAft>
                <a:spcPts val="0"/>
              </a:spcAft>
            </a:pPr>
            <a:r>
              <a:rPr lang="en-US" dirty="0">
                <a:ea typeface="Calibri" panose="020F0502020204030204" pitchFamily="34" charset="0"/>
                <a:cs typeface="Times New Roman" panose="02020603050405020304" pitchFamily="18" charset="0"/>
              </a:rPr>
              <a:t>O</a:t>
            </a:r>
            <a:r>
              <a:rPr lang="en-US" dirty="0">
                <a:effectLst/>
                <a:ea typeface="Calibri" panose="020F0502020204030204" pitchFamily="34" charset="0"/>
                <a:cs typeface="Times New Roman" panose="02020603050405020304" pitchFamily="18" charset="0"/>
              </a:rPr>
              <a:t>utside oversight </a:t>
            </a:r>
          </a:p>
          <a:p>
            <a:pPr marL="0" algn="just">
              <a:lnSpc>
                <a:spcPct val="150000"/>
              </a:lnSpc>
              <a:spcBef>
                <a:spcPts val="0"/>
              </a:spcBef>
              <a:spcAft>
                <a:spcPts val="0"/>
              </a:spcAft>
            </a:pPr>
            <a:r>
              <a:rPr lang="en-US" dirty="0">
                <a:ea typeface="Calibri" panose="020F0502020204030204" pitchFamily="34" charset="0"/>
                <a:cs typeface="Times New Roman" panose="02020603050405020304" pitchFamily="18" charset="0"/>
              </a:rPr>
              <a:t>C</a:t>
            </a:r>
            <a:r>
              <a:rPr lang="en-US" dirty="0">
                <a:effectLst/>
                <a:ea typeface="Calibri" panose="020F0502020204030204" pitchFamily="34" charset="0"/>
                <a:cs typeface="Times New Roman" panose="02020603050405020304" pitchFamily="18" charset="0"/>
              </a:rPr>
              <a:t>overing costs to switch to new vendor. </a:t>
            </a:r>
          </a:p>
          <a:p>
            <a:pPr marL="0" marR="0" algn="just">
              <a:lnSpc>
                <a:spcPct val="150000"/>
              </a:lnSpc>
              <a:spcBef>
                <a:spcPts val="0"/>
              </a:spcBef>
              <a:spcAft>
                <a:spcPts val="0"/>
              </a:spcAft>
            </a:pPr>
            <a:r>
              <a:rPr lang="en-US" dirty="0">
                <a:effectLst/>
                <a:ea typeface="Calibri" panose="020F0502020204030204" pitchFamily="34" charset="0"/>
              </a:rPr>
              <a:t>Earn-backs are the right to reduce service credits if actions accomplished by the cloud vendor---may not cover entire penalty amount but incentivizes cloud vendors to fix issues in a timely fashion</a:t>
            </a:r>
            <a:endParaRPr lang="en-US" sz="2800" dirty="0">
              <a:solidFill>
                <a:schemeClr val="tx1"/>
              </a:solidFill>
              <a:effectLst/>
              <a:ea typeface="Times New Roman" panose="02020603050405020304" pitchFamily="18" charset="0"/>
            </a:endParaRPr>
          </a:p>
          <a:p>
            <a:pPr marL="0" marR="0" algn="just">
              <a:lnSpc>
                <a:spcPct val="150000"/>
              </a:lnSpc>
              <a:spcBef>
                <a:spcPts val="0"/>
              </a:spcBef>
              <a:spcAft>
                <a:spcPts val="0"/>
              </a:spcAft>
            </a:pPr>
            <a:endParaRPr lang="en-US" sz="2800" dirty="0"/>
          </a:p>
        </p:txBody>
      </p:sp>
    </p:spTree>
    <p:extLst>
      <p:ext uri="{BB962C8B-B14F-4D97-AF65-F5344CB8AC3E}">
        <p14:creationId xmlns:p14="http://schemas.microsoft.com/office/powerpoint/2010/main" val="1380288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B50C-8149-4086-910A-A3782A52D30B}"/>
              </a:ext>
            </a:extLst>
          </p:cNvPr>
          <p:cNvSpPr>
            <a:spLocks noGrp="1"/>
          </p:cNvSpPr>
          <p:nvPr>
            <p:ph type="title"/>
          </p:nvPr>
        </p:nvSpPr>
        <p:spPr>
          <a:xfrm>
            <a:off x="1371600" y="1981200"/>
            <a:ext cx="9601200" cy="1485900"/>
          </a:xfrm>
        </p:spPr>
        <p:txBody>
          <a:bodyPr/>
          <a:lstStyle/>
          <a:p>
            <a:r>
              <a:rPr lang="en-US" dirty="0"/>
              <a:t>SLA Data Ownership Clause</a:t>
            </a:r>
          </a:p>
        </p:txBody>
      </p:sp>
      <p:sp>
        <p:nvSpPr>
          <p:cNvPr id="3" name="Content Placeholder 2">
            <a:extLst>
              <a:ext uri="{FF2B5EF4-FFF2-40B4-BE49-F238E27FC236}">
                <a16:creationId xmlns:a16="http://schemas.microsoft.com/office/drawing/2014/main" id="{CABA16F7-33FA-4D0B-8819-0FEB325DC797}"/>
              </a:ext>
            </a:extLst>
          </p:cNvPr>
          <p:cNvSpPr>
            <a:spLocks noGrp="1"/>
          </p:cNvSpPr>
          <p:nvPr>
            <p:ph idx="1"/>
          </p:nvPr>
        </p:nvSpPr>
        <p:spPr>
          <a:xfrm>
            <a:off x="1371600" y="2781300"/>
            <a:ext cx="9601200" cy="2505075"/>
          </a:xfrm>
          <a:solidFill>
            <a:schemeClr val="accent2">
              <a:lumMod val="40000"/>
              <a:lumOff val="60000"/>
            </a:schemeClr>
          </a:solidFill>
        </p:spPr>
        <p:txBody>
          <a:bodyPr>
            <a:normAutofit/>
          </a:bodyPr>
          <a:lstStyle/>
          <a:p>
            <a:pPr marL="0" marR="0" algn="just">
              <a:lnSpc>
                <a:spcPct val="150000"/>
              </a:lnSpc>
              <a:spcBef>
                <a:spcPts val="0"/>
              </a:spcBef>
              <a:spcAft>
                <a:spcPts val="0"/>
              </a:spcAft>
            </a:pPr>
            <a:r>
              <a:rPr lang="en-US" sz="1800" dirty="0">
                <a:effectLst/>
                <a:latin typeface="Calibri" panose="020F0502020204030204" pitchFamily="34" charset="0"/>
                <a:ea typeface="Times New Roman" panose="02020603050405020304" pitchFamily="18" charset="0"/>
              </a:rPr>
              <a:t> </a:t>
            </a:r>
            <a:r>
              <a:rPr lang="en-US" sz="1800" dirty="0">
                <a:effectLst/>
                <a:ea typeface="Times New Roman" panose="02020603050405020304" pitchFamily="18" charset="0"/>
              </a:rPr>
              <a:t>Who owns the data?</a:t>
            </a:r>
          </a:p>
          <a:p>
            <a:pPr marL="0" marR="0" algn="just">
              <a:lnSpc>
                <a:spcPct val="150000"/>
              </a:lnSpc>
              <a:spcBef>
                <a:spcPts val="0"/>
              </a:spcBef>
              <a:spcAft>
                <a:spcPts val="0"/>
              </a:spcAft>
            </a:pPr>
            <a:r>
              <a:rPr lang="en-US" sz="1800" dirty="0">
                <a:effectLst/>
                <a:ea typeface="Times New Roman" panose="02020603050405020304" pitchFamily="18" charset="0"/>
              </a:rPr>
              <a:t>Where is the data physically located?</a:t>
            </a:r>
          </a:p>
          <a:p>
            <a:pPr marL="0" marR="0" algn="just">
              <a:lnSpc>
                <a:spcPct val="150000"/>
              </a:lnSpc>
              <a:spcBef>
                <a:spcPts val="0"/>
              </a:spcBef>
              <a:spcAft>
                <a:spcPts val="0"/>
              </a:spcAft>
            </a:pPr>
            <a:r>
              <a:rPr lang="en-US" sz="1800" dirty="0">
                <a:effectLst/>
                <a:ea typeface="Times New Roman" panose="02020603050405020304" pitchFamily="18" charset="0"/>
              </a:rPr>
              <a:t>What happens to the data upon contract termination?</a:t>
            </a:r>
          </a:p>
          <a:p>
            <a:pPr marL="0" marR="0" algn="just">
              <a:lnSpc>
                <a:spcPct val="150000"/>
              </a:lnSpc>
              <a:spcBef>
                <a:spcPts val="0"/>
              </a:spcBef>
              <a:spcAft>
                <a:spcPts val="0"/>
              </a:spcAft>
            </a:pPr>
            <a:r>
              <a:rPr lang="en-US" sz="1800" dirty="0">
                <a:effectLst/>
                <a:ea typeface="Times New Roman" panose="02020603050405020304" pitchFamily="18" charset="0"/>
              </a:rPr>
              <a:t>What happens should a data breach occur?</a:t>
            </a:r>
          </a:p>
          <a:p>
            <a:pPr marL="0" marR="0" algn="just">
              <a:lnSpc>
                <a:spcPct val="150000"/>
              </a:lnSpc>
              <a:spcBef>
                <a:spcPts val="0"/>
              </a:spcBef>
              <a:spcAft>
                <a:spcPts val="0"/>
              </a:spcAft>
            </a:pPr>
            <a:r>
              <a:rPr lang="en-US" sz="1800" dirty="0">
                <a:effectLst/>
                <a:ea typeface="Times New Roman" panose="02020603050405020304" pitchFamily="18" charset="0"/>
              </a:rPr>
              <a:t>How are government or other requests for data access managed?</a:t>
            </a:r>
          </a:p>
          <a:p>
            <a:pPr marL="0" marR="0" indent="0" algn="just">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2800" dirty="0"/>
          </a:p>
        </p:txBody>
      </p:sp>
    </p:spTree>
    <p:extLst>
      <p:ext uri="{BB962C8B-B14F-4D97-AF65-F5344CB8AC3E}">
        <p14:creationId xmlns:p14="http://schemas.microsoft.com/office/powerpoint/2010/main" val="3197382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F6254F3-A966-4BFF-B247-A21189913724}"/>
              </a:ext>
            </a:extLst>
          </p:cNvPr>
          <p:cNvPicPr>
            <a:picLocks noChangeAspect="1"/>
          </p:cNvPicPr>
          <p:nvPr/>
        </p:nvPicPr>
        <p:blipFill>
          <a:blip r:embed="rId3"/>
          <a:stretch>
            <a:fillRect/>
          </a:stretch>
        </p:blipFill>
        <p:spPr>
          <a:xfrm>
            <a:off x="857249" y="2076450"/>
            <a:ext cx="10734675" cy="2333625"/>
          </a:xfrm>
          <a:prstGeom prst="rect">
            <a:avLst/>
          </a:prstGeom>
        </p:spPr>
      </p:pic>
      <p:sp>
        <p:nvSpPr>
          <p:cNvPr id="11" name="TextBox 10">
            <a:extLst>
              <a:ext uri="{FF2B5EF4-FFF2-40B4-BE49-F238E27FC236}">
                <a16:creationId xmlns:a16="http://schemas.microsoft.com/office/drawing/2014/main" id="{294CBAD1-33C9-4A5C-A302-ABA035A7CFA7}"/>
              </a:ext>
            </a:extLst>
          </p:cNvPr>
          <p:cNvSpPr txBox="1"/>
          <p:nvPr/>
        </p:nvSpPr>
        <p:spPr>
          <a:xfrm>
            <a:off x="1066800" y="1524685"/>
            <a:ext cx="10334624" cy="369332"/>
          </a:xfrm>
          <a:prstGeom prst="rect">
            <a:avLst/>
          </a:prstGeom>
          <a:noFill/>
        </p:spPr>
        <p:txBody>
          <a:bodyPr wrap="square">
            <a:spAutoFit/>
          </a:bodyPr>
          <a:lstStyle/>
          <a:p>
            <a:r>
              <a:rPr lang="en-US" sz="1800" dirty="0">
                <a:effectLst/>
                <a:ea typeface="Times New Roman" panose="02020603050405020304" pitchFamily="18" charset="0"/>
              </a:rPr>
              <a:t>Sample data ownership clause - SLA from Axiell ALM Cloud Service in the Netherlands</a:t>
            </a:r>
            <a:endParaRPr lang="en-US" dirty="0"/>
          </a:p>
        </p:txBody>
      </p:sp>
    </p:spTree>
    <p:extLst>
      <p:ext uri="{BB962C8B-B14F-4D97-AF65-F5344CB8AC3E}">
        <p14:creationId xmlns:p14="http://schemas.microsoft.com/office/powerpoint/2010/main" val="2398121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B50C-8149-4086-910A-A3782A52D30B}"/>
              </a:ext>
            </a:extLst>
          </p:cNvPr>
          <p:cNvSpPr>
            <a:spLocks noGrp="1"/>
          </p:cNvSpPr>
          <p:nvPr>
            <p:ph type="title"/>
          </p:nvPr>
        </p:nvSpPr>
        <p:spPr>
          <a:xfrm>
            <a:off x="1371600" y="2324100"/>
            <a:ext cx="9601200" cy="1485900"/>
          </a:xfrm>
        </p:spPr>
        <p:txBody>
          <a:bodyPr/>
          <a:lstStyle/>
          <a:p>
            <a:r>
              <a:rPr lang="en-US" dirty="0"/>
              <a:t>Data Location</a:t>
            </a:r>
          </a:p>
        </p:txBody>
      </p:sp>
      <p:sp>
        <p:nvSpPr>
          <p:cNvPr id="9" name="TextBox 8">
            <a:extLst>
              <a:ext uri="{FF2B5EF4-FFF2-40B4-BE49-F238E27FC236}">
                <a16:creationId xmlns:a16="http://schemas.microsoft.com/office/drawing/2014/main" id="{6D3000C3-EF50-4CBE-8C0B-F96E1F295CB4}"/>
              </a:ext>
            </a:extLst>
          </p:cNvPr>
          <p:cNvSpPr txBox="1"/>
          <p:nvPr/>
        </p:nvSpPr>
        <p:spPr>
          <a:xfrm>
            <a:off x="1371600" y="3233261"/>
            <a:ext cx="7772400" cy="1938992"/>
          </a:xfrm>
          <a:prstGeom prst="rect">
            <a:avLst/>
          </a:prstGeom>
          <a:solidFill>
            <a:schemeClr val="accent2">
              <a:lumMod val="40000"/>
              <a:lumOff val="60000"/>
            </a:schemeClr>
          </a:solidFill>
        </p:spPr>
        <p:txBody>
          <a:bodyPr wrap="square">
            <a:spAutoFit/>
          </a:bodyPr>
          <a:lstStyle/>
          <a:p>
            <a:r>
              <a:rPr lang="en-US" sz="2400" dirty="0">
                <a:effectLst/>
                <a:ea typeface="Calibri" panose="020F0502020204030204" pitchFamily="34" charset="0"/>
                <a:cs typeface="Times New Roman" panose="02020603050405020304" pitchFamily="18" charset="0"/>
              </a:rPr>
              <a:t>Legal issues have emerged due to data location. The laws of countries and jurisdictions vary, and legal problems concerning data migration, import, export, and storage can result if a data center or backup is physically located in a country other than your own. </a:t>
            </a:r>
            <a:endParaRPr lang="en-US" sz="2400" dirty="0"/>
          </a:p>
        </p:txBody>
      </p:sp>
    </p:spTree>
    <p:extLst>
      <p:ext uri="{BB962C8B-B14F-4D97-AF65-F5344CB8AC3E}">
        <p14:creationId xmlns:p14="http://schemas.microsoft.com/office/powerpoint/2010/main" val="3301410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B50C-8149-4086-910A-A3782A52D30B}"/>
              </a:ext>
            </a:extLst>
          </p:cNvPr>
          <p:cNvSpPr>
            <a:spLocks noGrp="1"/>
          </p:cNvSpPr>
          <p:nvPr>
            <p:ph type="title"/>
          </p:nvPr>
        </p:nvSpPr>
        <p:spPr/>
        <p:txBody>
          <a:bodyPr/>
          <a:lstStyle/>
          <a:p>
            <a:r>
              <a:rPr lang="en-US" dirty="0"/>
              <a:t>Data Location</a:t>
            </a:r>
          </a:p>
        </p:txBody>
      </p:sp>
      <p:pic>
        <p:nvPicPr>
          <p:cNvPr id="7" name="Picture 6">
            <a:extLst>
              <a:ext uri="{FF2B5EF4-FFF2-40B4-BE49-F238E27FC236}">
                <a16:creationId xmlns:a16="http://schemas.microsoft.com/office/drawing/2014/main" id="{2AF15C70-8E14-4C27-BBA1-C474FB4CEF9D}"/>
              </a:ext>
            </a:extLst>
          </p:cNvPr>
          <p:cNvPicPr>
            <a:picLocks noChangeAspect="1"/>
          </p:cNvPicPr>
          <p:nvPr/>
        </p:nvPicPr>
        <p:blipFill>
          <a:blip r:embed="rId3"/>
          <a:stretch>
            <a:fillRect/>
          </a:stretch>
        </p:blipFill>
        <p:spPr>
          <a:xfrm>
            <a:off x="1395412" y="147637"/>
            <a:ext cx="9401175" cy="6562725"/>
          </a:xfrm>
          <a:prstGeom prst="rect">
            <a:avLst/>
          </a:prstGeom>
        </p:spPr>
      </p:pic>
    </p:spTree>
    <p:extLst>
      <p:ext uri="{BB962C8B-B14F-4D97-AF65-F5344CB8AC3E}">
        <p14:creationId xmlns:p14="http://schemas.microsoft.com/office/powerpoint/2010/main" val="583151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3" name="Rectangle 12">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811634-5007-4F98-B38B-84B5B88A515D}"/>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3800" cap="all"/>
              <a:t>Management Elements in Cloud Computing</a:t>
            </a:r>
          </a:p>
        </p:txBody>
      </p:sp>
      <p:sp>
        <p:nvSpPr>
          <p:cNvPr id="15"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17"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pic>
        <p:nvPicPr>
          <p:cNvPr id="4" name="Picture 3">
            <a:extLst>
              <a:ext uri="{FF2B5EF4-FFF2-40B4-BE49-F238E27FC236}">
                <a16:creationId xmlns:a16="http://schemas.microsoft.com/office/drawing/2014/main" id="{8606A6F0-4823-4CDE-8D47-1D03BED84FD5}"/>
              </a:ext>
            </a:extLst>
          </p:cNvPr>
          <p:cNvPicPr/>
          <p:nvPr/>
        </p:nvPicPr>
        <p:blipFill>
          <a:blip r:embed="rId3">
            <a:extLst>
              <a:ext uri="{28A0092B-C50C-407E-A947-70E740481C1C}">
                <a14:useLocalDpi xmlns:a14="http://schemas.microsoft.com/office/drawing/2010/main" val="0"/>
              </a:ext>
            </a:extLst>
          </a:blip>
          <a:stretch>
            <a:fillRect/>
          </a:stretch>
        </p:blipFill>
        <p:spPr>
          <a:xfrm>
            <a:off x="1634805" y="1340841"/>
            <a:ext cx="5147657" cy="4375510"/>
          </a:xfrm>
          <a:prstGeom prst="rect">
            <a:avLst/>
          </a:prstGeom>
        </p:spPr>
      </p:pic>
    </p:spTree>
    <p:extLst>
      <p:ext uri="{BB962C8B-B14F-4D97-AF65-F5344CB8AC3E}">
        <p14:creationId xmlns:p14="http://schemas.microsoft.com/office/powerpoint/2010/main" val="101123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B50C-8149-4086-910A-A3782A52D30B}"/>
              </a:ext>
            </a:extLst>
          </p:cNvPr>
          <p:cNvSpPr>
            <a:spLocks noGrp="1"/>
          </p:cNvSpPr>
          <p:nvPr>
            <p:ph type="title"/>
          </p:nvPr>
        </p:nvSpPr>
        <p:spPr/>
        <p:txBody>
          <a:bodyPr/>
          <a:lstStyle/>
          <a:p>
            <a:r>
              <a:rPr lang="en-US" dirty="0"/>
              <a:t>Data Disposition</a:t>
            </a:r>
          </a:p>
        </p:txBody>
      </p:sp>
      <p:sp>
        <p:nvSpPr>
          <p:cNvPr id="3" name="Content Placeholder 2">
            <a:extLst>
              <a:ext uri="{FF2B5EF4-FFF2-40B4-BE49-F238E27FC236}">
                <a16:creationId xmlns:a16="http://schemas.microsoft.com/office/drawing/2014/main" id="{CABA16F7-33FA-4D0B-8819-0FEB325DC797}"/>
              </a:ext>
            </a:extLst>
          </p:cNvPr>
          <p:cNvSpPr>
            <a:spLocks noGrp="1"/>
          </p:cNvSpPr>
          <p:nvPr>
            <p:ph idx="1"/>
          </p:nvPr>
        </p:nvSpPr>
        <p:spPr>
          <a:xfrm>
            <a:off x="1371600" y="1485900"/>
            <a:ext cx="9601200" cy="4686300"/>
          </a:xfrm>
          <a:solidFill>
            <a:schemeClr val="accent2">
              <a:lumMod val="40000"/>
              <a:lumOff val="60000"/>
            </a:schemeClr>
          </a:solidFill>
        </p:spPr>
        <p:txBody>
          <a:bodyPr>
            <a:normAutofit/>
          </a:bodyPr>
          <a:lstStyle/>
          <a:p>
            <a:pPr marL="0" marR="0" algn="just">
              <a:lnSpc>
                <a:spcPct val="150000"/>
              </a:lnSpc>
              <a:spcBef>
                <a:spcPts val="0"/>
              </a:spcBef>
              <a:spcAft>
                <a:spcPts val="0"/>
              </a:spcAft>
            </a:pPr>
            <a:r>
              <a:rPr lang="en-US" dirty="0">
                <a:ea typeface="Times New Roman" panose="02020603050405020304" pitchFamily="18" charset="0"/>
              </a:rPr>
              <a:t>D</a:t>
            </a:r>
            <a:r>
              <a:rPr lang="en-US" dirty="0">
                <a:effectLst/>
                <a:ea typeface="Times New Roman" panose="02020603050405020304" pitchFamily="18" charset="0"/>
              </a:rPr>
              <a:t>eal with vendor actions after a contract is terminated</a:t>
            </a:r>
          </a:p>
          <a:p>
            <a:pPr marL="0" marR="0" algn="just">
              <a:lnSpc>
                <a:spcPct val="150000"/>
              </a:lnSpc>
              <a:spcBef>
                <a:spcPts val="0"/>
              </a:spcBef>
              <a:spcAft>
                <a:spcPts val="0"/>
              </a:spcAft>
            </a:pPr>
            <a:r>
              <a:rPr lang="en-US" dirty="0">
                <a:ea typeface="Times New Roman" panose="02020603050405020304" pitchFamily="18" charset="0"/>
              </a:rPr>
              <a:t>O</a:t>
            </a:r>
            <a:r>
              <a:rPr lang="en-US" dirty="0">
                <a:effectLst/>
                <a:ea typeface="Times New Roman" panose="02020603050405020304" pitchFamily="18" charset="0"/>
              </a:rPr>
              <a:t>rganization does not want to be indefinitely tied to the same vendor---need for orderly way out</a:t>
            </a:r>
          </a:p>
          <a:p>
            <a:pPr marL="0" marR="0" algn="just">
              <a:lnSpc>
                <a:spcPct val="150000"/>
              </a:lnSpc>
              <a:spcBef>
                <a:spcPts val="0"/>
              </a:spcBef>
              <a:spcAft>
                <a:spcPts val="0"/>
              </a:spcAft>
            </a:pPr>
            <a:r>
              <a:rPr lang="en-US" dirty="0">
                <a:ea typeface="Times New Roman" panose="02020603050405020304" pitchFamily="18" charset="0"/>
              </a:rPr>
              <a:t>M</a:t>
            </a:r>
            <a:r>
              <a:rPr lang="en-US" dirty="0">
                <a:effectLst/>
                <a:ea typeface="Times New Roman" panose="02020603050405020304" pitchFamily="18" charset="0"/>
              </a:rPr>
              <a:t>ust be economically feasible and realistic way to transfer to another vendor</a:t>
            </a:r>
          </a:p>
          <a:p>
            <a:pPr marL="0" marR="0" indent="457200" algn="just">
              <a:lnSpc>
                <a:spcPct val="150000"/>
              </a:lnSpc>
              <a:spcBef>
                <a:spcPts val="0"/>
              </a:spcBef>
              <a:spcAft>
                <a:spcPts val="0"/>
              </a:spcAft>
            </a:pPr>
            <a:r>
              <a:rPr lang="en-US" dirty="0">
                <a:effectLst/>
                <a:ea typeface="Times New Roman" panose="02020603050405020304" pitchFamily="18" charset="0"/>
              </a:rPr>
              <a:t>Migration </a:t>
            </a:r>
          </a:p>
          <a:p>
            <a:pPr marL="530352" lvl="1" indent="457200" algn="just">
              <a:lnSpc>
                <a:spcPct val="150000"/>
              </a:lnSpc>
              <a:spcBef>
                <a:spcPts val="0"/>
              </a:spcBef>
              <a:spcAft>
                <a:spcPts val="0"/>
              </a:spcAft>
            </a:pPr>
            <a:r>
              <a:rPr lang="en-US" dirty="0">
                <a:ea typeface="Times New Roman" panose="02020603050405020304" pitchFamily="18" charset="0"/>
              </a:rPr>
              <a:t>Issues</a:t>
            </a:r>
            <a:r>
              <a:rPr lang="en-US" dirty="0">
                <a:effectLst/>
                <a:ea typeface="Times New Roman" panose="02020603050405020304" pitchFamily="18" charset="0"/>
              </a:rPr>
              <a:t> relate to vendor performance or costs</a:t>
            </a:r>
          </a:p>
          <a:p>
            <a:pPr marL="530352" lvl="1" indent="457200" algn="just">
              <a:lnSpc>
                <a:spcPct val="150000"/>
              </a:lnSpc>
              <a:spcBef>
                <a:spcPts val="0"/>
              </a:spcBef>
              <a:spcAft>
                <a:spcPts val="0"/>
              </a:spcAft>
            </a:pPr>
            <a:r>
              <a:rPr lang="en-US" dirty="0">
                <a:ea typeface="Times New Roman" panose="02020603050405020304" pitchFamily="18" charset="0"/>
              </a:rPr>
              <a:t>N</a:t>
            </a:r>
            <a:r>
              <a:rPr lang="en-US" dirty="0">
                <a:effectLst/>
                <a:ea typeface="Times New Roman" panose="02020603050405020304" pitchFamily="18" charset="0"/>
              </a:rPr>
              <a:t>eed to migrate because of consolidation or purchased and systems will be integrated </a:t>
            </a:r>
          </a:p>
          <a:p>
            <a:r>
              <a:rPr lang="en-US" dirty="0">
                <a:effectLst/>
                <a:ea typeface="Calibri" panose="020F0502020204030204" pitchFamily="34" charset="0"/>
              </a:rPr>
              <a:t>What media migration will use, time delays involved, and who completes the migration</a:t>
            </a:r>
            <a:endParaRPr lang="en-US" sz="3200" dirty="0"/>
          </a:p>
        </p:txBody>
      </p:sp>
    </p:spTree>
    <p:extLst>
      <p:ext uri="{BB962C8B-B14F-4D97-AF65-F5344CB8AC3E}">
        <p14:creationId xmlns:p14="http://schemas.microsoft.com/office/powerpoint/2010/main" val="2991890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987E-420C-43BA-B665-8A9592714ADF}"/>
              </a:ext>
            </a:extLst>
          </p:cNvPr>
          <p:cNvSpPr>
            <a:spLocks noGrp="1"/>
          </p:cNvSpPr>
          <p:nvPr>
            <p:ph type="title"/>
          </p:nvPr>
        </p:nvSpPr>
        <p:spPr>
          <a:xfrm>
            <a:off x="1371600" y="1447800"/>
            <a:ext cx="9601200" cy="838200"/>
          </a:xfrm>
        </p:spPr>
        <p:txBody>
          <a:bodyPr/>
          <a:lstStyle/>
          <a:p>
            <a:r>
              <a:rPr lang="en-US" dirty="0"/>
              <a:t>Data Breaches</a:t>
            </a:r>
          </a:p>
        </p:txBody>
      </p:sp>
      <p:sp>
        <p:nvSpPr>
          <p:cNvPr id="3" name="Content Placeholder 2">
            <a:extLst>
              <a:ext uri="{FF2B5EF4-FFF2-40B4-BE49-F238E27FC236}">
                <a16:creationId xmlns:a16="http://schemas.microsoft.com/office/drawing/2014/main" id="{EC54A637-2AED-4E7C-8DE6-5EFBB0FB3BD6}"/>
              </a:ext>
            </a:extLst>
          </p:cNvPr>
          <p:cNvSpPr>
            <a:spLocks noGrp="1"/>
          </p:cNvSpPr>
          <p:nvPr>
            <p:ph idx="1"/>
          </p:nvPr>
        </p:nvSpPr>
        <p:spPr>
          <a:solidFill>
            <a:schemeClr val="accent2">
              <a:lumMod val="20000"/>
              <a:lumOff val="80000"/>
            </a:schemeClr>
          </a:solidFill>
        </p:spPr>
        <p:txBody>
          <a:bodyPr/>
          <a:lstStyle/>
          <a:p>
            <a:pPr marL="0" marR="0" indent="228600">
              <a:lnSpc>
                <a:spcPct val="150000"/>
              </a:lnSpc>
              <a:spcBef>
                <a:spcPts val="0"/>
              </a:spcBef>
              <a:spcAft>
                <a:spcPts val="0"/>
              </a:spcAft>
            </a:pPr>
            <a:r>
              <a:rPr lang="en-US" sz="2400" dirty="0">
                <a:effectLst/>
                <a:ea typeface="Calibri" panose="020F0502020204030204" pitchFamily="34" charset="0"/>
              </a:rPr>
              <a:t>Contracts may include indemnity clause that shifts the cost of a data breach to the cloud provider should it be their fault</a:t>
            </a:r>
          </a:p>
          <a:p>
            <a:pPr marL="0" marR="0" indent="228600">
              <a:lnSpc>
                <a:spcPct val="150000"/>
              </a:lnSpc>
              <a:spcBef>
                <a:spcPts val="0"/>
              </a:spcBef>
              <a:spcAft>
                <a:spcPts val="0"/>
              </a:spcAft>
            </a:pPr>
            <a:r>
              <a:rPr lang="en-US" sz="2400" dirty="0">
                <a:ea typeface="Calibri" panose="020F0502020204030204" pitchFamily="34" charset="0"/>
              </a:rPr>
              <a:t>E</a:t>
            </a:r>
            <a:r>
              <a:rPr lang="en-US" sz="2400" dirty="0">
                <a:effectLst/>
                <a:ea typeface="Calibri" panose="020F0502020204030204" pitchFamily="34" charset="0"/>
              </a:rPr>
              <a:t>nsures any lawsuits are covered by the vendor rather than the cloud client</a:t>
            </a:r>
          </a:p>
          <a:p>
            <a:pPr marL="0" marR="0" indent="228600">
              <a:lnSpc>
                <a:spcPct val="150000"/>
              </a:lnSpc>
              <a:spcBef>
                <a:spcPts val="0"/>
              </a:spcBef>
              <a:spcAft>
                <a:spcPts val="0"/>
              </a:spcAft>
            </a:pPr>
            <a:r>
              <a:rPr lang="en-US" sz="2400" dirty="0">
                <a:ea typeface="Calibri" panose="020F0502020204030204" pitchFamily="34" charset="0"/>
              </a:rPr>
              <a:t>I</a:t>
            </a:r>
            <a:r>
              <a:rPr lang="en-US" sz="2400" dirty="0">
                <a:effectLst/>
                <a:ea typeface="Calibri" panose="020F0502020204030204" pitchFamily="34" charset="0"/>
              </a:rPr>
              <a:t>mportant to consider actions needed should a worst-case scenario occur</a:t>
            </a:r>
            <a:endParaRPr lang="en-US" sz="24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243328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23B9-5487-4D16-80B5-B00BE5FC0C78}"/>
              </a:ext>
            </a:extLst>
          </p:cNvPr>
          <p:cNvSpPr>
            <a:spLocks noGrp="1"/>
          </p:cNvSpPr>
          <p:nvPr>
            <p:ph type="title"/>
          </p:nvPr>
        </p:nvSpPr>
        <p:spPr>
          <a:xfrm>
            <a:off x="1371600" y="1295400"/>
            <a:ext cx="9601200" cy="876300"/>
          </a:xfrm>
        </p:spPr>
        <p:txBody>
          <a:bodyPr>
            <a:normAutofit fontScale="90000"/>
          </a:bodyPr>
          <a:lstStyle/>
          <a:p>
            <a:r>
              <a:rPr lang="en-US" dirty="0"/>
              <a:t>Sample Data Breach Indemnity Wording</a:t>
            </a:r>
            <a:br>
              <a:rPr lang="en-US" dirty="0"/>
            </a:br>
            <a:endParaRPr lang="en-US" dirty="0"/>
          </a:p>
        </p:txBody>
      </p:sp>
      <p:pic>
        <p:nvPicPr>
          <p:cNvPr id="7" name="Picture 6">
            <a:extLst>
              <a:ext uri="{FF2B5EF4-FFF2-40B4-BE49-F238E27FC236}">
                <a16:creationId xmlns:a16="http://schemas.microsoft.com/office/drawing/2014/main" id="{2B41B8EF-F8E4-4B6E-99E1-6E0C683044DF}"/>
              </a:ext>
            </a:extLst>
          </p:cNvPr>
          <p:cNvPicPr>
            <a:picLocks noChangeAspect="1"/>
          </p:cNvPicPr>
          <p:nvPr/>
        </p:nvPicPr>
        <p:blipFill>
          <a:blip r:embed="rId3"/>
          <a:stretch>
            <a:fillRect/>
          </a:stretch>
        </p:blipFill>
        <p:spPr>
          <a:xfrm>
            <a:off x="1214437" y="2138362"/>
            <a:ext cx="9763125" cy="2581275"/>
          </a:xfrm>
          <a:prstGeom prst="rect">
            <a:avLst/>
          </a:prstGeom>
        </p:spPr>
      </p:pic>
    </p:spTree>
    <p:extLst>
      <p:ext uri="{BB962C8B-B14F-4D97-AF65-F5344CB8AC3E}">
        <p14:creationId xmlns:p14="http://schemas.microsoft.com/office/powerpoint/2010/main" val="3632309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E29BB-67E2-4812-AE4D-1F95BF296F59}"/>
              </a:ext>
            </a:extLst>
          </p:cNvPr>
          <p:cNvSpPr>
            <a:spLocks noGrp="1"/>
          </p:cNvSpPr>
          <p:nvPr>
            <p:ph type="title"/>
          </p:nvPr>
        </p:nvSpPr>
        <p:spPr>
          <a:xfrm>
            <a:off x="1371600" y="1457324"/>
            <a:ext cx="9601200" cy="714375"/>
          </a:xfrm>
        </p:spPr>
        <p:txBody>
          <a:bodyPr/>
          <a:lstStyle/>
          <a:p>
            <a:r>
              <a:rPr lang="en-US" dirty="0"/>
              <a:t>Governmental Access Rights</a:t>
            </a:r>
          </a:p>
        </p:txBody>
      </p:sp>
      <p:sp>
        <p:nvSpPr>
          <p:cNvPr id="3" name="Content Placeholder 2">
            <a:extLst>
              <a:ext uri="{FF2B5EF4-FFF2-40B4-BE49-F238E27FC236}">
                <a16:creationId xmlns:a16="http://schemas.microsoft.com/office/drawing/2014/main" id="{E13A5A35-E6BD-4001-A397-783077B60EBB}"/>
              </a:ext>
            </a:extLst>
          </p:cNvPr>
          <p:cNvSpPr>
            <a:spLocks noGrp="1"/>
          </p:cNvSpPr>
          <p:nvPr>
            <p:ph idx="1"/>
          </p:nvPr>
        </p:nvSpPr>
        <p:spPr>
          <a:solidFill>
            <a:schemeClr val="accent2">
              <a:lumMod val="20000"/>
              <a:lumOff val="80000"/>
            </a:schemeClr>
          </a:solidFill>
        </p:spPr>
        <p:txBody>
          <a:bodyPr>
            <a:normAutofit fontScale="92500"/>
          </a:bodyPr>
          <a:lstStyle/>
          <a:p>
            <a:pPr marL="0" marR="0" indent="457200" algn="just">
              <a:lnSpc>
                <a:spcPct val="150000"/>
              </a:lnSpc>
              <a:spcBef>
                <a:spcPts val="0"/>
              </a:spcBef>
              <a:spcAft>
                <a:spcPts val="0"/>
              </a:spcAft>
            </a:pPr>
            <a:r>
              <a:rPr lang="en-US" dirty="0">
                <a:ea typeface="Times New Roman" panose="02020603050405020304" pitchFamily="18" charset="0"/>
              </a:rPr>
              <a:t>B</a:t>
            </a:r>
            <a:r>
              <a:rPr lang="en-US" dirty="0">
                <a:effectLst/>
                <a:ea typeface="Times New Roman" panose="02020603050405020304" pitchFamily="18" charset="0"/>
              </a:rPr>
              <a:t>oth client and vendor expect to follow all laws within the terms of service</a:t>
            </a:r>
          </a:p>
          <a:p>
            <a:pPr marL="0" marR="0" indent="457200" algn="just">
              <a:lnSpc>
                <a:spcPct val="150000"/>
              </a:lnSpc>
              <a:spcBef>
                <a:spcPts val="0"/>
              </a:spcBef>
              <a:spcAft>
                <a:spcPts val="0"/>
              </a:spcAft>
            </a:pPr>
            <a:r>
              <a:rPr lang="en-US" dirty="0">
                <a:ea typeface="Times New Roman" panose="02020603050405020304" pitchFamily="18" charset="0"/>
              </a:rPr>
              <a:t>May </a:t>
            </a:r>
            <a:r>
              <a:rPr lang="en-US" dirty="0">
                <a:effectLst/>
                <a:ea typeface="Times New Roman" panose="02020603050405020304" pitchFamily="18" charset="0"/>
              </a:rPr>
              <a:t>require vendor to turn over data for a criminal investigation of an individual whose credit card or other data resides on their system.</a:t>
            </a:r>
          </a:p>
          <a:p>
            <a:pPr marL="0" marR="0" indent="457200" algn="just">
              <a:lnSpc>
                <a:spcPct val="150000"/>
              </a:lnSpc>
              <a:spcBef>
                <a:spcPts val="0"/>
              </a:spcBef>
              <a:spcAft>
                <a:spcPts val="0"/>
              </a:spcAft>
            </a:pPr>
            <a:r>
              <a:rPr lang="en-US" dirty="0">
                <a:ea typeface="Times New Roman" panose="02020603050405020304" pitchFamily="18" charset="0"/>
              </a:rPr>
              <a:t>C</a:t>
            </a:r>
            <a:r>
              <a:rPr lang="en-US" dirty="0">
                <a:effectLst/>
                <a:ea typeface="Times New Roman" panose="02020603050405020304" pitchFamily="18" charset="0"/>
              </a:rPr>
              <a:t>ould be circumstances where another client of the cloud provider is under investigation and as a result government agency has access to all portions of the provider’s cloud</a:t>
            </a:r>
          </a:p>
          <a:p>
            <a:pPr marL="0" marR="0" indent="457200" algn="just">
              <a:lnSpc>
                <a:spcPct val="150000"/>
              </a:lnSpc>
              <a:spcBef>
                <a:spcPts val="0"/>
              </a:spcBef>
              <a:spcAft>
                <a:spcPts val="0"/>
              </a:spcAft>
            </a:pPr>
            <a:r>
              <a:rPr lang="en-US" dirty="0">
                <a:ea typeface="Times New Roman" panose="02020603050405020304" pitchFamily="18" charset="0"/>
              </a:rPr>
              <a:t>C</a:t>
            </a:r>
            <a:r>
              <a:rPr lang="en-US" dirty="0">
                <a:effectLst/>
                <a:ea typeface="Times New Roman" panose="02020603050405020304" pitchFamily="18" charset="0"/>
              </a:rPr>
              <a:t>loud customer should ensure the provider is responsible for contacting them should this occur </a:t>
            </a:r>
          </a:p>
          <a:p>
            <a:pPr marL="0" marR="0" indent="457200" algn="just">
              <a:lnSpc>
                <a:spcPct val="150000"/>
              </a:lnSpc>
              <a:spcBef>
                <a:spcPts val="0"/>
              </a:spcBef>
              <a:spcAft>
                <a:spcPts val="0"/>
              </a:spcAft>
            </a:pPr>
            <a:r>
              <a:rPr lang="en-US" dirty="0">
                <a:ea typeface="Times New Roman" panose="02020603050405020304" pitchFamily="18" charset="0"/>
              </a:rPr>
              <a:t>Id</a:t>
            </a:r>
            <a:r>
              <a:rPr lang="en-US" dirty="0">
                <a:effectLst/>
                <a:ea typeface="Times New Roman" panose="02020603050405020304" pitchFamily="18" charset="0"/>
              </a:rPr>
              <a:t>eally, prior to releasing data but some court orders could prohibit that from occurring</a:t>
            </a:r>
          </a:p>
          <a:p>
            <a:endParaRPr lang="en-US" dirty="0"/>
          </a:p>
        </p:txBody>
      </p:sp>
    </p:spTree>
    <p:extLst>
      <p:ext uri="{BB962C8B-B14F-4D97-AF65-F5344CB8AC3E}">
        <p14:creationId xmlns:p14="http://schemas.microsoft.com/office/powerpoint/2010/main" val="624079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193C8-F635-4395-BB29-14832DF64AB8}"/>
              </a:ext>
            </a:extLst>
          </p:cNvPr>
          <p:cNvSpPr>
            <a:spLocks noGrp="1"/>
          </p:cNvSpPr>
          <p:nvPr>
            <p:ph type="title"/>
          </p:nvPr>
        </p:nvSpPr>
        <p:spPr>
          <a:xfrm>
            <a:off x="1371600" y="2238375"/>
            <a:ext cx="9601200" cy="895350"/>
          </a:xfrm>
        </p:spPr>
        <p:txBody>
          <a:bodyPr>
            <a:normAutofit/>
          </a:bodyPr>
          <a:lstStyle/>
          <a:p>
            <a:r>
              <a:rPr lang="en-US" dirty="0"/>
              <a:t>Other SLA Considerations</a:t>
            </a:r>
          </a:p>
        </p:txBody>
      </p:sp>
      <p:sp>
        <p:nvSpPr>
          <p:cNvPr id="3" name="Content Placeholder 2">
            <a:extLst>
              <a:ext uri="{FF2B5EF4-FFF2-40B4-BE49-F238E27FC236}">
                <a16:creationId xmlns:a16="http://schemas.microsoft.com/office/drawing/2014/main" id="{32E658A9-A46C-4435-B040-44EE8C8D7142}"/>
              </a:ext>
            </a:extLst>
          </p:cNvPr>
          <p:cNvSpPr>
            <a:spLocks noGrp="1"/>
          </p:cNvSpPr>
          <p:nvPr>
            <p:ph idx="1"/>
          </p:nvPr>
        </p:nvSpPr>
        <p:spPr>
          <a:xfrm>
            <a:off x="1371600" y="3248025"/>
            <a:ext cx="9601200" cy="1438275"/>
          </a:xfrm>
          <a:solidFill>
            <a:schemeClr val="accent2">
              <a:lumMod val="20000"/>
              <a:lumOff val="80000"/>
            </a:schemeClr>
          </a:solidFill>
        </p:spPr>
        <p:txBody>
          <a:bodyPr>
            <a:normAutofit/>
          </a:bodyPr>
          <a:lstStyle/>
          <a:p>
            <a:pPr marL="0" marR="0" algn="just">
              <a:lnSpc>
                <a:spcPct val="150000"/>
              </a:lnSpc>
              <a:spcBef>
                <a:spcPts val="0"/>
              </a:spcBef>
              <a:spcAft>
                <a:spcPts val="0"/>
              </a:spcAft>
            </a:pPr>
            <a:r>
              <a:rPr lang="en-US" sz="2400" dirty="0">
                <a:solidFill>
                  <a:srgbClr val="000000"/>
                </a:solidFill>
                <a:effectLst/>
                <a:ea typeface="Times New Roman" panose="02020603050405020304" pitchFamily="18" charset="0"/>
                <a:cs typeface="Times New Roman" panose="02020603050405020304" pitchFamily="18" charset="0"/>
              </a:rPr>
              <a:t>SLA revision policies</a:t>
            </a:r>
          </a:p>
          <a:p>
            <a:pPr marL="0" marR="0" algn="just">
              <a:lnSpc>
                <a:spcPct val="150000"/>
              </a:lnSpc>
              <a:spcBef>
                <a:spcPts val="0"/>
              </a:spcBef>
              <a:spcAft>
                <a:spcPts val="0"/>
              </a:spcAft>
            </a:pPr>
            <a:r>
              <a:rPr lang="en-US" sz="2400" dirty="0">
                <a:solidFill>
                  <a:srgbClr val="000000"/>
                </a:solidFill>
                <a:effectLst/>
                <a:ea typeface="Calibri" panose="020F0502020204030204" pitchFamily="34" charset="0"/>
                <a:cs typeface="Times New Roman" panose="02020603050405020304" pitchFamily="18" charset="0"/>
              </a:rPr>
              <a:t>SLA Transfers with ownership changes</a:t>
            </a:r>
          </a:p>
        </p:txBody>
      </p:sp>
    </p:spTree>
    <p:extLst>
      <p:ext uri="{BB962C8B-B14F-4D97-AF65-F5344CB8AC3E}">
        <p14:creationId xmlns:p14="http://schemas.microsoft.com/office/powerpoint/2010/main" val="3918420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193C8-F635-4395-BB29-14832DF64AB8}"/>
              </a:ext>
            </a:extLst>
          </p:cNvPr>
          <p:cNvSpPr>
            <a:spLocks noGrp="1"/>
          </p:cNvSpPr>
          <p:nvPr>
            <p:ph type="title"/>
          </p:nvPr>
        </p:nvSpPr>
        <p:spPr>
          <a:xfrm>
            <a:off x="1371600" y="1714500"/>
            <a:ext cx="9601200" cy="895350"/>
          </a:xfrm>
        </p:spPr>
        <p:txBody>
          <a:bodyPr>
            <a:normAutofit/>
          </a:bodyPr>
          <a:lstStyle/>
          <a:p>
            <a:r>
              <a:rPr lang="en-US" dirty="0"/>
              <a:t>SLA Advice</a:t>
            </a:r>
          </a:p>
        </p:txBody>
      </p:sp>
      <p:sp>
        <p:nvSpPr>
          <p:cNvPr id="3" name="Content Placeholder 2">
            <a:extLst>
              <a:ext uri="{FF2B5EF4-FFF2-40B4-BE49-F238E27FC236}">
                <a16:creationId xmlns:a16="http://schemas.microsoft.com/office/drawing/2014/main" id="{32E658A9-A46C-4435-B040-44EE8C8D7142}"/>
              </a:ext>
            </a:extLst>
          </p:cNvPr>
          <p:cNvSpPr>
            <a:spLocks noGrp="1"/>
          </p:cNvSpPr>
          <p:nvPr>
            <p:ph idx="1"/>
          </p:nvPr>
        </p:nvSpPr>
        <p:spPr>
          <a:xfrm>
            <a:off x="1371600" y="2543175"/>
            <a:ext cx="9601200" cy="3543300"/>
          </a:xfrm>
          <a:solidFill>
            <a:schemeClr val="accent2">
              <a:lumMod val="20000"/>
              <a:lumOff val="80000"/>
            </a:schemeClr>
          </a:solidFill>
        </p:spPr>
        <p:txBody>
          <a:bodyPr>
            <a:normAutofit/>
          </a:bodyPr>
          <a:lstStyle/>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dirty="0">
                <a:effectLst/>
                <a:ea typeface="Calibri" panose="020F0502020204030204" pitchFamily="34" charset="0"/>
                <a:cs typeface="Times New Roman" panose="02020603050405020304" pitchFamily="18" charset="0"/>
              </a:rPr>
              <a:t>Read agreement carefully prior to subscribing. May impact choice of a cloud vendor.</a:t>
            </a: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dirty="0">
                <a:effectLst/>
                <a:ea typeface="Calibri" panose="020F0502020204030204" pitchFamily="34" charset="0"/>
                <a:cs typeface="Times New Roman" panose="02020603050405020304" pitchFamily="18" charset="0"/>
              </a:rPr>
              <a:t>Have an IT specialist from within the organization, or technical consultant from an uninvolved organization, review the SLA for any details that might not be clear. </a:t>
            </a: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dirty="0">
                <a:effectLst/>
                <a:ea typeface="Calibri" panose="020F0502020204030204" pitchFamily="34" charset="0"/>
                <a:cs typeface="Times New Roman" panose="02020603050405020304" pitchFamily="18" charset="0"/>
              </a:rPr>
              <a:t>Ensure the legal framework for the SLA is sound and fair. Get legal counsel to review the agreement and provide advice.</a:t>
            </a: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dirty="0">
                <a:effectLst/>
                <a:ea typeface="Calibri" panose="020F0502020204030204" pitchFamily="34" charset="0"/>
                <a:cs typeface="Times New Roman" panose="02020603050405020304" pitchFamily="18" charset="0"/>
              </a:rPr>
              <a:t>Ensure you have contingency plans in case the vendor goes out of business or has other difficulties. This may mean having an onsite backup periodically made or having another solution. </a:t>
            </a:r>
          </a:p>
          <a:p>
            <a:pPr marL="0" marR="0" algn="just">
              <a:lnSpc>
                <a:spcPct val="150000"/>
              </a:lnSpc>
              <a:spcBef>
                <a:spcPts val="0"/>
              </a:spcBef>
              <a:spcAft>
                <a:spcPts val="0"/>
              </a:spcAft>
            </a:pPr>
            <a:endParaRPr lang="en-US" sz="2400" dirty="0">
              <a:solidFill>
                <a:srgbClr val="00000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602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193C8-F635-4395-BB29-14832DF64AB8}"/>
              </a:ext>
            </a:extLst>
          </p:cNvPr>
          <p:cNvSpPr>
            <a:spLocks noGrp="1"/>
          </p:cNvSpPr>
          <p:nvPr>
            <p:ph type="title"/>
          </p:nvPr>
        </p:nvSpPr>
        <p:spPr>
          <a:xfrm>
            <a:off x="1371600" y="1714500"/>
            <a:ext cx="9601200" cy="895350"/>
          </a:xfrm>
        </p:spPr>
        <p:txBody>
          <a:bodyPr>
            <a:normAutofit/>
          </a:bodyPr>
          <a:lstStyle/>
          <a:p>
            <a:r>
              <a:rPr lang="en-US" dirty="0"/>
              <a:t>Billing</a:t>
            </a:r>
          </a:p>
        </p:txBody>
      </p:sp>
      <p:sp>
        <p:nvSpPr>
          <p:cNvPr id="3" name="Content Placeholder 2">
            <a:extLst>
              <a:ext uri="{FF2B5EF4-FFF2-40B4-BE49-F238E27FC236}">
                <a16:creationId xmlns:a16="http://schemas.microsoft.com/office/drawing/2014/main" id="{32E658A9-A46C-4435-B040-44EE8C8D7142}"/>
              </a:ext>
            </a:extLst>
          </p:cNvPr>
          <p:cNvSpPr>
            <a:spLocks noGrp="1"/>
          </p:cNvSpPr>
          <p:nvPr>
            <p:ph idx="1"/>
          </p:nvPr>
        </p:nvSpPr>
        <p:spPr>
          <a:xfrm>
            <a:off x="1371600" y="2543175"/>
            <a:ext cx="9601200" cy="2438400"/>
          </a:xfrm>
          <a:solidFill>
            <a:schemeClr val="accent2">
              <a:lumMod val="20000"/>
              <a:lumOff val="80000"/>
            </a:schemeClr>
          </a:solidFill>
        </p:spPr>
        <p:txBody>
          <a:bodyPr>
            <a:normAutofit/>
          </a:bodyPr>
          <a:lstStyle/>
          <a:p>
            <a:pPr marL="0" marR="0" algn="just">
              <a:lnSpc>
                <a:spcPct val="150000"/>
              </a:lnSpc>
              <a:spcBef>
                <a:spcPts val="0"/>
              </a:spcBef>
              <a:spcAft>
                <a:spcPts val="0"/>
              </a:spcAft>
            </a:pPr>
            <a:r>
              <a:rPr lang="en-US" sz="1800" dirty="0">
                <a:latin typeface="Calibri" panose="020F0502020204030204" pitchFamily="34" charset="0"/>
                <a:ea typeface="Times New Roman" panose="02020603050405020304" pitchFamily="18" charset="0"/>
              </a:rPr>
              <a:t>S</a:t>
            </a:r>
            <a:r>
              <a:rPr lang="en-US" sz="1800" dirty="0">
                <a:effectLst/>
                <a:latin typeface="Calibri" panose="020F0502020204030204" pitchFamily="34" charset="0"/>
                <a:ea typeface="Times New Roman" panose="02020603050405020304" pitchFamily="18" charset="0"/>
              </a:rPr>
              <a:t>ide benefit of cloud computing is approach to billing. </a:t>
            </a:r>
          </a:p>
          <a:p>
            <a:pPr marL="0" marR="0" algn="just">
              <a:lnSpc>
                <a:spcPct val="150000"/>
              </a:lnSpc>
              <a:spcBef>
                <a:spcPts val="0"/>
              </a:spcBef>
              <a:spcAft>
                <a:spcPts val="0"/>
              </a:spcAft>
            </a:pPr>
            <a:r>
              <a:rPr lang="en-US" sz="1800" dirty="0">
                <a:effectLst/>
                <a:latin typeface="Calibri" panose="020F0502020204030204" pitchFamily="34" charset="0"/>
                <a:ea typeface="Times New Roman" panose="02020603050405020304" pitchFamily="18" charset="0"/>
              </a:rPr>
              <a:t>Instead of paying large, up-front costs, most cloud users start the service and pay a periodic bill much as they would with any utility. </a:t>
            </a:r>
          </a:p>
          <a:p>
            <a:pPr marL="0" marR="0" algn="just">
              <a:lnSpc>
                <a:spcPct val="150000"/>
              </a:lnSpc>
              <a:spcBef>
                <a:spcPts val="0"/>
              </a:spcBef>
              <a:spcAft>
                <a:spcPts val="0"/>
              </a:spcAft>
            </a:pP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Many cloud systems have native billing systems</a:t>
            </a:r>
          </a:p>
          <a:p>
            <a:pPr marL="0" marR="0" algn="just">
              <a:lnSpc>
                <a:spcPct val="150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Third party </a:t>
            </a: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billing tools are available</a:t>
            </a:r>
            <a:endParaRPr lang="en-US" sz="2400" dirty="0">
              <a:solidFill>
                <a:srgbClr val="00000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5749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B50C-8149-4086-910A-A3782A52D30B}"/>
              </a:ext>
            </a:extLst>
          </p:cNvPr>
          <p:cNvSpPr>
            <a:spLocks noGrp="1"/>
          </p:cNvSpPr>
          <p:nvPr>
            <p:ph type="title"/>
          </p:nvPr>
        </p:nvSpPr>
        <p:spPr>
          <a:xfrm>
            <a:off x="1371600" y="371476"/>
            <a:ext cx="9601200" cy="1209674"/>
          </a:xfrm>
        </p:spPr>
        <p:txBody>
          <a:bodyPr/>
          <a:lstStyle/>
          <a:p>
            <a:r>
              <a:rPr lang="en-US" dirty="0"/>
              <a:t>Chapter 6 Summary</a:t>
            </a:r>
          </a:p>
        </p:txBody>
      </p:sp>
      <p:sp>
        <p:nvSpPr>
          <p:cNvPr id="3" name="Content Placeholder 2">
            <a:extLst>
              <a:ext uri="{FF2B5EF4-FFF2-40B4-BE49-F238E27FC236}">
                <a16:creationId xmlns:a16="http://schemas.microsoft.com/office/drawing/2014/main" id="{CABA16F7-33FA-4D0B-8819-0FEB325DC797}"/>
              </a:ext>
            </a:extLst>
          </p:cNvPr>
          <p:cNvSpPr>
            <a:spLocks noGrp="1"/>
          </p:cNvSpPr>
          <p:nvPr>
            <p:ph idx="1"/>
          </p:nvPr>
        </p:nvSpPr>
        <p:spPr>
          <a:xfrm>
            <a:off x="1371600" y="1181101"/>
            <a:ext cx="9601200" cy="5305424"/>
          </a:xfrm>
          <a:solidFill>
            <a:schemeClr val="accent2">
              <a:lumMod val="40000"/>
              <a:lumOff val="60000"/>
            </a:schemeClr>
          </a:solidFill>
        </p:spPr>
        <p:txBody>
          <a:bodyPr>
            <a:normAutofit fontScale="85000" lnSpcReduction="10000"/>
          </a:bodyPr>
          <a:lstStyle/>
          <a:p>
            <a:pPr algn="just">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Cloud computing has complex business model that matches well with a modern businesses’ information requirements</a:t>
            </a:r>
          </a:p>
          <a:p>
            <a:pPr algn="just">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Managers and accountants must be able to understand IT costs from a usage perspective and tie that into requirements for elasticity, resource demand changes, flexibility, agility, and smart planning</a:t>
            </a:r>
          </a:p>
          <a:p>
            <a:pPr algn="just">
              <a:lnSpc>
                <a:spcPct val="150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loud moves businesses from a capital investment model for computing infrastructure to one that more closely matches a utility company</a:t>
            </a:r>
          </a:p>
          <a:p>
            <a:pPr algn="just">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Monitoring and console tools provide IT specialists and managers with ways to understand and predict usage</a:t>
            </a:r>
          </a:p>
          <a:p>
            <a:pPr algn="just">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Issues with capacity and other important attributes can be ‘watched’ either directly or through automated management tools that send out alerts</a:t>
            </a:r>
          </a:p>
          <a:p>
            <a:pPr algn="just">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Monitoring aids in the security process and ensures the correct resources are accessed only by authorized users</a:t>
            </a:r>
          </a:p>
          <a:p>
            <a:pPr algn="just">
              <a:lnSpc>
                <a:spcPct val="150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LAs are binding contacts between cloud vendors and their clients that describe conditions for use and minimum level of service and performance the cloud vendor provides</a:t>
            </a:r>
          </a:p>
          <a:p>
            <a:pPr algn="just">
              <a:lnSpc>
                <a:spcPct val="150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Pe</a:t>
            </a:r>
            <a:r>
              <a:rPr lang="en-US" sz="1800" dirty="0">
                <a:effectLst/>
                <a:latin typeface="Calibri" panose="020F0502020204030204" pitchFamily="34" charset="0"/>
                <a:ea typeface="Calibri" panose="020F0502020204030204" pitchFamily="34" charset="0"/>
                <a:cs typeface="Times New Roman" panose="02020603050405020304" pitchFamily="18" charset="0"/>
              </a:rPr>
              <a:t>rformance level requirements may be uptime, availability, reliability, and responsiveness</a:t>
            </a:r>
          </a:p>
          <a:p>
            <a:pPr algn="just">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SLAs generally contain information describing actions should the system go down or an interruption occurs</a:t>
            </a:r>
          </a:p>
          <a:p>
            <a:pPr algn="just">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SLA protects the vendor and provides reasonable expectations for the client</a:t>
            </a:r>
          </a:p>
          <a:p>
            <a:pPr algn="just">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Cloud providers use the utility billing approach to charge for services</a:t>
            </a:r>
          </a:p>
        </p:txBody>
      </p:sp>
    </p:spTree>
    <p:extLst>
      <p:ext uri="{BB962C8B-B14F-4D97-AF65-F5344CB8AC3E}">
        <p14:creationId xmlns:p14="http://schemas.microsoft.com/office/powerpoint/2010/main" val="384657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62FA-0116-4245-B29B-14D372970968}"/>
              </a:ext>
            </a:extLst>
          </p:cNvPr>
          <p:cNvSpPr>
            <a:spLocks noGrp="1"/>
          </p:cNvSpPr>
          <p:nvPr>
            <p:ph type="title"/>
          </p:nvPr>
        </p:nvSpPr>
        <p:spPr>
          <a:xfrm>
            <a:off x="1371600" y="1495425"/>
            <a:ext cx="9601200" cy="1485900"/>
          </a:xfrm>
        </p:spPr>
        <p:txBody>
          <a:bodyPr/>
          <a:lstStyle/>
          <a:p>
            <a:r>
              <a:rPr lang="en-US" dirty="0"/>
              <a:t>Monitoring and Console Tools</a:t>
            </a:r>
          </a:p>
        </p:txBody>
      </p:sp>
      <p:sp>
        <p:nvSpPr>
          <p:cNvPr id="3" name="Content Placeholder 2">
            <a:extLst>
              <a:ext uri="{FF2B5EF4-FFF2-40B4-BE49-F238E27FC236}">
                <a16:creationId xmlns:a16="http://schemas.microsoft.com/office/drawing/2014/main" id="{1B6A471C-7B8B-4E1A-9415-EAA1C25F05D9}"/>
              </a:ext>
            </a:extLst>
          </p:cNvPr>
          <p:cNvSpPr>
            <a:spLocks noGrp="1"/>
          </p:cNvSpPr>
          <p:nvPr>
            <p:ph idx="1"/>
          </p:nvPr>
        </p:nvSpPr>
        <p:spPr>
          <a:xfrm>
            <a:off x="1371600" y="2381251"/>
            <a:ext cx="8239125" cy="3543299"/>
          </a:xfrm>
          <a:solidFill>
            <a:schemeClr val="accent2">
              <a:lumMod val="40000"/>
              <a:lumOff val="60000"/>
            </a:schemeClr>
          </a:solidFill>
        </p:spPr>
        <p:txBody>
          <a:bodyPr>
            <a:normAutofit/>
          </a:bodyPr>
          <a:lstStyle/>
          <a:p>
            <a:pPr marL="0" marR="0" algn="just">
              <a:lnSpc>
                <a:spcPct val="150000"/>
              </a:lnSpc>
              <a:spcBef>
                <a:spcPts val="0"/>
              </a:spcBef>
              <a:spcAft>
                <a:spcPts val="0"/>
              </a:spcAft>
            </a:pPr>
            <a:r>
              <a:rPr lang="en-US" sz="1800" dirty="0">
                <a:ea typeface="Calibri" panose="020F0502020204030204" pitchFamily="34" charset="0"/>
                <a:cs typeface="Calibri" panose="020F0502020204030204" pitchFamily="34" charset="0"/>
              </a:rPr>
              <a:t>U</a:t>
            </a:r>
            <a:r>
              <a:rPr lang="en-US" sz="1800" dirty="0">
                <a:effectLst/>
                <a:ea typeface="Calibri" panose="020F0502020204030204" pitchFamily="34" charset="0"/>
                <a:cs typeface="Calibri" panose="020F0502020204030204" pitchFamily="34" charset="0"/>
              </a:rPr>
              <a:t>sage tied directly to organizational entities</a:t>
            </a:r>
          </a:p>
          <a:p>
            <a:pPr marL="0" marR="0" algn="just">
              <a:lnSpc>
                <a:spcPct val="150000"/>
              </a:lnSpc>
              <a:spcBef>
                <a:spcPts val="0"/>
              </a:spcBef>
              <a:spcAft>
                <a:spcPts val="0"/>
              </a:spcAft>
            </a:pPr>
            <a:r>
              <a:rPr lang="en-US" sz="1800" dirty="0">
                <a:effectLst/>
                <a:ea typeface="Calibri" panose="020F0502020204030204" pitchFamily="34" charset="0"/>
                <a:cs typeface="Calibri" panose="020F0502020204030204" pitchFamily="34" charset="0"/>
              </a:rPr>
              <a:t>Knowing who </a:t>
            </a:r>
            <a:r>
              <a:rPr lang="en-US" sz="1800" dirty="0">
                <a:ea typeface="Calibri" panose="020F0502020204030204" pitchFamily="34" charset="0"/>
                <a:cs typeface="Calibri" panose="020F0502020204030204" pitchFamily="34" charset="0"/>
              </a:rPr>
              <a:t>uses </a:t>
            </a:r>
            <a:r>
              <a:rPr lang="en-US" sz="1800" dirty="0">
                <a:effectLst/>
                <a:ea typeface="Calibri" panose="020F0502020204030204" pitchFamily="34" charset="0"/>
                <a:cs typeface="Calibri" panose="020F0502020204030204" pitchFamily="34" charset="0"/>
              </a:rPr>
              <a:t>what and to what extent enables understanding the costs of production, support, and organizational overhead</a:t>
            </a:r>
          </a:p>
          <a:p>
            <a:pPr marL="0" marR="0" algn="just">
              <a:lnSpc>
                <a:spcPct val="150000"/>
              </a:lnSpc>
              <a:spcBef>
                <a:spcPts val="0"/>
              </a:spcBef>
              <a:spcAft>
                <a:spcPts val="0"/>
              </a:spcAft>
            </a:pPr>
            <a:r>
              <a:rPr lang="en-US" sz="1800" dirty="0">
                <a:ea typeface="Calibri" panose="020F0502020204030204" pitchFamily="34" charset="0"/>
                <a:cs typeface="Calibri" panose="020F0502020204030204" pitchFamily="34" charset="0"/>
              </a:rPr>
              <a:t>Helps </a:t>
            </a:r>
            <a:r>
              <a:rPr lang="en-US" sz="1800" dirty="0">
                <a:effectLst/>
                <a:ea typeface="Calibri" panose="020F0502020204030204" pitchFamily="34" charset="0"/>
                <a:cs typeface="Calibri" panose="020F0502020204030204" pitchFamily="34" charset="0"/>
              </a:rPr>
              <a:t>avoid or at anticipate cost overruns</a:t>
            </a:r>
          </a:p>
          <a:p>
            <a:pPr marL="0" marR="0" algn="just">
              <a:lnSpc>
                <a:spcPct val="150000"/>
              </a:lnSpc>
              <a:spcBef>
                <a:spcPts val="0"/>
              </a:spcBef>
              <a:spcAft>
                <a:spcPts val="0"/>
              </a:spcAft>
            </a:pPr>
            <a:r>
              <a:rPr lang="en-US" sz="1800" dirty="0">
                <a:ea typeface="Calibri" panose="020F0502020204030204" pitchFamily="34" charset="0"/>
                <a:cs typeface="Calibri" panose="020F0502020204030204" pitchFamily="34" charset="0"/>
              </a:rPr>
              <a:t>E</a:t>
            </a:r>
            <a:r>
              <a:rPr lang="en-US" sz="1800" dirty="0">
                <a:effectLst/>
                <a:ea typeface="Calibri" panose="020F0502020204030204" pitchFamily="34" charset="0"/>
                <a:cs typeface="Calibri" panose="020F0502020204030204" pitchFamily="34" charset="0"/>
              </a:rPr>
              <a:t>nsure resources operate as desired. </a:t>
            </a:r>
          </a:p>
          <a:p>
            <a:pPr marL="0" marR="0" algn="just">
              <a:lnSpc>
                <a:spcPct val="150000"/>
              </a:lnSpc>
              <a:spcBef>
                <a:spcPts val="0"/>
              </a:spcBef>
              <a:spcAft>
                <a:spcPts val="0"/>
              </a:spcAft>
            </a:pPr>
            <a:r>
              <a:rPr lang="en-US" sz="1800" dirty="0">
                <a:effectLst/>
                <a:ea typeface="Calibri" panose="020F0502020204030204" pitchFamily="34" charset="0"/>
                <a:cs typeface="Calibri" panose="020F0502020204030204" pitchFamily="34" charset="0"/>
              </a:rPr>
              <a:t>Problems and issues with capacity can be watched directly or through automated management tools that send out alerts</a:t>
            </a:r>
          </a:p>
          <a:p>
            <a:pPr marL="0" marR="0" algn="just">
              <a:lnSpc>
                <a:spcPct val="150000"/>
              </a:lnSpc>
              <a:spcBef>
                <a:spcPts val="0"/>
              </a:spcBef>
              <a:spcAft>
                <a:spcPts val="0"/>
              </a:spcAft>
            </a:pPr>
            <a:r>
              <a:rPr lang="en-US" sz="1800" dirty="0">
                <a:effectLst/>
                <a:ea typeface="Calibri" panose="020F0502020204030204" pitchFamily="34" charset="0"/>
                <a:cs typeface="Calibri" panose="020F0502020204030204" pitchFamily="34" charset="0"/>
              </a:rPr>
              <a:t>Aids in security processes</a:t>
            </a:r>
          </a:p>
        </p:txBody>
      </p:sp>
    </p:spTree>
    <p:extLst>
      <p:ext uri="{BB962C8B-B14F-4D97-AF65-F5344CB8AC3E}">
        <p14:creationId xmlns:p14="http://schemas.microsoft.com/office/powerpoint/2010/main" val="326648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FC3A-F786-4613-B798-D1D21FD1DED8}"/>
              </a:ext>
            </a:extLst>
          </p:cNvPr>
          <p:cNvSpPr>
            <a:spLocks noGrp="1"/>
          </p:cNvSpPr>
          <p:nvPr>
            <p:ph type="title"/>
          </p:nvPr>
        </p:nvSpPr>
        <p:spPr>
          <a:xfrm>
            <a:off x="1371600" y="1485900"/>
            <a:ext cx="9601200" cy="1485900"/>
          </a:xfrm>
        </p:spPr>
        <p:txBody>
          <a:bodyPr/>
          <a:lstStyle/>
          <a:p>
            <a:r>
              <a:rPr lang="en-US" dirty="0"/>
              <a:t>Sources of Monitoring Tools</a:t>
            </a:r>
          </a:p>
        </p:txBody>
      </p:sp>
      <p:sp>
        <p:nvSpPr>
          <p:cNvPr id="3" name="Content Placeholder 2">
            <a:extLst>
              <a:ext uri="{FF2B5EF4-FFF2-40B4-BE49-F238E27FC236}">
                <a16:creationId xmlns:a16="http://schemas.microsoft.com/office/drawing/2014/main" id="{BAD7555D-B4FF-4EAA-98F8-5DAC7B85144D}"/>
              </a:ext>
            </a:extLst>
          </p:cNvPr>
          <p:cNvSpPr>
            <a:spLocks noGrp="1"/>
          </p:cNvSpPr>
          <p:nvPr>
            <p:ph idx="1"/>
          </p:nvPr>
        </p:nvSpPr>
        <p:spPr>
          <a:xfrm>
            <a:off x="1371600" y="2438400"/>
            <a:ext cx="9601200" cy="3048001"/>
          </a:xfrm>
          <a:solidFill>
            <a:schemeClr val="accent2">
              <a:lumMod val="40000"/>
              <a:lumOff val="60000"/>
            </a:schemeClr>
          </a:solidFill>
        </p:spPr>
        <p:txBody>
          <a:bodyPr>
            <a:normAutofit fontScale="92500" lnSpcReduction="10000"/>
          </a:bodyPr>
          <a:lstStyle/>
          <a:p>
            <a:pPr marL="342900" marR="0" lvl="0" indent="-342900" algn="just">
              <a:lnSpc>
                <a:spcPct val="150000"/>
              </a:lnSpc>
              <a:spcBef>
                <a:spcPts val="0"/>
              </a:spcBef>
              <a:spcAft>
                <a:spcPts val="0"/>
              </a:spcAft>
              <a:buFont typeface="Symbol" panose="05050102010706020507" pitchFamily="18" charset="2"/>
              <a:buChar char=""/>
            </a:pPr>
            <a:r>
              <a:rPr lang="en-US" sz="2400" i="1" u="sng" dirty="0">
                <a:effectLst/>
                <a:ea typeface="Times New Roman" panose="02020603050405020304" pitchFamily="18" charset="0"/>
              </a:rPr>
              <a:t>Cloud provider tools</a:t>
            </a:r>
            <a:r>
              <a:rPr lang="en-US" sz="2400" dirty="0">
                <a:effectLst/>
                <a:ea typeface="Times New Roman" panose="02020603050405020304" pitchFamily="18" charset="0"/>
              </a:rPr>
              <a:t>: Default option because most cloud providers have these built into their platform. No installation is required, and administrators can use these immediately</a:t>
            </a:r>
          </a:p>
          <a:p>
            <a:pPr marL="342900" marR="0" lvl="0" indent="-342900" algn="just">
              <a:lnSpc>
                <a:spcPct val="150000"/>
              </a:lnSpc>
              <a:spcBef>
                <a:spcPts val="0"/>
              </a:spcBef>
              <a:spcAft>
                <a:spcPts val="0"/>
              </a:spcAft>
              <a:buFont typeface="Symbol" panose="05050102010706020507" pitchFamily="18" charset="2"/>
              <a:buChar char=""/>
            </a:pPr>
            <a:r>
              <a:rPr lang="en-US" sz="2400" i="1" u="sng" dirty="0">
                <a:effectLst/>
                <a:ea typeface="Times New Roman" panose="02020603050405020304" pitchFamily="18" charset="0"/>
              </a:rPr>
              <a:t>Third party vendor tools</a:t>
            </a:r>
            <a:r>
              <a:rPr lang="en-US" sz="2400" dirty="0">
                <a:effectLst/>
                <a:ea typeface="Times New Roman" panose="02020603050405020304" pitchFamily="18" charset="0"/>
              </a:rPr>
              <a:t>: Can be purchased, often on a subscription basis, to integrate monitoring operations and provide specialized reporting and oversight</a:t>
            </a:r>
          </a:p>
          <a:p>
            <a:endParaRPr lang="en-US" dirty="0"/>
          </a:p>
        </p:txBody>
      </p:sp>
    </p:spTree>
    <p:extLst>
      <p:ext uri="{BB962C8B-B14F-4D97-AF65-F5344CB8AC3E}">
        <p14:creationId xmlns:p14="http://schemas.microsoft.com/office/powerpoint/2010/main" val="388547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7BBC-EE21-4A70-AE96-68238633F554}"/>
              </a:ext>
            </a:extLst>
          </p:cNvPr>
          <p:cNvSpPr>
            <a:spLocks noGrp="1"/>
          </p:cNvSpPr>
          <p:nvPr>
            <p:ph type="title"/>
          </p:nvPr>
        </p:nvSpPr>
        <p:spPr>
          <a:xfrm>
            <a:off x="1371600" y="1809750"/>
            <a:ext cx="9601200" cy="895350"/>
          </a:xfrm>
        </p:spPr>
        <p:txBody>
          <a:bodyPr/>
          <a:lstStyle/>
          <a:p>
            <a:r>
              <a:rPr lang="en-US" dirty="0"/>
              <a:t>Benefits of Cloud Monitoring</a:t>
            </a:r>
          </a:p>
        </p:txBody>
      </p:sp>
      <p:sp>
        <p:nvSpPr>
          <p:cNvPr id="3" name="Content Placeholder 2">
            <a:extLst>
              <a:ext uri="{FF2B5EF4-FFF2-40B4-BE49-F238E27FC236}">
                <a16:creationId xmlns:a16="http://schemas.microsoft.com/office/drawing/2014/main" id="{C268A6ED-F398-4961-992A-E889F7230F62}"/>
              </a:ext>
            </a:extLst>
          </p:cNvPr>
          <p:cNvSpPr>
            <a:spLocks noGrp="1"/>
          </p:cNvSpPr>
          <p:nvPr>
            <p:ph idx="1"/>
          </p:nvPr>
        </p:nvSpPr>
        <p:spPr>
          <a:xfrm>
            <a:off x="1371600" y="2752725"/>
            <a:ext cx="7658100" cy="2828925"/>
          </a:xfrm>
          <a:solidFill>
            <a:schemeClr val="accent2">
              <a:lumMod val="20000"/>
              <a:lumOff val="80000"/>
            </a:schemeClr>
          </a:solidFill>
        </p:spPr>
        <p:txBody>
          <a:bodyPr>
            <a:norm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2400" dirty="0">
                <a:effectLst/>
                <a:ea typeface="Times New Roman" panose="02020603050405020304" pitchFamily="18" charset="0"/>
              </a:rPr>
              <a:t>Costs are contained and controlled</a:t>
            </a:r>
          </a:p>
          <a:p>
            <a:pPr marL="342900" marR="0" lvl="0" indent="-342900" algn="just">
              <a:lnSpc>
                <a:spcPct val="150000"/>
              </a:lnSpc>
              <a:spcBef>
                <a:spcPts val="0"/>
              </a:spcBef>
              <a:spcAft>
                <a:spcPts val="0"/>
              </a:spcAft>
              <a:buFont typeface="Wingdings" panose="05000000000000000000" pitchFamily="2" charset="2"/>
              <a:buChar char=""/>
            </a:pPr>
            <a:r>
              <a:rPr lang="en-US" sz="2400" dirty="0">
                <a:effectLst/>
                <a:ea typeface="Times New Roman" panose="02020603050405020304" pitchFamily="18" charset="0"/>
              </a:rPr>
              <a:t>Interruptions can be preempted and avoided</a:t>
            </a:r>
          </a:p>
          <a:p>
            <a:pPr marL="342900" marR="0" lvl="0" indent="-342900" algn="just">
              <a:lnSpc>
                <a:spcPct val="150000"/>
              </a:lnSpc>
              <a:spcBef>
                <a:spcPts val="0"/>
              </a:spcBef>
              <a:spcAft>
                <a:spcPts val="0"/>
              </a:spcAft>
              <a:buFont typeface="Wingdings" panose="05000000000000000000" pitchFamily="2" charset="2"/>
              <a:buChar char=""/>
            </a:pPr>
            <a:r>
              <a:rPr lang="en-US" sz="2400" dirty="0">
                <a:effectLst/>
                <a:ea typeface="Times New Roman" panose="02020603050405020304" pitchFamily="18" charset="0"/>
              </a:rPr>
              <a:t>Maintenance costs can be reduced</a:t>
            </a:r>
          </a:p>
          <a:p>
            <a:pPr marL="342900" marR="0" lvl="0" indent="-342900" algn="just">
              <a:lnSpc>
                <a:spcPct val="150000"/>
              </a:lnSpc>
              <a:spcBef>
                <a:spcPts val="0"/>
              </a:spcBef>
              <a:spcAft>
                <a:spcPts val="0"/>
              </a:spcAft>
              <a:buFont typeface="Wingdings" panose="05000000000000000000" pitchFamily="2" charset="2"/>
              <a:buChar char=""/>
            </a:pPr>
            <a:r>
              <a:rPr lang="en-US" sz="2400" dirty="0">
                <a:effectLst/>
                <a:ea typeface="Times New Roman" panose="02020603050405020304" pitchFamily="18" charset="0"/>
              </a:rPr>
              <a:t>Paying for more resources than required is avoided</a:t>
            </a:r>
          </a:p>
        </p:txBody>
      </p:sp>
    </p:spTree>
    <p:extLst>
      <p:ext uri="{BB962C8B-B14F-4D97-AF65-F5344CB8AC3E}">
        <p14:creationId xmlns:p14="http://schemas.microsoft.com/office/powerpoint/2010/main" val="175130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2074-FB14-405F-8C97-071425978344}"/>
              </a:ext>
            </a:extLst>
          </p:cNvPr>
          <p:cNvSpPr>
            <a:spLocks noGrp="1"/>
          </p:cNvSpPr>
          <p:nvPr>
            <p:ph type="title"/>
          </p:nvPr>
        </p:nvSpPr>
        <p:spPr>
          <a:xfrm>
            <a:off x="1371600" y="1181100"/>
            <a:ext cx="9601200" cy="914400"/>
          </a:xfrm>
        </p:spPr>
        <p:txBody>
          <a:bodyPr/>
          <a:lstStyle/>
          <a:p>
            <a:r>
              <a:rPr lang="en-US" dirty="0"/>
              <a:t>Monitoring Tool Plan Considerations</a:t>
            </a:r>
          </a:p>
        </p:txBody>
      </p:sp>
      <p:sp>
        <p:nvSpPr>
          <p:cNvPr id="3" name="Content Placeholder 2">
            <a:extLst>
              <a:ext uri="{FF2B5EF4-FFF2-40B4-BE49-F238E27FC236}">
                <a16:creationId xmlns:a16="http://schemas.microsoft.com/office/drawing/2014/main" id="{22BFC77C-A2C9-43D3-AC46-B4E7E4A450BE}"/>
              </a:ext>
            </a:extLst>
          </p:cNvPr>
          <p:cNvSpPr>
            <a:spLocks noGrp="1"/>
          </p:cNvSpPr>
          <p:nvPr>
            <p:ph idx="1"/>
          </p:nvPr>
        </p:nvSpPr>
        <p:spPr>
          <a:xfrm>
            <a:off x="1371600" y="2095500"/>
            <a:ext cx="9601200" cy="4333875"/>
          </a:xfrm>
          <a:solidFill>
            <a:schemeClr val="accent2">
              <a:lumMod val="40000"/>
              <a:lumOff val="60000"/>
            </a:schemeClr>
          </a:solidFill>
        </p:spPr>
        <p:txBody>
          <a:bodyPr>
            <a:normAutofit lnSpcReduction="10000"/>
          </a:bodyPr>
          <a:lstStyle/>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b="1" dirty="0">
                <a:effectLst/>
                <a:ea typeface="Calibri" panose="020F0502020204030204" pitchFamily="34" charset="0"/>
                <a:cs typeface="Times New Roman" panose="02020603050405020304" pitchFamily="18" charset="0"/>
              </a:rPr>
              <a:t>Identification of key metrics </a:t>
            </a:r>
            <a:r>
              <a:rPr lang="en-US" sz="1800" dirty="0">
                <a:effectLst/>
                <a:ea typeface="Calibri" panose="020F0502020204030204" pitchFamily="34" charset="0"/>
                <a:cs typeface="Calibri" panose="020F0502020204030204" pitchFamily="34" charset="0"/>
              </a:rPr>
              <a:t>– Recognize important, key activities and monitor related resources</a:t>
            </a: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b="1" dirty="0">
                <a:effectLst/>
                <a:ea typeface="Calibri" panose="020F0502020204030204" pitchFamily="34" charset="0"/>
                <a:cs typeface="Times New Roman" panose="02020603050405020304" pitchFamily="18" charset="0"/>
              </a:rPr>
              <a:t>Integration of monitoring results </a:t>
            </a:r>
            <a:r>
              <a:rPr lang="en-US" sz="1800" dirty="0">
                <a:effectLst/>
                <a:ea typeface="Calibri" panose="020F0502020204030204" pitchFamily="34" charset="0"/>
                <a:cs typeface="Calibri" panose="020F0502020204030204" pitchFamily="34" charset="0"/>
              </a:rPr>
              <a:t>– Summarize key elements dashboard or other accessible medium</a:t>
            </a: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b="1" dirty="0">
                <a:effectLst/>
                <a:ea typeface="Calibri" panose="020F0502020204030204" pitchFamily="34" charset="0"/>
                <a:cs typeface="Times New Roman" panose="02020603050405020304" pitchFamily="18" charset="0"/>
              </a:rPr>
              <a:t>Cost considerations </a:t>
            </a:r>
            <a:r>
              <a:rPr lang="en-US" sz="1800" dirty="0">
                <a:effectLst/>
                <a:ea typeface="Calibri" panose="020F0502020204030204" pitchFamily="34" charset="0"/>
                <a:cs typeface="Calibri" panose="020F0502020204030204" pitchFamily="34" charset="0"/>
              </a:rPr>
              <a:t>– Linking costs to resource use should be integrated into reporting</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b="1" dirty="0">
                <a:effectLst/>
                <a:ea typeface="Calibri" panose="020F0502020204030204" pitchFamily="34" charset="0"/>
                <a:cs typeface="Times New Roman" panose="02020603050405020304" pitchFamily="18" charset="0"/>
              </a:rPr>
              <a:t>Identify triggers for action </a:t>
            </a:r>
            <a:r>
              <a:rPr lang="en-US" sz="1800" dirty="0">
                <a:effectLst/>
                <a:ea typeface="Calibri" panose="020F0502020204030204" pitchFamily="34" charset="0"/>
                <a:cs typeface="Calibri" panose="020F0502020204030204" pitchFamily="34" charset="0"/>
              </a:rPr>
              <a:t>– Particular threshold levels should be identified, and automatic notifications sent to key personnel under appropriate conditions </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b="1" dirty="0">
                <a:effectLst/>
                <a:ea typeface="Calibri" panose="020F0502020204030204" pitchFamily="34" charset="0"/>
                <a:cs typeface="Times New Roman" panose="02020603050405020304" pitchFamily="18" charset="0"/>
              </a:rPr>
              <a:t>User metrics </a:t>
            </a:r>
            <a:r>
              <a:rPr lang="en-US" sz="1800" dirty="0">
                <a:effectLst/>
                <a:ea typeface="Calibri" panose="020F0502020204030204" pitchFamily="34" charset="0"/>
                <a:cs typeface="Calibri" panose="020F0502020204030204" pitchFamily="34" charset="0"/>
              </a:rPr>
              <a:t>– Assess user experience, for instance, are response times acceptable, are there any bottlenecks in workflows or resource access?</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b="1" dirty="0">
                <a:effectLst/>
                <a:ea typeface="Calibri" panose="020F0502020204030204" pitchFamily="34" charset="0"/>
                <a:cs typeface="Times New Roman" panose="02020603050405020304" pitchFamily="18" charset="0"/>
              </a:rPr>
              <a:t>Testing </a:t>
            </a:r>
            <a:r>
              <a:rPr lang="en-US" sz="1800" dirty="0">
                <a:effectLst/>
                <a:ea typeface="Calibri" panose="020F0502020204030204" pitchFamily="34" charset="0"/>
                <a:cs typeface="Calibri" panose="020F0502020204030204" pitchFamily="34" charset="0"/>
              </a:rPr>
              <a:t>– Monitoring events during failures and resource outages should be included in the plan. Does the system react as expected? What is user impact? </a:t>
            </a: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565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62FA-0116-4245-B29B-14D372970968}"/>
              </a:ext>
            </a:extLst>
          </p:cNvPr>
          <p:cNvSpPr>
            <a:spLocks noGrp="1"/>
          </p:cNvSpPr>
          <p:nvPr>
            <p:ph type="title"/>
          </p:nvPr>
        </p:nvSpPr>
        <p:spPr>
          <a:xfrm>
            <a:off x="1371600" y="1104900"/>
            <a:ext cx="9601200" cy="1485900"/>
          </a:xfrm>
        </p:spPr>
        <p:txBody>
          <a:bodyPr/>
          <a:lstStyle/>
          <a:p>
            <a:r>
              <a:rPr lang="en-US" dirty="0"/>
              <a:t>Example Native Cloud Monitoring Tools</a:t>
            </a:r>
          </a:p>
        </p:txBody>
      </p:sp>
      <p:sp>
        <p:nvSpPr>
          <p:cNvPr id="3" name="Content Placeholder 2">
            <a:extLst>
              <a:ext uri="{FF2B5EF4-FFF2-40B4-BE49-F238E27FC236}">
                <a16:creationId xmlns:a16="http://schemas.microsoft.com/office/drawing/2014/main" id="{1B6A471C-7B8B-4E1A-9415-EAA1C25F05D9}"/>
              </a:ext>
            </a:extLst>
          </p:cNvPr>
          <p:cNvSpPr>
            <a:spLocks noGrp="1"/>
          </p:cNvSpPr>
          <p:nvPr>
            <p:ph idx="1"/>
          </p:nvPr>
        </p:nvSpPr>
        <p:spPr>
          <a:xfrm>
            <a:off x="1371600" y="2000250"/>
            <a:ext cx="10267950" cy="4629150"/>
          </a:xfrm>
          <a:solidFill>
            <a:schemeClr val="accent2">
              <a:lumMod val="40000"/>
              <a:lumOff val="60000"/>
            </a:schemeClr>
          </a:solidFill>
        </p:spPr>
        <p:txBody>
          <a:bodyPr>
            <a:normAutofit fontScale="92500" lnSpcReduction="10000"/>
          </a:bodyPr>
          <a:lstStyle/>
          <a:p>
            <a:pPr marL="342900" marR="0" lvl="0" indent="-342900" algn="just">
              <a:lnSpc>
                <a:spcPct val="150000"/>
              </a:lnSpc>
              <a:spcBef>
                <a:spcPts val="0"/>
              </a:spcBef>
              <a:spcAft>
                <a:spcPts val="0"/>
              </a:spcAft>
              <a:buFont typeface="Symbol" panose="05050102010706020507" pitchFamily="18" charset="2"/>
              <a:buChar char=""/>
            </a:pPr>
            <a:r>
              <a:rPr lang="en-US" sz="1800" i="1" u="sng" dirty="0">
                <a:effectLst/>
                <a:ea typeface="Calibri" panose="020F0502020204030204" pitchFamily="34" charset="0"/>
              </a:rPr>
              <a:t>Microsoft</a:t>
            </a:r>
            <a:r>
              <a:rPr lang="en-US" sz="1800" u="sng" dirty="0">
                <a:effectLst/>
                <a:ea typeface="Calibri" panose="020F0502020204030204" pitchFamily="34" charset="0"/>
              </a:rPr>
              <a:t> </a:t>
            </a:r>
            <a:r>
              <a:rPr lang="en-US" sz="1800" i="1" u="sng" dirty="0">
                <a:effectLst/>
                <a:ea typeface="Calibri" panose="020F0502020204030204" pitchFamily="34" charset="0"/>
              </a:rPr>
              <a:t>Azure Monitor</a:t>
            </a:r>
            <a:r>
              <a:rPr lang="en-US" sz="1800" dirty="0">
                <a:effectLst/>
                <a:ea typeface="Calibri" panose="020F0502020204030204" pitchFamily="34" charset="0"/>
              </a:rPr>
              <a:t>: Helps IT administrators gage performance of their cloud-based resources. Built into Azure cloud infrastructure. Some monitoring items free, and others use subscription model. The software permits highly granular review of resource performance and utilization. Features enable actions, based on alerts, to be automatically invoked. Provides drill down features.</a:t>
            </a:r>
          </a:p>
          <a:p>
            <a:pPr marL="342900" marR="0" lvl="0" indent="-342900" algn="just">
              <a:lnSpc>
                <a:spcPct val="150000"/>
              </a:lnSpc>
              <a:spcBef>
                <a:spcPts val="0"/>
              </a:spcBef>
              <a:spcAft>
                <a:spcPts val="0"/>
              </a:spcAft>
              <a:buFont typeface="Symbol" panose="05050102010706020507" pitchFamily="18" charset="2"/>
              <a:buChar char=""/>
            </a:pPr>
            <a:r>
              <a:rPr lang="en-US" sz="1800" i="1" u="sng" dirty="0">
                <a:effectLst/>
                <a:ea typeface="Calibri" panose="020F0502020204030204" pitchFamily="34" charset="0"/>
              </a:rPr>
              <a:t>Amazon CloudWatch</a:t>
            </a:r>
            <a:r>
              <a:rPr lang="en-US" sz="1800" dirty="0">
                <a:effectLst/>
                <a:ea typeface="Calibri" panose="020F0502020204030204" pitchFamily="34" charset="0"/>
              </a:rPr>
              <a:t>: </a:t>
            </a:r>
            <a:r>
              <a:rPr lang="en-US" sz="1800" dirty="0">
                <a:ea typeface="Calibri" panose="020F0502020204030204" pitchFamily="34" charset="0"/>
              </a:rPr>
              <a:t>Na</a:t>
            </a:r>
            <a:r>
              <a:rPr lang="en-US" sz="1800" dirty="0">
                <a:effectLst/>
                <a:ea typeface="Calibri" panose="020F0502020204030204" pitchFamily="34" charset="0"/>
              </a:rPr>
              <a:t>tive suite of tools that oversees, monitors, and diagnoses issues on AWS Cloud. Available to all AWS Cloud users. Provides data describing resource performance, activity, and usage. Invokes actions automatically to correct ongoing issues or problems with overall dashboard describing system health. </a:t>
            </a:r>
            <a:r>
              <a:rPr lang="en-US" sz="1800" dirty="0">
                <a:ea typeface="Calibri" panose="020F0502020204030204" pitchFamily="34" charset="0"/>
              </a:rPr>
              <a:t>Collect</a:t>
            </a:r>
            <a:r>
              <a:rPr lang="en-US" sz="1800" dirty="0">
                <a:effectLst/>
                <a:ea typeface="Calibri" panose="020F0502020204030204" pitchFamily="34" charset="0"/>
              </a:rPr>
              <a:t>s operational data in logs, metrics, and events that can be ported into analytics tools.</a:t>
            </a:r>
          </a:p>
          <a:p>
            <a:pPr marL="342900" indent="-342900" algn="just">
              <a:lnSpc>
                <a:spcPct val="150000"/>
              </a:lnSpc>
              <a:spcBef>
                <a:spcPts val="0"/>
              </a:spcBef>
              <a:spcAft>
                <a:spcPts val="0"/>
              </a:spcAft>
              <a:buFont typeface="Symbol" panose="05050102010706020507" pitchFamily="18" charset="2"/>
              <a:buChar char=""/>
            </a:pPr>
            <a:r>
              <a:rPr lang="en-US" sz="1800" i="1" u="sng" dirty="0">
                <a:effectLst/>
                <a:ea typeface="Times New Roman" panose="02020603050405020304" pitchFamily="18" charset="0"/>
              </a:rPr>
              <a:t>Google Cloud Operations</a:t>
            </a:r>
            <a:r>
              <a:rPr lang="en-US" sz="1800" dirty="0">
                <a:effectLst/>
                <a:ea typeface="Times New Roman" panose="02020603050405020304" pitchFamily="18" charset="0"/>
              </a:rPr>
              <a:t>: Google acquired Stackdriver which provides performance and diagnostics data derived from operations in Google Cloud. Offers monitoring, event logs, activity traces, error reporting, and alerts. </a:t>
            </a:r>
            <a:r>
              <a:rPr lang="en-US" sz="1800" dirty="0">
                <a:ea typeface="Times New Roman" panose="02020603050405020304" pitchFamily="18" charset="0"/>
              </a:rPr>
              <a:t>P</a:t>
            </a:r>
            <a:r>
              <a:rPr lang="en-US" sz="1800" dirty="0">
                <a:effectLst/>
                <a:ea typeface="Times New Roman" panose="02020603050405020304" pitchFamily="18" charset="0"/>
              </a:rPr>
              <a:t>ermits developers to engage with problems and track the source issues more easily with visual tools.</a:t>
            </a:r>
          </a:p>
        </p:txBody>
      </p:sp>
    </p:spTree>
    <p:extLst>
      <p:ext uri="{BB962C8B-B14F-4D97-AF65-F5344CB8AC3E}">
        <p14:creationId xmlns:p14="http://schemas.microsoft.com/office/powerpoint/2010/main" val="281548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Rectangle 8">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D5B07D84-FF3E-43AE-A560-7DCFF3A075CC}"/>
              </a:ext>
            </a:extLst>
          </p:cNvPr>
          <p:cNvGraphicFramePr>
            <a:graphicFrameLocks noGrp="1"/>
          </p:cNvGraphicFramePr>
          <p:nvPr>
            <p:extLst>
              <p:ext uri="{D42A27DB-BD31-4B8C-83A1-F6EECF244321}">
                <p14:modId xmlns:p14="http://schemas.microsoft.com/office/powerpoint/2010/main" val="420789671"/>
              </p:ext>
            </p:extLst>
          </p:nvPr>
        </p:nvGraphicFramePr>
        <p:xfrm>
          <a:off x="482600" y="516473"/>
          <a:ext cx="11226800" cy="5911035"/>
        </p:xfrm>
        <a:graphic>
          <a:graphicData uri="http://schemas.openxmlformats.org/drawingml/2006/table">
            <a:tbl>
              <a:tblPr firstRow="1" firstCol="1" bandRow="1">
                <a:noFill/>
                <a:tableStyleId>{5C22544A-7EE6-4342-B048-85BDC9FD1C3A}</a:tableStyleId>
              </a:tblPr>
              <a:tblGrid>
                <a:gridCol w="1555750">
                  <a:extLst>
                    <a:ext uri="{9D8B030D-6E8A-4147-A177-3AD203B41FA5}">
                      <a16:colId xmlns:a16="http://schemas.microsoft.com/office/drawing/2014/main" val="3270752284"/>
                    </a:ext>
                  </a:extLst>
                </a:gridCol>
                <a:gridCol w="2838450">
                  <a:extLst>
                    <a:ext uri="{9D8B030D-6E8A-4147-A177-3AD203B41FA5}">
                      <a16:colId xmlns:a16="http://schemas.microsoft.com/office/drawing/2014/main" val="4163364875"/>
                    </a:ext>
                  </a:extLst>
                </a:gridCol>
                <a:gridCol w="6832600">
                  <a:extLst>
                    <a:ext uri="{9D8B030D-6E8A-4147-A177-3AD203B41FA5}">
                      <a16:colId xmlns:a16="http://schemas.microsoft.com/office/drawing/2014/main" val="1533495195"/>
                    </a:ext>
                  </a:extLst>
                </a:gridCol>
              </a:tblGrid>
              <a:tr h="349014">
                <a:tc>
                  <a:txBody>
                    <a:bodyPr/>
                    <a:lstStyle/>
                    <a:p>
                      <a:pPr marL="0" marR="0">
                        <a:lnSpc>
                          <a:spcPct val="107000"/>
                        </a:lnSpc>
                        <a:spcBef>
                          <a:spcPts val="600"/>
                        </a:spcBef>
                        <a:spcAft>
                          <a:spcPts val="600"/>
                        </a:spcAft>
                      </a:pPr>
                      <a:r>
                        <a:rPr lang="en-US" sz="1800" b="1" dirty="0">
                          <a:solidFill>
                            <a:srgbClr val="FFFFFF"/>
                          </a:solidFill>
                          <a:effectLst/>
                          <a:latin typeface="+mn-lt"/>
                        </a:rPr>
                        <a:t>Software</a:t>
                      </a:r>
                      <a:endParaRPr lang="en-US" sz="1800" b="1" dirty="0">
                        <a:solidFill>
                          <a:srgbClr val="FFFFFF"/>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600"/>
                        </a:spcBef>
                        <a:spcAft>
                          <a:spcPts val="600"/>
                        </a:spcAft>
                      </a:pPr>
                      <a:r>
                        <a:rPr lang="en-US" sz="1800" b="1">
                          <a:solidFill>
                            <a:srgbClr val="FFFFFF"/>
                          </a:solidFill>
                          <a:effectLst/>
                          <a:latin typeface="+mn-lt"/>
                        </a:rPr>
                        <a:t>Overview</a:t>
                      </a:r>
                      <a:endParaRPr lang="en-US" sz="1800" b="1">
                        <a:solidFill>
                          <a:srgbClr val="FFFFFF"/>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600"/>
                        </a:spcBef>
                        <a:spcAft>
                          <a:spcPts val="600"/>
                        </a:spcAft>
                      </a:pPr>
                      <a:r>
                        <a:rPr lang="en-US" sz="1800" b="1" dirty="0">
                          <a:solidFill>
                            <a:srgbClr val="FFFFFF"/>
                          </a:solidFill>
                          <a:effectLst/>
                          <a:latin typeface="+mn-lt"/>
                        </a:rPr>
                        <a:t>Description of Third Party Cloud Monitoring Tools</a:t>
                      </a:r>
                      <a:endParaRPr lang="en-US" sz="1800" b="1" dirty="0">
                        <a:solidFill>
                          <a:srgbClr val="FFFFFF"/>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908924844"/>
                  </a:ext>
                </a:extLst>
              </a:tr>
              <a:tr h="482690">
                <a:tc>
                  <a:txBody>
                    <a:bodyPr/>
                    <a:lstStyle/>
                    <a:p>
                      <a:pPr marL="0" marR="0">
                        <a:lnSpc>
                          <a:spcPct val="107000"/>
                        </a:lnSpc>
                        <a:spcBef>
                          <a:spcPts val="600"/>
                        </a:spcBef>
                        <a:spcAft>
                          <a:spcPts val="600"/>
                        </a:spcAft>
                      </a:pPr>
                      <a:r>
                        <a:rPr lang="en-US" sz="1600" b="1" dirty="0">
                          <a:solidFill>
                            <a:srgbClr val="FFFFFF"/>
                          </a:solidFill>
                          <a:effectLst/>
                          <a:latin typeface="+mn-lt"/>
                        </a:rPr>
                        <a:t>AppNeta </a:t>
                      </a:r>
                    </a:p>
                  </a:txBody>
                  <a:tcPr marL="142827" marR="85696" marT="85696" marB="8569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600"/>
                        </a:spcBef>
                        <a:spcAft>
                          <a:spcPts val="600"/>
                        </a:spcAft>
                      </a:pPr>
                      <a:r>
                        <a:rPr lang="en-US" sz="1600" dirty="0">
                          <a:solidFill>
                            <a:schemeClr val="tx1">
                              <a:lumMod val="85000"/>
                              <a:lumOff val="15000"/>
                            </a:schemeClr>
                          </a:solidFill>
                          <a:effectLst/>
                          <a:latin typeface="+mn-lt"/>
                        </a:rPr>
                        <a:t>SaaS app monitoring tool </a:t>
                      </a:r>
                      <a:endParaRPr lang="en-US" sz="16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600"/>
                        </a:spcBef>
                        <a:spcAft>
                          <a:spcPts val="600"/>
                        </a:spcAft>
                      </a:pPr>
                      <a:r>
                        <a:rPr lang="en-US" sz="1600" dirty="0">
                          <a:solidFill>
                            <a:schemeClr val="tx1">
                              <a:lumMod val="85000"/>
                              <a:lumOff val="15000"/>
                            </a:schemeClr>
                          </a:solidFill>
                          <a:effectLst/>
                          <a:latin typeface="+mn-lt"/>
                        </a:rPr>
                        <a:t>Monitor networks. Looks at resource usage, user experience.</a:t>
                      </a:r>
                      <a:endParaRPr lang="en-US" sz="16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560480139"/>
                  </a:ext>
                </a:extLst>
              </a:tr>
              <a:tr h="512034">
                <a:tc>
                  <a:txBody>
                    <a:bodyPr/>
                    <a:lstStyle/>
                    <a:p>
                      <a:pPr marL="0" marR="0">
                        <a:lnSpc>
                          <a:spcPct val="107000"/>
                        </a:lnSpc>
                        <a:spcBef>
                          <a:spcPts val="600"/>
                        </a:spcBef>
                        <a:spcAft>
                          <a:spcPts val="600"/>
                        </a:spcAft>
                      </a:pPr>
                      <a:r>
                        <a:rPr lang="en-US" sz="1600" b="1" dirty="0">
                          <a:solidFill>
                            <a:srgbClr val="FFFFFF"/>
                          </a:solidFill>
                          <a:effectLst/>
                          <a:latin typeface="+mn-lt"/>
                        </a:rPr>
                        <a:t>AppRiver </a:t>
                      </a:r>
                      <a:endParaRPr lang="en-US" sz="1600" b="1" dirty="0">
                        <a:solidFill>
                          <a:srgbClr val="FFFFFF"/>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600"/>
                        </a:spcBef>
                        <a:spcAft>
                          <a:spcPts val="600"/>
                        </a:spcAft>
                      </a:pPr>
                      <a:r>
                        <a:rPr lang="en-US" sz="1600" dirty="0">
                          <a:solidFill>
                            <a:schemeClr val="tx1">
                              <a:lumMod val="85000"/>
                              <a:lumOff val="15000"/>
                            </a:schemeClr>
                          </a:solidFill>
                          <a:effectLst/>
                          <a:latin typeface="+mn-lt"/>
                        </a:rPr>
                        <a:t>Monitors web apps, Office 365 and email services</a:t>
                      </a:r>
                      <a:endParaRPr lang="en-US" sz="16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600"/>
                        </a:spcBef>
                        <a:spcAft>
                          <a:spcPts val="600"/>
                        </a:spcAft>
                      </a:pPr>
                      <a:r>
                        <a:rPr lang="en-US" sz="1600" dirty="0">
                          <a:solidFill>
                            <a:schemeClr val="tx1">
                              <a:lumMod val="85000"/>
                              <a:lumOff val="15000"/>
                            </a:schemeClr>
                          </a:solidFill>
                          <a:effectLst/>
                          <a:latin typeface="+mn-lt"/>
                        </a:rPr>
                        <a:t>Protect email systems, reduce spam and encrypt emails. </a:t>
                      </a:r>
                      <a:endParaRPr lang="en-US" sz="16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309201689"/>
                  </a:ext>
                </a:extLst>
              </a:tr>
              <a:tr h="604832">
                <a:tc>
                  <a:txBody>
                    <a:bodyPr/>
                    <a:lstStyle/>
                    <a:p>
                      <a:pPr marL="0" marR="0">
                        <a:lnSpc>
                          <a:spcPct val="107000"/>
                        </a:lnSpc>
                        <a:spcBef>
                          <a:spcPts val="600"/>
                        </a:spcBef>
                        <a:spcAft>
                          <a:spcPts val="600"/>
                        </a:spcAft>
                      </a:pPr>
                      <a:r>
                        <a:rPr lang="en-US" sz="1600" b="1" dirty="0">
                          <a:solidFill>
                            <a:srgbClr val="FFFFFF"/>
                          </a:solidFill>
                          <a:effectLst/>
                          <a:latin typeface="+mn-lt"/>
                        </a:rPr>
                        <a:t>BMC TrueSight Pulse</a:t>
                      </a:r>
                    </a:p>
                  </a:txBody>
                  <a:tcPr marL="142827" marR="85696" marT="85696" marB="8569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600"/>
                        </a:spcBef>
                        <a:spcAft>
                          <a:spcPts val="600"/>
                        </a:spcAft>
                      </a:pPr>
                      <a:r>
                        <a:rPr lang="en-US" sz="1600" dirty="0">
                          <a:solidFill>
                            <a:schemeClr val="tx1">
                              <a:lumMod val="85000"/>
                              <a:lumOff val="15000"/>
                            </a:schemeClr>
                          </a:solidFill>
                          <a:effectLst/>
                          <a:latin typeface="+mn-lt"/>
                        </a:rPr>
                        <a:t>Monitors web apps</a:t>
                      </a:r>
                      <a:endParaRPr lang="en-US" sz="16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spcBef>
                          <a:spcPts val="600"/>
                        </a:spcBef>
                        <a:spcAft>
                          <a:spcPts val="600"/>
                        </a:spcAft>
                      </a:pPr>
                      <a:r>
                        <a:rPr lang="en-US" sz="1600" dirty="0">
                          <a:solidFill>
                            <a:schemeClr val="tx1">
                              <a:lumMod val="85000"/>
                              <a:lumOff val="15000"/>
                            </a:schemeClr>
                          </a:solidFill>
                          <a:effectLst/>
                          <a:latin typeface="+mn-lt"/>
                        </a:rPr>
                        <a:t>Add-on to Amazon CloudWatch or Azure Monitoring and includes visualization features and advanced notifications. </a:t>
                      </a:r>
                      <a:endParaRPr lang="en-US" sz="1600" dirty="0">
                        <a:solidFill>
                          <a:schemeClr val="tx1">
                            <a:lumMod val="85000"/>
                            <a:lumOff val="15000"/>
                          </a:schemeClr>
                        </a:solidFill>
                        <a:effectLst/>
                        <a:latin typeface="+mn-lt"/>
                        <a:ea typeface="Times New Roman" panose="02020603050405020304" pitchFamily="18" charset="0"/>
                        <a:cs typeface="Times New Roman" panose="02020603050405020304" pitchFamily="18" charset="0"/>
                      </a:endParaRPr>
                    </a:p>
                  </a:txBody>
                  <a:tcPr marL="142827" marR="85696" marT="85696" marB="8569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858505937"/>
                  </a:ext>
                </a:extLst>
              </a:tr>
              <a:tr h="512034">
                <a:tc>
                  <a:txBody>
                    <a:bodyPr/>
                    <a:lstStyle/>
                    <a:p>
                      <a:pPr marL="0" marR="0">
                        <a:spcBef>
                          <a:spcPts val="600"/>
                        </a:spcBef>
                        <a:spcAft>
                          <a:spcPts val="600"/>
                        </a:spcAft>
                      </a:pPr>
                      <a:r>
                        <a:rPr lang="en-US" sz="1600" b="1">
                          <a:solidFill>
                            <a:srgbClr val="FFFFFF"/>
                          </a:solidFill>
                          <a:effectLst/>
                          <a:latin typeface="+mn-lt"/>
                        </a:rPr>
                        <a:t>Datadog</a:t>
                      </a:r>
                      <a:endParaRPr lang="en-US" sz="1600" b="1">
                        <a:solidFill>
                          <a:srgbClr val="FFFFFF"/>
                        </a:solidFill>
                        <a:effectLst/>
                        <a:latin typeface="+mn-lt"/>
                        <a:ea typeface="Times New Roman" panose="02020603050405020304" pitchFamily="18" charset="0"/>
                        <a:cs typeface="Times New Roman" panose="02020603050405020304" pitchFamily="18" charset="0"/>
                      </a:endParaRPr>
                    </a:p>
                  </a:txBody>
                  <a:tcPr marL="142827" marR="85696" marT="85696" marB="85696">
                    <a:lnL w="38100" cap="flat" cmpd="sng" algn="ctr">
                      <a:noFill/>
                      <a:prstDash val="soli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600"/>
                        </a:spcBef>
                        <a:spcAft>
                          <a:spcPts val="600"/>
                        </a:spcAft>
                      </a:pPr>
                      <a:r>
                        <a:rPr lang="en-US" sz="1600" dirty="0">
                          <a:solidFill>
                            <a:schemeClr val="tx1">
                              <a:lumMod val="85000"/>
                              <a:lumOff val="15000"/>
                            </a:schemeClr>
                          </a:solidFill>
                          <a:effectLst/>
                          <a:latin typeface="+mn-lt"/>
                        </a:rPr>
                        <a:t>Infrastructure monitor </a:t>
                      </a:r>
                      <a:endParaRPr lang="en-US" sz="16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600"/>
                        </a:spcBef>
                        <a:spcAft>
                          <a:spcPts val="600"/>
                        </a:spcAft>
                      </a:pPr>
                      <a:r>
                        <a:rPr lang="en-US" sz="1600" dirty="0">
                          <a:solidFill>
                            <a:schemeClr val="tx1">
                              <a:lumMod val="85000"/>
                              <a:lumOff val="15000"/>
                            </a:schemeClr>
                          </a:solidFill>
                          <a:effectLst/>
                          <a:latin typeface="+mn-lt"/>
                        </a:rPr>
                        <a:t>Provide additional monitoring features, dashboard capabilities, and visualizations. </a:t>
                      </a:r>
                      <a:endParaRPr lang="en-US" sz="16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round/>
                      <a:headEnd type="none" w="med" len="med"/>
                      <a:tailEnd type="none" w="med" len="med"/>
                    </a:lnL>
                    <a:lnR w="38100" cap="flat" cmpd="sng" algn="ctr">
                      <a:no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402002475"/>
                  </a:ext>
                </a:extLst>
              </a:tr>
              <a:tr h="675055">
                <a:tc>
                  <a:txBody>
                    <a:bodyPr/>
                    <a:lstStyle/>
                    <a:p>
                      <a:pPr marL="0" marR="0">
                        <a:lnSpc>
                          <a:spcPct val="107000"/>
                        </a:lnSpc>
                        <a:spcBef>
                          <a:spcPts val="600"/>
                        </a:spcBef>
                        <a:spcAft>
                          <a:spcPts val="600"/>
                        </a:spcAft>
                      </a:pPr>
                      <a:r>
                        <a:rPr lang="en-US" sz="1600" b="1">
                          <a:solidFill>
                            <a:srgbClr val="FFFFFF"/>
                          </a:solidFill>
                          <a:effectLst/>
                          <a:latin typeface="+mn-lt"/>
                        </a:rPr>
                        <a:t>Dynatrace </a:t>
                      </a:r>
                      <a:endParaRPr lang="en-US" sz="1600" b="1">
                        <a:solidFill>
                          <a:srgbClr val="FFFFFF"/>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600"/>
                        </a:spcBef>
                        <a:spcAft>
                          <a:spcPts val="600"/>
                        </a:spcAft>
                      </a:pPr>
                      <a:r>
                        <a:rPr lang="en-US" sz="1600" dirty="0">
                          <a:solidFill>
                            <a:schemeClr val="tx1">
                              <a:lumMod val="85000"/>
                              <a:lumOff val="15000"/>
                            </a:schemeClr>
                          </a:solidFill>
                          <a:effectLst/>
                          <a:latin typeface="+mn-lt"/>
                        </a:rPr>
                        <a:t>Monitors business analytics, containers, applications, and infrastructure </a:t>
                      </a:r>
                      <a:endParaRPr lang="en-US" sz="16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600"/>
                        </a:spcBef>
                        <a:spcAft>
                          <a:spcPts val="600"/>
                        </a:spcAft>
                      </a:pPr>
                      <a:r>
                        <a:rPr lang="en-US" sz="1600" dirty="0">
                          <a:solidFill>
                            <a:schemeClr val="tx1">
                              <a:lumMod val="85000"/>
                              <a:lumOff val="15000"/>
                            </a:schemeClr>
                          </a:solidFill>
                          <a:effectLst/>
                          <a:latin typeface="+mn-lt"/>
                        </a:rPr>
                        <a:t>Mature package that is highly rated. It works with all major cloud platforms and offers a great deal to Google Cloud users. </a:t>
                      </a:r>
                      <a:endParaRPr lang="en-US" sz="16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456875280"/>
                  </a:ext>
                </a:extLst>
              </a:tr>
              <a:tr h="512034">
                <a:tc>
                  <a:txBody>
                    <a:bodyPr/>
                    <a:lstStyle/>
                    <a:p>
                      <a:pPr marL="0" marR="0">
                        <a:lnSpc>
                          <a:spcPct val="107000"/>
                        </a:lnSpc>
                        <a:spcBef>
                          <a:spcPts val="600"/>
                        </a:spcBef>
                        <a:spcAft>
                          <a:spcPts val="600"/>
                        </a:spcAft>
                      </a:pPr>
                      <a:r>
                        <a:rPr lang="en-US" sz="1600" b="1">
                          <a:solidFill>
                            <a:srgbClr val="FFFFFF"/>
                          </a:solidFill>
                          <a:effectLst/>
                          <a:latin typeface="+mn-lt"/>
                        </a:rPr>
                        <a:t>LogicMonitor </a:t>
                      </a:r>
                      <a:endParaRPr lang="en-US" sz="1600" b="1">
                        <a:solidFill>
                          <a:srgbClr val="FFFFFF"/>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noFill/>
                      <a:prstDash val="soli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600"/>
                        </a:spcBef>
                        <a:spcAft>
                          <a:spcPts val="600"/>
                        </a:spcAft>
                      </a:pPr>
                      <a:r>
                        <a:rPr lang="en-US" sz="1600" dirty="0">
                          <a:solidFill>
                            <a:schemeClr val="tx1">
                              <a:lumMod val="85000"/>
                              <a:lumOff val="15000"/>
                            </a:schemeClr>
                          </a:solidFill>
                          <a:effectLst/>
                          <a:latin typeface="+mn-lt"/>
                        </a:rPr>
                        <a:t>Monitors overall stack of cloud operations</a:t>
                      </a:r>
                      <a:endParaRPr lang="en-US" sz="16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600"/>
                        </a:spcBef>
                        <a:spcAft>
                          <a:spcPts val="600"/>
                        </a:spcAft>
                      </a:pPr>
                      <a:r>
                        <a:rPr lang="en-US" sz="1600" dirty="0">
                          <a:solidFill>
                            <a:schemeClr val="tx1">
                              <a:lumMod val="85000"/>
                              <a:lumOff val="15000"/>
                            </a:schemeClr>
                          </a:solidFill>
                          <a:effectLst/>
                          <a:latin typeface="+mn-lt"/>
                        </a:rPr>
                        <a:t>Comprehensive monitoring software that has received numerous accolades and awards. </a:t>
                      </a:r>
                      <a:endParaRPr lang="en-US" sz="16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round/>
                      <a:headEnd type="none" w="med" len="med"/>
                      <a:tailEnd type="none" w="med" len="med"/>
                    </a:lnL>
                    <a:lnR w="12700" cmpd="sng">
                      <a:no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773234488"/>
                  </a:ext>
                </a:extLst>
              </a:tr>
              <a:tr h="512034">
                <a:tc>
                  <a:txBody>
                    <a:bodyPr/>
                    <a:lstStyle/>
                    <a:p>
                      <a:pPr marL="0" marR="0">
                        <a:lnSpc>
                          <a:spcPct val="107000"/>
                        </a:lnSpc>
                        <a:spcBef>
                          <a:spcPts val="600"/>
                        </a:spcBef>
                        <a:spcAft>
                          <a:spcPts val="600"/>
                        </a:spcAft>
                      </a:pPr>
                      <a:r>
                        <a:rPr lang="en-US" sz="1600" b="1">
                          <a:solidFill>
                            <a:srgbClr val="FFFFFF"/>
                          </a:solidFill>
                          <a:effectLst/>
                          <a:latin typeface="+mn-lt"/>
                        </a:rPr>
                        <a:t>Rackspace Monitoring </a:t>
                      </a:r>
                      <a:endParaRPr lang="en-US" sz="1600" b="1">
                        <a:solidFill>
                          <a:srgbClr val="FFFFFF"/>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600"/>
                        </a:spcBef>
                        <a:spcAft>
                          <a:spcPts val="600"/>
                        </a:spcAft>
                      </a:pPr>
                      <a:r>
                        <a:rPr lang="en-US" sz="1600" dirty="0">
                          <a:solidFill>
                            <a:schemeClr val="tx1">
                              <a:lumMod val="85000"/>
                              <a:lumOff val="15000"/>
                            </a:schemeClr>
                          </a:solidFill>
                          <a:effectLst/>
                          <a:latin typeface="+mn-lt"/>
                        </a:rPr>
                        <a:t>Used for enterprise-wide monitoring</a:t>
                      </a:r>
                      <a:endParaRPr lang="en-US" sz="16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600"/>
                        </a:spcBef>
                        <a:spcAft>
                          <a:spcPts val="600"/>
                        </a:spcAft>
                      </a:pPr>
                      <a:r>
                        <a:rPr lang="en-US" sz="1600" dirty="0">
                          <a:solidFill>
                            <a:schemeClr val="tx1">
                              <a:lumMod val="85000"/>
                              <a:lumOff val="15000"/>
                            </a:schemeClr>
                          </a:solidFill>
                          <a:effectLst/>
                          <a:latin typeface="+mn-lt"/>
                        </a:rPr>
                        <a:t>Comprehensive package with excellent notification system for </a:t>
                      </a:r>
                      <a:r>
                        <a:rPr lang="en-US" sz="1600" dirty="0" err="1">
                          <a:solidFill>
                            <a:schemeClr val="tx1">
                              <a:lumMod val="85000"/>
                              <a:lumOff val="15000"/>
                            </a:schemeClr>
                          </a:solidFill>
                          <a:effectLst/>
                          <a:latin typeface="+mn-lt"/>
                        </a:rPr>
                        <a:t>Openstack</a:t>
                      </a:r>
                      <a:endParaRPr lang="en-US" sz="16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424849381"/>
                  </a:ext>
                </a:extLst>
              </a:tr>
              <a:tr h="349014">
                <a:tc>
                  <a:txBody>
                    <a:bodyPr/>
                    <a:lstStyle/>
                    <a:p>
                      <a:pPr marL="0" marR="0">
                        <a:lnSpc>
                          <a:spcPct val="107000"/>
                        </a:lnSpc>
                        <a:spcBef>
                          <a:spcPts val="600"/>
                        </a:spcBef>
                        <a:spcAft>
                          <a:spcPts val="600"/>
                        </a:spcAft>
                      </a:pPr>
                      <a:r>
                        <a:rPr lang="en-US" sz="1600" b="1" dirty="0">
                          <a:solidFill>
                            <a:srgbClr val="FFFFFF"/>
                          </a:solidFill>
                          <a:effectLst/>
                          <a:latin typeface="+mn-lt"/>
                        </a:rPr>
                        <a:t>Retrace by </a:t>
                      </a:r>
                      <a:r>
                        <a:rPr lang="en-US" sz="1600" b="1" dirty="0" err="1">
                          <a:solidFill>
                            <a:srgbClr val="FFFFFF"/>
                          </a:solidFill>
                          <a:effectLst/>
                          <a:latin typeface="+mn-lt"/>
                        </a:rPr>
                        <a:t>Stackify</a:t>
                      </a:r>
                      <a:endParaRPr lang="en-US" sz="1600" b="1" dirty="0">
                        <a:solidFill>
                          <a:srgbClr val="FFFFFF"/>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nSpc>
                          <a:spcPct val="107000"/>
                        </a:lnSpc>
                        <a:spcBef>
                          <a:spcPts val="600"/>
                        </a:spcBef>
                        <a:spcAft>
                          <a:spcPts val="600"/>
                        </a:spcAft>
                      </a:pPr>
                      <a:r>
                        <a:rPr lang="en-US" sz="1600">
                          <a:solidFill>
                            <a:schemeClr val="tx1">
                              <a:lumMod val="85000"/>
                              <a:lumOff val="15000"/>
                            </a:schemeClr>
                          </a:solidFill>
                          <a:effectLst/>
                          <a:latin typeface="+mn-lt"/>
                        </a:rPr>
                        <a:t>Performance monitoring for .Net and Java development</a:t>
                      </a:r>
                      <a:endParaRPr lang="en-US" sz="160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nSpc>
                          <a:spcPct val="107000"/>
                        </a:lnSpc>
                        <a:spcBef>
                          <a:spcPts val="600"/>
                        </a:spcBef>
                        <a:spcAft>
                          <a:spcPts val="600"/>
                        </a:spcAft>
                      </a:pPr>
                      <a:r>
                        <a:rPr lang="en-US" sz="1600" dirty="0">
                          <a:solidFill>
                            <a:schemeClr val="tx1">
                              <a:lumMod val="85000"/>
                              <a:lumOff val="15000"/>
                            </a:schemeClr>
                          </a:solidFill>
                          <a:effectLst/>
                          <a:latin typeface="+mn-lt"/>
                        </a:rPr>
                        <a:t>Provides performance metrics, error monitoring, and logs.</a:t>
                      </a:r>
                      <a:endParaRPr lang="en-US" sz="16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142827" marR="85696" marT="85696" marB="85696">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568453219"/>
                  </a:ext>
                </a:extLst>
              </a:tr>
            </a:tbl>
          </a:graphicData>
        </a:graphic>
      </p:graphicFrame>
    </p:spTree>
    <p:extLst>
      <p:ext uri="{BB962C8B-B14F-4D97-AF65-F5344CB8AC3E}">
        <p14:creationId xmlns:p14="http://schemas.microsoft.com/office/powerpoint/2010/main" val="184422772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4" ma:contentTypeDescription="Create a new document." ma:contentTypeScope="" ma:versionID="a12b6dfb2ca85cf69832ef680609c185">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ec18523e207452f3d2f9c6391cd48005"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BB0CCFD-7322-4014-A817-CE9F900AA6B2}"/>
</file>

<file path=customXml/itemProps2.xml><?xml version="1.0" encoding="utf-8"?>
<ds:datastoreItem xmlns:ds="http://schemas.openxmlformats.org/officeDocument/2006/customXml" ds:itemID="{7459870D-55BA-4B2F-B1F8-1581D0F15C16}"/>
</file>

<file path=customXml/itemProps3.xml><?xml version="1.0" encoding="utf-8"?>
<ds:datastoreItem xmlns:ds="http://schemas.openxmlformats.org/officeDocument/2006/customXml" ds:itemID="{1F99CB0B-BDEA-4BC8-BD09-1486D2D4F506}"/>
</file>

<file path=docProps/app.xml><?xml version="1.0" encoding="utf-8"?>
<Properties xmlns="http://schemas.openxmlformats.org/officeDocument/2006/extended-properties" xmlns:vt="http://schemas.openxmlformats.org/officeDocument/2006/docPropsVTypes">
  <TotalTime>167</TotalTime>
  <Words>2226</Words>
  <Application>Microsoft Office PowerPoint</Application>
  <PresentationFormat>Widescreen</PresentationFormat>
  <Paragraphs>218</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Franklin Gothic Book</vt:lpstr>
      <vt:lpstr>Symbol</vt:lpstr>
      <vt:lpstr>Wingdings</vt:lpstr>
      <vt:lpstr>Crop</vt:lpstr>
      <vt:lpstr>Cloud Computing</vt:lpstr>
      <vt:lpstr>What are cloud business concerns?</vt:lpstr>
      <vt:lpstr>Management Elements in Cloud Computing</vt:lpstr>
      <vt:lpstr>Monitoring and Console Tools</vt:lpstr>
      <vt:lpstr>Sources of Monitoring Tools</vt:lpstr>
      <vt:lpstr>Benefits of Cloud Monitoring</vt:lpstr>
      <vt:lpstr>Monitoring Tool Plan Considerations</vt:lpstr>
      <vt:lpstr>Example Native Cloud Monitoring Tools</vt:lpstr>
      <vt:lpstr>PowerPoint Presentation</vt:lpstr>
      <vt:lpstr>Monitoring Challenges</vt:lpstr>
      <vt:lpstr>Cost Monitoring</vt:lpstr>
      <vt:lpstr>Typical Cost Monitoring Tool Functions</vt:lpstr>
      <vt:lpstr>PowerPoint Presentation</vt:lpstr>
      <vt:lpstr>Zombie Instances of Resources</vt:lpstr>
      <vt:lpstr>PowerPoint Presentation</vt:lpstr>
      <vt:lpstr>PowerPoint Presentation</vt:lpstr>
      <vt:lpstr>Service Level Agreement</vt:lpstr>
      <vt:lpstr>PowerPoint Presentation</vt:lpstr>
      <vt:lpstr>General SLA Areas</vt:lpstr>
      <vt:lpstr>PowerPoint Presentation</vt:lpstr>
      <vt:lpstr>SLA Metrics</vt:lpstr>
      <vt:lpstr>Metric Types</vt:lpstr>
      <vt:lpstr>Example Service Uptime Metric Calculation</vt:lpstr>
      <vt:lpstr>Other Metric Considers</vt:lpstr>
      <vt:lpstr>Performance Failure Penalties</vt:lpstr>
      <vt:lpstr>SLA Data Ownership Clause</vt:lpstr>
      <vt:lpstr>PowerPoint Presentation</vt:lpstr>
      <vt:lpstr>Data Location</vt:lpstr>
      <vt:lpstr>Data Location</vt:lpstr>
      <vt:lpstr>Data Disposition</vt:lpstr>
      <vt:lpstr>Data Breaches</vt:lpstr>
      <vt:lpstr>Sample Data Breach Indemnity Wording </vt:lpstr>
      <vt:lpstr>Governmental Access Rights</vt:lpstr>
      <vt:lpstr>Other SLA Considerations</vt:lpstr>
      <vt:lpstr>SLA Advice</vt:lpstr>
      <vt:lpstr>Billing</vt:lpstr>
      <vt:lpstr>Chapter 6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Roger McHaney</dc:creator>
  <cp:lastModifiedBy>Roger McHaney</cp:lastModifiedBy>
  <cp:revision>23</cp:revision>
  <dcterms:created xsi:type="dcterms:W3CDTF">2020-08-26T13:34:53Z</dcterms:created>
  <dcterms:modified xsi:type="dcterms:W3CDTF">2020-08-26T19:44:43Z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