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380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356" r:id="rId10"/>
    <p:sldId id="357" r:id="rId11"/>
    <p:sldId id="266" r:id="rId12"/>
    <p:sldId id="268" r:id="rId13"/>
    <p:sldId id="381" r:id="rId14"/>
    <p:sldId id="358" r:id="rId15"/>
    <p:sldId id="256" r:id="rId16"/>
    <p:sldId id="269" r:id="rId17"/>
    <p:sldId id="270" r:id="rId18"/>
    <p:sldId id="364" r:id="rId19"/>
    <p:sldId id="271" r:id="rId20"/>
    <p:sldId id="276" r:id="rId21"/>
    <p:sldId id="277" r:id="rId22"/>
    <p:sldId id="289" r:id="rId23"/>
    <p:sldId id="278" r:id="rId24"/>
    <p:sldId id="295" r:id="rId25"/>
    <p:sldId id="279" r:id="rId26"/>
    <p:sldId id="296" r:id="rId27"/>
    <p:sldId id="297" r:id="rId28"/>
    <p:sldId id="282" r:id="rId29"/>
    <p:sldId id="288" r:id="rId30"/>
    <p:sldId id="280" r:id="rId31"/>
    <p:sldId id="283" r:id="rId32"/>
    <p:sldId id="362" r:id="rId33"/>
    <p:sldId id="284" r:id="rId34"/>
    <p:sldId id="371" r:id="rId35"/>
    <p:sldId id="286" r:id="rId36"/>
    <p:sldId id="287" r:id="rId37"/>
    <p:sldId id="293" r:id="rId38"/>
    <p:sldId id="291" r:id="rId39"/>
    <p:sldId id="359" r:id="rId40"/>
    <p:sldId id="298" r:id="rId41"/>
    <p:sldId id="382" r:id="rId42"/>
    <p:sldId id="290" r:id="rId43"/>
    <p:sldId id="299" r:id="rId44"/>
    <p:sldId id="302" r:id="rId45"/>
    <p:sldId id="303" r:id="rId46"/>
    <p:sldId id="304" r:id="rId47"/>
    <p:sldId id="300" r:id="rId48"/>
    <p:sldId id="305" r:id="rId49"/>
    <p:sldId id="306" r:id="rId50"/>
    <p:sldId id="308" r:id="rId51"/>
    <p:sldId id="310" r:id="rId52"/>
    <p:sldId id="294" r:id="rId53"/>
    <p:sldId id="313" r:id="rId54"/>
    <p:sldId id="372" r:id="rId55"/>
    <p:sldId id="272" r:id="rId56"/>
    <p:sldId id="360" r:id="rId57"/>
    <p:sldId id="365" r:id="rId58"/>
    <p:sldId id="373" r:id="rId59"/>
    <p:sldId id="274" r:id="rId60"/>
    <p:sldId id="309" r:id="rId61"/>
    <p:sldId id="315" r:id="rId62"/>
    <p:sldId id="317" r:id="rId63"/>
    <p:sldId id="318" r:id="rId64"/>
    <p:sldId id="319" r:id="rId65"/>
    <p:sldId id="320" r:id="rId66"/>
    <p:sldId id="366" r:id="rId67"/>
    <p:sldId id="321" r:id="rId68"/>
    <p:sldId id="323" r:id="rId69"/>
    <p:sldId id="374" r:id="rId70"/>
    <p:sldId id="329" r:id="rId71"/>
    <p:sldId id="328" r:id="rId72"/>
    <p:sldId id="375" r:id="rId73"/>
    <p:sldId id="367" r:id="rId74"/>
    <p:sldId id="368" r:id="rId75"/>
    <p:sldId id="331" r:id="rId76"/>
    <p:sldId id="332" r:id="rId77"/>
    <p:sldId id="333" r:id="rId78"/>
    <p:sldId id="335" r:id="rId79"/>
    <p:sldId id="336" r:id="rId80"/>
    <p:sldId id="37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7" r:id="rId90"/>
    <p:sldId id="346" r:id="rId91"/>
    <p:sldId id="348" r:id="rId92"/>
    <p:sldId id="354" r:id="rId93"/>
    <p:sldId id="383" r:id="rId94"/>
    <p:sldId id="384" r:id="rId95"/>
    <p:sldId id="349" r:id="rId96"/>
    <p:sldId id="379" r:id="rId97"/>
    <p:sldId id="353" r:id="rId98"/>
    <p:sldId id="351" r:id="rId99"/>
    <p:sldId id="352" r:id="rId100"/>
    <p:sldId id="370" r:id="rId101"/>
    <p:sldId id="363" r:id="rId102"/>
    <p:sldId id="369" r:id="rId103"/>
    <p:sldId id="385" r:id="rId104"/>
  </p:sldIdLst>
  <p:sldSz cx="12192000" cy="6858000"/>
  <p:notesSz cx="6858000" cy="9144000"/>
  <p:embeddedFontLst>
    <p:embeddedFont>
      <p:font typeface="Cascadia Mono" panose="020B0604020202020204" charset="0"/>
      <p:regular r:id="rId107"/>
      <p:bold r:id="rId108"/>
    </p:embeddedFont>
    <p:embeddedFont>
      <p:font typeface="EmbedMenlo" panose="020B0609030804020204" charset="0"/>
      <p:regular r:id="rId109"/>
      <p:bold r:id="rId110"/>
      <p:italic r:id="rId111"/>
      <p:boldItalic r:id="rId1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5EE5AB2-E654-B042-97D8-6674AEC19625}">
          <p14:sldIdLst>
            <p14:sldId id="380"/>
            <p14:sldId id="257"/>
            <p14:sldId id="258"/>
            <p14:sldId id="259"/>
            <p14:sldId id="262"/>
            <p14:sldId id="260"/>
            <p14:sldId id="261"/>
            <p14:sldId id="263"/>
            <p14:sldId id="356"/>
            <p14:sldId id="357"/>
            <p14:sldId id="266"/>
            <p14:sldId id="268"/>
            <p14:sldId id="381"/>
            <p14:sldId id="358"/>
            <p14:sldId id="256"/>
            <p14:sldId id="269"/>
            <p14:sldId id="270"/>
            <p14:sldId id="364"/>
          </p14:sldIdLst>
        </p14:section>
        <p14:section name="Template Classes" id="{B919412C-29BB-4744-B699-5B2AB0AA25DC}">
          <p14:sldIdLst>
            <p14:sldId id="271"/>
            <p14:sldId id="276"/>
            <p14:sldId id="277"/>
            <p14:sldId id="289"/>
            <p14:sldId id="278"/>
            <p14:sldId id="295"/>
            <p14:sldId id="279"/>
            <p14:sldId id="296"/>
            <p14:sldId id="297"/>
            <p14:sldId id="282"/>
            <p14:sldId id="288"/>
            <p14:sldId id="280"/>
            <p14:sldId id="283"/>
            <p14:sldId id="362"/>
            <p14:sldId id="284"/>
            <p14:sldId id="371"/>
            <p14:sldId id="286"/>
            <p14:sldId id="287"/>
            <p14:sldId id="293"/>
            <p14:sldId id="291"/>
            <p14:sldId id="359"/>
            <p14:sldId id="298"/>
            <p14:sldId id="382"/>
            <p14:sldId id="290"/>
            <p14:sldId id="299"/>
            <p14:sldId id="302"/>
            <p14:sldId id="303"/>
            <p14:sldId id="304"/>
            <p14:sldId id="300"/>
            <p14:sldId id="305"/>
            <p14:sldId id="306"/>
            <p14:sldId id="308"/>
            <p14:sldId id="310"/>
            <p14:sldId id="294"/>
            <p14:sldId id="313"/>
            <p14:sldId id="372"/>
          </p14:sldIdLst>
        </p14:section>
        <p14:section name="Code Demo" id="{E8BCA62A-8536-6E43-9E0A-D368B846D65A}">
          <p14:sldIdLst>
            <p14:sldId id="272"/>
            <p14:sldId id="360"/>
            <p14:sldId id="365"/>
            <p14:sldId id="373"/>
          </p14:sldIdLst>
        </p14:section>
        <p14:section name="Const Correctness" id="{3E9C54F8-B972-DB48-BD4A-1EACB853DFAA}">
          <p14:sldIdLst>
            <p14:sldId id="274"/>
            <p14:sldId id="309"/>
            <p14:sldId id="315"/>
            <p14:sldId id="317"/>
            <p14:sldId id="318"/>
            <p14:sldId id="319"/>
            <p14:sldId id="320"/>
            <p14:sldId id="366"/>
            <p14:sldId id="321"/>
            <p14:sldId id="323"/>
            <p14:sldId id="374"/>
            <p14:sldId id="329"/>
            <p14:sldId id="328"/>
            <p14:sldId id="375"/>
            <p14:sldId id="367"/>
            <p14:sldId id="368"/>
            <p14:sldId id="331"/>
            <p14:sldId id="332"/>
            <p14:sldId id="333"/>
            <p14:sldId id="335"/>
            <p14:sldId id="336"/>
            <p14:sldId id="37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6"/>
            <p14:sldId id="348"/>
            <p14:sldId id="354"/>
            <p14:sldId id="383"/>
            <p14:sldId id="384"/>
            <p14:sldId id="349"/>
            <p14:sldId id="379"/>
            <p14:sldId id="353"/>
            <p14:sldId id="351"/>
            <p14:sldId id="352"/>
          </p14:sldIdLst>
        </p14:section>
        <p14:section name="Recap" id="{1E1968CD-368F-DE41-9A3E-ACC2A021CFC1}">
          <p14:sldIdLst>
            <p14:sldId id="370"/>
            <p14:sldId id="363"/>
            <p14:sldId id="369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D4CDAD-A7D4-D519-77EB-928843413EA3}" name="Jacob Tristan Roberts-Baca" initials="JR" userId="S::jtrb@stanford.edu::e3508e99-c5b6-4206-a7be-b82194bb86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A48"/>
    <a:srgbClr val="626B74"/>
    <a:srgbClr val="005CC5"/>
    <a:srgbClr val="6F42C1"/>
    <a:srgbClr val="E36208"/>
    <a:srgbClr val="D8B1FF"/>
    <a:srgbClr val="FFB1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93777-E1A2-C14C-AF6D-F846F6D24726}" v="1273" dt="2024-10-16T22:43:47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12"/>
    <p:restoredTop sz="94627"/>
  </p:normalViewPr>
  <p:slideViewPr>
    <p:cSldViewPr snapToGrid="0">
      <p:cViewPr varScale="1">
        <p:scale>
          <a:sx n="81" d="100"/>
          <a:sy n="81" d="100"/>
        </p:scale>
        <p:origin x="20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118" Type="http://schemas.microsoft.com/office/2018/10/relationships/authors" Target="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4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80EBC-E5A6-79C5-31A9-A85F0DF77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6745-7FC9-8E32-F75E-76402E379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70C79-ABBA-8D4C-AA57-740F6E885AC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6C78D-D216-0BB1-517F-ECEE1D5DA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3DCA6-F535-1F04-8775-81FC364144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39AA-F45B-4A41-A810-64F4C49C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7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E1FA-90DA-5644-8EBF-855555DD914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D5F9-251C-7F4B-9F15-D98877F7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2D5F9-251C-7F4B-9F15-D98877F79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3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2D5F9-251C-7F4B-9F15-D98877F798A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B5F7-400F-A2BD-7D37-27D3322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DA46-CED6-7B43-2010-3F44EBC3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1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1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2A7EA-75A7-4FF6-88BA-67316A6177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655" y="3561869"/>
            <a:ext cx="11390690" cy="893097"/>
          </a:xfrm>
          <a:noFill/>
        </p:spPr>
        <p:txBody>
          <a:bodyPr>
            <a:noAutofit/>
          </a:bodyPr>
          <a:lstStyle>
            <a:lvl1pPr marL="12700" indent="0" algn="ctr">
              <a:buNone/>
              <a:defRPr sz="360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defRPr>
            </a:lvl1pPr>
          </a:lstStyle>
          <a:p>
            <a:pPr lvl="0"/>
            <a:r>
              <a:rPr lang="en-US" dirty="0"/>
              <a:t>106l.vercel.app/room-name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88078-F97E-71A4-7467-F4A3C5433668}"/>
              </a:ext>
            </a:extLst>
          </p:cNvPr>
          <p:cNvSpPr txBox="1"/>
          <p:nvPr userDrawn="1"/>
        </p:nvSpPr>
        <p:spPr>
          <a:xfrm>
            <a:off x="400655" y="2628781"/>
            <a:ext cx="11390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latin typeface="+mj-lt"/>
              </a:rPr>
              <a:t>Let’s code this together 👫</a:t>
            </a:r>
          </a:p>
        </p:txBody>
      </p:sp>
    </p:spTree>
    <p:extLst>
      <p:ext uri="{BB962C8B-B14F-4D97-AF65-F5344CB8AC3E}">
        <p14:creationId xmlns:p14="http://schemas.microsoft.com/office/powerpoint/2010/main" val="26510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228A85-17FE-021C-B8B3-9BA3B671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6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98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</p:spTree>
    <p:extLst>
      <p:ext uri="{BB962C8B-B14F-4D97-AF65-F5344CB8AC3E}">
        <p14:creationId xmlns:p14="http://schemas.microsoft.com/office/powerpoint/2010/main" val="42589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92096"/>
            <a:ext cx="5538177" cy="4030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2292095"/>
            <a:ext cx="5538177" cy="40303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829D3D3-AFAF-48B7-16B6-4D3973734E0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832094-13F0-2F68-4EE0-AE99D9D1DF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121" y="1541415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86000"/>
            <a:ext cx="11404600" cy="403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B6952CC-7606-1503-DA69-7B64A2CBB1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1541416"/>
            <a:ext cx="11404600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4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1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7794-B941-2626-D5A5-1743066A53E5}"/>
              </a:ext>
            </a:extLst>
          </p:cNvPr>
          <p:cNvGrpSpPr/>
          <p:nvPr userDrawn="1"/>
        </p:nvGrpSpPr>
        <p:grpSpPr>
          <a:xfrm>
            <a:off x="4112677" y="1066910"/>
            <a:ext cx="3966646" cy="4724180"/>
            <a:chOff x="3649000" y="1222454"/>
            <a:chExt cx="3966646" cy="47241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A2B90F-0DC5-C82B-0450-B6A7AD955F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70000"/>
            </a:blip>
            <a:srcRect l="445" t="1999" r="1"/>
            <a:stretch/>
          </p:blipFill>
          <p:spPr>
            <a:xfrm>
              <a:off x="3804749" y="1222454"/>
              <a:ext cx="3655148" cy="42026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2BF6CA-FBA8-F81A-8B02-4451CF35C963}"/>
                </a:ext>
              </a:extLst>
            </p:cNvPr>
            <p:cNvSpPr txBox="1"/>
            <p:nvPr userDrawn="1"/>
          </p:nvSpPr>
          <p:spPr>
            <a:xfrm>
              <a:off x="3649000" y="5577302"/>
              <a:ext cx="39666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err="1">
                  <a:solidFill>
                    <a:schemeClr val="bg1">
                      <a:lumMod val="65000"/>
                    </a:schemeClr>
                  </a:solidFill>
                  <a:latin typeface="Cascadia Mono" panose="020B0609020000020004" pitchFamily="34" charset="0"/>
                  <a:ea typeface="Cascadia Mono" panose="020B0609020000020004" pitchFamily="34" charset="0"/>
                  <a:cs typeface="Cascadia Mono" panose="020B0609020000020004" pitchFamily="34" charset="0"/>
                </a:rPr>
                <a:t>bjarne_about_to_raise_hand</a:t>
              </a:r>
              <a:endParaRPr lang="en-US" b="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endParaRPr>
            </a:p>
          </p:txBody>
        </p:sp>
      </p:grp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49784FE-97D8-B501-6D0F-4F85DDE4EE26}"/>
              </a:ext>
            </a:extLst>
          </p:cNvPr>
          <p:cNvSpPr txBox="1">
            <a:spLocks/>
          </p:cNvSpPr>
          <p:nvPr userDrawn="1"/>
        </p:nvSpPr>
        <p:spPr>
          <a:xfrm>
            <a:off x="393700" y="304550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3285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B2D6-7D75-B395-93E3-F52F803B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397725"/>
            <a:ext cx="11404600" cy="492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6A4324FB-ACCF-364A-8689-6F02E4D7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6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8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Open Sans SemiBold" pitchFamily="2" charset="0"/>
          <a:cs typeface="Open Sans SemiBold" pitchFamily="2" charset="0"/>
        </a:defRPr>
      </a:lvl1pPr>
    </p:titleStyle>
    <p:bodyStyle>
      <a:lvl1pPr marL="349250" indent="-33655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381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0000" indent="-350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438" indent="-349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3365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a24-lec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3DBDF-52E0-B9FF-AE37-067244EC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 Link to Attendance Form ↓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40094-D0A2-F630-C496-D4D890F1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619" y="1654525"/>
            <a:ext cx="4154761" cy="40758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DB1AC-7CCF-1D1E-518F-0EA3A7B80E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3700" y="5987198"/>
            <a:ext cx="114046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indent="0" algn="ctr">
              <a:buNone/>
            </a:pPr>
            <a:r>
              <a:rPr lang="en-US" sz="2800" b="1" dirty="0" err="1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  <a:hlinkClick r:id="rId3"/>
              </a:rPr>
              <a:t>bit.ly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  <a:hlinkClick r:id="rId3"/>
              </a:rPr>
              <a:t>/a24-lec8</a:t>
            </a:r>
            <a:endParaRPr lang="en-US" sz="2800" b="1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9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32058-7303-B38E-4D69-EE6C35A9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1B5F-4806-3D9C-8359-3A8FAE0F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Hypothetical Example: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endParaRPr lang="en-US" dirty="0">
              <a:solidFill>
                <a:srgbClr val="D73A48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4AAA-CFAB-EC0F-DB49-13F97883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98886"/>
            <a:ext cx="11404600" cy="509329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Implements a sequence of strings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~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20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A292-BB2F-0A5D-33BB-6728EF00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2821596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57EE-308A-5B27-689B-77D7A722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452340"/>
            <a:ext cx="11404600" cy="766989"/>
          </a:xfrm>
        </p:spPr>
        <p:txBody>
          <a:bodyPr/>
          <a:lstStyle/>
          <a:p>
            <a:r>
              <a:rPr lang="en-US" dirty="0"/>
              <a:t>Meme of the Day</a:t>
            </a:r>
          </a:p>
        </p:txBody>
      </p:sp>
      <p:pic>
        <p:nvPicPr>
          <p:cNvPr id="1026" name="Picture 2" descr="Love you Bjarne : r/ProgrammerHumor">
            <a:extLst>
              <a:ext uri="{FF2B5EF4-FFF2-40B4-BE49-F238E27FC236}">
                <a16:creationId xmlns:a16="http://schemas.microsoft.com/office/drawing/2014/main" id="{8498E6B9-C816-8ABB-0A61-294AC06A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22" y="1397725"/>
            <a:ext cx="5098356" cy="50079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9056BF-B67F-8B77-87D7-31231C83AA36}"/>
              </a:ext>
            </a:extLst>
          </p:cNvPr>
          <p:cNvSpPr/>
          <p:nvPr/>
        </p:nvSpPr>
        <p:spPr>
          <a:xfrm>
            <a:off x="6165272" y="1397726"/>
            <a:ext cx="2479906" cy="247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E418A-A11A-AB7F-6C44-8D4A2F65FA75}"/>
              </a:ext>
            </a:extLst>
          </p:cNvPr>
          <p:cNvSpPr/>
          <p:nvPr/>
        </p:nvSpPr>
        <p:spPr>
          <a:xfrm>
            <a:off x="3546822" y="3870252"/>
            <a:ext cx="2618450" cy="2535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744B6-8A0F-7A24-7090-831DD773CB1D}"/>
              </a:ext>
            </a:extLst>
          </p:cNvPr>
          <p:cNvSpPr/>
          <p:nvPr/>
        </p:nvSpPr>
        <p:spPr>
          <a:xfrm>
            <a:off x="6165272" y="3870252"/>
            <a:ext cx="2479906" cy="2535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3873-113E-221D-EF89-CD21F2829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ED4D0-B1F1-678C-4BA7-C723A252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Template classes generalize logic across types!</a:t>
            </a:r>
          </a:p>
          <a:p>
            <a:r>
              <a:rPr lang="en-US" dirty="0"/>
              <a:t>Code Demo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implemented an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then a templated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r>
              <a:rPr lang="en-US" dirty="0"/>
              <a:t>Const Correctness</a:t>
            </a:r>
          </a:p>
          <a:p>
            <a:pPr lvl="1"/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makes an entire object read-only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methods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when they don’t modify the object</a:t>
            </a:r>
          </a:p>
          <a:p>
            <a:pPr lvl="1"/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can circumvent compiler in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cases!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0A82B-7863-1AAD-E05A-CB6BE243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279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5284-2B15-76C2-D178-9E2B92A4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211573"/>
            <a:ext cx="11404600" cy="2434854"/>
          </a:xfrm>
        </p:spPr>
        <p:txBody>
          <a:bodyPr/>
          <a:lstStyle/>
          <a:p>
            <a:r>
              <a:rPr lang="en-US" dirty="0"/>
              <a:t>Next Time: </a:t>
            </a:r>
            <a:r>
              <a:rPr lang="en-US" dirty="0">
                <a:solidFill>
                  <a:srgbClr val="D73A48"/>
                </a:solidFill>
              </a:rPr>
              <a:t>Template Functions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626B74"/>
                </a:solidFill>
              </a:rPr>
              <a:t>Unlocking the power of templates</a:t>
            </a:r>
          </a:p>
        </p:txBody>
      </p:sp>
    </p:spTree>
    <p:extLst>
      <p:ext uri="{BB962C8B-B14F-4D97-AF65-F5344CB8AC3E}">
        <p14:creationId xmlns:p14="http://schemas.microsoft.com/office/powerpoint/2010/main" val="336459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7C64-7FBB-341D-8E0A-AEE4F9A6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fast…</a:t>
            </a:r>
          </a:p>
        </p:txBody>
      </p:sp>
    </p:spTree>
    <p:extLst>
      <p:ext uri="{BB962C8B-B14F-4D97-AF65-F5344CB8AC3E}">
        <p14:creationId xmlns:p14="http://schemas.microsoft.com/office/powerpoint/2010/main" val="219368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772FA-1F44-BA82-B378-565C6A7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realize you need to handle...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838BC-14F8-B332-3B22-9F60387F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56" y="1668548"/>
            <a:ext cx="3459126" cy="40517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AB4B56-D7F2-209A-F643-E0B58DA8EF27}"/>
              </a:ext>
            </a:extLst>
          </p:cNvPr>
          <p:cNvSpPr txBox="1">
            <a:spLocks/>
          </p:cNvSpPr>
          <p:nvPr/>
        </p:nvSpPr>
        <p:spPr>
          <a:xfrm>
            <a:off x="5889373" y="2662566"/>
            <a:ext cx="4289533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std::string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7E6453-BE94-ED59-81E5-73524E75FB5C}"/>
              </a:ext>
            </a:extLst>
          </p:cNvPr>
          <p:cNvSpPr txBox="1">
            <a:spLocks/>
          </p:cNvSpPr>
          <p:nvPr/>
        </p:nvSpPr>
        <p:spPr>
          <a:xfrm>
            <a:off x="7140707" y="1397725"/>
            <a:ext cx="3459126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doubles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EAC92D-7B45-79F2-6D77-958AF54CE4AC}"/>
              </a:ext>
            </a:extLst>
          </p:cNvPr>
          <p:cNvSpPr txBox="1">
            <a:spLocks/>
          </p:cNvSpPr>
          <p:nvPr/>
        </p:nvSpPr>
        <p:spPr>
          <a:xfrm>
            <a:off x="6703470" y="3947906"/>
            <a:ext cx="5103630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strings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81250-CD95-944A-277A-AED658C89AB7}"/>
              </a:ext>
            </a:extLst>
          </p:cNvPr>
          <p:cNvSpPr txBox="1">
            <a:spLocks/>
          </p:cNvSpPr>
          <p:nvPr/>
        </p:nvSpPr>
        <p:spPr>
          <a:xfrm>
            <a:off x="5889373" y="5279505"/>
            <a:ext cx="5103630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custom type I haven’t even thought of yet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50DC-10FE-9760-749C-91EE6AE31C96}"/>
              </a:ext>
            </a:extLst>
          </p:cNvPr>
          <p:cNvSpPr txBox="1"/>
          <p:nvPr/>
        </p:nvSpPr>
        <p:spPr>
          <a:xfrm>
            <a:off x="1368056" y="5904098"/>
            <a:ext cx="345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Alexander Stepanov</a:t>
            </a:r>
          </a:p>
          <a:p>
            <a:pPr algn="ctr"/>
            <a:r>
              <a:rPr lang="en-US" dirty="0"/>
              <a:t>Creator of STL</a:t>
            </a:r>
          </a:p>
        </p:txBody>
      </p:sp>
    </p:spTree>
    <p:extLst>
      <p:ext uri="{BB962C8B-B14F-4D97-AF65-F5344CB8AC3E}">
        <p14:creationId xmlns:p14="http://schemas.microsoft.com/office/powerpoint/2010/main" val="7874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CA8D8-C8BD-B46C-7D5F-586F561E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B501-C2CD-1505-1358-B5E8410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dirty="0"/>
              <a:t> is too specific</a:t>
            </a:r>
            <a:endParaRPr lang="en-US" dirty="0">
              <a:solidFill>
                <a:srgbClr val="D73A48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63F9-EEC4-3ACF-CB87-F5CE6F6C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98886"/>
            <a:ext cx="11404600" cy="509329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Implements a sequence of strings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~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70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57A51E86-10B6-AAE2-C8A2-339F617E9C37}"/>
              </a:ext>
            </a:extLst>
          </p:cNvPr>
          <p:cNvSpPr/>
          <p:nvPr/>
        </p:nvSpPr>
        <p:spPr>
          <a:xfrm>
            <a:off x="4494192" y="3561893"/>
            <a:ext cx="2573867" cy="95084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templates?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A7DFD2-8735-8707-1F82-4D5112CA9325}"/>
              </a:ext>
            </a:extLst>
          </p:cNvPr>
          <p:cNvSpPr txBox="1">
            <a:spLocks/>
          </p:cNvSpPr>
          <p:nvPr/>
        </p:nvSpPr>
        <p:spPr>
          <a:xfrm>
            <a:off x="393700" y="1685199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integers…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247135-8C13-D993-0ACA-0EF863B1A047}"/>
              </a:ext>
            </a:extLst>
          </p:cNvPr>
          <p:cNvSpPr txBox="1">
            <a:spLocks/>
          </p:cNvSpPr>
          <p:nvPr/>
        </p:nvSpPr>
        <p:spPr>
          <a:xfrm>
            <a:off x="861993" y="2345600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doubles…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128A4-AA11-7A5E-B801-160CA9B3CEEC}"/>
              </a:ext>
            </a:extLst>
          </p:cNvPr>
          <p:cNvSpPr txBox="1">
            <a:spLocks/>
          </p:cNvSpPr>
          <p:nvPr/>
        </p:nvSpPr>
        <p:spPr>
          <a:xfrm>
            <a:off x="1359408" y="3006001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strings…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4D8F7-A015-1E02-84CB-11C1038B2043}"/>
              </a:ext>
            </a:extLst>
          </p:cNvPr>
          <p:cNvSpPr txBox="1">
            <a:spLocks/>
          </p:cNvSpPr>
          <p:nvPr/>
        </p:nvSpPr>
        <p:spPr>
          <a:xfrm>
            <a:off x="7061709" y="1626267"/>
            <a:ext cx="4736591" cy="43932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So satisfying.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endParaRPr lang="en-US" dirty="0">
              <a:solidFill>
                <a:srgbClr val="24292E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v2;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v3;</a:t>
            </a:r>
          </a:p>
        </p:txBody>
      </p:sp>
    </p:spTree>
    <p:extLst>
      <p:ext uri="{BB962C8B-B14F-4D97-AF65-F5344CB8AC3E}">
        <p14:creationId xmlns:p14="http://schemas.microsoft.com/office/powerpoint/2010/main" val="13378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1914-E290-7712-6F9B-0F26586C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73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8: </a:t>
            </a:r>
            <a:br>
              <a:rPr lang="en-US" dirty="0"/>
            </a:br>
            <a:r>
              <a:rPr lang="en-US" dirty="0"/>
              <a:t>Template Classes and Const Correctness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A3AC9-76F3-D6D7-4F53-FFB9494E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056"/>
            <a:ext cx="9144000" cy="1655762"/>
          </a:xfrm>
        </p:spPr>
        <p:txBody>
          <a:bodyPr/>
          <a:lstStyle/>
          <a:p>
            <a:r>
              <a:rPr lang="en-US" dirty="0"/>
              <a:t>CS106L, Autumn 2024</a:t>
            </a:r>
          </a:p>
        </p:txBody>
      </p:sp>
    </p:spTree>
    <p:extLst>
      <p:ext uri="{BB962C8B-B14F-4D97-AF65-F5344CB8AC3E}">
        <p14:creationId xmlns:p14="http://schemas.microsoft.com/office/powerpoint/2010/main" val="275844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7150-08D2-57CD-D1E2-F42370F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9749-62BD-D8A6-241A-4B65BC4E2B17}"/>
              </a:ext>
            </a:extLst>
          </p:cNvPr>
          <p:cNvSpPr txBox="1">
            <a:spLocks/>
          </p:cNvSpPr>
          <p:nvPr/>
        </p:nvSpPr>
        <p:spPr>
          <a:xfrm>
            <a:off x="5682744" y="4784651"/>
            <a:ext cx="4715454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How does this &lt;T&gt; stuff work?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2FB5037C-8994-B8F0-8460-760950E09C8B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351246" y="4095426"/>
            <a:ext cx="972157" cy="40629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9C0-BCBF-D7D9-B500-8EA1069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can we generalize across different types?</a:t>
            </a:r>
          </a:p>
          <a:p>
            <a:r>
              <a:rPr lang="en-US" dirty="0"/>
              <a:t>Code Demo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Implementing a template class</a:t>
            </a:r>
          </a:p>
          <a:p>
            <a:r>
              <a:rPr lang="en-US" dirty="0"/>
              <a:t>Const Correctness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Unlocking the power of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FF663-3B56-F220-E2BE-091B663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</p:spTree>
    <p:extLst>
      <p:ext uri="{BB962C8B-B14F-4D97-AF65-F5344CB8AC3E}">
        <p14:creationId xmlns:p14="http://schemas.microsoft.com/office/powerpoint/2010/main" val="28651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5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2288-715E-CA1D-80B3-3E1357D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</p:txBody>
      </p:sp>
    </p:spTree>
    <p:extLst>
      <p:ext uri="{BB962C8B-B14F-4D97-AF65-F5344CB8AC3E}">
        <p14:creationId xmlns:p14="http://schemas.microsoft.com/office/powerpoint/2010/main" val="62490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076C2-D582-3CB6-8DE5-86D1039A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classes?</a:t>
            </a:r>
          </a:p>
          <a:p>
            <a:pPr lvl="1"/>
            <a:r>
              <a:rPr lang="en-US" dirty="0"/>
              <a:t>Turn to the person next to you and think of one thing you remember from Tuesday’s lecture!</a:t>
            </a:r>
          </a:p>
          <a:p>
            <a:r>
              <a:rPr lang="en-US" dirty="0"/>
              <a:t>A class bundles data and methods for an object together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C07F76-8A36-7A13-449C-9D094C5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Classes</a:t>
            </a:r>
          </a:p>
        </p:txBody>
      </p:sp>
    </p:spTree>
    <p:extLst>
      <p:ext uri="{BB962C8B-B14F-4D97-AF65-F5344CB8AC3E}">
        <p14:creationId xmlns:p14="http://schemas.microsoft.com/office/powerpoint/2010/main" val="36592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A23C0-6F9E-2886-A53A-F027931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0FD40-AB96-DEFD-04A2-A953E387A8EF}"/>
              </a:ext>
            </a:extLst>
          </p:cNvPr>
          <p:cNvSpPr txBox="1">
            <a:spLocks/>
          </p:cNvSpPr>
          <p:nvPr/>
        </p:nvSpPr>
        <p:spPr>
          <a:xfrm>
            <a:off x="3264491" y="1685199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integers…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1E8B8C-7676-9D11-9F45-7B1DD0AB036A}"/>
              </a:ext>
            </a:extLst>
          </p:cNvPr>
          <p:cNvSpPr txBox="1">
            <a:spLocks/>
          </p:cNvSpPr>
          <p:nvPr/>
        </p:nvSpPr>
        <p:spPr>
          <a:xfrm>
            <a:off x="3732784" y="2345600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doubles…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06E735-CE4E-48BE-FC3E-7B138A9FC21A}"/>
              </a:ext>
            </a:extLst>
          </p:cNvPr>
          <p:cNvSpPr txBox="1">
            <a:spLocks/>
          </p:cNvSpPr>
          <p:nvPr/>
        </p:nvSpPr>
        <p:spPr>
          <a:xfrm>
            <a:off x="4230199" y="3006001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strings…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506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36F7-6151-E3B9-FC13-5768E8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DF59-3A5C-2E14-2AD0-9515B758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2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A8FD2-76AB-6A2B-032B-21E95452D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04CD-B63B-0CC0-C640-246BB6BA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716E-1920-5D7F-0F69-8C31E431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</a:t>
            </a:r>
            <a:r>
              <a:rPr lang="en-US" b="1" dirty="0" err="1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133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FBFF0-5D88-A476-244E-FB9FB499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B68F-3C8A-0BBA-E0C5-CC29934D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6738-70FA-8E0C-2C89-EA9C6542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#define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GENERATE_VECTOR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				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\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##Vector { 							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public: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				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					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private: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											\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\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937C8D-D9E7-0638-8A5B-0338955F1A1A}"/>
              </a:ext>
            </a:extLst>
          </p:cNvPr>
          <p:cNvSpPr txBox="1">
            <a:spLocks/>
          </p:cNvSpPr>
          <p:nvPr/>
        </p:nvSpPr>
        <p:spPr>
          <a:xfrm>
            <a:off x="7155416" y="4374118"/>
            <a:ext cx="4855535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Preprocessor Macro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Runs before compiler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09DEF9-5D9E-94C6-3B56-48E55752C97E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995780" y="1786713"/>
            <a:ext cx="2502788" cy="267202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9CEC-DF8D-36A5-CEC9-7482549C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4B8C-F552-CE71-7496-2A7A0D5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129E-B3EB-5A39-9793-9D80B9E5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#define GENERATE_VECTOR(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				\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class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##Vector { 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public: 				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 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private: 				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8E788C-CB65-9901-FB58-A20A7C654310}"/>
              </a:ext>
            </a:extLst>
          </p:cNvPr>
          <p:cNvSpPr txBox="1">
            <a:spLocks/>
          </p:cNvSpPr>
          <p:nvPr/>
        </p:nvSpPr>
        <p:spPr>
          <a:xfrm>
            <a:off x="7155416" y="4374118"/>
            <a:ext cx="4855535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Preprocessor Macro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Runs before compiler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53D144-5696-87F4-E9C0-E170CAE9F48D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995780" y="1786713"/>
            <a:ext cx="2502788" cy="267202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4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38BC-AEF0-3867-F0CF-4BC1306E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1B86-DEEA-6257-0E3B-DB785157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GENERATE_VECTOR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19422-35AC-48D4-80A4-850E8B98E4AD}"/>
              </a:ext>
            </a:extLst>
          </p:cNvPr>
          <p:cNvSpPr txBox="1">
            <a:spLocks/>
          </p:cNvSpPr>
          <p:nvPr/>
        </p:nvSpPr>
        <p:spPr>
          <a:xfrm>
            <a:off x="6507126" y="437411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generation!!!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Depending on what type we pass in, we get a different vector!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C91C79-513B-4FFC-C3BA-A22324F4344B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674223" y="1789301"/>
            <a:ext cx="1609652" cy="355998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EB2A-6A0B-972E-A580-F325AFB2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3631-1619-5AAF-3BCC-8BB8A09A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67EE-F854-F146-867B-FBA8C3E5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 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81F94-7115-C372-3268-39377E86E8C8}"/>
              </a:ext>
            </a:extLst>
          </p:cNvPr>
          <p:cNvSpPr txBox="1">
            <a:spLocks/>
          </p:cNvSpPr>
          <p:nvPr/>
        </p:nvSpPr>
        <p:spPr>
          <a:xfrm>
            <a:off x="6507126" y="437411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generation!!!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Depending on what type we pass in, we get a different vector!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616AFF-C062-4555-8519-6D4CCADDFE96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674223" y="1789301"/>
            <a:ext cx="1609652" cy="355998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4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63E96-8B21-AC56-C131-B73F2803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B52A-92D0-F9EF-928B-5100602C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0067-6C8A-5D67-B9BF-406EC628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chemeClr val="bg1">
                  <a:lumMod val="65000"/>
                </a:scheme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chemeClr val="bg1">
                  <a:lumMod val="65000"/>
                </a:scheme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</a:t>
            </a:r>
            <a:r>
              <a:rPr lang="en-US" b="1" dirty="0" err="1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 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171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2468E-9B8E-43B6-2857-A8CEAAC9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Clunky syntax</a:t>
            </a:r>
          </a:p>
          <a:p>
            <a:r>
              <a:rPr lang="en-US" dirty="0"/>
              <a:t>Hard to type check</a:t>
            </a:r>
          </a:p>
          <a:p>
            <a:r>
              <a:rPr lang="en-US" dirty="0"/>
              <a:t>What if you forget to call macro?</a:t>
            </a:r>
          </a:p>
          <a:p>
            <a:pPr lvl="1"/>
            <a:r>
              <a:rPr lang="en-US" dirty="0"/>
              <a:t>Or call it more than once?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C4702-BE80-B454-8E0D-19837A55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macros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6683B-4542-3262-4F50-37125429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42" y="1541416"/>
            <a:ext cx="3228458" cy="482569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216BBBB-5780-A0DF-011D-99C0E70A365A}"/>
              </a:ext>
            </a:extLst>
          </p:cNvPr>
          <p:cNvSpPr/>
          <p:nvPr/>
        </p:nvSpPr>
        <p:spPr>
          <a:xfrm flipH="1">
            <a:off x="6577615" y="1397725"/>
            <a:ext cx="2963334" cy="1431566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Bjarne, we can do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C6962-17B3-4C6C-75F5-047C2364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07" y="3925297"/>
            <a:ext cx="2637508" cy="2301967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8582C2FC-DB6E-B798-CEA7-3A13B2B8CDFE}"/>
              </a:ext>
            </a:extLst>
          </p:cNvPr>
          <p:cNvSpPr/>
          <p:nvPr/>
        </p:nvSpPr>
        <p:spPr>
          <a:xfrm>
            <a:off x="6092062" y="3096168"/>
            <a:ext cx="2963334" cy="143156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Yess</a:t>
            </a:r>
            <a:r>
              <a:rPr lang="en-US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Alex!!! YESSSSSS</a:t>
            </a:r>
          </a:p>
        </p:txBody>
      </p:sp>
    </p:spTree>
    <p:extLst>
      <p:ext uri="{BB962C8B-B14F-4D97-AF65-F5344CB8AC3E}">
        <p14:creationId xmlns:p14="http://schemas.microsoft.com/office/powerpoint/2010/main" val="40682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B689-0B81-2EE6-FAF5-8A04D0CD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73A48"/>
                </a:solidFill>
              </a:rPr>
              <a:t>Key Idea: </a:t>
            </a:r>
            <a:r>
              <a:rPr lang="en-US" sz="3200" dirty="0"/>
              <a:t>Templates automate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6008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6FE8-8ECC-4648-DC14-9277CBA8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/>
              <a:t>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E416-A6E3-8F01-0F64-E33FEE0F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~Point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y;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9FAE66-BBC5-F5AD-7E73-41F10A428A41}"/>
              </a:ext>
            </a:extLst>
          </p:cNvPr>
          <p:cNvSpPr txBox="1">
            <a:spLocks/>
          </p:cNvSpPr>
          <p:nvPr/>
        </p:nvSpPr>
        <p:spPr>
          <a:xfrm>
            <a:off x="6703470" y="1241859"/>
            <a:ext cx="471545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Accessible by everyone! </a:t>
            </a:r>
            <a:endParaRPr lang="en-US" sz="20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719C2BD4-3CE8-D31F-14ED-C38A23BA202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88676" y="1731914"/>
            <a:ext cx="2714794" cy="36489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8BB830-739D-F472-C474-859D90F0B941}"/>
              </a:ext>
            </a:extLst>
          </p:cNvPr>
          <p:cNvSpPr txBox="1">
            <a:spLocks/>
          </p:cNvSpPr>
          <p:nvPr/>
        </p:nvSpPr>
        <p:spPr>
          <a:xfrm>
            <a:off x="6703470" y="5339304"/>
            <a:ext cx="4715454" cy="1243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Only visible to us! Implementation details</a:t>
            </a:r>
            <a:endParaRPr lang="en-US" sz="20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4" name="Straight Arrow Connector 4">
            <a:extLst>
              <a:ext uri="{FF2B5EF4-FFF2-40B4-BE49-F238E27FC236}">
                <a16:creationId xmlns:a16="http://schemas.microsoft.com/office/drawing/2014/main" id="{843051EA-C928-EA46-AFB0-962E1A3283B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578772" y="4650829"/>
            <a:ext cx="3124698" cy="131015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88BC9CF-F471-F094-7737-20FEE53C3B6E}"/>
              </a:ext>
            </a:extLst>
          </p:cNvPr>
          <p:cNvSpPr txBox="1">
            <a:spLocks/>
          </p:cNvSpPr>
          <p:nvPr/>
        </p:nvSpPr>
        <p:spPr>
          <a:xfrm>
            <a:off x="6703470" y="2488717"/>
            <a:ext cx="4715454" cy="980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constructor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Initializes this class</a:t>
            </a:r>
            <a:endParaRPr lang="en-US" sz="20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23" name="Straight Arrow Connector 4">
            <a:extLst>
              <a:ext uri="{FF2B5EF4-FFF2-40B4-BE49-F238E27FC236}">
                <a16:creationId xmlns:a16="http://schemas.microsoft.com/office/drawing/2014/main" id="{F8E979E3-F542-2D15-609B-2314297056D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3988676" y="2488718"/>
            <a:ext cx="2714794" cy="49005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E78F32-CE8F-7441-D732-9A9E2F55AEB6}"/>
              </a:ext>
            </a:extLst>
          </p:cNvPr>
          <p:cNvSpPr txBox="1">
            <a:spLocks/>
          </p:cNvSpPr>
          <p:nvPr/>
        </p:nvSpPr>
        <p:spPr>
          <a:xfrm>
            <a:off x="6703470" y="3781595"/>
            <a:ext cx="4715454" cy="1328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destructor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Cleans up this class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Usually don’t need this</a:t>
            </a:r>
          </a:p>
        </p:txBody>
      </p:sp>
      <p:cxnSp>
        <p:nvCxnSpPr>
          <p:cNvPr id="27" name="Straight Arrow Connector 4">
            <a:extLst>
              <a:ext uri="{FF2B5EF4-FFF2-40B4-BE49-F238E27FC236}">
                <a16:creationId xmlns:a16="http://schemas.microsoft.com/office/drawing/2014/main" id="{164EFC6E-DDA7-A723-C6EB-6C95785044CB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2443656" y="2822029"/>
            <a:ext cx="4259815" cy="162380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B72D-C42F-EA75-3E35-6D5A26EE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have come a long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BFCA-9C50-5B93-5BCB-1B1DBD69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sz="28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EAF587-3AA0-E814-A6DD-0E2AF3FFD7EB}"/>
              </a:ext>
            </a:extLst>
          </p:cNvPr>
          <p:cNvSpPr txBox="1">
            <a:spLocks/>
          </p:cNvSpPr>
          <p:nvPr/>
        </p:nvSpPr>
        <p:spPr>
          <a:xfrm>
            <a:off x="6096000" y="1337003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 Declaration</a:t>
            </a:r>
          </a:p>
          <a:p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a template that takes in </a:t>
            </a:r>
            <a:r>
              <a:rPr lang="en-US" sz="2800" i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name of a type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FCD1F-E62C-D83E-6111-6815D9D96BA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273750" y="1977656"/>
            <a:ext cx="822251" cy="40534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2441C6-B094-1489-EE03-72A54086A74B}"/>
              </a:ext>
            </a:extLst>
          </p:cNvPr>
          <p:cNvSpPr txBox="1">
            <a:spLocks/>
          </p:cNvSpPr>
          <p:nvPr/>
        </p:nvSpPr>
        <p:spPr>
          <a:xfrm>
            <a:off x="6095999" y="447499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gets replaced when </a:t>
            </a:r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instantiated</a:t>
            </a:r>
          </a:p>
        </p:txBody>
      </p:sp>
    </p:spTree>
    <p:extLst>
      <p:ext uri="{BB962C8B-B14F-4D97-AF65-F5344CB8AC3E}">
        <p14:creationId xmlns:p14="http://schemas.microsoft.com/office/powerpoint/2010/main" val="18815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3E2-5A3F-31ED-B04F-E6D19D8C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9DA2-9B47-4C92-B1D9-58B62774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MyCustomType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MyCustomType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53F3A1-041F-AB14-2CDA-9F94FCA8B25D}"/>
              </a:ext>
            </a:extLst>
          </p:cNvPr>
          <p:cNvSpPr txBox="1">
            <a:spLocks/>
          </p:cNvSpPr>
          <p:nvPr/>
        </p:nvSpPr>
        <p:spPr>
          <a:xfrm>
            <a:off x="6500038" y="2383001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 Instantiation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for a specific type is generated on-demand, when you use it</a:t>
            </a:r>
            <a:endParaRPr lang="en-US" sz="28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6302-0BBC-C87E-A86D-98BA0F3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/>
          <a:lstStyle/>
          <a:p>
            <a:r>
              <a:rPr lang="en-US" dirty="0"/>
              <a:t>Template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C9E-A5B2-79FC-5271-53534A6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113168"/>
            <a:ext cx="5538177" cy="4209254"/>
          </a:xfrm>
        </p:spPr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More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9DE1C-0430-30B3-92E4-E7F859D333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2113167"/>
            <a:ext cx="5538177" cy="4209255"/>
          </a:xfrm>
        </p:spPr>
        <p:txBody>
          <a:bodyPr/>
          <a:lstStyle/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More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1D6B-E9A3-CFA5-7AD7-E3EFEC0144F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you write code like this…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1601C9-A9F6-F9BE-AE1F-90F2AC8976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Compiler produces code like this…</a:t>
            </a:r>
          </a:p>
        </p:txBody>
      </p:sp>
    </p:spTree>
    <p:extLst>
      <p:ext uri="{BB962C8B-B14F-4D97-AF65-F5344CB8AC3E}">
        <p14:creationId xmlns:p14="http://schemas.microsoft.com/office/powerpoint/2010/main" val="26796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B3A-9686-B866-BBA6-C0118443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template is like a factory</a:t>
            </a:r>
          </a:p>
        </p:txBody>
      </p:sp>
      <p:pic>
        <p:nvPicPr>
          <p:cNvPr id="1026" name="Picture 2" descr="Factory icon - Free download on Iconfinder">
            <a:extLst>
              <a:ext uri="{FF2B5EF4-FFF2-40B4-BE49-F238E27FC236}">
                <a16:creationId xmlns:a16="http://schemas.microsoft.com/office/drawing/2014/main" id="{E2077B8A-25EF-3DA9-2BB5-884F90C6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397725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DF21F6-3902-6652-D5E8-33F536D58420}"/>
              </a:ext>
            </a:extLst>
          </p:cNvPr>
          <p:cNvSpPr txBox="1">
            <a:spLocks/>
          </p:cNvSpPr>
          <p:nvPr/>
        </p:nvSpPr>
        <p:spPr>
          <a:xfrm>
            <a:off x="3471677" y="5367736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08D2C-118C-5AFF-7DF3-297C87C893F5}"/>
              </a:ext>
            </a:extLst>
          </p:cNvPr>
          <p:cNvSpPr txBox="1">
            <a:spLocks/>
          </p:cNvSpPr>
          <p:nvPr/>
        </p:nvSpPr>
        <p:spPr>
          <a:xfrm>
            <a:off x="826534" y="2232247"/>
            <a:ext cx="11483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E0EC9A-AC3F-2D9B-58C0-A7880A19D913}"/>
              </a:ext>
            </a:extLst>
          </p:cNvPr>
          <p:cNvSpPr txBox="1">
            <a:spLocks/>
          </p:cNvSpPr>
          <p:nvPr/>
        </p:nvSpPr>
        <p:spPr>
          <a:xfrm>
            <a:off x="4607442" y="2785996"/>
            <a:ext cx="29771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Vector&lt;int&gt;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87E6D8-F2BA-3EE9-745E-04AD97FA8166}"/>
              </a:ext>
            </a:extLst>
          </p:cNvPr>
          <p:cNvSpPr txBox="1">
            <a:spLocks/>
          </p:cNvSpPr>
          <p:nvPr/>
        </p:nvSpPr>
        <p:spPr>
          <a:xfrm>
            <a:off x="393700" y="4197565"/>
            <a:ext cx="1817872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F5B967-BEB3-4A76-1397-7CCF28F203DB}"/>
              </a:ext>
            </a:extLst>
          </p:cNvPr>
          <p:cNvSpPr txBox="1">
            <a:spLocks/>
          </p:cNvSpPr>
          <p:nvPr/>
        </p:nvSpPr>
        <p:spPr>
          <a:xfrm>
            <a:off x="4266387" y="3693371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Vector&lt;string&gt;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FAD0-805C-E0C3-50D1-0B95E034C6E4}"/>
              </a:ext>
            </a:extLst>
          </p:cNvPr>
          <p:cNvSpPr txBox="1">
            <a:spLocks/>
          </p:cNvSpPr>
          <p:nvPr/>
        </p:nvSpPr>
        <p:spPr>
          <a:xfrm>
            <a:off x="826534" y="2212559"/>
            <a:ext cx="11483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7E1D13-E7A7-8B28-4956-7A7B2535A1FD}"/>
              </a:ext>
            </a:extLst>
          </p:cNvPr>
          <p:cNvSpPr txBox="1">
            <a:spLocks/>
          </p:cNvSpPr>
          <p:nvPr/>
        </p:nvSpPr>
        <p:spPr>
          <a:xfrm>
            <a:off x="393700" y="4195988"/>
            <a:ext cx="1817872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694 L 0.38516 0.09028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00671 L 0.31862 -0.1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1 -0.11482 " pathEditMode="relative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4.44444E-6 L 0.31862 0.035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3" grpId="0" animBg="1"/>
      <p:bldP spid="3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0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234A8-DD2B-1886-AB32-5FDB2B2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vs.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C6F805-4BCB-5203-1DDC-EF8294E92387}"/>
              </a:ext>
            </a:extLst>
          </p:cNvPr>
          <p:cNvSpPr txBox="1">
            <a:spLocks/>
          </p:cNvSpPr>
          <p:nvPr/>
        </p:nvSpPr>
        <p:spPr>
          <a:xfrm>
            <a:off x="485848" y="2242079"/>
            <a:ext cx="5503825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A0D1F5-A2C4-3C86-3EBA-B6B541C5BAA6}"/>
              </a:ext>
            </a:extLst>
          </p:cNvPr>
          <p:cNvSpPr txBox="1">
            <a:spLocks/>
          </p:cNvSpPr>
          <p:nvPr/>
        </p:nvSpPr>
        <p:spPr>
          <a:xfrm>
            <a:off x="485849" y="3654348"/>
            <a:ext cx="5503825" cy="17448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is a template.</a:t>
            </a:r>
          </a:p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It’s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a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184E15-170C-FAD6-6367-26F8C71A007C}"/>
              </a:ext>
            </a:extLst>
          </p:cNvPr>
          <p:cNvSpPr txBox="1">
            <a:spLocks/>
          </p:cNvSpPr>
          <p:nvPr/>
        </p:nvSpPr>
        <p:spPr>
          <a:xfrm>
            <a:off x="6188150" y="2242079"/>
            <a:ext cx="550382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A468A2-8CBC-A4D4-DC43-D5487C4A781E}"/>
              </a:ext>
            </a:extLst>
          </p:cNvPr>
          <p:cNvSpPr txBox="1">
            <a:spLocks/>
          </p:cNvSpPr>
          <p:nvPr/>
        </p:nvSpPr>
        <p:spPr>
          <a:xfrm>
            <a:off x="6188150" y="3654348"/>
            <a:ext cx="5503825" cy="17448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is a type.</a:t>
            </a:r>
          </a:p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A.K.A a template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42101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F242-E7CE-2040-A360-B5193533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7F94-8565-2892-7E0F-B1F4E1B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vs. Types</a:t>
            </a:r>
          </a:p>
        </p:txBody>
      </p:sp>
      <p:pic>
        <p:nvPicPr>
          <p:cNvPr id="1026" name="Picture 2" descr="Factory icon - Free download on Iconfinder">
            <a:extLst>
              <a:ext uri="{FF2B5EF4-FFF2-40B4-BE49-F238E27FC236}">
                <a16:creationId xmlns:a16="http://schemas.microsoft.com/office/drawing/2014/main" id="{8235A355-6586-063A-995D-AB260982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397725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6AF197-1E33-989A-AB6E-507958DC2E75}"/>
              </a:ext>
            </a:extLst>
          </p:cNvPr>
          <p:cNvSpPr txBox="1">
            <a:spLocks/>
          </p:cNvSpPr>
          <p:nvPr/>
        </p:nvSpPr>
        <p:spPr>
          <a:xfrm>
            <a:off x="393700" y="2242079"/>
            <a:ext cx="314177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template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5EFA0D-52F6-3D29-7811-7B7C71C05894}"/>
              </a:ext>
            </a:extLst>
          </p:cNvPr>
          <p:cNvSpPr txBox="1">
            <a:spLocks/>
          </p:cNvSpPr>
          <p:nvPr/>
        </p:nvSpPr>
        <p:spPr>
          <a:xfrm>
            <a:off x="7880349" y="3521681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Vector&lt;string&gt;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BFD97EA8-503E-E85B-251D-774596C2CA2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675530" y="2718057"/>
            <a:ext cx="568842" cy="1990728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CCFAC0-8A7A-FDD8-F69E-0B551C3211D0}"/>
              </a:ext>
            </a:extLst>
          </p:cNvPr>
          <p:cNvSpPr txBox="1">
            <a:spLocks/>
          </p:cNvSpPr>
          <p:nvPr/>
        </p:nvSpPr>
        <p:spPr>
          <a:xfrm>
            <a:off x="8139075" y="1951266"/>
            <a:ext cx="314177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type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id="{065018AE-F124-9CD1-AFC8-0FB0B8F4772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5400000">
            <a:off x="9518215" y="3329934"/>
            <a:ext cx="383494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989122A-7AC7-3E14-B494-1C498BD811C7}"/>
              </a:ext>
            </a:extLst>
          </p:cNvPr>
          <p:cNvSpPr txBox="1">
            <a:spLocks/>
          </p:cNvSpPr>
          <p:nvPr/>
        </p:nvSpPr>
        <p:spPr>
          <a:xfrm>
            <a:off x="3471677" y="5367736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7A6F-F5B1-A9F2-53DA-36C32DE3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this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D8C4-2EEF-529E-0699-238AA852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10789"/>
            <a:ext cx="11404600" cy="4036422"/>
          </a:xfrm>
        </p:spPr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foo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foo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(v);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8587-9D94-E32E-0D05-B1BDD6C0F4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5829721"/>
            <a:ext cx="11404600" cy="783730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No suitable user-defined conversion from "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std::vector&lt;double&gt;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to "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std::vector&lt;int&gt;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exists</a:t>
            </a:r>
          </a:p>
        </p:txBody>
      </p:sp>
    </p:spTree>
    <p:extLst>
      <p:ext uri="{BB962C8B-B14F-4D97-AF65-F5344CB8AC3E}">
        <p14:creationId xmlns:p14="http://schemas.microsoft.com/office/powerpoint/2010/main" val="12519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D3B5-E288-6FEA-410C-3C193D9B8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D839-2A9B-DD90-D4FF-A5BE3ED4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These are two </a:t>
            </a:r>
            <a:r>
              <a:rPr lang="en-US" dirty="0">
                <a:solidFill>
                  <a:srgbClr val="D73A48"/>
                </a:solidFill>
              </a:rPr>
              <a:t>distinct</a:t>
            </a:r>
            <a:r>
              <a:rPr lang="en-US" dirty="0"/>
              <a:t> types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97B711-19BE-1EE0-3264-DF88C606F7E9}"/>
              </a:ext>
            </a:extLst>
          </p:cNvPr>
          <p:cNvSpPr txBox="1">
            <a:spLocks/>
          </p:cNvSpPr>
          <p:nvPr/>
        </p:nvSpPr>
        <p:spPr>
          <a:xfrm>
            <a:off x="1032982" y="1815223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Vector&lt;double&gt;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4AD071-3187-F5E0-7E88-D403957E3374}"/>
              </a:ext>
            </a:extLst>
          </p:cNvPr>
          <p:cNvSpPr txBox="1">
            <a:spLocks/>
          </p:cNvSpPr>
          <p:nvPr/>
        </p:nvSpPr>
        <p:spPr>
          <a:xfrm>
            <a:off x="8176438" y="1815223"/>
            <a:ext cx="2982580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Vector&lt;int&gt;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9D8EF0-0149-4F44-2829-585DD0322E8B}"/>
              </a:ext>
            </a:extLst>
          </p:cNvPr>
          <p:cNvSpPr txBox="1">
            <a:spLocks/>
          </p:cNvSpPr>
          <p:nvPr/>
        </p:nvSpPr>
        <p:spPr>
          <a:xfrm>
            <a:off x="3344087" y="3479929"/>
            <a:ext cx="5503825" cy="1914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These two instantiations (of the same template) are completely different (runtime and compile-time) types</a:t>
            </a:r>
          </a:p>
        </p:txBody>
      </p: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06A9FDAD-ADB3-E424-FA16-6A351E0BE7D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7433006" y="1245207"/>
            <a:ext cx="897717" cy="357172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3385196-4FB9-D54B-F2A9-C4CADB1CF38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4030440" y="1414368"/>
            <a:ext cx="897717" cy="323340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E20B725-FA9A-4D3C-4D69-8176B4377A8B}"/>
              </a:ext>
            </a:extLst>
          </p:cNvPr>
          <p:cNvSpPr txBox="1">
            <a:spLocks/>
          </p:cNvSpPr>
          <p:nvPr/>
        </p:nvSpPr>
        <p:spPr>
          <a:xfrm>
            <a:off x="393700" y="5812165"/>
            <a:ext cx="11404600" cy="8301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9250" indent="-336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Food for thought: compare this to a language like Java where an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ArrayList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dirty="0">
                <a:solidFill>
                  <a:srgbClr val="D73A48"/>
                </a:solidFill>
              </a:rPr>
              <a:t> </a:t>
            </a:r>
            <a:r>
              <a:rPr lang="en-US" dirty="0">
                <a:solidFill>
                  <a:srgbClr val="626B74"/>
                </a:solidFill>
              </a:rPr>
              <a:t>and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ArrayList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 </a:t>
            </a:r>
            <a:r>
              <a:rPr lang="en-US" dirty="0">
                <a:solidFill>
                  <a:srgbClr val="626B74"/>
                </a:solidFill>
              </a:rPr>
              <a:t>share the same runtime type.</a:t>
            </a:r>
          </a:p>
        </p:txBody>
      </p:sp>
    </p:spTree>
    <p:extLst>
      <p:ext uri="{BB962C8B-B14F-4D97-AF65-F5344CB8AC3E}">
        <p14:creationId xmlns:p14="http://schemas.microsoft.com/office/powerpoint/2010/main" val="23445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BED9-E35B-EB3B-10AF-F1D6A9FD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F1347C-D954-8F56-0F1D-FB0A132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</a:t>
            </a:r>
            <a:r>
              <a:rPr lang="en-US" dirty="0" err="1">
                <a:solidFill>
                  <a:srgbClr val="D73A48"/>
                </a:solidFill>
              </a:rPr>
              <a:t>typename</a:t>
            </a:r>
            <a:r>
              <a:rPr lang="en-US" dirty="0"/>
              <a:t> is interchangeable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39A925-276B-0F7C-0BFA-3094CF0B2005}"/>
              </a:ext>
            </a:extLst>
          </p:cNvPr>
          <p:cNvSpPr txBox="1">
            <a:spLocks/>
          </p:cNvSpPr>
          <p:nvPr/>
        </p:nvSpPr>
        <p:spPr>
          <a:xfrm>
            <a:off x="677233" y="3572998"/>
            <a:ext cx="5248646" cy="22289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SizeTemplate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s;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C38A64-C8A8-1C8F-99CD-8D2E226ABB7E}"/>
              </a:ext>
            </a:extLst>
          </p:cNvPr>
          <p:cNvSpPr txBox="1">
            <a:spLocks/>
          </p:cNvSpPr>
          <p:nvPr/>
        </p:nvSpPr>
        <p:spPr>
          <a:xfrm>
            <a:off x="3471677" y="2051151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C2EA1-2351-B630-521D-F431854E14CA}"/>
              </a:ext>
            </a:extLst>
          </p:cNvPr>
          <p:cNvSpPr txBox="1">
            <a:spLocks/>
          </p:cNvSpPr>
          <p:nvPr/>
        </p:nvSpPr>
        <p:spPr>
          <a:xfrm>
            <a:off x="6379533" y="3551648"/>
            <a:ext cx="5248646" cy="22289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BoolTemplate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true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9301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28ED-8900-F80B-624B-8D534B6C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9" cy="7669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/>
              <a:t>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8463-EA2A-7627-10E2-47239FC3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98072"/>
            <a:ext cx="5538177" cy="3861856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~Point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y;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color;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365E-4D0A-9EE1-AC51-C2F9AE676F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1498072"/>
            <a:ext cx="5538177" cy="3861856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 </a:t>
            </a:r>
            <a:r>
              <a:rPr lang="en-US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“</a:t>
            </a:r>
            <a:r>
              <a:rPr lang="en-US" dirty="0" err="1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</a:t>
            </a:r>
            <a:r>
              <a:rPr lang="en-US" b="0" dirty="0" err="1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oint.h</a:t>
            </a:r>
            <a:r>
              <a:rPr lang="en-US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</a:t>
            </a:r>
          </a:p>
          <a:p>
            <a:endParaRPr lang="en-US" b="0" dirty="0">
              <a:solidFill>
                <a:srgbClr val="6F42C1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 x(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), y(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y;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E704B9-A0FE-5126-00C5-A7CC23A9B0A6}"/>
              </a:ext>
            </a:extLst>
          </p:cNvPr>
          <p:cNvSpPr txBox="1">
            <a:spLocks/>
          </p:cNvSpPr>
          <p:nvPr/>
        </p:nvSpPr>
        <p:spPr>
          <a:xfrm>
            <a:off x="393699" y="5571111"/>
            <a:ext cx="5538177" cy="1065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Point.h</a:t>
            </a:r>
            <a:r>
              <a:rPr lang="en-US" sz="1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(header file)</a:t>
            </a:r>
          </a:p>
          <a:p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Contains </a:t>
            </a:r>
            <a:r>
              <a:rPr lang="en-US" sz="1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interface, declarations</a:t>
            </a:r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endParaRPr lang="en-US" sz="18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221CD9-7840-FF8E-3F04-E6785A7D9D05}"/>
              </a:ext>
            </a:extLst>
          </p:cNvPr>
          <p:cNvSpPr txBox="1">
            <a:spLocks/>
          </p:cNvSpPr>
          <p:nvPr/>
        </p:nvSpPr>
        <p:spPr>
          <a:xfrm>
            <a:off x="6260122" y="5571111"/>
            <a:ext cx="5538177" cy="1065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Point.cpp</a:t>
            </a:r>
            <a:endParaRPr lang="en-US" sz="1800" b="1" dirty="0">
              <a:solidFill>
                <a:srgbClr val="D73A48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Contains </a:t>
            </a:r>
            <a:r>
              <a:rPr lang="en-US" sz="1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implementation, definitions</a:t>
            </a:r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endParaRPr lang="en-US" sz="18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E0CA-A580-EC92-887C-24C269BEF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49861E-E7D4-8489-D2F1-1FFBC35D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</a:t>
            </a:r>
            <a:r>
              <a:rPr lang="en-US" dirty="0" err="1">
                <a:solidFill>
                  <a:srgbClr val="D73A48"/>
                </a:solidFill>
              </a:rPr>
              <a:t>typename</a:t>
            </a:r>
            <a:r>
              <a:rPr lang="en-US" dirty="0"/>
              <a:t> is interchangeable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AFE748A-288A-617B-F566-597EF6B57E32}"/>
              </a:ext>
            </a:extLst>
          </p:cNvPr>
          <p:cNvSpPr txBox="1">
            <a:spLocks/>
          </p:cNvSpPr>
          <p:nvPr/>
        </p:nvSpPr>
        <p:spPr>
          <a:xfrm>
            <a:off x="393700" y="1722018"/>
            <a:ext cx="11404600" cy="28606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 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6A737D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An array of exactly 5 strings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CA96-9CEB-89BB-5700-5DC78D3E9F99}"/>
              </a:ext>
            </a:extLst>
          </p:cNvPr>
          <p:cNvSpPr txBox="1">
            <a:spLocks/>
          </p:cNvSpPr>
          <p:nvPr/>
        </p:nvSpPr>
        <p:spPr>
          <a:xfrm>
            <a:off x="393700" y="5010880"/>
            <a:ext cx="11404600" cy="12163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9250" indent="-336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Why use an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626B74"/>
                </a:solidFill>
              </a:rPr>
              <a:t> over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626B74"/>
                </a:solidFill>
              </a:rPr>
              <a:t>? It avoids heap allocations. </a:t>
            </a:r>
          </a:p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The compiler will know exactly how much space an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array&lt;string, 5&gt;</a:t>
            </a:r>
            <a:r>
              <a:rPr lang="en-US" dirty="0">
                <a:solidFill>
                  <a:srgbClr val="626B74"/>
                </a:solidFill>
              </a:rPr>
              <a:t> takes (the size is baked into the type!), allowing it to be stack allocated</a:t>
            </a:r>
          </a:p>
        </p:txBody>
      </p:sp>
    </p:spTree>
    <p:extLst>
      <p:ext uri="{BB962C8B-B14F-4D97-AF65-F5344CB8AC3E}">
        <p14:creationId xmlns:p14="http://schemas.microsoft.com/office/powerpoint/2010/main" val="3988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86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15C-D5FD-7E7B-E804-B95BB03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👻 A few template quirks 👻</a:t>
            </a:r>
          </a:p>
        </p:txBody>
      </p:sp>
    </p:spTree>
    <p:extLst>
      <p:ext uri="{BB962C8B-B14F-4D97-AF65-F5344CB8AC3E}">
        <p14:creationId xmlns:p14="http://schemas.microsoft.com/office/powerpoint/2010/main" val="180279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21AE-10A5-61FA-2DDE-A5811E4B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Must copy </a:t>
            </a:r>
            <a:r>
              <a:rPr lang="en-US" dirty="0">
                <a:solidFill>
                  <a:srgbClr val="D73A48"/>
                </a:solidFill>
              </a:rPr>
              <a:t>template &lt;…&gt;</a:t>
            </a:r>
            <a:r>
              <a:rPr lang="en-US" dirty="0"/>
              <a:t> syntax in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89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1AD-6CF5-68C4-C91F-0AB953E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868A-B575-985E-71DF-C8BC7AE8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Vector.h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CF8F-0407-F49F-DC51-723920470F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Vector::at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50E2-15A5-CDBE-4AEF-BDE07DE0AF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implementing a template, you might try something like this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C8B4AE-5086-A3D8-14B8-9FDDDC4474AD}"/>
              </a:ext>
            </a:extLst>
          </p:cNvPr>
          <p:cNvSpPr txBox="1">
            <a:spLocks/>
          </p:cNvSpPr>
          <p:nvPr/>
        </p:nvSpPr>
        <p:spPr>
          <a:xfrm>
            <a:off x="5528441" y="5316584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“I don’t know what </a:t>
            </a:r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is!”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AA6732AC-188A-4C01-64E8-446635FBD899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734430" y="3859998"/>
            <a:ext cx="1580156" cy="133301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08A-0810-A650-1F7B-EA9D4A2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C6ED-0BEC-1F3E-1C4B-8288FB07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281B-5EFD-2E1A-D103-716647F52B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implementing a template, must copy over template declaration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32A4DC-6EB7-2068-28B3-BDDCE143F849}"/>
              </a:ext>
            </a:extLst>
          </p:cNvPr>
          <p:cNvSpPr txBox="1">
            <a:spLocks/>
          </p:cNvSpPr>
          <p:nvPr/>
        </p:nvSpPr>
        <p:spPr>
          <a:xfrm>
            <a:off x="6096000" y="4719091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Does anyone still see a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404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EB8AA-8C3C-C8BE-22F9-23CE13E9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DE75-3621-73D7-24D3-1882A9E3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AEAB-9EE9-440B-B84B-BF6751CA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311C-6885-F562-1829-61BF104EA4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is not a type, but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Vector&lt;T&gt;</a:t>
            </a:r>
            <a:r>
              <a:rPr lang="en-US" dirty="0"/>
              <a:t> 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2ACFEE-34F1-261D-5110-1DFAD84CE582}"/>
              </a:ext>
            </a:extLst>
          </p:cNvPr>
          <p:cNvSpPr txBox="1">
            <a:spLocks/>
          </p:cNvSpPr>
          <p:nvPr/>
        </p:nvSpPr>
        <p:spPr>
          <a:xfrm>
            <a:off x="6096000" y="4719091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“Ahh.. I’m happy now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😌😌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561DF-D519-20E0-CFCA-F7F2E186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4A82-286D-B9CD-3C1B-7DC159DA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must include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at bottom of file</a:t>
            </a:r>
          </a:p>
        </p:txBody>
      </p:sp>
    </p:spTree>
    <p:extLst>
      <p:ext uri="{BB962C8B-B14F-4D97-AF65-F5344CB8AC3E}">
        <p14:creationId xmlns:p14="http://schemas.microsoft.com/office/powerpoint/2010/main" val="3916168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CAD4-2A8A-0C68-D9BE-C856D9C4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E56D-AB16-A712-EC7C-A41357F6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Normal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9500-5B79-875F-8330-BA510A13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1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StrVector.h</a:t>
            </a:r>
            <a:endParaRPr lang="en-US" sz="21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string</a:t>
            </a:r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1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2C7A2-E066-D2E3-6C43-A60020A8B1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1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StrVector.cpp</a:t>
            </a:r>
            <a:endParaRPr lang="en-US" sz="21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sz="21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sz="2100" b="1" dirty="0" err="1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StrVector.h</a:t>
            </a:r>
            <a:r>
              <a:rPr lang="en-US" sz="21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sz="2100" b="1" dirty="0">
              <a:solidFill>
                <a:srgbClr val="24292E"/>
              </a:solidFill>
              <a:effectLst/>
              <a:highlight>
                <a:srgbClr val="FFFF00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1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5F04-48B3-A2D1-6E74-8185736C493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For non-template classes,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 includes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944425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94AF-9585-20AF-0704-AE4E208E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FE85-8BB9-BF92-7C94-4E0C472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CCA4-E3FC-C3AB-A66D-C2602097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0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Vector.h</a:t>
            </a:r>
            <a:endParaRPr lang="en-US" sz="20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0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0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sz="20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sz="2000" b="1" dirty="0" err="1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r>
              <a:rPr lang="en-US" sz="20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sz="2000" b="1" dirty="0">
              <a:solidFill>
                <a:srgbClr val="24292E"/>
              </a:solidFill>
              <a:effectLst/>
              <a:highlight>
                <a:srgbClr val="FFFF00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6540-8C8C-6FD3-373D-DAC1B23848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22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2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sz="22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2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2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2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sz="22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C7DDB-B31C-7054-FF1B-0CD348DC2D1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For template classes,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file includes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0388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0E32-AD45-9147-BE98-2799E0A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429000"/>
            <a:ext cx="11404600" cy="653420"/>
          </a:xfrm>
        </p:spPr>
        <p:txBody>
          <a:bodyPr/>
          <a:lstStyle/>
          <a:p>
            <a:r>
              <a:rPr lang="en-US" dirty="0"/>
              <a:t>It’s a </a:t>
            </a:r>
            <a:r>
              <a:rPr lang="en-US" dirty="0">
                <a:solidFill>
                  <a:srgbClr val="D73A48"/>
                </a:solidFill>
              </a:rPr>
              <a:t>pointer</a:t>
            </a:r>
            <a:r>
              <a:rPr lang="en-US" dirty="0"/>
              <a:t> to the current class instance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2C9E1F-CC44-C6A3-BEB1-297C23BC75A1}"/>
              </a:ext>
            </a:extLst>
          </p:cNvPr>
          <p:cNvSpPr txBox="1">
            <a:spLocks/>
          </p:cNvSpPr>
          <p:nvPr/>
        </p:nvSpPr>
        <p:spPr>
          <a:xfrm>
            <a:off x="393700" y="2574690"/>
            <a:ext cx="11404600" cy="722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What is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31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A03F8-7C75-9DF9-5AE9-EC64E61F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must include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due to the way template code generation is implemented in the compiler (and linker)</a:t>
            </a:r>
          </a:p>
          <a:p>
            <a:r>
              <a:rPr lang="en-US" dirty="0"/>
              <a:t>Don’t worry too much about the </a:t>
            </a:r>
            <a:r>
              <a:rPr lang="en-US" i="1" dirty="0"/>
              <a:t>why</a:t>
            </a:r>
            <a:r>
              <a:rPr lang="en-US" dirty="0"/>
              <a:t> (unless you’re curious!)</a:t>
            </a:r>
          </a:p>
          <a:p>
            <a:r>
              <a:rPr lang="en-US" dirty="0"/>
              <a:t>There are ways to get around this (ask us after!)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376F9-C29F-F434-BD9A-97127F78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pretty weird 🤨 Why?</a:t>
            </a:r>
          </a:p>
        </p:txBody>
      </p:sp>
    </p:spTree>
    <p:extLst>
      <p:ext uri="{BB962C8B-B14F-4D97-AF65-F5344CB8AC3E}">
        <p14:creationId xmlns:p14="http://schemas.microsoft.com/office/powerpoint/2010/main" val="30168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587BD-5F81-8D2D-DEC4-047D6BA7A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190F-B04F-9BE7-55BD-BC9FF0C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49467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FAFA5-33CD-ED9A-6026-CB6D360B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F125B4-AF78-8347-2010-178E870A1053}"/>
              </a:ext>
            </a:extLst>
          </p:cNvPr>
          <p:cNvSpPr txBox="1">
            <a:spLocks/>
          </p:cNvSpPr>
          <p:nvPr/>
        </p:nvSpPr>
        <p:spPr>
          <a:xfrm>
            <a:off x="3471677" y="2476454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D10133-33B0-2EE5-0C14-C2775755A38F}"/>
              </a:ext>
            </a:extLst>
          </p:cNvPr>
          <p:cNvSpPr txBox="1">
            <a:spLocks/>
          </p:cNvSpPr>
          <p:nvPr/>
        </p:nvSpPr>
        <p:spPr>
          <a:xfrm>
            <a:off x="3471677" y="4045232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D9F-9AE4-5524-6428-E543AC49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EEF5-E556-F452-9179-BAE19D07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495226"/>
            <a:ext cx="5538177" cy="1107192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000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CE033-D671-12F6-79BB-4D8279F34F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2495225"/>
            <a:ext cx="5538177" cy="1107193"/>
          </a:xfrm>
        </p:spPr>
        <p:txBody>
          <a:bodyPr>
            <a:normAutofit lnSpcReduction="10000"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EA1BA-6741-6E81-6E0F-2FA2E760624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515984"/>
          </a:xfrm>
        </p:spPr>
        <p:txBody>
          <a:bodyPr>
            <a:normAutofit/>
          </a:bodyPr>
          <a:lstStyle/>
          <a:p>
            <a:pPr marL="12700" indent="0">
              <a:buNone/>
            </a:pPr>
            <a:r>
              <a:rPr lang="en-US" dirty="0"/>
              <a:t>All of the following are identical:</a:t>
            </a:r>
          </a:p>
          <a:p>
            <a:pPr marL="1270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EFA270-341D-9480-F360-C9508A28EE53}"/>
              </a:ext>
            </a:extLst>
          </p:cNvPr>
          <p:cNvSpPr txBox="1">
            <a:spLocks/>
          </p:cNvSpPr>
          <p:nvPr/>
        </p:nvSpPr>
        <p:spPr>
          <a:xfrm>
            <a:off x="393699" y="3877336"/>
            <a:ext cx="5538177" cy="1107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b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000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3D6DF0-DCE5-A9BE-BFDB-49C8D4FF17A2}"/>
              </a:ext>
            </a:extLst>
          </p:cNvPr>
          <p:cNvSpPr txBox="1">
            <a:spLocks/>
          </p:cNvSpPr>
          <p:nvPr/>
        </p:nvSpPr>
        <p:spPr>
          <a:xfrm>
            <a:off x="6260121" y="3877335"/>
            <a:ext cx="5538177" cy="1107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 lnSpcReduction="10000"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4278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8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677C4-1844-C4A6-59D8-A7F8EA4A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42E1-AA1A-4CE3-7177-08C6B35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893399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6201E9-2D1A-3E37-0572-28776F3D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how is vector implemented?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9B825C-6C4A-11A3-DE5D-E33B6B4BC831}"/>
              </a:ext>
            </a:extLst>
          </p:cNvPr>
          <p:cNvSpPr/>
          <p:nvPr/>
        </p:nvSpPr>
        <p:spPr>
          <a:xfrm>
            <a:off x="4263335" y="2430118"/>
            <a:ext cx="834887" cy="8348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1E513-BEDF-33E7-19E1-504AB2AA2D81}"/>
              </a:ext>
            </a:extLst>
          </p:cNvPr>
          <p:cNvSpPr txBox="1"/>
          <p:nvPr/>
        </p:nvSpPr>
        <p:spPr>
          <a:xfrm>
            <a:off x="4528378" y="20068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A08463-ACAC-B5B8-3330-573597D78D65}"/>
              </a:ext>
            </a:extLst>
          </p:cNvPr>
          <p:cNvSpPr/>
          <p:nvPr/>
        </p:nvSpPr>
        <p:spPr>
          <a:xfrm>
            <a:off x="5261113" y="2430118"/>
            <a:ext cx="834887" cy="8348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3EF824-7796-3F8A-9D5D-CA66C2627693}"/>
              </a:ext>
            </a:extLst>
          </p:cNvPr>
          <p:cNvSpPr txBox="1"/>
          <p:nvPr/>
        </p:nvSpPr>
        <p:spPr>
          <a:xfrm>
            <a:off x="5526156" y="20068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DA22BD-DD00-1218-0DD1-5CB414E1AA06}"/>
              </a:ext>
            </a:extLst>
          </p:cNvPr>
          <p:cNvSpPr/>
          <p:nvPr/>
        </p:nvSpPr>
        <p:spPr>
          <a:xfrm>
            <a:off x="6258893" y="2430118"/>
            <a:ext cx="834887" cy="834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D8A142-3156-4E72-0842-834C601FF3A8}"/>
              </a:ext>
            </a:extLst>
          </p:cNvPr>
          <p:cNvSpPr txBox="1"/>
          <p:nvPr/>
        </p:nvSpPr>
        <p:spPr>
          <a:xfrm>
            <a:off x="6523936" y="20068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039E38-72BA-A9A5-C019-B7C80B1EF6E4}"/>
              </a:ext>
            </a:extLst>
          </p:cNvPr>
          <p:cNvSpPr/>
          <p:nvPr/>
        </p:nvSpPr>
        <p:spPr>
          <a:xfrm>
            <a:off x="7256671" y="2430118"/>
            <a:ext cx="834887" cy="834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91B343-1126-8B74-900C-AFE5EA04207C}"/>
              </a:ext>
            </a:extLst>
          </p:cNvPr>
          <p:cNvSpPr txBox="1"/>
          <p:nvPr/>
        </p:nvSpPr>
        <p:spPr>
          <a:xfrm>
            <a:off x="7521714" y="200685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935CF2-2192-CCD3-1A43-12222D9681AE}"/>
              </a:ext>
            </a:extLst>
          </p:cNvPr>
          <p:cNvSpPr txBox="1"/>
          <p:nvPr/>
        </p:nvSpPr>
        <p:spPr>
          <a:xfrm>
            <a:off x="2926247" y="5458328"/>
            <a:ext cx="63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 = 2</a:t>
            </a:r>
            <a:r>
              <a:rPr lang="en-US" sz="36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capacity = 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4C0994-3ABD-5119-DA93-D1B95C987C09}"/>
              </a:ext>
            </a:extLst>
          </p:cNvPr>
          <p:cNvSpPr/>
          <p:nvPr/>
        </p:nvSpPr>
        <p:spPr>
          <a:xfrm>
            <a:off x="6258890" y="2430118"/>
            <a:ext cx="834887" cy="8348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EB1065-EE4B-3F26-3A37-DBD33CCE2942}"/>
              </a:ext>
            </a:extLst>
          </p:cNvPr>
          <p:cNvSpPr/>
          <p:nvPr/>
        </p:nvSpPr>
        <p:spPr>
          <a:xfrm>
            <a:off x="7256671" y="2430118"/>
            <a:ext cx="834887" cy="8348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4645B4-B298-A9D2-442F-C88CDECA0030}"/>
              </a:ext>
            </a:extLst>
          </p:cNvPr>
          <p:cNvGrpSpPr/>
          <p:nvPr/>
        </p:nvGrpSpPr>
        <p:grpSpPr>
          <a:xfrm>
            <a:off x="2281026" y="3518453"/>
            <a:ext cx="7859099" cy="1260657"/>
            <a:chOff x="2281026" y="3518453"/>
            <a:chExt cx="7859099" cy="12606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F3E2BE-803B-7D33-7032-FE1DDB1913AF}"/>
                </a:ext>
              </a:extLst>
            </p:cNvPr>
            <p:cNvSpPr txBox="1"/>
            <p:nvPr/>
          </p:nvSpPr>
          <p:spPr>
            <a:xfrm>
              <a:off x="2565950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5822E1-5625-F2A6-24DC-5FD60172EE73}"/>
                </a:ext>
              </a:extLst>
            </p:cNvPr>
            <p:cNvSpPr txBox="1"/>
            <p:nvPr/>
          </p:nvSpPr>
          <p:spPr>
            <a:xfrm>
              <a:off x="3563728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197796A-57DF-182F-CC17-58A9460FD326}"/>
                </a:ext>
              </a:extLst>
            </p:cNvPr>
            <p:cNvSpPr/>
            <p:nvPr/>
          </p:nvSpPr>
          <p:spPr>
            <a:xfrm>
              <a:off x="4296465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8A4DD7-D20F-DB93-24EB-6ECAF7754C4E}"/>
                </a:ext>
              </a:extLst>
            </p:cNvPr>
            <p:cNvSpPr txBox="1"/>
            <p:nvPr/>
          </p:nvSpPr>
          <p:spPr>
            <a:xfrm>
              <a:off x="4561508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A37AE01-8DEE-2337-9E63-99815B5F2BB3}"/>
                </a:ext>
              </a:extLst>
            </p:cNvPr>
            <p:cNvSpPr/>
            <p:nvPr/>
          </p:nvSpPr>
          <p:spPr>
            <a:xfrm>
              <a:off x="5294243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2F5BC9-4F73-0643-80B4-0F01077FA4A0}"/>
                </a:ext>
              </a:extLst>
            </p:cNvPr>
            <p:cNvSpPr txBox="1"/>
            <p:nvPr/>
          </p:nvSpPr>
          <p:spPr>
            <a:xfrm>
              <a:off x="5559286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44E53B-D157-5193-5E2E-C7B766DC0964}"/>
                </a:ext>
              </a:extLst>
            </p:cNvPr>
            <p:cNvSpPr txBox="1"/>
            <p:nvPr/>
          </p:nvSpPr>
          <p:spPr>
            <a:xfrm>
              <a:off x="6576945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09C068-4A85-4165-1C85-C877DB995B3D}"/>
                </a:ext>
              </a:extLst>
            </p:cNvPr>
            <p:cNvSpPr txBox="1"/>
            <p:nvPr/>
          </p:nvSpPr>
          <p:spPr>
            <a:xfrm>
              <a:off x="7574723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9F0ED9-686B-72FA-9647-06181DD21171}"/>
                </a:ext>
              </a:extLst>
            </p:cNvPr>
            <p:cNvSpPr/>
            <p:nvPr/>
          </p:nvSpPr>
          <p:spPr>
            <a:xfrm>
              <a:off x="8307460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1FAB4D4-0C3C-B42A-6329-B072496D6EBA}"/>
                </a:ext>
              </a:extLst>
            </p:cNvPr>
            <p:cNvSpPr txBox="1"/>
            <p:nvPr/>
          </p:nvSpPr>
          <p:spPr>
            <a:xfrm>
              <a:off x="8572503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6B2C339-8DBA-7D79-03D0-CAEACF45C96F}"/>
                </a:ext>
              </a:extLst>
            </p:cNvPr>
            <p:cNvSpPr/>
            <p:nvPr/>
          </p:nvSpPr>
          <p:spPr>
            <a:xfrm>
              <a:off x="9305238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1B1C55-389E-BD83-3019-8D7284FC9296}"/>
                </a:ext>
              </a:extLst>
            </p:cNvPr>
            <p:cNvSpPr txBox="1"/>
            <p:nvPr/>
          </p:nvSpPr>
          <p:spPr>
            <a:xfrm>
              <a:off x="9570281" y="35184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7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A77863-3D72-A134-9A0F-F13EF1DAA6F3}"/>
                </a:ext>
              </a:extLst>
            </p:cNvPr>
            <p:cNvSpPr/>
            <p:nvPr/>
          </p:nvSpPr>
          <p:spPr>
            <a:xfrm>
              <a:off x="2281026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7688C98-26E2-FF34-023E-36C231AF18A9}"/>
                </a:ext>
              </a:extLst>
            </p:cNvPr>
            <p:cNvSpPr/>
            <p:nvPr/>
          </p:nvSpPr>
          <p:spPr>
            <a:xfrm>
              <a:off x="3278804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CB0813-4DDE-2A31-87EA-59C7B258B312}"/>
                </a:ext>
              </a:extLst>
            </p:cNvPr>
            <p:cNvSpPr/>
            <p:nvPr/>
          </p:nvSpPr>
          <p:spPr>
            <a:xfrm>
              <a:off x="6311904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D2F399-EB53-EA20-FEE5-D0E8609F1A7C}"/>
                </a:ext>
              </a:extLst>
            </p:cNvPr>
            <p:cNvSpPr/>
            <p:nvPr/>
          </p:nvSpPr>
          <p:spPr>
            <a:xfrm>
              <a:off x="7309682" y="3944223"/>
              <a:ext cx="834887" cy="834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61ED72E-BFB2-B027-8104-0550F4F6097B}"/>
              </a:ext>
            </a:extLst>
          </p:cNvPr>
          <p:cNvSpPr/>
          <p:nvPr/>
        </p:nvSpPr>
        <p:spPr>
          <a:xfrm>
            <a:off x="9722681" y="1827761"/>
            <a:ext cx="834887" cy="83488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FEC8B87-A831-2580-EA4C-1C8B14D75154}"/>
              </a:ext>
            </a:extLst>
          </p:cNvPr>
          <p:cNvGrpSpPr/>
          <p:nvPr/>
        </p:nvGrpSpPr>
        <p:grpSpPr>
          <a:xfrm>
            <a:off x="4263335" y="2426145"/>
            <a:ext cx="3828223" cy="834887"/>
            <a:chOff x="6149011" y="554512"/>
            <a:chExt cx="3828223" cy="83488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27D900B-EC9A-A10E-143F-206D945C5F53}"/>
                </a:ext>
              </a:extLst>
            </p:cNvPr>
            <p:cNvSpPr/>
            <p:nvPr/>
          </p:nvSpPr>
          <p:spPr>
            <a:xfrm>
              <a:off x="6149011" y="554512"/>
              <a:ext cx="834887" cy="8348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F5140E-021E-9A4A-0547-DCD8D573B9D8}"/>
                </a:ext>
              </a:extLst>
            </p:cNvPr>
            <p:cNvSpPr/>
            <p:nvPr/>
          </p:nvSpPr>
          <p:spPr>
            <a:xfrm>
              <a:off x="7146789" y="554512"/>
              <a:ext cx="834887" cy="8348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75EEC0-0462-F589-6ECB-021A4F0AE34D}"/>
                </a:ext>
              </a:extLst>
            </p:cNvPr>
            <p:cNvSpPr/>
            <p:nvPr/>
          </p:nvSpPr>
          <p:spPr>
            <a:xfrm>
              <a:off x="8144566" y="554512"/>
              <a:ext cx="834887" cy="8348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ABBEA7B-C22E-B089-5AE7-81A38A7FDF33}"/>
                </a:ext>
              </a:extLst>
            </p:cNvPr>
            <p:cNvSpPr/>
            <p:nvPr/>
          </p:nvSpPr>
          <p:spPr>
            <a:xfrm>
              <a:off x="9142347" y="554512"/>
              <a:ext cx="834887" cy="8348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4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8387E38-FC73-6CFC-5360-126F2A7AAB7A}"/>
              </a:ext>
            </a:extLst>
          </p:cNvPr>
          <p:cNvSpPr txBox="1"/>
          <p:nvPr/>
        </p:nvSpPr>
        <p:spPr>
          <a:xfrm>
            <a:off x="2926247" y="5458328"/>
            <a:ext cx="63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 = 3</a:t>
            </a:r>
            <a:r>
              <a:rPr lang="en-US" sz="36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capacity =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6A5AC5-3863-54FC-65FA-A1AAB5F361CE}"/>
              </a:ext>
            </a:extLst>
          </p:cNvPr>
          <p:cNvSpPr txBox="1"/>
          <p:nvPr/>
        </p:nvSpPr>
        <p:spPr>
          <a:xfrm>
            <a:off x="2926247" y="5458328"/>
            <a:ext cx="63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 = 4</a:t>
            </a:r>
            <a:r>
              <a:rPr lang="en-US" sz="36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capacity = 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15ED8B-2972-013E-B913-5D4FCEF1D83C}"/>
              </a:ext>
            </a:extLst>
          </p:cNvPr>
          <p:cNvSpPr txBox="1"/>
          <p:nvPr/>
        </p:nvSpPr>
        <p:spPr>
          <a:xfrm>
            <a:off x="2926247" y="5458328"/>
            <a:ext cx="6339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 = 5</a:t>
            </a:r>
            <a:r>
              <a:rPr lang="en-US" sz="36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capacity = 8</a:t>
            </a:r>
          </a:p>
        </p:txBody>
      </p:sp>
    </p:spTree>
    <p:extLst>
      <p:ext uri="{BB962C8B-B14F-4D97-AF65-F5344CB8AC3E}">
        <p14:creationId xmlns:p14="http://schemas.microsoft.com/office/powerpoint/2010/main" val="21616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7 -0.00139 C -0.07669 -0.02037 -0.15599 -0.03912 -0.1832 -0.00139 C -0.21042 0.03611 -0.18711 0.12732 -0.16211 0.22176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0185 C 0.05195 0.12871 0.10378 0.2595 0.05703 0.31112 C 0.01042 0.36297 -0.28034 0.30834 -0.28034 0.30857 L -0.28034 0.30834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/>
      <p:bldP spid="33" grpId="0" animBg="1"/>
      <p:bldP spid="34" grpId="0"/>
      <p:bldP spid="36" grpId="0" animBg="1"/>
      <p:bldP spid="37" grpId="0"/>
      <p:bldP spid="38" grpId="0"/>
      <p:bldP spid="57" grpId="0" animBg="1"/>
      <p:bldP spid="57" grpId="1" animBg="1"/>
      <p:bldP spid="58" grpId="0" animBg="1"/>
      <p:bldP spid="58" grpId="1" animBg="1"/>
      <p:bldP spid="63" grpId="0" animBg="1"/>
      <p:bldP spid="63" grpId="1" animBg="1"/>
      <p:bldP spid="69" grpId="0"/>
      <p:bldP spid="69" grpId="1"/>
      <p:bldP spid="70" grpId="0"/>
      <p:bldP spid="70" grpId="1"/>
      <p:bldP spid="7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E917-BB21-70CC-0E24-C9A617AF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 a </a:t>
            </a:r>
            <a:r>
              <a:rPr lang="en-US" dirty="0">
                <a:solidFill>
                  <a:srgbClr val="D73A48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0798905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98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8096-C609-D5B8-E8BE-F8D75CBB9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368-77D3-7DAC-AD23-7303D143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Correctness</a:t>
            </a:r>
          </a:p>
        </p:txBody>
      </p:sp>
    </p:spTree>
    <p:extLst>
      <p:ext uri="{BB962C8B-B14F-4D97-AF65-F5344CB8AC3E}">
        <p14:creationId xmlns:p14="http://schemas.microsoft.com/office/powerpoint/2010/main" val="128998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8702DA-A808-52CF-06CC-B49C5AC9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B98D17-A299-9370-EC3F-133F36058361}"/>
              </a:ext>
            </a:extLst>
          </p:cNvPr>
          <p:cNvSpPr txBox="1">
            <a:spLocks/>
          </p:cNvSpPr>
          <p:nvPr/>
        </p:nvSpPr>
        <p:spPr>
          <a:xfrm>
            <a:off x="731361" y="2660863"/>
            <a:ext cx="4981865" cy="1994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4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sz="2400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sz="24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63B2C-B7A6-289B-954B-BDB377CE1B35}"/>
              </a:ext>
            </a:extLst>
          </p:cNvPr>
          <p:cNvSpPr txBox="1">
            <a:spLocks/>
          </p:cNvSpPr>
          <p:nvPr/>
        </p:nvSpPr>
        <p:spPr>
          <a:xfrm>
            <a:off x="6433663" y="2660862"/>
            <a:ext cx="4981865" cy="1994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214A-4231-B869-AFC7-8BF9007C53A6}"/>
              </a:ext>
            </a:extLst>
          </p:cNvPr>
          <p:cNvSpPr txBox="1"/>
          <p:nvPr/>
        </p:nvSpPr>
        <p:spPr>
          <a:xfrm>
            <a:off x="4083268" y="5456595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✅ These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382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A5B-F159-D1DF-0F8F-A8B7F8C6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BE75-70A1-6EA5-0948-6D0336AF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3CDF2B-8388-0867-8CF3-40D0450CEA3C}"/>
              </a:ext>
            </a:extLst>
          </p:cNvPr>
          <p:cNvSpPr txBox="1">
            <a:spLocks/>
          </p:cNvSpPr>
          <p:nvPr/>
        </p:nvSpPr>
        <p:spPr>
          <a:xfrm>
            <a:off x="5477641" y="4719090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“No such method </a:t>
            </a:r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!”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9B3ADDB-7195-C16E-360F-8450A6FDAADF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231763" y="2810637"/>
            <a:ext cx="2052090" cy="176481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E90B-1379-B99F-840F-3755EA30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Huh? But there is a method called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ED15-E77E-1137-7B19-6208D32F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5871-B6F1-8450-6A37-BA94CC2B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0" y="1917895"/>
            <a:ext cx="2241550" cy="40280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6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C14A-BE23-FF92-A7D4-708263F7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90A3-B83A-9736-95B2-F2072457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8673"/>
            <a:ext cx="11404600" cy="3354253"/>
          </a:xfrm>
        </p:spPr>
        <p:txBody>
          <a:bodyPr/>
          <a:lstStyle/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C0E52-D7E0-4C89-7A1F-A75848E1AD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5053874"/>
            <a:ext cx="11404600" cy="1524726"/>
          </a:xfrm>
        </p:spPr>
        <p:txBody>
          <a:bodyPr>
            <a:normAutofit/>
          </a:bodyPr>
          <a:lstStyle/>
          <a:p>
            <a:r>
              <a:rPr lang="en-US" dirty="0"/>
              <a:t>By passing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dirty="0"/>
              <a:t>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, we promise not to modify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</a:p>
          <a:p>
            <a:r>
              <a:rPr lang="en-US" dirty="0"/>
              <a:t>Compiler cannot be sure if methods like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/>
              <a:t> and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/>
              <a:t> will modify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</a:p>
          <a:p>
            <a:r>
              <a:rPr lang="en-US" dirty="0"/>
              <a:t>Remember, member functions </a:t>
            </a:r>
            <a:r>
              <a:rPr lang="en-US" i="1" dirty="0"/>
              <a:t>can</a:t>
            </a:r>
            <a:r>
              <a:rPr lang="en-US" dirty="0"/>
              <a:t> access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17892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62EB0-92E8-BDD4-188B-5CAD6997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D2FF-833A-4D76-36D2-8EEB497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0FBD8-1109-1C6D-BA77-183B8318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6D9A7-4600-CDEA-44FF-D69B96913269}"/>
              </a:ext>
            </a:extLst>
          </p:cNvPr>
          <p:cNvSpPr txBox="1">
            <a:spLocks/>
          </p:cNvSpPr>
          <p:nvPr/>
        </p:nvSpPr>
        <p:spPr>
          <a:xfrm>
            <a:off x="6866851" y="382772"/>
            <a:ext cx="5121949" cy="53830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method: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”Dear compiler,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 promise not to modify this object inside of this method. Please hold me accountable.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Love, Jacob”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DADC65D6-CCE1-DF88-C691-663B303BE22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800" y="3074286"/>
            <a:ext cx="1736051" cy="1348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AE31B1BA-B0F2-44CD-69C0-F76675245AB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02200" y="3074286"/>
            <a:ext cx="1964651" cy="5836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4">
            <a:extLst>
              <a:ext uri="{FF2B5EF4-FFF2-40B4-BE49-F238E27FC236}">
                <a16:creationId xmlns:a16="http://schemas.microsoft.com/office/drawing/2014/main" id="{9A7E90DE-ED69-3515-E96B-418BDD42B62D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791205" y="3074286"/>
            <a:ext cx="1075647" cy="1548512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172DD-5CF5-2DB4-228E-75554FA08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21E4-CEC4-2A78-1290-5398E73F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C579C8-E5BE-0207-9B96-922CA6B8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Other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AB14AB-1C5C-5A06-D715-957C162EE27B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121949" cy="229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Make sure to also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implementation, or the compiler will scream</a:t>
            </a:r>
          </a:p>
        </p:txBody>
      </p:sp>
    </p:spTree>
    <p:extLst>
      <p:ext uri="{BB962C8B-B14F-4D97-AF65-F5344CB8AC3E}">
        <p14:creationId xmlns:p14="http://schemas.microsoft.com/office/powerpoint/2010/main" val="13242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1A314-5625-7513-1F12-9BB0F355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7720-0C39-492B-1D9B-E10B60CA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12A69-AD88-0ED4-3135-34C19EE3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106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// 😈😈😈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error: 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cannot assign to non-static data member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within const member function 'size'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06A9-F3BB-1DFE-39F9-0CF1A8B98453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121949" cy="229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Inside a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method, </a:t>
            </a:r>
            <a:r>
              <a:rPr lang="en-US" sz="2800" b="1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has type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Vector&lt;T&gt;*</a:t>
            </a:r>
          </a:p>
        </p:txBody>
      </p:sp>
    </p:spTree>
    <p:extLst>
      <p:ext uri="{BB962C8B-B14F-4D97-AF65-F5344CB8AC3E}">
        <p14:creationId xmlns:p14="http://schemas.microsoft.com/office/powerpoint/2010/main" val="26147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5CFD-C6BC-443D-026A-BD71E7E1D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1161B0-C647-E47F-094C-385F92FA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C8E672-DA54-833A-054F-19E4CF6FBDE9}"/>
              </a:ext>
            </a:extLst>
          </p:cNvPr>
          <p:cNvSpPr txBox="1">
            <a:spLocks/>
          </p:cNvSpPr>
          <p:nvPr/>
        </p:nvSpPr>
        <p:spPr>
          <a:xfrm>
            <a:off x="680484" y="1765004"/>
            <a:ext cx="5187119" cy="2690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2F279E-B7D0-4BBE-9239-8AF0432A6FDC}"/>
              </a:ext>
            </a:extLst>
          </p:cNvPr>
          <p:cNvSpPr txBox="1">
            <a:spLocks/>
          </p:cNvSpPr>
          <p:nvPr/>
        </p:nvSpPr>
        <p:spPr>
          <a:xfrm>
            <a:off x="680484" y="5077030"/>
            <a:ext cx="229167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1F1301F2-689D-90C9-9E8B-1BEBAC04FFFC}"/>
              </a:ext>
            </a:extLst>
          </p:cNvPr>
          <p:cNvCxnSpPr>
            <a:cxnSpLocks/>
          </p:cNvCxnSpPr>
          <p:nvPr/>
        </p:nvCxnSpPr>
        <p:spPr>
          <a:xfrm flipV="1">
            <a:off x="1749609" y="3721394"/>
            <a:ext cx="0" cy="1355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3D5D2-7753-1482-BE7E-5EDEADAF04DB}"/>
              </a:ext>
            </a:extLst>
          </p:cNvPr>
          <p:cNvSpPr txBox="1">
            <a:spLocks/>
          </p:cNvSpPr>
          <p:nvPr/>
        </p:nvSpPr>
        <p:spPr>
          <a:xfrm>
            <a:off x="6324398" y="1765004"/>
            <a:ext cx="5187118" cy="2690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this-&gt;x;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B49DF4-4CE0-1B6E-F2F1-F845BAE61535}"/>
              </a:ext>
            </a:extLst>
          </p:cNvPr>
          <p:cNvSpPr txBox="1">
            <a:spLocks/>
          </p:cNvSpPr>
          <p:nvPr/>
        </p:nvSpPr>
        <p:spPr>
          <a:xfrm>
            <a:off x="6324397" y="5077030"/>
            <a:ext cx="3308701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8B4A307-9911-8A57-37DC-5E9B62C9D678}"/>
              </a:ext>
            </a:extLst>
          </p:cNvPr>
          <p:cNvCxnSpPr>
            <a:cxnSpLocks/>
          </p:cNvCxnSpPr>
          <p:nvPr/>
        </p:nvCxnSpPr>
        <p:spPr>
          <a:xfrm flipV="1">
            <a:off x="8813173" y="3912781"/>
            <a:ext cx="0" cy="1164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7A2CAE-7DED-E308-8895-B20F21F5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marked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can only make use of the </a:t>
            </a:r>
            <a:r>
              <a:rPr lang="en-US" b="1" dirty="0">
                <a:solidFill>
                  <a:srgbClr val="C00000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1" dirty="0"/>
              <a:t> interface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interface are the functions that are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29F1D-56D8-C1E4-E9C4-203ED8E7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0331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08364A-09CC-9CC6-2DAE-06AD4CDA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interface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F016B4-28F6-B4C7-0495-86B07A389A1A}"/>
              </a:ext>
            </a:extLst>
          </p:cNvPr>
          <p:cNvGrpSpPr/>
          <p:nvPr/>
        </p:nvGrpSpPr>
        <p:grpSpPr>
          <a:xfrm>
            <a:off x="393700" y="1499325"/>
            <a:ext cx="5537200" cy="5130075"/>
            <a:chOff x="431800" y="1423125"/>
            <a:chExt cx="5537200" cy="5130075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BC1E833-C3E6-DAAE-034D-423A8FEEE46F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1423125"/>
              <a:ext cx="5537200" cy="4520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228600" tIns="228600" rIns="228600" bIns="228600" rtlCol="0" anchor="ctr">
              <a:noAutofit/>
            </a:bodyPr>
            <a:lstStyle>
              <a:lvl1pPr marL="12700" indent="0" algn="l" defTabSz="4572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tabLst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3275" indent="-3381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0000" indent="-3508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2438" indent="-349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463" indent="-3365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template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 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{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public: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bool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empty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void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push_back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&amp;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E3620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private: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logical_size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*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};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CE2E45-E0EC-1674-8B57-0CC37EC39CE5}"/>
                </a:ext>
              </a:extLst>
            </p:cNvPr>
            <p:cNvSpPr txBox="1"/>
            <p:nvPr/>
          </p:nvSpPr>
          <p:spPr>
            <a:xfrm>
              <a:off x="431800" y="6091535"/>
              <a:ext cx="553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BE181-FD5D-EC8A-5570-F07382A8BE1D}"/>
              </a:ext>
            </a:extLst>
          </p:cNvPr>
          <p:cNvGrpSpPr/>
          <p:nvPr/>
        </p:nvGrpSpPr>
        <p:grpSpPr>
          <a:xfrm>
            <a:off x="6261102" y="1499325"/>
            <a:ext cx="5537200" cy="5130075"/>
            <a:chOff x="431800" y="1423125"/>
            <a:chExt cx="5537200" cy="5130075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68286B9D-E33B-02BB-2AAD-3FB41B372595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1423125"/>
              <a:ext cx="5537200" cy="4520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228600" tIns="228600" rIns="228600" bIns="228600" rtlCol="0" anchor="ctr">
              <a:noAutofit/>
            </a:bodyPr>
            <a:lstStyle>
              <a:lvl1pPr marL="12700" indent="0" algn="l" defTabSz="4572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tabLst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3275" indent="-3381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0000" indent="-3508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2438" indent="-349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463" indent="-3365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template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 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{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public: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bool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empty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void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push_back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&amp;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E3620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private: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b="1" i="1" dirty="0">
                  <a:solidFill>
                    <a:srgbClr val="D73A49"/>
                  </a:solidFill>
                  <a:effectLst/>
                  <a:highlight>
                    <a:srgbClr val="FFFF00"/>
                  </a:highlight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logical_size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b="1" i="1" dirty="0">
                  <a:solidFill>
                    <a:srgbClr val="D73A49"/>
                  </a:solidFill>
                  <a:effectLst/>
                  <a:highlight>
                    <a:srgbClr val="FFFF00"/>
                  </a:highlight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*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};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D224D4-22FB-CD97-D00D-8B9BD8D96BD7}"/>
                </a:ext>
              </a:extLst>
            </p:cNvPr>
            <p:cNvSpPr txBox="1"/>
            <p:nvPr/>
          </p:nvSpPr>
          <p:spPr>
            <a:xfrm>
              <a:off x="431800" y="6091535"/>
              <a:ext cx="553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D73A49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32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D72B-3B3F-FDE2-A405-41AFAD6E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D6072-A946-14A1-9BC1-694ACC2F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D66D8E-B2A8-DD00-5274-3572FA412C0B}"/>
              </a:ext>
            </a:extLst>
          </p:cNvPr>
          <p:cNvSpPr txBox="1">
            <a:spLocks/>
          </p:cNvSpPr>
          <p:nvPr/>
        </p:nvSpPr>
        <p:spPr>
          <a:xfrm>
            <a:off x="6327338" y="2445489"/>
            <a:ext cx="5137810" cy="2425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152DD-40A3-EAE1-8019-FF6180BBB653}"/>
              </a:ext>
            </a:extLst>
          </p:cNvPr>
          <p:cNvSpPr txBox="1"/>
          <p:nvPr/>
        </p:nvSpPr>
        <p:spPr>
          <a:xfrm>
            <a:off x="4641114" y="5687430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Not the same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CE3160-B3CC-9E6A-A9DD-71E22907AA4C}"/>
              </a:ext>
            </a:extLst>
          </p:cNvPr>
          <p:cNvSpPr txBox="1">
            <a:spLocks/>
          </p:cNvSpPr>
          <p:nvPr/>
        </p:nvSpPr>
        <p:spPr>
          <a:xfrm>
            <a:off x="625037" y="2445489"/>
            <a:ext cx="5137810" cy="2425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3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AEDD-02D8-C8F0-B6F1-E7C74F54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BD41-33D6-2C01-8C7B-FDD28884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9A9B-3C8F-5E18-E659-3094C416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DFB98-5522-0367-C8DE-497C42EFFE18}"/>
              </a:ext>
            </a:extLst>
          </p:cNvPr>
          <p:cNvSpPr txBox="1">
            <a:spLocks/>
          </p:cNvSpPr>
          <p:nvPr/>
        </p:nvSpPr>
        <p:spPr>
          <a:xfrm>
            <a:off x="3636335" y="4613647"/>
            <a:ext cx="7535924" cy="14058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“🦁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Vector&lt;int&gt;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has no </a:t>
            </a:r>
            <a:r>
              <a:rPr lang="en-US" sz="2800" b="1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800" b="1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!!!”</a:t>
            </a:r>
          </a:p>
        </p:txBody>
      </p:sp>
    </p:spTree>
    <p:extLst>
      <p:ext uri="{BB962C8B-B14F-4D97-AF65-F5344CB8AC3E}">
        <p14:creationId xmlns:p14="http://schemas.microsoft.com/office/powerpoint/2010/main" val="2769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0C6E-1EE9-E039-AA09-993CDC23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9065-C1D4-3946-8828-C10CAEC4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A144C9-D6FD-65FE-7FF8-82F958FC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1592FE-D8E9-AE38-124A-6B40D32FF8E5}"/>
              </a:ext>
            </a:extLst>
          </p:cNvPr>
          <p:cNvSpPr txBox="1">
            <a:spLocks/>
          </p:cNvSpPr>
          <p:nvPr/>
        </p:nvSpPr>
        <p:spPr>
          <a:xfrm>
            <a:off x="5465135" y="1892595"/>
            <a:ext cx="5962305" cy="1536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Let’s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methods which don’t modify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6933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173A-A0D9-1DC9-40D2-914463B3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A030-6D97-F49A-8FE5-5E7C2147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1A361A-813B-629A-BC03-8462EE8F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682A8-C755-132C-3E6C-C4A6CD763B8A}"/>
              </a:ext>
            </a:extLst>
          </p:cNvPr>
          <p:cNvSpPr txBox="1">
            <a:spLocks/>
          </p:cNvSpPr>
          <p:nvPr/>
        </p:nvSpPr>
        <p:spPr>
          <a:xfrm>
            <a:off x="5465135" y="1892595"/>
            <a:ext cx="5962305" cy="1536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Let’s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methods which don’t modify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205810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2F25A-6F3A-A105-C5D5-FE047832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81D4-0972-0834-1DAF-74CE944B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9DB1-A610-338B-AEA3-E0666711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79327A-5C54-8825-0185-F79885C320A4}"/>
              </a:ext>
            </a:extLst>
          </p:cNvPr>
          <p:cNvSpPr txBox="1">
            <a:spLocks/>
          </p:cNvSpPr>
          <p:nvPr/>
        </p:nvSpPr>
        <p:spPr>
          <a:xfrm>
            <a:off x="4359349" y="4719090"/>
            <a:ext cx="5962305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“✅ Everything looks good to me!”</a:t>
            </a:r>
          </a:p>
        </p:txBody>
      </p:sp>
    </p:spTree>
    <p:extLst>
      <p:ext uri="{BB962C8B-B14F-4D97-AF65-F5344CB8AC3E}">
        <p14:creationId xmlns:p14="http://schemas.microsoft.com/office/powerpoint/2010/main" val="1533873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FCD89-53C0-67C3-3A6F-D45226C3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8BA0-A6D6-053E-833C-F601940A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975D4A-956E-3922-E7BE-F3EA6F09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template&lt;class T&gt;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Vector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size()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 empty()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T&amp; operator[]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T&amp;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C729-2437-1050-C42A-089ED6F8E0EA}"/>
              </a:ext>
            </a:extLst>
          </p:cNvPr>
          <p:cNvSpPr txBox="1">
            <a:spLocks/>
          </p:cNvSpPr>
          <p:nvPr/>
        </p:nvSpPr>
        <p:spPr>
          <a:xfrm>
            <a:off x="6650951" y="1014230"/>
            <a:ext cx="5325149" cy="3532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There’s at least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one (or maybe two)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problems with how this method is declared.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Turn to a partner and take 60s to talk about why! 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FDC32D9E-6CDE-6D4F-7422-F1AB65AAB667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679363" y="3268036"/>
            <a:ext cx="355601" cy="2912726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EA1-0851-F1B6-D924-8DE269F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consumers can modify!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4EE8-38AD-6DF3-1D0A-008A5E90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oops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42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35A0-5937-A322-E487-7494CD9F189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Since we return a </a:t>
            </a:r>
            <a:r>
              <a:rPr lang="en-US" b="1" dirty="0"/>
              <a:t>non-const reference</a:t>
            </a:r>
            <a:r>
              <a:rPr lang="en-US" dirty="0"/>
              <a:t>, we can assign to it!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BCC1F3-F792-7223-E6F6-603573B0A266}"/>
              </a:ext>
            </a:extLst>
          </p:cNvPr>
          <p:cNvSpPr txBox="1">
            <a:spLocks/>
          </p:cNvSpPr>
          <p:nvPr/>
        </p:nvSpPr>
        <p:spPr>
          <a:xfrm>
            <a:off x="5452241" y="4304211"/>
            <a:ext cx="5325149" cy="159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Remember, since 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const, we shouldn’t be able to modify it</a:t>
            </a:r>
          </a:p>
        </p:txBody>
      </p:sp>
    </p:spTree>
    <p:extLst>
      <p:ext uri="{BB962C8B-B14F-4D97-AF65-F5344CB8AC3E}">
        <p14:creationId xmlns:p14="http://schemas.microsoft.com/office/powerpoint/2010/main" val="28882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3EA53-1AB9-3193-D38F-03C4A14F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B74B-DA26-F46F-8510-7518DBE4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return a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reference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82D4F4-542A-9F20-33E1-A9D54800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>
                  <a:alpha val="25000"/>
                </a:srgbClr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2265-683A-D43A-3EFE-A08417385617}"/>
              </a:ext>
            </a:extLst>
          </p:cNvPr>
          <p:cNvSpPr txBox="1">
            <a:spLocks/>
          </p:cNvSpPr>
          <p:nvPr/>
        </p:nvSpPr>
        <p:spPr>
          <a:xfrm>
            <a:off x="6032205" y="1933359"/>
            <a:ext cx="5962305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Hmm... There’s still a problem here</a:t>
            </a:r>
          </a:p>
        </p:txBody>
      </p:sp>
    </p:spTree>
    <p:extLst>
      <p:ext uri="{BB962C8B-B14F-4D97-AF65-F5344CB8AC3E}">
        <p14:creationId xmlns:p14="http://schemas.microsoft.com/office/powerpoint/2010/main" val="16695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13C6-5820-1F7F-9E9F-DEE54620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BC84-F3DF-2E2B-02A9-E1DB267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non-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consumers can’t modify!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C378-F932-185C-EBCC-D2042C00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ooh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42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8464-8616-DBB9-BF1F-ED299AB57BA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If we return a const reference, now we cannot update elements!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2B67F-CC3F-8B6A-8707-10399AED20E6}"/>
              </a:ext>
            </a:extLst>
          </p:cNvPr>
          <p:cNvSpPr txBox="1">
            <a:spLocks/>
          </p:cNvSpPr>
          <p:nvPr/>
        </p:nvSpPr>
        <p:spPr>
          <a:xfrm>
            <a:off x="3987800" y="4495799"/>
            <a:ext cx="6814991" cy="10689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Can’t assign to 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int&amp;</a:t>
            </a:r>
          </a:p>
        </p:txBody>
      </p:sp>
    </p:spTree>
    <p:extLst>
      <p:ext uri="{BB962C8B-B14F-4D97-AF65-F5344CB8AC3E}">
        <p14:creationId xmlns:p14="http://schemas.microsoft.com/office/powerpoint/2010/main" val="9030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1CC4-EA0B-78C2-CC57-E54BF0B3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F7E2-E382-6377-CEA2-74E4A630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3064691"/>
            <a:ext cx="11404600" cy="325773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5845-9F69-1701-FA8D-87F812B03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1541416"/>
            <a:ext cx="11404600" cy="1379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define two versions of our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/>
              <a:t> method</a:t>
            </a:r>
          </a:p>
          <a:p>
            <a:r>
              <a:rPr lang="en-US" dirty="0"/>
              <a:t>One version gets called for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instances</a:t>
            </a:r>
          </a:p>
          <a:p>
            <a:r>
              <a:rPr lang="en-US" dirty="0"/>
              <a:t>…And another that gets called for non-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753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2F33-B970-0FDD-BF6A-6DB33FD1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9071-C7B6-D98D-F47B-E05AC55E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9CFC7-3130-E207-5E32-F1E044E2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F94BD8-5E88-FCA9-5A7D-D64574DF3C68}"/>
              </a:ext>
            </a:extLst>
          </p:cNvPr>
          <p:cNvSpPr txBox="1">
            <a:spLocks/>
          </p:cNvSpPr>
          <p:nvPr/>
        </p:nvSpPr>
        <p:spPr>
          <a:xfrm>
            <a:off x="3605067" y="2200638"/>
            <a:ext cx="4981865" cy="2425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148159-7C19-373E-E1F0-306417F3C6B4}"/>
              </a:ext>
            </a:extLst>
          </p:cNvPr>
          <p:cNvSpPr txBox="1">
            <a:spLocks/>
          </p:cNvSpPr>
          <p:nvPr/>
        </p:nvSpPr>
        <p:spPr>
          <a:xfrm>
            <a:off x="2769424" y="5247152"/>
            <a:ext cx="229167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039CC610-EE85-FF0A-47DE-96A8DC83518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915261" y="3901846"/>
            <a:ext cx="763065" cy="13453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BC5624-61A5-1A13-67BF-C4DAA8D66E19}"/>
              </a:ext>
            </a:extLst>
          </p:cNvPr>
          <p:cNvSpPr txBox="1">
            <a:spLocks/>
          </p:cNvSpPr>
          <p:nvPr/>
        </p:nvSpPr>
        <p:spPr>
          <a:xfrm>
            <a:off x="5717838" y="5247152"/>
            <a:ext cx="498186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</a:t>
            </a:r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Mwahahaha pointer dereference</a:t>
            </a:r>
          </a:p>
        </p:txBody>
      </p:sp>
      <p:cxnSp>
        <p:nvCxnSpPr>
          <p:cNvPr id="13" name="Straight Arrow Connector 4">
            <a:extLst>
              <a:ext uri="{FF2B5EF4-FFF2-40B4-BE49-F238E27FC236}">
                <a16:creationId xmlns:a16="http://schemas.microsoft.com/office/drawing/2014/main" id="{FA46DC42-C8DB-A3F3-8C94-29F558EC14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371292" y="3901846"/>
            <a:ext cx="2837478" cy="13453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6760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FBE1-974B-2B3A-BCB1-792BF670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1A67-99C1-D5A8-71AA-23984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FA54-F442-2020-CC87-E0815B24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C5C0A9-2A91-1CB5-21BF-AFF7E676E657}"/>
              </a:ext>
            </a:extLst>
          </p:cNvPr>
          <p:cNvSpPr txBox="1">
            <a:spLocks/>
          </p:cNvSpPr>
          <p:nvPr/>
        </p:nvSpPr>
        <p:spPr>
          <a:xfrm>
            <a:off x="6671441" y="2997200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Two methods with the same implementation.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It’s a bit redundant, but it’s only one line</a:t>
            </a:r>
          </a:p>
        </p:txBody>
      </p:sp>
    </p:spTree>
    <p:extLst>
      <p:ext uri="{BB962C8B-B14F-4D97-AF65-F5344CB8AC3E}">
        <p14:creationId xmlns:p14="http://schemas.microsoft.com/office/powerpoint/2010/main" val="40036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6BD9-5D6D-9666-F1BA-BED50313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added a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31B0-051B-2DD5-DBF7-63502ACE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84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8B8B-C59B-8215-4F13-9E31815D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4A17-0C1B-0C88-385A-E1E587E6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What about the const version of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CAB1-921C-37AA-AC76-BDE47AC54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0227-B28B-D75D-C7D6-B66E3FA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94B4-EC87-0DD1-0553-21634177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695B6-9152-D03B-3FA3-96D023445064}"/>
              </a:ext>
            </a:extLst>
          </p:cNvPr>
          <p:cNvSpPr txBox="1">
            <a:spLocks/>
          </p:cNvSpPr>
          <p:nvPr/>
        </p:nvSpPr>
        <p:spPr>
          <a:xfrm>
            <a:off x="6096000" y="2980507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works, but it’s super redundant. There must be a better way!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134E8-8DA5-024E-D920-5E87BC8BE0A0}"/>
              </a:ext>
            </a:extLst>
          </p:cNvPr>
          <p:cNvSpPr txBox="1"/>
          <p:nvPr/>
        </p:nvSpPr>
        <p:spPr>
          <a:xfrm>
            <a:off x="8250865" y="1413129"/>
            <a:ext cx="15523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9553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1E703D-1A87-CEBC-0008-0FE0E9C9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Casting: the process of converting one type to another</a:t>
            </a:r>
          </a:p>
          <a:p>
            <a:pPr lvl="1"/>
            <a:r>
              <a:rPr lang="en-US" dirty="0"/>
              <a:t>There are </a:t>
            </a:r>
            <a:r>
              <a:rPr lang="en-US" i="1" dirty="0"/>
              <a:t>many </a:t>
            </a:r>
            <a:r>
              <a:rPr lang="en-US" dirty="0"/>
              <a:t>ways to cast in C++</a:t>
            </a:r>
          </a:p>
          <a:p>
            <a:r>
              <a:rPr lang="en-US" dirty="0" err="1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/>
              <a:t>allows us to “cast away” the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-ness of a variable</a:t>
            </a:r>
          </a:p>
          <a:p>
            <a:pPr lvl="1"/>
            <a:r>
              <a:rPr lang="en-US" dirty="0"/>
              <a:t>Usage: </a:t>
            </a:r>
            <a:r>
              <a:rPr lang="en-US" dirty="0" err="1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target_type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&gt;(expression)</a:t>
            </a:r>
          </a:p>
          <a:p>
            <a:pPr lvl="1"/>
            <a:r>
              <a:rPr lang="en-US" dirty="0">
                <a:ea typeface="EmbedMenlo" panose="020B0609030804020204" pitchFamily="49" charset="0"/>
                <a:cs typeface="EmbedMenlo" panose="020B0609030804020204" pitchFamily="49" charset="0"/>
              </a:rPr>
              <a:t>So why is this useful?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B948A-41BE-DD87-6A34-5D365E9C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(but useful) aside</a:t>
            </a:r>
          </a:p>
        </p:txBody>
      </p:sp>
    </p:spTree>
    <p:extLst>
      <p:ext uri="{BB962C8B-B14F-4D97-AF65-F5344CB8AC3E}">
        <p14:creationId xmlns:p14="http://schemas.microsoft.com/office/powerpoint/2010/main" val="6759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426E-62D4-1206-0B36-BD11BAE0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50F2-6991-777A-CD7C-8B3ABDA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4602-7667-0E4F-EC12-49383FD1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005CC5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E0435B-82B7-D629-5331-A55E0D266307}"/>
              </a:ext>
            </a:extLst>
          </p:cNvPr>
          <p:cNvSpPr txBox="1">
            <a:spLocks/>
          </p:cNvSpPr>
          <p:nvPr/>
        </p:nvSpPr>
        <p:spPr>
          <a:xfrm>
            <a:off x="6096000" y="2548707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Ahh no more redundancy… But what in the Bjarne is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24231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31EC-39A7-9438-CB8B-1C220BA9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3698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E8B68-2EE8-D5CA-F9A0-809CDBC2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8B1-87A3-A094-AD48-C629D7B4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1455-0D16-CF2C-9D3F-0D06645DB3CF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3CA28BC6-804F-A434-A2BE-C5D7351E074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170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D1601-A504-68ED-DAE3-FE5F6E75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06BE-C937-C214-93D1-8382EF80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2CF8-E07B-64E8-D53B-A395C91E05D3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6AF605BC-6888-55EF-766D-4C1A813F71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0BB5EB-96B7-C4E5-E1C1-632E17D4D27A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ABC061B3-4F9A-ABBD-7D2F-6EBB46581F9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BFE083-68A3-2D64-AD72-F14E1646E33A}"/>
              </a:ext>
            </a:extLst>
          </p:cNvPr>
          <p:cNvSpPr txBox="1">
            <a:spLocks/>
          </p:cNvSpPr>
          <p:nvPr/>
        </p:nvSpPr>
        <p:spPr>
          <a:xfrm>
            <a:off x="3768047" y="4458920"/>
            <a:ext cx="392992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0" name="Straight Arrow Connector 4">
            <a:extLst>
              <a:ext uri="{FF2B5EF4-FFF2-40B4-BE49-F238E27FC236}">
                <a16:creationId xmlns:a16="http://schemas.microsoft.com/office/drawing/2014/main" id="{A96DC84F-EE18-AFEE-8492-3D54158C8CD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3010" y="3706169"/>
            <a:ext cx="497669" cy="752751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3E5A3729-BC5E-AC51-B595-7CE62A74CFF3}"/>
              </a:ext>
            </a:extLst>
          </p:cNvPr>
          <p:cNvCxnSpPr>
            <a:cxnSpLocks/>
          </p:cNvCxnSpPr>
          <p:nvPr/>
        </p:nvCxnSpPr>
        <p:spPr>
          <a:xfrm>
            <a:off x="5733010" y="3706169"/>
            <a:ext cx="1093093" cy="0"/>
          </a:xfrm>
          <a:prstGeom prst="straightConnector1">
            <a:avLst/>
          </a:prstGeom>
          <a:ln w="76200">
            <a:solidFill>
              <a:srgbClr val="005CC5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3685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3B899-6FE0-C451-46C6-56BE4AA0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04AF-8624-2902-1E7E-E71E4B94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E26C-6EF6-D3D5-27F0-45A7797F05E8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A077A7E3-752C-5EAF-BAEF-870FC894EBB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662279-AC35-2E60-8950-CA3C38EAF1FB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1761D677-D3E4-FB6D-A78D-9DDF45F13EE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1763ED-90FC-4665-C26D-A22D30F5F2A5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C3EDFB68-888F-497F-83DA-B3FB6FFD8E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544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6935-B494-6DFA-2B3E-C9CE6BC45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23D-B8C1-C181-E879-12DB9F2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sz="280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E511-0C7F-410D-5CDF-A497B475B64E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49498149-1AFA-67F6-048A-442A1D59729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1A3B4D-F640-64D0-5737-842ADE7A8471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DB7A84CE-375D-9287-65B9-B9D4A40720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63500D-E16D-BBC3-FA24-A1A6DD9E9956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41FA5FD9-99BD-55E9-92D2-1F175EB4E86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23D254-E228-B1B6-1D04-17D0545274E0}"/>
              </a:ext>
            </a:extLst>
          </p:cNvPr>
          <p:cNvSpPr txBox="1">
            <a:spLocks/>
          </p:cNvSpPr>
          <p:nvPr/>
        </p:nvSpPr>
        <p:spPr>
          <a:xfrm>
            <a:off x="6553200" y="4939996"/>
            <a:ext cx="5325149" cy="14354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Phew... This is the non-const version of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endParaRPr lang="en-US" sz="2800" dirty="0">
              <a:solidFill>
                <a:srgbClr val="6F42C1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4DBE836F-CD1C-F1D3-9024-469D691449F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758575" y="3853088"/>
            <a:ext cx="457200" cy="10869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719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D2F6-5C16-DE3A-BB71-F066CF8F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702-4C7A-CAFE-6E30-07FD48B3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sz="280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sz="2800" dirty="0">
              <a:solidFill>
                <a:srgbClr val="24292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E9EF-1DCC-B076-6D01-6057D8E21BCA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43079B20-E347-E4DE-E61D-31B0A664656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BD7228-00D0-20B3-1FA3-97A4E1EF4E2F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67E10CCE-531E-DC28-36DA-A1B906FD61B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C07E20-5D5F-3E61-75C3-693DDB6F051C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52719187-6176-57E2-7F47-5F1E351455A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4CBCE-4A6A-79BC-2122-63727F9AF565}"/>
              </a:ext>
            </a:extLst>
          </p:cNvPr>
          <p:cNvSpPr txBox="1">
            <a:spLocks/>
          </p:cNvSpPr>
          <p:nvPr/>
        </p:nvSpPr>
        <p:spPr>
          <a:xfrm>
            <a:off x="6553200" y="4939996"/>
            <a:ext cx="5325149" cy="14354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Phew... This is the non-const version of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endParaRPr lang="en-US" sz="2800" dirty="0">
              <a:solidFill>
                <a:srgbClr val="6F42C1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E206142A-3130-0553-B8ED-79F9D31648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758575" y="3853088"/>
            <a:ext cx="457200" cy="10869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247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2A6D8-AE29-D04B-5ECF-1CEA4A1B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EBEB-B232-91AD-8567-93A77307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forces compiler to pick right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88CE-1522-1D24-0574-BEAA1CA8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sz="2800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44262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A3B3-5587-8BF8-FABD-06935AC2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35D-6155-0DBA-4572-91C243A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AB5D-7D84-0381-029A-59801532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005CC5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911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DB0569-02CE-BDDB-6442-D791A9A1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just about never</a:t>
            </a:r>
          </a:p>
          <a:p>
            <a:r>
              <a:rPr lang="en-US" dirty="0" err="1">
                <a:solidFill>
                  <a:srgbClr val="D73A48"/>
                </a:solidFill>
              </a:rPr>
              <a:t>const_cast</a:t>
            </a:r>
            <a:r>
              <a:rPr lang="en-US" dirty="0">
                <a:solidFill>
                  <a:srgbClr val="D73A48"/>
                </a:solidFill>
              </a:rPr>
              <a:t> </a:t>
            </a:r>
            <a:r>
              <a:rPr lang="en-US" dirty="0"/>
              <a:t>tells the compiler: “don’t worry I’ve got this”</a:t>
            </a:r>
          </a:p>
          <a:p>
            <a:r>
              <a:rPr lang="en-US" dirty="0"/>
              <a:t>If you need a mutable value, just don’t add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 the first place</a:t>
            </a:r>
          </a:p>
          <a:p>
            <a:r>
              <a:rPr lang="en-US" dirty="0"/>
              <a:t>Valid uses of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are few and far between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93C7AD-F09A-326C-E588-493DFE17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641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1537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E2B8A-5BDA-CD9A-D1E7-65A33E1BEF35}"/>
              </a:ext>
            </a:extLst>
          </p:cNvPr>
          <p:cNvSpPr txBox="1">
            <a:spLocks/>
          </p:cNvSpPr>
          <p:nvPr/>
        </p:nvSpPr>
        <p:spPr>
          <a:xfrm>
            <a:off x="393700" y="3636335"/>
            <a:ext cx="11404600" cy="98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Is there anything more fine-grained?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E1BAE8-C874-FC59-A3A9-7615E58941BB}"/>
              </a:ext>
            </a:extLst>
          </p:cNvPr>
          <p:cNvSpPr txBox="1">
            <a:spLocks/>
          </p:cNvSpPr>
          <p:nvPr/>
        </p:nvSpPr>
        <p:spPr>
          <a:xfrm>
            <a:off x="393700" y="2496879"/>
            <a:ext cx="11404600" cy="98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makes an </a:t>
            </a:r>
            <a:r>
              <a:rPr lang="en-US" i="1" dirty="0"/>
              <a:t>entire</a:t>
            </a:r>
            <a:r>
              <a:rPr lang="en-US" dirty="0"/>
              <a:t> object mutable</a:t>
            </a:r>
          </a:p>
        </p:txBody>
      </p:sp>
    </p:spTree>
    <p:extLst>
      <p:ext uri="{BB962C8B-B14F-4D97-AF65-F5344CB8AC3E}">
        <p14:creationId xmlns:p14="http://schemas.microsoft.com/office/powerpoint/2010/main" val="12132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964-5D5F-A4D1-074F-67082ECF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C++ party trick: </a:t>
            </a:r>
            <a:r>
              <a:rPr lang="en-US" dirty="0">
                <a:solidFill>
                  <a:srgbClr val="D73A48"/>
                </a:solidFill>
              </a:rPr>
              <a:t>mutable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3B99-79D4-A88A-E562-E95684C0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dontTouchThis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mutable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iCanChange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cm;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cm.dontTouchThis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= 42; 	// ❌ Not allowed, cm is const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cm.iCanChange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3.14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// ✅ Ok,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iCanChange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mutable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52D0-57A9-D538-3488-0B3F364FA5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Like </a:t>
            </a:r>
            <a:r>
              <a:rPr lang="en-US" dirty="0" err="1">
                <a:solidFill>
                  <a:srgbClr val="D73A48"/>
                </a:solidFill>
              </a:rPr>
              <a:t>const_cast</a:t>
            </a:r>
            <a:r>
              <a:rPr lang="en-US" dirty="0"/>
              <a:t>, </a:t>
            </a:r>
            <a:r>
              <a:rPr lang="en-US" dirty="0">
                <a:solidFill>
                  <a:srgbClr val="D73A48"/>
                </a:solidFill>
              </a:rPr>
              <a:t>mutable</a:t>
            </a:r>
            <a:r>
              <a:rPr lang="en-US" dirty="0"/>
              <a:t> circumvents const protections. Use it carefully!</a:t>
            </a:r>
          </a:p>
        </p:txBody>
      </p:sp>
    </p:spTree>
    <p:extLst>
      <p:ext uri="{BB962C8B-B14F-4D97-AF65-F5344CB8AC3E}">
        <p14:creationId xmlns:p14="http://schemas.microsoft.com/office/powerpoint/2010/main" val="23524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F467-2FD8-2F45-E2AD-9086F80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</a:t>
            </a:r>
            <a:r>
              <a:rPr lang="en-US" dirty="0"/>
              <a:t> example: storing debug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FA70-437C-3549-74AD-5FAE865C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CameraRay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origin;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Direction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direction;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mutable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debugColor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renderRay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CameraRay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ray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.debugColor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Color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.Yellow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// Show debug ray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/* Rendering logic goes here ... */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5C7B6-6AFC-5960-129E-A74BEC29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70" y="1397724"/>
            <a:ext cx="5654630" cy="248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S106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8B6FF"/>
      </a:accent1>
      <a:accent2>
        <a:srgbClr val="FF5757"/>
      </a:accent2>
      <a:accent3>
        <a:srgbClr val="FFBD59"/>
      </a:accent3>
      <a:accent4>
        <a:srgbClr val="7ED957"/>
      </a:accent4>
      <a:accent5>
        <a:srgbClr val="FF4487"/>
      </a:accent5>
      <a:accent6>
        <a:srgbClr val="4EA72E"/>
      </a:accent6>
      <a:hlink>
        <a:srgbClr val="467886"/>
      </a:hlink>
      <a:folHlink>
        <a:srgbClr val="96607D"/>
      </a:folHlink>
    </a:clrScheme>
    <a:fontScheme name="Open Sans">
      <a:majorFont>
        <a:latin typeface="Open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23459</TotalTime>
  <Words>5140</Words>
  <Application>Microsoft Office PowerPoint</Application>
  <PresentationFormat>Widescreen</PresentationFormat>
  <Paragraphs>799</Paragraphs>
  <Slides>103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Office Theme</vt:lpstr>
      <vt:lpstr>Welcome back! Link to Attendance Form ↓</vt:lpstr>
      <vt:lpstr>Last Time: Classes</vt:lpstr>
      <vt:lpstr>A Point on classes</vt:lpstr>
      <vt:lpstr>A Point on classes</vt:lpstr>
      <vt:lpstr>It’s a pointer to the current class instance</vt:lpstr>
      <vt:lpstr>The importance of this</vt:lpstr>
      <vt:lpstr>The importance of this</vt:lpstr>
      <vt:lpstr>What is this?</vt:lpstr>
      <vt:lpstr>PowerPoint Presentation</vt:lpstr>
      <vt:lpstr>A Hypothetical Example: IntVector</vt:lpstr>
      <vt:lpstr>Not so fast…</vt:lpstr>
      <vt:lpstr>You realize you need to handle...</vt:lpstr>
      <vt:lpstr>IntVector is too specific</vt:lpstr>
      <vt:lpstr>What are templates?</vt:lpstr>
      <vt:lpstr>Lecture 8:  Template Classes and Const Correctness</vt:lpstr>
      <vt:lpstr>std::vector&lt;T&gt;</vt:lpstr>
      <vt:lpstr>Today’s Agenda</vt:lpstr>
      <vt:lpstr>PowerPoint Presentation</vt:lpstr>
      <vt:lpstr>Template Classes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Problems with macros</vt:lpstr>
      <vt:lpstr>Key Idea: Templates automate code generation</vt:lpstr>
      <vt:lpstr>Templates have come a long way</vt:lpstr>
      <vt:lpstr>Template Instantiation</vt:lpstr>
      <vt:lpstr>Template Instantiation</vt:lpstr>
      <vt:lpstr>A template is like a factory</vt:lpstr>
      <vt:lpstr>PowerPoint Presentation</vt:lpstr>
      <vt:lpstr>Templates vs. Types</vt:lpstr>
      <vt:lpstr>Templates vs. Types</vt:lpstr>
      <vt:lpstr>What’s the problem with this code?</vt:lpstr>
      <vt:lpstr>Note: These are two distinct types</vt:lpstr>
      <vt:lpstr>Fun Fact: typename is interchangeable</vt:lpstr>
      <vt:lpstr>Fun Fact: typename is interchangeable</vt:lpstr>
      <vt:lpstr>PowerPoint Presentation</vt:lpstr>
      <vt:lpstr>👻 A few template quirks 👻</vt:lpstr>
      <vt:lpstr>(1) Must copy template &lt;…&gt; syntax in .cpp </vt:lpstr>
      <vt:lpstr>Template class implementation</vt:lpstr>
      <vt:lpstr>Template class implementation</vt:lpstr>
      <vt:lpstr>Template class implementation</vt:lpstr>
      <vt:lpstr>(2) .h must include .cpp at bottom of file</vt:lpstr>
      <vt:lpstr>Normal class implementation</vt:lpstr>
      <vt:lpstr>Template class implementation</vt:lpstr>
      <vt:lpstr>That’s pretty weird 🤨 Why?</vt:lpstr>
      <vt:lpstr>(3) typename is the same as class</vt:lpstr>
      <vt:lpstr>(3) typename is the same as class</vt:lpstr>
      <vt:lpstr>(3) typename is the same as class</vt:lpstr>
      <vt:lpstr>PowerPoint Presentation</vt:lpstr>
      <vt:lpstr>Code Demo</vt:lpstr>
      <vt:lpstr>Recall: how is vector implemented?</vt:lpstr>
      <vt:lpstr>Let’s implement a Vector</vt:lpstr>
      <vt:lpstr>PowerPoint Presentation</vt:lpstr>
      <vt:lpstr>Const Correctness</vt:lpstr>
      <vt:lpstr>Let’s use our Vector class!</vt:lpstr>
      <vt:lpstr>Huh? But there is a method called size</vt:lpstr>
      <vt:lpstr>What is the problem?</vt:lpstr>
      <vt:lpstr>How do we fix it?</vt:lpstr>
      <vt:lpstr>How do we fix it (.cpp file)?</vt:lpstr>
      <vt:lpstr>How do we fix it (.cpp file)?</vt:lpstr>
      <vt:lpstr>What is this?</vt:lpstr>
      <vt:lpstr>The const interface</vt:lpstr>
      <vt:lpstr>The const interface</vt:lpstr>
      <vt:lpstr>PowerPoint Presentation</vt:lpstr>
      <vt:lpstr>Back to our Vector class!</vt:lpstr>
      <vt:lpstr>Back to our Vector class!</vt:lpstr>
      <vt:lpstr>Back to our Vector class!</vt:lpstr>
      <vt:lpstr>Back to our Vector class!</vt:lpstr>
      <vt:lpstr>Back to our Vector class!</vt:lpstr>
      <vt:lpstr>Problem #1: const consumers can modify!</vt:lpstr>
      <vt:lpstr>Solution: return a const reference</vt:lpstr>
      <vt:lpstr>Problem #2: non-const consumers can’t modify!</vt:lpstr>
      <vt:lpstr>Solution: const overloading!</vt:lpstr>
      <vt:lpstr>Solution: const overloading (.cpp file)!</vt:lpstr>
      <vt:lpstr>PowerPoint Presentation</vt:lpstr>
      <vt:lpstr>Solution: const overloading (.cpp file)!</vt:lpstr>
      <vt:lpstr>What if we added a findElement?</vt:lpstr>
      <vt:lpstr>Implementing findElement</vt:lpstr>
      <vt:lpstr>Implementing findElement</vt:lpstr>
      <vt:lpstr>A slight (but useful) aside</vt:lpstr>
      <vt:lpstr>Implementing findElement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 forces compiler to pick right overload</vt:lpstr>
      <vt:lpstr>Implementing findElement</vt:lpstr>
      <vt:lpstr>When to use const_cast?</vt:lpstr>
      <vt:lpstr>PowerPoint Presentation</vt:lpstr>
      <vt:lpstr>PowerPoint Presentation</vt:lpstr>
      <vt:lpstr>A C++ party trick: mutable keyword</vt:lpstr>
      <vt:lpstr>mutable example: storing debug info</vt:lpstr>
      <vt:lpstr>Recap</vt:lpstr>
      <vt:lpstr>Meme of the Day</vt:lpstr>
      <vt:lpstr>What We Covered</vt:lpstr>
      <vt:lpstr>Next Time: Template Functions  Unlocking the power of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Types and Structs</dc:title>
  <dc:creator>Jacob Tristan Roberts-Baca</dc:creator>
  <cp:lastModifiedBy>Jacob Tristan Roberts-Baca</cp:lastModifiedBy>
  <cp:revision>99</cp:revision>
  <dcterms:created xsi:type="dcterms:W3CDTF">2024-08-11T15:35:55Z</dcterms:created>
  <dcterms:modified xsi:type="dcterms:W3CDTF">2024-11-13T09:40:07Z</dcterms:modified>
</cp:coreProperties>
</file>