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28.fntdata" ContentType="application/x-fontdata"/>
  <Override PartName="/ppt/fonts/font29.fntdata" ContentType="application/x-fontdata"/>
  <Override PartName="/ppt/fonts/font3.fntdata" ContentType="application/x-fontdata"/>
  <Override PartName="/ppt/fonts/font30.fntdata" ContentType="application/x-fontdata"/>
  <Override PartName="/ppt/fonts/font31.fntdata" ContentType="application/x-fontdata"/>
  <Override PartName="/ppt/fonts/font32.fntdata" ContentType="application/x-fontdata"/>
  <Override PartName="/ppt/fonts/font33.fntdata" ContentType="application/x-fontdata"/>
  <Override PartName="/ppt/fonts/font34.fntdata" ContentType="application/x-fontdata"/>
  <Override PartName="/ppt/fonts/font35.fntdata" ContentType="application/x-fontdata"/>
  <Override PartName="/ppt/fonts/font36.fntdata" ContentType="application/x-fontdata"/>
  <Override PartName="/ppt/fonts/font37.fntdata" ContentType="application/x-fontdata"/>
  <Override PartName="/ppt/fonts/font38.fntdata" ContentType="application/x-fontdata"/>
  <Override PartName="/ppt/fonts/font39.fntdata" ContentType="application/x-fontdata"/>
  <Override PartName="/ppt/fonts/font4.fntdata" ContentType="application/x-fontdata"/>
  <Override PartName="/ppt/fonts/font40.fntdata" ContentType="application/x-fontdata"/>
  <Override PartName="/ppt/fonts/font41.fntdata" ContentType="application/x-fontdata"/>
  <Override PartName="/ppt/fonts/font42.fntdata" ContentType="application/x-fontdata"/>
  <Override PartName="/ppt/fonts/font43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2" r:id="rId6"/>
    <p:sldId id="259" r:id="rId7"/>
    <p:sldId id="312" r:id="rId8"/>
    <p:sldId id="365" r:id="rId9"/>
    <p:sldId id="367" r:id="rId10"/>
    <p:sldId id="368" r:id="rId11"/>
    <p:sldId id="311" r:id="rId12"/>
    <p:sldId id="279" r:id="rId13"/>
    <p:sldId id="313" r:id="rId14"/>
    <p:sldId id="260" r:id="rId15"/>
    <p:sldId id="314" r:id="rId16"/>
    <p:sldId id="315" r:id="rId17"/>
    <p:sldId id="377" r:id="rId18"/>
    <p:sldId id="261" r:id="rId19"/>
    <p:sldId id="266" r:id="rId20"/>
  </p:sldIdLst>
  <p:sldSz cx="9144000" cy="5143500"/>
  <p:notesSz cx="6858000" cy="9144000"/>
  <p:embeddedFontLst>
    <p:embeddedFont>
      <p:font typeface="Proxima Nova" charset="0"/>
      <p:regular r:id="rId24"/>
      <p:bold r:id="rId25"/>
      <p:italic r:id="rId26"/>
      <p:boldItalic r:id="rId27"/>
    </p:embeddedFont>
    <p:embeddedFont>
      <p:font typeface="Roboto Medium" charset="0"/>
      <p:regular r:id="rId28"/>
      <p:bold r:id="rId29"/>
      <p:italic r:id="rId30"/>
      <p:boldItalic r:id="rId31"/>
    </p:embeddedFont>
    <p:embeddedFont>
      <p:font typeface="Merriweather Light" charset="0"/>
      <p:regular r:id="rId32"/>
      <p:bold r:id="rId33"/>
      <p:italic r:id="rId34"/>
      <p:boldItalic r:id="rId35"/>
    </p:embeddedFont>
    <p:embeddedFont>
      <p:font typeface="Vidaloka" charset="0"/>
      <p:regular r:id="rId36"/>
    </p:embeddedFont>
    <p:embeddedFont>
      <p:font typeface="Proxima Nova Semibold" charset="0"/>
      <p:regular r:id="rId37"/>
      <p:bold r:id="rId38"/>
      <p:boldItalic r:id="rId39"/>
    </p:embeddedFont>
    <p:embeddedFont>
      <p:font typeface="Amatic SC" charset="0"/>
      <p:regular r:id="rId40"/>
      <p:bold r:id="rId41"/>
    </p:embeddedFont>
    <p:embeddedFont>
      <p:font typeface="Montserrat" charset="0"/>
      <p:regular r:id="rId42"/>
      <p:bold r:id="rId43"/>
      <p:italic r:id="rId44"/>
      <p:boldItalic r:id="rId45"/>
    </p:embeddedFont>
    <p:embeddedFont>
      <p:font typeface="Lato" charset="0"/>
      <p:regular r:id="rId46"/>
      <p:bold r:id="rId47"/>
      <p:italic r:id="rId48"/>
      <p:boldItalic r:id="rId49"/>
    </p:embeddedFont>
    <p:embeddedFont>
      <p:font typeface="Open Sans SemiBold" charset="0"/>
      <p:regular r:id="rId50"/>
      <p:bold r:id="rId51"/>
      <p:italic r:id="rId52"/>
      <p:boldItalic r:id="rId53"/>
    </p:embeddedFont>
    <p:embeddedFont>
      <p:font typeface="Russo One" charset="0"/>
      <p:regular r:id="rId54"/>
    </p:embeddedFont>
    <p:embeddedFont>
      <p:font typeface="PT Sans" charset="0"/>
      <p:regular r:id="rId55"/>
      <p:bold r:id="rId56"/>
      <p:italic r:id="rId57"/>
      <p:boldItalic r:id="rId58"/>
    </p:embeddedFont>
    <p:embeddedFont>
      <p:font typeface="Crimson Text" charset="0"/>
      <p:regular r:id="rId59"/>
      <p:bold r:id="rId60"/>
      <p:italic r:id="rId61"/>
      <p:boldItalic r:id="rId62"/>
    </p:embeddedFont>
    <p:embeddedFont>
      <p:font typeface="Open Sans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19B"/>
    <a:srgbClr val="FDA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font" Target="fonts/font43.fntdata"/><Relationship Id="rId65" Type="http://schemas.openxmlformats.org/officeDocument/2006/relationships/font" Target="fonts/font42.fntdata"/><Relationship Id="rId64" Type="http://schemas.openxmlformats.org/officeDocument/2006/relationships/font" Target="fonts/font41.fntdata"/><Relationship Id="rId63" Type="http://schemas.openxmlformats.org/officeDocument/2006/relationships/font" Target="fonts/font40.fntdata"/><Relationship Id="rId62" Type="http://schemas.openxmlformats.org/officeDocument/2006/relationships/font" Target="fonts/font39.fntdata"/><Relationship Id="rId61" Type="http://schemas.openxmlformats.org/officeDocument/2006/relationships/font" Target="fonts/font38.fntdata"/><Relationship Id="rId60" Type="http://schemas.openxmlformats.org/officeDocument/2006/relationships/font" Target="fonts/font37.fntdata"/><Relationship Id="rId6" Type="http://schemas.openxmlformats.org/officeDocument/2006/relationships/slide" Target="slides/slide3.xml"/><Relationship Id="rId59" Type="http://schemas.openxmlformats.org/officeDocument/2006/relationships/font" Target="fonts/font36.fntdata"/><Relationship Id="rId58" Type="http://schemas.openxmlformats.org/officeDocument/2006/relationships/font" Target="fonts/font35.fntdata"/><Relationship Id="rId57" Type="http://schemas.openxmlformats.org/officeDocument/2006/relationships/font" Target="fonts/font34.fntdata"/><Relationship Id="rId56" Type="http://schemas.openxmlformats.org/officeDocument/2006/relationships/font" Target="fonts/font33.fntdata"/><Relationship Id="rId55" Type="http://schemas.openxmlformats.org/officeDocument/2006/relationships/font" Target="fonts/font32.fntdata"/><Relationship Id="rId54" Type="http://schemas.openxmlformats.org/officeDocument/2006/relationships/font" Target="fonts/font31.fntdata"/><Relationship Id="rId53" Type="http://schemas.openxmlformats.org/officeDocument/2006/relationships/font" Target="fonts/font30.fntdata"/><Relationship Id="rId52" Type="http://schemas.openxmlformats.org/officeDocument/2006/relationships/font" Target="fonts/font29.fntdata"/><Relationship Id="rId51" Type="http://schemas.openxmlformats.org/officeDocument/2006/relationships/font" Target="fonts/font28.fntdata"/><Relationship Id="rId50" Type="http://schemas.openxmlformats.org/officeDocument/2006/relationships/font" Target="fonts/font27.fntdata"/><Relationship Id="rId5" Type="http://schemas.openxmlformats.org/officeDocument/2006/relationships/slide" Target="slides/slide2.xml"/><Relationship Id="rId49" Type="http://schemas.openxmlformats.org/officeDocument/2006/relationships/font" Target="fonts/font26.fntdata"/><Relationship Id="rId48" Type="http://schemas.openxmlformats.org/officeDocument/2006/relationships/font" Target="fonts/font25.fntdata"/><Relationship Id="rId47" Type="http://schemas.openxmlformats.org/officeDocument/2006/relationships/font" Target="fonts/font24.fntdata"/><Relationship Id="rId46" Type="http://schemas.openxmlformats.org/officeDocument/2006/relationships/font" Target="fonts/font23.fntdata"/><Relationship Id="rId45" Type="http://schemas.openxmlformats.org/officeDocument/2006/relationships/font" Target="fonts/font22.fntdata"/><Relationship Id="rId44" Type="http://schemas.openxmlformats.org/officeDocument/2006/relationships/font" Target="fonts/font21.fntdata"/><Relationship Id="rId43" Type="http://schemas.openxmlformats.org/officeDocument/2006/relationships/font" Target="fonts/font20.fntdata"/><Relationship Id="rId42" Type="http://schemas.openxmlformats.org/officeDocument/2006/relationships/font" Target="fonts/font19.fntdata"/><Relationship Id="rId41" Type="http://schemas.openxmlformats.org/officeDocument/2006/relationships/font" Target="fonts/font18.fntdata"/><Relationship Id="rId40" Type="http://schemas.openxmlformats.org/officeDocument/2006/relationships/font" Target="fonts/font1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6.fntdata"/><Relationship Id="rId38" Type="http://schemas.openxmlformats.org/officeDocument/2006/relationships/font" Target="fonts/font15.fntdata"/><Relationship Id="rId37" Type="http://schemas.openxmlformats.org/officeDocument/2006/relationships/font" Target="fonts/font14.fntdata"/><Relationship Id="rId36" Type="http://schemas.openxmlformats.org/officeDocument/2006/relationships/font" Target="fonts/font13.fntdata"/><Relationship Id="rId35" Type="http://schemas.openxmlformats.org/officeDocument/2006/relationships/font" Target="fonts/font12.fntdata"/><Relationship Id="rId34" Type="http://schemas.openxmlformats.org/officeDocument/2006/relationships/font" Target="fonts/font11.fntdata"/><Relationship Id="rId33" Type="http://schemas.openxmlformats.org/officeDocument/2006/relationships/font" Target="fonts/font10.fntdata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cc7554a049_0_7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cc7554a049_0_7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f7a3c503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f7a3c503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 hasCustomPrompt="1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type="subTitle" idx="1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76" name="Google Shape;76;p13"/>
          <p:cNvSpPr txBox="1"/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78" name="Google Shape;78;p13"/>
          <p:cNvSpPr txBox="1"/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80" name="Google Shape;80;p13"/>
          <p:cNvSpPr txBox="1"/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82" name="Google Shape;82;p13"/>
          <p:cNvSpPr txBox="1"/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subTitle" idx="1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type="subTitle" idx="2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type="subTitle" idx="3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type="subTitle" idx="4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type="subTitle" idx="5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subTitle" idx="6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subTitle" idx="1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type="subTitle" idx="2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type="subTitle" idx="3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type="subTitle" idx="4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type="subTitle" idx="5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type="subTitle" idx="6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subTitle" idx="1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type="subTitle" idx="2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type="subTitle" idx="3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type="subTitle" idx="4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type="subTitle" idx="5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type="subTitle" idx="6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type="subTitle" idx="7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type="subTitle" idx="8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type="subTitle" idx="9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type="subTitle" idx="13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type="subTitle" idx="14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type="subTitle" idx="15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subTitle" idx="1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type="subTitle" idx="2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type="subTitle" idx="3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type="subTitle" idx="4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type="subTitle" idx="5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type="subTitle" idx="6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type="subTitle" idx="7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type="subTitle" idx="8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subTitle" idx="1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type="subTitle" idx="2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type="subTitle" idx="3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type="subTitle" idx="4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type="subTitle" idx="5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type="subTitle" idx="6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subTitle" idx="1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type="subTitle" idx="2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type="subTitle" idx="3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type="subTitle" idx="4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type="subTitle" idx="5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type="subTitle" idx="6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type="subTitle" idx="7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type="subTitle" idx="8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ubTitle" idx="1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subTitle" idx="3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body" idx="1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cpojer.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ctrTitle"/>
          </p:nvPr>
        </p:nvSpPr>
        <p:spPr>
          <a:xfrm>
            <a:off x="436245" y="843915"/>
            <a:ext cx="8270875" cy="3076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5400"/>
              <a:t>Jest</a:t>
            </a:r>
            <a:br>
              <a:rPr lang="vi-VN" altLang="en-GB" sz="5400"/>
            </a:br>
            <a:r>
              <a:rPr lang="vi-VN" altLang="en-GB" sz="5400">
                <a:sym typeface="+mn-ea"/>
              </a:rPr>
              <a:t>A</a:t>
            </a:r>
            <a:r>
              <a:rPr lang="en-US" altLang="vi-VN" sz="5400">
                <a:sym typeface="+mn-ea"/>
              </a:rPr>
              <a:t> JavaScript Testing Framework</a:t>
            </a:r>
            <a:endParaRPr lang="en-US" altLang="vi-VN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9"/>
          <p:cNvSpPr txBox="1"/>
          <p:nvPr>
            <p:ph type="subTitle" idx="1"/>
          </p:nvPr>
        </p:nvSpPr>
        <p:spPr>
          <a:xfrm>
            <a:off x="4356100" y="1707515"/>
            <a:ext cx="3872865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Testing async function</a:t>
            </a:r>
            <a:endParaRPr lang="en-US" altLang="en-GB" b="1"/>
          </a:p>
        </p:txBody>
      </p:sp>
      <p:sp>
        <p:nvSpPr>
          <p:cNvPr id="648" name="Google Shape;648;p59"/>
          <p:cNvSpPr txBox="1"/>
          <p:nvPr>
            <p:ph type="subTitle" idx="2"/>
          </p:nvPr>
        </p:nvSpPr>
        <p:spPr>
          <a:xfrm>
            <a:off x="4974590" y="2047240"/>
            <a:ext cx="262191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Supporting mechanism for testing asyncronous functions </a:t>
            </a:r>
            <a:endParaRPr lang="en-US" altLang="en-GB"/>
          </a:p>
        </p:txBody>
      </p:sp>
      <p:sp>
        <p:nvSpPr>
          <p:cNvPr id="649" name="Google Shape;649;p59"/>
          <p:cNvSpPr txBox="1"/>
          <p:nvPr>
            <p:ph type="subTitle" idx="3"/>
          </p:nvPr>
        </p:nvSpPr>
        <p:spPr>
          <a:xfrm>
            <a:off x="1927025" y="170751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Basic Testing</a:t>
            </a:r>
            <a:endParaRPr lang="en-US" altLang="en-GB" b="1"/>
          </a:p>
        </p:txBody>
      </p:sp>
      <p:sp>
        <p:nvSpPr>
          <p:cNvPr id="650" name="Google Shape;650;p59"/>
          <p:cNvSpPr txBox="1"/>
          <p:nvPr>
            <p:ph type="subTitle" idx="4"/>
          </p:nvPr>
        </p:nvSpPr>
        <p:spPr>
          <a:xfrm>
            <a:off x="1583055" y="2047240"/>
            <a:ext cx="287591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Testing on all basic data types of JavaScript includes Error within many useful APIs</a:t>
            </a:r>
            <a:endParaRPr lang="en-US" altLang="en-GB"/>
          </a:p>
        </p:txBody>
      </p:sp>
      <p:sp>
        <p:nvSpPr>
          <p:cNvPr id="651" name="Google Shape;651;p59"/>
          <p:cNvSpPr txBox="1"/>
          <p:nvPr>
            <p:ph type="subTitle" idx="5"/>
          </p:nvPr>
        </p:nvSpPr>
        <p:spPr>
          <a:xfrm>
            <a:off x="4572000" y="3651885"/>
            <a:ext cx="3025140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Rest API Testing</a:t>
            </a:r>
            <a:endParaRPr lang="en-US" altLang="en-GB" b="1"/>
          </a:p>
        </p:txBody>
      </p:sp>
      <p:sp>
        <p:nvSpPr>
          <p:cNvPr id="652" name="Google Shape;652;p59"/>
          <p:cNvSpPr txBox="1"/>
          <p:nvPr>
            <p:ph type="subTitle" idx="6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Testing with Rest APIs</a:t>
            </a:r>
            <a:endParaRPr lang="en-US" altLang="en-GB"/>
          </a:p>
        </p:txBody>
      </p:sp>
      <p:sp>
        <p:nvSpPr>
          <p:cNvPr id="653" name="Google Shape;653;p59"/>
          <p:cNvSpPr txBox="1"/>
          <p:nvPr>
            <p:ph type="subTitle" idx="7"/>
          </p:nvPr>
        </p:nvSpPr>
        <p:spPr>
          <a:xfrm>
            <a:off x="1597025" y="3625850"/>
            <a:ext cx="3105150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Data Driven Testing</a:t>
            </a:r>
            <a:endParaRPr lang="en-US" altLang="en-GB" b="1"/>
          </a:p>
        </p:txBody>
      </p:sp>
      <p:sp>
        <p:nvSpPr>
          <p:cNvPr id="654" name="Google Shape;654;p59"/>
          <p:cNvSpPr txBox="1"/>
          <p:nvPr>
            <p:ph type="subTitle" idx="8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Jest supports DDT</a:t>
            </a:r>
            <a:endParaRPr lang="en-US" altLang="en-GB"/>
          </a:p>
        </p:txBody>
      </p:sp>
      <p:grpSp>
        <p:nvGrpSpPr>
          <p:cNvPr id="655" name="Google Shape;655;p59"/>
          <p:cNvGrpSpPr/>
          <p:nvPr/>
        </p:nvGrpSpPr>
        <p:grpSpPr>
          <a:xfrm>
            <a:off x="2889364" y="1152113"/>
            <a:ext cx="391512" cy="391512"/>
            <a:chOff x="-65145700" y="3727425"/>
            <a:chExt cx="317425" cy="317425"/>
          </a:xfrm>
        </p:grpSpPr>
        <p:sp>
          <p:nvSpPr>
            <p:cNvPr id="656" name="Google Shape;656;p59"/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59"/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8" name="Google Shape;658;p59"/>
          <p:cNvGrpSpPr/>
          <p:nvPr/>
        </p:nvGrpSpPr>
        <p:grpSpPr>
          <a:xfrm>
            <a:off x="5898384" y="1152112"/>
            <a:ext cx="384697" cy="391512"/>
            <a:chOff x="-65144125" y="4094450"/>
            <a:chExt cx="311900" cy="317425"/>
          </a:xfrm>
        </p:grpSpPr>
        <p:sp>
          <p:nvSpPr>
            <p:cNvPr id="659" name="Google Shape;659;p59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59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59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2" name="Google Shape;662;p59"/>
          <p:cNvSpPr/>
          <p:nvPr/>
        </p:nvSpPr>
        <p:spPr>
          <a:xfrm>
            <a:off x="2902533" y="3058580"/>
            <a:ext cx="333234" cy="391512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3" name="Google Shape;663;p59"/>
          <p:cNvGrpSpPr/>
          <p:nvPr/>
        </p:nvGrpSpPr>
        <p:grpSpPr>
          <a:xfrm>
            <a:off x="5879563" y="3072722"/>
            <a:ext cx="390556" cy="391543"/>
            <a:chOff x="-61783350" y="3743950"/>
            <a:chExt cx="316650" cy="317450"/>
          </a:xfrm>
        </p:grpSpPr>
        <p:sp>
          <p:nvSpPr>
            <p:cNvPr id="664" name="Google Shape;664;p59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59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b="1"/>
              <a:t>Highlight Features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1988820" y="2543810"/>
            <a:ext cx="5396230" cy="648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How to start using</a:t>
            </a:r>
            <a:endParaRPr lang="en-US" altLang="en-GB"/>
          </a:p>
        </p:txBody>
      </p:sp>
      <p:sp>
        <p:nvSpPr>
          <p:cNvPr id="298" name="Google Shape;298;p42"/>
          <p:cNvSpPr txBox="1"/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  <a:endParaRPr lang="en-US" altLang="en-GB"/>
          </a:p>
        </p:txBody>
      </p:sp>
      <p:sp>
        <p:nvSpPr>
          <p:cNvPr id="299" name="Google Shape;299;p42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Setup enviroments, tools to start using Jest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491615"/>
            <a:ext cx="7110730" cy="2338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We need a runtime for running JavaScript as well as Jest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Some common JavaScript runtime: Node, Deno,...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We use Node because it is popular and have a large community to support 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Install : </a:t>
            </a:r>
            <a:r>
              <a:rPr lang="en-US" altLang="en-GB" sz="1800" i="1" u="sng"/>
              <a:t>https://nodejs.org/en/download/</a:t>
            </a:r>
            <a:endParaRPr lang="en-US" altLang="en-GB" sz="1800" i="1" u="sng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Runtime environment</a:t>
            </a:r>
            <a:endParaRPr lang="en-US" alt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491615"/>
            <a:ext cx="7110730" cy="1266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Using npm : 	</a:t>
            </a:r>
            <a:r>
              <a:rPr lang="en-US" altLang="en-GB" sz="1800" i="1" u="sng"/>
              <a:t>npm install -g jest</a:t>
            </a:r>
            <a:endParaRPr lang="en-US" altLang="en-GB" sz="1800" i="1" u="sng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 i="1" u="sng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Using yarn: 	</a:t>
            </a:r>
            <a:r>
              <a:rPr lang="en-US" altLang="en-GB" sz="1800" i="1" u="sng"/>
              <a:t>yarn global add jest</a:t>
            </a:r>
            <a:endParaRPr lang="en-US" altLang="en-GB" sz="1800" i="1" u="sng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105" y="445135"/>
            <a:ext cx="710819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Install Jest (recommend as global)</a:t>
            </a:r>
            <a:endParaRPr lang="en-US" alt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491615"/>
            <a:ext cx="7110730" cy="1266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Common VS Code extensions support us while working with Jest in : 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Jest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Jest Run It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Jest Snippet</a:t>
            </a:r>
            <a:endParaRPr lang="en-US" altLang="en-GB" sz="1800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105" y="445135"/>
            <a:ext cx="795909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Extensions</a:t>
            </a:r>
            <a:r>
              <a:rPr lang="vi-VN" altLang="en-US"/>
              <a:t> for VScode </a:t>
            </a:r>
            <a:r>
              <a:rPr lang="en-US" altLang="en-GB"/>
              <a:t>(Optional)</a:t>
            </a:r>
            <a:endParaRPr lang="en-US" alt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10" y="1851660"/>
            <a:ext cx="2884805" cy="2896235"/>
          </a:xfrm>
          <a:prstGeom prst="rect">
            <a:avLst/>
          </a:prstGeom>
        </p:spPr>
      </p:pic>
      <p:pic>
        <p:nvPicPr>
          <p:cNvPr id="1" name="Pictur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75" y="3291840"/>
            <a:ext cx="288544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491615"/>
            <a:ext cx="7110730" cy="1266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Jest find files with extension are : *.test.js , *.spec.js which contain test suits, test cases.</a:t>
            </a:r>
            <a:endParaRPr lang="en-US" altLang="en-GB" sz="1800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105" y="445135"/>
            <a:ext cx="795909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US"/>
              <a:t>H</a:t>
            </a:r>
            <a:r>
              <a:rPr lang="en-US" altLang="vi-VN"/>
              <a:t>ow Jest testing js file</a:t>
            </a:r>
            <a:endParaRPr lang="en-US" alt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-252730" y="2067560"/>
            <a:ext cx="9761220" cy="1125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demo</a:t>
            </a:r>
            <a:r>
              <a:rPr lang="en-GB"/>
              <a:t>!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3;p70"/>
          <p:cNvSpPr txBox="1"/>
          <p:nvPr>
            <p:ph type="title"/>
          </p:nvPr>
        </p:nvSpPr>
        <p:spPr>
          <a:xfrm>
            <a:off x="1475740" y="1635760"/>
            <a:ext cx="6019800" cy="922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endParaRPr lang="en-GB"/>
          </a:p>
        </p:txBody>
      </p:sp>
      <p:sp>
        <p:nvSpPr>
          <p:cNvPr id="3" name="Google Shape;824;p70"/>
          <p:cNvSpPr txBox="1"/>
          <p:nvPr/>
        </p:nvSpPr>
        <p:spPr>
          <a:xfrm>
            <a:off x="1822450" y="2860040"/>
            <a:ext cx="5499100" cy="9226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you have any questions?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262" name="Google Shape;262;p38"/>
          <p:cNvSpPr txBox="1"/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263" name="Google Shape;263;p38"/>
          <p:cNvSpPr txBox="1"/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Feature</a:t>
            </a:r>
            <a:endParaRPr lang="en-US" altLang="en-GB"/>
          </a:p>
        </p:txBody>
      </p:sp>
      <p:sp>
        <p:nvSpPr>
          <p:cNvPr id="264" name="Google Shape;264;p38"/>
          <p:cNvSpPr txBox="1"/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Some wonderful features provided by Jest</a:t>
            </a:r>
            <a:endParaRPr lang="en-US" altLang="en-GB"/>
          </a:p>
        </p:txBody>
      </p:sp>
      <p:sp>
        <p:nvSpPr>
          <p:cNvPr id="265" name="Google Shape;265;p38"/>
          <p:cNvSpPr txBox="1"/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 fontAlgn="b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Something about Jest</a:t>
            </a:r>
            <a:endParaRPr lang="en-US" altLang="en-GB"/>
          </a:p>
        </p:txBody>
      </p:sp>
      <p:sp>
        <p:nvSpPr>
          <p:cNvPr id="266" name="Google Shape;266;p38"/>
          <p:cNvSpPr txBox="1"/>
          <p:nvPr>
            <p:ph type="subTitle" idx="5"/>
          </p:nvPr>
        </p:nvSpPr>
        <p:spPr>
          <a:xfrm>
            <a:off x="4805680" y="3723640"/>
            <a:ext cx="2875915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How to start using</a:t>
            </a:r>
            <a:endParaRPr lang="en-US" altLang="en-GB"/>
          </a:p>
        </p:txBody>
      </p:sp>
      <p:sp>
        <p:nvSpPr>
          <p:cNvPr id="267" name="Google Shape;267;p38"/>
          <p:cNvSpPr txBox="1"/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Setup enviroments, tools to start using Jest</a:t>
            </a:r>
            <a:endParaRPr lang="en-US" altLang="en-GB"/>
          </a:p>
        </p:txBody>
      </p:sp>
      <p:sp>
        <p:nvSpPr>
          <p:cNvPr id="268" name="Google Shape;268;p38"/>
          <p:cNvSpPr txBox="1"/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Concepts</a:t>
            </a:r>
            <a:endParaRPr lang="en-US" altLang="en-GB"/>
          </a:p>
        </p:txBody>
      </p:sp>
      <p:sp>
        <p:nvSpPr>
          <p:cNvPr id="269" name="Google Shape;269;p38"/>
          <p:cNvSpPr txBox="1"/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Some concepts while testing with Jest</a:t>
            </a:r>
            <a:endParaRPr lang="en-US" altLang="en-GB"/>
          </a:p>
        </p:txBody>
      </p:sp>
      <p:sp>
        <p:nvSpPr>
          <p:cNvPr id="270" name="Google Shape;270;p38"/>
          <p:cNvSpPr txBox="1"/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71" name="Google Shape;271;p38"/>
          <p:cNvSpPr txBox="1"/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vi-VN" altLang="en-GB"/>
              <a:t>3</a:t>
            </a:r>
            <a:endParaRPr lang="vi-VN" altLang="en-GB"/>
          </a:p>
        </p:txBody>
      </p:sp>
      <p:sp>
        <p:nvSpPr>
          <p:cNvPr id="272" name="Google Shape;272;p38"/>
          <p:cNvSpPr txBox="1"/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vi-VN" altLang="en-GB"/>
              <a:t>2</a:t>
            </a:r>
            <a:endParaRPr lang="vi-VN" altLang="en-GB"/>
          </a:p>
        </p:txBody>
      </p:sp>
      <p:sp>
        <p:nvSpPr>
          <p:cNvPr id="273" name="Google Shape;273;p38"/>
          <p:cNvSpPr txBox="1"/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298" name="Google Shape;298;p42"/>
          <p:cNvSpPr txBox="1"/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99" name="Google Shape;299;p42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 fontAlgn="b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Something about Jest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95730" y="1484630"/>
            <a:ext cx="370205" cy="367030"/>
            <a:chOff x="2198" y="2338"/>
            <a:chExt cx="583" cy="578"/>
          </a:xfrm>
        </p:grpSpPr>
        <p:sp>
          <p:nvSpPr>
            <p:cNvPr id="6349" name="Google Shape;6349;p85"/>
            <p:cNvSpPr/>
            <p:nvPr/>
          </p:nvSpPr>
          <p:spPr>
            <a:xfrm>
              <a:off x="2351" y="2338"/>
              <a:ext cx="431" cy="420"/>
            </a:xfrm>
            <a:custGeom>
              <a:avLst/>
              <a:gdLst/>
              <a:ahLst/>
              <a:cxnLst/>
              <a:rect l="l" t="t" r="r" b="b"/>
              <a:pathLst>
                <a:path w="9452" h="9217" extrusionOk="0">
                  <a:moveTo>
                    <a:pt x="3387" y="836"/>
                  </a:moveTo>
                  <a:cubicBezTo>
                    <a:pt x="3497" y="836"/>
                    <a:pt x="3607" y="875"/>
                    <a:pt x="3686" y="954"/>
                  </a:cubicBezTo>
                  <a:cubicBezTo>
                    <a:pt x="3844" y="1111"/>
                    <a:pt x="3844" y="1395"/>
                    <a:pt x="3686" y="1553"/>
                  </a:cubicBezTo>
                  <a:lnTo>
                    <a:pt x="1638" y="3600"/>
                  </a:lnTo>
                  <a:cubicBezTo>
                    <a:pt x="1560" y="3679"/>
                    <a:pt x="1449" y="3718"/>
                    <a:pt x="1339" y="3718"/>
                  </a:cubicBezTo>
                  <a:cubicBezTo>
                    <a:pt x="1229" y="3718"/>
                    <a:pt x="1118" y="3679"/>
                    <a:pt x="1040" y="3600"/>
                  </a:cubicBezTo>
                  <a:cubicBezTo>
                    <a:pt x="882" y="3443"/>
                    <a:pt x="882" y="3159"/>
                    <a:pt x="1040" y="3002"/>
                  </a:cubicBezTo>
                  <a:lnTo>
                    <a:pt x="3088" y="954"/>
                  </a:lnTo>
                  <a:cubicBezTo>
                    <a:pt x="3166" y="875"/>
                    <a:pt x="3277" y="836"/>
                    <a:pt x="3387" y="836"/>
                  </a:cubicBezTo>
                  <a:close/>
                  <a:moveTo>
                    <a:pt x="8081" y="5530"/>
                  </a:moveTo>
                  <a:cubicBezTo>
                    <a:pt x="8191" y="5530"/>
                    <a:pt x="8302" y="5569"/>
                    <a:pt x="8380" y="5648"/>
                  </a:cubicBezTo>
                  <a:cubicBezTo>
                    <a:pt x="8538" y="5806"/>
                    <a:pt x="8538" y="6089"/>
                    <a:pt x="8380" y="6247"/>
                  </a:cubicBezTo>
                  <a:lnTo>
                    <a:pt x="6333" y="8295"/>
                  </a:lnTo>
                  <a:cubicBezTo>
                    <a:pt x="6254" y="8358"/>
                    <a:pt x="6143" y="8389"/>
                    <a:pt x="6033" y="8389"/>
                  </a:cubicBezTo>
                  <a:cubicBezTo>
                    <a:pt x="5923" y="8389"/>
                    <a:pt x="5813" y="8358"/>
                    <a:pt x="5734" y="8295"/>
                  </a:cubicBezTo>
                  <a:cubicBezTo>
                    <a:pt x="5576" y="8137"/>
                    <a:pt x="5576" y="7853"/>
                    <a:pt x="5734" y="7696"/>
                  </a:cubicBezTo>
                  <a:lnTo>
                    <a:pt x="7782" y="5648"/>
                  </a:lnTo>
                  <a:cubicBezTo>
                    <a:pt x="7861" y="5569"/>
                    <a:pt x="7971" y="5530"/>
                    <a:pt x="8081" y="5530"/>
                  </a:cubicBezTo>
                  <a:close/>
                  <a:moveTo>
                    <a:pt x="3414" y="1"/>
                  </a:moveTo>
                  <a:cubicBezTo>
                    <a:pt x="3095" y="1"/>
                    <a:pt x="2772" y="119"/>
                    <a:pt x="2520" y="355"/>
                  </a:cubicBezTo>
                  <a:lnTo>
                    <a:pt x="473" y="2403"/>
                  </a:lnTo>
                  <a:cubicBezTo>
                    <a:pt x="0" y="2876"/>
                    <a:pt x="0" y="3663"/>
                    <a:pt x="473" y="4199"/>
                  </a:cubicBezTo>
                  <a:cubicBezTo>
                    <a:pt x="700" y="4406"/>
                    <a:pt x="1008" y="4544"/>
                    <a:pt x="1345" y="4544"/>
                  </a:cubicBezTo>
                  <a:cubicBezTo>
                    <a:pt x="1522" y="4544"/>
                    <a:pt x="1706" y="4506"/>
                    <a:pt x="1890" y="4419"/>
                  </a:cubicBezTo>
                  <a:lnTo>
                    <a:pt x="4915" y="7444"/>
                  </a:lnTo>
                  <a:cubicBezTo>
                    <a:pt x="4663" y="7980"/>
                    <a:pt x="4789" y="8515"/>
                    <a:pt x="5135" y="8862"/>
                  </a:cubicBezTo>
                  <a:cubicBezTo>
                    <a:pt x="5372" y="9098"/>
                    <a:pt x="5687" y="9216"/>
                    <a:pt x="6010" y="9216"/>
                  </a:cubicBezTo>
                  <a:cubicBezTo>
                    <a:pt x="6333" y="9216"/>
                    <a:pt x="6663" y="9098"/>
                    <a:pt x="6931" y="8862"/>
                  </a:cubicBezTo>
                  <a:lnTo>
                    <a:pt x="8979" y="6814"/>
                  </a:lnTo>
                  <a:cubicBezTo>
                    <a:pt x="9452" y="6341"/>
                    <a:pt x="9452" y="5554"/>
                    <a:pt x="8979" y="5050"/>
                  </a:cubicBezTo>
                  <a:cubicBezTo>
                    <a:pt x="8757" y="4828"/>
                    <a:pt x="8445" y="4696"/>
                    <a:pt x="8117" y="4696"/>
                  </a:cubicBezTo>
                  <a:cubicBezTo>
                    <a:pt x="7933" y="4696"/>
                    <a:pt x="7743" y="4738"/>
                    <a:pt x="7561" y="4829"/>
                  </a:cubicBezTo>
                  <a:lnTo>
                    <a:pt x="4505" y="1773"/>
                  </a:lnTo>
                  <a:cubicBezTo>
                    <a:pt x="4757" y="1269"/>
                    <a:pt x="4631" y="733"/>
                    <a:pt x="4285" y="355"/>
                  </a:cubicBezTo>
                  <a:cubicBezTo>
                    <a:pt x="4048" y="119"/>
                    <a:pt x="3733" y="1"/>
                    <a:pt x="3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0" name="Google Shape;6350;p85"/>
            <p:cNvSpPr/>
            <p:nvPr/>
          </p:nvSpPr>
          <p:spPr>
            <a:xfrm>
              <a:off x="2198" y="2594"/>
              <a:ext cx="323" cy="323"/>
            </a:xfrm>
            <a:custGeom>
              <a:avLst/>
              <a:gdLst/>
              <a:ahLst/>
              <a:cxnLst/>
              <a:rect l="l" t="t" r="r" b="b"/>
              <a:pathLst>
                <a:path w="7090" h="7090" extrusionOk="0">
                  <a:moveTo>
                    <a:pt x="5325" y="1"/>
                  </a:moveTo>
                  <a:lnTo>
                    <a:pt x="4160" y="1166"/>
                  </a:lnTo>
                  <a:cubicBezTo>
                    <a:pt x="4081" y="1088"/>
                    <a:pt x="3971" y="1048"/>
                    <a:pt x="3860" y="1048"/>
                  </a:cubicBezTo>
                  <a:cubicBezTo>
                    <a:pt x="3750" y="1048"/>
                    <a:pt x="3640" y="1088"/>
                    <a:pt x="3561" y="1166"/>
                  </a:cubicBezTo>
                  <a:lnTo>
                    <a:pt x="474" y="4254"/>
                  </a:lnTo>
                  <a:cubicBezTo>
                    <a:pt x="159" y="4569"/>
                    <a:pt x="1" y="4947"/>
                    <a:pt x="1" y="5419"/>
                  </a:cubicBezTo>
                  <a:cubicBezTo>
                    <a:pt x="1" y="5861"/>
                    <a:pt x="159" y="6302"/>
                    <a:pt x="474" y="6617"/>
                  </a:cubicBezTo>
                  <a:cubicBezTo>
                    <a:pt x="789" y="6932"/>
                    <a:pt x="1214" y="7089"/>
                    <a:pt x="1639" y="7089"/>
                  </a:cubicBezTo>
                  <a:cubicBezTo>
                    <a:pt x="2065" y="7089"/>
                    <a:pt x="2490" y="6932"/>
                    <a:pt x="2805" y="6617"/>
                  </a:cubicBezTo>
                  <a:lnTo>
                    <a:pt x="5892" y="3529"/>
                  </a:lnTo>
                  <a:cubicBezTo>
                    <a:pt x="6081" y="3372"/>
                    <a:pt x="6081" y="3088"/>
                    <a:pt x="5924" y="2931"/>
                  </a:cubicBezTo>
                  <a:lnTo>
                    <a:pt x="7090" y="1765"/>
                  </a:lnTo>
                  <a:lnTo>
                    <a:pt x="53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1" name="Google Shape;6351;p85"/>
            <p:cNvSpPr/>
            <p:nvPr/>
          </p:nvSpPr>
          <p:spPr>
            <a:xfrm>
              <a:off x="2437" y="2803"/>
              <a:ext cx="339" cy="113"/>
            </a:xfrm>
            <a:custGeom>
              <a:avLst/>
              <a:gdLst/>
              <a:ahLst/>
              <a:cxnLst/>
              <a:rect l="l" t="t" r="r" b="b"/>
              <a:pathLst>
                <a:path w="7436" h="2490" extrusionOk="0"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7026" y="2489"/>
                  </a:lnTo>
                  <a:cubicBezTo>
                    <a:pt x="7278" y="2489"/>
                    <a:pt x="7435" y="2269"/>
                    <a:pt x="7435" y="2048"/>
                  </a:cubicBezTo>
                  <a:cubicBezTo>
                    <a:pt x="7435" y="1859"/>
                    <a:pt x="7246" y="1639"/>
                    <a:pt x="6994" y="1639"/>
                  </a:cubicBezTo>
                  <a:lnTo>
                    <a:pt x="6616" y="1639"/>
                  </a:lnTo>
                  <a:lnTo>
                    <a:pt x="6616" y="1229"/>
                  </a:lnTo>
                  <a:cubicBezTo>
                    <a:pt x="6616" y="536"/>
                    <a:pt x="6049" y="0"/>
                    <a:pt x="5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44"/>
          <p:cNvSpPr txBox="1"/>
          <p:nvPr>
            <p:ph type="subTitle" idx="4"/>
          </p:nvPr>
        </p:nvSpPr>
        <p:spPr>
          <a:xfrm>
            <a:off x="1907540" y="1523365"/>
            <a:ext cx="3736975" cy="453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Jest is built based on Jasmine</a:t>
            </a:r>
            <a:endParaRPr lang="en-US" altLang="en-GB"/>
          </a:p>
        </p:txBody>
      </p:sp>
      <p:grpSp>
        <p:nvGrpSpPr>
          <p:cNvPr id="2" name="Group 1"/>
          <p:cNvGrpSpPr/>
          <p:nvPr/>
        </p:nvGrpSpPr>
        <p:grpSpPr>
          <a:xfrm>
            <a:off x="1430655" y="2067560"/>
            <a:ext cx="6867525" cy="555625"/>
            <a:chOff x="2253" y="3256"/>
            <a:chExt cx="10815" cy="875"/>
          </a:xfrm>
        </p:grpSpPr>
        <p:grpSp>
          <p:nvGrpSpPr>
            <p:cNvPr id="5571" name="Google Shape;5571;p83"/>
            <p:cNvGrpSpPr/>
            <p:nvPr/>
          </p:nvGrpSpPr>
          <p:grpSpPr>
            <a:xfrm>
              <a:off x="2253" y="3597"/>
              <a:ext cx="534" cy="534"/>
              <a:chOff x="5049725" y="2027900"/>
              <a:chExt cx="481750" cy="481850"/>
            </a:xfrm>
            <a:solidFill>
              <a:schemeClr val="accent2"/>
            </a:solidFill>
          </p:grpSpPr>
          <p:sp>
            <p:nvSpPr>
              <p:cNvPr id="5572" name="Google Shape;5572;p83"/>
              <p:cNvSpPr/>
              <p:nvPr/>
            </p:nvSpPr>
            <p:spPr>
              <a:xfrm>
                <a:off x="5191775" y="2394925"/>
                <a:ext cx="197625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4593" extrusionOk="0">
                    <a:moveTo>
                      <a:pt x="0" y="0"/>
                    </a:moveTo>
                    <a:lnTo>
                      <a:pt x="0" y="566"/>
                    </a:lnTo>
                    <a:cubicBezTo>
                      <a:pt x="3" y="1298"/>
                      <a:pt x="479" y="1949"/>
                      <a:pt x="1178" y="2171"/>
                    </a:cubicBezTo>
                    <a:cubicBezTo>
                      <a:pt x="1407" y="3502"/>
                      <a:pt x="2560" y="4593"/>
                      <a:pt x="3954" y="4593"/>
                    </a:cubicBezTo>
                    <a:cubicBezTo>
                      <a:pt x="5345" y="4593"/>
                      <a:pt x="6499" y="3502"/>
                      <a:pt x="6728" y="2171"/>
                    </a:cubicBezTo>
                    <a:cubicBezTo>
                      <a:pt x="7426" y="1949"/>
                      <a:pt x="7902" y="1298"/>
                      <a:pt x="7905" y="566"/>
                    </a:cubicBezTo>
                    <a:lnTo>
                      <a:pt x="79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3" name="Google Shape;5573;p83"/>
              <p:cNvSpPr/>
              <p:nvPr/>
            </p:nvSpPr>
            <p:spPr>
              <a:xfrm>
                <a:off x="5113625" y="2027900"/>
                <a:ext cx="347300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13553" extrusionOk="0">
                    <a:moveTo>
                      <a:pt x="7080" y="2260"/>
                    </a:moveTo>
                    <a:cubicBezTo>
                      <a:pt x="9574" y="2263"/>
                      <a:pt x="11594" y="4284"/>
                      <a:pt x="11597" y="6777"/>
                    </a:cubicBezTo>
                    <a:cubicBezTo>
                      <a:pt x="11597" y="7090"/>
                      <a:pt x="11344" y="7340"/>
                      <a:pt x="11031" y="7340"/>
                    </a:cubicBezTo>
                    <a:cubicBezTo>
                      <a:pt x="10718" y="7340"/>
                      <a:pt x="10468" y="7090"/>
                      <a:pt x="10468" y="6777"/>
                    </a:cubicBezTo>
                    <a:cubicBezTo>
                      <a:pt x="10465" y="4907"/>
                      <a:pt x="8950" y="3392"/>
                      <a:pt x="7080" y="3389"/>
                    </a:cubicBezTo>
                    <a:cubicBezTo>
                      <a:pt x="6767" y="3389"/>
                      <a:pt x="6514" y="3136"/>
                      <a:pt x="6514" y="2826"/>
                    </a:cubicBezTo>
                    <a:cubicBezTo>
                      <a:pt x="6514" y="2513"/>
                      <a:pt x="6767" y="2260"/>
                      <a:pt x="7080" y="2260"/>
                    </a:cubicBezTo>
                    <a:close/>
                    <a:moveTo>
                      <a:pt x="7070" y="1"/>
                    </a:moveTo>
                    <a:cubicBezTo>
                      <a:pt x="6595" y="1"/>
                      <a:pt x="6111" y="50"/>
                      <a:pt x="5623" y="152"/>
                    </a:cubicBezTo>
                    <a:cubicBezTo>
                      <a:pt x="3075" y="685"/>
                      <a:pt x="1001" y="2754"/>
                      <a:pt x="459" y="5301"/>
                    </a:cubicBezTo>
                    <a:cubicBezTo>
                      <a:pt x="1" y="7469"/>
                      <a:pt x="567" y="9644"/>
                      <a:pt x="2015" y="11270"/>
                    </a:cubicBezTo>
                    <a:cubicBezTo>
                      <a:pt x="2584" y="11908"/>
                      <a:pt x="2952" y="12703"/>
                      <a:pt x="3072" y="13552"/>
                    </a:cubicBezTo>
                    <a:lnTo>
                      <a:pt x="11088" y="13552"/>
                    </a:lnTo>
                    <a:cubicBezTo>
                      <a:pt x="11221" y="12691"/>
                      <a:pt x="11597" y="11887"/>
                      <a:pt x="12175" y="11233"/>
                    </a:cubicBezTo>
                    <a:cubicBezTo>
                      <a:pt x="13259" y="10002"/>
                      <a:pt x="13892" y="8418"/>
                      <a:pt x="13892" y="6777"/>
                    </a:cubicBezTo>
                    <a:cubicBezTo>
                      <a:pt x="13892" y="2969"/>
                      <a:pt x="10766" y="1"/>
                      <a:pt x="707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4" name="Google Shape;5574;p83"/>
              <p:cNvSpPr/>
              <p:nvPr/>
            </p:nvSpPr>
            <p:spPr>
              <a:xfrm>
                <a:off x="5049725" y="2197300"/>
                <a:ext cx="5640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31" extrusionOk="0">
                    <a:moveTo>
                      <a:pt x="563" y="1"/>
                    </a:moveTo>
                    <a:cubicBezTo>
                      <a:pt x="250" y="1"/>
                      <a:pt x="0" y="254"/>
                      <a:pt x="0" y="567"/>
                    </a:cubicBezTo>
                    <a:cubicBezTo>
                      <a:pt x="0" y="877"/>
                      <a:pt x="250" y="1130"/>
                      <a:pt x="563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5" name="Google Shape;5575;p83"/>
              <p:cNvSpPr/>
              <p:nvPr/>
            </p:nvSpPr>
            <p:spPr>
              <a:xfrm>
                <a:off x="5052575" y="2102800"/>
                <a:ext cx="50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923" extrusionOk="0">
                    <a:moveTo>
                      <a:pt x="623" y="0"/>
                    </a:moveTo>
                    <a:cubicBezTo>
                      <a:pt x="478" y="0"/>
                      <a:pt x="333" y="56"/>
                      <a:pt x="224" y="167"/>
                    </a:cubicBezTo>
                    <a:cubicBezTo>
                      <a:pt x="4" y="384"/>
                      <a:pt x="1" y="736"/>
                      <a:pt x="214" y="959"/>
                    </a:cubicBezTo>
                    <a:lnTo>
                      <a:pt x="1015" y="1757"/>
                    </a:lnTo>
                    <a:cubicBezTo>
                      <a:pt x="1125" y="1867"/>
                      <a:pt x="1269" y="1922"/>
                      <a:pt x="1413" y="1922"/>
                    </a:cubicBezTo>
                    <a:cubicBezTo>
                      <a:pt x="1558" y="1922"/>
                      <a:pt x="1702" y="1867"/>
                      <a:pt x="1813" y="1757"/>
                    </a:cubicBezTo>
                    <a:cubicBezTo>
                      <a:pt x="2033" y="1534"/>
                      <a:pt x="2033" y="1179"/>
                      <a:pt x="1813" y="959"/>
                    </a:cubicBezTo>
                    <a:lnTo>
                      <a:pt x="1015" y="158"/>
                    </a:lnTo>
                    <a:cubicBezTo>
                      <a:pt x="906" y="53"/>
                      <a:pt x="764" y="0"/>
                      <a:pt x="6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6" name="Google Shape;5576;p83"/>
              <p:cNvSpPr/>
              <p:nvPr/>
            </p:nvSpPr>
            <p:spPr>
              <a:xfrm>
                <a:off x="5052575" y="2272175"/>
                <a:ext cx="5070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916" extrusionOk="0">
                    <a:moveTo>
                      <a:pt x="1405" y="0"/>
                    </a:moveTo>
                    <a:cubicBezTo>
                      <a:pt x="1264" y="0"/>
                      <a:pt x="1124" y="53"/>
                      <a:pt x="1015" y="159"/>
                    </a:cubicBezTo>
                    <a:lnTo>
                      <a:pt x="214" y="960"/>
                    </a:lnTo>
                    <a:cubicBezTo>
                      <a:pt x="1" y="1179"/>
                      <a:pt x="4" y="1532"/>
                      <a:pt x="224" y="1749"/>
                    </a:cubicBezTo>
                    <a:cubicBezTo>
                      <a:pt x="333" y="1860"/>
                      <a:pt x="478" y="1916"/>
                      <a:pt x="623" y="1916"/>
                    </a:cubicBezTo>
                    <a:cubicBezTo>
                      <a:pt x="764" y="1916"/>
                      <a:pt x="906" y="1863"/>
                      <a:pt x="1015" y="1758"/>
                    </a:cubicBezTo>
                    <a:lnTo>
                      <a:pt x="1813" y="960"/>
                    </a:lnTo>
                    <a:cubicBezTo>
                      <a:pt x="2027" y="737"/>
                      <a:pt x="2024" y="384"/>
                      <a:pt x="1804" y="168"/>
                    </a:cubicBezTo>
                    <a:cubicBezTo>
                      <a:pt x="1695" y="56"/>
                      <a:pt x="1550" y="0"/>
                      <a:pt x="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7" name="Google Shape;5577;p83"/>
              <p:cNvSpPr/>
              <p:nvPr/>
            </p:nvSpPr>
            <p:spPr>
              <a:xfrm>
                <a:off x="5475050" y="2197300"/>
                <a:ext cx="5642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131" extrusionOk="0">
                    <a:moveTo>
                      <a:pt x="564" y="1"/>
                    </a:moveTo>
                    <a:cubicBezTo>
                      <a:pt x="251" y="1"/>
                      <a:pt x="1" y="254"/>
                      <a:pt x="1" y="567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8" name="Google Shape;5578;p83"/>
              <p:cNvSpPr/>
              <p:nvPr/>
            </p:nvSpPr>
            <p:spPr>
              <a:xfrm>
                <a:off x="5477925" y="2102800"/>
                <a:ext cx="5067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1916" extrusionOk="0">
                    <a:moveTo>
                      <a:pt x="1405" y="0"/>
                    </a:moveTo>
                    <a:cubicBezTo>
                      <a:pt x="1264" y="0"/>
                      <a:pt x="1123" y="53"/>
                      <a:pt x="1015" y="158"/>
                    </a:cubicBezTo>
                    <a:lnTo>
                      <a:pt x="214" y="959"/>
                    </a:lnTo>
                    <a:cubicBezTo>
                      <a:pt x="0" y="1179"/>
                      <a:pt x="3" y="1531"/>
                      <a:pt x="223" y="1748"/>
                    </a:cubicBezTo>
                    <a:cubicBezTo>
                      <a:pt x="333" y="1860"/>
                      <a:pt x="478" y="1915"/>
                      <a:pt x="623" y="1915"/>
                    </a:cubicBezTo>
                    <a:cubicBezTo>
                      <a:pt x="764" y="1915"/>
                      <a:pt x="905" y="1863"/>
                      <a:pt x="1015" y="1757"/>
                    </a:cubicBezTo>
                    <a:lnTo>
                      <a:pt x="1813" y="959"/>
                    </a:lnTo>
                    <a:cubicBezTo>
                      <a:pt x="2027" y="736"/>
                      <a:pt x="2024" y="384"/>
                      <a:pt x="1804" y="167"/>
                    </a:cubicBezTo>
                    <a:cubicBezTo>
                      <a:pt x="1694" y="56"/>
                      <a:pt x="1549" y="0"/>
                      <a:pt x="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9" name="Google Shape;5579;p83"/>
              <p:cNvSpPr/>
              <p:nvPr/>
            </p:nvSpPr>
            <p:spPr>
              <a:xfrm>
                <a:off x="5477775" y="2272000"/>
                <a:ext cx="508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923" extrusionOk="0">
                    <a:moveTo>
                      <a:pt x="621" y="1"/>
                    </a:moveTo>
                    <a:cubicBezTo>
                      <a:pt x="476" y="1"/>
                      <a:pt x="331" y="56"/>
                      <a:pt x="220" y="166"/>
                    </a:cubicBezTo>
                    <a:cubicBezTo>
                      <a:pt x="0" y="388"/>
                      <a:pt x="0" y="744"/>
                      <a:pt x="220" y="967"/>
                    </a:cubicBezTo>
                    <a:lnTo>
                      <a:pt x="1021" y="1765"/>
                    </a:lnTo>
                    <a:cubicBezTo>
                      <a:pt x="1129" y="1870"/>
                      <a:pt x="1270" y="1923"/>
                      <a:pt x="1411" y="1923"/>
                    </a:cubicBezTo>
                    <a:cubicBezTo>
                      <a:pt x="1555" y="1923"/>
                      <a:pt x="1700" y="1867"/>
                      <a:pt x="1810" y="1756"/>
                    </a:cubicBezTo>
                    <a:cubicBezTo>
                      <a:pt x="2030" y="1539"/>
                      <a:pt x="2033" y="1186"/>
                      <a:pt x="1819" y="967"/>
                    </a:cubicBezTo>
                    <a:lnTo>
                      <a:pt x="1021" y="166"/>
                    </a:lnTo>
                    <a:cubicBezTo>
                      <a:pt x="910" y="56"/>
                      <a:pt x="765" y="1"/>
                      <a:pt x="6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" name="Google Shape;324;p44"/>
            <p:cNvSpPr txBox="1"/>
            <p:nvPr/>
          </p:nvSpPr>
          <p:spPr>
            <a:xfrm>
              <a:off x="3004" y="3256"/>
              <a:ext cx="10064" cy="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/>
                <a:t>It was designed and built by </a:t>
              </a:r>
              <a:r>
                <a:rPr lang="en-US" altLang="en-GB" i="1">
                  <a:hlinkClick r:id="rId1" tooltip="" action="ppaction://hlinkfile"/>
                </a:rPr>
                <a:t>Christoph Nakazawa</a:t>
              </a:r>
              <a:endParaRPr lang="en-US" altLang="en-GB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/>
                <a:t>Now it is maintained by Meta (Facebook)</a:t>
              </a:r>
              <a:endParaRPr lang="en-US" alt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03350" y="2859405"/>
            <a:ext cx="4244975" cy="453390"/>
            <a:chOff x="2203" y="4957"/>
            <a:chExt cx="6685" cy="714"/>
          </a:xfrm>
        </p:grpSpPr>
        <p:grpSp>
          <p:nvGrpSpPr>
            <p:cNvPr id="5716" name="Google Shape;5716;p83"/>
            <p:cNvGrpSpPr/>
            <p:nvPr/>
          </p:nvGrpSpPr>
          <p:grpSpPr>
            <a:xfrm>
              <a:off x="2203" y="5057"/>
              <a:ext cx="536" cy="534"/>
              <a:chOff x="898875" y="4399275"/>
              <a:chExt cx="483700" cy="481850"/>
            </a:xfrm>
            <a:solidFill>
              <a:schemeClr val="accent2"/>
            </a:solidFill>
          </p:grpSpPr>
          <p:sp>
            <p:nvSpPr>
              <p:cNvPr id="5717" name="Google Shape;5717;p83"/>
              <p:cNvSpPr/>
              <p:nvPr/>
            </p:nvSpPr>
            <p:spPr>
              <a:xfrm>
                <a:off x="992750" y="4642900"/>
                <a:ext cx="145300" cy="144100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764" extrusionOk="0">
                    <a:moveTo>
                      <a:pt x="994" y="0"/>
                    </a:moveTo>
                    <a:lnTo>
                      <a:pt x="988" y="12"/>
                    </a:lnTo>
                    <a:cubicBezTo>
                      <a:pt x="988" y="9"/>
                      <a:pt x="991" y="6"/>
                      <a:pt x="991" y="3"/>
                    </a:cubicBezTo>
                    <a:lnTo>
                      <a:pt x="991" y="3"/>
                    </a:lnTo>
                    <a:lnTo>
                      <a:pt x="979" y="27"/>
                    </a:lnTo>
                    <a:lnTo>
                      <a:pt x="108" y="1759"/>
                    </a:lnTo>
                    <a:cubicBezTo>
                      <a:pt x="0" y="1976"/>
                      <a:pt x="42" y="2241"/>
                      <a:pt x="214" y="2415"/>
                    </a:cubicBezTo>
                    <a:lnTo>
                      <a:pt x="3397" y="5598"/>
                    </a:lnTo>
                    <a:cubicBezTo>
                      <a:pt x="3506" y="5707"/>
                      <a:pt x="3649" y="5763"/>
                      <a:pt x="3795" y="5763"/>
                    </a:cubicBezTo>
                    <a:cubicBezTo>
                      <a:pt x="3883" y="5763"/>
                      <a:pt x="3971" y="5743"/>
                      <a:pt x="4053" y="5701"/>
                    </a:cubicBezTo>
                    <a:lnTo>
                      <a:pt x="5797" y="4827"/>
                    </a:lnTo>
                    <a:lnTo>
                      <a:pt x="5800" y="4824"/>
                    </a:lnTo>
                    <a:lnTo>
                      <a:pt x="5812" y="4818"/>
                    </a:lnTo>
                    <a:lnTo>
                      <a:pt x="9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18" name="Google Shape;5718;p83"/>
              <p:cNvSpPr/>
              <p:nvPr/>
            </p:nvSpPr>
            <p:spPr>
              <a:xfrm>
                <a:off x="1138025" y="4763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19" name="Google Shape;5719;p83"/>
              <p:cNvSpPr/>
              <p:nvPr/>
            </p:nvSpPr>
            <p:spPr>
              <a:xfrm>
                <a:off x="1269550" y="4399275"/>
                <a:ext cx="113025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4485" extrusionOk="0">
                    <a:moveTo>
                      <a:pt x="3066" y="1"/>
                    </a:moveTo>
                    <a:cubicBezTo>
                      <a:pt x="1947" y="1"/>
                      <a:pt x="938" y="82"/>
                      <a:pt x="0" y="239"/>
                    </a:cubicBezTo>
                    <a:lnTo>
                      <a:pt x="9" y="895"/>
                    </a:lnTo>
                    <a:cubicBezTo>
                      <a:pt x="34" y="2862"/>
                      <a:pt x="1623" y="4452"/>
                      <a:pt x="3590" y="4476"/>
                    </a:cubicBezTo>
                    <a:lnTo>
                      <a:pt x="4243" y="4485"/>
                    </a:lnTo>
                    <a:cubicBezTo>
                      <a:pt x="4439" y="3313"/>
                      <a:pt x="4520" y="2028"/>
                      <a:pt x="4469" y="561"/>
                    </a:cubicBezTo>
                    <a:cubicBezTo>
                      <a:pt x="4457" y="266"/>
                      <a:pt x="4219" y="28"/>
                      <a:pt x="3924" y="16"/>
                    </a:cubicBezTo>
                    <a:cubicBezTo>
                      <a:pt x="3631" y="6"/>
                      <a:pt x="3345" y="1"/>
                      <a:pt x="30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0" name="Google Shape;5720;p83"/>
              <p:cNvSpPr/>
              <p:nvPr/>
            </p:nvSpPr>
            <p:spPr>
              <a:xfrm>
                <a:off x="1161975" y="4531175"/>
                <a:ext cx="91400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3374" extrusionOk="0">
                    <a:moveTo>
                      <a:pt x="1821" y="1"/>
                    </a:moveTo>
                    <a:cubicBezTo>
                      <a:pt x="1137" y="1"/>
                      <a:pt x="523" y="415"/>
                      <a:pt x="262" y="1046"/>
                    </a:cubicBezTo>
                    <a:cubicBezTo>
                      <a:pt x="0" y="1678"/>
                      <a:pt x="145" y="2410"/>
                      <a:pt x="633" y="2894"/>
                    </a:cubicBezTo>
                    <a:cubicBezTo>
                      <a:pt x="952" y="3214"/>
                      <a:pt x="1391" y="3373"/>
                      <a:pt x="1830" y="3373"/>
                    </a:cubicBezTo>
                    <a:cubicBezTo>
                      <a:pt x="2269" y="3373"/>
                      <a:pt x="2707" y="3214"/>
                      <a:pt x="3027" y="2894"/>
                    </a:cubicBezTo>
                    <a:cubicBezTo>
                      <a:pt x="3511" y="2410"/>
                      <a:pt x="3656" y="1681"/>
                      <a:pt x="3394" y="1046"/>
                    </a:cubicBezTo>
                    <a:cubicBezTo>
                      <a:pt x="3132" y="413"/>
                      <a:pt x="2515" y="1"/>
                      <a:pt x="1828" y="1"/>
                    </a:cubicBezTo>
                    <a:cubicBezTo>
                      <a:pt x="1826" y="1"/>
                      <a:pt x="1823" y="1"/>
                      <a:pt x="18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1" name="Google Shape;5721;p83"/>
              <p:cNvSpPr/>
              <p:nvPr/>
            </p:nvSpPr>
            <p:spPr>
              <a:xfrm>
                <a:off x="1031050" y="4411100"/>
                <a:ext cx="338650" cy="338725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13549" extrusionOk="0">
                    <a:moveTo>
                      <a:pt x="7066" y="3673"/>
                    </a:moveTo>
                    <a:cubicBezTo>
                      <a:pt x="7800" y="3673"/>
                      <a:pt x="8522" y="3960"/>
                      <a:pt x="9062" y="4500"/>
                    </a:cubicBezTo>
                    <a:cubicBezTo>
                      <a:pt x="10170" y="5602"/>
                      <a:pt x="10170" y="7393"/>
                      <a:pt x="9062" y="8492"/>
                    </a:cubicBezTo>
                    <a:cubicBezTo>
                      <a:pt x="8522" y="9032"/>
                      <a:pt x="7800" y="9319"/>
                      <a:pt x="7066" y="9319"/>
                    </a:cubicBezTo>
                    <a:cubicBezTo>
                      <a:pt x="6702" y="9319"/>
                      <a:pt x="6334" y="9248"/>
                      <a:pt x="5984" y="9104"/>
                    </a:cubicBezTo>
                    <a:cubicBezTo>
                      <a:pt x="4930" y="8667"/>
                      <a:pt x="4244" y="7637"/>
                      <a:pt x="4244" y="6496"/>
                    </a:cubicBezTo>
                    <a:cubicBezTo>
                      <a:pt x="4244" y="5355"/>
                      <a:pt x="4930" y="4325"/>
                      <a:pt x="5984" y="3888"/>
                    </a:cubicBezTo>
                    <a:cubicBezTo>
                      <a:pt x="6334" y="3744"/>
                      <a:pt x="6702" y="3673"/>
                      <a:pt x="7066" y="3673"/>
                    </a:cubicBezTo>
                    <a:close/>
                    <a:moveTo>
                      <a:pt x="3868" y="9124"/>
                    </a:moveTo>
                    <a:cubicBezTo>
                      <a:pt x="4006" y="9124"/>
                      <a:pt x="4147" y="9176"/>
                      <a:pt x="4262" y="9290"/>
                    </a:cubicBezTo>
                    <a:cubicBezTo>
                      <a:pt x="4481" y="9510"/>
                      <a:pt x="4481" y="9869"/>
                      <a:pt x="4262" y="10088"/>
                    </a:cubicBezTo>
                    <a:cubicBezTo>
                      <a:pt x="4147" y="10204"/>
                      <a:pt x="4005" y="10255"/>
                      <a:pt x="3866" y="10255"/>
                    </a:cubicBezTo>
                    <a:cubicBezTo>
                      <a:pt x="3576" y="10255"/>
                      <a:pt x="3298" y="10031"/>
                      <a:pt x="3298" y="9691"/>
                    </a:cubicBezTo>
                    <a:cubicBezTo>
                      <a:pt x="3298" y="9350"/>
                      <a:pt x="3577" y="9124"/>
                      <a:pt x="3868" y="9124"/>
                    </a:cubicBezTo>
                    <a:close/>
                    <a:moveTo>
                      <a:pt x="8414" y="1"/>
                    </a:moveTo>
                    <a:cubicBezTo>
                      <a:pt x="6466" y="507"/>
                      <a:pt x="4888" y="1425"/>
                      <a:pt x="3518" y="2846"/>
                    </a:cubicBezTo>
                    <a:cubicBezTo>
                      <a:pt x="2169" y="4244"/>
                      <a:pt x="1000" y="6282"/>
                      <a:pt x="1" y="8212"/>
                    </a:cubicBezTo>
                    <a:lnTo>
                      <a:pt x="5337" y="13548"/>
                    </a:lnTo>
                    <a:cubicBezTo>
                      <a:pt x="7267" y="12549"/>
                      <a:pt x="9309" y="11380"/>
                      <a:pt x="10706" y="10031"/>
                    </a:cubicBezTo>
                    <a:cubicBezTo>
                      <a:pt x="12124" y="8664"/>
                      <a:pt x="13039" y="7086"/>
                      <a:pt x="13545" y="5138"/>
                    </a:cubicBezTo>
                    <a:lnTo>
                      <a:pt x="13112" y="5129"/>
                    </a:lnTo>
                    <a:cubicBezTo>
                      <a:pt x="10534" y="5099"/>
                      <a:pt x="8453" y="3015"/>
                      <a:pt x="8420" y="440"/>
                    </a:cubicBezTo>
                    <a:lnTo>
                      <a:pt x="841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2" name="Google Shape;5722;p83"/>
              <p:cNvSpPr/>
              <p:nvPr/>
            </p:nvSpPr>
            <p:spPr>
              <a:xfrm>
                <a:off x="1130500" y="4740450"/>
                <a:ext cx="108950" cy="11125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4450" extrusionOk="0">
                    <a:moveTo>
                      <a:pt x="4358" y="1"/>
                    </a:moveTo>
                    <a:lnTo>
                      <a:pt x="4358" y="1"/>
                    </a:lnTo>
                    <a:cubicBezTo>
                      <a:pt x="2906" y="877"/>
                      <a:pt x="1437" y="1609"/>
                      <a:pt x="1" y="2332"/>
                    </a:cubicBezTo>
                    <a:cubicBezTo>
                      <a:pt x="58" y="3090"/>
                      <a:pt x="112" y="3789"/>
                      <a:pt x="118" y="3882"/>
                    </a:cubicBezTo>
                    <a:cubicBezTo>
                      <a:pt x="118" y="4211"/>
                      <a:pt x="387" y="4450"/>
                      <a:pt x="683" y="4450"/>
                    </a:cubicBezTo>
                    <a:cubicBezTo>
                      <a:pt x="767" y="4450"/>
                      <a:pt x="854" y="4430"/>
                      <a:pt x="937" y="4388"/>
                    </a:cubicBezTo>
                    <a:cubicBezTo>
                      <a:pt x="1039" y="4295"/>
                      <a:pt x="3858" y="3208"/>
                      <a:pt x="435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3" name="Google Shape;5723;p83"/>
              <p:cNvSpPr/>
              <p:nvPr/>
            </p:nvSpPr>
            <p:spPr>
              <a:xfrm>
                <a:off x="927325" y="4539825"/>
                <a:ext cx="11415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392" extrusionOk="0">
                    <a:moveTo>
                      <a:pt x="4565" y="1"/>
                    </a:moveTo>
                    <a:lnTo>
                      <a:pt x="4565" y="1"/>
                    </a:lnTo>
                    <a:cubicBezTo>
                      <a:pt x="1268" y="459"/>
                      <a:pt x="184" y="3334"/>
                      <a:pt x="91" y="3437"/>
                    </a:cubicBezTo>
                    <a:cubicBezTo>
                      <a:pt x="0" y="3611"/>
                      <a:pt x="9" y="3822"/>
                      <a:pt x="112" y="3988"/>
                    </a:cubicBezTo>
                    <a:cubicBezTo>
                      <a:pt x="295" y="4286"/>
                      <a:pt x="606" y="4232"/>
                      <a:pt x="723" y="4256"/>
                    </a:cubicBezTo>
                    <a:lnTo>
                      <a:pt x="2214" y="4391"/>
                    </a:lnTo>
                    <a:cubicBezTo>
                      <a:pt x="2945" y="2928"/>
                      <a:pt x="3680" y="1458"/>
                      <a:pt x="45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4" name="Google Shape;5724;p83"/>
              <p:cNvSpPr/>
              <p:nvPr/>
            </p:nvSpPr>
            <p:spPr>
              <a:xfrm>
                <a:off x="898875" y="4711550"/>
                <a:ext cx="170825" cy="169575"/>
              </a:xfrm>
              <a:custGeom>
                <a:avLst/>
                <a:gdLst/>
                <a:ahLst/>
                <a:cxnLst/>
                <a:rect l="l" t="t" r="r" b="b"/>
                <a:pathLst>
                  <a:path w="6833" h="6783" extrusionOk="0">
                    <a:moveTo>
                      <a:pt x="2846" y="1"/>
                    </a:moveTo>
                    <a:cubicBezTo>
                      <a:pt x="1747" y="1052"/>
                      <a:pt x="503" y="4602"/>
                      <a:pt x="63" y="6050"/>
                    </a:cubicBezTo>
                    <a:cubicBezTo>
                      <a:pt x="0" y="6252"/>
                      <a:pt x="54" y="6469"/>
                      <a:pt x="202" y="6616"/>
                    </a:cubicBezTo>
                    <a:cubicBezTo>
                      <a:pt x="309" y="6724"/>
                      <a:pt x="454" y="6782"/>
                      <a:pt x="602" y="6782"/>
                    </a:cubicBezTo>
                    <a:cubicBezTo>
                      <a:pt x="656" y="6782"/>
                      <a:pt x="711" y="6774"/>
                      <a:pt x="765" y="6758"/>
                    </a:cubicBezTo>
                    <a:cubicBezTo>
                      <a:pt x="2225" y="6318"/>
                      <a:pt x="5782" y="5084"/>
                      <a:pt x="6833" y="3981"/>
                    </a:cubicBezTo>
                    <a:cubicBezTo>
                      <a:pt x="6655" y="3900"/>
                      <a:pt x="6492" y="3789"/>
                      <a:pt x="6354" y="3650"/>
                    </a:cubicBezTo>
                    <a:lnTo>
                      <a:pt x="5167" y="2464"/>
                    </a:lnTo>
                    <a:lnTo>
                      <a:pt x="4767" y="2861"/>
                    </a:lnTo>
                    <a:cubicBezTo>
                      <a:pt x="4658" y="2967"/>
                      <a:pt x="4517" y="3020"/>
                      <a:pt x="4375" y="3020"/>
                    </a:cubicBezTo>
                    <a:cubicBezTo>
                      <a:pt x="4231" y="3020"/>
                      <a:pt x="4086" y="2965"/>
                      <a:pt x="3975" y="2855"/>
                    </a:cubicBezTo>
                    <a:cubicBezTo>
                      <a:pt x="3758" y="2638"/>
                      <a:pt x="3755" y="2286"/>
                      <a:pt x="3969" y="2063"/>
                    </a:cubicBezTo>
                    <a:lnTo>
                      <a:pt x="4369" y="1663"/>
                    </a:lnTo>
                    <a:lnTo>
                      <a:pt x="3171" y="464"/>
                    </a:lnTo>
                    <a:cubicBezTo>
                      <a:pt x="3035" y="329"/>
                      <a:pt x="2927" y="172"/>
                      <a:pt x="28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" name="Google Shape;324;p44"/>
            <p:cNvSpPr txBox="1"/>
            <p:nvPr/>
          </p:nvSpPr>
          <p:spPr>
            <a:xfrm>
              <a:off x="3004" y="4957"/>
              <a:ext cx="5885" cy="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/>
                <a:t>Focus on simplicity</a:t>
              </a:r>
              <a:endParaRPr lang="en-US" altLang="en-GB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Concepts</a:t>
            </a:r>
            <a:endParaRPr lang="en-US" altLang="en-GB"/>
          </a:p>
        </p:txBody>
      </p:sp>
      <p:sp>
        <p:nvSpPr>
          <p:cNvPr id="298" name="Google Shape;298;p42"/>
          <p:cNvSpPr txBox="1"/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endParaRPr lang="en-US" altLang="en-GB"/>
          </a:p>
        </p:txBody>
      </p:sp>
      <p:sp>
        <p:nvSpPr>
          <p:cNvPr id="299" name="Google Shape;299;p42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 fontAlgn="b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Some concepts while testing with Jest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779905"/>
            <a:ext cx="7794625" cy="150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u="sng"/>
              <a:t>Method </a:t>
            </a:r>
            <a:r>
              <a:rPr lang="en-US" altLang="en-GB" sz="1800" i="1" u="sng">
                <a:solidFill>
                  <a:srgbClr val="FA919B"/>
                </a:solidFill>
              </a:rPr>
              <a:t>describe()</a:t>
            </a:r>
            <a:r>
              <a:rPr lang="en-US" altLang="en-GB" sz="1800" i="1" u="sng"/>
              <a:t> have two paramters:</a:t>
            </a:r>
            <a:endParaRPr lang="en-US" altLang="en-GB" sz="1800" i="1" u="sng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u="sng">
                <a:sym typeface="+mn-ea"/>
              </a:rPr>
              <a:t>The first one is name of test (similar with class’s name in JUnit)</a:t>
            </a:r>
            <a:endParaRPr lang="en-US" altLang="en-GB" sz="1800" i="1" u="sng">
              <a:sym typeface="+mn-ea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u="sng">
                <a:sym typeface="+mn-ea"/>
              </a:rPr>
              <a:t>The second one is a callback function of testing which may includes one or many method </a:t>
            </a:r>
            <a:r>
              <a:rPr lang="en-US" altLang="en-GB" sz="1800" i="1" u="sng">
                <a:solidFill>
                  <a:srgbClr val="FA919B"/>
                </a:solidFill>
                <a:sym typeface="+mn-ea"/>
              </a:rPr>
              <a:t>test() </a:t>
            </a:r>
            <a:r>
              <a:rPr lang="en-US" altLang="en-GB" sz="1800" i="1" u="sng">
                <a:sym typeface="+mn-ea"/>
              </a:rPr>
              <a:t> </a:t>
            </a:r>
            <a:endParaRPr lang="en-US" altLang="en-GB" sz="1800" i="1" u="sng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 i="1" u="sng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467360" y="1131570"/>
            <a:ext cx="844931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</a:rPr>
              <a:t>describe</a:t>
            </a:r>
            <a:r>
              <a:rPr lang="en-US" altLang="en-GB"/>
              <a:t>(name, callback)</a:t>
            </a:r>
            <a:endParaRPr lang="en-US" altLang="en-GB"/>
          </a:p>
        </p:txBody>
      </p:sp>
      <p:sp>
        <p:nvSpPr>
          <p:cNvPr id="2" name="Text Box 1"/>
          <p:cNvSpPr txBox="1"/>
          <p:nvPr/>
        </p:nvSpPr>
        <p:spPr>
          <a:xfrm>
            <a:off x="251460" y="483870"/>
            <a:ext cx="7489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Vidaloka" panose="02000504000000020004" charset="0"/>
                <a:cs typeface="Vidaloka" panose="02000504000000020004" charset="0"/>
              </a:rPr>
              <a:t>Scope</a:t>
            </a:r>
            <a:endParaRPr lang="en-US" sz="3200">
              <a:latin typeface="Vidaloka" panose="02000504000000020004" charset="0"/>
              <a:cs typeface="Vidaloka" panose="0200050400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539750" y="1704340"/>
            <a:ext cx="7794625" cy="2393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Method </a:t>
            </a:r>
            <a:r>
              <a:rPr lang="en-US" altLang="en-GB" sz="1800" i="1">
                <a:solidFill>
                  <a:srgbClr val="FA919B"/>
                </a:solidFill>
              </a:rPr>
              <a:t>test()</a:t>
            </a:r>
            <a:r>
              <a:rPr lang="en-US" altLang="en-GB" sz="1800">
                <a:solidFill>
                  <a:srgbClr val="FA919B"/>
                </a:solidFill>
              </a:rPr>
              <a:t> </a:t>
            </a:r>
            <a:r>
              <a:rPr lang="en-US" altLang="en-GB" sz="1800"/>
              <a:t>have two parameter: 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The first one is name of test (similar with method’s name in JUnit)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The second one is a callback function of testing which may include one or many </a:t>
            </a:r>
            <a:r>
              <a:rPr lang="en-US" altLang="en-GB" sz="1800" b="1"/>
              <a:t>test case</a:t>
            </a:r>
            <a:r>
              <a:rPr lang="en-US" altLang="en-GB" sz="1800"/>
              <a:t> (with </a:t>
            </a:r>
            <a:r>
              <a:rPr lang="en-US" altLang="en-GB" sz="1800" i="1">
                <a:solidFill>
                  <a:srgbClr val="FA919B"/>
                </a:solidFill>
              </a:rPr>
              <a:t>expect()</a:t>
            </a:r>
            <a:r>
              <a:rPr lang="en-US" altLang="en-GB" sz="1800" i="1"/>
              <a:t>.</a:t>
            </a:r>
            <a:r>
              <a:rPr lang="en-US" altLang="en-GB" sz="1800" i="1">
                <a:solidFill>
                  <a:srgbClr val="FA919B"/>
                </a:solidFill>
              </a:rPr>
              <a:t>toBe()</a:t>
            </a:r>
            <a:r>
              <a:rPr lang="en-US" altLang="en-GB" sz="1800">
                <a:solidFill>
                  <a:schemeClr val="tx1"/>
                </a:solidFill>
              </a:rPr>
              <a:t>) </a:t>
            </a:r>
            <a:r>
              <a:rPr lang="en-US" altLang="en-GB" sz="1800"/>
              <a:t>inside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347345" y="1059815"/>
            <a:ext cx="844931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  <a:sym typeface="+mn-ea"/>
              </a:rPr>
              <a:t>test</a:t>
            </a:r>
            <a:r>
              <a:rPr lang="en-US" altLang="en-GB">
                <a:sym typeface="+mn-ea"/>
              </a:rPr>
              <a:t>(name, callback) </a:t>
            </a:r>
            <a:endParaRPr lang="en-US" altLang="en-GB"/>
          </a:p>
        </p:txBody>
      </p:sp>
      <p:sp>
        <p:nvSpPr>
          <p:cNvPr id="1" name="Text Box 0"/>
          <p:cNvSpPr txBox="1"/>
          <p:nvPr/>
        </p:nvSpPr>
        <p:spPr>
          <a:xfrm>
            <a:off x="251460" y="411480"/>
            <a:ext cx="7489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Vidaloka" panose="02000504000000020004" charset="0"/>
                <a:cs typeface="Vidaloka" panose="02000504000000020004" charset="0"/>
              </a:rPr>
              <a:t>Scope</a:t>
            </a:r>
            <a:endParaRPr lang="en-US" sz="3200">
              <a:latin typeface="Vidaloka" panose="02000504000000020004" charset="0"/>
              <a:cs typeface="Vidaloka" panose="020005040000000200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611505" y="2931795"/>
            <a:ext cx="7794625" cy="2393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Method </a:t>
            </a:r>
            <a:r>
              <a:rPr lang="en-US" altLang="en-GB" sz="1800" i="1">
                <a:solidFill>
                  <a:srgbClr val="FA919B"/>
                </a:solidFill>
              </a:rPr>
              <a:t>expect()</a:t>
            </a:r>
            <a:r>
              <a:rPr lang="en-US" altLang="en-GB" sz="1800" i="1"/>
              <a:t> </a:t>
            </a:r>
            <a:r>
              <a:rPr lang="en-US" altLang="en-GB" sz="1800"/>
              <a:t>determine the actual result 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Method </a:t>
            </a:r>
            <a:r>
              <a:rPr lang="en-US" altLang="en-GB" sz="1800" i="1">
                <a:solidFill>
                  <a:srgbClr val="FA919B"/>
                </a:solidFill>
              </a:rPr>
              <a:t>toBe(),equalsTo(),...</a:t>
            </a:r>
            <a:r>
              <a:rPr lang="en-US" altLang="en-GB" sz="1800"/>
              <a:t> determine the expected value of function</a:t>
            </a:r>
            <a:r>
              <a:rPr lang="vi-VN" altLang="en-US" sz="1800"/>
              <a:t>. 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Usually be: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 sz="1800">
                <a:sym typeface="+mn-ea"/>
              </a:rPr>
              <a:t>actualResult</a:t>
            </a:r>
            <a:r>
              <a:rPr lang="en-US" altLang="en-GB" sz="1800" i="1">
                <a:solidFill>
                  <a:srgbClr val="FA919B"/>
                </a:solidFill>
                <a:sym typeface="+mn-ea"/>
              </a:rPr>
              <a:t>).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toBe(</a:t>
            </a:r>
            <a:r>
              <a:rPr lang="en-US" altLang="en-GB" sz="1800">
                <a:sym typeface="+mn-ea"/>
              </a:rPr>
              <a:t>expectedValue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)</a:t>
            </a:r>
            <a:endParaRPr lang="en-US" altLang="en-GB" sz="1800">
              <a:solidFill>
                <a:srgbClr val="FA919B"/>
              </a:solidFill>
              <a:sym typeface="+mn-ea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 sz="1800">
                <a:sym typeface="+mn-ea"/>
              </a:rPr>
              <a:t>actualResult</a:t>
            </a:r>
            <a:r>
              <a:rPr lang="en-US" altLang="en-GB" sz="1800" i="1">
                <a:solidFill>
                  <a:srgbClr val="FA919B"/>
                </a:solidFill>
                <a:sym typeface="+mn-ea"/>
              </a:rPr>
              <a:t>).</a:t>
            </a:r>
            <a:r>
              <a:rPr lang="vi-VN" altLang="en-US" sz="1800" i="1">
                <a:solidFill>
                  <a:srgbClr val="FA919B"/>
                </a:solidFill>
                <a:sym typeface="+mn-ea"/>
              </a:rPr>
              <a:t>toEqual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(</a:t>
            </a:r>
            <a:r>
              <a:rPr lang="en-US" altLang="en-GB" sz="1800">
                <a:sym typeface="+mn-ea"/>
              </a:rPr>
              <a:t>expectedValue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)</a:t>
            </a:r>
            <a:endParaRPr lang="en-US" altLang="en-GB" sz="1800">
              <a:solidFill>
                <a:srgbClr val="FA919B"/>
              </a:solidFill>
              <a:sym typeface="+mn-ea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>
              <a:solidFill>
                <a:srgbClr val="FA919B"/>
              </a:solidFill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	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467360" y="1059815"/>
            <a:ext cx="844931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>
                <a:sym typeface="+mn-ea"/>
              </a:rPr>
              <a:t>actualResult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r>
              <a:rPr lang="vi-VN" altLang="en-US">
                <a:solidFill>
                  <a:srgbClr val="FA919B"/>
                </a:solidFill>
                <a:sym typeface="+mn-ea"/>
              </a:rPr>
              <a:t>.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toBe(</a:t>
            </a:r>
            <a:r>
              <a:rPr lang="en-US" altLang="en-GB">
                <a:sym typeface="+mn-ea"/>
              </a:rPr>
              <a:t>expectedValue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endParaRPr lang="en-US" altLang="en-GB">
              <a:solidFill>
                <a:srgbClr val="FA919B"/>
              </a:solidFill>
              <a:sym typeface="+mn-ea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251460" y="483870"/>
            <a:ext cx="7489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Vidaloka" panose="02000504000000020004" charset="0"/>
                <a:cs typeface="Vidaloka" panose="02000504000000020004" charset="0"/>
              </a:rPr>
              <a:t>Test case</a:t>
            </a:r>
            <a:endParaRPr lang="en-US" sz="3200">
              <a:latin typeface="Vidaloka" panose="02000504000000020004" charset="0"/>
              <a:cs typeface="Vidaloka" panose="02000504000000020004" charset="0"/>
            </a:endParaRPr>
          </a:p>
        </p:txBody>
      </p:sp>
      <p:sp>
        <p:nvSpPr>
          <p:cNvPr id="3" name="Google Shape;285;p40"/>
          <p:cNvSpPr txBox="1"/>
          <p:nvPr/>
        </p:nvSpPr>
        <p:spPr>
          <a:xfrm>
            <a:off x="467360" y="1632585"/>
            <a:ext cx="8449310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 b="0" i="0" u="none" strike="noStrike" cap="none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>
                <a:sym typeface="+mn-ea"/>
              </a:rPr>
              <a:t>actualResult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r>
              <a:rPr lang="vi-VN" altLang="en-US">
                <a:solidFill>
                  <a:srgbClr val="FA919B"/>
                </a:solidFill>
                <a:sym typeface="+mn-ea"/>
              </a:rPr>
              <a:t>.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toEqual(</a:t>
            </a:r>
            <a:r>
              <a:rPr lang="en-US" altLang="en-GB">
                <a:sym typeface="+mn-ea"/>
              </a:rPr>
              <a:t>expectedValue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endParaRPr lang="en-US" altLang="en-GB">
              <a:solidFill>
                <a:srgbClr val="FA919B"/>
              </a:solidFill>
              <a:sym typeface="+mn-ea"/>
            </a:endParaRPr>
          </a:p>
        </p:txBody>
      </p:sp>
      <p:sp>
        <p:nvSpPr>
          <p:cNvPr id="4" name="Google Shape;285;p40"/>
          <p:cNvSpPr txBox="1"/>
          <p:nvPr/>
        </p:nvSpPr>
        <p:spPr>
          <a:xfrm>
            <a:off x="467360" y="2205355"/>
            <a:ext cx="8654415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 b="0" i="0" u="none" strike="noStrike" cap="none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>
                <a:sym typeface="+mn-ea"/>
              </a:rPr>
              <a:t>actualResult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r>
              <a:rPr lang="vi-VN" altLang="en-US">
                <a:solidFill>
                  <a:srgbClr val="FA919B"/>
                </a:solidFill>
                <a:sym typeface="+mn-ea"/>
              </a:rPr>
              <a:t>.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toBeLessThan(</a:t>
            </a:r>
            <a:r>
              <a:rPr lang="en-US" altLang="en-GB">
                <a:sym typeface="+mn-ea"/>
              </a:rPr>
              <a:t>expectedValue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endParaRPr lang="en-US" altLang="en-GB">
              <a:solidFill>
                <a:srgbClr val="FA919B"/>
              </a:solidFill>
              <a:sym typeface="+mn-ea"/>
            </a:endParaRPr>
          </a:p>
        </p:txBody>
      </p:sp>
      <p:sp>
        <p:nvSpPr>
          <p:cNvPr id="5" name="Google Shape;285;p40"/>
          <p:cNvSpPr txBox="1"/>
          <p:nvPr/>
        </p:nvSpPr>
        <p:spPr>
          <a:xfrm>
            <a:off x="3743960" y="2499360"/>
            <a:ext cx="504190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 b="0" i="0" u="none" strike="noStrike" cap="none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919B"/>
                </a:solidFill>
                <a:sym typeface="+mn-ea"/>
              </a:rPr>
              <a:t>...</a:t>
            </a:r>
            <a:endParaRPr lang="en-US">
              <a:solidFill>
                <a:srgbClr val="FA919B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Feature</a:t>
            </a:r>
            <a:endParaRPr lang="en-US" altLang="en-GB"/>
          </a:p>
        </p:txBody>
      </p:sp>
      <p:sp>
        <p:nvSpPr>
          <p:cNvPr id="298" name="Google Shape;298;p42"/>
          <p:cNvSpPr txBox="1"/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299" name="Google Shape;299;p42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Some wonderful features provided by Jest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2287</Words>
  <Application>WPS Presentation</Application>
  <PresentationFormat/>
  <Paragraphs>148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SimSun</vt:lpstr>
      <vt:lpstr>Wingdings</vt:lpstr>
      <vt:lpstr>Arial</vt:lpstr>
      <vt:lpstr>Vidaloka</vt:lpstr>
      <vt:lpstr>Montserrat</vt:lpstr>
      <vt:lpstr>Lato</vt:lpstr>
      <vt:lpstr>Gubbi</vt:lpstr>
      <vt:lpstr>Crimson Text</vt:lpstr>
      <vt:lpstr>Merriweather Light</vt:lpstr>
      <vt:lpstr>Russo One</vt:lpstr>
      <vt:lpstr>Josefin Sans</vt:lpstr>
      <vt:lpstr>Open Sans SemiBold</vt:lpstr>
      <vt:lpstr>Open Sans</vt:lpstr>
      <vt:lpstr>Microsoft YaHei</vt:lpstr>
      <vt:lpstr>Droid Sans Fallback</vt:lpstr>
      <vt:lpstr>Arial Unicode MS</vt:lpstr>
      <vt:lpstr>OpenSymbol</vt:lpstr>
      <vt:lpstr>Vidaloka</vt:lpstr>
      <vt:lpstr>Minimalist Business Slides by Slidesgo</vt:lpstr>
      <vt:lpstr>Jest A JavaScript Testing Framework</vt:lpstr>
      <vt:lpstr>04</vt:lpstr>
      <vt:lpstr>01</vt:lpstr>
      <vt:lpstr>PowerPoint 演示文稿</vt:lpstr>
      <vt:lpstr>02</vt:lpstr>
      <vt:lpstr>describe(name, callback)</vt:lpstr>
      <vt:lpstr>test(name, callback) </vt:lpstr>
      <vt:lpstr>expect(actualResult).toBe(expectedValue)</vt:lpstr>
      <vt:lpstr>03</vt:lpstr>
      <vt:lpstr>Highlight Features</vt:lpstr>
      <vt:lpstr>04</vt:lpstr>
      <vt:lpstr>Runtime environment</vt:lpstr>
      <vt:lpstr>Install Jest (recommend as global)</vt:lpstr>
      <vt:lpstr>Extensions (Optional)</vt:lpstr>
      <vt:lpstr>Extensions for VScode (Optional)</vt:lpstr>
      <vt:lpstr>Let’s demo it!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 A JavaScript Testing Framework</dc:title>
  <dc:creator/>
  <cp:lastModifiedBy>wyvernp</cp:lastModifiedBy>
  <cp:revision>6</cp:revision>
  <dcterms:created xsi:type="dcterms:W3CDTF">2022-10-17T12:12:43Z</dcterms:created>
  <dcterms:modified xsi:type="dcterms:W3CDTF">2022-10-17T12:12:43Z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