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31.fntdata" ContentType="application/x-fontdata"/>
  <Override PartName="/ppt/fonts/font32.fntdata" ContentType="application/x-fontdata"/>
  <Override PartName="/ppt/fonts/font33.fntdata" ContentType="application/x-fontdata"/>
  <Override PartName="/ppt/fonts/font34.fntdata" ContentType="application/x-fontdata"/>
  <Override PartName="/ppt/fonts/font35.fntdata" ContentType="application/x-fontdata"/>
  <Override PartName="/ppt/fonts/font36.fntdata" ContentType="application/x-fontdata"/>
  <Override PartName="/ppt/fonts/font37.fntdata" ContentType="application/x-fontdata"/>
  <Override PartName="/ppt/fonts/font38.fntdata" ContentType="application/x-fontdata"/>
  <Override PartName="/ppt/fonts/font39.fntdata" ContentType="application/x-fontdata"/>
  <Override PartName="/ppt/fonts/font4.fntdata" ContentType="application/x-fontdata"/>
  <Override PartName="/ppt/fonts/font40.fntdata" ContentType="application/x-fontdata"/>
  <Override PartName="/ppt/fonts/font41.fntdata" ContentType="application/x-fontdata"/>
  <Override PartName="/ppt/fonts/font42.fntdata" ContentType="application/x-fontdata"/>
  <Override PartName="/ppt/fonts/font43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2" r:id="rId6"/>
    <p:sldId id="259" r:id="rId7"/>
    <p:sldId id="312" r:id="rId8"/>
    <p:sldId id="365" r:id="rId9"/>
    <p:sldId id="367" r:id="rId10"/>
    <p:sldId id="368" r:id="rId11"/>
    <p:sldId id="311" r:id="rId12"/>
    <p:sldId id="279" r:id="rId13"/>
    <p:sldId id="313" r:id="rId14"/>
    <p:sldId id="260" r:id="rId15"/>
    <p:sldId id="314" r:id="rId16"/>
    <p:sldId id="315" r:id="rId17"/>
    <p:sldId id="377" r:id="rId18"/>
    <p:sldId id="261" r:id="rId19"/>
    <p:sldId id="266" r:id="rId20"/>
  </p:sldIdLst>
  <p:sldSz cx="9144000" cy="5143500"/>
  <p:notesSz cx="6858000" cy="9144000"/>
  <p:embeddedFontLst>
    <p:embeddedFont>
      <p:font typeface="Proxima Nova" charset="0"/>
      <p:regular r:id="rId24"/>
      <p:bold r:id="rId25"/>
      <p:italic r:id="rId26"/>
      <p:boldItalic r:id="rId27"/>
    </p:embeddedFont>
    <p:embeddedFont>
      <p:font typeface="Roboto Medium" charset="0"/>
      <p:regular r:id="rId28"/>
      <p:bold r:id="rId29"/>
      <p:italic r:id="rId30"/>
      <p:boldItalic r:id="rId31"/>
    </p:embeddedFont>
    <p:embeddedFont>
      <p:font typeface="Merriweather Light" charset="0"/>
      <p:regular r:id="rId32"/>
      <p:bold r:id="rId33"/>
      <p:italic r:id="rId34"/>
      <p:boldItalic r:id="rId35"/>
    </p:embeddedFont>
    <p:embeddedFont>
      <p:font typeface="Vidaloka" charset="0"/>
      <p:regular r:id="rId36"/>
    </p:embeddedFont>
    <p:embeddedFont>
      <p:font typeface="Proxima Nova Semibold" charset="0"/>
      <p:regular r:id="rId37"/>
      <p:bold r:id="rId38"/>
      <p:boldItalic r:id="rId39"/>
    </p:embeddedFont>
    <p:embeddedFont>
      <p:font typeface="Amatic SC" charset="0"/>
      <p:regular r:id="rId40"/>
      <p:bold r:id="rId41"/>
    </p:embeddedFont>
    <p:embeddedFont>
      <p:font typeface="Montserrat" charset="0"/>
      <p:regular r:id="rId42"/>
      <p:bold r:id="rId43"/>
      <p:italic r:id="rId44"/>
      <p:boldItalic r:id="rId45"/>
    </p:embeddedFont>
    <p:embeddedFont>
      <p:font typeface="Lato" charset="0"/>
      <p:regular r:id="rId46"/>
      <p:bold r:id="rId47"/>
      <p:italic r:id="rId48"/>
      <p:boldItalic r:id="rId49"/>
    </p:embeddedFont>
    <p:embeddedFont>
      <p:font typeface="Open Sans SemiBold" charset="0"/>
      <p:regular r:id="rId50"/>
      <p:bold r:id="rId51"/>
      <p:italic r:id="rId52"/>
      <p:boldItalic r:id="rId53"/>
    </p:embeddedFont>
    <p:embeddedFont>
      <p:font typeface="Russo One" charset="0"/>
      <p:regular r:id="rId54"/>
    </p:embeddedFont>
    <p:embeddedFont>
      <p:font typeface="PT Sans" charset="0"/>
      <p:regular r:id="rId55"/>
      <p:bold r:id="rId56"/>
      <p:italic r:id="rId57"/>
      <p:boldItalic r:id="rId58"/>
    </p:embeddedFont>
    <p:embeddedFont>
      <p:font typeface="Crimson Text" charset="0"/>
      <p:regular r:id="rId59"/>
      <p:bold r:id="rId60"/>
      <p:italic r:id="rId61"/>
      <p:boldItalic r:id="rId62"/>
    </p:embeddedFont>
    <p:embeddedFont>
      <p:font typeface="Open Sans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19B"/>
    <a:srgbClr val="FDA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font" Target="fonts/font43.fntdata"/><Relationship Id="rId65" Type="http://schemas.openxmlformats.org/officeDocument/2006/relationships/font" Target="fonts/font42.fntdata"/><Relationship Id="rId64" Type="http://schemas.openxmlformats.org/officeDocument/2006/relationships/font" Target="fonts/font41.fntdata"/><Relationship Id="rId63" Type="http://schemas.openxmlformats.org/officeDocument/2006/relationships/font" Target="fonts/font40.fntdata"/><Relationship Id="rId62" Type="http://schemas.openxmlformats.org/officeDocument/2006/relationships/font" Target="fonts/font39.fntdata"/><Relationship Id="rId61" Type="http://schemas.openxmlformats.org/officeDocument/2006/relationships/font" Target="fonts/font38.fntdata"/><Relationship Id="rId60" Type="http://schemas.openxmlformats.org/officeDocument/2006/relationships/font" Target="fonts/font37.fntdata"/><Relationship Id="rId6" Type="http://schemas.openxmlformats.org/officeDocument/2006/relationships/slide" Target="slides/slide3.xml"/><Relationship Id="rId59" Type="http://schemas.openxmlformats.org/officeDocument/2006/relationships/font" Target="fonts/font36.fntdata"/><Relationship Id="rId58" Type="http://schemas.openxmlformats.org/officeDocument/2006/relationships/font" Target="fonts/font35.fntdata"/><Relationship Id="rId57" Type="http://schemas.openxmlformats.org/officeDocument/2006/relationships/font" Target="fonts/font34.fntdata"/><Relationship Id="rId56" Type="http://schemas.openxmlformats.org/officeDocument/2006/relationships/font" Target="fonts/font33.fntdata"/><Relationship Id="rId55" Type="http://schemas.openxmlformats.org/officeDocument/2006/relationships/font" Target="fonts/font32.fntdata"/><Relationship Id="rId54" Type="http://schemas.openxmlformats.org/officeDocument/2006/relationships/font" Target="fonts/font31.fntdata"/><Relationship Id="rId53" Type="http://schemas.openxmlformats.org/officeDocument/2006/relationships/font" Target="fonts/font30.fntdata"/><Relationship Id="rId52" Type="http://schemas.openxmlformats.org/officeDocument/2006/relationships/font" Target="fonts/font29.fntdata"/><Relationship Id="rId51" Type="http://schemas.openxmlformats.org/officeDocument/2006/relationships/font" Target="fonts/font28.fntdata"/><Relationship Id="rId50" Type="http://schemas.openxmlformats.org/officeDocument/2006/relationships/font" Target="fonts/font27.fntdata"/><Relationship Id="rId5" Type="http://schemas.openxmlformats.org/officeDocument/2006/relationships/slide" Target="slides/slide2.xml"/><Relationship Id="rId49" Type="http://schemas.openxmlformats.org/officeDocument/2006/relationships/font" Target="fonts/font26.fntdata"/><Relationship Id="rId48" Type="http://schemas.openxmlformats.org/officeDocument/2006/relationships/font" Target="fonts/font25.fntdata"/><Relationship Id="rId47" Type="http://schemas.openxmlformats.org/officeDocument/2006/relationships/font" Target="fonts/font24.fntdata"/><Relationship Id="rId46" Type="http://schemas.openxmlformats.org/officeDocument/2006/relationships/font" Target="fonts/font23.fntdata"/><Relationship Id="rId45" Type="http://schemas.openxmlformats.org/officeDocument/2006/relationships/font" Target="fonts/font22.fntdata"/><Relationship Id="rId44" Type="http://schemas.openxmlformats.org/officeDocument/2006/relationships/font" Target="fonts/font21.fntdata"/><Relationship Id="rId43" Type="http://schemas.openxmlformats.org/officeDocument/2006/relationships/font" Target="fonts/font20.fntdata"/><Relationship Id="rId42" Type="http://schemas.openxmlformats.org/officeDocument/2006/relationships/font" Target="fonts/font19.fntdata"/><Relationship Id="rId41" Type="http://schemas.openxmlformats.org/officeDocument/2006/relationships/font" Target="fonts/font18.fntdata"/><Relationship Id="rId40" Type="http://schemas.openxmlformats.org/officeDocument/2006/relationships/font" Target="fonts/font1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cc7554a049_0_7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cc7554a049_0_7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7554a049_0_3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7554a049_0_3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f7a3c503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f7a3c503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8a80d6bc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8a80d6bc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8a80d6b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8a80d6b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0" name="Google Shape;80;p13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cpojer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436245" y="843915"/>
            <a:ext cx="8270875" cy="307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5400"/>
              <a:t>Jest</a:t>
            </a:r>
            <a:br>
              <a:rPr lang="vi-VN" altLang="en-GB" sz="5400"/>
            </a:br>
            <a:r>
              <a:rPr lang="vi-VN" altLang="en-GB" sz="5400">
                <a:sym typeface="+mn-ea"/>
              </a:rPr>
              <a:t>A</a:t>
            </a:r>
            <a:r>
              <a:rPr lang="en-US" altLang="vi-VN" sz="5400">
                <a:sym typeface="+mn-ea"/>
              </a:rPr>
              <a:t> JavaScript Testing Framework</a:t>
            </a:r>
            <a:endParaRPr lang="en-US" altLang="vi-VN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"/>
          <p:cNvSpPr txBox="1"/>
          <p:nvPr>
            <p:ph type="subTitle" idx="1"/>
          </p:nvPr>
        </p:nvSpPr>
        <p:spPr>
          <a:xfrm>
            <a:off x="4356100" y="1707515"/>
            <a:ext cx="387286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Testing async function</a:t>
            </a:r>
            <a:endParaRPr lang="en-US" altLang="en-GB" b="1"/>
          </a:p>
        </p:txBody>
      </p:sp>
      <p:sp>
        <p:nvSpPr>
          <p:cNvPr id="648" name="Google Shape;648;p59"/>
          <p:cNvSpPr txBox="1"/>
          <p:nvPr>
            <p:ph type="subTitle" idx="2"/>
          </p:nvPr>
        </p:nvSpPr>
        <p:spPr>
          <a:xfrm>
            <a:off x="4974590" y="2047240"/>
            <a:ext cx="26219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Supporting mechanism for testing asyncronous functions </a:t>
            </a:r>
            <a:endParaRPr lang="en-US" altLang="en-GB"/>
          </a:p>
        </p:txBody>
      </p:sp>
      <p:sp>
        <p:nvSpPr>
          <p:cNvPr id="649" name="Google Shape;649;p59"/>
          <p:cNvSpPr txBox="1"/>
          <p:nvPr>
            <p:ph type="subTitle" idx="3"/>
          </p:nvPr>
        </p:nvSpPr>
        <p:spPr>
          <a:xfrm>
            <a:off x="1927025" y="170751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Basic Testing</a:t>
            </a:r>
            <a:endParaRPr lang="en-US" altLang="en-GB" b="1"/>
          </a:p>
        </p:txBody>
      </p:sp>
      <p:sp>
        <p:nvSpPr>
          <p:cNvPr id="650" name="Google Shape;650;p59"/>
          <p:cNvSpPr txBox="1"/>
          <p:nvPr>
            <p:ph type="subTitle" idx="4"/>
          </p:nvPr>
        </p:nvSpPr>
        <p:spPr>
          <a:xfrm>
            <a:off x="1583055" y="2047240"/>
            <a:ext cx="287591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Testing on all basic data types of JavaScript includes Error within many useful APIs</a:t>
            </a:r>
            <a:endParaRPr lang="en-US" altLang="en-GB"/>
          </a:p>
        </p:txBody>
      </p:sp>
      <p:sp>
        <p:nvSpPr>
          <p:cNvPr id="651" name="Google Shape;651;p59"/>
          <p:cNvSpPr txBox="1"/>
          <p:nvPr>
            <p:ph type="subTitle" idx="5"/>
          </p:nvPr>
        </p:nvSpPr>
        <p:spPr>
          <a:xfrm>
            <a:off x="4572000" y="3651885"/>
            <a:ext cx="302514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Rest API Testing</a:t>
            </a:r>
            <a:endParaRPr lang="en-US" altLang="en-GB" b="1"/>
          </a:p>
        </p:txBody>
      </p:sp>
      <p:sp>
        <p:nvSpPr>
          <p:cNvPr id="652" name="Google Shape;652;p59"/>
          <p:cNvSpPr txBox="1"/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Testing with Rest APIs</a:t>
            </a:r>
            <a:endParaRPr lang="en-US" altLang="en-GB"/>
          </a:p>
        </p:txBody>
      </p:sp>
      <p:sp>
        <p:nvSpPr>
          <p:cNvPr id="653" name="Google Shape;653;p59"/>
          <p:cNvSpPr txBox="1"/>
          <p:nvPr>
            <p:ph type="subTitle" idx="7"/>
          </p:nvPr>
        </p:nvSpPr>
        <p:spPr>
          <a:xfrm>
            <a:off x="1597025" y="3625850"/>
            <a:ext cx="3105150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/>
              <a:t>Data Driven Testing</a:t>
            </a:r>
            <a:endParaRPr lang="en-US" altLang="en-GB" b="1"/>
          </a:p>
        </p:txBody>
      </p:sp>
      <p:sp>
        <p:nvSpPr>
          <p:cNvPr id="654" name="Google Shape;654;p59"/>
          <p:cNvSpPr txBox="1"/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Jest supports DDT</a:t>
            </a:r>
            <a:endParaRPr lang="en-US" altLang="en-GB"/>
          </a:p>
        </p:txBody>
      </p:sp>
      <p:grpSp>
        <p:nvGrpSpPr>
          <p:cNvPr id="655" name="Google Shape;655;p59"/>
          <p:cNvGrpSpPr/>
          <p:nvPr/>
        </p:nvGrpSpPr>
        <p:grpSpPr>
          <a:xfrm>
            <a:off x="2889364" y="1152113"/>
            <a:ext cx="391512" cy="391512"/>
            <a:chOff x="-65145700" y="3727425"/>
            <a:chExt cx="317425" cy="317425"/>
          </a:xfrm>
        </p:grpSpPr>
        <p:sp>
          <p:nvSpPr>
            <p:cNvPr id="656" name="Google Shape;656;p59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8" name="Google Shape;658;p59"/>
          <p:cNvGrpSpPr/>
          <p:nvPr/>
        </p:nvGrpSpPr>
        <p:grpSpPr>
          <a:xfrm>
            <a:off x="5898384" y="1152112"/>
            <a:ext cx="384697" cy="391512"/>
            <a:chOff x="-65144125" y="4094450"/>
            <a:chExt cx="311900" cy="317425"/>
          </a:xfrm>
        </p:grpSpPr>
        <p:sp>
          <p:nvSpPr>
            <p:cNvPr id="659" name="Google Shape;659;p59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2" name="Google Shape;662;p59"/>
          <p:cNvSpPr/>
          <p:nvPr/>
        </p:nvSpPr>
        <p:spPr>
          <a:xfrm>
            <a:off x="2902533" y="3058580"/>
            <a:ext cx="333234" cy="391512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3" name="Google Shape;663;p59"/>
          <p:cNvGrpSpPr/>
          <p:nvPr/>
        </p:nvGrpSpPr>
        <p:grpSpPr>
          <a:xfrm>
            <a:off x="5879563" y="3072722"/>
            <a:ext cx="390556" cy="391543"/>
            <a:chOff x="-61783350" y="3743950"/>
            <a:chExt cx="316650" cy="317450"/>
          </a:xfrm>
        </p:grpSpPr>
        <p:sp>
          <p:nvSpPr>
            <p:cNvPr id="664" name="Google Shape;664;p59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b="1"/>
              <a:t>Highlight Features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1988820" y="2543810"/>
            <a:ext cx="5396230" cy="648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to start using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Setup enviroments, tools to start using Jest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2338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need a runtime for running JavaScript as well as Jest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Some common JavaScript runtime: Node, Deno,...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We use Node because it is popular and have a large community to support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Install : </a:t>
            </a:r>
            <a:r>
              <a:rPr lang="en-US" altLang="en-GB" sz="1800" i="1" u="sng"/>
              <a:t>https://nodejs.org/en/download/</a:t>
            </a: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Runtime environment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Using npm : 	</a:t>
            </a:r>
            <a:r>
              <a:rPr lang="en-US" altLang="en-GB" sz="1800" i="1" u="sng"/>
              <a:t>npm install -g jest</a:t>
            </a:r>
            <a:endParaRPr lang="en-US" altLang="en-GB" sz="1800" i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 i="1" u="sng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Using yarn: 	</a:t>
            </a:r>
            <a:r>
              <a:rPr lang="en-US" altLang="en-GB" sz="1800" i="1" u="sng"/>
              <a:t>yarn global add jest</a:t>
            </a: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108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Install Jest (recommend as global)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Common VS Code extensions support us while working with Jest in : 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Run It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Jest Snippet</a:t>
            </a: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9590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Extensions</a:t>
            </a:r>
            <a:r>
              <a:rPr lang="vi-VN" altLang="en-US"/>
              <a:t> for VScode </a:t>
            </a:r>
            <a:r>
              <a:rPr lang="en-US" altLang="en-GB"/>
              <a:t>(Optional)</a:t>
            </a:r>
            <a:endParaRPr lang="en-US" alt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1851660"/>
            <a:ext cx="2884805" cy="28962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3291840"/>
            <a:ext cx="288544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491615"/>
            <a:ext cx="7110730" cy="126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Jest find files with extension are : *.test.js , *.spec.js which contain test suits, test cases.</a:t>
            </a: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713105" y="445135"/>
            <a:ext cx="79590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/>
              <a:t>H</a:t>
            </a:r>
            <a:r>
              <a:rPr lang="en-US" altLang="vi-VN"/>
              <a:t>ow Jest testing js file</a:t>
            </a:r>
            <a:endParaRPr lang="en-US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-252730" y="2067560"/>
            <a:ext cx="9761220" cy="1125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demo</a:t>
            </a:r>
            <a:r>
              <a:rPr lang="en-GB"/>
              <a:t>!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3;p70"/>
          <p:cNvSpPr txBox="1"/>
          <p:nvPr>
            <p:ph type="title"/>
          </p:nvPr>
        </p:nvSpPr>
        <p:spPr>
          <a:xfrm>
            <a:off x="1475740" y="1635760"/>
            <a:ext cx="6019800" cy="922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 lang="en-GB"/>
          </a:p>
        </p:txBody>
      </p:sp>
      <p:sp>
        <p:nvSpPr>
          <p:cNvPr id="3" name="Google Shape;824;p70"/>
          <p:cNvSpPr txBox="1"/>
          <p:nvPr/>
        </p:nvSpPr>
        <p:spPr>
          <a:xfrm>
            <a:off x="1822450" y="2860040"/>
            <a:ext cx="5499100" cy="9226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have any questions?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262" name="Google Shape;262;p38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63" name="Google Shape;263;p38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</a:t>
            </a:r>
            <a:endParaRPr lang="en-US" altLang="en-GB"/>
          </a:p>
        </p:txBody>
      </p:sp>
      <p:sp>
        <p:nvSpPr>
          <p:cNvPr id="264" name="Google Shape;264;p38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 wonderful features provided by Jest</a:t>
            </a:r>
            <a:endParaRPr lang="en-US" altLang="en-GB"/>
          </a:p>
        </p:txBody>
      </p:sp>
      <p:sp>
        <p:nvSpPr>
          <p:cNvPr id="265" name="Google Shape;265;p38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Something about Jest</a:t>
            </a:r>
            <a:endParaRPr lang="en-US" altLang="en-GB"/>
          </a:p>
        </p:txBody>
      </p:sp>
      <p:sp>
        <p:nvSpPr>
          <p:cNvPr id="266" name="Google Shape;266;p38"/>
          <p:cNvSpPr txBox="1"/>
          <p:nvPr>
            <p:ph type="subTitle" idx="5"/>
          </p:nvPr>
        </p:nvSpPr>
        <p:spPr>
          <a:xfrm>
            <a:off x="4805680" y="3723640"/>
            <a:ext cx="2875915" cy="356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How to start using</a:t>
            </a:r>
            <a:endParaRPr lang="en-US" altLang="en-GB"/>
          </a:p>
        </p:txBody>
      </p:sp>
      <p:sp>
        <p:nvSpPr>
          <p:cNvPr id="267" name="Google Shape;267;p38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Setup enviroments, tools to start using Jest</a:t>
            </a:r>
            <a:endParaRPr lang="en-US" altLang="en-GB"/>
          </a:p>
        </p:txBody>
      </p:sp>
      <p:sp>
        <p:nvSpPr>
          <p:cNvPr id="268" name="Google Shape;268;p38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Concepts</a:t>
            </a:r>
            <a:endParaRPr lang="en-US" altLang="en-GB"/>
          </a:p>
        </p:txBody>
      </p:sp>
      <p:sp>
        <p:nvSpPr>
          <p:cNvPr id="269" name="Google Shape;269;p38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Some concepts while testing with Jest</a:t>
            </a:r>
            <a:endParaRPr lang="en-US" altLang="en-GB"/>
          </a:p>
        </p:txBody>
      </p:sp>
      <p:sp>
        <p:nvSpPr>
          <p:cNvPr id="270" name="Google Shape;270;p38"/>
          <p:cNvSpPr txBox="1"/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71" name="Google Shape;271;p38"/>
          <p:cNvSpPr txBox="1"/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3</a:t>
            </a:r>
            <a:endParaRPr lang="vi-VN" altLang="en-GB"/>
          </a:p>
        </p:txBody>
      </p:sp>
      <p:sp>
        <p:nvSpPr>
          <p:cNvPr id="272" name="Google Shape;272;p38"/>
          <p:cNvSpPr txBox="1"/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vi-VN" altLang="en-GB"/>
              <a:t>2</a:t>
            </a:r>
            <a:endParaRPr lang="vi-VN" altLang="en-GB"/>
          </a:p>
        </p:txBody>
      </p:sp>
      <p:sp>
        <p:nvSpPr>
          <p:cNvPr id="273" name="Google Shape;273;p38"/>
          <p:cNvSpPr txBox="1"/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Something about Jest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95730" y="1484630"/>
            <a:ext cx="370205" cy="367030"/>
            <a:chOff x="2198" y="2338"/>
            <a:chExt cx="583" cy="578"/>
          </a:xfrm>
        </p:grpSpPr>
        <p:sp>
          <p:nvSpPr>
            <p:cNvPr id="6349" name="Google Shape;6349;p85"/>
            <p:cNvSpPr/>
            <p:nvPr/>
          </p:nvSpPr>
          <p:spPr>
            <a:xfrm>
              <a:off x="2351" y="2338"/>
              <a:ext cx="431" cy="420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0" name="Google Shape;6350;p85"/>
            <p:cNvSpPr/>
            <p:nvPr/>
          </p:nvSpPr>
          <p:spPr>
            <a:xfrm>
              <a:off x="2198" y="2594"/>
              <a:ext cx="323" cy="323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1" name="Google Shape;6351;p85"/>
            <p:cNvSpPr/>
            <p:nvPr/>
          </p:nvSpPr>
          <p:spPr>
            <a:xfrm>
              <a:off x="2437" y="2803"/>
              <a:ext cx="339" cy="113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4" name="Google Shape;324;p44"/>
          <p:cNvSpPr txBox="1"/>
          <p:nvPr>
            <p:ph type="subTitle" idx="4"/>
          </p:nvPr>
        </p:nvSpPr>
        <p:spPr>
          <a:xfrm>
            <a:off x="1907540" y="1523365"/>
            <a:ext cx="3736975" cy="45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Jest is built based on Jasmine</a:t>
            </a:r>
            <a:endParaRPr lang="en-US" altLang="en-GB"/>
          </a:p>
        </p:txBody>
      </p:sp>
      <p:grpSp>
        <p:nvGrpSpPr>
          <p:cNvPr id="2" name="Group 1"/>
          <p:cNvGrpSpPr/>
          <p:nvPr/>
        </p:nvGrpSpPr>
        <p:grpSpPr>
          <a:xfrm>
            <a:off x="1430655" y="2067560"/>
            <a:ext cx="6867525" cy="555625"/>
            <a:chOff x="2253" y="3256"/>
            <a:chExt cx="10815" cy="875"/>
          </a:xfrm>
        </p:grpSpPr>
        <p:grpSp>
          <p:nvGrpSpPr>
            <p:cNvPr id="5571" name="Google Shape;5571;p83"/>
            <p:cNvGrpSpPr/>
            <p:nvPr/>
          </p:nvGrpSpPr>
          <p:grpSpPr>
            <a:xfrm>
              <a:off x="2253" y="3597"/>
              <a:ext cx="534" cy="534"/>
              <a:chOff x="5049725" y="2027900"/>
              <a:chExt cx="481750" cy="481850"/>
            </a:xfrm>
            <a:solidFill>
              <a:schemeClr val="accent2"/>
            </a:solidFill>
          </p:grpSpPr>
          <p:sp>
            <p:nvSpPr>
              <p:cNvPr id="5572" name="Google Shape;5572;p83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4593" extrusionOk="0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3" name="Google Shape;5573;p83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13892" h="13553" extrusionOk="0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4" name="Google Shape;5574;p83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1131" extrusionOk="0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5" name="Google Shape;5575;p83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923" extrusionOk="0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6" name="Google Shape;5576;p83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1916" extrusionOk="0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7" name="Google Shape;5577;p83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1" extrusionOk="0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8" name="Google Shape;5578;p83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1916" extrusionOk="0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79" name="Google Shape;5579;p83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923" extrusionOk="0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" name="Google Shape;324;p44"/>
            <p:cNvSpPr txBox="1"/>
            <p:nvPr/>
          </p:nvSpPr>
          <p:spPr>
            <a:xfrm>
              <a:off x="3004" y="3256"/>
              <a:ext cx="10064" cy="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It was designed and built by </a:t>
              </a:r>
              <a:r>
                <a:rPr lang="en-US" altLang="en-GB" i="1">
                  <a:hlinkClick r:id="rId1" action="ppaction://hlinkfile"/>
                </a:rPr>
                <a:t>Christoph Nakazawa</a:t>
              </a:r>
              <a:endParaRPr lang="en-US" altLang="en-GB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Now it is maintained by Meta (Facebook)</a:t>
              </a:r>
              <a:endParaRPr lang="en-US" alt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03350" y="2859405"/>
            <a:ext cx="4244975" cy="453390"/>
            <a:chOff x="2203" y="4957"/>
            <a:chExt cx="6685" cy="714"/>
          </a:xfrm>
        </p:grpSpPr>
        <p:grpSp>
          <p:nvGrpSpPr>
            <p:cNvPr id="5716" name="Google Shape;5716;p83"/>
            <p:cNvGrpSpPr/>
            <p:nvPr/>
          </p:nvGrpSpPr>
          <p:grpSpPr>
            <a:xfrm>
              <a:off x="2203" y="5057"/>
              <a:ext cx="536" cy="534"/>
              <a:chOff x="898875" y="4399275"/>
              <a:chExt cx="483700" cy="481850"/>
            </a:xfrm>
            <a:solidFill>
              <a:schemeClr val="accent2"/>
            </a:solidFill>
          </p:grpSpPr>
          <p:sp>
            <p:nvSpPr>
              <p:cNvPr id="5717" name="Google Shape;5717;p83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64" extrusionOk="0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8" name="Google Shape;5718;p83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19" name="Google Shape;5719;p83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485" extrusionOk="0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0" name="Google Shape;5720;p83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3374" extrusionOk="0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1" name="Google Shape;5721;p83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3549" extrusionOk="0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2" name="Google Shape;5722;p83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4450" extrusionOk="0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3" name="Google Shape;5723;p83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392" extrusionOk="0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24" name="Google Shape;5724;p83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avLst/>
                <a:gdLst/>
                <a:ahLst/>
                <a:cxnLst/>
                <a:rect l="l" t="t" r="r" b="b"/>
                <a:pathLst>
                  <a:path w="6833" h="6783" extrusionOk="0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" name="Google Shape;324;p44"/>
            <p:cNvSpPr txBox="1"/>
            <p:nvPr/>
          </p:nvSpPr>
          <p:spPr>
            <a:xfrm>
              <a:off x="3004" y="4957"/>
              <a:ext cx="5885" cy="7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/>
                <a:t>Focus on simplicity</a:t>
              </a:r>
              <a:endParaRPr lang="en-US" alt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Concepts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 fontAlgn="b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 concepts while testing with Jest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755650" y="1779905"/>
            <a:ext cx="7794625" cy="150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/>
              <a:t>Method </a:t>
            </a:r>
            <a:r>
              <a:rPr lang="en-US" altLang="en-GB" sz="1800" i="1" u="sng">
                <a:solidFill>
                  <a:srgbClr val="FA919B"/>
                </a:solidFill>
              </a:rPr>
              <a:t>describe()</a:t>
            </a:r>
            <a:r>
              <a:rPr lang="en-US" altLang="en-GB" sz="1800" i="1" u="sng"/>
              <a:t> have two paramters:</a:t>
            </a:r>
            <a:endParaRPr lang="en-US" altLang="en-GB" sz="1800" i="1" u="sng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>
                <a:sym typeface="+mn-ea"/>
              </a:rPr>
              <a:t>The first one is name of test (similar with class’s name in JUnit)</a:t>
            </a:r>
            <a:endParaRPr lang="en-US" altLang="en-GB" sz="1800" i="1" u="sng"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 u="sng">
                <a:sym typeface="+mn-ea"/>
              </a:rPr>
              <a:t>The second one is a callback function of testing which may includes one or many method </a:t>
            </a:r>
            <a:r>
              <a:rPr lang="en-US" altLang="en-GB" sz="1800" i="1" u="sng">
                <a:solidFill>
                  <a:srgbClr val="FA919B"/>
                </a:solidFill>
                <a:sym typeface="+mn-ea"/>
              </a:rPr>
              <a:t>test() </a:t>
            </a:r>
            <a:r>
              <a:rPr lang="en-US" altLang="en-GB" sz="1800" i="1" u="sng">
                <a:sym typeface="+mn-ea"/>
              </a:rPr>
              <a:t> </a:t>
            </a:r>
            <a:endParaRPr lang="en-US" altLang="en-GB" sz="1800" i="1" u="sng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 i="1" u="sng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467360" y="1131570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</a:rPr>
              <a:t>describe</a:t>
            </a:r>
            <a:r>
              <a:rPr lang="en-US" altLang="en-GB"/>
              <a:t>(name, callback)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251460" y="48387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Scope</a:t>
            </a:r>
            <a:r>
              <a:rPr lang="vi-VN" altLang="en-US" sz="3200">
                <a:latin typeface="Vidaloka" panose="02000504000000020004" charset="0"/>
                <a:cs typeface="Vidaloka" panose="02000504000000020004" charset="0"/>
              </a:rPr>
              <a:t> : test suits</a:t>
            </a:r>
            <a:endParaRPr lang="vi-VN" altLang="en-US" sz="3200">
              <a:latin typeface="Vidaloka" panose="02000504000000020004" charset="0"/>
              <a:cs typeface="Vidaloka" panose="0200050400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539750" y="1704340"/>
            <a:ext cx="7794625" cy="239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test()</a:t>
            </a:r>
            <a:r>
              <a:rPr lang="en-US" altLang="en-GB" sz="1800">
                <a:solidFill>
                  <a:srgbClr val="FA919B"/>
                </a:solidFill>
              </a:rPr>
              <a:t> </a:t>
            </a:r>
            <a:r>
              <a:rPr lang="en-US" altLang="en-GB" sz="1800"/>
              <a:t>have two parameter: 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The first one is name of test (similar with method’s name in JUnit)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The second one is a callback function of testing which may include one or many </a:t>
            </a:r>
            <a:r>
              <a:rPr lang="en-US" altLang="en-GB" sz="1800" b="1"/>
              <a:t>test case</a:t>
            </a:r>
            <a:r>
              <a:rPr lang="en-US" altLang="en-GB" sz="1800"/>
              <a:t> (with </a:t>
            </a:r>
            <a:r>
              <a:rPr lang="en-US" altLang="en-GB" sz="1800" i="1">
                <a:solidFill>
                  <a:srgbClr val="FA919B"/>
                </a:solidFill>
              </a:rPr>
              <a:t>expect()</a:t>
            </a:r>
            <a:r>
              <a:rPr lang="en-US" altLang="en-GB" sz="1800" i="1"/>
              <a:t>.</a:t>
            </a:r>
            <a:r>
              <a:rPr lang="en-US" altLang="en-GB" sz="1800" i="1">
                <a:solidFill>
                  <a:srgbClr val="FA919B"/>
                </a:solidFill>
              </a:rPr>
              <a:t>toBe()</a:t>
            </a:r>
            <a:r>
              <a:rPr lang="en-US" altLang="en-GB" sz="1800">
                <a:solidFill>
                  <a:schemeClr val="tx1"/>
                </a:solidFill>
              </a:rPr>
              <a:t>) </a:t>
            </a:r>
            <a:r>
              <a:rPr lang="en-US" altLang="en-GB" sz="1800"/>
              <a:t>inside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347345" y="105981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test</a:t>
            </a:r>
            <a:r>
              <a:rPr lang="en-US" altLang="en-GB">
                <a:sym typeface="+mn-ea"/>
              </a:rPr>
              <a:t>(name, callback) 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251460" y="41148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Scope</a:t>
            </a:r>
            <a:r>
              <a:rPr lang="vi-VN" altLang="en-US" sz="3200">
                <a:latin typeface="Vidaloka" panose="02000504000000020004" charset="0"/>
                <a:cs typeface="Vidaloka" panose="02000504000000020004" charset="0"/>
              </a:rPr>
              <a:t> : test</a:t>
            </a:r>
            <a:endParaRPr lang="vi-VN" altLang="en-US" sz="3200">
              <a:latin typeface="Vidaloka" panose="02000504000000020004" charset="0"/>
              <a:cs typeface="Vidaloka" panose="0200050400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subTitle" idx="1"/>
          </p:nvPr>
        </p:nvSpPr>
        <p:spPr>
          <a:xfrm>
            <a:off x="612140" y="2718435"/>
            <a:ext cx="7794625" cy="239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expect()</a:t>
            </a:r>
            <a:r>
              <a:rPr lang="en-US" altLang="en-GB" sz="1800" i="1"/>
              <a:t> </a:t>
            </a:r>
            <a:r>
              <a:rPr lang="en-US" altLang="en-GB" sz="1800"/>
              <a:t>determine the actual result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Method </a:t>
            </a:r>
            <a:r>
              <a:rPr lang="en-US" altLang="en-GB" sz="1800" i="1">
                <a:solidFill>
                  <a:srgbClr val="FA919B"/>
                </a:solidFill>
              </a:rPr>
              <a:t>toBe(),equalsTo(),...</a:t>
            </a:r>
            <a:r>
              <a:rPr lang="en-US" altLang="en-GB" sz="1800"/>
              <a:t> determine the expected value of function</a:t>
            </a:r>
            <a:r>
              <a:rPr lang="vi-VN" altLang="en-US" sz="1800"/>
              <a:t>. 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Usually </a:t>
            </a:r>
            <a:r>
              <a:rPr lang="vi-VN" altLang="en-US" sz="1800"/>
              <a:t>used</a:t>
            </a:r>
            <a:r>
              <a:rPr lang="en-US" altLang="en-GB" sz="1800"/>
              <a:t>:</a:t>
            </a:r>
            <a:endParaRPr lang="en-US" altLang="en-GB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toBe(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</a:t>
            </a:r>
            <a:r>
              <a:rPr lang="vi-VN" altLang="en-US" sz="1800" i="1">
                <a:solidFill>
                  <a:srgbClr val="FA919B"/>
                </a:solidFill>
                <a:sym typeface="+mn-ea"/>
              </a:rPr>
              <a:t>toEqual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 i="1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 sz="1800">
                <a:sym typeface="+mn-ea"/>
              </a:rPr>
              <a:t>actualResult</a:t>
            </a:r>
            <a:r>
              <a:rPr lang="en-US" altLang="en-GB" sz="1800" i="1">
                <a:solidFill>
                  <a:srgbClr val="FA919B"/>
                </a:solidFill>
                <a:sym typeface="+mn-ea"/>
              </a:rPr>
              <a:t>).</a:t>
            </a:r>
            <a:r>
              <a:rPr lang="vi-VN" altLang="en-US" sz="1800" i="1">
                <a:solidFill>
                  <a:srgbClr val="FA919B"/>
                </a:solidFill>
                <a:sym typeface="+mn-ea"/>
              </a:rPr>
              <a:t>toThrow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(</a:t>
            </a:r>
            <a:r>
              <a:rPr lang="en-US" altLang="en-GB" sz="1800">
                <a:sym typeface="+mn-ea"/>
              </a:rPr>
              <a:t>expectedValue</a:t>
            </a:r>
            <a:r>
              <a:rPr lang="en-US" altLang="en-GB" sz="1800">
                <a:solidFill>
                  <a:srgbClr val="FA919B"/>
                </a:solidFill>
                <a:sym typeface="+mn-ea"/>
              </a:rPr>
              <a:t>)</a:t>
            </a: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>
              <a:solidFill>
                <a:srgbClr val="FA919B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	</a:t>
            </a: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467995" y="846455"/>
            <a:ext cx="844931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toBe(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2095" y="270510"/>
            <a:ext cx="748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Vidaloka" panose="02000504000000020004" charset="0"/>
                <a:cs typeface="Vidaloka" panose="02000504000000020004" charset="0"/>
              </a:rPr>
              <a:t>Test case</a:t>
            </a:r>
            <a:endParaRPr lang="en-US" sz="3200">
              <a:latin typeface="Vidaloka" panose="02000504000000020004" charset="0"/>
              <a:cs typeface="Vidaloka" panose="02000504000000020004" charset="0"/>
            </a:endParaRPr>
          </a:p>
        </p:txBody>
      </p:sp>
      <p:sp>
        <p:nvSpPr>
          <p:cNvPr id="3" name="Google Shape;285;p40"/>
          <p:cNvSpPr txBox="1"/>
          <p:nvPr/>
        </p:nvSpPr>
        <p:spPr>
          <a:xfrm>
            <a:off x="467995" y="1419225"/>
            <a:ext cx="844931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toEqual(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4" name="Google Shape;285;p40"/>
          <p:cNvSpPr txBox="1"/>
          <p:nvPr/>
        </p:nvSpPr>
        <p:spPr>
          <a:xfrm>
            <a:off x="467995" y="1991995"/>
            <a:ext cx="865441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FA919B"/>
                </a:solidFill>
                <a:sym typeface="+mn-ea"/>
              </a:rPr>
              <a:t>expect(</a:t>
            </a:r>
            <a:r>
              <a:rPr lang="en-US" altLang="en-GB">
                <a:sym typeface="+mn-ea"/>
              </a:rPr>
              <a:t>actualResult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r>
              <a:rPr lang="vi-VN" altLang="en-US">
                <a:solidFill>
                  <a:srgbClr val="FA919B"/>
                </a:solidFill>
                <a:sym typeface="+mn-ea"/>
              </a:rPr>
              <a:t>.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toBeLessThan(</a:t>
            </a:r>
            <a:r>
              <a:rPr lang="en-US" altLang="en-GB">
                <a:sym typeface="+mn-ea"/>
              </a:rPr>
              <a:t>expectedValue</a:t>
            </a:r>
            <a:r>
              <a:rPr lang="en-US" altLang="en-GB">
                <a:solidFill>
                  <a:srgbClr val="FA919B"/>
                </a:solidFill>
                <a:sym typeface="+mn-ea"/>
              </a:rPr>
              <a:t>)</a:t>
            </a:r>
            <a:endParaRPr lang="en-US" altLang="en-GB">
              <a:solidFill>
                <a:srgbClr val="FA919B"/>
              </a:solidFill>
              <a:sym typeface="+mn-ea"/>
            </a:endParaRPr>
          </a:p>
        </p:txBody>
      </p:sp>
      <p:sp>
        <p:nvSpPr>
          <p:cNvPr id="5" name="Google Shape;285;p40"/>
          <p:cNvSpPr txBox="1"/>
          <p:nvPr/>
        </p:nvSpPr>
        <p:spPr>
          <a:xfrm>
            <a:off x="3744595" y="2286000"/>
            <a:ext cx="504190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A919B"/>
                </a:solidFill>
                <a:sym typeface="+mn-ea"/>
              </a:rPr>
              <a:t>...</a:t>
            </a:r>
            <a:endParaRPr lang="en-US">
              <a:solidFill>
                <a:srgbClr val="FA919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Feature</a:t>
            </a:r>
            <a:endParaRPr lang="en-US" altLang="en-GB"/>
          </a:p>
        </p:txBody>
      </p:sp>
      <p:sp>
        <p:nvSpPr>
          <p:cNvPr id="298" name="Google Shape;298;p42"/>
          <p:cNvSpPr txBox="1"/>
          <p:nvPr>
            <p:ph type="title" idx="2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299" name="Google Shape;299;p42"/>
          <p:cNvSpPr txBox="1"/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Some wonderful features provided by Jest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2352</Words>
  <Application>WPS Presentation</Application>
  <PresentationFormat/>
  <Paragraphs>149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Arial</vt:lpstr>
      <vt:lpstr>Vidaloka</vt:lpstr>
      <vt:lpstr>Montserrat</vt:lpstr>
      <vt:lpstr>Lato</vt:lpstr>
      <vt:lpstr>Gubbi</vt:lpstr>
      <vt:lpstr>Crimson Text</vt:lpstr>
      <vt:lpstr>Merriweather Light</vt:lpstr>
      <vt:lpstr>Russo One</vt:lpstr>
      <vt:lpstr>Josefin Sans</vt:lpstr>
      <vt:lpstr>Open Sans SemiBold</vt:lpstr>
      <vt:lpstr>Open Sans</vt:lpstr>
      <vt:lpstr>Vidaloka</vt:lpstr>
      <vt:lpstr>Microsoft YaHei</vt:lpstr>
      <vt:lpstr>Droid Sans Fallback</vt:lpstr>
      <vt:lpstr>Arial Unicode MS</vt:lpstr>
      <vt:lpstr>OpenSymbol</vt:lpstr>
      <vt:lpstr>Minimalist Business Slides by Slidesgo</vt:lpstr>
      <vt:lpstr>Jest A JavaScript Testing Framework</vt:lpstr>
      <vt:lpstr>04</vt:lpstr>
      <vt:lpstr>01</vt:lpstr>
      <vt:lpstr>PowerPoint 演示文稿</vt:lpstr>
      <vt:lpstr>02</vt:lpstr>
      <vt:lpstr>describe(name, callback)</vt:lpstr>
      <vt:lpstr>test(name, callback) </vt:lpstr>
      <vt:lpstr>expect(actualResult).toBe(expectedValue)</vt:lpstr>
      <vt:lpstr>03</vt:lpstr>
      <vt:lpstr>Highlight Features</vt:lpstr>
      <vt:lpstr>04</vt:lpstr>
      <vt:lpstr>Runtime environment</vt:lpstr>
      <vt:lpstr>Install Jest (recommend as global)</vt:lpstr>
      <vt:lpstr>Extensions for VScode (Optional)</vt:lpstr>
      <vt:lpstr>How Jest testing js file</vt:lpstr>
      <vt:lpstr>Let’s demo!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 A JavaScript Testing Framework</dc:title>
  <dc:creator/>
  <cp:lastModifiedBy>wyvernp</cp:lastModifiedBy>
  <cp:revision>7</cp:revision>
  <dcterms:created xsi:type="dcterms:W3CDTF">2022-10-17T13:27:20Z</dcterms:created>
  <dcterms:modified xsi:type="dcterms:W3CDTF">2022-10-17T13:27:20Z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