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2" r:id="rId5"/>
    <p:sldId id="267" r:id="rId6"/>
    <p:sldId id="263" r:id="rId7"/>
    <p:sldId id="286" r:id="rId8"/>
    <p:sldId id="283" r:id="rId9"/>
    <p:sldId id="281" r:id="rId10"/>
    <p:sldId id="282" r:id="rId11"/>
    <p:sldId id="261" r:id="rId12"/>
    <p:sldId id="268" r:id="rId13"/>
    <p:sldId id="269" r:id="rId14"/>
    <p:sldId id="270" r:id="rId15"/>
    <p:sldId id="285" r:id="rId16"/>
    <p:sldId id="284" r:id="rId17"/>
    <p:sldId id="278"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615" autoAdjust="0"/>
    <p:restoredTop sz="86424" autoAdjust="0"/>
  </p:normalViewPr>
  <p:slideViewPr>
    <p:cSldViewPr showGuides="1">
      <p:cViewPr>
        <p:scale>
          <a:sx n="73" d="100"/>
          <a:sy n="73" d="100"/>
        </p:scale>
        <p:origin x="2251" y="26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C365AEB-2D51-4CE6-9F81-59AE4C402C8F}" type="datetimeFigureOut">
              <a:rPr lang="en-US" smtClean="0"/>
              <a:t>5/2/2024</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65AEB-2D51-4CE6-9F81-59AE4C402C8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65AEB-2D51-4CE6-9F81-59AE4C402C8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65AEB-2D51-4CE6-9F81-59AE4C402C8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C365AEB-2D51-4CE6-9F81-59AE4C402C8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365AEB-2D51-4CE6-9F81-59AE4C402C8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365AEB-2D51-4CE6-9F81-59AE4C402C8F}"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365AEB-2D51-4CE6-9F81-59AE4C402C8F}"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65AEB-2D51-4CE6-9F81-59AE4C402C8F}"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365AEB-2D51-4CE6-9F81-59AE4C402C8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365AEB-2D51-4CE6-9F81-59AE4C402C8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9EA6-92E2-49E0-B3DA-886B7CF512F3}"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C365AEB-2D51-4CE6-9F81-59AE4C402C8F}" type="datetimeFigureOut">
              <a:rPr lang="en-US" smtClean="0"/>
              <a:t>5/2/2024</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BCD9EA6-92E2-49E0-B3DA-886B7CF512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Active learning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a:t>
            </a:r>
          </a:p>
        </p:txBody>
      </p:sp>
      <p:pic>
        <p:nvPicPr>
          <p:cNvPr id="4" name="Content Placeholder 3" descr="Screenshot 2024-05-01 220552"/>
          <p:cNvPicPr>
            <a:picLocks noGrp="1" noChangeAspect="1"/>
          </p:cNvPicPr>
          <p:nvPr>
            <p:ph idx="1"/>
          </p:nvPr>
        </p:nvPicPr>
        <p:blipFill>
          <a:blip r:embed="rId2"/>
          <a:stretch>
            <a:fillRect/>
          </a:stretch>
        </p:blipFill>
        <p:spPr>
          <a:xfrm>
            <a:off x="609600" y="769620"/>
            <a:ext cx="7628890" cy="5870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152400"/>
            <a:ext cx="8229600" cy="8382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600" dirty="0">
                <a:sym typeface="+mn-ea"/>
              </a:rPr>
              <a:t>Cifar10 data</a:t>
            </a:r>
            <a:endParaRPr lang="en-US" sz="3600" b="1" dirty="0"/>
          </a:p>
        </p:txBody>
      </p:sp>
      <p:sp>
        <p:nvSpPr>
          <p:cNvPr id="2" name="Text Box 1"/>
          <p:cNvSpPr txBox="1"/>
          <p:nvPr/>
        </p:nvSpPr>
        <p:spPr>
          <a:xfrm>
            <a:off x="1029970" y="1479550"/>
            <a:ext cx="6842125" cy="1263015"/>
          </a:xfrm>
          <a:prstGeom prst="rect">
            <a:avLst/>
          </a:prstGeom>
          <a:noFill/>
        </p:spPr>
        <p:txBody>
          <a:bodyPr wrap="square" rtlCol="0">
            <a:noAutofit/>
          </a:bodyPr>
          <a:lstStyle/>
          <a:p>
            <a:r>
              <a:rPr lang="en-US" b="1" dirty="0"/>
              <a:t>Introduction:</a:t>
            </a:r>
          </a:p>
          <a:p>
            <a:endParaRPr lang="en-US" dirty="0"/>
          </a:p>
          <a:p>
            <a:r>
              <a:rPr lang="en-US" dirty="0"/>
              <a:t>Specifically focusing on the renowned CIFAR-10 dataset. Active learning is a powerful paradigm in machine learning where the model actively selects the most informative data points for labeling, thereby optimizing the learning process.</a:t>
            </a:r>
          </a:p>
          <a:p>
            <a:endParaRPr lang="en-US" b="1" dirty="0"/>
          </a:p>
          <a:p>
            <a:r>
              <a:rPr lang="en-US" b="1" dirty="0"/>
              <a:t>Objective:</a:t>
            </a:r>
          </a:p>
          <a:p>
            <a:endParaRPr lang="en-US" dirty="0"/>
          </a:p>
          <a:p>
            <a:r>
              <a:rPr lang="en-US" dirty="0"/>
              <a:t>Our objective in this study is twofold: firstly, to introduce the concept of active learning and its application in the realm of image classification; and secondly, to delve into a comparative analysis of different active learning strategies applied to CIFAR-10 image classification. Through this, we aim to provide insights into the efficacy of these strategies and their potential to enhance model performance.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9600" y="914400"/>
            <a:ext cx="7424420" cy="1544320"/>
          </a:xfrm>
          <a:prstGeom prst="rect">
            <a:avLst/>
          </a:prstGeom>
          <a:noFill/>
        </p:spPr>
        <p:txBody>
          <a:bodyPr wrap="square" rtlCol="0">
            <a:noAutofit/>
          </a:bodyPr>
          <a:lstStyle/>
          <a:p>
            <a:r>
              <a:rPr lang="en-US" b="1"/>
              <a:t>Dataset Overview:</a:t>
            </a:r>
          </a:p>
          <a:p>
            <a:endParaRPr lang="en-US"/>
          </a:p>
          <a:p>
            <a:r>
              <a:rPr lang="en-US"/>
              <a:t>Before we dive into the strategies, let's briefly touch upon the CIFAR-10 dataset. CIFAR-10 comprises 60,000 32x32 color images distributed across 10 classes, with each class representing a distinct object or entity. This dataset serves as a benchmark for image classification tasks due to its diversity and complexity.</a:t>
            </a:r>
          </a:p>
          <a:p>
            <a:endParaRPr lang="en-US"/>
          </a:p>
          <a:p>
            <a:r>
              <a:rPr lang="en-US" b="1"/>
              <a:t>Methodology:</a:t>
            </a:r>
          </a:p>
          <a:p>
            <a:endParaRPr lang="en-US" b="1"/>
          </a:p>
          <a:p>
            <a:r>
              <a:rPr lang="en-US" b="1"/>
              <a:t>1-Data Preparation:</a:t>
            </a:r>
            <a:r>
              <a:rPr lang="en-US"/>
              <a:t> We begin by preprocessing the CIFAR-10 dataset, applying standard transformations such as resizing and normalization to prepare it for model training.</a:t>
            </a:r>
          </a:p>
          <a:p>
            <a:r>
              <a:rPr lang="en-US" b="1"/>
              <a:t>2-Model Selection: </a:t>
            </a:r>
            <a:r>
              <a:rPr lang="en-US"/>
              <a:t>For our experiments, we opted to employ a ResNet-18 architecture, a popular choice for image classification tasks due to its balance of performance and efficiency.</a:t>
            </a:r>
          </a:p>
          <a:p>
            <a:r>
              <a:rPr lang="en-US" b="1"/>
              <a:t>3-Supervised Learning Baseline:</a:t>
            </a:r>
            <a:r>
              <a:rPr lang="en-US"/>
              <a:t> As a baseline, we train the ResNet-18 model using traditional supervised learning techniques, where the entire labeled dataset is utilized for training.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61340" y="1047750"/>
            <a:ext cx="6891020" cy="988060"/>
          </a:xfrm>
          <a:prstGeom prst="rect">
            <a:avLst/>
          </a:prstGeom>
          <a:noFill/>
        </p:spPr>
        <p:txBody>
          <a:bodyPr wrap="square" rtlCol="0">
            <a:noAutofit/>
          </a:bodyPr>
          <a:lstStyle/>
          <a:p>
            <a:r>
              <a:rPr lang="en-US" b="1"/>
              <a:t>4-Active Learning Strategies:</a:t>
            </a:r>
          </a:p>
          <a:p>
            <a:endParaRPr lang="en-US" b="1"/>
          </a:p>
          <a:p>
            <a:r>
              <a:rPr lang="en-US" b="1"/>
              <a:t>Random Sampling: </a:t>
            </a:r>
            <a:r>
              <a:rPr lang="en-US"/>
              <a:t>We start our exploration by randomly selecting data points from the unlabeled pool for labeling, providing a benchmark for comparison.</a:t>
            </a:r>
          </a:p>
          <a:p>
            <a:r>
              <a:rPr lang="en-US" b="1"/>
              <a:t>Entropy Sampling:</a:t>
            </a:r>
            <a:r>
              <a:rPr lang="en-US"/>
              <a:t> This strategy identifies data points where the model exhibits the highest uncertainty in predictions, as measured by entropy.</a:t>
            </a:r>
          </a:p>
          <a:p>
            <a:r>
              <a:rPr lang="en-US" b="1"/>
              <a:t>Uncertainty Sampling:</a:t>
            </a:r>
            <a:r>
              <a:rPr lang="en-US"/>
              <a:t> Here, we select data points for labeling based on the model's uncertainty in predictions, typically focusing on instances where prediction confidence is low.</a:t>
            </a:r>
          </a:p>
          <a:p>
            <a:r>
              <a:rPr lang="en-US" b="1"/>
              <a:t>Disagreement Sampling: </a:t>
            </a:r>
            <a:r>
              <a:rPr lang="en-US"/>
              <a:t>This strategy leverages the notion of model disagreement, selecting instances where multiple models within an ensemble exhibit divergent predictions.</a:t>
            </a:r>
          </a:p>
          <a:p>
            <a:r>
              <a:rPr lang="en-US" b="1"/>
              <a:t>5-Performance Evaluation:</a:t>
            </a:r>
            <a:r>
              <a:rPr lang="en-US"/>
              <a:t> We assess the performance of each strategy based on metrics such as accuracy and loss over multiple epochs, comparing their effectiveness in enhancing model training.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 y="335915"/>
            <a:ext cx="7148195" cy="6462395"/>
          </a:xfrm>
          <a:prstGeom prst="rect">
            <a:avLst/>
          </a:prstGeom>
          <a:noFill/>
        </p:spPr>
        <p:txBody>
          <a:bodyPr wrap="square" rtlCol="0">
            <a:spAutoFit/>
          </a:bodyPr>
          <a:lstStyle/>
          <a:p>
            <a:r>
              <a:rPr lang="en-US" b="1" dirty="0"/>
              <a:t>Results and Insights:</a:t>
            </a:r>
          </a:p>
          <a:p>
            <a:endParaRPr lang="en-US" dirty="0"/>
          </a:p>
          <a:p>
            <a:r>
              <a:rPr lang="en-US" dirty="0"/>
              <a:t>Our experiments yielded intriguing insights into the performance of active learning strategies:</a:t>
            </a:r>
          </a:p>
          <a:p>
            <a:endParaRPr lang="en-US" dirty="0"/>
          </a:p>
          <a:p>
            <a:r>
              <a:rPr lang="en-US" b="1" dirty="0"/>
              <a:t>Accuracy Trends: </a:t>
            </a:r>
            <a:r>
              <a:rPr lang="en-US" dirty="0"/>
              <a:t>We observed that certain strategies, such as entropy and disagreement sampling, consistently outperformed random sampling, showcasing their ability to select more informative data points for model training.</a:t>
            </a:r>
          </a:p>
          <a:p>
            <a:r>
              <a:rPr lang="en-US" b="1" dirty="0"/>
              <a:t>Loss Analysis: </a:t>
            </a:r>
            <a:r>
              <a:rPr lang="en-US" dirty="0"/>
              <a:t>Similarly, the loss trends demonstrated that active learning strategies could effectively reduce model uncertainty and enhance convergence rates compared to traditional supervised learning approaches.</a:t>
            </a:r>
          </a:p>
          <a:p>
            <a:endParaRPr lang="en-US" dirty="0"/>
          </a:p>
          <a:p>
            <a:r>
              <a:rPr lang="en-US" b="1" dirty="0"/>
              <a:t>Conclusion:</a:t>
            </a:r>
          </a:p>
          <a:p>
            <a:endParaRPr lang="en-US" dirty="0"/>
          </a:p>
          <a:p>
            <a:r>
              <a:rPr lang="en-US" dirty="0"/>
              <a:t>In conclusion, our study underscores the significance of active learning strategies in augmenting model training efficiency and performance. By judiciously selecting data points for labeling, these strategies enable the model to focus on informative instances, thereby reducing the labeling burden and accelerating convergence. However, the effectiveness of each strategy may vary depending on factors such as dataset characteristics and model architecture.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ECB8D51-298C-D40A-E311-2CF8B9F13B8C}"/>
              </a:ext>
            </a:extLst>
          </p:cNvPr>
          <p:cNvGraphicFramePr>
            <a:graphicFrameLocks noGrp="1"/>
          </p:cNvGraphicFramePr>
          <p:nvPr>
            <p:extLst>
              <p:ext uri="{D42A27DB-BD31-4B8C-83A1-F6EECF244321}">
                <p14:modId xmlns:p14="http://schemas.microsoft.com/office/powerpoint/2010/main" val="2831380236"/>
              </p:ext>
            </p:extLst>
          </p:nvPr>
        </p:nvGraphicFramePr>
        <p:xfrm>
          <a:off x="609600" y="2133600"/>
          <a:ext cx="6482080" cy="175260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547337021"/>
                    </a:ext>
                  </a:extLst>
                </a:gridCol>
                <a:gridCol w="2032000">
                  <a:extLst>
                    <a:ext uri="{9D8B030D-6E8A-4147-A177-3AD203B41FA5}">
                      <a16:colId xmlns:a16="http://schemas.microsoft.com/office/drawing/2014/main" val="2475570257"/>
                    </a:ext>
                  </a:extLst>
                </a:gridCol>
                <a:gridCol w="2032000">
                  <a:extLst>
                    <a:ext uri="{9D8B030D-6E8A-4147-A177-3AD203B41FA5}">
                      <a16:colId xmlns:a16="http://schemas.microsoft.com/office/drawing/2014/main" val="3295618327"/>
                    </a:ext>
                  </a:extLst>
                </a:gridCol>
              </a:tblGrid>
              <a:tr h="370840">
                <a:tc>
                  <a:txBody>
                    <a:bodyPr/>
                    <a:lstStyle/>
                    <a:p>
                      <a:r>
                        <a:rPr lang="en-US" dirty="0"/>
                        <a:t>Strategy</a:t>
                      </a:r>
                    </a:p>
                  </a:txBody>
                  <a:tcPr/>
                </a:tc>
                <a:tc>
                  <a:txBody>
                    <a:bodyPr/>
                    <a:lstStyle/>
                    <a:p>
                      <a:r>
                        <a:rPr lang="en-US" dirty="0"/>
                        <a:t>Training Accuracy</a:t>
                      </a:r>
                    </a:p>
                  </a:txBody>
                  <a:tcPr/>
                </a:tc>
                <a:tc>
                  <a:txBody>
                    <a:bodyPr/>
                    <a:lstStyle/>
                    <a:p>
                      <a:r>
                        <a:rPr lang="en-US" dirty="0"/>
                        <a:t>Test Accuracy</a:t>
                      </a:r>
                    </a:p>
                  </a:txBody>
                  <a:tcPr/>
                </a:tc>
                <a:extLst>
                  <a:ext uri="{0D108BD9-81ED-4DB2-BD59-A6C34878D82A}">
                    <a16:rowId xmlns:a16="http://schemas.microsoft.com/office/drawing/2014/main" val="186309079"/>
                  </a:ext>
                </a:extLst>
              </a:tr>
              <a:tr h="370840">
                <a:tc>
                  <a:txBody>
                    <a:bodyPr/>
                    <a:lstStyle/>
                    <a:p>
                      <a:r>
                        <a:rPr lang="en-US" dirty="0"/>
                        <a:t>Entropy</a:t>
                      </a:r>
                    </a:p>
                  </a:txBody>
                  <a:tcPr/>
                </a:tc>
                <a:tc>
                  <a:txBody>
                    <a:bodyPr/>
                    <a:lstStyle/>
                    <a:p>
                      <a:r>
                        <a:rPr lang="en-US" dirty="0"/>
                        <a:t>71.78%</a:t>
                      </a:r>
                    </a:p>
                  </a:txBody>
                  <a:tcPr/>
                </a:tc>
                <a:tc>
                  <a:txBody>
                    <a:bodyPr/>
                    <a:lstStyle/>
                    <a:p>
                      <a:r>
                        <a:rPr lang="en-US" dirty="0"/>
                        <a:t>69.41%</a:t>
                      </a:r>
                    </a:p>
                  </a:txBody>
                  <a:tcPr/>
                </a:tc>
                <a:extLst>
                  <a:ext uri="{0D108BD9-81ED-4DB2-BD59-A6C34878D82A}">
                    <a16:rowId xmlns:a16="http://schemas.microsoft.com/office/drawing/2014/main" val="846104314"/>
                  </a:ext>
                </a:extLst>
              </a:tr>
              <a:tr h="370840">
                <a:tc>
                  <a:txBody>
                    <a:bodyPr/>
                    <a:lstStyle/>
                    <a:p>
                      <a:r>
                        <a:rPr lang="en-US" dirty="0"/>
                        <a:t>Uncertainty Sampling</a:t>
                      </a:r>
                    </a:p>
                  </a:txBody>
                  <a:tcPr/>
                </a:tc>
                <a:tc>
                  <a:txBody>
                    <a:bodyPr/>
                    <a:lstStyle/>
                    <a:p>
                      <a:r>
                        <a:rPr lang="en-US" dirty="0"/>
                        <a:t>72.65%</a:t>
                      </a:r>
                    </a:p>
                  </a:txBody>
                  <a:tcPr/>
                </a:tc>
                <a:tc>
                  <a:txBody>
                    <a:bodyPr/>
                    <a:lstStyle/>
                    <a:p>
                      <a:r>
                        <a:rPr lang="en-US" dirty="0"/>
                        <a:t>71.55%</a:t>
                      </a:r>
                    </a:p>
                  </a:txBody>
                  <a:tcPr/>
                </a:tc>
                <a:extLst>
                  <a:ext uri="{0D108BD9-81ED-4DB2-BD59-A6C34878D82A}">
                    <a16:rowId xmlns:a16="http://schemas.microsoft.com/office/drawing/2014/main" val="2198176889"/>
                  </a:ext>
                </a:extLst>
              </a:tr>
              <a:tr h="370840">
                <a:tc>
                  <a:txBody>
                    <a:bodyPr/>
                    <a:lstStyle/>
                    <a:p>
                      <a:r>
                        <a:rPr lang="en-US" dirty="0"/>
                        <a:t>Disagreement</a:t>
                      </a:r>
                    </a:p>
                  </a:txBody>
                  <a:tcPr/>
                </a:tc>
                <a:tc>
                  <a:txBody>
                    <a:bodyPr/>
                    <a:lstStyle/>
                    <a:p>
                      <a:r>
                        <a:rPr lang="en-US" dirty="0"/>
                        <a:t>73.83%</a:t>
                      </a:r>
                    </a:p>
                  </a:txBody>
                  <a:tcPr/>
                </a:tc>
                <a:tc>
                  <a:txBody>
                    <a:bodyPr/>
                    <a:lstStyle/>
                    <a:p>
                      <a:r>
                        <a:rPr lang="en-US" dirty="0"/>
                        <a:t>70.58%</a:t>
                      </a:r>
                    </a:p>
                  </a:txBody>
                  <a:tcPr/>
                </a:tc>
                <a:extLst>
                  <a:ext uri="{0D108BD9-81ED-4DB2-BD59-A6C34878D82A}">
                    <a16:rowId xmlns:a16="http://schemas.microsoft.com/office/drawing/2014/main" val="3503630322"/>
                  </a:ext>
                </a:extLst>
              </a:tr>
            </a:tbl>
          </a:graphicData>
        </a:graphic>
      </p:graphicFrame>
      <p:sp>
        <p:nvSpPr>
          <p:cNvPr id="5" name="TextBox 4">
            <a:extLst>
              <a:ext uri="{FF2B5EF4-FFF2-40B4-BE49-F238E27FC236}">
                <a16:creationId xmlns:a16="http://schemas.microsoft.com/office/drawing/2014/main" id="{B860CED2-6002-4658-167E-BE1D0C77177E}"/>
              </a:ext>
            </a:extLst>
          </p:cNvPr>
          <p:cNvSpPr txBox="1"/>
          <p:nvPr/>
        </p:nvSpPr>
        <p:spPr>
          <a:xfrm>
            <a:off x="2783840" y="1143000"/>
            <a:ext cx="2133600" cy="369332"/>
          </a:xfrm>
          <a:prstGeom prst="rect">
            <a:avLst/>
          </a:prstGeom>
          <a:noFill/>
        </p:spPr>
        <p:txBody>
          <a:bodyPr wrap="square">
            <a:spAutoFit/>
          </a:bodyPr>
          <a:lstStyle/>
          <a:p>
            <a:r>
              <a:rPr lang="en-US" b="1" dirty="0"/>
              <a:t>Accuracy Trends</a:t>
            </a:r>
            <a:endParaRPr lang="en-US" dirty="0"/>
          </a:p>
        </p:txBody>
      </p:sp>
    </p:spTree>
    <p:extLst>
      <p:ext uri="{BB962C8B-B14F-4D97-AF65-F5344CB8AC3E}">
        <p14:creationId xmlns:p14="http://schemas.microsoft.com/office/powerpoint/2010/main" val="3469097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1C949-C4BE-305D-B4E6-A6913801C822}"/>
              </a:ext>
            </a:extLst>
          </p:cNvPr>
          <p:cNvSpPr txBox="1"/>
          <p:nvPr/>
        </p:nvSpPr>
        <p:spPr>
          <a:xfrm>
            <a:off x="457200" y="381000"/>
            <a:ext cx="3377848" cy="369332"/>
          </a:xfrm>
          <a:prstGeom prst="rect">
            <a:avLst/>
          </a:prstGeom>
          <a:noFill/>
        </p:spPr>
        <p:txBody>
          <a:bodyPr wrap="none" rtlCol="0">
            <a:spAutoFit/>
          </a:bodyPr>
          <a:lstStyle/>
          <a:p>
            <a:r>
              <a:rPr lang="en-US" dirty="0"/>
              <a:t>Make predictions using entropy</a:t>
            </a:r>
          </a:p>
        </p:txBody>
      </p:sp>
      <p:pic>
        <p:nvPicPr>
          <p:cNvPr id="4" name="Picture 3" descr="A collage of images of a bird&#10;&#10;Description automatically generated">
            <a:extLst>
              <a:ext uri="{FF2B5EF4-FFF2-40B4-BE49-F238E27FC236}">
                <a16:creationId xmlns:a16="http://schemas.microsoft.com/office/drawing/2014/main" id="{936FA461-6FF8-F372-3ED4-55BCBE87D9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750332"/>
            <a:ext cx="6705600" cy="1840468"/>
          </a:xfrm>
          <a:prstGeom prst="rect">
            <a:avLst/>
          </a:prstGeom>
        </p:spPr>
      </p:pic>
      <p:sp>
        <p:nvSpPr>
          <p:cNvPr id="5" name="TextBox 4">
            <a:extLst>
              <a:ext uri="{FF2B5EF4-FFF2-40B4-BE49-F238E27FC236}">
                <a16:creationId xmlns:a16="http://schemas.microsoft.com/office/drawing/2014/main" id="{DEDB5F21-5551-B7B0-4131-AC5D28A4B202}"/>
              </a:ext>
            </a:extLst>
          </p:cNvPr>
          <p:cNvSpPr txBox="1"/>
          <p:nvPr/>
        </p:nvSpPr>
        <p:spPr>
          <a:xfrm>
            <a:off x="381000" y="2590800"/>
            <a:ext cx="4724370" cy="369332"/>
          </a:xfrm>
          <a:prstGeom prst="rect">
            <a:avLst/>
          </a:prstGeom>
          <a:noFill/>
        </p:spPr>
        <p:txBody>
          <a:bodyPr wrap="none" rtlCol="0">
            <a:spAutoFit/>
          </a:bodyPr>
          <a:lstStyle/>
          <a:p>
            <a:r>
              <a:rPr lang="en-US" dirty="0"/>
              <a:t>Make predictions using uncertainty sampling</a:t>
            </a:r>
          </a:p>
        </p:txBody>
      </p:sp>
      <p:pic>
        <p:nvPicPr>
          <p:cNvPr id="7" name="Picture 6" descr="A screenshot of a computer&#10;&#10;Description automatically generated">
            <a:extLst>
              <a:ext uri="{FF2B5EF4-FFF2-40B4-BE49-F238E27FC236}">
                <a16:creationId xmlns:a16="http://schemas.microsoft.com/office/drawing/2014/main" id="{3543253A-427C-8EE6-A3C2-6CAE1EDC09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3249"/>
          <a:stretch/>
        </p:blipFill>
        <p:spPr>
          <a:xfrm>
            <a:off x="381000" y="2986456"/>
            <a:ext cx="6705600" cy="1509344"/>
          </a:xfrm>
          <a:prstGeom prst="rect">
            <a:avLst/>
          </a:prstGeom>
        </p:spPr>
      </p:pic>
      <p:sp>
        <p:nvSpPr>
          <p:cNvPr id="8" name="TextBox 7">
            <a:extLst>
              <a:ext uri="{FF2B5EF4-FFF2-40B4-BE49-F238E27FC236}">
                <a16:creationId xmlns:a16="http://schemas.microsoft.com/office/drawing/2014/main" id="{041D4CD8-CE52-06F3-FE62-B27BC92F5DEB}"/>
              </a:ext>
            </a:extLst>
          </p:cNvPr>
          <p:cNvSpPr txBox="1"/>
          <p:nvPr/>
        </p:nvSpPr>
        <p:spPr>
          <a:xfrm>
            <a:off x="152400" y="4495800"/>
            <a:ext cx="4903907" cy="369332"/>
          </a:xfrm>
          <a:prstGeom prst="rect">
            <a:avLst/>
          </a:prstGeom>
          <a:noFill/>
        </p:spPr>
        <p:txBody>
          <a:bodyPr wrap="none" rtlCol="0">
            <a:spAutoFit/>
          </a:bodyPr>
          <a:lstStyle/>
          <a:p>
            <a:r>
              <a:rPr lang="en-US" dirty="0"/>
              <a:t>Make predictions using </a:t>
            </a:r>
            <a:r>
              <a:rPr lang="en-US" dirty="0" err="1"/>
              <a:t>Disagrement</a:t>
            </a:r>
            <a:r>
              <a:rPr lang="en-US" dirty="0"/>
              <a:t> sampling</a:t>
            </a:r>
          </a:p>
        </p:txBody>
      </p:sp>
      <p:pic>
        <p:nvPicPr>
          <p:cNvPr id="11" name="Picture 10" descr="A screenshot of a computer&#10;&#10;Description automatically generated">
            <a:extLst>
              <a:ext uri="{FF2B5EF4-FFF2-40B4-BE49-F238E27FC236}">
                <a16:creationId xmlns:a16="http://schemas.microsoft.com/office/drawing/2014/main" id="{87740674-174D-173C-63B1-0A0531B578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872862"/>
            <a:ext cx="6949470" cy="2154966"/>
          </a:xfrm>
          <a:prstGeom prst="rect">
            <a:avLst/>
          </a:prstGeom>
        </p:spPr>
      </p:pic>
    </p:spTree>
    <p:extLst>
      <p:ext uri="{BB962C8B-B14F-4D97-AF65-F5344CB8AC3E}">
        <p14:creationId xmlns:p14="http://schemas.microsoft.com/office/powerpoint/2010/main" val="82025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5-01 220035"/>
          <p:cNvPicPr>
            <a:picLocks noChangeAspect="1"/>
          </p:cNvPicPr>
          <p:nvPr/>
        </p:nvPicPr>
        <p:blipFill>
          <a:blip r:embed="rId2"/>
          <a:stretch>
            <a:fillRect/>
          </a:stretch>
        </p:blipFill>
        <p:spPr>
          <a:xfrm>
            <a:off x="457200" y="457200"/>
            <a:ext cx="8204200" cy="59264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05-01 220059"/>
          <p:cNvPicPr>
            <a:picLocks noChangeAspect="1"/>
          </p:cNvPicPr>
          <p:nvPr/>
        </p:nvPicPr>
        <p:blipFill>
          <a:blip r:embed="rId2"/>
          <a:stretch>
            <a:fillRect/>
          </a:stretch>
        </p:blipFill>
        <p:spPr>
          <a:xfrm>
            <a:off x="381000" y="480060"/>
            <a:ext cx="8360410" cy="5897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1.</a:t>
            </a:r>
            <a:r>
              <a:rPr lang="en-US" sz="3200" b="1" dirty="0"/>
              <a:t> </a:t>
            </a:r>
            <a:r>
              <a:rPr lang="en-US" sz="3200" dirty="0"/>
              <a:t>satellite image classification</a:t>
            </a:r>
            <a:r>
              <a:rPr lang="en-US" sz="3000" dirty="0"/>
              <a:t> dataset</a:t>
            </a:r>
          </a:p>
        </p:txBody>
      </p:sp>
      <p:sp>
        <p:nvSpPr>
          <p:cNvPr id="3" name="Content Placeholder 2"/>
          <p:cNvSpPr>
            <a:spLocks noGrp="1"/>
          </p:cNvSpPr>
          <p:nvPr>
            <p:ph idx="1"/>
          </p:nvPr>
        </p:nvSpPr>
        <p:spPr/>
        <p:txBody>
          <a:bodyPr>
            <a:normAutofit fontScale="85000" lnSpcReduction="20000"/>
          </a:bodyPr>
          <a:lstStyle/>
          <a:p>
            <a:pPr marL="137160" indent="0">
              <a:buNone/>
            </a:pPr>
            <a:r>
              <a:rPr lang="en-US" sz="2500" b="1" dirty="0"/>
              <a:t>Introduction:</a:t>
            </a:r>
          </a:p>
          <a:p>
            <a:pPr marL="137160" indent="0">
              <a:buNone/>
            </a:pPr>
            <a:endParaRPr lang="en-US" sz="2500" dirty="0"/>
          </a:p>
          <a:p>
            <a:pPr marL="137160" indent="0">
              <a:buNone/>
            </a:pPr>
            <a:r>
              <a:rPr lang="en-US" sz="2500" dirty="0"/>
              <a:t>Today we embark on an intriguing journey into the realm of satellite image classification, where we explore the application of active learning strategies to enhance model performance. With the ever-increasing availability of satellite imagery, accurate classification holds immense value in various domains such as environmental monitoring, urban planning, and disaster response.</a:t>
            </a:r>
          </a:p>
          <a:p>
            <a:pPr marL="137160" indent="0">
              <a:buNone/>
            </a:pPr>
            <a:endParaRPr lang="en-US" sz="2500" dirty="0"/>
          </a:p>
          <a:p>
            <a:pPr marL="137160" indent="0">
              <a:buNone/>
            </a:pPr>
            <a:r>
              <a:rPr lang="en-US" sz="2500" b="1" dirty="0"/>
              <a:t>Objective:</a:t>
            </a:r>
          </a:p>
          <a:p>
            <a:pPr marL="137160" indent="0">
              <a:buNone/>
            </a:pPr>
            <a:endParaRPr lang="en-US" sz="2500" dirty="0"/>
          </a:p>
          <a:p>
            <a:pPr marL="137160" indent="0">
              <a:buNone/>
            </a:pPr>
            <a:r>
              <a:rPr lang="en-US" sz="2500" dirty="0"/>
              <a:t>Our primary objective is to investigate the efficacy of active learning strategies in improving the accuracy and efficiency of satellite image classification tasks. Through this exploration, we aim to shed light on the potential benefits of active learning and its relevance in the context of satellite imagery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553200"/>
          </a:xfrm>
        </p:spPr>
        <p:txBody>
          <a:bodyPr>
            <a:normAutofit/>
          </a:bodyPr>
          <a:lstStyle/>
          <a:p>
            <a:pPr marL="137160" indent="0">
              <a:buNone/>
            </a:pPr>
            <a:r>
              <a:rPr lang="en-US" sz="3000" b="1" dirty="0"/>
              <a:t>Dataset Overview:</a:t>
            </a:r>
          </a:p>
          <a:p>
            <a:pPr marL="137160" indent="0">
              <a:buNone/>
            </a:pPr>
            <a:endParaRPr lang="en-US" sz="3000" dirty="0"/>
          </a:p>
          <a:p>
            <a:pPr marL="137160" indent="0">
              <a:buNone/>
            </a:pPr>
            <a:r>
              <a:rPr lang="en-US" sz="3000" dirty="0"/>
              <a:t>Before delving into the strategies, let's familiarize ourselves with the dataset used in this study. We employ an image dataset containing satellite imagery, organized into different classes representing distinct geographical features or land cover types. This dataset serves as the foundation for our classification task.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satellite image classification data</a:t>
            </a:r>
          </a:p>
        </p:txBody>
      </p:sp>
      <p:sp>
        <p:nvSpPr>
          <p:cNvPr id="3" name="Text Box 2"/>
          <p:cNvSpPr txBox="1"/>
          <p:nvPr/>
        </p:nvSpPr>
        <p:spPr>
          <a:xfrm>
            <a:off x="381000" y="1219200"/>
            <a:ext cx="8409305" cy="2534285"/>
          </a:xfrm>
          <a:prstGeom prst="rect">
            <a:avLst/>
          </a:prstGeom>
          <a:noFill/>
        </p:spPr>
        <p:txBody>
          <a:bodyPr wrap="square" rtlCol="0">
            <a:noAutofit/>
          </a:bodyPr>
          <a:lstStyle/>
          <a:p>
            <a:r>
              <a:rPr lang="en-US" sz="2400" b="1"/>
              <a:t>Methodology:</a:t>
            </a:r>
          </a:p>
          <a:p>
            <a:endParaRPr lang="en-US" sz="2400"/>
          </a:p>
          <a:p>
            <a:r>
              <a:rPr lang="en-US" sz="2400" b="1"/>
              <a:t>1-Data Preprocessing: </a:t>
            </a:r>
            <a:r>
              <a:rPr lang="en-US" sz="2400"/>
              <a:t>The satellite image dataset is preprocessed using standard transformations such as resizing and normalization to ensure uniformity and compatibility with the model architecture.</a:t>
            </a:r>
          </a:p>
          <a:p>
            <a:endParaRPr lang="en-US" sz="2400"/>
          </a:p>
          <a:p>
            <a:r>
              <a:rPr lang="en-US" sz="2400" b="1"/>
              <a:t>2-Model Selection:</a:t>
            </a:r>
            <a:r>
              <a:rPr lang="en-US" sz="2400"/>
              <a:t> For our experiments, we adopt the ResNet-50 architecture, a deep convolutional neural network renowned for its effectiveness in image classification tasks.</a:t>
            </a:r>
          </a:p>
          <a:p>
            <a:endParaRPr lang="en-US" sz="2400"/>
          </a:p>
          <a:p>
            <a:r>
              <a:rPr lang="en-US" sz="2400" b="1"/>
              <a:t>3-Supervised Learning Baseline:</a:t>
            </a:r>
            <a:r>
              <a:rPr lang="en-US" sz="2400"/>
              <a:t> Initially, we train ResNet-50 model using traditional supervised learning techniques, where the entire labeled dataset is utilized for training.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satellite image classification</a:t>
            </a:r>
            <a:r>
              <a:rPr lang="en-US" dirty="0"/>
              <a:t> data</a:t>
            </a:r>
          </a:p>
        </p:txBody>
      </p:sp>
      <p:sp>
        <p:nvSpPr>
          <p:cNvPr id="3" name="Content Placeholder 2"/>
          <p:cNvSpPr>
            <a:spLocks noGrp="1"/>
          </p:cNvSpPr>
          <p:nvPr>
            <p:ph idx="1"/>
          </p:nvPr>
        </p:nvSpPr>
        <p:spPr/>
        <p:txBody>
          <a:bodyPr>
            <a:noAutofit/>
          </a:bodyPr>
          <a:lstStyle/>
          <a:p>
            <a:r>
              <a:rPr lang="en-US" sz="2000" b="1"/>
              <a:t>4-Active Learning Strategies:</a:t>
            </a:r>
          </a:p>
          <a:p>
            <a:r>
              <a:rPr lang="en-US" sz="1800" b="1"/>
              <a:t>Random Sampling:</a:t>
            </a:r>
            <a:r>
              <a:rPr lang="en-US" sz="1800"/>
              <a:t> We start our exploration by randomly selecting data points from the unlabeled pool for labeling, providing a baseline for comparison.</a:t>
            </a:r>
          </a:p>
          <a:p>
            <a:r>
              <a:rPr lang="en-US" sz="1800" b="1"/>
              <a:t>Entropy Sampling: </a:t>
            </a:r>
            <a:r>
              <a:rPr lang="en-US" sz="1800"/>
              <a:t>This strategy identifies data points where the model exhibits the highest uncertainty in predictions, based on entropy calculations.</a:t>
            </a:r>
          </a:p>
          <a:p>
            <a:r>
              <a:rPr lang="en-US" sz="1800" b="1"/>
              <a:t>Uncertainty Sampling:</a:t>
            </a:r>
            <a:r>
              <a:rPr lang="en-US" sz="1800"/>
              <a:t> Here, data points are selected for labeling based on the model's uncertainty in predictions, particularly focusing on instances with low prediction confidence.</a:t>
            </a:r>
          </a:p>
          <a:p>
            <a:r>
              <a:rPr lang="en-US" sz="1800" b="1"/>
              <a:t>Disagreement Sampling:</a:t>
            </a:r>
            <a:r>
              <a:rPr lang="en-US" sz="1800"/>
              <a:t> Leveraging the concept of model disagreement, this strategy selects instances where multiple models within an ensemble exhibit divergent predictions.</a:t>
            </a:r>
          </a:p>
          <a:p>
            <a:r>
              <a:rPr lang="en-US" sz="2000" b="1"/>
              <a:t>5-Performance Evaluation: </a:t>
            </a:r>
            <a:r>
              <a:rPr lang="en-US" sz="1800"/>
              <a:t>The performance of each active learning strategy is evaluated based on metrics such as accuracy and loss over multiple training epochs, allowing us to compare their effectiveness in enhancing model training.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satellite image classification data</a:t>
            </a:r>
          </a:p>
        </p:txBody>
      </p:sp>
      <p:sp>
        <p:nvSpPr>
          <p:cNvPr id="3" name="Content Placeholder 2"/>
          <p:cNvSpPr>
            <a:spLocks noGrp="1"/>
          </p:cNvSpPr>
          <p:nvPr>
            <p:ph idx="1"/>
          </p:nvPr>
        </p:nvSpPr>
        <p:spPr/>
        <p:txBody>
          <a:bodyPr>
            <a:noAutofit/>
          </a:bodyPr>
          <a:lstStyle/>
          <a:p>
            <a:r>
              <a:rPr lang="en-US" sz="1800" b="1"/>
              <a:t>Results and Insights:</a:t>
            </a:r>
          </a:p>
          <a:p>
            <a:endParaRPr lang="en-US" sz="1600"/>
          </a:p>
          <a:p>
            <a:r>
              <a:rPr lang="en-US" sz="1600"/>
              <a:t>Through our experiments, we gleaned several insights into the performance of active learning strategies:</a:t>
            </a:r>
          </a:p>
          <a:p>
            <a:endParaRPr lang="en-US" sz="1600"/>
          </a:p>
          <a:p>
            <a:r>
              <a:rPr lang="en-US" sz="1600" b="1"/>
              <a:t>Accuracy Trends:</a:t>
            </a:r>
            <a:r>
              <a:rPr lang="en-US" sz="1600"/>
              <a:t> Certain strategies, such as entropy and disagreement sampling, consistently outperformed random sampling, demonstrating their ability to select more informative data points for model training.</a:t>
            </a:r>
          </a:p>
          <a:p>
            <a:r>
              <a:rPr lang="en-US" sz="1600" b="1"/>
              <a:t>Loss Analysis:</a:t>
            </a:r>
            <a:r>
              <a:rPr lang="en-US" sz="1600"/>
              <a:t> The loss trends indicated that active learning strategies could effectively reduce model uncertainty and expedite convergence rates compared to traditional supervised learning approaches.</a:t>
            </a:r>
          </a:p>
          <a:p>
            <a:r>
              <a:rPr lang="en-US" sz="1800" b="1"/>
              <a:t>Conclusion:</a:t>
            </a:r>
          </a:p>
          <a:p>
            <a:endParaRPr lang="en-US" sz="1600"/>
          </a:p>
          <a:p>
            <a:r>
              <a:rPr lang="en-US" sz="1600"/>
              <a:t>In conclusion, our study underscores the potential of active learning strategies in augmenting the accuracy and efficiency of satellite image classification. By intelligently selecting data points for labeling, these strategies enable the model to focus on the most informative instances, thereby streamlining the training process and improving overall performance.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80CB09-9732-9193-D101-524D3C8703D6}"/>
              </a:ext>
            </a:extLst>
          </p:cNvPr>
          <p:cNvGraphicFramePr>
            <a:graphicFrameLocks noGrp="1"/>
          </p:cNvGraphicFramePr>
          <p:nvPr>
            <p:extLst>
              <p:ext uri="{D42A27DB-BD31-4B8C-83A1-F6EECF244321}">
                <p14:modId xmlns:p14="http://schemas.microsoft.com/office/powerpoint/2010/main" val="1335866619"/>
              </p:ext>
            </p:extLst>
          </p:nvPr>
        </p:nvGraphicFramePr>
        <p:xfrm>
          <a:off x="609600" y="2133600"/>
          <a:ext cx="6482080" cy="175260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547337021"/>
                    </a:ext>
                  </a:extLst>
                </a:gridCol>
                <a:gridCol w="2032000">
                  <a:extLst>
                    <a:ext uri="{9D8B030D-6E8A-4147-A177-3AD203B41FA5}">
                      <a16:colId xmlns:a16="http://schemas.microsoft.com/office/drawing/2014/main" val="2475570257"/>
                    </a:ext>
                  </a:extLst>
                </a:gridCol>
                <a:gridCol w="2032000">
                  <a:extLst>
                    <a:ext uri="{9D8B030D-6E8A-4147-A177-3AD203B41FA5}">
                      <a16:colId xmlns:a16="http://schemas.microsoft.com/office/drawing/2014/main" val="3295618327"/>
                    </a:ext>
                  </a:extLst>
                </a:gridCol>
              </a:tblGrid>
              <a:tr h="370840">
                <a:tc>
                  <a:txBody>
                    <a:bodyPr/>
                    <a:lstStyle/>
                    <a:p>
                      <a:r>
                        <a:rPr lang="en-US" dirty="0"/>
                        <a:t>Strategy</a:t>
                      </a:r>
                    </a:p>
                  </a:txBody>
                  <a:tcPr/>
                </a:tc>
                <a:tc>
                  <a:txBody>
                    <a:bodyPr/>
                    <a:lstStyle/>
                    <a:p>
                      <a:r>
                        <a:rPr lang="en-US" dirty="0"/>
                        <a:t>Training Accuracy</a:t>
                      </a:r>
                    </a:p>
                  </a:txBody>
                  <a:tcPr/>
                </a:tc>
                <a:tc>
                  <a:txBody>
                    <a:bodyPr/>
                    <a:lstStyle/>
                    <a:p>
                      <a:r>
                        <a:rPr lang="en-US" dirty="0"/>
                        <a:t>Test Accuracy</a:t>
                      </a:r>
                    </a:p>
                  </a:txBody>
                  <a:tcPr/>
                </a:tc>
                <a:extLst>
                  <a:ext uri="{0D108BD9-81ED-4DB2-BD59-A6C34878D82A}">
                    <a16:rowId xmlns:a16="http://schemas.microsoft.com/office/drawing/2014/main" val="186309079"/>
                  </a:ext>
                </a:extLst>
              </a:tr>
              <a:tr h="370840">
                <a:tc>
                  <a:txBody>
                    <a:bodyPr/>
                    <a:lstStyle/>
                    <a:p>
                      <a:r>
                        <a:rPr lang="en-US" dirty="0"/>
                        <a:t>Entropy</a:t>
                      </a:r>
                    </a:p>
                  </a:txBody>
                  <a:tcPr/>
                </a:tc>
                <a:tc>
                  <a:txBody>
                    <a:bodyPr/>
                    <a:lstStyle/>
                    <a:p>
                      <a:r>
                        <a:rPr lang="en-US" dirty="0"/>
                        <a:t>88.1%</a:t>
                      </a:r>
                    </a:p>
                  </a:txBody>
                  <a:tcPr/>
                </a:tc>
                <a:tc>
                  <a:txBody>
                    <a:bodyPr/>
                    <a:lstStyle/>
                    <a:p>
                      <a:r>
                        <a:rPr lang="en-US" dirty="0"/>
                        <a:t>88.3%</a:t>
                      </a:r>
                    </a:p>
                  </a:txBody>
                  <a:tcPr/>
                </a:tc>
                <a:extLst>
                  <a:ext uri="{0D108BD9-81ED-4DB2-BD59-A6C34878D82A}">
                    <a16:rowId xmlns:a16="http://schemas.microsoft.com/office/drawing/2014/main" val="846104314"/>
                  </a:ext>
                </a:extLst>
              </a:tr>
              <a:tr h="370840">
                <a:tc>
                  <a:txBody>
                    <a:bodyPr/>
                    <a:lstStyle/>
                    <a:p>
                      <a:r>
                        <a:rPr lang="en-US" dirty="0"/>
                        <a:t>Uncertainty Sampling</a:t>
                      </a:r>
                    </a:p>
                  </a:txBody>
                  <a:tcPr/>
                </a:tc>
                <a:tc>
                  <a:txBody>
                    <a:bodyPr/>
                    <a:lstStyle/>
                    <a:p>
                      <a:r>
                        <a:rPr lang="en-US" dirty="0"/>
                        <a:t>90.79%</a:t>
                      </a:r>
                    </a:p>
                  </a:txBody>
                  <a:tcPr/>
                </a:tc>
                <a:tc>
                  <a:txBody>
                    <a:bodyPr/>
                    <a:lstStyle/>
                    <a:p>
                      <a:r>
                        <a:rPr lang="en-US" dirty="0"/>
                        <a:t>90.94%</a:t>
                      </a:r>
                    </a:p>
                  </a:txBody>
                  <a:tcPr/>
                </a:tc>
                <a:extLst>
                  <a:ext uri="{0D108BD9-81ED-4DB2-BD59-A6C34878D82A}">
                    <a16:rowId xmlns:a16="http://schemas.microsoft.com/office/drawing/2014/main" val="2198176889"/>
                  </a:ext>
                </a:extLst>
              </a:tr>
              <a:tr h="370840">
                <a:tc>
                  <a:txBody>
                    <a:bodyPr/>
                    <a:lstStyle/>
                    <a:p>
                      <a:r>
                        <a:rPr lang="en-US" dirty="0"/>
                        <a:t>Disagreement</a:t>
                      </a:r>
                    </a:p>
                  </a:txBody>
                  <a:tcPr/>
                </a:tc>
                <a:tc>
                  <a:txBody>
                    <a:bodyPr/>
                    <a:lstStyle/>
                    <a:p>
                      <a:r>
                        <a:rPr lang="en-US" dirty="0"/>
                        <a:t>93.67%</a:t>
                      </a:r>
                    </a:p>
                  </a:txBody>
                  <a:tcPr/>
                </a:tc>
                <a:tc>
                  <a:txBody>
                    <a:bodyPr/>
                    <a:lstStyle/>
                    <a:p>
                      <a:r>
                        <a:rPr lang="en-US" dirty="0"/>
                        <a:t>93.52%</a:t>
                      </a:r>
                    </a:p>
                  </a:txBody>
                  <a:tcPr/>
                </a:tc>
                <a:extLst>
                  <a:ext uri="{0D108BD9-81ED-4DB2-BD59-A6C34878D82A}">
                    <a16:rowId xmlns:a16="http://schemas.microsoft.com/office/drawing/2014/main" val="3503630322"/>
                  </a:ext>
                </a:extLst>
              </a:tr>
            </a:tbl>
          </a:graphicData>
        </a:graphic>
      </p:graphicFrame>
      <p:sp>
        <p:nvSpPr>
          <p:cNvPr id="5" name="TextBox 4">
            <a:extLst>
              <a:ext uri="{FF2B5EF4-FFF2-40B4-BE49-F238E27FC236}">
                <a16:creationId xmlns:a16="http://schemas.microsoft.com/office/drawing/2014/main" id="{48A09FBB-5C81-5502-ECCF-E7800DA0DBD9}"/>
              </a:ext>
            </a:extLst>
          </p:cNvPr>
          <p:cNvSpPr txBox="1"/>
          <p:nvPr/>
        </p:nvSpPr>
        <p:spPr>
          <a:xfrm>
            <a:off x="2783840" y="1143000"/>
            <a:ext cx="2133600" cy="369332"/>
          </a:xfrm>
          <a:prstGeom prst="rect">
            <a:avLst/>
          </a:prstGeom>
          <a:noFill/>
        </p:spPr>
        <p:txBody>
          <a:bodyPr wrap="square">
            <a:spAutoFit/>
          </a:bodyPr>
          <a:lstStyle/>
          <a:p>
            <a:r>
              <a:rPr lang="en-US" b="1" dirty="0"/>
              <a:t>Accuracy Trends</a:t>
            </a:r>
            <a:endParaRPr lang="en-US" dirty="0"/>
          </a:p>
        </p:txBody>
      </p:sp>
    </p:spTree>
    <p:extLst>
      <p:ext uri="{BB962C8B-B14F-4D97-AF65-F5344CB8AC3E}">
        <p14:creationId xmlns:p14="http://schemas.microsoft.com/office/powerpoint/2010/main" val="220296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AB43D-798B-C344-2900-88A87F8E99E2}"/>
              </a:ext>
            </a:extLst>
          </p:cNvPr>
          <p:cNvSpPr txBox="1"/>
          <p:nvPr/>
        </p:nvSpPr>
        <p:spPr>
          <a:xfrm>
            <a:off x="457200" y="381000"/>
            <a:ext cx="3377848" cy="369332"/>
          </a:xfrm>
          <a:prstGeom prst="rect">
            <a:avLst/>
          </a:prstGeom>
          <a:noFill/>
        </p:spPr>
        <p:txBody>
          <a:bodyPr wrap="none" rtlCol="0">
            <a:spAutoFit/>
          </a:bodyPr>
          <a:lstStyle/>
          <a:p>
            <a:r>
              <a:rPr lang="en-US" dirty="0"/>
              <a:t>Make predictions using entropy</a:t>
            </a:r>
          </a:p>
        </p:txBody>
      </p:sp>
      <p:sp>
        <p:nvSpPr>
          <p:cNvPr id="7" name="TextBox 6">
            <a:extLst>
              <a:ext uri="{FF2B5EF4-FFF2-40B4-BE49-F238E27FC236}">
                <a16:creationId xmlns:a16="http://schemas.microsoft.com/office/drawing/2014/main" id="{8BA1B4C1-3506-1393-B18D-872185E101C2}"/>
              </a:ext>
            </a:extLst>
          </p:cNvPr>
          <p:cNvSpPr txBox="1"/>
          <p:nvPr/>
        </p:nvSpPr>
        <p:spPr>
          <a:xfrm>
            <a:off x="381000" y="2590800"/>
            <a:ext cx="4724370" cy="369332"/>
          </a:xfrm>
          <a:prstGeom prst="rect">
            <a:avLst/>
          </a:prstGeom>
          <a:noFill/>
        </p:spPr>
        <p:txBody>
          <a:bodyPr wrap="none" rtlCol="0">
            <a:spAutoFit/>
          </a:bodyPr>
          <a:lstStyle/>
          <a:p>
            <a:r>
              <a:rPr lang="en-US" dirty="0"/>
              <a:t>Make predictions using uncertainty sampling</a:t>
            </a:r>
          </a:p>
        </p:txBody>
      </p:sp>
      <p:sp>
        <p:nvSpPr>
          <p:cNvPr id="9" name="TextBox 8">
            <a:extLst>
              <a:ext uri="{FF2B5EF4-FFF2-40B4-BE49-F238E27FC236}">
                <a16:creationId xmlns:a16="http://schemas.microsoft.com/office/drawing/2014/main" id="{D5787BEB-2C1D-72C4-90DD-B4C8EC65CA0F}"/>
              </a:ext>
            </a:extLst>
          </p:cNvPr>
          <p:cNvSpPr txBox="1"/>
          <p:nvPr/>
        </p:nvSpPr>
        <p:spPr>
          <a:xfrm>
            <a:off x="152400" y="4495800"/>
            <a:ext cx="5032147" cy="369332"/>
          </a:xfrm>
          <a:prstGeom prst="rect">
            <a:avLst/>
          </a:prstGeom>
          <a:noFill/>
        </p:spPr>
        <p:txBody>
          <a:bodyPr wrap="none" rtlCol="0">
            <a:spAutoFit/>
          </a:bodyPr>
          <a:lstStyle/>
          <a:p>
            <a:r>
              <a:rPr lang="en-US" dirty="0"/>
              <a:t>Make predictions using Disagreement sampling</a:t>
            </a:r>
          </a:p>
        </p:txBody>
      </p:sp>
      <p:pic>
        <p:nvPicPr>
          <p:cNvPr id="12" name="Picture 11" descr="A screenshot of a computer screen&#10;&#10;Description automatically generated">
            <a:extLst>
              <a:ext uri="{FF2B5EF4-FFF2-40B4-BE49-F238E27FC236}">
                <a16:creationId xmlns:a16="http://schemas.microsoft.com/office/drawing/2014/main" id="{1A5BA785-6368-F3D6-7949-BCAFCD7C6F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758062"/>
            <a:ext cx="6949470" cy="2762771"/>
          </a:xfrm>
          <a:prstGeom prst="rect">
            <a:avLst/>
          </a:prstGeom>
        </p:spPr>
      </p:pic>
      <p:pic>
        <p:nvPicPr>
          <p:cNvPr id="14" name="Picture 13" descr="A close-up of a graph&#10;&#10;Description automatically generated">
            <a:extLst>
              <a:ext uri="{FF2B5EF4-FFF2-40B4-BE49-F238E27FC236}">
                <a16:creationId xmlns:a16="http://schemas.microsoft.com/office/drawing/2014/main" id="{5876BEF0-95DB-DCB5-81A7-22B3CD38D8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9223"/>
          <a:stretch/>
        </p:blipFill>
        <p:spPr>
          <a:xfrm>
            <a:off x="381000" y="2960132"/>
            <a:ext cx="7025670" cy="1412060"/>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6824D067-CE1F-F6DE-FDBF-3C5804BB7F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865132"/>
            <a:ext cx="7025670" cy="1882547"/>
          </a:xfrm>
          <a:prstGeom prst="rect">
            <a:avLst/>
          </a:prstGeom>
        </p:spPr>
      </p:pic>
    </p:spTree>
    <p:extLst>
      <p:ext uri="{BB962C8B-B14F-4D97-AF65-F5344CB8AC3E}">
        <p14:creationId xmlns:p14="http://schemas.microsoft.com/office/powerpoint/2010/main" val="1373262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a:t>
            </a:r>
          </a:p>
        </p:txBody>
      </p:sp>
      <p:pic>
        <p:nvPicPr>
          <p:cNvPr id="4" name="Content Placeholder 3" descr="Screenshot 2024-05-01 220533"/>
          <p:cNvPicPr>
            <a:picLocks noGrp="1" noChangeAspect="1"/>
          </p:cNvPicPr>
          <p:nvPr>
            <p:ph idx="1"/>
          </p:nvPr>
        </p:nvPicPr>
        <p:blipFill>
          <a:blip r:embed="rId2"/>
          <a:stretch>
            <a:fillRect/>
          </a:stretch>
        </p:blipFill>
        <p:spPr>
          <a:xfrm>
            <a:off x="519430" y="846455"/>
            <a:ext cx="8044815" cy="58966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592</TotalTime>
  <Words>1157</Words>
  <Application>Microsoft Office PowerPoint</Application>
  <PresentationFormat>On-screen Show (4:3)</PresentationFormat>
  <Paragraphs>105</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Gear Drives</vt:lpstr>
      <vt:lpstr>Active learning</vt:lpstr>
      <vt:lpstr>1. satellite image classification dataset</vt:lpstr>
      <vt:lpstr>PowerPoint Presentation</vt:lpstr>
      <vt:lpstr>satellite image classification data</vt:lpstr>
      <vt:lpstr>satellite image classification data</vt:lpstr>
      <vt:lpstr>satellite image classification data</vt:lpstr>
      <vt:lpstr>PowerPoint Presentation</vt:lpstr>
      <vt:lpstr>PowerPoint Presentation</vt:lpstr>
      <vt:lpstr>Graph</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Adham Hassan</dc:creator>
  <cp:lastModifiedBy>Ehab Ashraf</cp:lastModifiedBy>
  <cp:revision>17</cp:revision>
  <dcterms:created xsi:type="dcterms:W3CDTF">2024-03-27T21:28:00Z</dcterms:created>
  <dcterms:modified xsi:type="dcterms:W3CDTF">2024-05-02T20:33:09Z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B2A7281C4C73483CAF6037B2DFCD643A_12</vt:lpwstr>
  </property>
  <property fmtid="{D5CDD505-2E9C-101B-9397-08002B2CF9AE}" pid="3" name="KSOProductBuildVer">
    <vt:lpwstr>1033-12.2.0.16731</vt:lpwstr>
  </property>
</Properties>
</file>