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24" autoAdjust="0"/>
  </p:normalViewPr>
  <p:slideViewPr>
    <p:cSldViewPr>
      <p:cViewPr>
        <p:scale>
          <a:sx n="85" d="100"/>
          <a:sy n="85" d="100"/>
        </p:scale>
        <p:origin x="1891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91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7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1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58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5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6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51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0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2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8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9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11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73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43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98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7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C365AEB-2D51-4CE6-9F81-59AE4C402C8F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BCD9EA6-92E2-49E0-B3DA-886B7CF5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lg-ulb/creditcardfraud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3172794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020762"/>
          </a:xfrm>
        </p:spPr>
        <p:txBody>
          <a:bodyPr>
            <a:normAutofit/>
          </a:bodyPr>
          <a:lstStyle/>
          <a:p>
            <a:r>
              <a:rPr lang="en-US" sz="3000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sz="2500" dirty="0"/>
              <a:t>*Unbalanced dataset</a:t>
            </a:r>
          </a:p>
          <a:p>
            <a:pPr marL="137160" indent="0">
              <a:buNone/>
            </a:pPr>
            <a:r>
              <a:rPr lang="en-US" sz="2000" dirty="0"/>
              <a:t>     -Credit cards transactions.</a:t>
            </a:r>
          </a:p>
          <a:p>
            <a:pPr marL="137160" indent="0">
              <a:buNone/>
            </a:pPr>
            <a:r>
              <a:rPr lang="en-US" sz="2000" dirty="0"/>
              <a:t>     -Data preparation and preprocessing.</a:t>
            </a:r>
          </a:p>
          <a:p>
            <a:pPr marL="137160" indent="0">
              <a:buNone/>
            </a:pPr>
            <a:r>
              <a:rPr lang="en-US" sz="2000" dirty="0"/>
              <a:t>     -Applying the active learning different strategies </a:t>
            </a:r>
          </a:p>
          <a:p>
            <a:pPr marL="137160" indent="0">
              <a:buNone/>
            </a:pPr>
            <a:r>
              <a:rPr lang="en-US" sz="2000" dirty="0"/>
              <a:t>          .</a:t>
            </a:r>
            <a:r>
              <a:rPr lang="en-US" sz="1600" dirty="0"/>
              <a:t>margin-sampling</a:t>
            </a:r>
          </a:p>
          <a:p>
            <a:pPr marL="137160" indent="0">
              <a:buNone/>
            </a:pPr>
            <a:r>
              <a:rPr lang="en-US" sz="1600" dirty="0"/>
              <a:t>             .query by </a:t>
            </a:r>
            <a:r>
              <a:rPr lang="en-US" sz="1600" dirty="0" err="1"/>
              <a:t>commite</a:t>
            </a: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             .least-confident</a:t>
            </a:r>
          </a:p>
          <a:p>
            <a:pPr marL="137160" indent="0">
              <a:buNone/>
            </a:pPr>
            <a:r>
              <a:rPr lang="en-US" sz="1600" dirty="0"/>
              <a:t>       </a:t>
            </a:r>
            <a:r>
              <a:rPr lang="en-US" sz="2000" dirty="0"/>
              <a:t>- Results</a:t>
            </a:r>
            <a:endParaRPr lang="en-US" sz="1600" dirty="0"/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r>
              <a:rPr lang="en-US" sz="2500" dirty="0"/>
              <a:t>*Balanced dataset</a:t>
            </a:r>
          </a:p>
          <a:p>
            <a:pPr marL="137160" indent="0">
              <a:buNone/>
            </a:pPr>
            <a:r>
              <a:rPr lang="en-US" sz="2500" dirty="0"/>
              <a:t>  </a:t>
            </a:r>
            <a:r>
              <a:rPr lang="en-US" sz="2000" dirty="0"/>
              <a:t>  -Iris dataset</a:t>
            </a:r>
          </a:p>
          <a:p>
            <a:pPr marL="137160" indent="0">
              <a:buNone/>
            </a:pPr>
            <a:r>
              <a:rPr lang="en-US" sz="2000" dirty="0"/>
              <a:t>     -Applying the active learning uncertainty sampling strategies and query by </a:t>
            </a:r>
            <a:r>
              <a:rPr lang="en-US" sz="2000" dirty="0" err="1"/>
              <a:t>commite</a:t>
            </a:r>
            <a:r>
              <a:rPr lang="en-US" sz="2000" dirty="0"/>
              <a:t> </a:t>
            </a:r>
            <a:endParaRPr lang="en-US" sz="2500" dirty="0"/>
          </a:p>
          <a:p>
            <a:pPr marL="137160" indent="0">
              <a:buNone/>
            </a:pPr>
            <a:r>
              <a:rPr lang="en-US" sz="2500" dirty="0"/>
              <a:t>    </a:t>
            </a:r>
            <a:r>
              <a:rPr lang="en-US" sz="2000" dirty="0"/>
              <a:t>-Results</a:t>
            </a:r>
          </a:p>
          <a:p>
            <a:pPr marL="137160" indent="0">
              <a:buNone/>
            </a:pPr>
            <a:r>
              <a:rPr lang="en-US" sz="2500" dirty="0"/>
              <a:t>*Conclusion</a:t>
            </a:r>
          </a:p>
        </p:txBody>
      </p:sp>
    </p:spTree>
    <p:extLst>
      <p:ext uri="{BB962C8B-B14F-4D97-AF65-F5344CB8AC3E}">
        <p14:creationId xmlns:p14="http://schemas.microsoft.com/office/powerpoint/2010/main" val="3285462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1.Unbalanced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sz="2500" u="sng" dirty="0"/>
              <a:t>1.1 Credit cards transactions dataset:</a:t>
            </a:r>
          </a:p>
          <a:p>
            <a:pPr marL="137160" indent="0">
              <a:buNone/>
            </a:pPr>
            <a:r>
              <a:rPr lang="en-US" sz="3000" dirty="0"/>
              <a:t>.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2000" b="0" i="0" dirty="0">
                <a:effectLst/>
                <a:latin typeface="Inter"/>
              </a:rPr>
              <a:t>it contains only numerical input variables which are the result of a PCA transformation, with 284807  sample and 31</a:t>
            </a:r>
            <a:r>
              <a:rPr lang="en-US" sz="2000" dirty="0">
                <a:latin typeface="Inter"/>
              </a:rPr>
              <a:t> feature </a:t>
            </a:r>
            <a:r>
              <a:rPr lang="en-US" sz="2000" b="0" i="0" dirty="0">
                <a:effectLst/>
                <a:latin typeface="Inter"/>
                <a:hlinkClick r:id="rId2"/>
              </a:rPr>
              <a:t>link of data</a:t>
            </a:r>
            <a:endParaRPr lang="en-US" sz="2500" dirty="0"/>
          </a:p>
          <a:p>
            <a:pPr marL="137160" indent="0">
              <a:buNone/>
            </a:pPr>
            <a:r>
              <a:rPr lang="en-US" sz="2500" u="sng" dirty="0"/>
              <a:t>1.2 data preparation and preprocessing:</a:t>
            </a:r>
          </a:p>
          <a:p>
            <a:pPr marL="137160" indent="0">
              <a:buNone/>
            </a:pPr>
            <a:r>
              <a:rPr lang="en-US" sz="3000" dirty="0"/>
              <a:t>.</a:t>
            </a:r>
            <a:r>
              <a:rPr lang="en-US" sz="2500" dirty="0"/>
              <a:t> </a:t>
            </a:r>
            <a:r>
              <a:rPr lang="en-US" sz="2000" dirty="0"/>
              <a:t>After loading the data from the </a:t>
            </a:r>
            <a:r>
              <a:rPr lang="en-US" sz="2000" dirty="0" err="1"/>
              <a:t>csv</a:t>
            </a:r>
            <a:r>
              <a:rPr lang="en-US" sz="2000" dirty="0"/>
              <a:t> file, we put it in pandas data frame then we handled the missing values and dropped irrelevant columns.</a:t>
            </a:r>
          </a:p>
          <a:p>
            <a:pPr marL="137160" indent="0">
              <a:buNone/>
            </a:pPr>
            <a:r>
              <a:rPr lang="en-US" sz="3000" dirty="0"/>
              <a:t>.</a:t>
            </a:r>
            <a:r>
              <a:rPr lang="en-US" sz="2000" dirty="0"/>
              <a:t> We employed random under-sampling to balance the classes .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81793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686800" cy="65532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500" u="sng" dirty="0"/>
              <a:t>1.3 Applying uncertainty sampling strategies:</a:t>
            </a:r>
          </a:p>
          <a:p>
            <a:pPr marL="137160" indent="0">
              <a:buNone/>
            </a:pPr>
            <a:r>
              <a:rPr lang="en-US" sz="3000" dirty="0"/>
              <a:t>.</a:t>
            </a:r>
            <a:r>
              <a:rPr lang="en-US" sz="2000" dirty="0"/>
              <a:t> The data is split into training and testing sets.</a:t>
            </a:r>
          </a:p>
          <a:p>
            <a:pPr marL="137160" indent="0">
              <a:buNone/>
            </a:pPr>
            <a:r>
              <a:rPr lang="en-US" sz="2000" dirty="0"/>
              <a:t> </a:t>
            </a:r>
          </a:p>
          <a:p>
            <a:pPr marL="137160" indent="0">
              <a:buNone/>
            </a:pPr>
            <a:r>
              <a:rPr lang="en-US" sz="3000" dirty="0"/>
              <a:t>.</a:t>
            </a:r>
            <a:r>
              <a:rPr lang="en-US" sz="2000" dirty="0"/>
              <a:t> We initialize a base classifier (Random forest) and active learning classifier using (</a:t>
            </a:r>
            <a:r>
              <a:rPr lang="en-US" sz="2000" dirty="0" err="1"/>
              <a:t>sicikit-activeml</a:t>
            </a:r>
            <a:r>
              <a:rPr lang="en-US" sz="2000" dirty="0"/>
              <a:t>).</a:t>
            </a:r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r>
              <a:rPr lang="en-US" sz="3000" dirty="0"/>
              <a:t>.</a:t>
            </a:r>
            <a:r>
              <a:rPr lang="en-US" sz="2000" dirty="0"/>
              <a:t> Tree uncertainty sampling strategies </a:t>
            </a:r>
          </a:p>
          <a:p>
            <a:pPr marL="137160" indent="0">
              <a:buNone/>
            </a:pPr>
            <a:r>
              <a:rPr lang="en-US" sz="2000" dirty="0"/>
              <a:t>(margin-sampling , query by </a:t>
            </a:r>
            <a:r>
              <a:rPr lang="en-US" sz="2000" dirty="0" err="1"/>
              <a:t>commite</a:t>
            </a:r>
            <a:r>
              <a:rPr lang="en-US" sz="2000" dirty="0"/>
              <a:t> , least-confident) are employed to query instances for labeling in each cycle of the active learning process multiple cycles and the model is updated in each cycle.</a:t>
            </a:r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r>
              <a:rPr lang="en-US" sz="3000" dirty="0"/>
              <a:t>. </a:t>
            </a:r>
            <a:r>
              <a:rPr lang="en-US" sz="2000" dirty="0"/>
              <a:t>The performance of the updated model is evaluated on the test set and the initial accuracy is recorded after each cycle.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41239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1F22-54F6-1B7C-BF25-75C2F851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Analysis of imbalanced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AE62F-D0EA-6774-1F6D-F6F323EB6C19}"/>
              </a:ext>
            </a:extLst>
          </p:cNvPr>
          <p:cNvSpPr txBox="1"/>
          <p:nvPr/>
        </p:nvSpPr>
        <p:spPr>
          <a:xfrm>
            <a:off x="-32657" y="990600"/>
            <a:ext cx="929132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dirty="0"/>
          </a:p>
          <a:p>
            <a:r>
              <a:rPr lang="en-US" sz="1200" b="1" dirty="0"/>
              <a:t>1. Query by Committee:</a:t>
            </a:r>
          </a:p>
          <a:p>
            <a:r>
              <a:rPr lang="en-US" sz="1200" b="1" dirty="0"/>
              <a:t>   - The initial accuracy values fluctuate around 0.4848, with slight variations but no significant improvement over</a:t>
            </a:r>
          </a:p>
          <a:p>
            <a:r>
              <a:rPr lang="en-US" sz="1200" b="1" dirty="0"/>
              <a:t> subsequent cycles.</a:t>
            </a:r>
          </a:p>
          <a:p>
            <a:endParaRPr lang="en-US" sz="1200" b="1" dirty="0"/>
          </a:p>
          <a:p>
            <a:r>
              <a:rPr lang="en-US" sz="1200" b="1" dirty="0"/>
              <a:t>2. Least Confidence:</a:t>
            </a:r>
          </a:p>
          <a:p>
            <a:r>
              <a:rPr lang="en-US" sz="1200" b="1" dirty="0"/>
              <a:t>   - The initial accuracy starts at 0.4848, similar to the Query by Committee method.</a:t>
            </a:r>
          </a:p>
          <a:p>
            <a:r>
              <a:rPr lang="en-US" sz="1200" b="1" dirty="0"/>
              <a:t>   - However, there is a noticeable improvement over subsequent cycles, with accuracy values reaching up to 0.9442.</a:t>
            </a:r>
            <a:br>
              <a:rPr lang="en-US" sz="1200" b="1" dirty="0"/>
            </a:br>
            <a:r>
              <a:rPr lang="en-US" sz="1200" b="1" dirty="0"/>
              <a:t>and same accuracy of passive learning in cycle 17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3. Margin:</a:t>
            </a:r>
          </a:p>
          <a:p>
            <a:r>
              <a:rPr lang="en-US" sz="1200" b="1" dirty="0"/>
              <a:t>   - The initial accuracy also starts at 0.4848, consistent with the other two methods.</a:t>
            </a:r>
          </a:p>
          <a:p>
            <a:r>
              <a:rPr lang="en-US" sz="1200" b="1" dirty="0"/>
              <a:t>   - Similar to the Least Confidence method, there is improvement over cycles, with accuracy values reaching up to 0.9442.</a:t>
            </a:r>
          </a:p>
          <a:p>
            <a:r>
              <a:rPr lang="en-US" sz="1200" b="1" dirty="0"/>
              <a:t>and same accuracy of passive learning in cycle 17</a:t>
            </a:r>
          </a:p>
          <a:p>
            <a:endParaRPr lang="en-US" sz="1200" b="1" dirty="0"/>
          </a:p>
          <a:p>
            <a:r>
              <a:rPr lang="en-US" sz="1200" b="1" dirty="0"/>
              <a:t>Conclusion:</a:t>
            </a:r>
          </a:p>
          <a:p>
            <a:endParaRPr lang="en-US" sz="1200" b="1" dirty="0"/>
          </a:p>
          <a:p>
            <a:pPr marL="285750" indent="-285750">
              <a:buFontTx/>
              <a:buChar char="-"/>
            </a:pPr>
            <a:r>
              <a:rPr lang="en-US" sz="1200" b="1" dirty="0"/>
              <a:t>The "Query by Committee" method appears to have the least variation in initial accuracy values but lacks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 improvement over subsequent cycles.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Both the "Least Confidence" and "Margin" methods start with similar initial accuracy values but show 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significant improvement over cycles, with accuracy values reaching their highest points at 0.9442.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These results suggest that the "Least Confidence" and "Margin" methods are more effective in improving 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accuracy compared to the "Query by Committee" method, at least in this dataset.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However, it's important to note that the effectiveness of each method may vary depending on the specific dataset and</a:t>
            </a:r>
          </a:p>
          <a:p>
            <a:pPr marL="285750" indent="-285750">
              <a:buFontTx/>
              <a:buChar char="-"/>
            </a:pPr>
            <a:r>
              <a:rPr lang="en-US" sz="1200" b="1" dirty="0"/>
              <a:t> task.</a:t>
            </a:r>
          </a:p>
          <a:p>
            <a:endParaRPr lang="en-US" sz="1200" b="1" dirty="0"/>
          </a:p>
          <a:p>
            <a:r>
              <a:rPr lang="en-US" sz="1200" b="1" dirty="0"/>
              <a:t>Overall, the data indicates that the "Least Confidence" and "Margin" methods show promise for improving </a:t>
            </a:r>
          </a:p>
          <a:p>
            <a:r>
              <a:rPr lang="en-US" sz="1200" b="1" dirty="0"/>
              <a:t>accuracy, while the "Query by Committee" method may require further investigation or adjustments for better </a:t>
            </a:r>
          </a:p>
          <a:p>
            <a:r>
              <a:rPr lang="en-US" sz="1200" b="1" dirty="0"/>
              <a:t>performance.</a:t>
            </a:r>
          </a:p>
        </p:txBody>
      </p:sp>
    </p:spTree>
    <p:extLst>
      <p:ext uri="{BB962C8B-B14F-4D97-AF65-F5344CB8AC3E}">
        <p14:creationId xmlns:p14="http://schemas.microsoft.com/office/powerpoint/2010/main" val="4208233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6B03-4EFD-BF62-4239-C806F49A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Graph that represent the analysis</a:t>
            </a:r>
          </a:p>
        </p:txBody>
      </p:sp>
      <p:pic>
        <p:nvPicPr>
          <p:cNvPr id="5" name="Content Placeholder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F6CD58E4-95A6-56A7-DDDF-6CDF05ABF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" y="3124200"/>
            <a:ext cx="3267635" cy="32541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336CB-7B5D-05A3-A841-7290C77B9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419031"/>
            <a:ext cx="3791751" cy="1028769"/>
          </a:xfrm>
          <a:prstGeom prst="rect">
            <a:avLst/>
          </a:prstGeom>
        </p:spPr>
      </p:pic>
      <p:pic>
        <p:nvPicPr>
          <p:cNvPr id="9" name="Picture 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9A5E243B-9300-8083-4577-458F865B2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24200"/>
            <a:ext cx="3267635" cy="32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14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F6F838-BE45-9A19-826E-3E768D248D82}"/>
              </a:ext>
            </a:extLst>
          </p:cNvPr>
          <p:cNvSpPr txBox="1"/>
          <p:nvPr/>
        </p:nvSpPr>
        <p:spPr>
          <a:xfrm>
            <a:off x="-18903" y="612844"/>
            <a:ext cx="8688597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1. Query by Committee:</a:t>
            </a:r>
          </a:p>
          <a:p>
            <a:r>
              <a:rPr lang="en-US" sz="1200" b="1" dirty="0"/>
              <a:t>   - Initial Accuracy starts at 0.2889 in cycle 1 and gradually improves over subsequent cycles.</a:t>
            </a:r>
          </a:p>
          <a:p>
            <a:r>
              <a:rPr lang="en-US" sz="1200" b="1" dirty="0"/>
              <a:t>   - It reaches 1.0000 accuracy and same accuracy of passive learning by cycle 20.</a:t>
            </a:r>
          </a:p>
          <a:p>
            <a:endParaRPr lang="en-US" sz="1200" b="1" dirty="0"/>
          </a:p>
          <a:p>
            <a:r>
              <a:rPr lang="en-US" sz="1200" b="1" dirty="0"/>
              <a:t>2. Least Confidence:</a:t>
            </a:r>
          </a:p>
          <a:p>
            <a:r>
              <a:rPr lang="en-US" sz="1200" b="1" dirty="0"/>
              <a:t>   - Initial Accuracy starts at 0.4222 in cycle 1.</a:t>
            </a:r>
          </a:p>
          <a:p>
            <a:r>
              <a:rPr lang="en-US" sz="1200" b="1" dirty="0"/>
              <a:t>   - Like Query by Committee, it also shows a trend of improvement over cycles.</a:t>
            </a:r>
          </a:p>
          <a:p>
            <a:r>
              <a:rPr lang="en-US" sz="1200" b="1" dirty="0"/>
              <a:t>   - It reaches 1.0000 accuracy and same accuracy of passive learning by cycle 18.</a:t>
            </a:r>
          </a:p>
          <a:p>
            <a:endParaRPr lang="en-US" sz="1200" b="1" dirty="0"/>
          </a:p>
          <a:p>
            <a:r>
              <a:rPr lang="en-US" sz="1200" b="1" dirty="0"/>
              <a:t>3. Margin:</a:t>
            </a:r>
          </a:p>
          <a:p>
            <a:r>
              <a:rPr lang="en-US" sz="1200" b="1" dirty="0"/>
              <a:t>   - Initial Accuracy starts at 0.4222 in cycle 1, similar to Least Confidence.</a:t>
            </a:r>
          </a:p>
          <a:p>
            <a:r>
              <a:rPr lang="en-US" sz="1200" b="1" dirty="0"/>
              <a:t>   - It also shows improvement over cycles and reaches 1.0000 accuracy and same accuracy of passive learning</a:t>
            </a:r>
          </a:p>
          <a:p>
            <a:r>
              <a:rPr lang="en-US" sz="1200" b="1" dirty="0"/>
              <a:t> by cycle 10.</a:t>
            </a:r>
          </a:p>
          <a:p>
            <a:endParaRPr lang="en-US" sz="1200" b="1" dirty="0"/>
          </a:p>
          <a:p>
            <a:r>
              <a:rPr lang="en-US" sz="1200" b="1" dirty="0"/>
              <a:t>Conclusion:</a:t>
            </a:r>
          </a:p>
          <a:p>
            <a:endParaRPr lang="en-US" sz="1200" b="1" dirty="0"/>
          </a:p>
          <a:p>
            <a:pPr marL="171450" indent="-171450">
              <a:buFontTx/>
              <a:buChar char="-"/>
            </a:pPr>
            <a:r>
              <a:rPr lang="en-US" sz="1200" b="1" dirty="0"/>
              <a:t>All three methods show a pattern of improving accuracy over cycles, indicating that the models are learning 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and becoming more accurate with additional data.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The "Query by Committee" method appears to have the slowest initial improvement, but it eventually achieves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 the highest accuracy by cycle 20.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"Least Confidence" and "Margin" methods seem to have a faster initial improvement, reaching 1.0000 accuracy 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slightly earlier than "Query by Committee."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These results suggest that all three methods are effective for improving accuracy, but "Query by Committee“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 might require more cycles to reach peak accuracy compared to the other two methods.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The choice of method could depend on various factors such as computational resources,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 time constraints, and specific requirements of the task at hand.</a:t>
            </a:r>
          </a:p>
          <a:p>
            <a:endParaRPr lang="en-US" sz="1200" b="1" dirty="0"/>
          </a:p>
          <a:p>
            <a:r>
              <a:rPr lang="en-US" sz="1200" b="1" dirty="0"/>
              <a:t>Overall, these methods demonstrate the iterative nature of active learning model training</a:t>
            </a:r>
          </a:p>
          <a:p>
            <a:r>
              <a:rPr lang="en-US" sz="1200" b="1" dirty="0"/>
              <a:t> and the importance of continual evaluation and refinement to achieve higher accuracy.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4F45E-5F98-4C99-1196-C9E0007EC3D8}"/>
              </a:ext>
            </a:extLst>
          </p:cNvPr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of balanced data</a:t>
            </a:r>
          </a:p>
        </p:txBody>
      </p:sp>
    </p:spTree>
    <p:extLst>
      <p:ext uri="{BB962C8B-B14F-4D97-AF65-F5344CB8AC3E}">
        <p14:creationId xmlns:p14="http://schemas.microsoft.com/office/powerpoint/2010/main" val="2830155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F552B970-0E38-689E-B80D-43E1C6F6F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" r="5132" b="2304"/>
          <a:stretch/>
        </p:blipFill>
        <p:spPr>
          <a:xfrm>
            <a:off x="1790699" y="1371600"/>
            <a:ext cx="5562601" cy="43702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1BD3B7-7BF8-D3F6-542B-9CE6467979C2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Graph that represent the analysis</a:t>
            </a:r>
          </a:p>
        </p:txBody>
      </p:sp>
    </p:spTree>
    <p:extLst>
      <p:ext uri="{BB962C8B-B14F-4D97-AF65-F5344CB8AC3E}">
        <p14:creationId xmlns:p14="http://schemas.microsoft.com/office/powerpoint/2010/main" val="4155429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754</TotalTime>
  <Words>859</Words>
  <Application>Microsoft Office PowerPoint</Application>
  <PresentationFormat>On-screen Show (4:3)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Inter</vt:lpstr>
      <vt:lpstr>Mesh</vt:lpstr>
      <vt:lpstr>Active learning</vt:lpstr>
      <vt:lpstr>content</vt:lpstr>
      <vt:lpstr>1.Unbalanced dataset</vt:lpstr>
      <vt:lpstr>PowerPoint Presentation</vt:lpstr>
      <vt:lpstr>Analysis of imbalanced data</vt:lpstr>
      <vt:lpstr>Graph that represent the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</dc:title>
  <dc:creator>Adham Hassan</dc:creator>
  <cp:lastModifiedBy>Ehab Ashraf</cp:lastModifiedBy>
  <cp:revision>12</cp:revision>
  <dcterms:created xsi:type="dcterms:W3CDTF">2024-03-27T21:28:23Z</dcterms:created>
  <dcterms:modified xsi:type="dcterms:W3CDTF">2024-03-28T10:37:59Z</dcterms:modified>
</cp:coreProperties>
</file>