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57" r:id="rId4"/>
    <p:sldId id="259" r:id="rId5"/>
    <p:sldId id="276" r:id="rId6"/>
    <p:sldId id="277" r:id="rId7"/>
    <p:sldId id="271" r:id="rId8"/>
    <p:sldId id="278" r:id="rId9"/>
    <p:sldId id="279" r:id="rId10"/>
    <p:sldId id="272" r:id="rId11"/>
    <p:sldId id="280" r:id="rId12"/>
    <p:sldId id="281" r:id="rId13"/>
    <p:sldId id="282" r:id="rId14"/>
    <p:sldId id="266" r:id="rId15"/>
    <p:sldId id="283" r:id="rId16"/>
    <p:sldId id="284" r:id="rId17"/>
    <p:sldId id="267" r:id="rId18"/>
    <p:sldId id="28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AA44A4B-1D49-4977-80B6-55EBFD33CE1A}">
          <p14:sldIdLst>
            <p14:sldId id="256"/>
            <p14:sldId id="274"/>
            <p14:sldId id="257"/>
            <p14:sldId id="259"/>
            <p14:sldId id="276"/>
            <p14:sldId id="277"/>
            <p14:sldId id="271"/>
            <p14:sldId id="278"/>
            <p14:sldId id="279"/>
            <p14:sldId id="272"/>
            <p14:sldId id="280"/>
            <p14:sldId id="281"/>
            <p14:sldId id="282"/>
            <p14:sldId id="266"/>
            <p14:sldId id="283"/>
            <p14:sldId id="284"/>
            <p14:sldId id="267"/>
            <p14:sldId id="28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7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5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17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144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5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5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60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0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8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4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83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1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96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06A9D0-86E9-433F-8646-31011C089DD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1C2D05-3471-45F3-A08D-6520BE9D5A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6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.wikipedia.org/wiki/Controller_(Hardware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8963EA-C4C3-4051-B43D-F6A44307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222" r="97889">
                        <a14:foregroundMark x1="9667" y1="32444" x2="4778" y2="46444"/>
                        <a14:foregroundMark x1="4778" y1="46444" x2="5111" y2="57111"/>
                        <a14:foregroundMark x1="39000" y1="41000" x2="8222" y2="41778"/>
                        <a14:foregroundMark x1="89778" y1="24778" x2="94667" y2="52111"/>
                        <a14:foregroundMark x1="94667" y1="52111" x2="92000" y2="66556"/>
                        <a14:foregroundMark x1="97111" y1="40444" x2="97889" y2="59556"/>
                        <a14:foregroundMark x1="3778" y1="38889" x2="3222" y2="57111"/>
                        <a14:foregroundMark x1="12187" y1="23150" x2="8000" y2="30667"/>
                        <a14:foregroundMark x1="9868" y1="24890" x2="7778" y2="29000"/>
                        <a14:foregroundMark x1="7778" y1="29000" x2="7556" y2="30222"/>
                        <a14:foregroundMark x1="17444" y1="21778" x2="16374" y2="21795"/>
                        <a14:foregroundMark x1="8567" y1="26561" x2="7778" y2="28444"/>
                        <a14:foregroundMark x1="7778" y1="28444" x2="7778" y2="28667"/>
                        <a14:backgroundMark x1="16222" y1="21556" x2="8000" y2="21556"/>
                        <a14:backgroundMark x1="8000" y1="21556" x2="8000" y2="21556"/>
                        <a14:backgroundMark x1="9556" y1="22222" x2="6444" y2="2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0" y="3326296"/>
            <a:ext cx="5214731" cy="4008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455D1-EDB5-4008-9F2E-592E801149B6}"/>
              </a:ext>
            </a:extLst>
          </p:cNvPr>
          <p:cNvSpPr txBox="1"/>
          <p:nvPr/>
        </p:nvSpPr>
        <p:spPr>
          <a:xfrm>
            <a:off x="2988365" y="1696278"/>
            <a:ext cx="53936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DER DRUCKER</a:t>
            </a:r>
            <a:endParaRPr lang="de-DE" sz="6000" b="1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  <a:p>
            <a:pPr algn="ctr"/>
            <a:endParaRPr lang="de-DE" sz="6000" b="1" dirty="0">
              <a:solidFill>
                <a:schemeClr val="bg1"/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7CEB39E-BA2A-42E0-B81A-EBC38A8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9" y="369891"/>
            <a:ext cx="5900531" cy="81500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Vor und Nachteile:</a:t>
            </a:r>
            <a:br>
              <a:rPr lang="en-DE" sz="4000" b="1" dirty="0">
                <a:solidFill>
                  <a:schemeClr val="accent5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endParaRPr lang="de-DE" sz="4000" b="1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EF39982-E9BE-4F78-AC59-485DB9B62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7884" y="1771006"/>
            <a:ext cx="4995334" cy="3649134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hohe Druckgeschwindigkeit ; über 100 Seiten / Minute 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schnell insbesondere auch bei Seiten mit hohem Farbanteil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relativ leiser Ausdruck 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sehr gutes Schrift- und Abbild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preiswerter Druck , insbesondere bei großen Druckvolumen 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Schrift wisch- und kratzfest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keine Probleme mit eingetrockneter Tinte , da Toner im Einsatz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 gute bis sehr gute Farbqualität 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 Anschaffungskosten ( auch Farblaserdrucker ) günstig , aber teurer alwegen großer Tonerkartuschen muss nicht so oft Farbstoff nachgefüllt werden </a:t>
            </a:r>
          </a:p>
          <a:p>
            <a:pPr marL="400050" indent="-400050">
              <a:buFont typeface="+mj-lt"/>
              <a:buAutoNum type="romanUcPeriod"/>
            </a:pP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robuste , wartungsarme Techniks Tintenstrahldrucker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A049EBE-34F6-475D-B090-A447B815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811" y="2357111"/>
            <a:ext cx="4995332" cy="36491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empus Sans ITC" panose="04020404030D07020202" pitchFamily="82" charset="0"/>
                <a:ea typeface="MingLiU_HKSCS-ExtB" panose="02020500000000000000" pitchFamily="18" charset="-120"/>
                <a:cs typeface="Cascadia Code SemiLight" panose="020B0609020000020004" pitchFamily="49" charset="0"/>
              </a:rPr>
              <a:t>Aufwärmzeit durch die Heizelemente notwendig ( schnell &amp;lt; 20 Sekunden 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empus Sans ITC" panose="04020404030D07020202" pitchFamily="82" charset="0"/>
                <a:ea typeface="MingLiU_HKSCS-ExtB" panose="02020500000000000000" pitchFamily="18" charset="-120"/>
                <a:cs typeface="Cascadia Code SemiLight" panose="020B0609020000020004" pitchFamily="49" charset="0"/>
              </a:rPr>
              <a:t>Ozon-Produktion bei der Fixierung des Toners , i . d . R . in ungefährlichen Mengen ; auch ozonfreie Geräte erhältlich 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empus Sans ITC" panose="04020404030D07020202" pitchFamily="82" charset="0"/>
                <a:ea typeface="MingLiU_HKSCS-ExtB" panose="02020500000000000000" pitchFamily="18" charset="-120"/>
                <a:cs typeface="Cascadia Code SemiLight" panose="020B0609020000020004" pitchFamily="49" charset="0"/>
              </a:rPr>
              <a:t>Ultrafeinstaub-Emissionen durch Toner möglich , i . d . R . in ungefährlichen Mengen ; auch Feinstaubfilter erhältlich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42A66-99ED-45B9-B6D0-E32171918716}"/>
              </a:ext>
            </a:extLst>
          </p:cNvPr>
          <p:cNvSpPr txBox="1"/>
          <p:nvPr/>
        </p:nvSpPr>
        <p:spPr>
          <a:xfrm>
            <a:off x="6427673" y="369891"/>
            <a:ext cx="6135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600" b="1" dirty="0" err="1">
                <a:solidFill>
                  <a:schemeClr val="accent5">
                    <a:lumMod val="50000"/>
                  </a:schemeClr>
                </a:solidFill>
                <a:latin typeface="Bradley Hand ITC" panose="03070402050302030203" pitchFamily="66" charset="0"/>
              </a:rPr>
              <a:t>vor</a:t>
            </a:r>
            <a:endParaRPr lang="en-DE" sz="3600" b="1" dirty="0">
              <a:solidFill>
                <a:schemeClr val="accent5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1BD9B-1764-4456-80ED-D122D3249696}"/>
              </a:ext>
            </a:extLst>
          </p:cNvPr>
          <p:cNvSpPr txBox="1"/>
          <p:nvPr/>
        </p:nvSpPr>
        <p:spPr>
          <a:xfrm>
            <a:off x="39757" y="931924"/>
            <a:ext cx="6632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6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nach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310066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6689-212B-463A-8298-1419E006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35417" cy="979188"/>
          </a:xfrm>
        </p:spPr>
        <p:txBody>
          <a:bodyPr/>
          <a:lstStyle/>
          <a:p>
            <a:r>
              <a:rPr lang="en-GB" b="1" u="sng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Matrix- / </a:t>
            </a:r>
            <a:r>
              <a:rPr lang="en-GB" b="1" u="sng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Nadeldrucker</a:t>
            </a:r>
            <a:r>
              <a:rPr lang="en-GB" b="1" u="sng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:</a:t>
            </a:r>
            <a:endParaRPr lang="en-DE" b="1" u="sng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EB02-A20F-411F-BA10-DCDDED1F0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736" y="1405650"/>
            <a:ext cx="10472528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Ein Nadeldrucker ist ein Computerdrucker, der beim Druckvorgang eine Reihe einzeln angesteuerter Nadeln auf ein – meist schwarzes – Farbband schlägt und dadurch die andere Seite des Farbbands jeweils punktuell mit dem Papier in druckenden Kontakt bringt. Ein gedrucktes Zeichen besteht jeweils aus einer Vielzahl solcher Farbpunkte</a:t>
            </a: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. </a:t>
            </a:r>
            <a:endParaRPr lang="en-DE" sz="24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311C-77BE-4815-A776-5A9F5B3F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25" l="455" r="98182">
                        <a14:foregroundMark x1="8182" y1="31875" x2="8182" y2="31875"/>
                        <a14:foregroundMark x1="61364" y1="69375" x2="61364" y2="69375"/>
                        <a14:foregroundMark x1="32727" y1="94375" x2="32727" y2="94375"/>
                        <a14:foregroundMark x1="3636" y1="70000" x2="3636" y2="70000"/>
                        <a14:foregroundMark x1="45455" y1="3125" x2="45455" y2="3125"/>
                        <a14:foregroundMark x1="95000" y1="34375" x2="95000" y2="34375"/>
                        <a14:foregroundMark x1="93636" y1="60625" x2="93636" y2="60625"/>
                        <a14:foregroundMark x1="62727" y1="92500" x2="62727" y2="9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4251286"/>
            <a:ext cx="2915478" cy="24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191FAB-43FB-4128-9ECB-2E14F400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5" y="0"/>
            <a:ext cx="5410199" cy="1152938"/>
          </a:xfrm>
        </p:spPr>
        <p:txBody>
          <a:bodyPr/>
          <a:lstStyle/>
          <a:p>
            <a:r>
              <a:rPr lang="en-GB" sz="32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Innenligender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Nadeldrucker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: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CB10-8100-407A-BD86-5E88DC30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2" y="3750365"/>
            <a:ext cx="4306957" cy="3107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91D13D-6D0E-44A4-A79C-26C78B092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7" y="965308"/>
            <a:ext cx="1608344" cy="24636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E833EE-9F81-42FD-8915-BFC1B2DE8BF8}"/>
              </a:ext>
            </a:extLst>
          </p:cNvPr>
          <p:cNvSpPr txBox="1"/>
          <p:nvPr/>
        </p:nvSpPr>
        <p:spPr>
          <a:xfrm>
            <a:off x="341315" y="3428999"/>
            <a:ext cx="33262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Druckkopf</a:t>
            </a:r>
            <a:r>
              <a:rPr lang="en-GB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1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eines</a:t>
            </a:r>
            <a:r>
              <a:rPr lang="en-GB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9-Nadeldruckers </a:t>
            </a:r>
            <a:endParaRPr lang="en-DE" sz="16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3ADA1-0797-452A-B858-911FA80B99C7}"/>
              </a:ext>
            </a:extLst>
          </p:cNvPr>
          <p:cNvSpPr txBox="1"/>
          <p:nvPr/>
        </p:nvSpPr>
        <p:spPr>
          <a:xfrm>
            <a:off x="8472969" y="3059668"/>
            <a:ext cx="319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Das </a:t>
            </a:r>
            <a:r>
              <a:rPr lang="en-GB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Prinzip</a:t>
            </a:r>
            <a:r>
              <a:rPr lang="en-GB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des </a:t>
            </a:r>
            <a:r>
              <a:rPr lang="en-GB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Nadeldruckers</a:t>
            </a:r>
            <a:endParaRPr lang="en-DE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8F67F5B-B37B-40EA-B50C-F56369243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9" y="2627316"/>
            <a:ext cx="3152569" cy="20656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AE1167B-1523-4505-AD01-CE7BA7242436}"/>
              </a:ext>
            </a:extLst>
          </p:cNvPr>
          <p:cNvSpPr txBox="1"/>
          <p:nvPr/>
        </p:nvSpPr>
        <p:spPr>
          <a:xfrm>
            <a:off x="3046414" y="2077090"/>
            <a:ext cx="665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Auflistung der darzustellenden Zeichen eines Nadeldruckers</a:t>
            </a:r>
            <a:endParaRPr lang="en-DE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1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0A89-B48E-4BE2-8D65-E1F90C1D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21" y="1255210"/>
            <a:ext cx="5860774" cy="35593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robuster , wartungsarmer Drucker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 Erstellung von Durchschlägen 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Endlospapier möglich 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Druck dokumentenecht und wasserfest 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relativ geringe Verbrauchskosten</a:t>
            </a:r>
            <a:endParaRPr lang="en-DE" sz="28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E7A7A-EE08-4D52-BD43-ACB3011E77E3}"/>
              </a:ext>
            </a:extLst>
          </p:cNvPr>
          <p:cNvSpPr txBox="1"/>
          <p:nvPr/>
        </p:nvSpPr>
        <p:spPr>
          <a:xfrm>
            <a:off x="11595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Vor und Nachteile :</a:t>
            </a:r>
            <a:endParaRPr lang="en-DE" sz="4000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C02BE-A761-4B92-9DB0-252295DA989B}"/>
              </a:ext>
            </a:extLst>
          </p:cNvPr>
          <p:cNvSpPr txBox="1"/>
          <p:nvPr/>
        </p:nvSpPr>
        <p:spPr>
          <a:xfrm>
            <a:off x="6781800" y="2887682"/>
            <a:ext cx="61887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Lärmemissionen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durch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lauten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Druck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endParaRPr lang="en-GB" sz="2800" b="1" dirty="0">
              <a:solidFill>
                <a:schemeClr val="accent2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eher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geringe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und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auch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von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Technologie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und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vom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Farbband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abhängige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Druckqualität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endParaRPr lang="en-GB" sz="2800" b="1" dirty="0">
              <a:solidFill>
                <a:schemeClr val="accent2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relativ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geringe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Druckgeschwindigkeit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endParaRPr lang="en-GB" sz="2800" b="1" dirty="0">
              <a:solidFill>
                <a:schemeClr val="accent2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nicht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für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Bilder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geeignet</a:t>
            </a:r>
            <a:r>
              <a:rPr lang="en-DE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</a:t>
            </a:r>
            <a:endParaRPr lang="en-GB" sz="2800" b="1" dirty="0">
              <a:solidFill>
                <a:schemeClr val="accent2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DE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abhörbar</a:t>
            </a:r>
            <a:endParaRPr lang="en-DE" sz="2800" b="1" dirty="0">
              <a:solidFill>
                <a:schemeClr val="accent2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001DE-C8B1-4CA0-8438-98BE1388680E}"/>
              </a:ext>
            </a:extLst>
          </p:cNvPr>
          <p:cNvSpPr txBox="1"/>
          <p:nvPr/>
        </p:nvSpPr>
        <p:spPr>
          <a:xfrm>
            <a:off x="-6628" y="962822"/>
            <a:ext cx="635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2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vor</a:t>
            </a:r>
            <a:endParaRPr lang="en-DE" sz="3200" b="1" dirty="0">
              <a:solidFill>
                <a:schemeClr val="accent2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1046F-A1C4-46A6-BB06-F8D62210422D}"/>
              </a:ext>
            </a:extLst>
          </p:cNvPr>
          <p:cNvSpPr txBox="1"/>
          <p:nvPr/>
        </p:nvSpPr>
        <p:spPr>
          <a:xfrm>
            <a:off x="6644307" y="2303428"/>
            <a:ext cx="930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nach</a:t>
            </a:r>
            <a:endParaRPr lang="en-DE" sz="2800" b="1" dirty="0">
              <a:solidFill>
                <a:schemeClr val="accent3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8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D25EB2-B5A1-4D3F-B1C4-D3392EFC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13144" cy="891683"/>
          </a:xfrm>
        </p:spPr>
        <p:txBody>
          <a:bodyPr>
            <a:normAutofit fontScale="90000"/>
          </a:bodyPr>
          <a:lstStyle/>
          <a:p>
            <a:r>
              <a:rPr lang="de-DE" sz="3200" b="1" u="sng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LED-Drucker</a:t>
            </a:r>
            <a:r>
              <a:rPr lang="de-DE" sz="32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A45FF8-F00B-40AB-973D-7A61E260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04" y="1106555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Ein LED-Drucker ist ein elektrofotografischer Computerdrucker, der ähnlich funktioniert wie ein Laserdrucker und nach dem Prinzip der Xerografie arbeitet. Die LED-Technologie nutzt eine Leuchtdioden-Zeile als Lichtquelle im Druckkopf.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CDD1E-1049-4185-812F-4EF065B1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55" r="100000">
                        <a14:foregroundMark x1="2727" y1="57143" x2="2727" y2="57143"/>
                        <a14:foregroundMark x1="3636" y1="69388" x2="3636" y2="69388"/>
                        <a14:foregroundMark x1="36818" y1="91837" x2="36818" y2="91837"/>
                        <a14:foregroundMark x1="44091" y1="96599" x2="44091" y2="96599"/>
                        <a14:foregroundMark x1="59545" y1="93878" x2="59545" y2="93878"/>
                        <a14:foregroundMark x1="70909" y1="85034" x2="70909" y2="85034"/>
                        <a14:foregroundMark x1="81818" y1="77551" x2="81818" y2="77551"/>
                        <a14:foregroundMark x1="90909" y1="68027" x2="90909" y2="68027"/>
                        <a14:foregroundMark x1="15000" y1="78912" x2="15000" y2="78912"/>
                        <a14:foregroundMark x1="22273" y1="95918" x2="22273" y2="95918"/>
                        <a14:foregroundMark x1="57727" y1="79592" x2="57727" y2="79592"/>
                        <a14:foregroundMark x1="4545" y1="79592" x2="4545" y2="79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12" y="4369231"/>
            <a:ext cx="3724688" cy="24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B9C954EC-EA50-41B3-B3FF-5E89838D4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-280" r="-1901" b="280"/>
          <a:stretch/>
        </p:blipFill>
        <p:spPr>
          <a:xfrm>
            <a:off x="2465002" y="1267479"/>
            <a:ext cx="6970447" cy="5216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0056E-B73C-4980-898B-F6E6A5F7E6EF}"/>
              </a:ext>
            </a:extLst>
          </p:cNvPr>
          <p:cNvSpPr txBox="1"/>
          <p:nvPr/>
        </p:nvSpPr>
        <p:spPr>
          <a:xfrm>
            <a:off x="172278" y="374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Innenligender</a:t>
            </a:r>
            <a:r>
              <a:rPr lang="en-GB" sz="36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de-DE" sz="36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LED-Drucker: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176339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83C0-AA4B-44F0-B6D9-99452105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4" y="114116"/>
            <a:ext cx="5330826" cy="952684"/>
          </a:xfrm>
        </p:spPr>
        <p:txBody>
          <a:bodyPr/>
          <a:lstStyle/>
          <a:p>
            <a:r>
              <a:rPr lang="de-DE" sz="36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Vor und Nachteile:</a:t>
            </a:r>
            <a:endParaRPr lang="en-DE" sz="3600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C2CF-E055-4D76-8897-DEDB2298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62" y="1206787"/>
            <a:ext cx="6099312" cy="4796346"/>
          </a:xfrm>
        </p:spPr>
        <p:txBody>
          <a:bodyPr>
            <a:normAutofit fontScale="700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weniger bewegliche Komponenten, sind daher zuverlässiger und einfacher aufgebaut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günstiger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für den Büroeinsatz konzipiert: schnelle Schwarz-weiß- und Farbdruckgeschwindigkeiten.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Das gedruckte Bild ist auch sehr scharf, mit fast keinem Unterschied zu der Laserqualität.</a:t>
            </a: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DB267-375A-4FE1-830A-58D59E765FE0}"/>
              </a:ext>
            </a:extLst>
          </p:cNvPr>
          <p:cNvSpPr txBox="1"/>
          <p:nvPr/>
        </p:nvSpPr>
        <p:spPr>
          <a:xfrm>
            <a:off x="145497" y="871750"/>
            <a:ext cx="5330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vor</a:t>
            </a:r>
            <a:endParaRPr lang="en-DE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D5841-F3E7-4D18-8987-C24996DF4DD3}"/>
              </a:ext>
            </a:extLst>
          </p:cNvPr>
          <p:cNvSpPr txBox="1"/>
          <p:nvPr/>
        </p:nvSpPr>
        <p:spPr>
          <a:xfrm>
            <a:off x="6592957" y="3328139"/>
            <a:ext cx="5811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Fotodruck: LED-Drucker können keine Farben mischen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Druckauflösung: maximal 600 dpi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Die horizontale Auflösung wird durch den LED-Streifen festgelegt. Eine flexible Einstellung / Vergrößerung der Punktgröße ist bei einem LED-Drucker im Gegensatz zu einem Laserdrucker nicht möglich.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D2F3D-E584-4B39-9046-0B36F48CE418}"/>
              </a:ext>
            </a:extLst>
          </p:cNvPr>
          <p:cNvSpPr txBox="1"/>
          <p:nvPr/>
        </p:nvSpPr>
        <p:spPr>
          <a:xfrm>
            <a:off x="6096000" y="2673370"/>
            <a:ext cx="6109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nach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66425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4630E-EB8E-470B-A634-F5FCC0DC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530"/>
            <a:ext cx="5211488" cy="848139"/>
          </a:xfrm>
        </p:spPr>
        <p:txBody>
          <a:bodyPr>
            <a:noAutofit/>
          </a:bodyPr>
          <a:lstStyle/>
          <a:p>
            <a:r>
              <a:rPr lang="de-DE" sz="3200" b="1" i="0" u="sng" dirty="0">
                <a:solidFill>
                  <a:schemeClr val="accent4">
                    <a:lumMod val="50000"/>
                  </a:schemeClr>
                </a:solidFill>
                <a:effectLst/>
                <a:latin typeface="Bradley Hand ITC" panose="03070402050302030203" pitchFamily="66" charset="0"/>
              </a:rPr>
              <a:t>Kugelkopfdrucker</a:t>
            </a:r>
            <a:r>
              <a:rPr lang="de-DE" sz="3200" b="1" i="0" dirty="0">
                <a:solidFill>
                  <a:schemeClr val="accent4">
                    <a:lumMod val="50000"/>
                  </a:schemeClr>
                </a:solidFill>
                <a:effectLst/>
                <a:latin typeface="Bradley Hand ITC" panose="03070402050302030203" pitchFamily="66" charset="0"/>
              </a:rPr>
              <a:t> :</a:t>
            </a:r>
            <a:br>
              <a:rPr lang="de-DE" sz="3200" b="1" i="0" dirty="0">
                <a:solidFill>
                  <a:schemeClr val="accent4">
                    <a:lumMod val="50000"/>
                  </a:schemeClr>
                </a:solidFill>
                <a:effectLst/>
                <a:latin typeface="Bradley Hand ITC" panose="03070402050302030203" pitchFamily="66" charset="0"/>
              </a:rPr>
            </a:br>
            <a:endParaRPr lang="de-DE" sz="3200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7CB8E-393F-4CB3-9147-1754250B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44" y="1293928"/>
            <a:ext cx="10131425" cy="3649133"/>
          </a:xfrm>
        </p:spPr>
        <p:txBody>
          <a:bodyPr>
            <a:noAutofit/>
          </a:bodyPr>
          <a:lstStyle/>
          <a:p>
            <a:r>
              <a:rPr lang="de-DE" sz="3200" b="0" i="0" dirty="0">
                <a:effectLst/>
                <a:latin typeface="Bradley Hand ITC" panose="03070402050302030203" pitchFamily="66" charset="0"/>
              </a:rPr>
              <a:t>Das Verfahren beim Kugelkopfdrucker ist abgeleitet von der Kugelkopfschreibmaschine. </a:t>
            </a:r>
            <a:r>
              <a:rPr lang="de-DE" sz="3200" b="1" i="0" dirty="0">
                <a:effectLst/>
                <a:latin typeface="Bradley Hand ITC" panose="03070402050302030203" pitchFamily="66" charset="0"/>
              </a:rPr>
              <a:t>Auf dem Druckkopf befinden sich die einzelnen Zeichen als Stempel.</a:t>
            </a:r>
            <a:r>
              <a:rPr lang="de-DE" sz="3200" b="0" i="0" dirty="0">
                <a:effectLst/>
                <a:latin typeface="Bradley Hand ITC" panose="03070402050302030203" pitchFamily="66" charset="0"/>
              </a:rPr>
              <a:t> Während dem Druck dreht sich der Kugelkopf schnell entsprechend seinem Auftrag und bedruckt so das Papier. Ebenfalls eine ältere Technik wird beim Einsatz eines Nadeldruckers benötigt.</a:t>
            </a:r>
            <a:endParaRPr lang="de-DE" sz="3200" dirty="0">
              <a:latin typeface="Bradley Hand ITC" panose="030704020503020302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B7483-DD2F-482B-963B-B15B6413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000">
                        <a14:foregroundMark x1="43000" y1="50750" x2="43000" y2="50750"/>
                        <a14:foregroundMark x1="45250" y1="51250" x2="45250" y2="51250"/>
                        <a14:foregroundMark x1="48000" y1="51250" x2="48000" y2="51250"/>
                        <a14:foregroundMark x1="50000" y1="50750" x2="51750" y2="51250"/>
                        <a14:foregroundMark x1="56500" y1="51500" x2="56500" y2="51500"/>
                        <a14:foregroundMark x1="60500" y1="51500" x2="60500" y2="5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0" y="3697358"/>
            <a:ext cx="4678947" cy="38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4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E68F-2589-4E98-A0E0-B501990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" y="132522"/>
            <a:ext cx="7106477" cy="912928"/>
          </a:xfrm>
        </p:spPr>
        <p:txBody>
          <a:bodyPr>
            <a:normAutofit/>
          </a:bodyPr>
          <a:lstStyle/>
          <a:p>
            <a:r>
              <a:rPr lang="en-GB" sz="28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Innenligender</a:t>
            </a:r>
            <a:r>
              <a:rPr lang="en-GB" sz="28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de-DE" sz="2800" b="1" i="0" dirty="0">
                <a:solidFill>
                  <a:schemeClr val="accent4">
                    <a:lumMod val="50000"/>
                  </a:schemeClr>
                </a:solidFill>
                <a:effectLst/>
                <a:latin typeface="Bradley Hand ITC" panose="03070402050302030203" pitchFamily="66" charset="0"/>
              </a:rPr>
              <a:t>Kugelkopfdrucker:</a:t>
            </a:r>
            <a:endParaRPr lang="en-DE" sz="2800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D1F75-CE0B-48EE-9347-66BC6326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4937"/>
            <a:ext cx="3121152" cy="208788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11CE2B-36C5-425E-B39F-29BE5730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1" y="1045450"/>
            <a:ext cx="3352799" cy="2723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1275E2-B5F3-4C35-BD2C-651B1B4AC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87" y="2957720"/>
            <a:ext cx="3352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9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FB037-0D7A-401D-AC87-88B35C4719C8}"/>
              </a:ext>
            </a:extLst>
          </p:cNvPr>
          <p:cNvSpPr txBox="1"/>
          <p:nvPr/>
        </p:nvSpPr>
        <p:spPr>
          <a:xfrm>
            <a:off x="508000" y="2488225"/>
            <a:ext cx="1117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radley Hand ITC" panose="03070402050302030203" pitchFamily="66" charset="0"/>
                <a:cs typeface="Arial" panose="020B0604020202020204" pitchFamily="34" charset="0"/>
              </a:rPr>
              <a:t>VIELEN DANKE F</a:t>
            </a:r>
            <a:r>
              <a:rPr lang="de-DE" sz="4400" dirty="0">
                <a:latin typeface="Bradley Hand ITC" panose="03070402050302030203" pitchFamily="66" charset="0"/>
                <a:cs typeface="Arial" panose="020B0604020202020204" pitchFamily="34" charset="0"/>
              </a:rPr>
              <a:t>Ü</a:t>
            </a:r>
            <a:r>
              <a:rPr lang="en-US" sz="4400" dirty="0">
                <a:latin typeface="Bradley Hand ITC" panose="03070402050302030203" pitchFamily="66" charset="0"/>
                <a:cs typeface="Arial" panose="020B0604020202020204" pitchFamily="34" charset="0"/>
              </a:rPr>
              <a:t>R EURE AUFMERKSAMKEIT</a:t>
            </a:r>
            <a:endParaRPr lang="de-DE" sz="4400" dirty="0"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09631-65E1-422F-970F-DF049DCC18BE}"/>
              </a:ext>
            </a:extLst>
          </p:cNvPr>
          <p:cNvSpPr txBox="1"/>
          <p:nvPr/>
        </p:nvSpPr>
        <p:spPr>
          <a:xfrm>
            <a:off x="4611757" y="5056067"/>
            <a:ext cx="341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Khaled Al-</a:t>
            </a:r>
            <a:r>
              <a:rPr lang="de-DE" sz="4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Homada</a:t>
            </a:r>
            <a:endParaRPr lang="de-DE" sz="4800" b="1" dirty="0">
              <a:solidFill>
                <a:schemeClr val="bg1">
                  <a:lumMod val="75000"/>
                  <a:lumOff val="25000"/>
                </a:schemeClr>
              </a:solidFill>
              <a:latin typeface="Freestyle Script" panose="030804020302050B04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4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9E12B-F3F1-484F-B415-41D4D296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20" y="72887"/>
            <a:ext cx="3263346" cy="728869"/>
          </a:xfrm>
        </p:spPr>
        <p:txBody>
          <a:bodyPr/>
          <a:lstStyle/>
          <a:p>
            <a:r>
              <a:rPr lang="en-GB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Schlagzeilen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:</a:t>
            </a:r>
            <a:endParaRPr lang="en-DE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483A9-300F-42EA-AFDC-48DEA2B9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390" y="1126436"/>
            <a:ext cx="10131428" cy="4929808"/>
          </a:xfrm>
        </p:spPr>
        <p:txBody>
          <a:bodyPr/>
          <a:lstStyle/>
          <a:p>
            <a:pPr marL="971550" lvl="1" indent="-514350">
              <a:buFont typeface="+mj-lt"/>
              <a:buAutoNum type="romanUcPeriod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Was </a:t>
            </a:r>
            <a:r>
              <a:rPr lang="en-US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ist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ein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 Drucker?</a:t>
            </a:r>
            <a:endParaRPr lang="en-GB" sz="32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de-DE" sz="32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  <a:cs typeface="Arial" panose="020B0604020202020204" pitchFamily="34" charset="0"/>
              </a:rPr>
              <a:t>Druckerarten.</a:t>
            </a:r>
            <a:endParaRPr lang="en-GB" sz="32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Die Art und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weise,wie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jeder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Typ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Funktionert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Wie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sieht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es von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innen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aus</a:t>
            </a:r>
            <a:endParaRPr lang="en-GB" sz="32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Die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Vor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–und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Nachteile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der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einzelenen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Druckertypen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.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8A624-9326-481D-AFBE-A4242C7E4B0B}"/>
              </a:ext>
            </a:extLst>
          </p:cNvPr>
          <p:cNvSpPr txBox="1"/>
          <p:nvPr/>
        </p:nvSpPr>
        <p:spPr>
          <a:xfrm>
            <a:off x="1370013" y="1675017"/>
            <a:ext cx="94519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de-DE" sz="36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  <a:cs typeface="Arial" panose="020B0604020202020204" pitchFamily="34" charset="0"/>
              </a:rPr>
              <a:t> Ein Drucker ist ein Peripheriegerät Er dient dazu, Computerdaten wie Texte und Bilder zu Papier zu bringen.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8B4-AF04-46DD-B5EE-7FE16FB32CE4}"/>
              </a:ext>
            </a:extLst>
          </p:cNvPr>
          <p:cNvSpPr txBox="1"/>
          <p:nvPr/>
        </p:nvSpPr>
        <p:spPr>
          <a:xfrm>
            <a:off x="-145774" y="45297"/>
            <a:ext cx="5287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Was </a:t>
            </a:r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ist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ein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 Drucker?</a:t>
            </a:r>
            <a:endParaRPr lang="de-DE" sz="4000" b="1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CEE39A-4BE2-463F-B606-F166E56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7" b="98500" l="0" r="100000">
                        <a14:foregroundMark x1="20643" y1="2667" x2="20643" y2="2667"/>
                        <a14:foregroundMark x1="15905" y1="9333" x2="15905" y2="9333"/>
                        <a14:foregroundMark x1="81726" y1="12333" x2="81726" y2="12333"/>
                        <a14:foregroundMark x1="93739" y1="7000" x2="93739" y2="7000"/>
                        <a14:foregroundMark x1="98477" y1="15500" x2="98477" y2="15500"/>
                        <a14:foregroundMark x1="98477" y1="26333" x2="98477" y2="26333"/>
                        <a14:foregroundMark x1="80880" y1="31333" x2="80880" y2="31333"/>
                        <a14:foregroundMark x1="53807" y1="96167" x2="53807" y2="96167"/>
                        <a14:foregroundMark x1="63959" y1="23500" x2="63959" y2="23500"/>
                        <a14:foregroundMark x1="14552" y1="20500" x2="14552" y2="20500"/>
                        <a14:foregroundMark x1="1015" y1="23167" x2="1015" y2="23167"/>
                        <a14:foregroundMark x1="5922" y1="40167" x2="5922" y2="40167"/>
                        <a14:foregroundMark x1="9475" y1="26333" x2="9475" y2="26333"/>
                        <a14:foregroundMark x1="9137" y1="29667" x2="9137" y2="29667"/>
                        <a14:foregroundMark x1="7614" y1="34000" x2="7614" y2="34000"/>
                        <a14:foregroundMark x1="6599" y1="34333" x2="6599" y2="34333"/>
                        <a14:foregroundMark x1="62098" y1="25500" x2="62098" y2="25500"/>
                        <a14:foregroundMark x1="60575" y1="25500" x2="60575" y2="25500"/>
                        <a14:foregroundMark x1="59560" y1="29000" x2="59560" y2="30833"/>
                        <a14:foregroundMark x1="59391" y1="31333" x2="59391" y2="31333"/>
                        <a14:foregroundMark x1="57022" y1="38667" x2="57022" y2="38667"/>
                        <a14:foregroundMark x1="56007" y1="44000" x2="56007" y2="44000"/>
                        <a14:foregroundMark x1="55161" y1="54500" x2="55161" y2="54500"/>
                        <a14:foregroundMark x1="55499" y1="47500" x2="55499" y2="47500"/>
                        <a14:foregroundMark x1="55499" y1="49000" x2="55499" y2="50667"/>
                        <a14:foregroundMark x1="47208" y1="97000" x2="47208" y2="97000"/>
                        <a14:foregroundMark x1="57699" y1="36333" x2="57699" y2="36333"/>
                        <a14:foregroundMark x1="3723" y1="56000" x2="3723" y2="56000"/>
                        <a14:foregroundMark x1="3553" y1="70333" x2="3553" y2="70333"/>
                        <a14:foregroundMark x1="2369" y1="80333" x2="2369" y2="80333"/>
                        <a14:foregroundMark x1="2707" y1="88500" x2="2707" y2="88500"/>
                        <a14:foregroundMark x1="3553" y1="92667" x2="3553" y2="92667"/>
                        <a14:foregroundMark x1="9137" y1="94667" x2="9983" y2="94667"/>
                        <a14:foregroundMark x1="15059" y1="95333" x2="15059" y2="95333"/>
                        <a14:foregroundMark x1="19966" y1="97000" x2="19966" y2="97000"/>
                        <a14:foregroundMark x1="30964" y1="97000" x2="30964" y2="97000"/>
                        <a14:foregroundMark x1="38579" y1="96500" x2="38579" y2="96500"/>
                        <a14:foregroundMark x1="43316" y1="95833" x2="43316" y2="95833"/>
                        <a14:foregroundMark x1="24365" y1="96167" x2="24365" y2="96167"/>
                        <a14:foregroundMark x1="90525" y1="29167" x2="90525" y2="29167"/>
                        <a14:foregroundMark x1="11168" y1="22000" x2="11168" y2="22000"/>
                        <a14:foregroundMark x1="7953" y1="29167" x2="7953" y2="29167"/>
                        <a14:foregroundMark x1="6937" y1="30667" x2="6091" y2="30667"/>
                        <a14:foregroundMark x1="5584" y1="30667" x2="5584" y2="3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29" y="3857413"/>
            <a:ext cx="5352139" cy="27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3D0EB2-F423-483F-80B2-163C0F85FE08}"/>
              </a:ext>
            </a:extLst>
          </p:cNvPr>
          <p:cNvSpPr txBox="1"/>
          <p:nvPr/>
        </p:nvSpPr>
        <p:spPr>
          <a:xfrm>
            <a:off x="392135" y="364917"/>
            <a:ext cx="34925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i="0" dirty="0">
                <a:solidFill>
                  <a:schemeClr val="accent4">
                    <a:lumMod val="50000"/>
                  </a:schemeClr>
                </a:solidFill>
                <a:effectLst/>
                <a:latin typeface="Bradley Hand ITC" panose="03070402050302030203" pitchFamily="66" charset="0"/>
                <a:cs typeface="Arial" panose="020B0604020202020204" pitchFamily="34" charset="0"/>
              </a:rPr>
              <a:t>Druckerarten:</a:t>
            </a:r>
          </a:p>
          <a:p>
            <a:pPr algn="ctr"/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132D-FDF7-47C3-B4A7-ED334D56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914" y="1914940"/>
            <a:ext cx="10131428" cy="340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Tinten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-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oder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Inkjet-Drucker.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Laserdrucker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Matrix- / </a:t>
            </a:r>
            <a:r>
              <a:rPr lang="en-GB" sz="32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Nadeldrucker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LED-Drucker</a:t>
            </a:r>
            <a:r>
              <a:rPr lang="en-GB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32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Kugelkopfdrucker</a:t>
            </a:r>
            <a:endParaRPr lang="en-DE" sz="32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8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1D00-3AA5-48AB-902E-7850B210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9269"/>
            <a:ext cx="6298096" cy="1255644"/>
          </a:xfrm>
        </p:spPr>
        <p:txBody>
          <a:bodyPr>
            <a:normAutofit/>
          </a:bodyPr>
          <a:lstStyle/>
          <a:p>
            <a:pPr marL="514350" indent="-514350"/>
            <a:r>
              <a:rPr lang="en-GB" sz="4000" b="1" u="sng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Tintenstrahldrucker</a:t>
            </a:r>
            <a:r>
              <a:rPr lang="en-GB" sz="4000" b="1" u="sng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EDDD1-E58E-42E5-B10E-1E933253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47361"/>
            <a:ext cx="10131428" cy="43632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Papier wird zeilenweise an einem</a:t>
            </a:r>
            <a:b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Druckkopf vorbeigeführt, der winzige</a:t>
            </a:r>
            <a:b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Düsen enthält.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 Düsen sind mit Tintenbehältern verbunden.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Es werden winzige Tintentropfen auf das</a:t>
            </a:r>
            <a:b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Papier geschossen, es entstehen Punkte auf</a:t>
            </a:r>
            <a:b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z="32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radley Hand ITC" panose="03070402050302030203" pitchFamily="66" charset="0"/>
              </a:rPr>
              <a:t>dem Papier </a:t>
            </a:r>
            <a:r>
              <a:rPr lang="de-DE" sz="2400" b="1" dirty="0">
                <a:solidFill>
                  <a:schemeClr val="accent5">
                    <a:lumMod val="50000"/>
                  </a:schemeClr>
                </a:solidFill>
                <a:effectLst/>
                <a:latin typeface="Bradley Hand ITC" panose="03070402050302030203" pitchFamily="66" charset="0"/>
              </a:rPr>
              <a:t>.</a:t>
            </a:r>
            <a:endParaRPr lang="en-DE" sz="2400" b="1" dirty="0">
              <a:solidFill>
                <a:schemeClr val="accent5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83A04-6BB5-4F2E-94C2-DE1AC7C5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7167">
                        <a14:foregroundMark x1="10417" y1="21417" x2="10417" y2="21417"/>
                        <a14:foregroundMark x1="6417" y1="31333" x2="6417" y2="31333"/>
                        <a14:foregroundMark x1="54000" y1="30833" x2="54000" y2="30833"/>
                        <a14:foregroundMark x1="47583" y1="17000" x2="47583" y2="17000"/>
                        <a14:foregroundMark x1="24250" y1="18500" x2="24250" y2="18500"/>
                        <a14:foregroundMark x1="70417" y1="18500" x2="70417" y2="18500"/>
                        <a14:foregroundMark x1="78333" y1="20917" x2="78333" y2="20917"/>
                        <a14:foregroundMark x1="87750" y1="27917" x2="87750" y2="27917"/>
                        <a14:foregroundMark x1="94167" y1="39250" x2="94167" y2="39250"/>
                        <a14:foregroundMark x1="94667" y1="80917" x2="94667" y2="80917"/>
                        <a14:foregroundMark x1="50083" y1="82417" x2="50083" y2="82417"/>
                        <a14:foregroundMark x1="7917" y1="81417" x2="7917" y2="81417"/>
                        <a14:foregroundMark x1="4917" y1="57083" x2="4917" y2="5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1" y="4383156"/>
            <a:ext cx="3445565" cy="28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1E90-F527-4E57-81D1-05DC701F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991" y="436152"/>
            <a:ext cx="10131428" cy="795132"/>
          </a:xfrm>
        </p:spPr>
        <p:txBody>
          <a:bodyPr>
            <a:normAutofit/>
          </a:bodyPr>
          <a:lstStyle/>
          <a:p>
            <a:r>
              <a:rPr lang="en-GB" sz="36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Innenligender</a:t>
            </a:r>
            <a:r>
              <a:rPr lang="en-GB" sz="36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6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Tintenstrahldrucker</a:t>
            </a:r>
            <a:r>
              <a:rPr lang="en-GB" sz="36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:</a:t>
            </a:r>
            <a:endParaRPr lang="en-DE" sz="3600" b="1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1DEC-3C0F-4C97-AF9E-77B82B1F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" b="98554" l="1490" r="98510">
                        <a14:foregroundMark x1="9272" y1="34917" x2="9272" y2="34917"/>
                        <a14:foregroundMark x1="34437" y1="15909" x2="34437" y2="15909"/>
                        <a14:foregroundMark x1="85927" y1="82438" x2="85927" y2="82438"/>
                        <a14:foregroundMark x1="90728" y1="46901" x2="90728" y2="46901"/>
                        <a14:foregroundMark x1="24669" y1="91529" x2="24669" y2="91529"/>
                        <a14:foregroundMark x1="76656" y1="75000" x2="76656" y2="75000"/>
                        <a14:foregroundMark x1="80795" y1="48554" x2="80795" y2="48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20" y="1511046"/>
            <a:ext cx="5247859" cy="420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C42E5-2158-4827-8C02-D4C47431FEA2}"/>
              </a:ext>
            </a:extLst>
          </p:cNvPr>
          <p:cNvSpPr txBox="1"/>
          <p:nvPr/>
        </p:nvSpPr>
        <p:spPr>
          <a:xfrm>
            <a:off x="7543792" y="4856359"/>
            <a:ext cx="47509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latin typeface="Bahnschrift Condensed" panose="020B0502040204020203" pitchFamily="34" charset="0"/>
              </a:rPr>
              <a:t>Drucker </a:t>
            </a:r>
            <a:r>
              <a:rPr lang="de-DE" sz="2400" b="1" dirty="0">
                <a:latin typeface="Bahnschrift Condensed" panose="020B0502040204020203" pitchFamily="34" charset="0"/>
                <a:hlinkClick r:id="rId4" tooltip="Controller (Hardwar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Controller</a:t>
            </a:r>
            <a:r>
              <a:rPr lang="de-DE" sz="2400" b="1" dirty="0">
                <a:latin typeface="Bahnschrift Condensed" panose="020B0502040204020203" pitchFamily="34" charset="0"/>
              </a:rPr>
              <a:t>, steuert die beiden Motoren</a:t>
            </a:r>
            <a:endParaRPr lang="en-DE" sz="2400" b="1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38782-5FE6-4C87-9EAD-5616F6A67DB3}"/>
              </a:ext>
            </a:extLst>
          </p:cNvPr>
          <p:cNvSpPr txBox="1"/>
          <p:nvPr/>
        </p:nvSpPr>
        <p:spPr>
          <a:xfrm>
            <a:off x="8057316" y="3371813"/>
            <a:ext cx="3723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latin typeface="Bahnschrift Condensed" panose="020B0502040204020203" pitchFamily="34" charset="0"/>
              </a:rPr>
              <a:t>Papierblatt</a:t>
            </a:r>
            <a:r>
              <a:rPr lang="en-GB" sz="2400" b="1" dirty="0">
                <a:latin typeface="Bahnschrift Condensed" panose="020B0502040204020203" pitchFamily="34" charset="0"/>
              </a:rPr>
              <a:t> </a:t>
            </a:r>
            <a:r>
              <a:rPr lang="en-GB" sz="2400" b="1" dirty="0" err="1">
                <a:latin typeface="Bahnschrift Condensed" panose="020B0502040204020203" pitchFamily="34" charset="0"/>
              </a:rPr>
              <a:t>antreibende</a:t>
            </a:r>
            <a:r>
              <a:rPr lang="en-GB" sz="2400" b="1" dirty="0">
                <a:latin typeface="Bahnschrift Condensed" panose="020B0502040204020203" pitchFamily="34" charset="0"/>
              </a:rPr>
              <a:t> </a:t>
            </a:r>
            <a:r>
              <a:rPr lang="en-GB" sz="2400" b="1" dirty="0" err="1">
                <a:latin typeface="Bahnschrift Condensed" panose="020B0502040204020203" pitchFamily="34" charset="0"/>
              </a:rPr>
              <a:t>Walze</a:t>
            </a:r>
            <a:endParaRPr lang="en-DE" sz="2400" b="1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1BB19-6E4B-4A18-8D34-151B42317B8B}"/>
              </a:ext>
            </a:extLst>
          </p:cNvPr>
          <p:cNvSpPr txBox="1"/>
          <p:nvPr/>
        </p:nvSpPr>
        <p:spPr>
          <a:xfrm>
            <a:off x="5022574" y="1776143"/>
            <a:ext cx="1868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Bahnschrift Condensed" panose="020B0502040204020203" pitchFamily="34" charset="0"/>
              </a:rPr>
              <a:t>Tintenpatronen</a:t>
            </a:r>
            <a:endParaRPr lang="en-DE" sz="2400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D020F-B411-4E05-BD03-138D19D24153}"/>
              </a:ext>
            </a:extLst>
          </p:cNvPr>
          <p:cNvSpPr txBox="1"/>
          <p:nvPr/>
        </p:nvSpPr>
        <p:spPr>
          <a:xfrm>
            <a:off x="2537791" y="5271858"/>
            <a:ext cx="1603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Bahnschrift Condensed" panose="020B0502040204020203" pitchFamily="34" charset="0"/>
              </a:rPr>
              <a:t>Druckköpfe</a:t>
            </a:r>
            <a:endParaRPr lang="en-DE" sz="2400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8BB88-A66D-41B3-87D9-FA3ECA3009F0}"/>
              </a:ext>
            </a:extLst>
          </p:cNvPr>
          <p:cNvSpPr txBox="1"/>
          <p:nvPr/>
        </p:nvSpPr>
        <p:spPr>
          <a:xfrm>
            <a:off x="1384852" y="2987584"/>
            <a:ext cx="230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Bahnschrift Condensed" panose="020B0502040204020203" pitchFamily="34" charset="0"/>
              </a:rPr>
              <a:t>Bedrucktes</a:t>
            </a:r>
            <a:r>
              <a:rPr lang="en-GB" sz="2400" dirty="0">
                <a:latin typeface="Bahnschrift Condensed" panose="020B0502040204020203" pitchFamily="34" charset="0"/>
              </a:rPr>
              <a:t> Papier</a:t>
            </a:r>
            <a:endParaRPr lang="en-DE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6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7E87A-C63E-4A74-9E6F-3738F533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9" y="225287"/>
            <a:ext cx="5317434" cy="980661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3">
                    <a:lumMod val="50000"/>
                  </a:schemeClr>
                </a:solidFill>
                <a:latin typeface="Bradley Hand ITC" panose="03070402050302030203" pitchFamily="66" charset="0"/>
              </a:rPr>
              <a:t>Vor und Nachteile: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F13B5-0D6E-4C93-B0A2-1FABA3504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269" y="1604433"/>
            <a:ext cx="4995334" cy="393497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hohe Qualität und Leuchtkraft der Druckfarben 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bessere Darstellung von Zwischentönen , Mischfarben und Farbverläufen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jenach Gerät sehr leise im Druck , ohne Lüfter 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durch einfache Technik als preiswerte Drucker erhältlich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114F0A-491A-44AB-B326-93856E2B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5113" y="2337248"/>
            <a:ext cx="5406887" cy="48966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je nach Farbdeckung dauert der Ausdruck länger und kann bei hoher Deckung das Papier wellen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Druckkosten im Farbdruck häufig höher als beim Laserdrucker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viele Farben ( Standarddruckertinte ) nicht wasserfest , lichtecht und archivfest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Farbe ist kratzempfindlich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F7A33-23FF-4349-B9CD-8D2565C62255}"/>
              </a:ext>
            </a:extLst>
          </p:cNvPr>
          <p:cNvSpPr txBox="1"/>
          <p:nvPr/>
        </p:nvSpPr>
        <p:spPr>
          <a:xfrm>
            <a:off x="6437243" y="2214339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6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nach</a:t>
            </a:r>
            <a:endParaRPr lang="en-DE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0942D-8E38-458E-8A21-58017ADC1E28}"/>
              </a:ext>
            </a:extLst>
          </p:cNvPr>
          <p:cNvSpPr txBox="1"/>
          <p:nvPr/>
        </p:nvSpPr>
        <p:spPr>
          <a:xfrm>
            <a:off x="182219" y="958102"/>
            <a:ext cx="676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vor</a:t>
            </a:r>
            <a:endParaRPr lang="en-DE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9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3FCDF-B202-469B-BF51-2E807D9D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71"/>
            <a:ext cx="3316355" cy="662608"/>
          </a:xfrm>
        </p:spPr>
        <p:txBody>
          <a:bodyPr>
            <a:noAutofit/>
          </a:bodyPr>
          <a:lstStyle/>
          <a:p>
            <a:r>
              <a:rPr lang="en-GB" sz="4000" b="1" u="sng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Laserdrucker</a:t>
            </a:r>
            <a:r>
              <a:rPr lang="en-GB" sz="40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:</a:t>
            </a:r>
            <a:endParaRPr lang="en-DE" sz="4000" b="1" dirty="0">
              <a:solidFill>
                <a:schemeClr val="accent4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5EB122-AF96-4197-A9E5-01DD34C7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1055375"/>
            <a:ext cx="10131428" cy="42406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Der Laserdrucker ist ein elektrofotografischer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Drucker zur Produktion von Ausdrucken auf Papier oder Folien im Elektrofotografieverfahren mittels Laserstrahlen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Laserdrucker sind Matrixdrucker und zählen zu den Seitendruckern, da Belichtung und Druck der ganzen Seite in einem Durchlauf erfolgen</a:t>
            </a:r>
            <a:endParaRPr lang="en-DE" sz="2800" b="1" dirty="0">
              <a:solidFill>
                <a:schemeClr val="accent2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7124C-3F38-4DA1-880C-E01FFF004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333">
                        <a14:foregroundMark x1="1167" y1="30905" x2="1167" y2="30905"/>
                        <a14:foregroundMark x1="2667" y1="20088" x2="2667" y2="20088"/>
                        <a14:foregroundMark x1="5833" y1="662" x2="5833" y2="662"/>
                        <a14:foregroundMark x1="26500" y1="1766" x2="26500" y2="1766"/>
                        <a14:foregroundMark x1="27667" y1="9051" x2="27667" y2="9051"/>
                        <a14:foregroundMark x1="54000" y1="9492" x2="54000" y2="9492"/>
                        <a14:foregroundMark x1="86667" y1="9492" x2="86667" y2="9492"/>
                        <a14:foregroundMark x1="93667" y1="10817" x2="93667" y2="10817"/>
                        <a14:foregroundMark x1="97000" y1="22737" x2="97000" y2="22737"/>
                        <a14:foregroundMark x1="98000" y1="30905" x2="98000" y2="30905"/>
                        <a14:foregroundMark x1="98000" y1="69978" x2="98000" y2="69978"/>
                        <a14:foregroundMark x1="97667" y1="97792" x2="97667" y2="97792"/>
                        <a14:foregroundMark x1="51167" y1="88742" x2="51167" y2="88742"/>
                        <a14:foregroundMark x1="49167" y1="94923" x2="49167" y2="94923"/>
                        <a14:foregroundMark x1="1000" y1="33333" x2="1000" y2="33333"/>
                        <a14:foregroundMark x1="1333" y1="69978" x2="1333" y2="69978"/>
                        <a14:foregroundMark x1="1500" y1="81015" x2="1500" y2="81015"/>
                        <a14:foregroundMark x1="57500" y1="94702" x2="57500" y2="94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44" y="4608786"/>
            <a:ext cx="3087756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BBCC-164B-4D9C-A886-759F9BD0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1" y="72924"/>
            <a:ext cx="5595729" cy="728868"/>
          </a:xfrm>
        </p:spPr>
        <p:txBody>
          <a:bodyPr/>
          <a:lstStyle/>
          <a:p>
            <a:r>
              <a:rPr lang="en-GB" sz="32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Innenligender</a:t>
            </a:r>
            <a:r>
              <a:rPr lang="en-GB" sz="32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GB" sz="3200" b="1" dirty="0" err="1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Laserdrucker</a:t>
            </a:r>
            <a:r>
              <a:rPr lang="en-GB" sz="32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</a:rPr>
              <a:t>: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0791-A119-4D69-B40E-2611B1293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6495" y="5182233"/>
            <a:ext cx="1690966" cy="432447"/>
          </a:xfrm>
        </p:spPr>
        <p:txBody>
          <a:bodyPr/>
          <a:lstStyle/>
          <a:p>
            <a:r>
              <a:rPr lang="en-GB" dirty="0" err="1">
                <a:latin typeface="Bahnschrift Condensed" panose="020B0502040204020203" pitchFamily="34" charset="0"/>
              </a:rPr>
              <a:t>Fixiereinheit</a:t>
            </a:r>
            <a:endParaRPr lang="en-DE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48B35-8F69-423D-B284-9C83AC73A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83" l="0" r="100000">
                        <a14:foregroundMark x1="27576" y1="7987" x2="27576" y2="7987"/>
                        <a14:foregroundMark x1="30909" y1="9265" x2="30909" y2="9265"/>
                        <a14:foregroundMark x1="12121" y1="26518" x2="12121" y2="26518"/>
                        <a14:foregroundMark x1="26364" y1="74121" x2="26364" y2="74121"/>
                        <a14:foregroundMark x1="57273" y1="68371" x2="57273" y2="68371"/>
                        <a14:foregroundMark x1="86364" y1="73163" x2="86364" y2="73163"/>
                        <a14:foregroundMark x1="85758" y1="76358" x2="85758" y2="76358"/>
                        <a14:foregroundMark x1="84545" y1="74441" x2="84545" y2="74441"/>
                        <a14:foregroundMark x1="88485" y1="76038" x2="88485" y2="76038"/>
                        <a14:foregroundMark x1="79394" y1="15335" x2="79394" y2="15335"/>
                        <a14:foregroundMark x1="80000" y1="13738" x2="80000" y2="13738"/>
                        <a14:foregroundMark x1="81515" y1="11502" x2="81515" y2="11502"/>
                        <a14:foregroundMark x1="83030" y1="14058" x2="83030" y2="14058"/>
                        <a14:foregroundMark x1="21818" y1="28754" x2="21818" y2="28754"/>
                        <a14:foregroundMark x1="10909" y1="92332" x2="10909" y2="92332"/>
                        <a14:foregroundMark x1="14242" y1="89776" x2="14242" y2="89776"/>
                        <a14:foregroundMark x1="28788" y1="5751" x2="28788" y2="5751"/>
                        <a14:foregroundMark x1="27879" y1="4792" x2="27879" y2="4792"/>
                        <a14:foregroundMark x1="28485" y1="4792" x2="29394" y2="5112"/>
                        <a14:foregroundMark x1="29697" y1="4473" x2="29697" y2="4473"/>
                        <a14:backgroundMark x1="83333" y1="13738" x2="83333" y2="13738"/>
                        <a14:backgroundMark x1="98485" y1="7348" x2="98485" y2="7348"/>
                        <a14:backgroundMark x1="96061" y1="18850" x2="96061" y2="18850"/>
                        <a14:backgroundMark x1="96364" y1="25559" x2="96364" y2="25559"/>
                        <a14:backgroundMark x1="96364" y1="30990" x2="96364" y2="30990"/>
                        <a14:backgroundMark x1="84545" y1="26198" x2="84545" y2="23323"/>
                        <a14:backgroundMark x1="90606" y1="19489" x2="90606" y2="19489"/>
                        <a14:backgroundMark x1="95152" y1="13099" x2="95152" y2="13099"/>
                        <a14:backgroundMark x1="93030" y1="10543" x2="93030" y2="10543"/>
                        <a14:backgroundMark x1="90000" y1="15016" x2="90000" y2="15016"/>
                        <a14:backgroundMark x1="94242" y1="14696" x2="94242" y2="14696"/>
                        <a14:backgroundMark x1="92121" y1="5751" x2="92121" y2="5751"/>
                        <a14:backgroundMark x1="87576" y1="5112" x2="87576" y2="5112"/>
                        <a14:backgroundMark x1="80303" y1="5112" x2="80303" y2="5112"/>
                        <a14:backgroundMark x1="72727" y1="8626" x2="72727" y2="8626"/>
                        <a14:backgroundMark x1="72424" y1="9265" x2="72424" y2="9265"/>
                        <a14:backgroundMark x1="65152" y1="10224" x2="65152" y2="10224"/>
                        <a14:backgroundMark x1="63636" y1="10224" x2="63636" y2="10224"/>
                        <a14:backgroundMark x1="60000" y1="7987" x2="57879" y2="7987"/>
                        <a14:backgroundMark x1="53333" y1="7987" x2="53333" y2="7987"/>
                        <a14:backgroundMark x1="50303" y1="7987" x2="50303" y2="7987"/>
                        <a14:backgroundMark x1="47879" y1="7987" x2="47879" y2="7987"/>
                        <a14:backgroundMark x1="46061" y1="7987" x2="46061" y2="7987"/>
                        <a14:backgroundMark x1="42727" y1="6709" x2="42727" y2="6709"/>
                        <a14:backgroundMark x1="9394" y1="15016" x2="9394" y2="15016"/>
                        <a14:backgroundMark x1="2727" y1="32907" x2="2727" y2="32907"/>
                        <a14:backgroundMark x1="3333" y1="38658" x2="3333" y2="38658"/>
                        <a14:backgroundMark x1="1818" y1="23003" x2="1818" y2="23003"/>
                        <a14:backgroundMark x1="4545" y1="10863" x2="4545" y2="10863"/>
                        <a14:backgroundMark x1="1818" y1="5751" x2="1818" y2="5751"/>
                        <a14:backgroundMark x1="6970" y1="5112" x2="6970" y2="5112"/>
                        <a14:backgroundMark x1="16667" y1="4792" x2="16667" y2="4792"/>
                        <a14:backgroundMark x1="23333" y1="5112" x2="23333" y2="5112"/>
                        <a14:backgroundMark x1="39091" y1="10543" x2="39091" y2="10543"/>
                        <a14:backgroundMark x1="38182" y1="15335" x2="38182" y2="15335"/>
                        <a14:backgroundMark x1="22727" y1="18530" x2="22727" y2="18530"/>
                        <a14:backgroundMark x1="17576" y1="15974" x2="17576" y2="15974"/>
                        <a14:backgroundMark x1="15758" y1="11821" x2="15758" y2="11821"/>
                        <a14:backgroundMark x1="19697" y1="11821" x2="19697" y2="11821"/>
                        <a14:backgroundMark x1="79091" y1="20447" x2="79091" y2="20447"/>
                        <a14:backgroundMark x1="94242" y1="30990" x2="94242" y2="309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38" y="1397509"/>
            <a:ext cx="4258984" cy="4116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65AFDA-F99C-4707-8CE7-EDAC4FEDA216}"/>
              </a:ext>
            </a:extLst>
          </p:cNvPr>
          <p:cNvSpPr txBox="1"/>
          <p:nvPr/>
        </p:nvSpPr>
        <p:spPr>
          <a:xfrm>
            <a:off x="2067340" y="2114059"/>
            <a:ext cx="1940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Bahnschrift Condensed" panose="020B0502040204020203" pitchFamily="34" charset="0"/>
              </a:rPr>
              <a:t>Drucker-Controller</a:t>
            </a:r>
            <a:endParaRPr lang="en-DE" sz="2000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ACA00-239C-465B-8A0F-84737A0DEDD5}"/>
              </a:ext>
            </a:extLst>
          </p:cNvPr>
          <p:cNvSpPr txBox="1"/>
          <p:nvPr/>
        </p:nvSpPr>
        <p:spPr>
          <a:xfrm>
            <a:off x="4852952" y="1243320"/>
            <a:ext cx="1563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>
                <a:latin typeface="Bahnschrift Condensed" panose="020B0502040204020203" pitchFamily="34" charset="0"/>
              </a:rPr>
              <a:t>Bildtrommel</a:t>
            </a:r>
            <a:endParaRPr lang="en-DE" sz="2000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0D027-0851-4EDE-B78D-7228F69EC6AD}"/>
              </a:ext>
            </a:extLst>
          </p:cNvPr>
          <p:cNvSpPr txBox="1"/>
          <p:nvPr/>
        </p:nvSpPr>
        <p:spPr>
          <a:xfrm>
            <a:off x="7076660" y="1564693"/>
            <a:ext cx="8029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Bahnschrift Condensed" panose="020B0502040204020203" pitchFamily="34" charset="0"/>
              </a:rPr>
              <a:t>Toner</a:t>
            </a:r>
            <a:endParaRPr lang="en-DE" sz="2000" dirty="0">
              <a:latin typeface="Bahnschrif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03DDE-A218-4D4F-9599-01FDCA5A7C92}"/>
              </a:ext>
            </a:extLst>
          </p:cNvPr>
          <p:cNvSpPr txBox="1"/>
          <p:nvPr/>
        </p:nvSpPr>
        <p:spPr>
          <a:xfrm>
            <a:off x="7209183" y="4493088"/>
            <a:ext cx="2451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>
                <a:latin typeface="Bahnschrift Condensed" panose="020B0502040204020203" pitchFamily="34" charset="0"/>
              </a:rPr>
              <a:t>Papiereinzugswalzen</a:t>
            </a:r>
            <a:endParaRPr lang="en-DE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0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1280</TotalTime>
  <Words>706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Condensed</vt:lpstr>
      <vt:lpstr>Bradley Hand ITC</vt:lpstr>
      <vt:lpstr>Calibri</vt:lpstr>
      <vt:lpstr>Calibri Light</vt:lpstr>
      <vt:lpstr>Freestyle Script</vt:lpstr>
      <vt:lpstr>Tempus Sans ITC</vt:lpstr>
      <vt:lpstr>Celestial</vt:lpstr>
      <vt:lpstr>PowerPoint Presentation</vt:lpstr>
      <vt:lpstr>Schlagzeilen:</vt:lpstr>
      <vt:lpstr>PowerPoint Presentation</vt:lpstr>
      <vt:lpstr>PowerPoint Presentation</vt:lpstr>
      <vt:lpstr>Tintenstrahldrucker:</vt:lpstr>
      <vt:lpstr>PowerPoint Presentation</vt:lpstr>
      <vt:lpstr>Vor und Nachteile:</vt:lpstr>
      <vt:lpstr>Laserdrucker:</vt:lpstr>
      <vt:lpstr>Innenligender Laserdrucker:</vt:lpstr>
      <vt:lpstr>Vor und Nachteile: </vt:lpstr>
      <vt:lpstr>Matrix- / Nadeldrucker:</vt:lpstr>
      <vt:lpstr>Innenligender Nadeldrucker:</vt:lpstr>
      <vt:lpstr>PowerPoint Presentation</vt:lpstr>
      <vt:lpstr>LED-Drucker:</vt:lpstr>
      <vt:lpstr>PowerPoint Presentation</vt:lpstr>
      <vt:lpstr>Vor und Nachteile:</vt:lpstr>
      <vt:lpstr>Kugelkopfdrucker : </vt:lpstr>
      <vt:lpstr>Innenligender Kugelkopfdrucker: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Majd Alnuaimi</dc:creator>
  <cp:lastModifiedBy>Al-Homada, Khaled</cp:lastModifiedBy>
  <cp:revision>13</cp:revision>
  <dcterms:created xsi:type="dcterms:W3CDTF">2021-11-28T14:28:30Z</dcterms:created>
  <dcterms:modified xsi:type="dcterms:W3CDTF">2022-02-22T13:05:34Z</dcterms:modified>
</cp:coreProperties>
</file>