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34170-F82C-DEB1-01CA-DC9680B83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Arbeitslosenversicherung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A6AE7D-986E-51E6-C02C-C454FEC33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Von Dominik und Vincent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1299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B59C8-6904-D3C6-8F24-834842C2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D250BC-78E4-728F-6D95-DE28BA098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888" y="2222285"/>
            <a:ext cx="6924523" cy="3638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Überblick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Beiträge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Leistungen</a:t>
            </a:r>
            <a:r>
              <a:rPr lang="en-US" sz="2800" dirty="0"/>
              <a:t> </a:t>
            </a:r>
            <a:endParaRPr lang="en-DE" sz="28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FFB9931-2C5D-A72B-6842-1F57DCEF4D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3235" y="2597801"/>
            <a:ext cx="2887733" cy="2887733"/>
          </a:xfrm>
        </p:spPr>
      </p:pic>
    </p:spTree>
    <p:extLst>
      <p:ext uri="{BB962C8B-B14F-4D97-AF65-F5344CB8AC3E}">
        <p14:creationId xmlns:p14="http://schemas.microsoft.com/office/powerpoint/2010/main" val="139929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36450-0273-1360-EE14-4B7F866E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Überblick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171CB-5254-2E56-2A9B-B13CECBF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7426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Besteht</a:t>
            </a:r>
            <a:r>
              <a:rPr lang="en-US" sz="2800" dirty="0"/>
              <a:t> </a:t>
            </a:r>
            <a:r>
              <a:rPr lang="en-US" sz="2800" dirty="0" err="1"/>
              <a:t>seit</a:t>
            </a:r>
            <a:r>
              <a:rPr lang="en-US" sz="2800" dirty="0"/>
              <a:t> 1927</a:t>
            </a:r>
          </a:p>
          <a:p>
            <a:pPr>
              <a:lnSpc>
                <a:spcPct val="150000"/>
              </a:lnSpc>
            </a:pPr>
            <a:r>
              <a:rPr lang="en-US" sz="2800" u="sng" dirty="0" err="1"/>
              <a:t>Träger</a:t>
            </a:r>
            <a:r>
              <a:rPr lang="en-US" sz="2800" dirty="0"/>
              <a:t>: </a:t>
            </a:r>
            <a:r>
              <a:rPr lang="en-US" sz="2800" dirty="0" err="1"/>
              <a:t>Bundesagentur</a:t>
            </a:r>
            <a:r>
              <a:rPr lang="en-US" sz="2800" dirty="0"/>
              <a:t> für Arbeit 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Gehört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den </a:t>
            </a:r>
            <a:r>
              <a:rPr lang="en-US" sz="2800" dirty="0" err="1"/>
              <a:t>fünf</a:t>
            </a:r>
            <a:r>
              <a:rPr lang="en-US" sz="2800" dirty="0"/>
              <a:t> </a:t>
            </a:r>
            <a:r>
              <a:rPr lang="en-US" sz="2800" dirty="0" err="1"/>
              <a:t>Sozialversicherungen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u="sng" dirty="0" err="1"/>
              <a:t>Hauptziel</a:t>
            </a:r>
            <a:r>
              <a:rPr lang="en-US" sz="2800" dirty="0"/>
              <a:t>: </a:t>
            </a:r>
            <a:r>
              <a:rPr lang="en-US" sz="2800" dirty="0" err="1"/>
              <a:t>Arbeitslosen</a:t>
            </a:r>
            <a:r>
              <a:rPr lang="en-US" sz="2800" dirty="0"/>
              <a:t> das </a:t>
            </a:r>
            <a:r>
              <a:rPr lang="en-US" sz="2800" dirty="0" err="1"/>
              <a:t>Grundeinkommen</a:t>
            </a:r>
            <a:r>
              <a:rPr lang="en-US" sz="2800" dirty="0"/>
              <a:t> </a:t>
            </a:r>
            <a:r>
              <a:rPr lang="en-US" sz="2800" dirty="0" err="1"/>
              <a:t>sichern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796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02EC0-F421-D961-89F5-41B36680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Beiträge</a:t>
            </a:r>
            <a:endParaRPr lang="en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E256DE5-CD79-AB6D-2241-E34F6BFB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758" y="2479074"/>
            <a:ext cx="3282984" cy="2887686"/>
          </a:xfrm>
          <a:prstGeom prst="rect">
            <a:avLst/>
          </a:prstGeom>
        </p:spPr>
      </p:pic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DFD41B53-4324-B0B6-7D55-ACFBC3C15F97}"/>
              </a:ext>
            </a:extLst>
          </p:cNvPr>
          <p:cNvSpPr txBox="1">
            <a:spLocks/>
          </p:cNvSpPr>
          <p:nvPr/>
        </p:nvSpPr>
        <p:spPr>
          <a:xfrm>
            <a:off x="391258" y="2393203"/>
            <a:ext cx="7624533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2,4% Bruttoentgeld </a:t>
            </a:r>
            <a:r>
              <a:rPr lang="en-US" sz="2800" dirty="0" err="1"/>
              <a:t>Betrag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1,2% </a:t>
            </a:r>
            <a:r>
              <a:rPr lang="en-US" sz="2800" dirty="0" err="1"/>
              <a:t>Arbeitgeber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1,2% </a:t>
            </a:r>
            <a:r>
              <a:rPr lang="en-US" sz="2800" dirty="0" err="1"/>
              <a:t>Arbeitnehmer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wird</a:t>
            </a:r>
            <a:r>
              <a:rPr lang="en-US" sz="2800" dirty="0"/>
              <a:t> </a:t>
            </a:r>
            <a:r>
              <a:rPr lang="en-US" sz="2800" dirty="0" err="1"/>
              <a:t>bei</a:t>
            </a:r>
            <a:r>
              <a:rPr lang="en-US" sz="2800" dirty="0"/>
              <a:t> </a:t>
            </a:r>
            <a:r>
              <a:rPr lang="en-US" sz="2800" dirty="0" err="1"/>
              <a:t>Gehaltsabrechnung</a:t>
            </a:r>
            <a:r>
              <a:rPr lang="en-US" sz="2800" dirty="0"/>
              <a:t> </a:t>
            </a:r>
            <a:r>
              <a:rPr lang="en-US" sz="2800" dirty="0" err="1"/>
              <a:t>abgezogen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63103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4D74B-999D-1D82-8956-2CC84E43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Leistungen</a:t>
            </a:r>
            <a:r>
              <a:rPr lang="en-US" dirty="0"/>
              <a:t> ALG 1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CCAF3-154C-0E7A-6C17-90D735D8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13741"/>
            <a:ext cx="10554574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Anspruch</a:t>
            </a:r>
            <a:r>
              <a:rPr lang="en-US" sz="2800" dirty="0"/>
              <a:t>: 12M in </a:t>
            </a:r>
            <a:r>
              <a:rPr lang="en-US" sz="2800" dirty="0" err="1"/>
              <a:t>letzt</a:t>
            </a:r>
            <a:r>
              <a:rPr lang="en-US" sz="2800" dirty="0"/>
              <a:t> 24M </a:t>
            </a:r>
            <a:r>
              <a:rPr lang="en-US" sz="2800" dirty="0" err="1"/>
              <a:t>gearbeitet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60% des </a:t>
            </a:r>
            <a:r>
              <a:rPr lang="en-US" sz="2800" dirty="0" err="1"/>
              <a:t>letzten</a:t>
            </a:r>
            <a:r>
              <a:rPr lang="en-US" sz="2800" dirty="0"/>
              <a:t> </a:t>
            </a:r>
            <a:r>
              <a:rPr lang="en-US" sz="2800" dirty="0" err="1"/>
              <a:t>Monatsgehaltes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Bis </a:t>
            </a:r>
            <a:r>
              <a:rPr lang="en-US" sz="2800" dirty="0" err="1"/>
              <a:t>zu</a:t>
            </a:r>
            <a:r>
              <a:rPr lang="en-US" sz="2800" dirty="0"/>
              <a:t> 67% </a:t>
            </a:r>
            <a:r>
              <a:rPr lang="en-US" sz="2800" dirty="0" err="1"/>
              <a:t>wenn</a:t>
            </a:r>
            <a:r>
              <a:rPr lang="en-US" sz="2800" dirty="0"/>
              <a:t> man Kinder hat</a:t>
            </a:r>
          </a:p>
        </p:txBody>
      </p:sp>
    </p:spTree>
    <p:extLst>
      <p:ext uri="{BB962C8B-B14F-4D97-AF65-F5344CB8AC3E}">
        <p14:creationId xmlns:p14="http://schemas.microsoft.com/office/powerpoint/2010/main" val="239191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2DEBF-0178-6080-1781-60B9A4D6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Leistungen</a:t>
            </a:r>
            <a:r>
              <a:rPr lang="en-US" dirty="0"/>
              <a:t> ALG 2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6A3D1-D907-3F22-7838-A8186703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40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Anspruch</a:t>
            </a:r>
            <a:r>
              <a:rPr lang="en-US" sz="2800" dirty="0"/>
              <a:t>: 15J, </a:t>
            </a:r>
            <a:r>
              <a:rPr lang="en-US" sz="2800" dirty="0" err="1"/>
              <a:t>Wohnort</a:t>
            </a:r>
            <a:r>
              <a:rPr lang="en-US" sz="2800" dirty="0"/>
              <a:t> DE, </a:t>
            </a:r>
            <a:r>
              <a:rPr lang="en-US" sz="2800" dirty="0" err="1"/>
              <a:t>Hilfsbedürftig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Sicherung</a:t>
            </a:r>
            <a:r>
              <a:rPr lang="en-US" sz="2800" dirty="0"/>
              <a:t> des </a:t>
            </a:r>
            <a:r>
              <a:rPr lang="en-US" sz="2800" dirty="0" err="1"/>
              <a:t>Lebensunterhalts</a:t>
            </a:r>
            <a:r>
              <a:rPr lang="en-US" sz="2800" dirty="0"/>
              <a:t>/</a:t>
            </a:r>
            <a:r>
              <a:rPr lang="en-US" sz="2800" dirty="0" err="1"/>
              <a:t>Existensminimums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Regelbedarf</a:t>
            </a:r>
            <a:r>
              <a:rPr lang="en-US" sz="2800" dirty="0"/>
              <a:t>, </a:t>
            </a:r>
            <a:r>
              <a:rPr lang="en-US" sz="2800" dirty="0" err="1"/>
              <a:t>Unterkunft</a:t>
            </a:r>
            <a:r>
              <a:rPr lang="en-US" sz="2800" dirty="0"/>
              <a:t>/</a:t>
            </a:r>
            <a:r>
              <a:rPr lang="en-US" sz="2800" dirty="0" err="1"/>
              <a:t>Heizung</a:t>
            </a:r>
            <a:endParaRPr lang="en-US" sz="2800" dirty="0"/>
          </a:p>
          <a:p>
            <a:pPr>
              <a:lnSpc>
                <a:spcPct val="170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9962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1B66A-04E8-61B0-D233-0EA5BE5C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Sonstige</a:t>
            </a:r>
            <a:r>
              <a:rPr lang="en-US" dirty="0"/>
              <a:t> </a:t>
            </a:r>
            <a:r>
              <a:rPr lang="en-US" dirty="0" err="1"/>
              <a:t>Leistungen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A12AD0-2F4F-A312-3497-6D870DDC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Zahlung</a:t>
            </a:r>
            <a:r>
              <a:rPr lang="en-US" sz="2800" dirty="0"/>
              <a:t> der </a:t>
            </a:r>
            <a:r>
              <a:rPr lang="en-US" sz="2800" dirty="0" err="1"/>
              <a:t>Krankenversicherungs-Beiträge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Arbeitsvermittlung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Fortbildung</a:t>
            </a:r>
            <a:r>
              <a:rPr lang="en-US" sz="2800" dirty="0"/>
              <a:t> und </a:t>
            </a:r>
            <a:r>
              <a:rPr lang="en-US" sz="2800" dirty="0" err="1"/>
              <a:t>Umschulung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54048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06A67-F4B5-6C95-E9E9-61AABC7C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0" y="2951396"/>
            <a:ext cx="11294228" cy="1468800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für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36009-F60B-8EC4-4C5B-0B3C7699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1131474"/>
          </a:xfrm>
        </p:spPr>
        <p:txBody>
          <a:bodyPr/>
          <a:lstStyle/>
          <a:p>
            <a:r>
              <a:rPr lang="en-US" sz="6000" dirty="0" err="1"/>
              <a:t>Fragen</a:t>
            </a:r>
            <a:r>
              <a:rPr lang="en-US" sz="6000" dirty="0"/>
              <a:t>?</a:t>
            </a:r>
            <a:endParaRPr lang="en-DE" sz="6000" dirty="0"/>
          </a:p>
        </p:txBody>
      </p:sp>
    </p:spTree>
    <p:extLst>
      <p:ext uri="{BB962C8B-B14F-4D97-AF65-F5344CB8AC3E}">
        <p14:creationId xmlns:p14="http://schemas.microsoft.com/office/powerpoint/2010/main" val="2971727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2">
      <a:dk1>
        <a:srgbClr val="7F7F7F"/>
      </a:dk1>
      <a:lt1>
        <a:sysClr val="window" lastClr="FFFFFF"/>
      </a:lt1>
      <a:dk2>
        <a:srgbClr val="7F7F7F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Zitierfähig</vt:lpstr>
      <vt:lpstr>Die Arbeitslosenversicherung</vt:lpstr>
      <vt:lpstr>Agenda </vt:lpstr>
      <vt:lpstr>Überblick</vt:lpstr>
      <vt:lpstr>Beiträge</vt:lpstr>
      <vt:lpstr>Leistungen ALG 1</vt:lpstr>
      <vt:lpstr>Leistungen ALG 2</vt:lpstr>
      <vt:lpstr>Sonstige Leistungen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Arbeitslosenversicherung</dc:title>
  <dc:creator>Vincent Pakula</dc:creator>
  <cp:lastModifiedBy>Vincent Pakula</cp:lastModifiedBy>
  <cp:revision>4</cp:revision>
  <dcterms:created xsi:type="dcterms:W3CDTF">2022-05-22T11:24:59Z</dcterms:created>
  <dcterms:modified xsi:type="dcterms:W3CDTF">2022-05-22T15:41:00Z</dcterms:modified>
</cp:coreProperties>
</file>