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60" r:id="rId4"/>
    <p:sldId id="261" r:id="rId5"/>
    <p:sldId id="262" r:id="rId6"/>
    <p:sldId id="266" r:id="rId7"/>
    <p:sldId id="264" r:id="rId8"/>
    <p:sldId id="26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A962D-C0FC-58D2-22F9-EBB140BC5178}" v="125" dt="2022-05-09T10:22:41.796"/>
    <p1510:client id="{650FBE70-8DF4-8B9F-6996-85F8E93FBACC}" v="14" dt="2022-05-16T10:08:43.742"/>
    <p1510:client id="{6D93B1FD-6025-A947-9D56-8A2A2E1AFC1C}" v="69" dt="2022-05-09T10:05:21.321"/>
    <p1510:client id="{71809691-A25B-1D03-4945-C4C8C7FBC6A3}" v="85" dt="2022-05-16T10:24:13.015"/>
    <p1510:client id="{76A0F368-310C-4239-BBFE-727E3C4F2E19}" v="41" dt="2022-05-09T10:02:32.301"/>
    <p1510:client id="{86259BBF-FBD1-0318-C3BF-CC3B0798BC67}" v="98" dt="2022-05-22T20:08:27.142"/>
    <p1510:client id="{DCB28637-BE49-AD7B-24B8-B9B8E2E558D5}" v="5" dt="2022-05-27T13:11:41.179"/>
    <p1510:client id="{E1EDEEA5-DC66-E968-0800-33EE4665394B}" v="337" dt="2022-05-27T12:55:45.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CF126-598D-4D41-A9B2-9049D39F3EC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FFBBD2EB-A7F4-40BD-8A1F-C641492C0DC8}">
      <dgm:prSet/>
      <dgm:spPr/>
      <dgm:t>
        <a:bodyPr/>
        <a:lstStyle/>
        <a:p>
          <a:pPr rtl="0"/>
          <a:r>
            <a:rPr lang="en-US" dirty="0">
              <a:solidFill>
                <a:schemeClr val="tx1"/>
              </a:solidFill>
            </a:rPr>
            <a:t>Wie </a:t>
          </a:r>
          <a:r>
            <a:rPr lang="en-US" dirty="0" err="1">
              <a:solidFill>
                <a:schemeClr val="tx1"/>
              </a:solidFill>
            </a:rPr>
            <a:t>hoch</a:t>
          </a:r>
          <a:r>
            <a:rPr lang="en-US" dirty="0">
              <a:solidFill>
                <a:schemeClr val="tx1"/>
              </a:solidFill>
            </a:rPr>
            <a:t> </a:t>
          </a:r>
          <a:r>
            <a:rPr lang="en-US" dirty="0" err="1">
              <a:solidFill>
                <a:schemeClr val="tx1"/>
              </a:solidFill>
            </a:rPr>
            <a:t>dieser</a:t>
          </a:r>
          <a:r>
            <a:rPr lang="en-US" dirty="0">
              <a:solidFill>
                <a:schemeClr val="tx1"/>
              </a:solidFill>
            </a:rPr>
            <a:t> </a:t>
          </a:r>
          <a:r>
            <a:rPr lang="en-US" b="0" u="none" dirty="0" err="1">
              <a:solidFill>
                <a:schemeClr val="tx1"/>
              </a:solidFill>
            </a:rPr>
            <a:t>Rentenbeitrag</a:t>
          </a:r>
          <a:r>
            <a:rPr lang="en-US" dirty="0">
              <a:solidFill>
                <a:schemeClr val="tx1"/>
              </a:solidFill>
            </a:rPr>
            <a:t> </a:t>
          </a:r>
          <a:r>
            <a:rPr lang="en-US" dirty="0" err="1">
              <a:solidFill>
                <a:schemeClr val="tx1"/>
              </a:solidFill>
            </a:rPr>
            <a:t>ist</a:t>
          </a:r>
          <a:r>
            <a:rPr lang="en-US" dirty="0">
              <a:solidFill>
                <a:schemeClr val="tx1"/>
              </a:solidFill>
            </a:rPr>
            <a:t>, </a:t>
          </a:r>
          <a:r>
            <a:rPr lang="en-US" dirty="0" err="1">
              <a:solidFill>
                <a:schemeClr val="tx1"/>
              </a:solidFill>
            </a:rPr>
            <a:t>hängt</a:t>
          </a:r>
          <a:r>
            <a:rPr lang="en-US" dirty="0">
              <a:solidFill>
                <a:schemeClr val="tx1"/>
              </a:solidFill>
            </a:rPr>
            <a:t> von </a:t>
          </a:r>
          <a:r>
            <a:rPr lang="en-US" dirty="0">
              <a:solidFill>
                <a:schemeClr val="tx1"/>
              </a:solidFill>
              <a:latin typeface="Gill Sans Nova"/>
            </a:rPr>
            <a:t>dem </a:t>
          </a:r>
          <a:r>
            <a:rPr lang="en-US" dirty="0" err="1">
              <a:solidFill>
                <a:schemeClr val="tx1"/>
              </a:solidFill>
            </a:rPr>
            <a:t>monatlichen</a:t>
          </a:r>
          <a:r>
            <a:rPr lang="en-US" dirty="0">
              <a:solidFill>
                <a:schemeClr val="tx1"/>
              </a:solidFill>
              <a:latin typeface="Gill Sans Nova"/>
            </a:rPr>
            <a:t> </a:t>
          </a:r>
          <a:r>
            <a:rPr lang="en-US" dirty="0" err="1">
              <a:solidFill>
                <a:schemeClr val="tx1"/>
              </a:solidFill>
              <a:latin typeface="Gill Sans Nova"/>
            </a:rPr>
            <a:t>Einkommen</a:t>
          </a:r>
          <a:r>
            <a:rPr lang="en-US" dirty="0">
              <a:solidFill>
                <a:schemeClr val="tx1"/>
              </a:solidFill>
            </a:rPr>
            <a:t> </a:t>
          </a:r>
          <a:r>
            <a:rPr lang="en-US" dirty="0">
              <a:solidFill>
                <a:schemeClr val="tx1"/>
              </a:solidFill>
              <a:latin typeface="Gill Sans Nova"/>
            </a:rPr>
            <a:t>des </a:t>
          </a:r>
          <a:r>
            <a:rPr lang="en-US" dirty="0" err="1">
              <a:solidFill>
                <a:schemeClr val="tx1"/>
              </a:solidFill>
              <a:latin typeface="Gill Sans Nova"/>
            </a:rPr>
            <a:t>Arbeitnehmers</a:t>
          </a:r>
          <a:r>
            <a:rPr lang="en-US" dirty="0">
              <a:solidFill>
                <a:schemeClr val="tx1"/>
              </a:solidFill>
              <a:latin typeface="Gill Sans Nova"/>
            </a:rPr>
            <a:t> ab</a:t>
          </a:r>
          <a:r>
            <a:rPr lang="en-US" dirty="0">
              <a:solidFill>
                <a:schemeClr val="tx1"/>
              </a:solidFill>
            </a:rPr>
            <a:t>.</a:t>
          </a:r>
        </a:p>
      </dgm:t>
    </dgm:pt>
    <dgm:pt modelId="{91156E20-512F-4006-95FB-3C1194DEEE7E}" type="parTrans" cxnId="{131B1703-8981-48BF-8AA1-5803AC672EE3}">
      <dgm:prSet/>
      <dgm:spPr/>
      <dgm:t>
        <a:bodyPr/>
        <a:lstStyle/>
        <a:p>
          <a:endParaRPr lang="en-US"/>
        </a:p>
      </dgm:t>
    </dgm:pt>
    <dgm:pt modelId="{A025C784-13CE-4E07-8092-82C1FCADB630}" type="sibTrans" cxnId="{131B1703-8981-48BF-8AA1-5803AC672EE3}">
      <dgm:prSet/>
      <dgm:spPr/>
      <dgm:t>
        <a:bodyPr/>
        <a:lstStyle/>
        <a:p>
          <a:endParaRPr lang="en-US"/>
        </a:p>
      </dgm:t>
    </dgm:pt>
    <dgm:pt modelId="{74FBDBD6-C66C-4CAE-8ACF-55C7DFBCB8B0}">
      <dgm:prSet/>
      <dgm:spPr/>
      <dgm:t>
        <a:bodyPr/>
        <a:lstStyle/>
        <a:p>
          <a:pPr rtl="0"/>
          <a:r>
            <a:rPr lang="en-US" dirty="0" err="1">
              <a:solidFill>
                <a:schemeClr val="tx1"/>
              </a:solidFill>
            </a:rPr>
            <a:t>Wer</a:t>
          </a:r>
          <a:r>
            <a:rPr lang="en-US" dirty="0">
              <a:solidFill>
                <a:schemeClr val="tx1"/>
              </a:solidFill>
            </a:rPr>
            <a:t> </a:t>
          </a:r>
          <a:r>
            <a:rPr lang="en-US" dirty="0" err="1">
              <a:solidFill>
                <a:schemeClr val="tx1"/>
              </a:solidFill>
            </a:rPr>
            <a:t>mehr</a:t>
          </a:r>
          <a:r>
            <a:rPr lang="en-US" dirty="0">
              <a:solidFill>
                <a:schemeClr val="tx1"/>
              </a:solidFill>
            </a:rPr>
            <a:t> </a:t>
          </a:r>
          <a:r>
            <a:rPr lang="en-US" dirty="0" err="1">
              <a:solidFill>
                <a:schemeClr val="tx1"/>
              </a:solidFill>
            </a:rPr>
            <a:t>verdient</a:t>
          </a:r>
          <a:r>
            <a:rPr lang="en-US" dirty="0">
              <a:solidFill>
                <a:schemeClr val="tx1"/>
              </a:solidFill>
            </a:rPr>
            <a:t>, </a:t>
          </a:r>
          <a:r>
            <a:rPr lang="en-US" dirty="0" err="1">
              <a:solidFill>
                <a:schemeClr val="tx1"/>
              </a:solidFill>
            </a:rPr>
            <a:t>zahlt</a:t>
          </a:r>
          <a:r>
            <a:rPr lang="en-US" dirty="0">
              <a:solidFill>
                <a:schemeClr val="tx1"/>
              </a:solidFill>
            </a:rPr>
            <a:t> </a:t>
          </a:r>
          <a:r>
            <a:rPr lang="en-US" dirty="0" err="1">
              <a:solidFill>
                <a:schemeClr val="tx1"/>
              </a:solidFill>
            </a:rPr>
            <a:t>mehr</a:t>
          </a:r>
          <a:r>
            <a:rPr lang="en-US" dirty="0">
              <a:solidFill>
                <a:schemeClr val="tx1"/>
              </a:solidFill>
            </a:rPr>
            <a:t> in die </a:t>
          </a:r>
          <a:r>
            <a:rPr lang="en-US" dirty="0" err="1">
              <a:solidFill>
                <a:schemeClr val="tx1"/>
              </a:solidFill>
            </a:rPr>
            <a:t>Rentenkasse</a:t>
          </a:r>
          <a:r>
            <a:rPr lang="en-US" dirty="0">
              <a:solidFill>
                <a:schemeClr val="tx1"/>
              </a:solidFill>
            </a:rPr>
            <a:t> </a:t>
          </a:r>
          <a:r>
            <a:rPr lang="en-US" dirty="0" err="1">
              <a:solidFill>
                <a:schemeClr val="tx1"/>
              </a:solidFill>
            </a:rPr>
            <a:t>ein</a:t>
          </a:r>
          <a:r>
            <a:rPr lang="en-US" dirty="0">
              <a:solidFill>
                <a:schemeClr val="tx1"/>
              </a:solidFill>
            </a:rPr>
            <a:t> und </a:t>
          </a:r>
          <a:r>
            <a:rPr lang="en-US" dirty="0" err="1">
              <a:solidFill>
                <a:schemeClr val="tx1"/>
              </a:solidFill>
              <a:latin typeface="Gill Sans Nova"/>
            </a:rPr>
            <a:t>erhält</a:t>
          </a:r>
          <a:r>
            <a:rPr lang="en-US" dirty="0">
              <a:solidFill>
                <a:schemeClr val="tx1"/>
              </a:solidFill>
              <a:latin typeface="Gill Sans Nova"/>
            </a:rPr>
            <a:t> </a:t>
          </a:r>
          <a:r>
            <a:rPr lang="en-US" dirty="0" err="1">
              <a:solidFill>
                <a:schemeClr val="tx1"/>
              </a:solidFill>
            </a:rPr>
            <a:t>dafür</a:t>
          </a:r>
          <a:r>
            <a:rPr lang="en-US" dirty="0">
              <a:solidFill>
                <a:schemeClr val="tx1"/>
              </a:solidFill>
            </a:rPr>
            <a:t> </a:t>
          </a:r>
          <a:r>
            <a:rPr lang="en-US" dirty="0" err="1">
              <a:solidFill>
                <a:schemeClr val="tx1"/>
              </a:solidFill>
            </a:rPr>
            <a:t>später</a:t>
          </a:r>
          <a:r>
            <a:rPr lang="en-US" dirty="0">
              <a:solidFill>
                <a:schemeClr val="tx1"/>
              </a:solidFill>
              <a:latin typeface="Gill Sans Nova"/>
            </a:rPr>
            <a:t> </a:t>
          </a:r>
          <a:r>
            <a:rPr lang="en-US" dirty="0" err="1">
              <a:solidFill>
                <a:schemeClr val="tx1"/>
              </a:solidFill>
            </a:rPr>
            <a:t>eine</a:t>
          </a:r>
          <a:r>
            <a:rPr lang="en-US" dirty="0">
              <a:solidFill>
                <a:schemeClr val="tx1"/>
              </a:solidFill>
            </a:rPr>
            <a:t> </a:t>
          </a:r>
          <a:r>
            <a:rPr lang="en-US" dirty="0" err="1">
              <a:solidFill>
                <a:schemeClr val="tx1"/>
              </a:solidFill>
            </a:rPr>
            <a:t>höhere</a:t>
          </a:r>
          <a:r>
            <a:rPr lang="en-US" dirty="0">
              <a:solidFill>
                <a:schemeClr val="tx1"/>
              </a:solidFill>
            </a:rPr>
            <a:t> Rente.</a:t>
          </a:r>
        </a:p>
      </dgm:t>
    </dgm:pt>
    <dgm:pt modelId="{853BCF14-616E-4042-920B-08E13D0429EF}" type="parTrans" cxnId="{7923BD09-EEB7-4F05-AFB8-C4830B882ABF}">
      <dgm:prSet/>
      <dgm:spPr/>
      <dgm:t>
        <a:bodyPr/>
        <a:lstStyle/>
        <a:p>
          <a:endParaRPr lang="en-US"/>
        </a:p>
      </dgm:t>
    </dgm:pt>
    <dgm:pt modelId="{7D218DD5-4151-4FE4-8652-98524B2EF8E9}" type="sibTrans" cxnId="{7923BD09-EEB7-4F05-AFB8-C4830B882ABF}">
      <dgm:prSet/>
      <dgm:spPr/>
      <dgm:t>
        <a:bodyPr/>
        <a:lstStyle/>
        <a:p>
          <a:endParaRPr lang="en-US"/>
        </a:p>
      </dgm:t>
    </dgm:pt>
    <dgm:pt modelId="{0531F64A-02AF-49E4-9A23-A15C27A860BF}">
      <dgm:prSet/>
      <dgm:spPr/>
      <dgm:t>
        <a:bodyPr/>
        <a:lstStyle/>
        <a:p>
          <a:pPr rtl="0"/>
          <a:r>
            <a:rPr lang="en-US" dirty="0" err="1">
              <a:solidFill>
                <a:schemeClr val="tx1"/>
              </a:solidFill>
            </a:rPr>
            <a:t>Derzeit</a:t>
          </a:r>
          <a:r>
            <a:rPr lang="en-US" dirty="0">
              <a:solidFill>
                <a:schemeClr val="tx1"/>
              </a:solidFill>
            </a:rPr>
            <a:t> </a:t>
          </a:r>
          <a:r>
            <a:rPr lang="en-US" dirty="0" err="1">
              <a:solidFill>
                <a:schemeClr val="tx1"/>
              </a:solidFill>
            </a:rPr>
            <a:t>beträgt</a:t>
          </a:r>
          <a:r>
            <a:rPr lang="en-US" dirty="0">
              <a:solidFill>
                <a:schemeClr val="tx1"/>
              </a:solidFill>
            </a:rPr>
            <a:t> der </a:t>
          </a:r>
          <a:r>
            <a:rPr lang="en-US" dirty="0" err="1">
              <a:solidFill>
                <a:schemeClr val="tx1"/>
              </a:solidFill>
            </a:rPr>
            <a:t>Rentenbeitrag</a:t>
          </a:r>
          <a:r>
            <a:rPr lang="en-US" dirty="0">
              <a:solidFill>
                <a:schemeClr val="tx1"/>
              </a:solidFill>
            </a:rPr>
            <a:t> 18,6 </a:t>
          </a:r>
          <a:r>
            <a:rPr lang="en-US" dirty="0" err="1">
              <a:solidFill>
                <a:schemeClr val="tx1"/>
              </a:solidFill>
            </a:rPr>
            <a:t>Prozent</a:t>
          </a:r>
          <a:r>
            <a:rPr lang="en-US" dirty="0">
              <a:solidFill>
                <a:schemeClr val="tx1"/>
              </a:solidFill>
            </a:rPr>
            <a:t> des </a:t>
          </a:r>
          <a:r>
            <a:rPr lang="en-US" dirty="0" err="1">
              <a:solidFill>
                <a:schemeClr val="tx1"/>
              </a:solidFill>
            </a:rPr>
            <a:t>Bruttolohns</a:t>
          </a:r>
          <a:r>
            <a:rPr lang="en-US" dirty="0">
              <a:solidFill>
                <a:schemeClr val="tx1"/>
              </a:solidFill>
            </a:rPr>
            <a:t>, also des Lohns </a:t>
          </a:r>
          <a:r>
            <a:rPr lang="en-US" dirty="0" err="1">
              <a:solidFill>
                <a:schemeClr val="tx1"/>
              </a:solidFill>
            </a:rPr>
            <a:t>vor</a:t>
          </a:r>
          <a:r>
            <a:rPr lang="en-US" dirty="0">
              <a:solidFill>
                <a:schemeClr val="tx1"/>
              </a:solidFill>
            </a:rPr>
            <a:t> dem Abzug von </a:t>
          </a:r>
          <a:r>
            <a:rPr lang="en-US" dirty="0" err="1">
              <a:solidFill>
                <a:schemeClr val="tx1"/>
              </a:solidFill>
            </a:rPr>
            <a:t>Steuern</a:t>
          </a:r>
          <a:r>
            <a:rPr lang="en-US" dirty="0">
              <a:solidFill>
                <a:schemeClr val="tx1"/>
              </a:solidFill>
            </a:rPr>
            <a:t> und </a:t>
          </a:r>
          <a:r>
            <a:rPr lang="en-US" dirty="0" err="1">
              <a:solidFill>
                <a:schemeClr val="tx1"/>
              </a:solidFill>
            </a:rPr>
            <a:t>Sozialversicherungsbeiträgen</a:t>
          </a:r>
          <a:r>
            <a:rPr lang="en-US" dirty="0">
              <a:solidFill>
                <a:schemeClr val="tx1"/>
              </a:solidFill>
              <a:latin typeface="Gill Sans Nova"/>
            </a:rPr>
            <a:t> den </a:t>
          </a:r>
          <a:r>
            <a:rPr lang="en-US" dirty="0" err="1">
              <a:solidFill>
                <a:schemeClr val="tx1"/>
              </a:solidFill>
              <a:latin typeface="Gill Sans Nova"/>
            </a:rPr>
            <a:t>Beitrag</a:t>
          </a:r>
          <a:r>
            <a:rPr lang="en-US" dirty="0">
              <a:solidFill>
                <a:schemeClr val="tx1"/>
              </a:solidFill>
              <a:latin typeface="Gill Sans Nova"/>
            </a:rPr>
            <a:t> </a:t>
          </a:r>
          <a:r>
            <a:rPr lang="en-US" dirty="0" err="1">
              <a:solidFill>
                <a:schemeClr val="tx1"/>
              </a:solidFill>
              <a:latin typeface="Gill Sans Nova"/>
            </a:rPr>
            <a:t>zahlt</a:t>
          </a:r>
          <a:r>
            <a:rPr lang="en-US" dirty="0">
              <a:solidFill>
                <a:schemeClr val="tx1"/>
              </a:solidFill>
              <a:latin typeface="Gill Sans Nova"/>
            </a:rPr>
            <a:t> </a:t>
          </a:r>
          <a:r>
            <a:rPr lang="en-US" dirty="0" err="1">
              <a:solidFill>
                <a:schemeClr val="tx1"/>
              </a:solidFill>
              <a:latin typeface="Gill Sans Nova"/>
            </a:rPr>
            <a:t>jeder</a:t>
          </a:r>
          <a:r>
            <a:rPr lang="en-US" dirty="0">
              <a:solidFill>
                <a:schemeClr val="tx1"/>
              </a:solidFill>
              <a:latin typeface="Gill Sans Nova"/>
            </a:rPr>
            <a:t> </a:t>
          </a:r>
          <a:r>
            <a:rPr lang="en-US" dirty="0" err="1">
              <a:solidFill>
                <a:schemeClr val="tx1"/>
              </a:solidFill>
              <a:latin typeface="Gill Sans Nova"/>
            </a:rPr>
            <a:t>Monatlich</a:t>
          </a:r>
          <a:r>
            <a:rPr lang="en-US" dirty="0">
              <a:solidFill>
                <a:schemeClr val="tx1"/>
              </a:solidFill>
            </a:rPr>
            <a:t>.</a:t>
          </a:r>
        </a:p>
      </dgm:t>
    </dgm:pt>
    <dgm:pt modelId="{B64F0B60-115C-4BE7-A220-ECCEFAE412C4}" type="parTrans" cxnId="{BFD6F656-FE47-499B-B203-3BFB8DD35709}">
      <dgm:prSet/>
      <dgm:spPr/>
      <dgm:t>
        <a:bodyPr/>
        <a:lstStyle/>
        <a:p>
          <a:endParaRPr lang="en-US"/>
        </a:p>
      </dgm:t>
    </dgm:pt>
    <dgm:pt modelId="{37AC8124-56CF-4493-B798-4F6246D281B4}" type="sibTrans" cxnId="{BFD6F656-FE47-499B-B203-3BFB8DD35709}">
      <dgm:prSet/>
      <dgm:spPr/>
      <dgm:t>
        <a:bodyPr/>
        <a:lstStyle/>
        <a:p>
          <a:endParaRPr lang="en-US"/>
        </a:p>
      </dgm:t>
    </dgm:pt>
    <dgm:pt modelId="{9CC2B516-6798-4DDA-9D97-A4775D8F0D17}">
      <dgm:prSet phldr="0"/>
      <dgm:spPr/>
      <dgm:t>
        <a:bodyPr/>
        <a:lstStyle/>
        <a:p>
          <a:pPr rtl="0"/>
          <a:r>
            <a:rPr lang="en-US" dirty="0">
              <a:solidFill>
                <a:schemeClr val="tx1"/>
              </a:solidFill>
            </a:rPr>
            <a:t>Es </a:t>
          </a:r>
          <a:r>
            <a:rPr lang="en-US" dirty="0" err="1">
              <a:solidFill>
                <a:schemeClr val="tx1"/>
              </a:solidFill>
            </a:rPr>
            <a:t>gibt</a:t>
          </a:r>
          <a:r>
            <a:rPr lang="en-US" dirty="0">
              <a:solidFill>
                <a:schemeClr val="tx1"/>
              </a:solidFill>
            </a:rPr>
            <a:t> </a:t>
          </a:r>
          <a:r>
            <a:rPr lang="en-US" dirty="0" err="1">
              <a:solidFill>
                <a:schemeClr val="tx1"/>
              </a:solidFill>
            </a:rPr>
            <a:t>eine</a:t>
          </a:r>
          <a:r>
            <a:rPr lang="en-US" dirty="0">
              <a:solidFill>
                <a:schemeClr val="tx1"/>
              </a:solidFill>
            </a:rPr>
            <a:t> </a:t>
          </a:r>
          <a:r>
            <a:rPr lang="en-US" dirty="0" err="1">
              <a:solidFill>
                <a:schemeClr val="tx1"/>
              </a:solidFill>
            </a:rPr>
            <a:t>Obergrenze</a:t>
          </a:r>
          <a:r>
            <a:rPr lang="en-US" dirty="0">
              <a:solidFill>
                <a:schemeClr val="tx1"/>
              </a:solidFill>
            </a:rPr>
            <a:t>, die </a:t>
          </a:r>
          <a:r>
            <a:rPr lang="en-US" dirty="0" err="1">
              <a:solidFill>
                <a:schemeClr val="tx1"/>
              </a:solidFill>
            </a:rPr>
            <a:t>sogenannte</a:t>
          </a:r>
          <a:r>
            <a:rPr lang="en-US" dirty="0">
              <a:solidFill>
                <a:schemeClr val="tx1"/>
              </a:solidFill>
            </a:rPr>
            <a:t> </a:t>
          </a:r>
          <a:r>
            <a:rPr lang="en-US" dirty="0" err="1">
              <a:solidFill>
                <a:schemeClr val="tx1"/>
              </a:solidFill>
            </a:rPr>
            <a:t>Beitragsbemessungsgrenze</a:t>
          </a:r>
          <a:r>
            <a:rPr lang="en-US" dirty="0">
              <a:solidFill>
                <a:schemeClr val="tx1"/>
              </a:solidFill>
            </a:rPr>
            <a:t>. </a:t>
          </a:r>
          <a:r>
            <a:rPr lang="en-US" dirty="0" err="1">
              <a:solidFill>
                <a:schemeClr val="tx1"/>
              </a:solidFill>
            </a:rPr>
            <a:t>Wer</a:t>
          </a:r>
          <a:r>
            <a:rPr lang="en-US" dirty="0">
              <a:solidFill>
                <a:schemeClr val="tx1"/>
              </a:solidFill>
            </a:rPr>
            <a:t> </a:t>
          </a:r>
          <a:r>
            <a:rPr lang="en-US" dirty="0" err="1">
              <a:solidFill>
                <a:schemeClr val="tx1"/>
              </a:solidFill>
              <a:latin typeface="Gill Sans Nova"/>
            </a:rPr>
            <a:t>mehr</a:t>
          </a:r>
          <a:r>
            <a:rPr lang="en-US" dirty="0">
              <a:solidFill>
                <a:schemeClr val="tx1"/>
              </a:solidFill>
              <a:latin typeface="Gill Sans Nova"/>
            </a:rPr>
            <a:t> </a:t>
          </a:r>
          <a:r>
            <a:rPr lang="en-US" dirty="0" err="1">
              <a:solidFill>
                <a:schemeClr val="tx1"/>
              </a:solidFill>
              <a:latin typeface="Gill Sans Nova"/>
            </a:rPr>
            <a:t>verdient</a:t>
          </a:r>
          <a:r>
            <a:rPr lang="en-US" dirty="0">
              <a:solidFill>
                <a:schemeClr val="tx1"/>
              </a:solidFill>
            </a:rPr>
            <a:t>, muss für das </a:t>
          </a:r>
          <a:r>
            <a:rPr lang="en-US" dirty="0" err="1">
              <a:solidFill>
                <a:schemeClr val="tx1"/>
              </a:solidFill>
            </a:rPr>
            <a:t>Einkommen</a:t>
          </a:r>
          <a:r>
            <a:rPr lang="en-US" dirty="0">
              <a:solidFill>
                <a:schemeClr val="tx1"/>
              </a:solidFill>
            </a:rPr>
            <a:t>, das </a:t>
          </a:r>
          <a:r>
            <a:rPr lang="en-US" dirty="0" err="1">
              <a:solidFill>
                <a:schemeClr val="tx1"/>
              </a:solidFill>
            </a:rPr>
            <a:t>über</a:t>
          </a:r>
          <a:r>
            <a:rPr lang="en-US" dirty="0">
              <a:solidFill>
                <a:schemeClr val="tx1"/>
              </a:solidFill>
            </a:rPr>
            <a:t> der </a:t>
          </a:r>
          <a:r>
            <a:rPr lang="en-US" dirty="0" err="1">
              <a:solidFill>
                <a:schemeClr val="tx1"/>
              </a:solidFill>
            </a:rPr>
            <a:t>Grenze</a:t>
          </a:r>
          <a:r>
            <a:rPr lang="en-US" dirty="0">
              <a:solidFill>
                <a:schemeClr val="tx1"/>
              </a:solidFill>
            </a:rPr>
            <a:t> </a:t>
          </a:r>
          <a:r>
            <a:rPr lang="en-US" dirty="0" err="1">
              <a:solidFill>
                <a:schemeClr val="tx1"/>
              </a:solidFill>
            </a:rPr>
            <a:t>liegt</a:t>
          </a:r>
          <a:r>
            <a:rPr lang="en-US" dirty="0">
              <a:solidFill>
                <a:schemeClr val="tx1"/>
              </a:solidFill>
            </a:rPr>
            <a:t>, </a:t>
          </a:r>
          <a:r>
            <a:rPr lang="en-US" dirty="0" err="1">
              <a:solidFill>
                <a:schemeClr val="tx1"/>
              </a:solidFill>
            </a:rPr>
            <a:t>keine</a:t>
          </a:r>
          <a:r>
            <a:rPr lang="en-US" dirty="0">
              <a:solidFill>
                <a:schemeClr val="tx1"/>
              </a:solidFill>
            </a:rPr>
            <a:t> </a:t>
          </a:r>
          <a:r>
            <a:rPr lang="en-US" dirty="0" err="1">
              <a:solidFill>
                <a:schemeClr val="tx1"/>
              </a:solidFill>
            </a:rPr>
            <a:t>Beiträge</a:t>
          </a:r>
          <a:r>
            <a:rPr lang="en-US" dirty="0">
              <a:solidFill>
                <a:schemeClr val="tx1"/>
              </a:solidFill>
            </a:rPr>
            <a:t> </a:t>
          </a:r>
          <a:r>
            <a:rPr lang="en-US" dirty="0" err="1">
              <a:solidFill>
                <a:schemeClr val="tx1"/>
              </a:solidFill>
            </a:rPr>
            <a:t>zahlen</a:t>
          </a:r>
          <a:r>
            <a:rPr lang="en-US" dirty="0">
              <a:solidFill>
                <a:schemeClr val="tx1"/>
              </a:solidFill>
            </a:rPr>
            <a:t>.</a:t>
          </a:r>
        </a:p>
      </dgm:t>
    </dgm:pt>
    <dgm:pt modelId="{B173674C-84AB-4095-941B-FAEE8D4CD586}" type="parTrans" cxnId="{F4DDC325-E9FB-4242-B894-2BFCDD6C0E1A}">
      <dgm:prSet/>
      <dgm:spPr/>
    </dgm:pt>
    <dgm:pt modelId="{98E007AA-D84B-414D-B35C-D5496C8D3603}" type="sibTrans" cxnId="{F4DDC325-E9FB-4242-B894-2BFCDD6C0E1A}">
      <dgm:prSet/>
      <dgm:spPr/>
    </dgm:pt>
    <dgm:pt modelId="{EB947BA0-9B69-4C1D-B087-23C85C5B6646}">
      <dgm:prSet phldr="0"/>
      <dgm:spPr/>
      <dgm:t>
        <a:bodyPr/>
        <a:lstStyle/>
        <a:p>
          <a:r>
            <a:rPr lang="en-US" dirty="0" err="1">
              <a:solidFill>
                <a:schemeClr val="tx1"/>
              </a:solidFill>
            </a:rPr>
            <a:t>Außerdem</a:t>
          </a:r>
          <a:r>
            <a:rPr lang="en-US" dirty="0">
              <a:solidFill>
                <a:schemeClr val="tx1"/>
              </a:solidFill>
            </a:rPr>
            <a:t> </a:t>
          </a:r>
          <a:r>
            <a:rPr lang="en-US" dirty="0" err="1">
              <a:solidFill>
                <a:schemeClr val="tx1"/>
              </a:solidFill>
            </a:rPr>
            <a:t>kannst</a:t>
          </a:r>
          <a:r>
            <a:rPr lang="en-US" dirty="0">
              <a:solidFill>
                <a:schemeClr val="tx1"/>
              </a:solidFill>
            </a:rPr>
            <a:t> du dich </a:t>
          </a:r>
          <a:r>
            <a:rPr lang="en-US" dirty="0" err="1">
              <a:solidFill>
                <a:schemeClr val="tx1"/>
              </a:solidFill>
            </a:rPr>
            <a:t>unter</a:t>
          </a:r>
          <a:r>
            <a:rPr lang="en-US" dirty="0">
              <a:solidFill>
                <a:schemeClr val="tx1"/>
              </a:solidFill>
            </a:rPr>
            <a:t> </a:t>
          </a:r>
          <a:r>
            <a:rPr lang="en-US" dirty="0" err="1">
              <a:solidFill>
                <a:schemeClr val="tx1"/>
              </a:solidFill>
            </a:rPr>
            <a:t>bestimmten</a:t>
          </a:r>
          <a:r>
            <a:rPr lang="en-US" dirty="0">
              <a:solidFill>
                <a:schemeClr val="tx1"/>
              </a:solidFill>
            </a:rPr>
            <a:t> </a:t>
          </a:r>
          <a:r>
            <a:rPr lang="en-US" dirty="0" err="1">
              <a:solidFill>
                <a:schemeClr val="tx1"/>
              </a:solidFill>
            </a:rPr>
            <a:t>Umständen</a:t>
          </a:r>
          <a:r>
            <a:rPr lang="en-US" dirty="0">
              <a:solidFill>
                <a:schemeClr val="tx1"/>
              </a:solidFill>
            </a:rPr>
            <a:t> von der </a:t>
          </a:r>
          <a:r>
            <a:rPr lang="en-US" dirty="0" err="1">
              <a:solidFill>
                <a:schemeClr val="tx1"/>
              </a:solidFill>
            </a:rPr>
            <a:t>Rentenversicherungspflicht</a:t>
          </a:r>
          <a:r>
            <a:rPr lang="en-US" dirty="0">
              <a:solidFill>
                <a:schemeClr val="tx1"/>
              </a:solidFill>
            </a:rPr>
            <a:t> </a:t>
          </a:r>
          <a:r>
            <a:rPr lang="en-US" dirty="0" err="1">
              <a:solidFill>
                <a:schemeClr val="tx1"/>
              </a:solidFill>
            </a:rPr>
            <a:t>befreien</a:t>
          </a:r>
          <a:r>
            <a:rPr lang="en-US" dirty="0">
              <a:solidFill>
                <a:schemeClr val="tx1"/>
              </a:solidFill>
            </a:rPr>
            <a:t> </a:t>
          </a:r>
          <a:r>
            <a:rPr lang="en-US" dirty="0" err="1">
              <a:solidFill>
                <a:schemeClr val="tx1"/>
              </a:solidFill>
            </a:rPr>
            <a:t>lassen</a:t>
          </a:r>
          <a:r>
            <a:rPr lang="en-US" dirty="0">
              <a:solidFill>
                <a:schemeClr val="tx1"/>
              </a:solidFill>
            </a:rPr>
            <a:t>.</a:t>
          </a:r>
        </a:p>
      </dgm:t>
    </dgm:pt>
    <dgm:pt modelId="{9D1A838D-B2E0-40BA-A355-D0EB86F84DD2}" type="parTrans" cxnId="{3339917B-D0EA-4D99-A6FD-744F6CE02B06}">
      <dgm:prSet/>
      <dgm:spPr/>
    </dgm:pt>
    <dgm:pt modelId="{FCC83D47-8ECA-40A7-B06F-337E58CAD1E5}" type="sibTrans" cxnId="{3339917B-D0EA-4D99-A6FD-744F6CE02B06}">
      <dgm:prSet/>
      <dgm:spPr/>
    </dgm:pt>
    <dgm:pt modelId="{14CA7649-8FF2-44E2-A03D-128B10130719}" type="pres">
      <dgm:prSet presAssocID="{B9CCF126-598D-4D41-A9B2-9049D39F3ECB}" presName="linear" presStyleCnt="0">
        <dgm:presLayoutVars>
          <dgm:animLvl val="lvl"/>
          <dgm:resizeHandles val="exact"/>
        </dgm:presLayoutVars>
      </dgm:prSet>
      <dgm:spPr/>
    </dgm:pt>
    <dgm:pt modelId="{C1BA575D-801F-4480-8BF2-1BC29CE0CF63}" type="pres">
      <dgm:prSet presAssocID="{FFBBD2EB-A7F4-40BD-8A1F-C641492C0DC8}" presName="parentText" presStyleLbl="node1" presStyleIdx="0" presStyleCnt="5">
        <dgm:presLayoutVars>
          <dgm:chMax val="0"/>
          <dgm:bulletEnabled val="1"/>
        </dgm:presLayoutVars>
      </dgm:prSet>
      <dgm:spPr/>
    </dgm:pt>
    <dgm:pt modelId="{34A780DD-1E70-4A7D-B00B-0D435011FAE9}" type="pres">
      <dgm:prSet presAssocID="{A025C784-13CE-4E07-8092-82C1FCADB630}" presName="spacer" presStyleCnt="0"/>
      <dgm:spPr/>
    </dgm:pt>
    <dgm:pt modelId="{A0472EAC-279E-47E5-B187-31CED80FC2FA}" type="pres">
      <dgm:prSet presAssocID="{74FBDBD6-C66C-4CAE-8ACF-55C7DFBCB8B0}" presName="parentText" presStyleLbl="node1" presStyleIdx="1" presStyleCnt="5">
        <dgm:presLayoutVars>
          <dgm:chMax val="0"/>
          <dgm:bulletEnabled val="1"/>
        </dgm:presLayoutVars>
      </dgm:prSet>
      <dgm:spPr/>
    </dgm:pt>
    <dgm:pt modelId="{6208CB2B-D563-4FD8-A36B-6F3B1A95C4D6}" type="pres">
      <dgm:prSet presAssocID="{7D218DD5-4151-4FE4-8652-98524B2EF8E9}" presName="spacer" presStyleCnt="0"/>
      <dgm:spPr/>
    </dgm:pt>
    <dgm:pt modelId="{1CA33409-CF06-4E2B-B58D-8B7335C0FF11}" type="pres">
      <dgm:prSet presAssocID="{0531F64A-02AF-49E4-9A23-A15C27A860BF}" presName="parentText" presStyleLbl="node1" presStyleIdx="2" presStyleCnt="5">
        <dgm:presLayoutVars>
          <dgm:chMax val="0"/>
          <dgm:bulletEnabled val="1"/>
        </dgm:presLayoutVars>
      </dgm:prSet>
      <dgm:spPr/>
    </dgm:pt>
    <dgm:pt modelId="{2333A052-87A0-466C-B125-90F667F5DD33}" type="pres">
      <dgm:prSet presAssocID="{37AC8124-56CF-4493-B798-4F6246D281B4}" presName="spacer" presStyleCnt="0"/>
      <dgm:spPr/>
    </dgm:pt>
    <dgm:pt modelId="{EC88E74E-1E4A-4C78-9863-F5A33FE168EF}" type="pres">
      <dgm:prSet presAssocID="{9CC2B516-6798-4DDA-9D97-A4775D8F0D17}" presName="parentText" presStyleLbl="node1" presStyleIdx="3" presStyleCnt="5">
        <dgm:presLayoutVars>
          <dgm:chMax val="0"/>
          <dgm:bulletEnabled val="1"/>
        </dgm:presLayoutVars>
      </dgm:prSet>
      <dgm:spPr/>
    </dgm:pt>
    <dgm:pt modelId="{67C7FC83-609E-449B-B481-8E0FDA70D002}" type="pres">
      <dgm:prSet presAssocID="{98E007AA-D84B-414D-B35C-D5496C8D3603}" presName="spacer" presStyleCnt="0"/>
      <dgm:spPr/>
    </dgm:pt>
    <dgm:pt modelId="{69E0904E-8F2B-4FF3-A7F1-C390440A7086}" type="pres">
      <dgm:prSet presAssocID="{EB947BA0-9B69-4C1D-B087-23C85C5B6646}" presName="parentText" presStyleLbl="node1" presStyleIdx="4" presStyleCnt="5">
        <dgm:presLayoutVars>
          <dgm:chMax val="0"/>
          <dgm:bulletEnabled val="1"/>
        </dgm:presLayoutVars>
      </dgm:prSet>
      <dgm:spPr/>
    </dgm:pt>
  </dgm:ptLst>
  <dgm:cxnLst>
    <dgm:cxn modelId="{131B1703-8981-48BF-8AA1-5803AC672EE3}" srcId="{B9CCF126-598D-4D41-A9B2-9049D39F3ECB}" destId="{FFBBD2EB-A7F4-40BD-8A1F-C641492C0DC8}" srcOrd="0" destOrd="0" parTransId="{91156E20-512F-4006-95FB-3C1194DEEE7E}" sibTransId="{A025C784-13CE-4E07-8092-82C1FCADB630}"/>
    <dgm:cxn modelId="{7923BD09-EEB7-4F05-AFB8-C4830B882ABF}" srcId="{B9CCF126-598D-4D41-A9B2-9049D39F3ECB}" destId="{74FBDBD6-C66C-4CAE-8ACF-55C7DFBCB8B0}" srcOrd="1" destOrd="0" parTransId="{853BCF14-616E-4042-920B-08E13D0429EF}" sibTransId="{7D218DD5-4151-4FE4-8652-98524B2EF8E9}"/>
    <dgm:cxn modelId="{01E3B51A-FF9F-4088-8F92-7E8EA736C039}" type="presOf" srcId="{0531F64A-02AF-49E4-9A23-A15C27A860BF}" destId="{1CA33409-CF06-4E2B-B58D-8B7335C0FF11}" srcOrd="0" destOrd="0" presId="urn:microsoft.com/office/officeart/2005/8/layout/vList2"/>
    <dgm:cxn modelId="{F4DDC325-E9FB-4242-B894-2BFCDD6C0E1A}" srcId="{B9CCF126-598D-4D41-A9B2-9049D39F3ECB}" destId="{9CC2B516-6798-4DDA-9D97-A4775D8F0D17}" srcOrd="3" destOrd="0" parTransId="{B173674C-84AB-4095-941B-FAEE8D4CD586}" sibTransId="{98E007AA-D84B-414D-B35C-D5496C8D3603}"/>
    <dgm:cxn modelId="{317C7427-3429-4DA9-8A2F-CAC6498CA47A}" type="presOf" srcId="{74FBDBD6-C66C-4CAE-8ACF-55C7DFBCB8B0}" destId="{A0472EAC-279E-47E5-B187-31CED80FC2FA}" srcOrd="0" destOrd="0" presId="urn:microsoft.com/office/officeart/2005/8/layout/vList2"/>
    <dgm:cxn modelId="{87AA655D-79EE-441C-9F09-F6CC9DE0EED2}" type="presOf" srcId="{EB947BA0-9B69-4C1D-B087-23C85C5B6646}" destId="{69E0904E-8F2B-4FF3-A7F1-C390440A7086}" srcOrd="0" destOrd="0" presId="urn:microsoft.com/office/officeart/2005/8/layout/vList2"/>
    <dgm:cxn modelId="{BFD6F656-FE47-499B-B203-3BFB8DD35709}" srcId="{B9CCF126-598D-4D41-A9B2-9049D39F3ECB}" destId="{0531F64A-02AF-49E4-9A23-A15C27A860BF}" srcOrd="2" destOrd="0" parTransId="{B64F0B60-115C-4BE7-A220-ECCEFAE412C4}" sibTransId="{37AC8124-56CF-4493-B798-4F6246D281B4}"/>
    <dgm:cxn modelId="{3339917B-D0EA-4D99-A6FD-744F6CE02B06}" srcId="{B9CCF126-598D-4D41-A9B2-9049D39F3ECB}" destId="{EB947BA0-9B69-4C1D-B087-23C85C5B6646}" srcOrd="4" destOrd="0" parTransId="{9D1A838D-B2E0-40BA-A355-D0EB86F84DD2}" sibTransId="{FCC83D47-8ECA-40A7-B06F-337E58CAD1E5}"/>
    <dgm:cxn modelId="{6CECBC82-B9E1-4D3F-B094-366CA3522F65}" type="presOf" srcId="{FFBBD2EB-A7F4-40BD-8A1F-C641492C0DC8}" destId="{C1BA575D-801F-4480-8BF2-1BC29CE0CF63}" srcOrd="0" destOrd="0" presId="urn:microsoft.com/office/officeart/2005/8/layout/vList2"/>
    <dgm:cxn modelId="{F483748E-BD6E-480F-B443-0C29BED129F7}" type="presOf" srcId="{B9CCF126-598D-4D41-A9B2-9049D39F3ECB}" destId="{14CA7649-8FF2-44E2-A03D-128B10130719}" srcOrd="0" destOrd="0" presId="urn:microsoft.com/office/officeart/2005/8/layout/vList2"/>
    <dgm:cxn modelId="{4A2181B5-43F7-433E-A1A0-874C81079629}" type="presOf" srcId="{9CC2B516-6798-4DDA-9D97-A4775D8F0D17}" destId="{EC88E74E-1E4A-4C78-9863-F5A33FE168EF}" srcOrd="0" destOrd="0" presId="urn:microsoft.com/office/officeart/2005/8/layout/vList2"/>
    <dgm:cxn modelId="{32D37F79-B908-4FC1-89A8-9908FCA7EED4}" type="presParOf" srcId="{14CA7649-8FF2-44E2-A03D-128B10130719}" destId="{C1BA575D-801F-4480-8BF2-1BC29CE0CF63}" srcOrd="0" destOrd="0" presId="urn:microsoft.com/office/officeart/2005/8/layout/vList2"/>
    <dgm:cxn modelId="{DEA4EC13-CD39-4C45-8568-4A32D8241E49}" type="presParOf" srcId="{14CA7649-8FF2-44E2-A03D-128B10130719}" destId="{34A780DD-1E70-4A7D-B00B-0D435011FAE9}" srcOrd="1" destOrd="0" presId="urn:microsoft.com/office/officeart/2005/8/layout/vList2"/>
    <dgm:cxn modelId="{46694076-AB10-4AE1-838E-19B77D3CEC90}" type="presParOf" srcId="{14CA7649-8FF2-44E2-A03D-128B10130719}" destId="{A0472EAC-279E-47E5-B187-31CED80FC2FA}" srcOrd="2" destOrd="0" presId="urn:microsoft.com/office/officeart/2005/8/layout/vList2"/>
    <dgm:cxn modelId="{F5F14625-885D-4273-9FC7-D20E1FB37CA1}" type="presParOf" srcId="{14CA7649-8FF2-44E2-A03D-128B10130719}" destId="{6208CB2B-D563-4FD8-A36B-6F3B1A95C4D6}" srcOrd="3" destOrd="0" presId="urn:microsoft.com/office/officeart/2005/8/layout/vList2"/>
    <dgm:cxn modelId="{A228EA42-B411-452A-B8AA-2000C426F1E3}" type="presParOf" srcId="{14CA7649-8FF2-44E2-A03D-128B10130719}" destId="{1CA33409-CF06-4E2B-B58D-8B7335C0FF11}" srcOrd="4" destOrd="0" presId="urn:microsoft.com/office/officeart/2005/8/layout/vList2"/>
    <dgm:cxn modelId="{0025E33E-37D6-4DB3-852B-B2200471514A}" type="presParOf" srcId="{14CA7649-8FF2-44E2-A03D-128B10130719}" destId="{2333A052-87A0-466C-B125-90F667F5DD33}" srcOrd="5" destOrd="0" presId="urn:microsoft.com/office/officeart/2005/8/layout/vList2"/>
    <dgm:cxn modelId="{C7CA6F82-E6B4-49DC-B9A2-F9DA4AC8BF32}" type="presParOf" srcId="{14CA7649-8FF2-44E2-A03D-128B10130719}" destId="{EC88E74E-1E4A-4C78-9863-F5A33FE168EF}" srcOrd="6" destOrd="0" presId="urn:microsoft.com/office/officeart/2005/8/layout/vList2"/>
    <dgm:cxn modelId="{D35DFD03-E622-4D69-823F-25ADFA2E5AEC}" type="presParOf" srcId="{14CA7649-8FF2-44E2-A03D-128B10130719}" destId="{67C7FC83-609E-449B-B481-8E0FDA70D002}" srcOrd="7" destOrd="0" presId="urn:microsoft.com/office/officeart/2005/8/layout/vList2"/>
    <dgm:cxn modelId="{4D91E09B-0A0C-484F-86CC-D895FBF63630}" type="presParOf" srcId="{14CA7649-8FF2-44E2-A03D-128B10130719}" destId="{69E0904E-8F2B-4FF3-A7F1-C390440A708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A575D-801F-4480-8BF2-1BC29CE0CF63}">
      <dsp:nvSpPr>
        <dsp:cNvPr id="0" name=""/>
        <dsp:cNvSpPr/>
      </dsp:nvSpPr>
      <dsp:spPr>
        <a:xfrm>
          <a:off x="0" y="43068"/>
          <a:ext cx="6492875" cy="964684"/>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chemeClr val="tx1"/>
              </a:solidFill>
            </a:rPr>
            <a:t>Wie </a:t>
          </a:r>
          <a:r>
            <a:rPr lang="en-US" sz="1700" kern="1200" dirty="0" err="1">
              <a:solidFill>
                <a:schemeClr val="tx1"/>
              </a:solidFill>
            </a:rPr>
            <a:t>hoch</a:t>
          </a:r>
          <a:r>
            <a:rPr lang="en-US" sz="1700" kern="1200" dirty="0">
              <a:solidFill>
                <a:schemeClr val="tx1"/>
              </a:solidFill>
            </a:rPr>
            <a:t> </a:t>
          </a:r>
          <a:r>
            <a:rPr lang="en-US" sz="1700" kern="1200" dirty="0" err="1">
              <a:solidFill>
                <a:schemeClr val="tx1"/>
              </a:solidFill>
            </a:rPr>
            <a:t>dieser</a:t>
          </a:r>
          <a:r>
            <a:rPr lang="en-US" sz="1700" kern="1200" dirty="0">
              <a:solidFill>
                <a:schemeClr val="tx1"/>
              </a:solidFill>
            </a:rPr>
            <a:t> </a:t>
          </a:r>
          <a:r>
            <a:rPr lang="en-US" sz="1700" b="0" u="none" kern="1200" dirty="0" err="1">
              <a:solidFill>
                <a:schemeClr val="tx1"/>
              </a:solidFill>
            </a:rPr>
            <a:t>Rentenbeitrag</a:t>
          </a:r>
          <a:r>
            <a:rPr lang="en-US" sz="1700" kern="1200" dirty="0">
              <a:solidFill>
                <a:schemeClr val="tx1"/>
              </a:solidFill>
            </a:rPr>
            <a:t> </a:t>
          </a:r>
          <a:r>
            <a:rPr lang="en-US" sz="1700" kern="1200" dirty="0" err="1">
              <a:solidFill>
                <a:schemeClr val="tx1"/>
              </a:solidFill>
            </a:rPr>
            <a:t>ist</a:t>
          </a:r>
          <a:r>
            <a:rPr lang="en-US" sz="1700" kern="1200" dirty="0">
              <a:solidFill>
                <a:schemeClr val="tx1"/>
              </a:solidFill>
            </a:rPr>
            <a:t>, </a:t>
          </a:r>
          <a:r>
            <a:rPr lang="en-US" sz="1700" kern="1200" dirty="0" err="1">
              <a:solidFill>
                <a:schemeClr val="tx1"/>
              </a:solidFill>
            </a:rPr>
            <a:t>hängt</a:t>
          </a:r>
          <a:r>
            <a:rPr lang="en-US" sz="1700" kern="1200" dirty="0">
              <a:solidFill>
                <a:schemeClr val="tx1"/>
              </a:solidFill>
            </a:rPr>
            <a:t> von </a:t>
          </a:r>
          <a:r>
            <a:rPr lang="en-US" sz="1700" kern="1200" dirty="0">
              <a:solidFill>
                <a:schemeClr val="tx1"/>
              </a:solidFill>
              <a:latin typeface="Gill Sans Nova"/>
            </a:rPr>
            <a:t>dem </a:t>
          </a:r>
          <a:r>
            <a:rPr lang="en-US" sz="1700" kern="1200" dirty="0" err="1">
              <a:solidFill>
                <a:schemeClr val="tx1"/>
              </a:solidFill>
            </a:rPr>
            <a:t>monatlichen</a:t>
          </a:r>
          <a:r>
            <a:rPr lang="en-US" sz="1700" kern="1200" dirty="0">
              <a:solidFill>
                <a:schemeClr val="tx1"/>
              </a:solidFill>
              <a:latin typeface="Gill Sans Nova"/>
            </a:rPr>
            <a:t> </a:t>
          </a:r>
          <a:r>
            <a:rPr lang="en-US" sz="1700" kern="1200" dirty="0" err="1">
              <a:solidFill>
                <a:schemeClr val="tx1"/>
              </a:solidFill>
              <a:latin typeface="Gill Sans Nova"/>
            </a:rPr>
            <a:t>Einkommen</a:t>
          </a:r>
          <a:r>
            <a:rPr lang="en-US" sz="1700" kern="1200" dirty="0">
              <a:solidFill>
                <a:schemeClr val="tx1"/>
              </a:solidFill>
            </a:rPr>
            <a:t> </a:t>
          </a:r>
          <a:r>
            <a:rPr lang="en-US" sz="1700" kern="1200" dirty="0">
              <a:solidFill>
                <a:schemeClr val="tx1"/>
              </a:solidFill>
              <a:latin typeface="Gill Sans Nova"/>
            </a:rPr>
            <a:t>des </a:t>
          </a:r>
          <a:r>
            <a:rPr lang="en-US" sz="1700" kern="1200" dirty="0" err="1">
              <a:solidFill>
                <a:schemeClr val="tx1"/>
              </a:solidFill>
              <a:latin typeface="Gill Sans Nova"/>
            </a:rPr>
            <a:t>Arbeitnehmers</a:t>
          </a:r>
          <a:r>
            <a:rPr lang="en-US" sz="1700" kern="1200" dirty="0">
              <a:solidFill>
                <a:schemeClr val="tx1"/>
              </a:solidFill>
              <a:latin typeface="Gill Sans Nova"/>
            </a:rPr>
            <a:t> ab</a:t>
          </a:r>
          <a:r>
            <a:rPr lang="en-US" sz="1700" kern="1200" dirty="0">
              <a:solidFill>
                <a:schemeClr val="tx1"/>
              </a:solidFill>
            </a:rPr>
            <a:t>.</a:t>
          </a:r>
        </a:p>
      </dsp:txBody>
      <dsp:txXfrm>
        <a:off x="47092" y="90160"/>
        <a:ext cx="6398691" cy="870500"/>
      </dsp:txXfrm>
    </dsp:sp>
    <dsp:sp modelId="{A0472EAC-279E-47E5-B187-31CED80FC2FA}">
      <dsp:nvSpPr>
        <dsp:cNvPr id="0" name=""/>
        <dsp:cNvSpPr/>
      </dsp:nvSpPr>
      <dsp:spPr>
        <a:xfrm>
          <a:off x="0" y="1056713"/>
          <a:ext cx="6492875" cy="964684"/>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err="1">
              <a:solidFill>
                <a:schemeClr val="tx1"/>
              </a:solidFill>
            </a:rPr>
            <a:t>Wer</a:t>
          </a:r>
          <a:r>
            <a:rPr lang="en-US" sz="1700" kern="1200" dirty="0">
              <a:solidFill>
                <a:schemeClr val="tx1"/>
              </a:solidFill>
            </a:rPr>
            <a:t> </a:t>
          </a:r>
          <a:r>
            <a:rPr lang="en-US" sz="1700" kern="1200" dirty="0" err="1">
              <a:solidFill>
                <a:schemeClr val="tx1"/>
              </a:solidFill>
            </a:rPr>
            <a:t>mehr</a:t>
          </a:r>
          <a:r>
            <a:rPr lang="en-US" sz="1700" kern="1200" dirty="0">
              <a:solidFill>
                <a:schemeClr val="tx1"/>
              </a:solidFill>
            </a:rPr>
            <a:t> </a:t>
          </a:r>
          <a:r>
            <a:rPr lang="en-US" sz="1700" kern="1200" dirty="0" err="1">
              <a:solidFill>
                <a:schemeClr val="tx1"/>
              </a:solidFill>
            </a:rPr>
            <a:t>verdient</a:t>
          </a:r>
          <a:r>
            <a:rPr lang="en-US" sz="1700" kern="1200" dirty="0">
              <a:solidFill>
                <a:schemeClr val="tx1"/>
              </a:solidFill>
            </a:rPr>
            <a:t>, </a:t>
          </a:r>
          <a:r>
            <a:rPr lang="en-US" sz="1700" kern="1200" dirty="0" err="1">
              <a:solidFill>
                <a:schemeClr val="tx1"/>
              </a:solidFill>
            </a:rPr>
            <a:t>zahlt</a:t>
          </a:r>
          <a:r>
            <a:rPr lang="en-US" sz="1700" kern="1200" dirty="0">
              <a:solidFill>
                <a:schemeClr val="tx1"/>
              </a:solidFill>
            </a:rPr>
            <a:t> </a:t>
          </a:r>
          <a:r>
            <a:rPr lang="en-US" sz="1700" kern="1200" dirty="0" err="1">
              <a:solidFill>
                <a:schemeClr val="tx1"/>
              </a:solidFill>
            </a:rPr>
            <a:t>mehr</a:t>
          </a:r>
          <a:r>
            <a:rPr lang="en-US" sz="1700" kern="1200" dirty="0">
              <a:solidFill>
                <a:schemeClr val="tx1"/>
              </a:solidFill>
            </a:rPr>
            <a:t> in die </a:t>
          </a:r>
          <a:r>
            <a:rPr lang="en-US" sz="1700" kern="1200" dirty="0" err="1">
              <a:solidFill>
                <a:schemeClr val="tx1"/>
              </a:solidFill>
            </a:rPr>
            <a:t>Rentenkasse</a:t>
          </a:r>
          <a:r>
            <a:rPr lang="en-US" sz="1700" kern="1200" dirty="0">
              <a:solidFill>
                <a:schemeClr val="tx1"/>
              </a:solidFill>
            </a:rPr>
            <a:t> </a:t>
          </a:r>
          <a:r>
            <a:rPr lang="en-US" sz="1700" kern="1200" dirty="0" err="1">
              <a:solidFill>
                <a:schemeClr val="tx1"/>
              </a:solidFill>
            </a:rPr>
            <a:t>ein</a:t>
          </a:r>
          <a:r>
            <a:rPr lang="en-US" sz="1700" kern="1200" dirty="0">
              <a:solidFill>
                <a:schemeClr val="tx1"/>
              </a:solidFill>
            </a:rPr>
            <a:t> und </a:t>
          </a:r>
          <a:r>
            <a:rPr lang="en-US" sz="1700" kern="1200" dirty="0" err="1">
              <a:solidFill>
                <a:schemeClr val="tx1"/>
              </a:solidFill>
              <a:latin typeface="Gill Sans Nova"/>
            </a:rPr>
            <a:t>erhält</a:t>
          </a:r>
          <a:r>
            <a:rPr lang="en-US" sz="1700" kern="1200" dirty="0">
              <a:solidFill>
                <a:schemeClr val="tx1"/>
              </a:solidFill>
              <a:latin typeface="Gill Sans Nova"/>
            </a:rPr>
            <a:t> </a:t>
          </a:r>
          <a:r>
            <a:rPr lang="en-US" sz="1700" kern="1200" dirty="0" err="1">
              <a:solidFill>
                <a:schemeClr val="tx1"/>
              </a:solidFill>
            </a:rPr>
            <a:t>dafür</a:t>
          </a:r>
          <a:r>
            <a:rPr lang="en-US" sz="1700" kern="1200" dirty="0">
              <a:solidFill>
                <a:schemeClr val="tx1"/>
              </a:solidFill>
            </a:rPr>
            <a:t> </a:t>
          </a:r>
          <a:r>
            <a:rPr lang="en-US" sz="1700" kern="1200" dirty="0" err="1">
              <a:solidFill>
                <a:schemeClr val="tx1"/>
              </a:solidFill>
            </a:rPr>
            <a:t>später</a:t>
          </a:r>
          <a:r>
            <a:rPr lang="en-US" sz="1700" kern="1200" dirty="0">
              <a:solidFill>
                <a:schemeClr val="tx1"/>
              </a:solidFill>
              <a:latin typeface="Gill Sans Nova"/>
            </a:rPr>
            <a:t> </a:t>
          </a:r>
          <a:r>
            <a:rPr lang="en-US" sz="1700" kern="1200" dirty="0" err="1">
              <a:solidFill>
                <a:schemeClr val="tx1"/>
              </a:solidFill>
            </a:rPr>
            <a:t>eine</a:t>
          </a:r>
          <a:r>
            <a:rPr lang="en-US" sz="1700" kern="1200" dirty="0">
              <a:solidFill>
                <a:schemeClr val="tx1"/>
              </a:solidFill>
            </a:rPr>
            <a:t> </a:t>
          </a:r>
          <a:r>
            <a:rPr lang="en-US" sz="1700" kern="1200" dirty="0" err="1">
              <a:solidFill>
                <a:schemeClr val="tx1"/>
              </a:solidFill>
            </a:rPr>
            <a:t>höhere</a:t>
          </a:r>
          <a:r>
            <a:rPr lang="en-US" sz="1700" kern="1200" dirty="0">
              <a:solidFill>
                <a:schemeClr val="tx1"/>
              </a:solidFill>
            </a:rPr>
            <a:t> Rente.</a:t>
          </a:r>
        </a:p>
      </dsp:txBody>
      <dsp:txXfrm>
        <a:off x="47092" y="1103805"/>
        <a:ext cx="6398691" cy="870500"/>
      </dsp:txXfrm>
    </dsp:sp>
    <dsp:sp modelId="{1CA33409-CF06-4E2B-B58D-8B7335C0FF11}">
      <dsp:nvSpPr>
        <dsp:cNvPr id="0" name=""/>
        <dsp:cNvSpPr/>
      </dsp:nvSpPr>
      <dsp:spPr>
        <a:xfrm>
          <a:off x="0" y="2070357"/>
          <a:ext cx="6492875" cy="964684"/>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err="1">
              <a:solidFill>
                <a:schemeClr val="tx1"/>
              </a:solidFill>
            </a:rPr>
            <a:t>Derzeit</a:t>
          </a:r>
          <a:r>
            <a:rPr lang="en-US" sz="1700" kern="1200" dirty="0">
              <a:solidFill>
                <a:schemeClr val="tx1"/>
              </a:solidFill>
            </a:rPr>
            <a:t> </a:t>
          </a:r>
          <a:r>
            <a:rPr lang="en-US" sz="1700" kern="1200" dirty="0" err="1">
              <a:solidFill>
                <a:schemeClr val="tx1"/>
              </a:solidFill>
            </a:rPr>
            <a:t>beträgt</a:t>
          </a:r>
          <a:r>
            <a:rPr lang="en-US" sz="1700" kern="1200" dirty="0">
              <a:solidFill>
                <a:schemeClr val="tx1"/>
              </a:solidFill>
            </a:rPr>
            <a:t> der </a:t>
          </a:r>
          <a:r>
            <a:rPr lang="en-US" sz="1700" kern="1200" dirty="0" err="1">
              <a:solidFill>
                <a:schemeClr val="tx1"/>
              </a:solidFill>
            </a:rPr>
            <a:t>Rentenbeitrag</a:t>
          </a:r>
          <a:r>
            <a:rPr lang="en-US" sz="1700" kern="1200" dirty="0">
              <a:solidFill>
                <a:schemeClr val="tx1"/>
              </a:solidFill>
            </a:rPr>
            <a:t> 18,6 </a:t>
          </a:r>
          <a:r>
            <a:rPr lang="en-US" sz="1700" kern="1200" dirty="0" err="1">
              <a:solidFill>
                <a:schemeClr val="tx1"/>
              </a:solidFill>
            </a:rPr>
            <a:t>Prozent</a:t>
          </a:r>
          <a:r>
            <a:rPr lang="en-US" sz="1700" kern="1200" dirty="0">
              <a:solidFill>
                <a:schemeClr val="tx1"/>
              </a:solidFill>
            </a:rPr>
            <a:t> des </a:t>
          </a:r>
          <a:r>
            <a:rPr lang="en-US" sz="1700" kern="1200" dirty="0" err="1">
              <a:solidFill>
                <a:schemeClr val="tx1"/>
              </a:solidFill>
            </a:rPr>
            <a:t>Bruttolohns</a:t>
          </a:r>
          <a:r>
            <a:rPr lang="en-US" sz="1700" kern="1200" dirty="0">
              <a:solidFill>
                <a:schemeClr val="tx1"/>
              </a:solidFill>
            </a:rPr>
            <a:t>, also des Lohns </a:t>
          </a:r>
          <a:r>
            <a:rPr lang="en-US" sz="1700" kern="1200" dirty="0" err="1">
              <a:solidFill>
                <a:schemeClr val="tx1"/>
              </a:solidFill>
            </a:rPr>
            <a:t>vor</a:t>
          </a:r>
          <a:r>
            <a:rPr lang="en-US" sz="1700" kern="1200" dirty="0">
              <a:solidFill>
                <a:schemeClr val="tx1"/>
              </a:solidFill>
            </a:rPr>
            <a:t> dem Abzug von </a:t>
          </a:r>
          <a:r>
            <a:rPr lang="en-US" sz="1700" kern="1200" dirty="0" err="1">
              <a:solidFill>
                <a:schemeClr val="tx1"/>
              </a:solidFill>
            </a:rPr>
            <a:t>Steuern</a:t>
          </a:r>
          <a:r>
            <a:rPr lang="en-US" sz="1700" kern="1200" dirty="0">
              <a:solidFill>
                <a:schemeClr val="tx1"/>
              </a:solidFill>
            </a:rPr>
            <a:t> und </a:t>
          </a:r>
          <a:r>
            <a:rPr lang="en-US" sz="1700" kern="1200" dirty="0" err="1">
              <a:solidFill>
                <a:schemeClr val="tx1"/>
              </a:solidFill>
            </a:rPr>
            <a:t>Sozialversicherungsbeiträgen</a:t>
          </a:r>
          <a:r>
            <a:rPr lang="en-US" sz="1700" kern="1200" dirty="0">
              <a:solidFill>
                <a:schemeClr val="tx1"/>
              </a:solidFill>
              <a:latin typeface="Gill Sans Nova"/>
            </a:rPr>
            <a:t> den </a:t>
          </a:r>
          <a:r>
            <a:rPr lang="en-US" sz="1700" kern="1200" dirty="0" err="1">
              <a:solidFill>
                <a:schemeClr val="tx1"/>
              </a:solidFill>
              <a:latin typeface="Gill Sans Nova"/>
            </a:rPr>
            <a:t>Beitrag</a:t>
          </a:r>
          <a:r>
            <a:rPr lang="en-US" sz="1700" kern="1200" dirty="0">
              <a:solidFill>
                <a:schemeClr val="tx1"/>
              </a:solidFill>
              <a:latin typeface="Gill Sans Nova"/>
            </a:rPr>
            <a:t> </a:t>
          </a:r>
          <a:r>
            <a:rPr lang="en-US" sz="1700" kern="1200" dirty="0" err="1">
              <a:solidFill>
                <a:schemeClr val="tx1"/>
              </a:solidFill>
              <a:latin typeface="Gill Sans Nova"/>
            </a:rPr>
            <a:t>zahlt</a:t>
          </a:r>
          <a:r>
            <a:rPr lang="en-US" sz="1700" kern="1200" dirty="0">
              <a:solidFill>
                <a:schemeClr val="tx1"/>
              </a:solidFill>
              <a:latin typeface="Gill Sans Nova"/>
            </a:rPr>
            <a:t> </a:t>
          </a:r>
          <a:r>
            <a:rPr lang="en-US" sz="1700" kern="1200" dirty="0" err="1">
              <a:solidFill>
                <a:schemeClr val="tx1"/>
              </a:solidFill>
              <a:latin typeface="Gill Sans Nova"/>
            </a:rPr>
            <a:t>jeder</a:t>
          </a:r>
          <a:r>
            <a:rPr lang="en-US" sz="1700" kern="1200" dirty="0">
              <a:solidFill>
                <a:schemeClr val="tx1"/>
              </a:solidFill>
              <a:latin typeface="Gill Sans Nova"/>
            </a:rPr>
            <a:t> </a:t>
          </a:r>
          <a:r>
            <a:rPr lang="en-US" sz="1700" kern="1200" dirty="0" err="1">
              <a:solidFill>
                <a:schemeClr val="tx1"/>
              </a:solidFill>
              <a:latin typeface="Gill Sans Nova"/>
            </a:rPr>
            <a:t>Monatlich</a:t>
          </a:r>
          <a:r>
            <a:rPr lang="en-US" sz="1700" kern="1200" dirty="0">
              <a:solidFill>
                <a:schemeClr val="tx1"/>
              </a:solidFill>
            </a:rPr>
            <a:t>.</a:t>
          </a:r>
        </a:p>
      </dsp:txBody>
      <dsp:txXfrm>
        <a:off x="47092" y="2117449"/>
        <a:ext cx="6398691" cy="870500"/>
      </dsp:txXfrm>
    </dsp:sp>
    <dsp:sp modelId="{EC88E74E-1E4A-4C78-9863-F5A33FE168EF}">
      <dsp:nvSpPr>
        <dsp:cNvPr id="0" name=""/>
        <dsp:cNvSpPr/>
      </dsp:nvSpPr>
      <dsp:spPr>
        <a:xfrm>
          <a:off x="0" y="3084002"/>
          <a:ext cx="6492875" cy="964684"/>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solidFill>
                <a:schemeClr val="tx1"/>
              </a:solidFill>
            </a:rPr>
            <a:t>Es </a:t>
          </a:r>
          <a:r>
            <a:rPr lang="en-US" sz="1700" kern="1200" dirty="0" err="1">
              <a:solidFill>
                <a:schemeClr val="tx1"/>
              </a:solidFill>
            </a:rPr>
            <a:t>gibt</a:t>
          </a:r>
          <a:r>
            <a:rPr lang="en-US" sz="1700" kern="1200" dirty="0">
              <a:solidFill>
                <a:schemeClr val="tx1"/>
              </a:solidFill>
            </a:rPr>
            <a:t> </a:t>
          </a:r>
          <a:r>
            <a:rPr lang="en-US" sz="1700" kern="1200" dirty="0" err="1">
              <a:solidFill>
                <a:schemeClr val="tx1"/>
              </a:solidFill>
            </a:rPr>
            <a:t>eine</a:t>
          </a:r>
          <a:r>
            <a:rPr lang="en-US" sz="1700" kern="1200" dirty="0">
              <a:solidFill>
                <a:schemeClr val="tx1"/>
              </a:solidFill>
            </a:rPr>
            <a:t> </a:t>
          </a:r>
          <a:r>
            <a:rPr lang="en-US" sz="1700" kern="1200" dirty="0" err="1">
              <a:solidFill>
                <a:schemeClr val="tx1"/>
              </a:solidFill>
            </a:rPr>
            <a:t>Obergrenze</a:t>
          </a:r>
          <a:r>
            <a:rPr lang="en-US" sz="1700" kern="1200" dirty="0">
              <a:solidFill>
                <a:schemeClr val="tx1"/>
              </a:solidFill>
            </a:rPr>
            <a:t>, die </a:t>
          </a:r>
          <a:r>
            <a:rPr lang="en-US" sz="1700" kern="1200" dirty="0" err="1">
              <a:solidFill>
                <a:schemeClr val="tx1"/>
              </a:solidFill>
            </a:rPr>
            <a:t>sogenannte</a:t>
          </a:r>
          <a:r>
            <a:rPr lang="en-US" sz="1700" kern="1200" dirty="0">
              <a:solidFill>
                <a:schemeClr val="tx1"/>
              </a:solidFill>
            </a:rPr>
            <a:t> </a:t>
          </a:r>
          <a:r>
            <a:rPr lang="en-US" sz="1700" kern="1200" dirty="0" err="1">
              <a:solidFill>
                <a:schemeClr val="tx1"/>
              </a:solidFill>
            </a:rPr>
            <a:t>Beitragsbemessungsgrenze</a:t>
          </a:r>
          <a:r>
            <a:rPr lang="en-US" sz="1700" kern="1200" dirty="0">
              <a:solidFill>
                <a:schemeClr val="tx1"/>
              </a:solidFill>
            </a:rPr>
            <a:t>. </a:t>
          </a:r>
          <a:r>
            <a:rPr lang="en-US" sz="1700" kern="1200" dirty="0" err="1">
              <a:solidFill>
                <a:schemeClr val="tx1"/>
              </a:solidFill>
            </a:rPr>
            <a:t>Wer</a:t>
          </a:r>
          <a:r>
            <a:rPr lang="en-US" sz="1700" kern="1200" dirty="0">
              <a:solidFill>
                <a:schemeClr val="tx1"/>
              </a:solidFill>
            </a:rPr>
            <a:t> </a:t>
          </a:r>
          <a:r>
            <a:rPr lang="en-US" sz="1700" kern="1200" dirty="0" err="1">
              <a:solidFill>
                <a:schemeClr val="tx1"/>
              </a:solidFill>
              <a:latin typeface="Gill Sans Nova"/>
            </a:rPr>
            <a:t>mehr</a:t>
          </a:r>
          <a:r>
            <a:rPr lang="en-US" sz="1700" kern="1200" dirty="0">
              <a:solidFill>
                <a:schemeClr val="tx1"/>
              </a:solidFill>
              <a:latin typeface="Gill Sans Nova"/>
            </a:rPr>
            <a:t> </a:t>
          </a:r>
          <a:r>
            <a:rPr lang="en-US" sz="1700" kern="1200" dirty="0" err="1">
              <a:solidFill>
                <a:schemeClr val="tx1"/>
              </a:solidFill>
              <a:latin typeface="Gill Sans Nova"/>
            </a:rPr>
            <a:t>verdient</a:t>
          </a:r>
          <a:r>
            <a:rPr lang="en-US" sz="1700" kern="1200" dirty="0">
              <a:solidFill>
                <a:schemeClr val="tx1"/>
              </a:solidFill>
            </a:rPr>
            <a:t>, muss für das </a:t>
          </a:r>
          <a:r>
            <a:rPr lang="en-US" sz="1700" kern="1200" dirty="0" err="1">
              <a:solidFill>
                <a:schemeClr val="tx1"/>
              </a:solidFill>
            </a:rPr>
            <a:t>Einkommen</a:t>
          </a:r>
          <a:r>
            <a:rPr lang="en-US" sz="1700" kern="1200" dirty="0">
              <a:solidFill>
                <a:schemeClr val="tx1"/>
              </a:solidFill>
            </a:rPr>
            <a:t>, das </a:t>
          </a:r>
          <a:r>
            <a:rPr lang="en-US" sz="1700" kern="1200" dirty="0" err="1">
              <a:solidFill>
                <a:schemeClr val="tx1"/>
              </a:solidFill>
            </a:rPr>
            <a:t>über</a:t>
          </a:r>
          <a:r>
            <a:rPr lang="en-US" sz="1700" kern="1200" dirty="0">
              <a:solidFill>
                <a:schemeClr val="tx1"/>
              </a:solidFill>
            </a:rPr>
            <a:t> der </a:t>
          </a:r>
          <a:r>
            <a:rPr lang="en-US" sz="1700" kern="1200" dirty="0" err="1">
              <a:solidFill>
                <a:schemeClr val="tx1"/>
              </a:solidFill>
            </a:rPr>
            <a:t>Grenze</a:t>
          </a:r>
          <a:r>
            <a:rPr lang="en-US" sz="1700" kern="1200" dirty="0">
              <a:solidFill>
                <a:schemeClr val="tx1"/>
              </a:solidFill>
            </a:rPr>
            <a:t> </a:t>
          </a:r>
          <a:r>
            <a:rPr lang="en-US" sz="1700" kern="1200" dirty="0" err="1">
              <a:solidFill>
                <a:schemeClr val="tx1"/>
              </a:solidFill>
            </a:rPr>
            <a:t>liegt</a:t>
          </a:r>
          <a:r>
            <a:rPr lang="en-US" sz="1700" kern="1200" dirty="0">
              <a:solidFill>
                <a:schemeClr val="tx1"/>
              </a:solidFill>
            </a:rPr>
            <a:t>, </a:t>
          </a:r>
          <a:r>
            <a:rPr lang="en-US" sz="1700" kern="1200" dirty="0" err="1">
              <a:solidFill>
                <a:schemeClr val="tx1"/>
              </a:solidFill>
            </a:rPr>
            <a:t>keine</a:t>
          </a:r>
          <a:r>
            <a:rPr lang="en-US" sz="1700" kern="1200" dirty="0">
              <a:solidFill>
                <a:schemeClr val="tx1"/>
              </a:solidFill>
            </a:rPr>
            <a:t> </a:t>
          </a:r>
          <a:r>
            <a:rPr lang="en-US" sz="1700" kern="1200" dirty="0" err="1">
              <a:solidFill>
                <a:schemeClr val="tx1"/>
              </a:solidFill>
            </a:rPr>
            <a:t>Beiträge</a:t>
          </a:r>
          <a:r>
            <a:rPr lang="en-US" sz="1700" kern="1200" dirty="0">
              <a:solidFill>
                <a:schemeClr val="tx1"/>
              </a:solidFill>
            </a:rPr>
            <a:t> </a:t>
          </a:r>
          <a:r>
            <a:rPr lang="en-US" sz="1700" kern="1200" dirty="0" err="1">
              <a:solidFill>
                <a:schemeClr val="tx1"/>
              </a:solidFill>
            </a:rPr>
            <a:t>zahlen</a:t>
          </a:r>
          <a:r>
            <a:rPr lang="en-US" sz="1700" kern="1200" dirty="0">
              <a:solidFill>
                <a:schemeClr val="tx1"/>
              </a:solidFill>
            </a:rPr>
            <a:t>.</a:t>
          </a:r>
        </a:p>
      </dsp:txBody>
      <dsp:txXfrm>
        <a:off x="47092" y="3131094"/>
        <a:ext cx="6398691" cy="870500"/>
      </dsp:txXfrm>
    </dsp:sp>
    <dsp:sp modelId="{69E0904E-8F2B-4FF3-A7F1-C390440A7086}">
      <dsp:nvSpPr>
        <dsp:cNvPr id="0" name=""/>
        <dsp:cNvSpPr/>
      </dsp:nvSpPr>
      <dsp:spPr>
        <a:xfrm>
          <a:off x="0" y="4097646"/>
          <a:ext cx="6492875" cy="964684"/>
        </a:xfrm>
        <a:prstGeom prst="round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solidFill>
                <a:schemeClr val="tx1"/>
              </a:solidFill>
            </a:rPr>
            <a:t>Außerdem</a:t>
          </a:r>
          <a:r>
            <a:rPr lang="en-US" sz="1700" kern="1200" dirty="0">
              <a:solidFill>
                <a:schemeClr val="tx1"/>
              </a:solidFill>
            </a:rPr>
            <a:t> </a:t>
          </a:r>
          <a:r>
            <a:rPr lang="en-US" sz="1700" kern="1200" dirty="0" err="1">
              <a:solidFill>
                <a:schemeClr val="tx1"/>
              </a:solidFill>
            </a:rPr>
            <a:t>kannst</a:t>
          </a:r>
          <a:r>
            <a:rPr lang="en-US" sz="1700" kern="1200" dirty="0">
              <a:solidFill>
                <a:schemeClr val="tx1"/>
              </a:solidFill>
            </a:rPr>
            <a:t> du dich </a:t>
          </a:r>
          <a:r>
            <a:rPr lang="en-US" sz="1700" kern="1200" dirty="0" err="1">
              <a:solidFill>
                <a:schemeClr val="tx1"/>
              </a:solidFill>
            </a:rPr>
            <a:t>unter</a:t>
          </a:r>
          <a:r>
            <a:rPr lang="en-US" sz="1700" kern="1200" dirty="0">
              <a:solidFill>
                <a:schemeClr val="tx1"/>
              </a:solidFill>
            </a:rPr>
            <a:t> </a:t>
          </a:r>
          <a:r>
            <a:rPr lang="en-US" sz="1700" kern="1200" dirty="0" err="1">
              <a:solidFill>
                <a:schemeClr val="tx1"/>
              </a:solidFill>
            </a:rPr>
            <a:t>bestimmten</a:t>
          </a:r>
          <a:r>
            <a:rPr lang="en-US" sz="1700" kern="1200" dirty="0">
              <a:solidFill>
                <a:schemeClr val="tx1"/>
              </a:solidFill>
            </a:rPr>
            <a:t> </a:t>
          </a:r>
          <a:r>
            <a:rPr lang="en-US" sz="1700" kern="1200" dirty="0" err="1">
              <a:solidFill>
                <a:schemeClr val="tx1"/>
              </a:solidFill>
            </a:rPr>
            <a:t>Umständen</a:t>
          </a:r>
          <a:r>
            <a:rPr lang="en-US" sz="1700" kern="1200" dirty="0">
              <a:solidFill>
                <a:schemeClr val="tx1"/>
              </a:solidFill>
            </a:rPr>
            <a:t> von der </a:t>
          </a:r>
          <a:r>
            <a:rPr lang="en-US" sz="1700" kern="1200" dirty="0" err="1">
              <a:solidFill>
                <a:schemeClr val="tx1"/>
              </a:solidFill>
            </a:rPr>
            <a:t>Rentenversicherungspflicht</a:t>
          </a:r>
          <a:r>
            <a:rPr lang="en-US" sz="1700" kern="1200" dirty="0">
              <a:solidFill>
                <a:schemeClr val="tx1"/>
              </a:solidFill>
            </a:rPr>
            <a:t> </a:t>
          </a:r>
          <a:r>
            <a:rPr lang="en-US" sz="1700" kern="1200" dirty="0" err="1">
              <a:solidFill>
                <a:schemeClr val="tx1"/>
              </a:solidFill>
            </a:rPr>
            <a:t>befreien</a:t>
          </a:r>
          <a:r>
            <a:rPr lang="en-US" sz="1700" kern="1200" dirty="0">
              <a:solidFill>
                <a:schemeClr val="tx1"/>
              </a:solidFill>
            </a:rPr>
            <a:t> </a:t>
          </a:r>
          <a:r>
            <a:rPr lang="en-US" sz="1700" kern="1200" dirty="0" err="1">
              <a:solidFill>
                <a:schemeClr val="tx1"/>
              </a:solidFill>
            </a:rPr>
            <a:t>lassen</a:t>
          </a:r>
          <a:r>
            <a:rPr lang="en-US" sz="1700" kern="1200" dirty="0">
              <a:solidFill>
                <a:schemeClr val="tx1"/>
              </a:solidFill>
            </a:rPr>
            <a:t>.</a:t>
          </a:r>
        </a:p>
      </dsp:txBody>
      <dsp:txXfrm>
        <a:off x="47092" y="4144738"/>
        <a:ext cx="6398691" cy="870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4196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419399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1072634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46694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122018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1159548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504422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32049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992475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165935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167612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91534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350711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4031845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44540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279611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extLst>
      <p:ext uri="{BB962C8B-B14F-4D97-AF65-F5344CB8AC3E}">
        <p14:creationId xmlns:p14="http://schemas.microsoft.com/office/powerpoint/2010/main" val="331242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a:p>
        </p:txBody>
      </p:sp>
    </p:spTree>
    <p:extLst>
      <p:ext uri="{BB962C8B-B14F-4D97-AF65-F5344CB8AC3E}">
        <p14:creationId xmlns:p14="http://schemas.microsoft.com/office/powerpoint/2010/main" val="206140697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pb.de/themen/soziale-lage/rentenpolitik/289552/leistungen-im-ueberblick/" TargetMode="External"/><Relationship Id="rId2" Type="http://schemas.openxmlformats.org/officeDocument/2006/relationships/hyperlink" Target="https://www.rentenblicker.de/infos-zur-rente/so-funktioniert-die-gesetzliche-rentenversicherung/" TargetMode="External"/><Relationship Id="rId1" Type="http://schemas.openxmlformats.org/officeDocument/2006/relationships/slideLayout" Target="../slideLayouts/slideLayout2.xml"/><Relationship Id="rId6" Type="http://schemas.openxmlformats.org/officeDocument/2006/relationships/hyperlink" Target="https://de.wikipedia.org/wiki/Gesetzliche_Rentenversicherung_(Deutschland" TargetMode="External"/><Relationship Id="rId5" Type="http://schemas.openxmlformats.org/officeDocument/2006/relationships/hyperlink" Target="https://www.versicherungsmagazin.de/lexikon/traeger-der-gesetzlichen-rentenversicherung-1946852.html" TargetMode="External"/><Relationship Id="rId4" Type="http://schemas.openxmlformats.org/officeDocument/2006/relationships/hyperlink" Target="https://www.deutsche-rentenversicherung.de/DRV/DE/Rente/Arbeitnehmer-und-Selbststaendige/02_Pflicht-und-freiwillig-Versicherte/pflicht-und-freiwillig-versicherte_Inhalt_01_selbstaendig_und_pflichtversicher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63"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64"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65"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66"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67"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68"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el 1"/>
          <p:cNvSpPr>
            <a:spLocks noGrp="1"/>
          </p:cNvSpPr>
          <p:nvPr>
            <p:ph type="ctrTitle"/>
          </p:nvPr>
        </p:nvSpPr>
        <p:spPr>
          <a:xfrm>
            <a:off x="5857177" y="1380068"/>
            <a:ext cx="5645845" cy="2616199"/>
          </a:xfrm>
        </p:spPr>
        <p:txBody>
          <a:bodyPr>
            <a:normAutofit/>
          </a:bodyPr>
          <a:lstStyle/>
          <a:p>
            <a:r>
              <a:rPr lang="de-DE" sz="5100">
                <a:cs typeface="Calibri Light"/>
              </a:rPr>
              <a:t>Rentenversicherung</a:t>
            </a:r>
            <a:endParaRPr lang="de-DE" sz="5100"/>
          </a:p>
        </p:txBody>
      </p:sp>
      <p:pic>
        <p:nvPicPr>
          <p:cNvPr id="42" name="Picture 41" descr="Alte runzlige Hände mit einigen Münzen">
            <a:extLst>
              <a:ext uri="{FF2B5EF4-FFF2-40B4-BE49-F238E27FC236}">
                <a16:creationId xmlns:a16="http://schemas.microsoft.com/office/drawing/2014/main" id="{F65A790A-B38C-F3A4-5180-0CE17770CF5C}"/>
              </a:ext>
            </a:extLst>
          </p:cNvPr>
          <p:cNvPicPr>
            <a:picLocks noChangeAspect="1"/>
          </p:cNvPicPr>
          <p:nvPr/>
        </p:nvPicPr>
        <p:blipFill rotWithShape="1">
          <a:blip r:embed="rId3"/>
          <a:srcRect l="22535" r="29257" b="909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
        <p:nvSpPr>
          <p:cNvPr id="3" name="TextBox 2">
            <a:extLst>
              <a:ext uri="{FF2B5EF4-FFF2-40B4-BE49-F238E27FC236}">
                <a16:creationId xmlns:a16="http://schemas.microsoft.com/office/drawing/2014/main" id="{B7886ACB-F45D-0114-2455-B32597F94EB3}"/>
              </a:ext>
            </a:extLst>
          </p:cNvPr>
          <p:cNvSpPr txBox="1"/>
          <p:nvPr/>
        </p:nvSpPr>
        <p:spPr>
          <a:xfrm>
            <a:off x="6610816" y="4064619"/>
            <a:ext cx="41278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t>Eine </a:t>
            </a:r>
            <a:r>
              <a:rPr lang="en-US" u="sng" dirty="0" err="1"/>
              <a:t>Präsentation</a:t>
            </a:r>
            <a:r>
              <a:rPr lang="en-US" u="sng" dirty="0"/>
              <a:t> von Collin und Leroy</a:t>
            </a:r>
          </a:p>
        </p:txBody>
      </p:sp>
    </p:spTree>
    <p:extLst>
      <p:ext uri="{BB962C8B-B14F-4D97-AF65-F5344CB8AC3E}">
        <p14:creationId xmlns:p14="http://schemas.microsoft.com/office/powerpoint/2010/main" val="157749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378223-3DE6-D85B-B2F2-66B95401FB2A}"/>
              </a:ext>
            </a:extLst>
          </p:cNvPr>
          <p:cNvSpPr>
            <a:spLocks noGrp="1"/>
          </p:cNvSpPr>
          <p:nvPr>
            <p:ph type="title"/>
          </p:nvPr>
        </p:nvSpPr>
        <p:spPr>
          <a:xfrm>
            <a:off x="1484311" y="685800"/>
            <a:ext cx="10018713" cy="1185333"/>
          </a:xfrm>
        </p:spPr>
        <p:txBody>
          <a:bodyPr>
            <a:normAutofit/>
          </a:bodyPr>
          <a:lstStyle/>
          <a:p>
            <a:r>
              <a:rPr lang="de-DE"/>
              <a:t>Inhaltsverzeichnis</a:t>
            </a:r>
          </a:p>
        </p:txBody>
      </p:sp>
      <p:sp>
        <p:nvSpPr>
          <p:cNvPr id="3" name="Inhaltsplatzhalter 2">
            <a:extLst>
              <a:ext uri="{FF2B5EF4-FFF2-40B4-BE49-F238E27FC236}">
                <a16:creationId xmlns:a16="http://schemas.microsoft.com/office/drawing/2014/main" id="{63E7A1AA-DB59-0E84-C13B-52E58F2AD0CF}"/>
              </a:ext>
            </a:extLst>
          </p:cNvPr>
          <p:cNvSpPr>
            <a:spLocks noGrp="1"/>
          </p:cNvSpPr>
          <p:nvPr>
            <p:ph idx="1"/>
          </p:nvPr>
        </p:nvSpPr>
        <p:spPr>
          <a:xfrm>
            <a:off x="1484311" y="1998133"/>
            <a:ext cx="6855356" cy="3793067"/>
          </a:xfrm>
        </p:spPr>
        <p:txBody>
          <a:bodyPr vert="horz" lIns="91440" tIns="45720" rIns="91440" bIns="45720" rtlCol="0">
            <a:normAutofit/>
          </a:bodyPr>
          <a:lstStyle/>
          <a:p>
            <a:r>
              <a:rPr lang="de-DE">
                <a:ea typeface="+mn-lt"/>
                <a:cs typeface="+mn-lt"/>
              </a:rPr>
              <a:t>Versicherungsträger </a:t>
            </a:r>
            <a:endParaRPr lang="de-DE"/>
          </a:p>
          <a:p>
            <a:r>
              <a:rPr lang="de-DE">
                <a:ea typeface="+mn-lt"/>
                <a:cs typeface="+mn-lt"/>
              </a:rPr>
              <a:t>Zweck der Rentenversicherung</a:t>
            </a:r>
          </a:p>
          <a:p>
            <a:pPr>
              <a:buClr>
                <a:srgbClr val="1287C3"/>
              </a:buClr>
            </a:pPr>
            <a:r>
              <a:rPr lang="de-DE">
                <a:ea typeface="+mn-lt"/>
                <a:cs typeface="+mn-lt"/>
              </a:rPr>
              <a:t>Versicherte </a:t>
            </a:r>
            <a:endParaRPr lang="de-DE"/>
          </a:p>
          <a:p>
            <a:r>
              <a:rPr lang="de-DE">
                <a:ea typeface="+mn-lt"/>
                <a:cs typeface="+mn-lt"/>
              </a:rPr>
              <a:t>Beiträge</a:t>
            </a:r>
          </a:p>
          <a:p>
            <a:r>
              <a:rPr lang="de-DE">
                <a:ea typeface="+mn-lt"/>
                <a:cs typeface="+mn-lt"/>
              </a:rPr>
              <a:t>Beitragszahlung durch … </a:t>
            </a:r>
          </a:p>
          <a:p>
            <a:r>
              <a:rPr lang="de-DE">
                <a:ea typeface="+mn-lt"/>
                <a:cs typeface="+mn-lt"/>
              </a:rPr>
              <a:t>Leistungen</a:t>
            </a:r>
            <a:endParaRPr lang="de-DE"/>
          </a:p>
        </p:txBody>
      </p:sp>
      <p:pic>
        <p:nvPicPr>
          <p:cNvPr id="4" name="Picture 4" descr="A picture containing person&#10;&#10;Description automatically generated">
            <a:extLst>
              <a:ext uri="{FF2B5EF4-FFF2-40B4-BE49-F238E27FC236}">
                <a16:creationId xmlns:a16="http://schemas.microsoft.com/office/drawing/2014/main" id="{6C6640EB-8946-DAC4-E004-5C9867ACD621}"/>
              </a:ext>
            </a:extLst>
          </p:cNvPr>
          <p:cNvPicPr>
            <a:picLocks noChangeAspect="1"/>
          </p:cNvPicPr>
          <p:nvPr/>
        </p:nvPicPr>
        <p:blipFill>
          <a:blip r:embed="rId3"/>
          <a:stretch>
            <a:fillRect/>
          </a:stretch>
        </p:blipFill>
        <p:spPr>
          <a:xfrm>
            <a:off x="6833839" y="2374693"/>
            <a:ext cx="4629613" cy="3205148"/>
          </a:xfrm>
          <a:prstGeom prst="rect">
            <a:avLst/>
          </a:prstGeom>
        </p:spPr>
      </p:pic>
    </p:spTree>
    <p:extLst>
      <p:ext uri="{BB962C8B-B14F-4D97-AF65-F5344CB8AC3E}">
        <p14:creationId xmlns:p14="http://schemas.microsoft.com/office/powerpoint/2010/main" val="271352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0" name="Group 19">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p:cNvSpPr>
            <a:spLocks noGrp="1"/>
          </p:cNvSpPr>
          <p:nvPr>
            <p:ph idx="1"/>
          </p:nvPr>
        </p:nvSpPr>
        <p:spPr>
          <a:xfrm>
            <a:off x="643467" y="1396180"/>
            <a:ext cx="2531516" cy="3842569"/>
          </a:xfrm>
        </p:spPr>
        <p:txBody>
          <a:bodyPr vert="horz" lIns="91440" tIns="45720" rIns="91440" bIns="45720" rtlCol="0" anchor="ctr">
            <a:normAutofit/>
          </a:bodyPr>
          <a:lstStyle/>
          <a:p>
            <a:pPr marL="0" indent="0">
              <a:spcBef>
                <a:spcPct val="0"/>
              </a:spcBef>
              <a:spcAft>
                <a:spcPts val="0"/>
              </a:spcAft>
              <a:buNone/>
            </a:pPr>
            <a:r>
              <a:rPr lang="en-US" sz="2100" err="1">
                <a:solidFill>
                  <a:schemeClr val="bg1"/>
                </a:solidFill>
                <a:ea typeface="+mn-lt"/>
                <a:cs typeface="+mn-lt"/>
              </a:rPr>
              <a:t>Versicherungsträger</a:t>
            </a:r>
            <a:r>
              <a:rPr lang="en-US" sz="2100">
                <a:solidFill>
                  <a:schemeClr val="bg1"/>
                </a:solidFill>
                <a:ea typeface="+mn-lt"/>
                <a:cs typeface="+mn-lt"/>
              </a:rPr>
              <a:t> </a:t>
            </a:r>
          </a:p>
          <a:p>
            <a:pPr marL="0" indent="0" algn="r">
              <a:buNone/>
            </a:pPr>
            <a:endParaRPr lang="en-US" sz="2100">
              <a:solidFill>
                <a:schemeClr val="bg1"/>
              </a:solidFill>
            </a:endParaRPr>
          </a:p>
        </p:txBody>
      </p:sp>
      <p:sp>
        <p:nvSpPr>
          <p:cNvPr id="6" name="Inhaltsplatzhalter 306">
            <a:extLst>
              <a:ext uri="{FF2B5EF4-FFF2-40B4-BE49-F238E27FC236}">
                <a16:creationId xmlns:a16="http://schemas.microsoft.com/office/drawing/2014/main" id="{5D633846-7812-3A59-B87A-2A073C2F97F9}"/>
              </a:ext>
            </a:extLst>
          </p:cNvPr>
          <p:cNvSpPr txBox="1">
            <a:spLocks/>
          </p:cNvSpPr>
          <p:nvPr/>
        </p:nvSpPr>
        <p:spPr>
          <a:xfrm>
            <a:off x="5117106" y="33970"/>
            <a:ext cx="6385918" cy="5105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spcBef>
                <a:spcPts val="0"/>
              </a:spcBef>
              <a:buFont typeface="Arial"/>
              <a:buNone/>
            </a:pPr>
            <a:endParaRPr lang="en-US" sz="2000">
              <a:ea typeface="+mn-lt"/>
              <a:cs typeface="+mn-lt"/>
            </a:endParaRPr>
          </a:p>
          <a:p>
            <a:pPr lvl="1">
              <a:spcBef>
                <a:spcPts val="0"/>
              </a:spcBef>
            </a:pPr>
            <a:r>
              <a:rPr lang="en-US">
                <a:ea typeface="+mn-lt"/>
                <a:cs typeface="+mn-lt"/>
              </a:rPr>
              <a:t>Deutsche </a:t>
            </a:r>
            <a:r>
              <a:rPr lang="en-US" err="1">
                <a:ea typeface="+mn-lt"/>
                <a:cs typeface="+mn-lt"/>
              </a:rPr>
              <a:t>Rentenversicherung</a:t>
            </a:r>
            <a:r>
              <a:rPr lang="en-US">
                <a:ea typeface="+mn-lt"/>
                <a:cs typeface="+mn-lt"/>
              </a:rPr>
              <a:t> Bund</a:t>
            </a:r>
            <a:endParaRPr lang="de-DE" err="1">
              <a:ea typeface="+mn-lt"/>
              <a:cs typeface="+mn-lt"/>
            </a:endParaRPr>
          </a:p>
          <a:p>
            <a:pPr lvl="1">
              <a:spcBef>
                <a:spcPts val="0"/>
              </a:spcBef>
            </a:pPr>
            <a:r>
              <a:rPr lang="en-US">
                <a:ea typeface="+mn-lt"/>
                <a:cs typeface="+mn-lt"/>
              </a:rPr>
              <a:t>Deutsche </a:t>
            </a:r>
            <a:r>
              <a:rPr lang="en-US" err="1">
                <a:ea typeface="+mn-lt"/>
                <a:cs typeface="+mn-lt"/>
              </a:rPr>
              <a:t>Rentenversicherung</a:t>
            </a:r>
            <a:r>
              <a:rPr lang="en-US">
                <a:ea typeface="+mn-lt"/>
                <a:cs typeface="+mn-lt"/>
              </a:rPr>
              <a:t> </a:t>
            </a:r>
            <a:r>
              <a:rPr lang="en-US" err="1">
                <a:ea typeface="+mn-lt"/>
                <a:cs typeface="+mn-lt"/>
              </a:rPr>
              <a:t>Knappschaft</a:t>
            </a:r>
            <a:r>
              <a:rPr lang="en-US">
                <a:ea typeface="+mn-lt"/>
                <a:cs typeface="+mn-lt"/>
              </a:rPr>
              <a:t>-Bahn-See (KBS)</a:t>
            </a:r>
          </a:p>
          <a:p>
            <a:pPr lvl="1">
              <a:spcBef>
                <a:spcPts val="0"/>
              </a:spcBef>
            </a:pPr>
            <a:r>
              <a:rPr lang="en-US" err="1">
                <a:ea typeface="+mn-lt"/>
                <a:cs typeface="+mn-lt"/>
              </a:rPr>
              <a:t>zahlreiche</a:t>
            </a:r>
            <a:r>
              <a:rPr lang="en-US">
                <a:ea typeface="+mn-lt"/>
                <a:cs typeface="+mn-lt"/>
              </a:rPr>
              <a:t> </a:t>
            </a:r>
            <a:r>
              <a:rPr lang="en-US" err="1">
                <a:ea typeface="+mn-lt"/>
                <a:cs typeface="+mn-lt"/>
              </a:rPr>
              <a:t>Regionalträger</a:t>
            </a:r>
            <a:br>
              <a:rPr lang="en-US">
                <a:ea typeface="+mn-lt"/>
                <a:cs typeface="+mn-lt"/>
              </a:rPr>
            </a:br>
            <a:r>
              <a:rPr lang="en-US">
                <a:ea typeface="+mn-lt"/>
                <a:cs typeface="+mn-lt"/>
              </a:rPr>
              <a:t>(</a:t>
            </a:r>
            <a:r>
              <a:rPr lang="en-US" err="1">
                <a:ea typeface="+mn-lt"/>
                <a:cs typeface="+mn-lt"/>
              </a:rPr>
              <a:t>ehemals</a:t>
            </a:r>
            <a:r>
              <a:rPr lang="en-US">
                <a:ea typeface="+mn-lt"/>
                <a:cs typeface="+mn-lt"/>
              </a:rPr>
              <a:t> </a:t>
            </a:r>
            <a:r>
              <a:rPr lang="en-US" err="1">
                <a:ea typeface="+mn-lt"/>
                <a:cs typeface="+mn-lt"/>
              </a:rPr>
              <a:t>Landesversicherungsanstalten</a:t>
            </a:r>
            <a:r>
              <a:rPr lang="en-US">
                <a:ea typeface="+mn-lt"/>
                <a:cs typeface="+mn-lt"/>
              </a:rPr>
              <a:t>)</a:t>
            </a:r>
          </a:p>
          <a:p>
            <a:pPr marL="457200" lvl="1" indent="0">
              <a:spcBef>
                <a:spcPts val="0"/>
              </a:spcBef>
              <a:buNone/>
            </a:pPr>
            <a:endParaRPr lang="en-US">
              <a:ea typeface="+mn-lt"/>
              <a:cs typeface="+mn-lt"/>
            </a:endParaRPr>
          </a:p>
          <a:p>
            <a:endParaRPr lang="de-DE" sz="2000"/>
          </a:p>
        </p:txBody>
      </p:sp>
      <p:pic>
        <p:nvPicPr>
          <p:cNvPr id="2" name="Picture 5" descr="Group of senior women">
            <a:extLst>
              <a:ext uri="{FF2B5EF4-FFF2-40B4-BE49-F238E27FC236}">
                <a16:creationId xmlns:a16="http://schemas.microsoft.com/office/drawing/2014/main" id="{0913FDDD-2DE1-057D-35DD-0B27D3C1D049}"/>
              </a:ext>
            </a:extLst>
          </p:cNvPr>
          <p:cNvPicPr>
            <a:picLocks noChangeAspect="1"/>
          </p:cNvPicPr>
          <p:nvPr/>
        </p:nvPicPr>
        <p:blipFill>
          <a:blip r:embed="rId3"/>
          <a:stretch>
            <a:fillRect/>
          </a:stretch>
        </p:blipFill>
        <p:spPr>
          <a:xfrm>
            <a:off x="6458661" y="3859017"/>
            <a:ext cx="3707175" cy="2471450"/>
          </a:xfrm>
          <a:prstGeom prst="rect">
            <a:avLst/>
          </a:prstGeom>
        </p:spPr>
      </p:pic>
    </p:spTree>
    <p:extLst>
      <p:ext uri="{BB962C8B-B14F-4D97-AF65-F5344CB8AC3E}">
        <p14:creationId xmlns:p14="http://schemas.microsoft.com/office/powerpoint/2010/main" val="96679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52" name="Rectangle 251">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Shape 253">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title"/>
          </p:nvPr>
        </p:nvSpPr>
        <p:spPr>
          <a:xfrm>
            <a:off x="496112" y="685801"/>
            <a:ext cx="2743200" cy="5105400"/>
          </a:xfrm>
        </p:spPr>
        <p:txBody>
          <a:bodyPr>
            <a:normAutofit/>
          </a:bodyPr>
          <a:lstStyle/>
          <a:p>
            <a:pPr algn="l"/>
            <a:r>
              <a:rPr lang="en-US" sz="2200">
                <a:solidFill>
                  <a:srgbClr val="FFFFFF"/>
                </a:solidFill>
              </a:rPr>
              <a:t>Zweck der Rentenversicherung</a:t>
            </a:r>
          </a:p>
        </p:txBody>
      </p:sp>
      <p:grpSp>
        <p:nvGrpSpPr>
          <p:cNvPr id="318" name="Group 317">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19"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0"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21"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2"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3"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4"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07" name="Inhaltsplatzhalter 306">
            <a:extLst>
              <a:ext uri="{FF2B5EF4-FFF2-40B4-BE49-F238E27FC236}">
                <a16:creationId xmlns:a16="http://schemas.microsoft.com/office/drawing/2014/main" id="{3477EBB8-A720-FBD7-3A83-087269984C88}"/>
              </a:ext>
            </a:extLst>
          </p:cNvPr>
          <p:cNvSpPr>
            <a:spLocks noGrp="1"/>
          </p:cNvSpPr>
          <p:nvPr>
            <p:ph idx="1"/>
          </p:nvPr>
        </p:nvSpPr>
        <p:spPr>
          <a:xfrm>
            <a:off x="5117106" y="685801"/>
            <a:ext cx="6385918" cy="5105400"/>
          </a:xfrm>
        </p:spPr>
        <p:txBody>
          <a:bodyPr vert="horz" lIns="91440" tIns="45720" rIns="91440" bIns="45720" rtlCol="0">
            <a:normAutofit/>
          </a:bodyPr>
          <a:lstStyle/>
          <a:p>
            <a:pPr marL="0" indent="0">
              <a:spcBef>
                <a:spcPts val="0"/>
              </a:spcBef>
              <a:buNone/>
            </a:pPr>
            <a:r>
              <a:rPr lang="en-US" sz="2000">
                <a:ea typeface="+mn-lt"/>
                <a:cs typeface="+mn-lt"/>
              </a:rPr>
              <a:t>Die im Sozialgesetzbuch (SGB VI) geregelte gesetzliche Rentenversicherung (GRV) schützt ihre Versicherten bei Gefährdung oder Minderung der Erwerbsfähigkeit, im Alter sowie bei Tod deren Hinterbliebene durch Rentenzahlungen für die verschiedenen Rentenarten.</a:t>
            </a:r>
            <a:endParaRPr lang="de-DE" sz="2000"/>
          </a:p>
          <a:p>
            <a:pPr marL="0" indent="0">
              <a:spcBef>
                <a:spcPts val="0"/>
              </a:spcBef>
              <a:buNone/>
            </a:pPr>
            <a:endParaRPr lang="en-US" sz="2000">
              <a:ea typeface="+mn-lt"/>
              <a:cs typeface="+mn-lt"/>
            </a:endParaRPr>
          </a:p>
          <a:p>
            <a:pPr>
              <a:spcBef>
                <a:spcPts val="0"/>
              </a:spcBef>
            </a:pPr>
            <a:r>
              <a:rPr lang="en-US" sz="2000">
                <a:ea typeface="+mn-lt"/>
                <a:cs typeface="+mn-lt"/>
              </a:rPr>
              <a:t>Rentenarten: </a:t>
            </a:r>
            <a:endParaRPr lang="de-DE" sz="2000">
              <a:ea typeface="+mn-lt"/>
              <a:cs typeface="+mn-lt"/>
            </a:endParaRPr>
          </a:p>
          <a:p>
            <a:pPr lvl="1">
              <a:spcBef>
                <a:spcPts val="0"/>
              </a:spcBef>
            </a:pPr>
            <a:r>
              <a:rPr lang="en-US">
                <a:ea typeface="+mn-lt"/>
                <a:cs typeface="+mn-lt"/>
              </a:rPr>
              <a:t>Erziehungsrente</a:t>
            </a:r>
            <a:endParaRPr lang="de-DE">
              <a:ea typeface="+mn-lt"/>
              <a:cs typeface="+mn-lt"/>
            </a:endParaRPr>
          </a:p>
          <a:p>
            <a:pPr lvl="1">
              <a:spcBef>
                <a:spcPts val="0"/>
              </a:spcBef>
            </a:pPr>
            <a:r>
              <a:rPr lang="en-US">
                <a:ea typeface="+mn-lt"/>
                <a:cs typeface="+mn-lt"/>
              </a:rPr>
              <a:t>Witwenrente</a:t>
            </a:r>
          </a:p>
          <a:p>
            <a:pPr lvl="1">
              <a:spcBef>
                <a:spcPts val="0"/>
              </a:spcBef>
            </a:pPr>
            <a:r>
              <a:rPr lang="en-US">
                <a:ea typeface="+mn-lt"/>
                <a:cs typeface="+mn-lt"/>
              </a:rPr>
              <a:t>Erwerbsminderungsrente</a:t>
            </a:r>
          </a:p>
          <a:p>
            <a:pPr lvl="1">
              <a:spcBef>
                <a:spcPts val="0"/>
              </a:spcBef>
            </a:pPr>
            <a:r>
              <a:rPr lang="en-US">
                <a:ea typeface="+mn-lt"/>
                <a:cs typeface="+mn-lt"/>
              </a:rPr>
              <a:t>Altersrente </a:t>
            </a:r>
          </a:p>
          <a:p>
            <a:endParaRPr lang="de-DE" sz="2000"/>
          </a:p>
        </p:txBody>
      </p:sp>
    </p:spTree>
    <p:extLst>
      <p:ext uri="{BB962C8B-B14F-4D97-AF65-F5344CB8AC3E}">
        <p14:creationId xmlns:p14="http://schemas.microsoft.com/office/powerpoint/2010/main" val="87616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title"/>
          </p:nvPr>
        </p:nvSpPr>
        <p:spPr>
          <a:xfrm>
            <a:off x="496112" y="685801"/>
            <a:ext cx="2743200" cy="5105400"/>
          </a:xfrm>
        </p:spPr>
        <p:txBody>
          <a:bodyPr>
            <a:normAutofit/>
          </a:bodyPr>
          <a:lstStyle/>
          <a:p>
            <a:pPr algn="l"/>
            <a:r>
              <a:rPr lang="en-US" sz="3200">
                <a:solidFill>
                  <a:srgbClr val="FFFFFF"/>
                </a:solidFill>
              </a:rPr>
              <a:t>Versicherte </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p:cNvSpPr>
            <a:spLocks noGrp="1"/>
          </p:cNvSpPr>
          <p:nvPr>
            <p:ph idx="1"/>
          </p:nvPr>
        </p:nvSpPr>
        <p:spPr>
          <a:xfrm>
            <a:off x="5117106" y="685801"/>
            <a:ext cx="6385918" cy="5105400"/>
          </a:xfrm>
        </p:spPr>
        <p:txBody>
          <a:bodyPr>
            <a:normAutofit/>
          </a:bodyPr>
          <a:lstStyle/>
          <a:p>
            <a:r>
              <a:rPr lang="en-US" sz="2000" dirty="0" err="1">
                <a:ea typeface="+mn-lt"/>
                <a:cs typeface="+mn-lt"/>
              </a:rPr>
              <a:t>Grundsätzlich</a:t>
            </a:r>
            <a:r>
              <a:rPr lang="en-US" sz="2000" dirty="0">
                <a:ea typeface="+mn-lt"/>
                <a:cs typeface="+mn-lt"/>
              </a:rPr>
              <a:t> </a:t>
            </a:r>
            <a:r>
              <a:rPr lang="en-US" sz="2000" dirty="0" err="1">
                <a:ea typeface="+mn-lt"/>
                <a:cs typeface="+mn-lt"/>
              </a:rPr>
              <a:t>sind</a:t>
            </a:r>
            <a:r>
              <a:rPr lang="en-US" sz="2000" dirty="0">
                <a:ea typeface="+mn-lt"/>
                <a:cs typeface="+mn-lt"/>
              </a:rPr>
              <a:t> alle </a:t>
            </a:r>
            <a:r>
              <a:rPr lang="en-US" sz="2000" dirty="0" err="1">
                <a:ea typeface="+mn-lt"/>
                <a:cs typeface="+mn-lt"/>
              </a:rPr>
              <a:t>Arbeitnehmer</a:t>
            </a:r>
            <a:r>
              <a:rPr lang="en-US" sz="2000" dirty="0">
                <a:ea typeface="+mn-lt"/>
                <a:cs typeface="+mn-lt"/>
              </a:rPr>
              <a:t> in der </a:t>
            </a:r>
            <a:r>
              <a:rPr lang="en-US" sz="2000" dirty="0" err="1">
                <a:ea typeface="+mn-lt"/>
                <a:cs typeface="+mn-lt"/>
              </a:rPr>
              <a:t>gesetzlichen</a:t>
            </a:r>
            <a:r>
              <a:rPr lang="en-US" sz="2000" dirty="0">
                <a:ea typeface="+mn-lt"/>
                <a:cs typeface="+mn-lt"/>
              </a:rPr>
              <a:t> </a:t>
            </a:r>
            <a:r>
              <a:rPr lang="en-US" sz="2000" dirty="0" err="1">
                <a:ea typeface="+mn-lt"/>
                <a:cs typeface="+mn-lt"/>
              </a:rPr>
              <a:t>Rentenversicherung</a:t>
            </a:r>
            <a:r>
              <a:rPr lang="en-US" sz="2000" dirty="0">
                <a:ea typeface="+mn-lt"/>
                <a:cs typeface="+mn-lt"/>
              </a:rPr>
              <a:t> </a:t>
            </a:r>
            <a:r>
              <a:rPr lang="en-US" sz="2000" dirty="0" err="1">
                <a:ea typeface="+mn-lt"/>
                <a:cs typeface="+mn-lt"/>
              </a:rPr>
              <a:t>pflichtversichert</a:t>
            </a:r>
          </a:p>
          <a:p>
            <a:pPr>
              <a:buClr>
                <a:srgbClr val="1287C3"/>
              </a:buClr>
            </a:pPr>
            <a:r>
              <a:rPr lang="en-US" sz="2000" dirty="0" err="1">
                <a:ea typeface="+mn-lt"/>
                <a:cs typeface="+mn-lt"/>
              </a:rPr>
              <a:t>zukünftig</a:t>
            </a:r>
            <a:r>
              <a:rPr lang="en-US" sz="2000" dirty="0">
                <a:ea typeface="+mn-lt"/>
                <a:cs typeface="+mn-lt"/>
              </a:rPr>
              <a:t> Rente </a:t>
            </a:r>
            <a:r>
              <a:rPr lang="en-US" sz="2000" dirty="0" err="1">
                <a:ea typeface="+mn-lt"/>
                <a:cs typeface="+mn-lt"/>
              </a:rPr>
              <a:t>ist</a:t>
            </a:r>
            <a:r>
              <a:rPr lang="en-US" sz="2000" dirty="0">
                <a:ea typeface="+mn-lt"/>
                <a:cs typeface="+mn-lt"/>
              </a:rPr>
              <a:t> </a:t>
            </a:r>
            <a:r>
              <a:rPr lang="en-US" sz="2000" dirty="0" err="1">
                <a:ea typeface="+mn-lt"/>
                <a:cs typeface="+mn-lt"/>
              </a:rPr>
              <a:t>abhängig</a:t>
            </a:r>
            <a:r>
              <a:rPr lang="en-US" sz="2000" dirty="0">
                <a:ea typeface="+mn-lt"/>
                <a:cs typeface="+mn-lt"/>
              </a:rPr>
              <a:t> von </a:t>
            </a:r>
            <a:r>
              <a:rPr lang="en-US" sz="2000" dirty="0" err="1">
                <a:ea typeface="+mn-lt"/>
                <a:cs typeface="+mn-lt"/>
              </a:rPr>
              <a:t>Verdienst</a:t>
            </a:r>
            <a:r>
              <a:rPr lang="en-US" sz="2000" dirty="0">
                <a:ea typeface="+mn-lt"/>
                <a:cs typeface="+mn-lt"/>
              </a:rPr>
              <a:t>- und </a:t>
            </a:r>
            <a:r>
              <a:rPr lang="en-US" sz="2000" dirty="0" err="1">
                <a:ea typeface="+mn-lt"/>
                <a:cs typeface="+mn-lt"/>
              </a:rPr>
              <a:t>Beitragshöhe</a:t>
            </a:r>
            <a:br>
              <a:rPr lang="en-US" sz="2000" dirty="0">
                <a:ea typeface="+mn-lt"/>
                <a:cs typeface="+mn-lt"/>
              </a:rPr>
            </a:br>
            <a:r>
              <a:rPr lang="en-US" sz="2000" dirty="0">
                <a:ea typeface="+mn-lt"/>
                <a:cs typeface="+mn-lt"/>
              </a:rPr>
              <a:t>--&gt; </a:t>
            </a:r>
            <a:r>
              <a:rPr lang="en-US" sz="2000" dirty="0" err="1">
                <a:ea typeface="+mn-lt"/>
                <a:cs typeface="+mn-lt"/>
              </a:rPr>
              <a:t>jeder</a:t>
            </a:r>
            <a:r>
              <a:rPr lang="en-US" sz="2000" dirty="0">
                <a:ea typeface="+mn-lt"/>
                <a:cs typeface="+mn-lt"/>
              </a:rPr>
              <a:t> </a:t>
            </a:r>
            <a:r>
              <a:rPr lang="en-US" sz="2000" dirty="0" err="1">
                <a:ea typeface="+mn-lt"/>
                <a:cs typeface="+mn-lt"/>
              </a:rPr>
              <a:t>eingezahlte</a:t>
            </a:r>
            <a:r>
              <a:rPr lang="en-US" sz="2000" dirty="0">
                <a:ea typeface="+mn-lt"/>
                <a:cs typeface="+mn-lt"/>
              </a:rPr>
              <a:t> Euro </a:t>
            </a:r>
            <a:r>
              <a:rPr lang="en-US" sz="2000" dirty="0" err="1">
                <a:ea typeface="+mn-lt"/>
                <a:cs typeface="+mn-lt"/>
              </a:rPr>
              <a:t>wirkt</a:t>
            </a:r>
            <a:r>
              <a:rPr lang="en-US" sz="2000" dirty="0">
                <a:ea typeface="+mn-lt"/>
                <a:cs typeface="+mn-lt"/>
              </a:rPr>
              <a:t> </a:t>
            </a:r>
            <a:r>
              <a:rPr lang="en-US" sz="2000" dirty="0" err="1">
                <a:ea typeface="+mn-lt"/>
                <a:cs typeface="+mn-lt"/>
              </a:rPr>
              <a:t>sich</a:t>
            </a:r>
            <a:r>
              <a:rPr lang="en-US" sz="2000" dirty="0">
                <a:ea typeface="+mn-lt"/>
                <a:cs typeface="+mn-lt"/>
              </a:rPr>
              <a:t> </a:t>
            </a:r>
            <a:r>
              <a:rPr lang="en-US" sz="2000" dirty="0" err="1">
                <a:ea typeface="+mn-lt"/>
                <a:cs typeface="+mn-lt"/>
              </a:rPr>
              <a:t>aus</a:t>
            </a:r>
            <a:endParaRPr lang="en-US" sz="2000" dirty="0">
              <a:ea typeface="+mn-lt"/>
              <a:cs typeface="+mn-lt"/>
            </a:endParaRPr>
          </a:p>
          <a:p>
            <a:pPr>
              <a:buClr>
                <a:srgbClr val="1287C3"/>
              </a:buClr>
            </a:pPr>
            <a:r>
              <a:rPr lang="en-US" sz="2000" dirty="0">
                <a:ea typeface="+mn-lt"/>
                <a:cs typeface="+mn-lt"/>
              </a:rPr>
              <a:t>Auch für (</a:t>
            </a:r>
            <a:r>
              <a:rPr lang="en-US" sz="2000" dirty="0" err="1">
                <a:ea typeface="+mn-lt"/>
                <a:cs typeface="+mn-lt"/>
              </a:rPr>
              <a:t>Beispiele</a:t>
            </a:r>
            <a:r>
              <a:rPr lang="en-US" sz="2000" dirty="0">
                <a:ea typeface="+mn-lt"/>
                <a:cs typeface="+mn-lt"/>
              </a:rPr>
              <a:t>):</a:t>
            </a:r>
          </a:p>
          <a:p>
            <a:pPr lvl="1">
              <a:buClr>
                <a:srgbClr val="1287C3"/>
              </a:buClr>
            </a:pPr>
            <a:r>
              <a:rPr lang="en-US" sz="1600" dirty="0" err="1">
                <a:ea typeface="+mn-lt"/>
                <a:cs typeface="+mn-lt"/>
              </a:rPr>
              <a:t>Personen</a:t>
            </a:r>
            <a:r>
              <a:rPr lang="en-US" sz="1600" dirty="0">
                <a:ea typeface="+mn-lt"/>
                <a:cs typeface="+mn-lt"/>
              </a:rPr>
              <a:t>, die Kinder </a:t>
            </a:r>
            <a:r>
              <a:rPr lang="en-US" sz="1600" dirty="0" err="1">
                <a:ea typeface="+mn-lt"/>
                <a:cs typeface="+mn-lt"/>
              </a:rPr>
              <a:t>erziehen</a:t>
            </a:r>
          </a:p>
          <a:p>
            <a:pPr lvl="1">
              <a:buClr>
                <a:srgbClr val="1287C3"/>
              </a:buClr>
            </a:pPr>
            <a:r>
              <a:rPr lang="en-US" sz="1600" dirty="0" err="1">
                <a:ea typeface="+mn-lt"/>
                <a:cs typeface="+mn-lt"/>
              </a:rPr>
              <a:t>Auszubildende</a:t>
            </a:r>
          </a:p>
          <a:p>
            <a:pPr lvl="1">
              <a:buClr>
                <a:srgbClr val="1287C3"/>
              </a:buClr>
            </a:pPr>
            <a:r>
              <a:rPr lang="en-US" sz="1600" dirty="0" err="1">
                <a:ea typeface="+mn-lt"/>
                <a:cs typeface="+mn-lt"/>
              </a:rPr>
              <a:t>Selbstständige</a:t>
            </a:r>
            <a:r>
              <a:rPr lang="en-US" sz="1600" dirty="0">
                <a:ea typeface="+mn-lt"/>
                <a:cs typeface="+mn-lt"/>
              </a:rPr>
              <a:t> und </a:t>
            </a:r>
            <a:r>
              <a:rPr lang="en-US" sz="1600" dirty="0" err="1">
                <a:ea typeface="+mn-lt"/>
                <a:cs typeface="+mn-lt"/>
              </a:rPr>
              <a:t>noch</a:t>
            </a:r>
            <a:r>
              <a:rPr lang="en-US" sz="1600" dirty="0">
                <a:ea typeface="+mn-lt"/>
                <a:cs typeface="+mn-lt"/>
              </a:rPr>
              <a:t> </a:t>
            </a:r>
            <a:r>
              <a:rPr lang="en-US" sz="1600" dirty="0" err="1">
                <a:ea typeface="+mn-lt"/>
                <a:cs typeface="+mn-lt"/>
              </a:rPr>
              <a:t>einige</a:t>
            </a:r>
            <a:r>
              <a:rPr lang="en-US" sz="1600" dirty="0">
                <a:ea typeface="+mn-lt"/>
                <a:cs typeface="+mn-lt"/>
              </a:rPr>
              <a:t> </a:t>
            </a:r>
            <a:r>
              <a:rPr lang="en-US" sz="1600" dirty="0" err="1">
                <a:ea typeface="+mn-lt"/>
                <a:cs typeface="+mn-lt"/>
              </a:rPr>
              <a:t>weitere</a:t>
            </a:r>
            <a:r>
              <a:rPr lang="en-US" sz="1600" dirty="0">
                <a:ea typeface="+mn-lt"/>
                <a:cs typeface="+mn-lt"/>
              </a:rPr>
              <a:t>, </a:t>
            </a:r>
            <a:r>
              <a:rPr lang="en-US" sz="1600" dirty="0" err="1">
                <a:ea typeface="+mn-lt"/>
                <a:cs typeface="+mn-lt"/>
              </a:rPr>
              <a:t>können</a:t>
            </a:r>
            <a:r>
              <a:rPr lang="en-US" sz="1600" dirty="0">
                <a:ea typeface="+mn-lt"/>
                <a:cs typeface="+mn-lt"/>
              </a:rPr>
              <a:t> </a:t>
            </a:r>
            <a:r>
              <a:rPr lang="en-US" sz="1600" dirty="0" err="1">
                <a:ea typeface="+mn-lt"/>
                <a:cs typeface="+mn-lt"/>
              </a:rPr>
              <a:t>pflichtversichert</a:t>
            </a:r>
            <a:r>
              <a:rPr lang="en-US" sz="1600" dirty="0">
                <a:ea typeface="+mn-lt"/>
                <a:cs typeface="+mn-lt"/>
              </a:rPr>
              <a:t> sein</a:t>
            </a:r>
          </a:p>
          <a:p>
            <a:pPr lvl="1">
              <a:buClr>
                <a:srgbClr val="1287C3"/>
              </a:buClr>
            </a:pPr>
            <a:r>
              <a:rPr lang="en-US" sz="1600" dirty="0" err="1">
                <a:ea typeface="+mn-lt"/>
                <a:cs typeface="+mn-lt"/>
              </a:rPr>
              <a:t>behinderte</a:t>
            </a:r>
            <a:r>
              <a:rPr lang="en-US" sz="1600" dirty="0">
                <a:ea typeface="+mn-lt"/>
                <a:cs typeface="+mn-lt"/>
              </a:rPr>
              <a:t> Menschen in </a:t>
            </a:r>
            <a:r>
              <a:rPr lang="en-US" sz="1600" dirty="0" err="1">
                <a:ea typeface="+mn-lt"/>
                <a:cs typeface="+mn-lt"/>
              </a:rPr>
              <a:t>geschützten</a:t>
            </a:r>
            <a:r>
              <a:rPr lang="en-US" sz="1600" dirty="0">
                <a:ea typeface="+mn-lt"/>
                <a:cs typeface="+mn-lt"/>
              </a:rPr>
              <a:t> </a:t>
            </a:r>
            <a:r>
              <a:rPr lang="en-US" sz="1600" dirty="0" err="1">
                <a:ea typeface="+mn-lt"/>
                <a:cs typeface="+mn-lt"/>
              </a:rPr>
              <a:t>Einrichtungen</a:t>
            </a:r>
            <a:endParaRPr lang="en-US" sz="1600" dirty="0" err="1"/>
          </a:p>
        </p:txBody>
      </p:sp>
    </p:spTree>
    <p:extLst>
      <p:ext uri="{BB962C8B-B14F-4D97-AF65-F5344CB8AC3E}">
        <p14:creationId xmlns:p14="http://schemas.microsoft.com/office/powerpoint/2010/main" val="283343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title"/>
          </p:nvPr>
        </p:nvSpPr>
        <p:spPr>
          <a:xfrm>
            <a:off x="496112" y="685801"/>
            <a:ext cx="2743200" cy="5105400"/>
          </a:xfrm>
        </p:spPr>
        <p:txBody>
          <a:bodyPr>
            <a:normAutofit/>
          </a:bodyPr>
          <a:lstStyle/>
          <a:p>
            <a:pPr algn="l"/>
            <a:r>
              <a:rPr lang="en-US" sz="3200" dirty="0" err="1">
                <a:solidFill>
                  <a:srgbClr val="FFFFFF"/>
                </a:solidFill>
              </a:rPr>
              <a:t>Beiträge</a:t>
            </a:r>
            <a:endParaRPr lang="en-US" dirty="0" err="1"/>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Content Placeholder">
            <a:extLst>
              <a:ext uri="{FF2B5EF4-FFF2-40B4-BE49-F238E27FC236}">
                <a16:creationId xmlns:a16="http://schemas.microsoft.com/office/drawing/2014/main" id="{A2F95883-A496-A5D6-0E35-517467756569}"/>
              </a:ext>
            </a:extLst>
          </p:cNvPr>
          <p:cNvGraphicFramePr>
            <a:graphicFrameLocks/>
          </p:cNvGraphicFramePr>
          <p:nvPr>
            <p:extLst>
              <p:ext uri="{D42A27DB-BD31-4B8C-83A1-F6EECF244321}">
                <p14:modId xmlns:p14="http://schemas.microsoft.com/office/powerpoint/2010/main" val="2751985930"/>
              </p:ext>
            </p:extLst>
          </p:nvPr>
        </p:nvGraphicFramePr>
        <p:xfrm>
          <a:off x="5149540" y="880946"/>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54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title"/>
          </p:nvPr>
        </p:nvSpPr>
        <p:spPr>
          <a:xfrm>
            <a:off x="496112" y="685801"/>
            <a:ext cx="2743200" cy="5105400"/>
          </a:xfrm>
        </p:spPr>
        <p:txBody>
          <a:bodyPr>
            <a:normAutofit/>
          </a:bodyPr>
          <a:lstStyle/>
          <a:p>
            <a:pPr algn="l"/>
            <a:r>
              <a:rPr lang="en-US" sz="2000">
                <a:solidFill>
                  <a:srgbClr val="FFFFFF"/>
                </a:solidFill>
              </a:rPr>
              <a:t>Beitragszahlung durch … </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p:cNvSpPr>
            <a:spLocks noGrp="1"/>
          </p:cNvSpPr>
          <p:nvPr>
            <p:ph idx="1"/>
          </p:nvPr>
        </p:nvSpPr>
        <p:spPr>
          <a:xfrm>
            <a:off x="5117106" y="685801"/>
            <a:ext cx="6385918" cy="5105400"/>
          </a:xfrm>
        </p:spPr>
        <p:txBody>
          <a:bodyPr vert="horz" lIns="91440" tIns="45720" rIns="91440" bIns="45720" rtlCol="0">
            <a:normAutofit/>
          </a:bodyPr>
          <a:lstStyle/>
          <a:p>
            <a:pPr>
              <a:lnSpc>
                <a:spcPct val="90000"/>
              </a:lnSpc>
            </a:pPr>
            <a:r>
              <a:rPr lang="de-DE" sz="2000" dirty="0">
                <a:ea typeface="+mn-lt"/>
                <a:cs typeface="+mn-lt"/>
              </a:rPr>
              <a:t>Arbeitnehmer zahlen diesen Beitrag </a:t>
            </a:r>
            <a:r>
              <a:rPr lang="de-DE" sz="2000" b="1" dirty="0">
                <a:ea typeface="+mn-lt"/>
                <a:cs typeface="+mn-lt"/>
              </a:rPr>
              <a:t>nicht allein</a:t>
            </a:r>
            <a:r>
              <a:rPr lang="de-DE" sz="2000" dirty="0">
                <a:ea typeface="+mn-lt"/>
                <a:cs typeface="+mn-lt"/>
              </a:rPr>
              <a:t>. </a:t>
            </a:r>
            <a:br>
              <a:rPr lang="de-DE" sz="2000" dirty="0">
                <a:ea typeface="+mn-lt"/>
                <a:cs typeface="+mn-lt"/>
              </a:rPr>
            </a:br>
            <a:r>
              <a:rPr lang="de-DE" sz="2000" dirty="0">
                <a:ea typeface="+mn-lt"/>
                <a:cs typeface="+mn-lt"/>
              </a:rPr>
              <a:t>Die </a:t>
            </a:r>
            <a:r>
              <a:rPr lang="de-DE" sz="2000" b="1" dirty="0">
                <a:ea typeface="+mn-lt"/>
                <a:cs typeface="+mn-lt"/>
              </a:rPr>
              <a:t>Hälfte </a:t>
            </a:r>
            <a:r>
              <a:rPr lang="de-DE" sz="2000" dirty="0">
                <a:ea typeface="+mn-lt"/>
                <a:cs typeface="+mn-lt"/>
              </a:rPr>
              <a:t>des Rentenbeitrags übernehmen die </a:t>
            </a:r>
            <a:r>
              <a:rPr lang="de-DE" sz="2000" b="1" dirty="0">
                <a:ea typeface="+mn-lt"/>
                <a:cs typeface="+mn-lt"/>
              </a:rPr>
              <a:t>Arbeitgeber </a:t>
            </a:r>
            <a:r>
              <a:rPr lang="de-DE" sz="2000" dirty="0">
                <a:ea typeface="+mn-lt"/>
                <a:cs typeface="+mn-lt"/>
              </a:rPr>
              <a:t>und die andere Hälfte zahlt der Arbeitnehmer</a:t>
            </a:r>
          </a:p>
          <a:p>
            <a:pPr>
              <a:lnSpc>
                <a:spcPct val="90000"/>
              </a:lnSpc>
              <a:buClr>
                <a:srgbClr val="30ACEC">
                  <a:lumMod val="75000"/>
                </a:srgbClr>
              </a:buClr>
            </a:pPr>
            <a:endParaRPr lang="de-DE" sz="2000" b="1" dirty="0"/>
          </a:p>
          <a:p>
            <a:pPr>
              <a:lnSpc>
                <a:spcPct val="90000"/>
              </a:lnSpc>
            </a:pPr>
            <a:r>
              <a:rPr lang="de-DE" sz="2000" b="1" dirty="0">
                <a:ea typeface="+mn-lt"/>
                <a:cs typeface="+mn-lt"/>
              </a:rPr>
              <a:t>Ein Beispiel: </a:t>
            </a:r>
            <a:r>
              <a:rPr lang="de-DE" sz="2000" dirty="0">
                <a:ea typeface="+mn-lt"/>
                <a:cs typeface="+mn-lt"/>
              </a:rPr>
              <a:t>Stell dir vor, du verdienst im Monat 1.000 Euro brutto – also vor Abzügen. Bei einem Rentenbeitragssatz von 18,6 Prozent fallen also 186 Euro für die Rentenversicherung an. Diesen Beitrag teilst du dir mit deinem Arbeitgeber. Jede Seite zahlt also 93 Euro. Für deinen Bruttolohn und ihren Anteil am Rentenbeitrag geben Arbeitgeber insgesamt also 1.093 Euro aus, weil sie ihren Anteil obendrauf zahlen müssen. Auch die Beiträge für die Arbeitslosen-, Kranken- und Pflegeversicherung zahlen Arbeitnehmer und Arbeitgeber zu gleichen Teilen.</a:t>
            </a:r>
            <a:endParaRPr lang="de-DE" sz="2000" b="1" dirty="0"/>
          </a:p>
        </p:txBody>
      </p:sp>
    </p:spTree>
    <p:extLst>
      <p:ext uri="{BB962C8B-B14F-4D97-AF65-F5344CB8AC3E}">
        <p14:creationId xmlns:p14="http://schemas.microsoft.com/office/powerpoint/2010/main" val="85286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title"/>
          </p:nvPr>
        </p:nvSpPr>
        <p:spPr>
          <a:xfrm>
            <a:off x="496112" y="685801"/>
            <a:ext cx="2743200" cy="5105400"/>
          </a:xfrm>
        </p:spPr>
        <p:txBody>
          <a:bodyPr>
            <a:normAutofit/>
          </a:bodyPr>
          <a:lstStyle/>
          <a:p>
            <a:pPr algn="l"/>
            <a:r>
              <a:rPr lang="en-US" sz="3200">
                <a:solidFill>
                  <a:srgbClr val="FFFFFF"/>
                </a:solidFill>
              </a:rPr>
              <a:t>Leistungen</a:t>
            </a:r>
          </a:p>
        </p:txBody>
      </p:sp>
      <p:grpSp>
        <p:nvGrpSpPr>
          <p:cNvPr id="27" name="Group 26">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8"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Content Placeholder">
            <a:extLst>
              <a:ext uri="{FF2B5EF4-FFF2-40B4-BE49-F238E27FC236}">
                <a16:creationId xmlns:a16="http://schemas.microsoft.com/office/drawing/2014/main" id="{E58FAC9E-5574-D522-11AA-CB9BD09412FE}"/>
              </a:ext>
            </a:extLst>
          </p:cNvPr>
          <p:cNvSpPr txBox="1">
            <a:spLocks/>
          </p:cNvSpPr>
          <p:nvPr/>
        </p:nvSpPr>
        <p:spPr>
          <a:xfrm>
            <a:off x="5427482" y="875372"/>
            <a:ext cx="6385918" cy="5105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nSpc>
                <a:spcPct val="90000"/>
              </a:lnSpc>
              <a:buNone/>
            </a:pPr>
            <a:r>
              <a:rPr lang="en-US" sz="2000" dirty="0" err="1">
                <a:ea typeface="+mn-lt"/>
                <a:cs typeface="+mn-lt"/>
              </a:rPr>
              <a:t>Gesetzlich</a:t>
            </a:r>
            <a:r>
              <a:rPr lang="en-US" sz="2000" dirty="0">
                <a:ea typeface="+mn-lt"/>
                <a:cs typeface="+mn-lt"/>
              </a:rPr>
              <a:t> </a:t>
            </a:r>
            <a:r>
              <a:rPr lang="en-US" sz="2000" dirty="0" err="1">
                <a:ea typeface="+mn-lt"/>
                <a:cs typeface="+mn-lt"/>
              </a:rPr>
              <a:t>vorgeschriebene</a:t>
            </a:r>
            <a:r>
              <a:rPr lang="en-US" sz="2000" dirty="0">
                <a:ea typeface="+mn-lt"/>
                <a:cs typeface="+mn-lt"/>
              </a:rPr>
              <a:t> </a:t>
            </a:r>
            <a:r>
              <a:rPr lang="en-US" sz="2000" dirty="0" err="1">
                <a:ea typeface="+mn-lt"/>
                <a:cs typeface="+mn-lt"/>
              </a:rPr>
              <a:t>Leistungsspektrum</a:t>
            </a:r>
            <a:r>
              <a:rPr lang="en-US" sz="2000" dirty="0">
                <a:ea typeface="+mn-lt"/>
                <a:cs typeface="+mn-lt"/>
              </a:rPr>
              <a:t> der </a:t>
            </a:r>
            <a:r>
              <a:rPr lang="en-US" sz="2000" dirty="0" err="1"/>
              <a:t>Rentenversicherung</a:t>
            </a:r>
            <a:r>
              <a:rPr lang="en-US" sz="2000" dirty="0"/>
              <a:t> </a:t>
            </a:r>
            <a:r>
              <a:rPr lang="en-US" sz="2000" dirty="0" err="1"/>
              <a:t>umfasst</a:t>
            </a:r>
            <a:endParaRPr lang="en-US" sz="2000" dirty="0"/>
          </a:p>
          <a:p>
            <a:pPr lvl="1">
              <a:lnSpc>
                <a:spcPct val="90000"/>
              </a:lnSpc>
              <a:buClr>
                <a:srgbClr val="1287C3"/>
              </a:buClr>
            </a:pPr>
            <a:r>
              <a:rPr lang="en-US" sz="1600" dirty="0" err="1"/>
              <a:t>Zahlung</a:t>
            </a:r>
            <a:r>
              <a:rPr lang="en-US" sz="1600" dirty="0"/>
              <a:t> von </a:t>
            </a:r>
            <a:r>
              <a:rPr lang="en-US" sz="1600" dirty="0" err="1"/>
              <a:t>Altersrenten</a:t>
            </a:r>
            <a:endParaRPr lang="en-US" sz="1600" dirty="0"/>
          </a:p>
          <a:p>
            <a:pPr lvl="1">
              <a:lnSpc>
                <a:spcPct val="90000"/>
              </a:lnSpc>
              <a:buClr>
                <a:srgbClr val="1287C3"/>
              </a:buClr>
            </a:pPr>
            <a:r>
              <a:rPr lang="en-US" sz="1600" dirty="0" err="1"/>
              <a:t>Erwerbsminderungsrente</a:t>
            </a:r>
            <a:endParaRPr lang="en-US" dirty="0" err="1"/>
          </a:p>
          <a:p>
            <a:pPr lvl="1">
              <a:lnSpc>
                <a:spcPct val="90000"/>
              </a:lnSpc>
              <a:buClr>
                <a:srgbClr val="1287C3"/>
              </a:buClr>
            </a:pPr>
            <a:r>
              <a:rPr lang="en-US" sz="1600" dirty="0" err="1"/>
              <a:t>Witwen</a:t>
            </a:r>
            <a:r>
              <a:rPr lang="en-US" sz="1600" dirty="0"/>
              <a:t>-, Witwer- und </a:t>
            </a:r>
            <a:r>
              <a:rPr lang="en-US" sz="1600" dirty="0" err="1"/>
              <a:t>Waisenrenten</a:t>
            </a:r>
            <a:endParaRPr lang="en-US" dirty="0" err="1"/>
          </a:p>
          <a:p>
            <a:pPr lvl="1">
              <a:lnSpc>
                <a:spcPct val="90000"/>
              </a:lnSpc>
              <a:buClr>
                <a:srgbClr val="1287C3"/>
              </a:buClr>
            </a:pPr>
            <a:r>
              <a:rPr lang="en-US" sz="1600" dirty="0"/>
              <a:t>die </a:t>
            </a:r>
            <a:r>
              <a:rPr lang="en-US" sz="1600" dirty="0" err="1"/>
              <a:t>Durchführung</a:t>
            </a:r>
            <a:r>
              <a:rPr lang="en-US" sz="1600" dirty="0"/>
              <a:t> von </a:t>
            </a:r>
            <a:r>
              <a:rPr lang="en-US" sz="1600" dirty="0" err="1"/>
              <a:t>Rehabilitationsmaßnahmen</a:t>
            </a:r>
            <a:r>
              <a:rPr lang="en-US" sz="1600" dirty="0"/>
              <a:t> </a:t>
            </a:r>
            <a:endParaRPr lang="en-US"/>
          </a:p>
          <a:p>
            <a:pPr lvl="1">
              <a:lnSpc>
                <a:spcPct val="90000"/>
              </a:lnSpc>
              <a:buClr>
                <a:srgbClr val="1287C3"/>
              </a:buClr>
            </a:pPr>
            <a:r>
              <a:rPr lang="en-US" sz="1600" dirty="0" err="1"/>
              <a:t>Beratung</a:t>
            </a:r>
            <a:r>
              <a:rPr lang="en-US" sz="1600" dirty="0"/>
              <a:t> und Information für </a:t>
            </a:r>
            <a:r>
              <a:rPr lang="en-US" sz="1600" dirty="0" err="1"/>
              <a:t>Versicherte</a:t>
            </a:r>
            <a:r>
              <a:rPr lang="en-US" sz="1600" dirty="0"/>
              <a:t> und Betriebe</a:t>
            </a:r>
            <a:endParaRPr lang="en-US" dirty="0"/>
          </a:p>
          <a:p>
            <a:pPr lvl="1">
              <a:lnSpc>
                <a:spcPct val="90000"/>
              </a:lnSpc>
              <a:buClr>
                <a:srgbClr val="1287C3"/>
              </a:buClr>
            </a:pPr>
            <a:endParaRPr lang="en-US" sz="1600" dirty="0">
              <a:ea typeface="+mn-lt"/>
              <a:cs typeface="+mn-lt"/>
            </a:endParaRPr>
          </a:p>
          <a:p>
            <a:pPr lvl="1">
              <a:lnSpc>
                <a:spcPct val="90000"/>
              </a:lnSpc>
              <a:buClr>
                <a:srgbClr val="1287C3"/>
              </a:buClr>
            </a:pPr>
            <a:endParaRPr lang="en-US" sz="1600" dirty="0"/>
          </a:p>
          <a:p>
            <a:pPr>
              <a:lnSpc>
                <a:spcPct val="90000"/>
              </a:lnSpc>
              <a:buClr>
                <a:srgbClr val="1287C3"/>
              </a:buClr>
            </a:pPr>
            <a:endParaRPr lang="en-US" sz="2000" dirty="0"/>
          </a:p>
        </p:txBody>
      </p:sp>
    </p:spTree>
    <p:extLst>
      <p:ext uri="{BB962C8B-B14F-4D97-AF65-F5344CB8AC3E}">
        <p14:creationId xmlns:p14="http://schemas.microsoft.com/office/powerpoint/2010/main" val="378964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9316-D044-7210-F3B7-D68D5E588C70}"/>
              </a:ext>
            </a:extLst>
          </p:cNvPr>
          <p:cNvSpPr>
            <a:spLocks noGrp="1"/>
          </p:cNvSpPr>
          <p:nvPr>
            <p:ph type="title"/>
          </p:nvPr>
        </p:nvSpPr>
        <p:spPr/>
        <p:txBody>
          <a:bodyPr/>
          <a:lstStyle/>
          <a:p>
            <a:r>
              <a:rPr lang="en-US" dirty="0" err="1"/>
              <a:t>Quellen</a:t>
            </a:r>
          </a:p>
        </p:txBody>
      </p:sp>
      <p:sp>
        <p:nvSpPr>
          <p:cNvPr id="3" name="Content Placeholder 2">
            <a:extLst>
              <a:ext uri="{FF2B5EF4-FFF2-40B4-BE49-F238E27FC236}">
                <a16:creationId xmlns:a16="http://schemas.microsoft.com/office/drawing/2014/main" id="{114CD534-152C-DDAF-E4B1-94CD10C4DC1E}"/>
              </a:ext>
            </a:extLst>
          </p:cNvPr>
          <p:cNvSpPr>
            <a:spLocks noGrp="1"/>
          </p:cNvSpPr>
          <p:nvPr>
            <p:ph idx="1"/>
          </p:nvPr>
        </p:nvSpPr>
        <p:spPr>
          <a:xfrm>
            <a:off x="1484310" y="2759926"/>
            <a:ext cx="10018713" cy="3124201"/>
          </a:xfrm>
        </p:spPr>
        <p:txBody>
          <a:bodyPr>
            <a:normAutofit fontScale="85000" lnSpcReduction="20000"/>
          </a:bodyPr>
          <a:lstStyle/>
          <a:p>
            <a:r>
              <a:rPr lang="en-US" dirty="0">
                <a:ea typeface="+mn-lt"/>
                <a:cs typeface="+mn-lt"/>
                <a:hlinkClick r:id="rId2"/>
              </a:rPr>
              <a:t>https://www.rentenblicker.de/infos-zur-rente/so-funktioniert-die-gesetzliche-rentenversicherung/</a:t>
            </a:r>
            <a:endParaRPr lang="en-US">
              <a:ea typeface="+mn-lt"/>
              <a:cs typeface="+mn-lt"/>
            </a:endParaRPr>
          </a:p>
          <a:p>
            <a:pPr>
              <a:buClr>
                <a:srgbClr val="1287C3"/>
              </a:buClr>
            </a:pPr>
            <a:r>
              <a:rPr lang="en-US" dirty="0">
                <a:ea typeface="+mn-lt"/>
                <a:cs typeface="+mn-lt"/>
                <a:hlinkClick r:id="rId3"/>
              </a:rPr>
              <a:t>https://www.bpb.de/themen/soziale-lage/rentenpolitik/289552/leistungen-im-ueberblick/</a:t>
            </a:r>
          </a:p>
          <a:p>
            <a:pPr>
              <a:buClr>
                <a:srgbClr val="1287C3"/>
              </a:buClr>
            </a:pPr>
            <a:r>
              <a:rPr lang="en-US" dirty="0">
                <a:ea typeface="+mn-lt"/>
                <a:cs typeface="+mn-lt"/>
                <a:hlinkClick r:id="rId4"/>
              </a:rPr>
              <a:t>https://www.deutsche-rentenversicherung.de/DRV/DE/Rente/Arbeitnehmer-und-Selbststaendige/02_Pflicht-und-freiwillig-Versicherte/pflicht-und-freiwillig-versicherte_Inhalt_01_selbstaendig_und_pflichtversichert.html</a:t>
            </a:r>
          </a:p>
          <a:p>
            <a:pPr>
              <a:buClr>
                <a:srgbClr val="1287C3"/>
              </a:buClr>
            </a:pPr>
            <a:r>
              <a:rPr lang="en-US" dirty="0">
                <a:ea typeface="+mn-lt"/>
                <a:cs typeface="+mn-lt"/>
                <a:hlinkClick r:id="rId5"/>
              </a:rPr>
              <a:t>https://www.versicherungsmagazin.de/lexikon/traeger-der-gesetzlichen-rentenversicherung-1946852.html</a:t>
            </a:r>
          </a:p>
          <a:p>
            <a:pPr>
              <a:buClr>
                <a:srgbClr val="1287C3"/>
              </a:buClr>
            </a:pPr>
            <a:r>
              <a:rPr lang="en-US" dirty="0">
                <a:ea typeface="+mn-lt"/>
                <a:cs typeface="+mn-lt"/>
                <a:hlinkClick r:id="rId6"/>
              </a:rPr>
              <a:t>https://de.wikipedia.org/wiki/Gesetzliche_Rentenversicherung_(Deutschland</a:t>
            </a:r>
            <a:r>
              <a:rPr lang="en-US" dirty="0">
                <a:ea typeface="+mn-lt"/>
                <a:cs typeface="+mn-lt"/>
              </a:rPr>
              <a:t>)</a:t>
            </a:r>
            <a:endParaRPr lang="en-US" dirty="0"/>
          </a:p>
          <a:p>
            <a:pPr>
              <a:buClr>
                <a:srgbClr val="1287C3"/>
              </a:buClr>
            </a:pPr>
            <a:endParaRPr lang="en-US" dirty="0"/>
          </a:p>
          <a:p>
            <a:pPr>
              <a:buClr>
                <a:srgbClr val="1287C3"/>
              </a:buClr>
            </a:pPr>
            <a:endParaRPr lang="en-US" dirty="0"/>
          </a:p>
          <a:p>
            <a:pPr>
              <a:buClr>
                <a:srgbClr val="1287C3"/>
              </a:buClr>
            </a:pPr>
            <a:endParaRPr lang="en-US" dirty="0"/>
          </a:p>
        </p:txBody>
      </p:sp>
    </p:spTree>
    <p:extLst>
      <p:ext uri="{BB962C8B-B14F-4D97-AF65-F5344CB8AC3E}">
        <p14:creationId xmlns:p14="http://schemas.microsoft.com/office/powerpoint/2010/main" val="3062716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Breitbild</PresentationFormat>
  <Slides>9</Slides>
  <Notes>0</Notes>
  <HiddenSlides>0</HiddenSlide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Parallax</vt:lpstr>
      <vt:lpstr>Rentenversicherung</vt:lpstr>
      <vt:lpstr>Inhaltsverzeichnis</vt:lpstr>
      <vt:lpstr>PowerPoint-Präsentation</vt:lpstr>
      <vt:lpstr>Zweck der Rentenversicherung</vt:lpstr>
      <vt:lpstr>Versicherte </vt:lpstr>
      <vt:lpstr>Beiträge</vt:lpstr>
      <vt:lpstr>Beitragszahlung durch … </vt:lpstr>
      <vt:lpstr>Leistungen</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110</cp:revision>
  <dcterms:created xsi:type="dcterms:W3CDTF">2019-10-16T03:03:10Z</dcterms:created>
  <dcterms:modified xsi:type="dcterms:W3CDTF">2022-05-27T16:42:23Z</dcterms:modified>
</cp:coreProperties>
</file>