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sldIdLst>
    <p:sldId id="256" r:id="rId2"/>
    <p:sldId id="257" r:id="rId3"/>
    <p:sldId id="285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71" r:id="rId13"/>
    <p:sldId id="281" r:id="rId14"/>
    <p:sldId id="282" r:id="rId15"/>
    <p:sldId id="283" r:id="rId16"/>
    <p:sldId id="27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10" r:id="rId32"/>
    <p:sldId id="309" r:id="rId33"/>
    <p:sldId id="284" r:id="rId34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076B4-16DB-0248-BF12-1587E3085FC4}" v="29" dt="2023-05-09T01:27:10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4"/>
    <p:restoredTop sz="94690"/>
  </p:normalViewPr>
  <p:slideViewPr>
    <p:cSldViewPr>
      <p:cViewPr varScale="1">
        <p:scale>
          <a:sx n="107" d="100"/>
          <a:sy n="107" d="100"/>
        </p:scale>
        <p:origin x="12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NTHIT WATANAPA" userId="a52ce465-9217-4b23-bc90-8501776bd26f" providerId="ADAL" clId="{B2F076B4-16DB-0248-BF12-1587E3085FC4}"/>
    <pc:docChg chg="undo custSel addSld delSld modSld sldOrd">
      <pc:chgData name="BUNTHIT WATANAPA" userId="a52ce465-9217-4b23-bc90-8501776bd26f" providerId="ADAL" clId="{B2F076B4-16DB-0248-BF12-1587E3085FC4}" dt="2023-05-09T01:27:22.749" v="455" actId="729"/>
      <pc:docMkLst>
        <pc:docMk/>
      </pc:docMkLst>
      <pc:sldChg chg="addSp delSp modSp">
        <pc:chgData name="BUNTHIT WATANAPA" userId="a52ce465-9217-4b23-bc90-8501776bd26f" providerId="ADAL" clId="{B2F076B4-16DB-0248-BF12-1587E3085FC4}" dt="2023-05-07T15:09:28.460" v="86" actId="478"/>
        <pc:sldMkLst>
          <pc:docMk/>
          <pc:sldMk cId="0" sldId="256"/>
        </pc:sldMkLst>
        <pc:spChg chg="add mod">
          <ac:chgData name="BUNTHIT WATANAPA" userId="a52ce465-9217-4b23-bc90-8501776bd26f" providerId="ADAL" clId="{B2F076B4-16DB-0248-BF12-1587E3085FC4}" dt="2023-05-07T15:09:28.460" v="86" actId="478"/>
          <ac:spMkLst>
            <pc:docMk/>
            <pc:sldMk cId="0" sldId="256"/>
            <ac:spMk id="2" creationId="{FA65B329-5A88-440C-AB51-79E33D201D18}"/>
          </ac:spMkLst>
        </pc:spChg>
        <pc:spChg chg="del">
          <ac:chgData name="BUNTHIT WATANAPA" userId="a52ce465-9217-4b23-bc90-8501776bd26f" providerId="ADAL" clId="{B2F076B4-16DB-0248-BF12-1587E3085FC4}" dt="2023-05-07T15:09:28.460" v="86" actId="478"/>
          <ac:spMkLst>
            <pc:docMk/>
            <pc:sldMk cId="0" sldId="256"/>
            <ac:spMk id="4098" creationId="{721D4E63-69A7-3BA1-08F7-A600FC68A56D}"/>
          </ac:spMkLst>
        </pc:spChg>
      </pc:sldChg>
      <pc:sldChg chg="modSp modNotesTx">
        <pc:chgData name="BUNTHIT WATANAPA" userId="a52ce465-9217-4b23-bc90-8501776bd26f" providerId="ADAL" clId="{B2F076B4-16DB-0248-BF12-1587E3085FC4}" dt="2023-05-08T13:20:16.638" v="92" actId="20577"/>
        <pc:sldMkLst>
          <pc:docMk/>
          <pc:sldMk cId="0" sldId="259"/>
        </pc:sldMkLst>
        <pc:spChg chg="mod">
          <ac:chgData name="BUNTHIT WATANAPA" userId="a52ce465-9217-4b23-bc90-8501776bd26f" providerId="ADAL" clId="{B2F076B4-16DB-0248-BF12-1587E3085FC4}" dt="2023-05-05T02:51:00.761" v="5" actId="20578"/>
          <ac:spMkLst>
            <pc:docMk/>
            <pc:sldMk cId="0" sldId="259"/>
            <ac:spMk id="2" creationId="{1B96698A-49B1-9C4D-51AF-BB3E55FE5664}"/>
          </ac:spMkLst>
        </pc:spChg>
        <pc:graphicFrameChg chg="mod">
          <ac:chgData name="BUNTHIT WATANAPA" userId="a52ce465-9217-4b23-bc90-8501776bd26f" providerId="ADAL" clId="{B2F076B4-16DB-0248-BF12-1587E3085FC4}" dt="2023-05-08T13:18:43.570" v="89" actId="20577"/>
          <ac:graphicFrameMkLst>
            <pc:docMk/>
            <pc:sldMk cId="0" sldId="259"/>
            <ac:graphicFrameMk id="3" creationId="{F1ED889D-874E-728A-1740-DC736327FA93}"/>
          </ac:graphicFrameMkLst>
        </pc:graphicFrameChg>
      </pc:sldChg>
      <pc:sldChg chg="modSp mod">
        <pc:chgData name="BUNTHIT WATANAPA" userId="a52ce465-9217-4b23-bc90-8501776bd26f" providerId="ADAL" clId="{B2F076B4-16DB-0248-BF12-1587E3085FC4}" dt="2023-05-05T02:59:44.718" v="35" actId="692"/>
        <pc:sldMkLst>
          <pc:docMk/>
          <pc:sldMk cId="0" sldId="263"/>
        </pc:sldMkLst>
        <pc:spChg chg="mod">
          <ac:chgData name="BUNTHIT WATANAPA" userId="a52ce465-9217-4b23-bc90-8501776bd26f" providerId="ADAL" clId="{B2F076B4-16DB-0248-BF12-1587E3085FC4}" dt="2023-05-05T02:57:09.878" v="19" actId="20577"/>
          <ac:spMkLst>
            <pc:docMk/>
            <pc:sldMk cId="0" sldId="263"/>
            <ac:spMk id="18435" creationId="{1430B933-3692-C31A-E4FC-FDA4EC3DABD4}"/>
          </ac:spMkLst>
        </pc:spChg>
        <pc:spChg chg="mod">
          <ac:chgData name="BUNTHIT WATANAPA" userId="a52ce465-9217-4b23-bc90-8501776bd26f" providerId="ADAL" clId="{B2F076B4-16DB-0248-BF12-1587E3085FC4}" dt="2023-05-05T02:59:02.793" v="30" actId="20577"/>
          <ac:spMkLst>
            <pc:docMk/>
            <pc:sldMk cId="0" sldId="263"/>
            <ac:spMk id="18438" creationId="{A18E835A-2B5E-EF18-F73C-08057146DC51}"/>
          </ac:spMkLst>
        </pc:spChg>
        <pc:spChg chg="mod">
          <ac:chgData name="BUNTHIT WATANAPA" userId="a52ce465-9217-4b23-bc90-8501776bd26f" providerId="ADAL" clId="{B2F076B4-16DB-0248-BF12-1587E3085FC4}" dt="2023-05-05T02:59:44.718" v="35" actId="692"/>
          <ac:spMkLst>
            <pc:docMk/>
            <pc:sldMk cId="0" sldId="263"/>
            <ac:spMk id="18439" creationId="{C4EAB6A0-BCBF-D74C-4486-9D6B81500397}"/>
          </ac:spMkLst>
        </pc:spChg>
      </pc:sldChg>
      <pc:sldChg chg="modSp mod modShow">
        <pc:chgData name="BUNTHIT WATANAPA" userId="a52ce465-9217-4b23-bc90-8501776bd26f" providerId="ADAL" clId="{B2F076B4-16DB-0248-BF12-1587E3085FC4}" dt="2023-05-08T15:12:19.732" v="106" actId="729"/>
        <pc:sldMkLst>
          <pc:docMk/>
          <pc:sldMk cId="0" sldId="265"/>
        </pc:sldMkLst>
        <pc:spChg chg="mod">
          <ac:chgData name="BUNTHIT WATANAPA" userId="a52ce465-9217-4b23-bc90-8501776bd26f" providerId="ADAL" clId="{B2F076B4-16DB-0248-BF12-1587E3085FC4}" dt="2023-05-08T14:27:50.426" v="95" actId="5793"/>
          <ac:spMkLst>
            <pc:docMk/>
            <pc:sldMk cId="0" sldId="265"/>
            <ac:spMk id="20483" creationId="{7C92F4B8-AA29-4700-AE9A-57F01EFEC1C6}"/>
          </ac:spMkLst>
        </pc:spChg>
      </pc:sldChg>
      <pc:sldChg chg="modSp mod modShow">
        <pc:chgData name="BUNTHIT WATANAPA" userId="a52ce465-9217-4b23-bc90-8501776bd26f" providerId="ADAL" clId="{B2F076B4-16DB-0248-BF12-1587E3085FC4}" dt="2023-05-08T15:13:17.720" v="107" actId="729"/>
        <pc:sldMkLst>
          <pc:docMk/>
          <pc:sldMk cId="0" sldId="269"/>
        </pc:sldMkLst>
        <pc:spChg chg="mod">
          <ac:chgData name="BUNTHIT WATANAPA" userId="a52ce465-9217-4b23-bc90-8501776bd26f" providerId="ADAL" clId="{B2F076B4-16DB-0248-BF12-1587E3085FC4}" dt="2023-05-05T03:08:09.245" v="51" actId="20577"/>
          <ac:spMkLst>
            <pc:docMk/>
            <pc:sldMk cId="0" sldId="269"/>
            <ac:spMk id="22531" creationId="{AC178CCC-DBA9-9B4D-03F0-EFD1927811C9}"/>
          </ac:spMkLst>
        </pc:spChg>
      </pc:sldChg>
      <pc:sldChg chg="mod modShow modNotesTx">
        <pc:chgData name="BUNTHIT WATANAPA" userId="a52ce465-9217-4b23-bc90-8501776bd26f" providerId="ADAL" clId="{B2F076B4-16DB-0248-BF12-1587E3085FC4}" dt="2023-05-08T15:14:08.266" v="109" actId="729"/>
        <pc:sldMkLst>
          <pc:docMk/>
          <pc:sldMk cId="0" sldId="271"/>
        </pc:sldMkLst>
      </pc:sldChg>
      <pc:sldChg chg="modSp del mod">
        <pc:chgData name="BUNTHIT WATANAPA" userId="a52ce465-9217-4b23-bc90-8501776bd26f" providerId="ADAL" clId="{B2F076B4-16DB-0248-BF12-1587E3085FC4}" dt="2023-05-08T15:09:04.617" v="98" actId="2696"/>
        <pc:sldMkLst>
          <pc:docMk/>
          <pc:sldMk cId="0" sldId="278"/>
        </pc:sldMkLst>
        <pc:spChg chg="mod">
          <ac:chgData name="BUNTHIT WATANAPA" userId="a52ce465-9217-4b23-bc90-8501776bd26f" providerId="ADAL" clId="{B2F076B4-16DB-0248-BF12-1587E3085FC4}" dt="2023-05-08T15:04:04.877" v="96" actId="20577"/>
          <ac:spMkLst>
            <pc:docMk/>
            <pc:sldMk cId="0" sldId="278"/>
            <ac:spMk id="3" creationId="{6E70D485-9AF9-9C70-91C7-28BFE9364C66}"/>
          </ac:spMkLst>
        </pc:spChg>
      </pc:sldChg>
      <pc:sldChg chg="add del mod modShow">
        <pc:chgData name="BUNTHIT WATANAPA" userId="a52ce465-9217-4b23-bc90-8501776bd26f" providerId="ADAL" clId="{B2F076B4-16DB-0248-BF12-1587E3085FC4}" dt="2023-05-08T15:11:37.810" v="105" actId="729"/>
        <pc:sldMkLst>
          <pc:docMk/>
          <pc:sldMk cId="1466504913" sldId="278"/>
        </pc:sldMkLst>
      </pc:sldChg>
      <pc:sldChg chg="del ord">
        <pc:chgData name="BUNTHIT WATANAPA" userId="a52ce465-9217-4b23-bc90-8501776bd26f" providerId="ADAL" clId="{B2F076B4-16DB-0248-BF12-1587E3085FC4}" dt="2023-05-08T15:09:04.617" v="98" actId="2696"/>
        <pc:sldMkLst>
          <pc:docMk/>
          <pc:sldMk cId="0" sldId="279"/>
        </pc:sldMkLst>
      </pc:sldChg>
      <pc:sldChg chg="add del">
        <pc:chgData name="BUNTHIT WATANAPA" userId="a52ce465-9217-4b23-bc90-8501776bd26f" providerId="ADAL" clId="{B2F076B4-16DB-0248-BF12-1587E3085FC4}" dt="2023-05-08T15:11:28.276" v="104" actId="2696"/>
        <pc:sldMkLst>
          <pc:docMk/>
          <pc:sldMk cId="3263260474" sldId="279"/>
        </pc:sldMkLst>
      </pc:sldChg>
      <pc:sldChg chg="del">
        <pc:chgData name="BUNTHIT WATANAPA" userId="a52ce465-9217-4b23-bc90-8501776bd26f" providerId="ADAL" clId="{B2F076B4-16DB-0248-BF12-1587E3085FC4}" dt="2023-05-08T15:09:56.840" v="100" actId="2696"/>
        <pc:sldMkLst>
          <pc:docMk/>
          <pc:sldMk cId="0" sldId="280"/>
        </pc:sldMkLst>
      </pc:sldChg>
      <pc:sldChg chg="add del">
        <pc:chgData name="BUNTHIT WATANAPA" userId="a52ce465-9217-4b23-bc90-8501776bd26f" providerId="ADAL" clId="{B2F076B4-16DB-0248-BF12-1587E3085FC4}" dt="2023-05-08T15:13:53.459" v="108" actId="2696"/>
        <pc:sldMkLst>
          <pc:docMk/>
          <pc:sldMk cId="3302111935" sldId="280"/>
        </pc:sldMkLst>
      </pc:sldChg>
      <pc:sldChg chg="modSp mod">
        <pc:chgData name="BUNTHIT WATANAPA" userId="a52ce465-9217-4b23-bc90-8501776bd26f" providerId="ADAL" clId="{B2F076B4-16DB-0248-BF12-1587E3085FC4}" dt="2023-05-08T15:06:25.471" v="97" actId="207"/>
        <pc:sldMkLst>
          <pc:docMk/>
          <pc:sldMk cId="0" sldId="281"/>
        </pc:sldMkLst>
        <pc:spChg chg="mod">
          <ac:chgData name="BUNTHIT WATANAPA" userId="a52ce465-9217-4b23-bc90-8501776bd26f" providerId="ADAL" clId="{B2F076B4-16DB-0248-BF12-1587E3085FC4}" dt="2023-05-08T15:06:25.471" v="97" actId="207"/>
          <ac:spMkLst>
            <pc:docMk/>
            <pc:sldMk cId="0" sldId="281"/>
            <ac:spMk id="30726" creationId="{08ADFDFD-83F0-D548-3FDC-C1BA53E13CF5}"/>
          </ac:spMkLst>
        </pc:spChg>
      </pc:sldChg>
      <pc:sldChg chg="modSp mod">
        <pc:chgData name="BUNTHIT WATANAPA" userId="a52ce465-9217-4b23-bc90-8501776bd26f" providerId="ADAL" clId="{B2F076B4-16DB-0248-BF12-1587E3085FC4}" dt="2023-05-08T15:23:14.797" v="222" actId="20577"/>
        <pc:sldMkLst>
          <pc:docMk/>
          <pc:sldMk cId="0" sldId="282"/>
        </pc:sldMkLst>
        <pc:spChg chg="mod">
          <ac:chgData name="BUNTHIT WATANAPA" userId="a52ce465-9217-4b23-bc90-8501776bd26f" providerId="ADAL" clId="{B2F076B4-16DB-0248-BF12-1587E3085FC4}" dt="2023-05-08T15:23:14.797" v="222" actId="20577"/>
          <ac:spMkLst>
            <pc:docMk/>
            <pc:sldMk cId="0" sldId="282"/>
            <ac:spMk id="707587" creationId="{8E807886-C2AD-EF9A-B3CD-FDECB646519F}"/>
          </ac:spMkLst>
        </pc:spChg>
      </pc:sldChg>
      <pc:sldChg chg="delSp modSp mod">
        <pc:chgData name="BUNTHIT WATANAPA" userId="a52ce465-9217-4b23-bc90-8501776bd26f" providerId="ADAL" clId="{B2F076B4-16DB-0248-BF12-1587E3085FC4}" dt="2023-05-08T15:23:00.644" v="212" actId="20577"/>
        <pc:sldMkLst>
          <pc:docMk/>
          <pc:sldMk cId="0" sldId="283"/>
        </pc:sldMkLst>
        <pc:spChg chg="del mod">
          <ac:chgData name="BUNTHIT WATANAPA" userId="a52ce465-9217-4b23-bc90-8501776bd26f" providerId="ADAL" clId="{B2F076B4-16DB-0248-BF12-1587E3085FC4}" dt="2023-05-08T15:22:04.559" v="129" actId="478"/>
          <ac:spMkLst>
            <pc:docMk/>
            <pc:sldMk cId="0" sldId="283"/>
            <ac:spMk id="17415" creationId="{D640E31B-9EF7-418E-F687-EB234B519600}"/>
          </ac:spMkLst>
        </pc:spChg>
        <pc:spChg chg="mod">
          <ac:chgData name="BUNTHIT WATANAPA" userId="a52ce465-9217-4b23-bc90-8501776bd26f" providerId="ADAL" clId="{B2F076B4-16DB-0248-BF12-1587E3085FC4}" dt="2023-05-08T15:23:00.644" v="212" actId="20577"/>
          <ac:spMkLst>
            <pc:docMk/>
            <pc:sldMk cId="0" sldId="283"/>
            <ac:spMk id="34820" creationId="{CFC9C7F9-59B7-AD4E-711A-D2434B5444A6}"/>
          </ac:spMkLst>
        </pc:spChg>
      </pc:sldChg>
      <pc:sldChg chg="modSp mod">
        <pc:chgData name="BUNTHIT WATANAPA" userId="a52ce465-9217-4b23-bc90-8501776bd26f" providerId="ADAL" clId="{B2F076B4-16DB-0248-BF12-1587E3085FC4}" dt="2023-05-05T02:49:04.384" v="4" actId="207"/>
        <pc:sldMkLst>
          <pc:docMk/>
          <pc:sldMk cId="0" sldId="285"/>
        </pc:sldMkLst>
        <pc:spChg chg="mod">
          <ac:chgData name="BUNTHIT WATANAPA" userId="a52ce465-9217-4b23-bc90-8501776bd26f" providerId="ADAL" clId="{B2F076B4-16DB-0248-BF12-1587E3085FC4}" dt="2023-05-05T02:49:04.384" v="4" actId="207"/>
          <ac:spMkLst>
            <pc:docMk/>
            <pc:sldMk cId="0" sldId="285"/>
            <ac:spMk id="9219" creationId="{5DA256CC-83E4-5507-A111-73A207FB923C}"/>
          </ac:spMkLst>
        </pc:spChg>
      </pc:sldChg>
      <pc:sldChg chg="delSp modSp del">
        <pc:chgData name="BUNTHIT WATANAPA" userId="a52ce465-9217-4b23-bc90-8501776bd26f" providerId="ADAL" clId="{B2F076B4-16DB-0248-BF12-1587E3085FC4}" dt="2023-05-08T16:28:37.749" v="234" actId="2696"/>
        <pc:sldMkLst>
          <pc:docMk/>
          <pc:sldMk cId="0" sldId="287"/>
        </pc:sldMkLst>
        <pc:spChg chg="del">
          <ac:chgData name="BUNTHIT WATANAPA" userId="a52ce465-9217-4b23-bc90-8501776bd26f" providerId="ADAL" clId="{B2F076B4-16DB-0248-BF12-1587E3085FC4}" dt="2023-05-08T16:26:56.552" v="232" actId="478"/>
          <ac:spMkLst>
            <pc:docMk/>
            <pc:sldMk cId="0" sldId="287"/>
            <ac:spMk id="40967" creationId="{2DC2C365-15C5-D529-F244-60229179082F}"/>
          </ac:spMkLst>
        </pc:spChg>
        <pc:picChg chg="mod">
          <ac:chgData name="BUNTHIT WATANAPA" userId="a52ce465-9217-4b23-bc90-8501776bd26f" providerId="ADAL" clId="{B2F076B4-16DB-0248-BF12-1587E3085FC4}" dt="2023-05-08T16:26:12.588" v="231" actId="1037"/>
          <ac:picMkLst>
            <pc:docMk/>
            <pc:sldMk cId="0" sldId="287"/>
            <ac:picMk id="40962" creationId="{49066094-DDA0-A511-0624-5F004E757619}"/>
          </ac:picMkLst>
        </pc:picChg>
      </pc:sldChg>
      <pc:sldChg chg="del mod modShow">
        <pc:chgData name="BUNTHIT WATANAPA" userId="a52ce465-9217-4b23-bc90-8501776bd26f" providerId="ADAL" clId="{B2F076B4-16DB-0248-BF12-1587E3085FC4}" dt="2023-05-08T16:28:11.231" v="233" actId="2696"/>
        <pc:sldMkLst>
          <pc:docMk/>
          <pc:sldMk cId="0" sldId="288"/>
        </pc:sldMkLst>
      </pc:sldChg>
      <pc:sldChg chg="modSp mod">
        <pc:chgData name="BUNTHIT WATANAPA" userId="a52ce465-9217-4b23-bc90-8501776bd26f" providerId="ADAL" clId="{B2F076B4-16DB-0248-BF12-1587E3085FC4}" dt="2023-05-05T03:30:15.920" v="85" actId="14100"/>
        <pc:sldMkLst>
          <pc:docMk/>
          <pc:sldMk cId="0" sldId="289"/>
        </pc:sldMkLst>
        <pc:spChg chg="mod">
          <ac:chgData name="BUNTHIT WATANAPA" userId="a52ce465-9217-4b23-bc90-8501776bd26f" providerId="ADAL" clId="{B2F076B4-16DB-0248-BF12-1587E3085FC4}" dt="2023-05-05T03:30:15.920" v="85" actId="14100"/>
          <ac:spMkLst>
            <pc:docMk/>
            <pc:sldMk cId="0" sldId="289"/>
            <ac:spMk id="45059" creationId="{F8146866-937C-EA8D-6804-C3DDA0BC57E2}"/>
          </ac:spMkLst>
        </pc:spChg>
      </pc:sldChg>
      <pc:sldChg chg="modSp mod">
        <pc:chgData name="BUNTHIT WATANAPA" userId="a52ce465-9217-4b23-bc90-8501776bd26f" providerId="ADAL" clId="{B2F076B4-16DB-0248-BF12-1587E3085FC4}" dt="2023-05-09T00:19:38.525" v="250" actId="20577"/>
        <pc:sldMkLst>
          <pc:docMk/>
          <pc:sldMk cId="0" sldId="298"/>
        </pc:sldMkLst>
        <pc:spChg chg="mod">
          <ac:chgData name="BUNTHIT WATANAPA" userId="a52ce465-9217-4b23-bc90-8501776bd26f" providerId="ADAL" clId="{B2F076B4-16DB-0248-BF12-1587E3085FC4}" dt="2023-05-09T00:19:38.525" v="250" actId="20577"/>
          <ac:spMkLst>
            <pc:docMk/>
            <pc:sldMk cId="0" sldId="298"/>
            <ac:spMk id="21507" creationId="{E0F138E2-B580-5771-4062-2DBAC3B20666}"/>
          </ac:spMkLst>
        </pc:spChg>
      </pc:sldChg>
      <pc:sldChg chg="modSp mod">
        <pc:chgData name="BUNTHIT WATANAPA" userId="a52ce465-9217-4b23-bc90-8501776bd26f" providerId="ADAL" clId="{B2F076B4-16DB-0248-BF12-1587E3085FC4}" dt="2023-05-09T00:20:18.854" v="251" actId="207"/>
        <pc:sldMkLst>
          <pc:docMk/>
          <pc:sldMk cId="0" sldId="299"/>
        </pc:sldMkLst>
        <pc:spChg chg="mod">
          <ac:chgData name="BUNTHIT WATANAPA" userId="a52ce465-9217-4b23-bc90-8501776bd26f" providerId="ADAL" clId="{B2F076B4-16DB-0248-BF12-1587E3085FC4}" dt="2023-05-09T00:20:18.854" v="251" actId="207"/>
          <ac:spMkLst>
            <pc:docMk/>
            <pc:sldMk cId="0" sldId="299"/>
            <ac:spMk id="22531" creationId="{E7914571-AF46-22CB-4C5C-3A95685B0D48}"/>
          </ac:spMkLst>
        </pc:spChg>
      </pc:sldChg>
      <pc:sldChg chg="delSp modSp mod">
        <pc:chgData name="BUNTHIT WATANAPA" userId="a52ce465-9217-4b23-bc90-8501776bd26f" providerId="ADAL" clId="{B2F076B4-16DB-0248-BF12-1587E3085FC4}" dt="2023-05-09T01:27:10.702" v="454" actId="478"/>
        <pc:sldMkLst>
          <pc:docMk/>
          <pc:sldMk cId="0" sldId="300"/>
        </pc:sldMkLst>
        <pc:spChg chg="mod">
          <ac:chgData name="BUNTHIT WATANAPA" userId="a52ce465-9217-4b23-bc90-8501776bd26f" providerId="ADAL" clId="{B2F076B4-16DB-0248-BF12-1587E3085FC4}" dt="2023-05-09T01:27:01.710" v="452" actId="27636"/>
          <ac:spMkLst>
            <pc:docMk/>
            <pc:sldMk cId="0" sldId="300"/>
            <ac:spMk id="23555" creationId="{BC70C64D-36C6-1B36-D23C-ECC735B18B38}"/>
          </ac:spMkLst>
        </pc:spChg>
        <pc:spChg chg="del mod">
          <ac:chgData name="BUNTHIT WATANAPA" userId="a52ce465-9217-4b23-bc90-8501776bd26f" providerId="ADAL" clId="{B2F076B4-16DB-0248-BF12-1587E3085FC4}" dt="2023-05-09T01:27:10.702" v="454" actId="478"/>
          <ac:spMkLst>
            <pc:docMk/>
            <pc:sldMk cId="0" sldId="300"/>
            <ac:spMk id="67588" creationId="{4DEED682-F4A6-8FA4-B9ED-A5ECE6409E35}"/>
          </ac:spMkLst>
        </pc:spChg>
      </pc:sldChg>
      <pc:sldChg chg="mod modShow">
        <pc:chgData name="BUNTHIT WATANAPA" userId="a52ce465-9217-4b23-bc90-8501776bd26f" providerId="ADAL" clId="{B2F076B4-16DB-0248-BF12-1587E3085FC4}" dt="2023-05-09T01:27:22.749" v="455" actId="729"/>
        <pc:sldMkLst>
          <pc:docMk/>
          <pc:sldMk cId="0" sldId="30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E18B5-4799-4814-BCCE-5CE4478A30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87F48BC8-3B5B-4EBA-880A-3A13F13FC57C}">
      <dgm:prSet custT="1"/>
      <dgm:spPr/>
      <dgm:t>
        <a:bodyPr/>
        <a:lstStyle/>
        <a:p>
          <a:pPr rtl="0"/>
          <a:r>
            <a:rPr lang="en-US" sz="2000" dirty="0"/>
            <a:t>Response Time (latency)</a:t>
          </a:r>
          <a:br>
            <a:rPr lang="en-US" sz="2000" dirty="0"/>
          </a:br>
          <a:r>
            <a:rPr lang="en-US" sz="2000" dirty="0"/>
            <a:t>	— How long does it take for my job to run?</a:t>
          </a:r>
          <a:br>
            <a:rPr lang="en-US" sz="2000" dirty="0"/>
          </a:br>
          <a:r>
            <a:rPr lang="en-US" sz="2000" dirty="0"/>
            <a:t>	— How long must I wait for the database query?</a:t>
          </a:r>
          <a:endParaRPr lang="th-TH" sz="2000" dirty="0"/>
        </a:p>
      </dgm:t>
    </dgm:pt>
    <dgm:pt modelId="{1C03BC06-A22A-4849-8899-F682590D4F84}" type="parTrans" cxnId="{BF10CAC6-0337-48CF-A60E-64F1C1F8B3ED}">
      <dgm:prSet/>
      <dgm:spPr/>
      <dgm:t>
        <a:bodyPr/>
        <a:lstStyle/>
        <a:p>
          <a:endParaRPr lang="th-TH"/>
        </a:p>
      </dgm:t>
    </dgm:pt>
    <dgm:pt modelId="{6382B69F-C87C-4FE3-98BB-7663B627D49E}" type="sibTrans" cxnId="{BF10CAC6-0337-48CF-A60E-64F1C1F8B3ED}">
      <dgm:prSet/>
      <dgm:spPr/>
      <dgm:t>
        <a:bodyPr/>
        <a:lstStyle/>
        <a:p>
          <a:endParaRPr lang="th-TH"/>
        </a:p>
      </dgm:t>
    </dgm:pt>
    <dgm:pt modelId="{DF620BE4-C97D-4C26-8E92-B7AFF7DF2048}">
      <dgm:prSet custT="1"/>
      <dgm:spPr/>
      <dgm:t>
        <a:bodyPr/>
        <a:lstStyle/>
        <a:p>
          <a:pPr rtl="0"/>
          <a:r>
            <a:rPr lang="en-US" sz="2000" dirty="0"/>
            <a:t>Throughput</a:t>
          </a:r>
          <a:br>
            <a:rPr lang="en-US" sz="2000" dirty="0"/>
          </a:br>
          <a:r>
            <a:rPr lang="en-US" sz="2000" dirty="0"/>
            <a:t>	— How many jobs can the machine run at once?</a:t>
          </a:r>
          <a:br>
            <a:rPr lang="en-US" sz="2000" dirty="0"/>
          </a:br>
          <a:r>
            <a:rPr lang="en-US" sz="2000" dirty="0"/>
            <a:t>	— What is the average execution rate?</a:t>
          </a:r>
          <a:br>
            <a:rPr lang="en-US" sz="2000" dirty="0"/>
          </a:br>
          <a:br>
            <a:rPr lang="en-US" sz="2000" dirty="0"/>
          </a:br>
          <a:endParaRPr lang="th-TH" sz="2000" dirty="0"/>
        </a:p>
      </dgm:t>
    </dgm:pt>
    <dgm:pt modelId="{1314AB11-FC16-4DC8-83CD-311E4199C64D}" type="parTrans" cxnId="{28B4F159-71F1-4D80-9173-591D1FD28F31}">
      <dgm:prSet/>
      <dgm:spPr/>
      <dgm:t>
        <a:bodyPr/>
        <a:lstStyle/>
        <a:p>
          <a:endParaRPr lang="th-TH"/>
        </a:p>
      </dgm:t>
    </dgm:pt>
    <dgm:pt modelId="{66651D77-014D-482A-893C-CC27A8A91878}" type="sibTrans" cxnId="{28B4F159-71F1-4D80-9173-591D1FD28F31}">
      <dgm:prSet/>
      <dgm:spPr/>
      <dgm:t>
        <a:bodyPr/>
        <a:lstStyle/>
        <a:p>
          <a:endParaRPr lang="th-TH"/>
        </a:p>
      </dgm:t>
    </dgm:pt>
    <dgm:pt modelId="{6BD1D1B1-0B2C-4F26-86C6-68EC7471D113}" type="pres">
      <dgm:prSet presAssocID="{F2BE18B5-4799-4814-BCCE-5CE4478A30BF}" presName="linear" presStyleCnt="0">
        <dgm:presLayoutVars>
          <dgm:animLvl val="lvl"/>
          <dgm:resizeHandles val="exact"/>
        </dgm:presLayoutVars>
      </dgm:prSet>
      <dgm:spPr/>
    </dgm:pt>
    <dgm:pt modelId="{AB75017B-BDA5-4AEB-B7BF-BD636F39D9B0}" type="pres">
      <dgm:prSet presAssocID="{87F48BC8-3B5B-4EBA-880A-3A13F13FC5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3F0F5A-02B5-4A55-8808-641CF1F53588}" type="pres">
      <dgm:prSet presAssocID="{6382B69F-C87C-4FE3-98BB-7663B627D49E}" presName="spacer" presStyleCnt="0"/>
      <dgm:spPr/>
    </dgm:pt>
    <dgm:pt modelId="{336E17DC-9051-463D-9E02-ECACF483BDC6}" type="pres">
      <dgm:prSet presAssocID="{DF620BE4-C97D-4C26-8E92-B7AFF7DF204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92F844-6D5D-454E-B64B-FF2D51DDCCD6}" type="presOf" srcId="{87F48BC8-3B5B-4EBA-880A-3A13F13FC57C}" destId="{AB75017B-BDA5-4AEB-B7BF-BD636F39D9B0}" srcOrd="0" destOrd="0" presId="urn:microsoft.com/office/officeart/2005/8/layout/vList2"/>
    <dgm:cxn modelId="{28B4F159-71F1-4D80-9173-591D1FD28F31}" srcId="{F2BE18B5-4799-4814-BCCE-5CE4478A30BF}" destId="{DF620BE4-C97D-4C26-8E92-B7AFF7DF2048}" srcOrd="1" destOrd="0" parTransId="{1314AB11-FC16-4DC8-83CD-311E4199C64D}" sibTransId="{66651D77-014D-482A-893C-CC27A8A91878}"/>
    <dgm:cxn modelId="{6BE9728B-53A7-472E-AAD5-88BE0AEDE553}" type="presOf" srcId="{F2BE18B5-4799-4814-BCCE-5CE4478A30BF}" destId="{6BD1D1B1-0B2C-4F26-86C6-68EC7471D113}" srcOrd="0" destOrd="0" presId="urn:microsoft.com/office/officeart/2005/8/layout/vList2"/>
    <dgm:cxn modelId="{BF10CAC6-0337-48CF-A60E-64F1C1F8B3ED}" srcId="{F2BE18B5-4799-4814-BCCE-5CE4478A30BF}" destId="{87F48BC8-3B5B-4EBA-880A-3A13F13FC57C}" srcOrd="0" destOrd="0" parTransId="{1C03BC06-A22A-4849-8899-F682590D4F84}" sibTransId="{6382B69F-C87C-4FE3-98BB-7663B627D49E}"/>
    <dgm:cxn modelId="{B9A466F5-9DB2-4751-9253-C7E7B05545FE}" type="presOf" srcId="{DF620BE4-C97D-4C26-8E92-B7AFF7DF2048}" destId="{336E17DC-9051-463D-9E02-ECACF483BDC6}" srcOrd="0" destOrd="0" presId="urn:microsoft.com/office/officeart/2005/8/layout/vList2"/>
    <dgm:cxn modelId="{C9AFB8A5-4B93-4A77-9016-D9372FB97654}" type="presParOf" srcId="{6BD1D1B1-0B2C-4F26-86C6-68EC7471D113}" destId="{AB75017B-BDA5-4AEB-B7BF-BD636F39D9B0}" srcOrd="0" destOrd="0" presId="urn:microsoft.com/office/officeart/2005/8/layout/vList2"/>
    <dgm:cxn modelId="{AB5C07FA-4A34-4031-9D92-E3D53A4A083F}" type="presParOf" srcId="{6BD1D1B1-0B2C-4F26-86C6-68EC7471D113}" destId="{003F0F5A-02B5-4A55-8808-641CF1F53588}" srcOrd="1" destOrd="0" presId="urn:microsoft.com/office/officeart/2005/8/layout/vList2"/>
    <dgm:cxn modelId="{BC82BB33-58A9-48BF-8B3B-9E53624DEBDC}" type="presParOf" srcId="{6BD1D1B1-0B2C-4F26-86C6-68EC7471D113}" destId="{336E17DC-9051-463D-9E02-ECACF483BDC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5017B-BDA5-4AEB-B7BF-BD636F39D9B0}">
      <dsp:nvSpPr>
        <dsp:cNvPr id="0" name=""/>
        <dsp:cNvSpPr/>
      </dsp:nvSpPr>
      <dsp:spPr>
        <a:xfrm>
          <a:off x="0" y="816"/>
          <a:ext cx="7543800" cy="1630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 Time (latency)</a:t>
          </a:r>
          <a:br>
            <a:rPr lang="en-US" sz="2000" kern="1200" dirty="0"/>
          </a:br>
          <a:r>
            <a:rPr lang="en-US" sz="2000" kern="1200" dirty="0"/>
            <a:t>	— How long does it take for my job to run?</a:t>
          </a:r>
          <a:br>
            <a:rPr lang="en-US" sz="2000" kern="1200" dirty="0"/>
          </a:br>
          <a:r>
            <a:rPr lang="en-US" sz="2000" kern="1200" dirty="0"/>
            <a:t>	— How long must I wait for the database query?</a:t>
          </a:r>
          <a:endParaRPr lang="th-TH" sz="2000" kern="1200" dirty="0"/>
        </a:p>
      </dsp:txBody>
      <dsp:txXfrm>
        <a:off x="79588" y="80404"/>
        <a:ext cx="7384624" cy="1471191"/>
      </dsp:txXfrm>
    </dsp:sp>
    <dsp:sp modelId="{336E17DC-9051-463D-9E02-ECACF483BDC6}">
      <dsp:nvSpPr>
        <dsp:cNvPr id="0" name=""/>
        <dsp:cNvSpPr/>
      </dsp:nvSpPr>
      <dsp:spPr>
        <a:xfrm>
          <a:off x="0" y="1645415"/>
          <a:ext cx="7543800" cy="1630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Throughput</a:t>
          </a:r>
          <a:br>
            <a:rPr lang="en-US" sz="2000" kern="1200" dirty="0"/>
          </a:br>
          <a:r>
            <a:rPr lang="en-US" sz="2000" kern="1200" dirty="0"/>
            <a:t>	— How many jobs can the machine run at once?</a:t>
          </a:r>
          <a:br>
            <a:rPr lang="en-US" sz="2000" kern="1200" dirty="0"/>
          </a:br>
          <a:r>
            <a:rPr lang="en-US" sz="2000" kern="1200" dirty="0"/>
            <a:t>	— What is the average execution rate?</a:t>
          </a:r>
          <a:br>
            <a:rPr lang="en-US" sz="2000" kern="1200" dirty="0"/>
          </a:br>
          <a:br>
            <a:rPr lang="en-US" sz="2000" kern="1200" dirty="0"/>
          </a:br>
          <a:endParaRPr lang="th-TH" sz="2000" kern="1200" dirty="0"/>
        </a:p>
      </dsp:txBody>
      <dsp:txXfrm>
        <a:off x="79588" y="1725003"/>
        <a:ext cx="7384624" cy="1471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992499-1054-0E12-85CB-4A007B407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52D83D-124C-D774-A339-34B4969E6A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7A86A3-F1B7-C321-EB67-2A3BE44F1A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2DF5B1E-3CB3-94BA-5F1B-DB9025011E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D54F3BB-BB5F-7CBE-237A-8FDBE10E53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BB5519E6-96A8-C44A-0104-60A8C6D0F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D19E6A6-0989-E34E-BA62-3943BCE320A1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D80829C-8ADC-AF26-BEA7-7BC7DD29E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BCDAB-7F3C-574F-BB97-0067D28B92CA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1764AAB-58C8-4BFB-AC73-6E362DA69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79F75D-D9DA-C5F9-479A-0EB907D9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9124B7C-86F6-630F-9868-B0124049A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CD8C0-37CC-894A-AB21-F91F425DCDC6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10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2589367-E2F1-7716-031D-8AD426B18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Mc A, it takes 2*250ps = 500ps per instruction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B, it takes 1.2*500 = 600ps per instruction, so MC A is 1.2 times as fast as computer B for this program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the same ISA, # of instructions will always be the same.</a:t>
            </a:r>
            <a:endParaRPr lang="th-TH" altLang="en-US" dirty="0">
              <a:latin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B0A341F-E070-0678-3419-771C361D3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D3C74E4-A724-8B67-8394-66E8A4664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4CD53A-BAA3-8647-AABE-7B5DE75FA50C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11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68E84D8-F71A-46E1-CBEE-CE4F790C5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A: the code sequence requires 2*1+1*2+2*3 = 10 cycles, totally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B: 4*1+1*2+1*3=9 cycles per sequence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So, B is faster than A (take less cycles to complete the sequence)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A has 10/5 = 2 cycles per instruction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B has 9/6 = 1.5 cycles per instruction</a:t>
            </a:r>
            <a:endParaRPr lang="th-TH" altLang="en-US" dirty="0">
              <a:latin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2EB75EC-2C25-9840-C375-59B3F0A55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C349BB6-80B3-EB3B-6A22-CF385C8E0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76A224-5792-3943-895C-6C34812574E2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12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347AE68-5633-020E-BA93-094C08864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 to page 269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Execution time for 1</a:t>
            </a:r>
            <a:r>
              <a:rPr lang="en-US" altLang="en-US" baseline="30000" dirty="0">
                <a:latin typeface="Arial" panose="020B0604020202020204" pitchFamily="34" charset="0"/>
              </a:rPr>
              <a:t>st</a:t>
            </a:r>
            <a:r>
              <a:rPr lang="en-US" altLang="en-US" dirty="0">
                <a:latin typeface="Arial" panose="020B0604020202020204" pitchFamily="34" charset="0"/>
              </a:rPr>
              <a:t>: [(5x1+1x2+1x3)</a:t>
            </a:r>
            <a:r>
              <a:rPr lang="th-TH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x 10^6] / 4x10^6=2.5sec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2</a:t>
            </a:r>
            <a:r>
              <a:rPr lang="en-US" altLang="en-US" baseline="30000" dirty="0">
                <a:latin typeface="Arial" panose="020B0604020202020204" pitchFamily="34" charset="0"/>
              </a:rPr>
              <a:t>nd</a:t>
            </a:r>
            <a:r>
              <a:rPr lang="en-US" altLang="en-US" dirty="0">
                <a:latin typeface="Arial" panose="020B0604020202020204" pitchFamily="34" charset="0"/>
              </a:rPr>
              <a:t>: [(10*1+1*2+1*3) x 10^6] / 4x10^6=3.75 sec.</a:t>
            </a:r>
            <a:endParaRPr lang="th-TH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MIPS1 = (5+1+1)  / 2.5 = 2.8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MIPS2 = 12 / 3.75  = 3.2</a:t>
            </a:r>
            <a:endParaRPr lang="th-TH" altLang="en-US" dirty="0"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4C0940E-FF07-44D4-7882-D2906F01E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5BD0817-872C-08F9-5E65-444AFE6C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B25C6F-6DB5-BF42-92AE-3588944EE4E3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DEBC069-DD2C-78B2-6518-6FAB353CB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2E7CDA1-625D-B9BA-9770-63ACEA6AD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CCE5590-6535-7FD2-5F4F-3A55C99E2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9C7809-B2AF-4B49-BD6D-F1983ED7041E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1705558-2689-3C92-95E0-EA56DBC8F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8744966-289A-BEBB-2AEE-8F8F6D767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43E2600-3B29-92F7-5348-73DDDE832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D45E4-DF57-774E-93D9-8209545345C1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7D7A30A-17A3-388B-4D27-ED112EBC9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6FF50A9-2188-6863-E566-7C5E38308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For processor, $10000/30% = $333 per 1% improvement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For disk, $7000/22% = $318 per 1% improvement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16CB865-EFC9-35D7-59A0-1485798A5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C6DBD-8916-3547-ACC8-E7E24B2C2D47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16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E3AA99-4858-6413-F956-28A05A273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100/4 = (100-80) +(80/x)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25 = 20 + 80/x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5x = 80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X=16 or we have to improve the speed of multiplication for 16times of the original version.</a:t>
            </a:r>
            <a:endParaRPr lang="th-TH" altLang="en-US" dirty="0">
              <a:latin typeface="Arial" panose="020B0604020202020204" pitchFamily="34" charset="0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1BF0F46-85F2-B4C0-FDDE-264E3DABB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5431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CE3E0AE-743A-EB16-C554-E778F358D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EF133E-A890-674F-A8F5-3ECBE075C94B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BCAAB1D-11F5-93C2-679C-FF43A7650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330DFAB-3852-BEC7-4DE5-B88E741F7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D5CE445-37CD-02D1-12B8-BBA7DBB4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FA7339-D3C1-154B-94E0-C5F3C1B98A6C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61EFDF5-A33F-B877-B529-2983E0841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A0A7C78-0D67-3B6C-6793-79D004E85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2300405-8048-58F7-683B-9BFE769ED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79CDD-6C67-CE41-AA24-3A2E34C75DD3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B00C6BA4-0BE1-FD15-D3C5-92E52CD72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99994CEB-6070-1C56-64C7-5BD4D045F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F5FAFA3-1774-3474-6DA9-31AF38206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901FCD-C624-1E41-A5EA-0D400E2BAEE0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36F36EE-13EE-28D2-4B58-5F751E305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CE7747F-EE41-4F48-ED61-8DDBC6DDE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7372EE1-2DD0-1CD4-42AB-702832711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AFB4B2-2F89-E94F-826C-2EAD7C79E647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A5824C5-8614-5EF0-FB78-46ECBE14A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E390009-373E-77E1-2719-8B7EA879B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D264717-2279-3C6F-A12D-EC15C584F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DD4787-D70B-254B-8546-2E2229AE3310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54275" name="Rectangle 1026">
            <a:extLst>
              <a:ext uri="{FF2B5EF4-FFF2-40B4-BE49-F238E27FC236}">
                <a16:creationId xmlns:a16="http://schemas.microsoft.com/office/drawing/2014/main" id="{A1C984F5-9B5C-790D-C872-007A66DB1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>
            <a:extLst>
              <a:ext uri="{FF2B5EF4-FFF2-40B4-BE49-F238E27FC236}">
                <a16:creationId xmlns:a16="http://schemas.microsoft.com/office/drawing/2014/main" id="{DAB2A21A-0DF8-533A-223D-0A5F807D0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CDA3F56-F826-C490-20CA-5F97A56C9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8EA9AE-21E5-A34B-869D-5DAFBA734D40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56323" name="Rectangle 1026">
            <a:extLst>
              <a:ext uri="{FF2B5EF4-FFF2-40B4-BE49-F238E27FC236}">
                <a16:creationId xmlns:a16="http://schemas.microsoft.com/office/drawing/2014/main" id="{8DB4FD0C-5A86-C456-7BBD-5EB91F600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>
            <a:extLst>
              <a:ext uri="{FF2B5EF4-FFF2-40B4-BE49-F238E27FC236}">
                <a16:creationId xmlns:a16="http://schemas.microsoft.com/office/drawing/2014/main" id="{813FC754-2DF3-813F-DD2B-209BD0EE5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Select a system to be a base, e.g. system b, so the normalized time for B = 100/100, for A = 100/50, and for C = 100/500.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BC6ED90-BFE1-48E9-6465-08695985D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C50AD-A561-0E4F-A727-0BAFE5E22D28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58371" name="Rectangle 1026">
            <a:extLst>
              <a:ext uri="{FF2B5EF4-FFF2-40B4-BE49-F238E27FC236}">
                <a16:creationId xmlns:a16="http://schemas.microsoft.com/office/drawing/2014/main" id="{C792D4DD-DC01-DD85-66E0-6F75DE030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>
            <a:extLst>
              <a:ext uri="{FF2B5EF4-FFF2-40B4-BE49-F238E27FC236}">
                <a16:creationId xmlns:a16="http://schemas.microsoft.com/office/drawing/2014/main" id="{399851C5-78C3-A050-FA92-FB0053C4D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D415082-4A2B-4A36-CA60-84019645C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622115-637E-5D4D-87CB-99F08D9175B4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1F0409C2-347F-081B-3D83-69317CCB4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F270BC11-3EF4-A663-480D-CE9D31BB5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B2B2C5D-CC96-2C40-6F4A-98A566224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44B3BC-46F1-8B4A-8298-B53A6C1A67C9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A5A151A-094E-9D4E-17C5-EDE5685B2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ACBECFB-F392-BE23-5B32-08071E70F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C3ED708-AE7B-6D81-EAC5-F26BF43B4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229A5B-176A-7648-A2FA-25FC825F8D3C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BC946CA-FAEE-34AA-5EFF-002E0938A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7601285-0527-8AA9-B839-E7C7DEB17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56D665A-2FE6-B3F2-B73A-9FEA77694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8DA0A-4C59-AE4E-B961-89CDB9C64D09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66563" name="Rectangle 4098">
            <a:extLst>
              <a:ext uri="{FF2B5EF4-FFF2-40B4-BE49-F238E27FC236}">
                <a16:creationId xmlns:a16="http://schemas.microsoft.com/office/drawing/2014/main" id="{8288B615-21D3-8BD7-CED2-E0B1915AF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4099">
            <a:extLst>
              <a:ext uri="{FF2B5EF4-FFF2-40B4-BE49-F238E27FC236}">
                <a16:creationId xmlns:a16="http://schemas.microsoft.com/office/drawing/2014/main" id="{CF7D4003-A664-3EEB-6029-ADCC14591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02EAD55-4B44-FA3F-75AC-80265FBAF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C1EBF1-74E9-8F42-82E5-526F95899E36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68611" name="Rectangle 1026">
            <a:extLst>
              <a:ext uri="{FF2B5EF4-FFF2-40B4-BE49-F238E27FC236}">
                <a16:creationId xmlns:a16="http://schemas.microsoft.com/office/drawing/2014/main" id="{4CA8CE97-D1CA-B77B-0C29-D84437665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>
            <a:extLst>
              <a:ext uri="{FF2B5EF4-FFF2-40B4-BE49-F238E27FC236}">
                <a16:creationId xmlns:a16="http://schemas.microsoft.com/office/drawing/2014/main" id="{5AEB5C18-C5F9-225E-F634-9C487EA4D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5641E1E-3392-CB13-622F-E53C37C31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E853E1-98BD-414E-BA60-7F989CA82D8D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E79E8E3-E32C-6DD4-A559-33E05CE78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3B160DD-3848-881C-CF8F-895635A4C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B2AE1C6-1A54-17B5-DD9F-B277BD3C7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7AD3E8-846C-5245-BF9A-00F94CAFCE25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EA71A39-C387-486A-AB72-71754890F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0D0A1D-0529-1B24-0E8E-3BFFCE879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9345E53-5859-3732-9922-C7D2BDFE5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2238B4-31E9-CE46-9882-99C0CA9D443F}" type="slidenum">
              <a:rPr lang="en-US" altLang="en-US">
                <a:latin typeface="Times New Roman" panose="02020603050405020304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72707" name="Rectangle 2050">
            <a:extLst>
              <a:ext uri="{FF2B5EF4-FFF2-40B4-BE49-F238E27FC236}">
                <a16:creationId xmlns:a16="http://schemas.microsoft.com/office/drawing/2014/main" id="{D6E769FD-22AA-8001-77B8-939CE8A63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2051">
            <a:extLst>
              <a:ext uri="{FF2B5EF4-FFF2-40B4-BE49-F238E27FC236}">
                <a16:creationId xmlns:a16="http://schemas.microsoft.com/office/drawing/2014/main" id="{7C4E18BB-317C-6CD7-975D-06B66151F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FBE3593-37A6-4755-A63E-BEC6D8EB8519}" type="slidenum">
              <a:rPr lang="en-US" altLang="en-US" sz="1200" baseline="0"/>
              <a:pPr algn="r">
                <a:spcBef>
                  <a:spcPct val="0"/>
                </a:spcBef>
              </a:pPr>
              <a:t>31</a:t>
            </a:fld>
            <a:endParaRPr lang="en-US" altLang="en-US" sz="1200" baseline="0"/>
          </a:p>
        </p:txBody>
      </p:sp>
      <p:sp>
        <p:nvSpPr>
          <p:cNvPr id="148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2E91F7C-2249-49A6-A6BF-315E3C376714}" type="slidenum">
              <a:rPr lang="en-US" altLang="en-US" sz="1200" baseline="0"/>
              <a:pPr algn="r">
                <a:spcBef>
                  <a:spcPct val="0"/>
                </a:spcBef>
              </a:pPr>
              <a:t>32</a:t>
            </a:fld>
            <a:endParaRPr lang="en-US" altLang="en-US" sz="1200" baseline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AD169EE-6D08-DAD0-753D-C5815C659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6C4143-43F7-6540-93B1-9B28BAACBBEC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4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0B052A1-2747-F5F5-F21F-E43CA4F0B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EA528EA-D19A-15DA-4EA1-73DF82C38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851400"/>
            <a:ext cx="52832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For 1, only throughput is improved</a:t>
            </a:r>
          </a:p>
          <a:p>
            <a:pPr>
              <a:lnSpc>
                <a:spcPts val="2800"/>
              </a:lnSpc>
              <a:spcBef>
                <a:spcPct val="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For 2 both latency </a:t>
            </a:r>
            <a:r>
              <a:rPr lang="en-US" alt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throughput are improved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DC065A9-14E7-6F9E-E6B4-537C1DEDB5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010707-B948-C749-B9F9-63D24069DBE0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5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E688DAD-6A7D-89BC-99A4-129276ABE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System time is the time CPU deals with O.S. for the program</a:t>
            </a:r>
            <a:endParaRPr lang="th-TH" altLang="en-US">
              <a:latin typeface="Arial" panose="020B0604020202020204" pitchFamily="34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066273E-F75B-D186-55FB-D65460179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720E110-3FC4-4BA3-7651-37F5E5879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0E7086-2AC8-8540-BBAE-644CB0F452F2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6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BC26A59-EB44-D714-207C-0292B2B22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Performance of A = 1/20 = 0.05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Performance of B = 1/25 = 0.04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Perf X / Perf Y = 0.05/0.04 = 1.25 or  X is 1.25 times faster than Y</a:t>
            </a:r>
            <a:endParaRPr lang="th-TH" altLang="en-US" dirty="0">
              <a:latin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42504E4-EEC8-459E-6EE0-F48B5E7F1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1F168F2-6B58-35F8-38F3-9BFF21DBC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2744F6-9791-1245-A65E-989A0926C14C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7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63DCF62-E3A4-B019-E61C-9718A1EB4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EEBD6AD-2758-41E0-B6F9-1E77685AF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CE10A18-F98E-BBD0-316E-4598B127FE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3638E5-F43E-BF4D-975C-5C48D0ADF6D5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8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8A466B1-A5D4-0919-C0E9-AD4E54B4B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Decrease # of cycles or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Decrease clock cycle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Or increase clock rate</a:t>
            </a:r>
            <a:endParaRPr lang="th-TH" altLang="en-US" dirty="0">
              <a:latin typeface="Arial" panose="020B0604020202020204" pitchFamily="34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21B31EF-7AA8-236D-11B2-4314D5CA8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1BC2508-487E-2D12-9498-8B7C15689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D4355F-DF97-334F-B751-ADD45F8D565A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9</a:t>
            </a:fld>
            <a:endParaRPr lang="th-TH" altLang="en-US">
              <a:cs typeface="Angsana New" panose="02020603050405020304" pitchFamily="18" charset="-34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396AD86-8028-0573-A4A3-CB270B4A0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4EAFCA8-A96F-B57F-9939-55F075133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812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6B3C60-454A-A642-6009-4C0B3DAAD14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D72EFDAC-8084-FCC1-BD91-B0BFB9FF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5F3E88A9-7EF9-D795-F86B-798C90935BA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0510E807-5768-7EAD-D752-DF3881716B8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6C15730D-FABC-D29A-AC01-FE3CD5DF814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820CE0DE-F469-DFCE-FA5D-70B89CE8A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2B6F3764-D0D5-4600-DCD4-82507194277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8040F89B-B15D-7560-5A36-1BF530A59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Line 10">
                <a:extLst>
                  <a:ext uri="{FF2B5EF4-FFF2-40B4-BE49-F238E27FC236}">
                    <a16:creationId xmlns:a16="http://schemas.microsoft.com/office/drawing/2014/main" id="{10BD982A-27E5-4CFE-9B91-7D103D92F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</p:grpSp>
      <p:sp>
        <p:nvSpPr>
          <p:cNvPr id="820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6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FA323265-7119-D0CA-67A8-46E4F792C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C02E59FB-8B5F-8B50-4A62-02E09BE56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F40AE5C-BDD3-3726-C05A-7C9DF1D87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78E616-C890-CE48-B85C-C81162A99374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486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66CFD2-070C-EE89-5DBF-8EC4A1FE6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A8AB022-3538-0F13-3DD1-CE3BDDD3E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7C25C48-8293-C097-7B22-C9D2FDB2C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36574-B38B-D645-A086-5C8F8B33063C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452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970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970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DBBA1C9-7A3B-80C4-E05F-588DE14F0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0DB7A1A-AC31-2C70-9E8C-EF922A7BE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0E31B6F-D0DD-4B2C-7936-D56F6B975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AAE47-71C0-9245-BA8F-2DA61B16B8EA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335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5B81280-9689-7DD6-A548-B0FB548AE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2863EFE-60B2-B184-6CB8-F94E95578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2F322C3-9894-6339-E53E-778A1694F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D7446-F68D-AE4E-A280-19E69B022346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7755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50D80C-2FF1-B91F-44E7-2329ED64A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63CBEEF-6A4B-9FB4-84E4-F7EF12ED9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FDDCB18-537B-9DA2-37C4-90BFF3116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D978D-16FA-B04F-9345-3F6719863221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23660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3DA6A8-4C0D-FC6C-A70D-8505C6981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422E46-45EA-4434-64D2-E0824A6C8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A72E1F3-7B8E-F3C8-A12E-0DB01DB20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BEF5D-3F97-554D-934F-DFD451100DFF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7008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273008-D25C-1E3D-1ADA-96ED15C879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A5D5339-B041-09F9-FC13-D9EE8A99D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BA376B0-C7D4-011F-2C10-B4A8F5AD6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D261C-1CB0-A342-9657-8EC1C4CC4331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543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6918BB8-E9C8-9C07-CB37-4731187C3D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8567ECB-9EFA-92FE-0C3C-42C1E71CC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4BE2F3F-F6F7-09BD-1D2A-F4E10BB7A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4C69D-C824-424F-A93F-745FD7248BDF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085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11EEF2C-8BBB-DC16-B57D-B8390B491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69B428D-2BBE-A8F1-9A7A-ADAEFCC28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002F45C-2AFB-03E6-1DAD-1EDDC1875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CA261-6BC6-FD40-A772-E214EE278E2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5639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56FF8B9-3C6A-1A53-F8E8-6D29272EA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334BCC0-1D2C-133E-E9BC-3EA53848C8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DD513D-1027-326E-8FC3-460D13127D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AB260-16D2-CB46-84A3-9F430AE9A3E5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80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AB46B7-542E-6FCE-F236-076AE87AE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99E2BAC-A9A7-2EB5-89A5-25938F24C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99ED7E0-CEF8-1546-2998-E14AF2CA5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659EF-6D92-544D-87F3-024C400F3164}" type="slidenum">
              <a:rPr lang="en-US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7149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C986657-060E-C632-E785-0EE5A6513B7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>
              <a:extLst>
                <a:ext uri="{FF2B5EF4-FFF2-40B4-BE49-F238E27FC236}">
                  <a16:creationId xmlns:a16="http://schemas.microsoft.com/office/drawing/2014/main" id="{0843468F-F448-E369-6680-0811B305D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>
              <a:extLst>
                <a:ext uri="{FF2B5EF4-FFF2-40B4-BE49-F238E27FC236}">
                  <a16:creationId xmlns:a16="http://schemas.microsoft.com/office/drawing/2014/main" id="{89C800D8-5D36-0E4E-44C9-AE4AF1037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>
                <a:extLst>
                  <a:ext uri="{FF2B5EF4-FFF2-40B4-BE49-F238E27FC236}">
                    <a16:creationId xmlns:a16="http://schemas.microsoft.com/office/drawing/2014/main" id="{11EC5A32-B2E6-0BB0-846E-6EB923380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>
                <a:extLst>
                  <a:ext uri="{FF2B5EF4-FFF2-40B4-BE49-F238E27FC236}">
                    <a16:creationId xmlns:a16="http://schemas.microsoft.com/office/drawing/2014/main" id="{608103AC-3F38-3C6E-CAFA-D3FBB286F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860AF2FE-1A70-38EF-4391-30E6B7570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2FB23B48-BBF0-58B3-9B35-78B03B833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EAB12B61-BB7D-00CB-AF4C-13E0BFE357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81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E44260E2-9645-2F28-89F4-66AA37F301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8048E8AD-FEC3-B42A-A4B9-686E7A1821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BA7D12B-C1B3-CD49-BA41-DF3A6DF1A172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1032" name="Line 12">
            <a:extLst>
              <a:ext uri="{FF2B5EF4-FFF2-40B4-BE49-F238E27FC236}">
                <a16:creationId xmlns:a16="http://schemas.microsoft.com/office/drawing/2014/main" id="{4E5ADFFA-43FB-59E0-FB64-B51430A37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17019D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hlink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accent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c.org/benchmarks.html#cpu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bench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286D2039-FB2E-9FE0-CA44-71C4F841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32288"/>
            <a:ext cx="695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Assessing and understanding performance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h-TH" altLang="en-US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B329-5A88-440C-AB51-79E33D201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H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ECF19C6-ABB3-F61A-2B80-1272942D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36703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C178CCC-DBA9-9B4D-03F0-EFD192781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Suppose we have two implementations of  the instruction set </a:t>
            </a:r>
            <a:br>
              <a:rPr lang="en-US" altLang="en-US" sz="2000" dirty="0"/>
            </a:br>
            <a:r>
              <a:rPr lang="en-US" altLang="en-US" sz="2000" dirty="0"/>
              <a:t>architecture (ISA). 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As an example, </a:t>
            </a:r>
            <a:r>
              <a:rPr lang="en-US" altLang="en-US" sz="2000" dirty="0">
                <a:solidFill>
                  <a:srgbClr val="FF0000"/>
                </a:solidFill>
              </a:rPr>
              <a:t>for a program,</a:t>
            </a:r>
            <a:br>
              <a:rPr lang="en-US" altLang="en-US" sz="2000" dirty="0"/>
            </a:br>
            <a:r>
              <a:rPr lang="en-US" altLang="en-US" sz="2000" dirty="0"/>
              <a:t>Machine A has a clock cycle time of 250 </a:t>
            </a:r>
            <a:r>
              <a:rPr lang="en-US" altLang="en-US" sz="2000" dirty="0" err="1"/>
              <a:t>ps</a:t>
            </a:r>
            <a:r>
              <a:rPr lang="en-US" altLang="en-US" sz="2000" dirty="0"/>
              <a:t> and a CPI of 2.0 </a:t>
            </a:r>
            <a:br>
              <a:rPr lang="en-US" altLang="en-US" sz="2000" dirty="0"/>
            </a:br>
            <a:r>
              <a:rPr lang="en-US" altLang="en-US" sz="2000" dirty="0"/>
              <a:t>Machine B has a clock cycle time of 500 </a:t>
            </a:r>
            <a:r>
              <a:rPr lang="en-US" altLang="en-US" sz="2000" dirty="0" err="1"/>
              <a:t>ps</a:t>
            </a:r>
            <a:r>
              <a:rPr lang="en-US" altLang="en-US" sz="2000" dirty="0"/>
              <a:t> and a CPI of 1.2 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Which machine is faster for this program, and by how much?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If two machines have the same ISA which of the following quantities will always be identical?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Clock rate,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CPI (Cycles Per Instruction),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Execution time,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# of instructions,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MIPS (Millions Instructions Per Second))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D088932-F904-57B4-582B-3D741B83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CPI Example</a:t>
            </a:r>
          </a:p>
        </p:txBody>
      </p:sp>
    </p:spTree>
  </p:cSld>
  <p:clrMapOvr>
    <a:masterClrMapping/>
  </p:clrMapOvr>
  <p:transition spd="slow" advTm="51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3E9B6-7949-16B1-5CDD-393EE4EF42A5}"/>
              </a:ext>
            </a:extLst>
          </p:cNvPr>
          <p:cNvSpPr/>
          <p:nvPr/>
        </p:nvSpPr>
        <p:spPr>
          <a:xfrm>
            <a:off x="762000" y="1676400"/>
            <a:ext cx="8153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h-TH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978E036-B647-0839-024B-0E5E45D7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13525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F20B1AC-4CBF-0DAE-9036-356E332A2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76800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A compiler designer is trying to decide between two code sequences for a particular machine.  Based on the hardware implementation, there are three different classes of instructions:  Class A, Class B, and Class C, and they require one, two, and three cycles (respectively). 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200"/>
              <a:t>The first code sequence has 5 instructions:   2 of A, 1 of B, and 2 of C</a:t>
            </a:r>
            <a:br>
              <a:rPr lang="en-US" altLang="en-US" sz="2200"/>
            </a:br>
            <a:r>
              <a:rPr lang="en-US" altLang="en-US" sz="2200"/>
              <a:t>The second has 6 instructions:  4 of A, 1 of B, and 1 of C.</a:t>
            </a:r>
            <a:br>
              <a:rPr lang="en-US" altLang="en-US" sz="2200"/>
            </a:br>
            <a:br>
              <a:rPr lang="en-US" altLang="en-US" sz="2400" i="1">
                <a:solidFill>
                  <a:srgbClr val="FF0000"/>
                </a:solidFill>
              </a:rPr>
            </a:br>
            <a:r>
              <a:rPr lang="en-US" altLang="en-US" sz="2400" i="1">
                <a:solidFill>
                  <a:srgbClr val="FF0000"/>
                </a:solidFill>
              </a:rPr>
              <a:t>1. Which sequence will be faster?  How much?</a:t>
            </a:r>
            <a:br>
              <a:rPr lang="en-US" altLang="en-US" sz="2400" i="1">
                <a:solidFill>
                  <a:srgbClr val="FF0000"/>
                </a:solidFill>
              </a:rPr>
            </a:br>
            <a:r>
              <a:rPr lang="en-US" altLang="en-US" sz="2400" i="1">
                <a:solidFill>
                  <a:srgbClr val="FF0000"/>
                </a:solidFill>
              </a:rPr>
              <a:t>2. What is the CPI for each sequence?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E607B55-7427-D883-D79A-8D65108BE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# of Instructions Example</a:t>
            </a:r>
          </a:p>
        </p:txBody>
      </p:sp>
    </p:spTree>
  </p:cSld>
  <p:clrMapOvr>
    <a:masterClrMapping/>
  </p:clrMapOvr>
  <p:transition spd="slow" advTm="38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9363EE-166B-4C10-454C-5BA643E5A497}"/>
              </a:ext>
            </a:extLst>
          </p:cNvPr>
          <p:cNvSpPr/>
          <p:nvPr/>
        </p:nvSpPr>
        <p:spPr>
          <a:xfrm>
            <a:off x="762000" y="1447800"/>
            <a:ext cx="8077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h-TH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8146E7D-065E-FD3E-A347-3A8BED7E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1415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CCBB925-5280-089D-AA30-7973E95C3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4648200"/>
          </a:xfrm>
          <a:noFill/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/>
              <a:t>Two different compilers are being tested for a 4 </a:t>
            </a:r>
            <a:r>
              <a:rPr lang="en-US" altLang="en-US" sz="2200" dirty="0" err="1"/>
              <a:t>MHz.</a:t>
            </a:r>
            <a:r>
              <a:rPr lang="en-US" altLang="en-US" sz="2200" dirty="0"/>
              <a:t> machine with </a:t>
            </a:r>
            <a:br>
              <a:rPr lang="en-US" altLang="en-US" sz="2200" dirty="0"/>
            </a:br>
            <a:r>
              <a:rPr lang="en-US" altLang="en-US" sz="2200" dirty="0"/>
              <a:t>three different classes of instructions:  Class A, Class B, and Class C, which require one, two, and three cycles (respectively).  Both compilers are used to produce code for a large piece of software.</a:t>
            </a:r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2200" dirty="0"/>
              <a:t>The first compiler's code uses 5 million Class A instructions, 1 million Class B instructions, and 1 million Class C instructions.</a:t>
            </a:r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2200" dirty="0"/>
              <a:t>The second compiler's code uses 10 million Class A instructions, 1 </a:t>
            </a:r>
            <a:br>
              <a:rPr lang="en-US" altLang="en-US" sz="2200" dirty="0"/>
            </a:br>
            <a:r>
              <a:rPr lang="en-US" altLang="en-US" sz="2200" dirty="0"/>
              <a:t>million Class B instructions, and 1 million Class C instructions.</a:t>
            </a:r>
            <a:br>
              <a:rPr lang="en-US" altLang="en-US" sz="2200" dirty="0"/>
            </a:br>
            <a:endParaRPr lang="en-US" altLang="en-US" sz="22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i="1" dirty="0">
                <a:solidFill>
                  <a:srgbClr val="FF0000"/>
                </a:solidFill>
              </a:rPr>
              <a:t>1. Which sequence will be faster according to execution time?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i="1" dirty="0">
                <a:solidFill>
                  <a:srgbClr val="FF0000"/>
                </a:solidFill>
              </a:rPr>
              <a:t>2. Which sequence will be faster according to MIPS?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EC93873F-DB07-DDD1-85E0-662151443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MIPS example</a:t>
            </a:r>
          </a:p>
        </p:txBody>
      </p:sp>
    </p:spTree>
  </p:cSld>
  <p:clrMapOvr>
    <a:masterClrMapping/>
  </p:clrMapOvr>
  <p:transition spd="slow" advTm="51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73AD2085-CCAE-BE83-75C2-8A0C1E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586B7-0FD9-A947-8145-D8728920E8B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691D8FB-23BF-6997-44A3-39A44B271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altLang="en-US" sz="3400" b="1">
                <a:solidFill>
                  <a:srgbClr val="3333CC"/>
                </a:solidFill>
                <a:latin typeface="Arial" panose="020B0604020202020204" pitchFamily="34" charset="0"/>
              </a:rPr>
              <a:t>Amdahl’s Law</a:t>
            </a:r>
            <a:endParaRPr lang="en-US" altLang="en-US" sz="340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FB9EEC9-9F61-3E12-A385-ECA0AA3F8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648200"/>
          </a:xfrm>
          <a:noFill/>
        </p:spPr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</a:rPr>
              <a:t>The overall performance of a system is a result of the interaction of all of its components.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System performance is most effectively improved when the performance of the most heavily used components is improved. 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This idea is quantified by Amdahl’s Law:</a:t>
            </a:r>
            <a:endParaRPr lang="en-US" altLang="en-US" sz="2500" dirty="0">
              <a:latin typeface="Arial" panose="020B0604020202020204" pitchFamily="34" charset="0"/>
            </a:endParaRPr>
          </a:p>
          <a:p>
            <a:endParaRPr lang="en-US" altLang="en-US" sz="2600" dirty="0">
              <a:latin typeface="Arial" panose="020B0604020202020204" pitchFamily="34" charset="0"/>
            </a:endParaRPr>
          </a:p>
          <a:p>
            <a:pPr lvl="1"/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altLang="en-US" sz="2200" dirty="0">
              <a:latin typeface="Arial" panose="020B0604020202020204" pitchFamily="34" charset="0"/>
            </a:endParaRPr>
          </a:p>
        </p:txBody>
      </p:sp>
      <p:pic>
        <p:nvPicPr>
          <p:cNvPr id="30725" name="Picture 4" descr="C:\wpdocs\Julie\Org&amp;Arch\Ch7\PPT\Al.tif">
            <a:extLst>
              <a:ext uri="{FF2B5EF4-FFF2-40B4-BE49-F238E27FC236}">
                <a16:creationId xmlns:a16="http://schemas.microsoft.com/office/drawing/2014/main" id="{D9C3876E-FA4A-7EF7-4C46-9F7E7FCC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52913"/>
            <a:ext cx="30718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5">
            <a:extLst>
              <a:ext uri="{FF2B5EF4-FFF2-40B4-BE49-F238E27FC236}">
                <a16:creationId xmlns:a16="http://schemas.microsoft.com/office/drawing/2014/main" id="{08ADFDFD-83F0-D548-3FDC-C1BA53E1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5763"/>
            <a:ext cx="46482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lvl="1"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where </a:t>
            </a:r>
            <a:r>
              <a:rPr lang="en-US" alt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</a:t>
            </a:r>
            <a:r>
              <a:rPr lang="en-US" alt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 is the overall speedup; </a:t>
            </a:r>
          </a:p>
          <a:p>
            <a:pPr lvl="1"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 is the fraction of work performed by a faster component; and </a:t>
            </a:r>
          </a:p>
          <a:p>
            <a:pPr lvl="1"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alt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 is the speedup of the faster component.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9393ED86-5AE2-008E-C13F-EA8A4576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15450-ABDB-F946-A029-A5C223631EBB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CA7DC2B-8793-8896-2671-6E738C66B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altLang="en-US" sz="3400" b="1">
                <a:solidFill>
                  <a:srgbClr val="3333CC"/>
                </a:solidFill>
                <a:latin typeface="Arial" panose="020B0604020202020204" pitchFamily="34" charset="0"/>
              </a:rPr>
              <a:t>Amdahl’s Law</a:t>
            </a:r>
            <a:endParaRPr lang="en-US" altLang="en-US" sz="340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8E807886-C2AD-EF9A-B3CD-FDECB6465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47825"/>
            <a:ext cx="8153400" cy="49815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600" dirty="0">
                <a:latin typeface="Arial" charset="0"/>
              </a:rPr>
              <a:t>Amdahl’s Law gives us a handy way to estimate the performance improvement we can expect when we upgrade a system component.</a:t>
            </a:r>
          </a:p>
          <a:p>
            <a:pPr>
              <a:defRPr/>
            </a:pPr>
            <a:r>
              <a:rPr lang="en-US" sz="2600" dirty="0">
                <a:latin typeface="Arial" charset="0"/>
              </a:rPr>
              <a:t>On a large system, suppose we can upgrade a CPU to make it 50% faster for $10,000 or upgrade its disk drives for $7,000 with a promise that two and a half times the throughput of existing disk will achieve. </a:t>
            </a:r>
          </a:p>
          <a:p>
            <a:pPr>
              <a:defRPr/>
            </a:pPr>
            <a:r>
              <a:rPr lang="en-US" sz="2600" dirty="0">
                <a:latin typeface="Arial" charset="0"/>
              </a:rPr>
              <a:t>Processes spend 70% of their time running in the CPU and 30% of their time waiting for disk service.</a:t>
            </a:r>
          </a:p>
          <a:p>
            <a:pPr>
              <a:defRPr/>
            </a:pPr>
            <a:r>
              <a:rPr lang="en-US" sz="2600" dirty="0">
                <a:latin typeface="Arial" charset="0"/>
              </a:rPr>
              <a:t>An upgrade of which component would offer the greater benefit for the same cost?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AA627D06-2A4C-2979-9CC9-39E8223B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859C6-1A54-0C44-9CA8-D8FF2C7A427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3AF3DD6-A8E9-AE63-2FFB-70647AC34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altLang="en-US" sz="3400" b="1">
                <a:solidFill>
                  <a:srgbClr val="3333CC"/>
                </a:solidFill>
                <a:latin typeface="Arial" panose="020B0604020202020204" pitchFamily="34" charset="0"/>
              </a:rPr>
              <a:t>Amdahl’s Law</a:t>
            </a:r>
            <a:endParaRPr lang="en-US" altLang="en-US" sz="340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FC9C7F9-59B7-AD4E-711A-D2434B54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19100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processor option offers a 130% speedup:</a:t>
            </a:r>
          </a:p>
          <a:p>
            <a:pPr>
              <a:spcBef>
                <a:spcPct val="30000"/>
              </a:spcBef>
            </a:pPr>
            <a:endParaRPr lang="en-US" altLang="en-US" sz="2600" dirty="0"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altLang="en-US" sz="2600" dirty="0"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And the disk drive option gives a 122% speedup:</a:t>
            </a:r>
          </a:p>
          <a:p>
            <a:pPr>
              <a:spcBef>
                <a:spcPct val="30000"/>
              </a:spcBef>
            </a:pPr>
            <a:endParaRPr lang="en-US" altLang="en-US" sz="2600" dirty="0"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altLang="en-US" sz="2600" dirty="0"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Each 1% of improvement for the processor costs 10,000/30 = $333, 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and for the disk a 1% improvement costs 7,000/22 = $318.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So, which improvement is the most cost effective?</a:t>
            </a:r>
          </a:p>
        </p:txBody>
      </p:sp>
      <p:pic>
        <p:nvPicPr>
          <p:cNvPr id="34821" name="Picture 4" descr="C:\wpdocs\Julie\Org&amp;Arch\Ch7\PPT\Al1.tif">
            <a:extLst>
              <a:ext uri="{FF2B5EF4-FFF2-40B4-BE49-F238E27FC236}">
                <a16:creationId xmlns:a16="http://schemas.microsoft.com/office/drawing/2014/main" id="{03DF771F-11C5-3136-AF5A-3AF26BDA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593248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 descr="C:\wpdocs\Julie\Org&amp;Arch\Ch7\PPT\Al2.tif">
            <a:extLst>
              <a:ext uri="{FF2B5EF4-FFF2-40B4-BE49-F238E27FC236}">
                <a16:creationId xmlns:a16="http://schemas.microsoft.com/office/drawing/2014/main" id="{F266DC27-6582-A8F2-FFFB-D010D734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59785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5CF15-5577-0E06-75DC-DC7B9B49E456}"/>
              </a:ext>
            </a:extLst>
          </p:cNvPr>
          <p:cNvSpPr/>
          <p:nvPr/>
        </p:nvSpPr>
        <p:spPr>
          <a:xfrm>
            <a:off x="762000" y="1600200"/>
            <a:ext cx="784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h-TH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D2018B2-F3FC-78B8-08B0-60F6A8A8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128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E70D485-9AF9-9C70-91C7-28BFE9364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648200"/>
          </a:xfrm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/>
              <a:t>Execution Time After Improvement = 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Execution Time Unaffected +( Execution Time Affected  / Amount of Improvement )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Example:</a:t>
            </a:r>
            <a:br>
              <a:rPr lang="en-US" sz="2000" dirty="0"/>
            </a:br>
            <a:br>
              <a:rPr lang="en-US" sz="2000" dirty="0"/>
            </a:br>
            <a:r>
              <a:rPr lang="en-US" sz="2200" dirty="0"/>
              <a:t>"Suppose a program runs in 100 seconds on a machine, with  </a:t>
            </a:r>
            <a:br>
              <a:rPr lang="en-US" sz="2200" dirty="0"/>
            </a:br>
            <a:r>
              <a:rPr lang="en-US" sz="2200" i="1" dirty="0">
                <a:solidFill>
                  <a:srgbClr val="FF0000"/>
                </a:solidFill>
              </a:rPr>
              <a:t>multiply</a:t>
            </a:r>
            <a:r>
              <a:rPr lang="en-US" sz="2200" dirty="0"/>
              <a:t> responsible for 80 seconds of this time.   How much do we have to improve the speed of </a:t>
            </a:r>
            <a:r>
              <a:rPr lang="en-US" sz="2200" i="1" dirty="0">
                <a:solidFill>
                  <a:srgbClr val="FF0000"/>
                </a:solidFill>
              </a:rPr>
              <a:t>multiplication</a:t>
            </a:r>
            <a:r>
              <a:rPr lang="en-US" sz="2200" dirty="0"/>
              <a:t> if we want the program to run 4 times faster?"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	-</a:t>
            </a:r>
            <a:r>
              <a:rPr lang="en-US" sz="2200" dirty="0">
                <a:solidFill>
                  <a:srgbClr val="FF0000"/>
                </a:solidFill>
              </a:rPr>
              <a:t>How about making it 5 times faster?</a:t>
            </a:r>
          </a:p>
          <a:p>
            <a:pPr marL="914400" lvl="2" indent="0">
              <a:lnSpc>
                <a:spcPct val="90000"/>
              </a:lnSpc>
              <a:buFont typeface="Wingdings" pitchFamily="2" charset="2"/>
              <a:buNone/>
              <a:defRPr/>
            </a:pPr>
            <a:br>
              <a:rPr lang="en-US" sz="2000" dirty="0">
                <a:solidFill>
                  <a:srgbClr val="FF0000"/>
                </a:solidFill>
                <a:ea typeface="+mn-ea"/>
              </a:rPr>
            </a:br>
            <a:endParaRPr lang="en-US" sz="2000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3D2A40F8-5466-D60B-3BD2-21B65254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Amdahl's Law</a:t>
            </a:r>
          </a:p>
        </p:txBody>
      </p:sp>
    </p:spTree>
    <p:extLst>
      <p:ext uri="{BB962C8B-B14F-4D97-AF65-F5344CB8AC3E}">
        <p14:creationId xmlns:p14="http://schemas.microsoft.com/office/powerpoint/2010/main" val="1466504913"/>
      </p:ext>
    </p:extLst>
  </p:cSld>
  <p:clrMapOvr>
    <a:masterClrMapping/>
  </p:clrMapOvr>
  <p:transition spd="slow" advTm="61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5E2D502-8FC7-8370-B886-06456151A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8146866-937C-EA8D-6804-C3DDA0BC5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4114800"/>
          </a:xfrm>
        </p:spPr>
        <p:txBody>
          <a:bodyPr/>
          <a:lstStyle/>
          <a:p>
            <a:pPr>
              <a:spcBef>
                <a:spcPct val="13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When we are evaluating system performance, we are most interested in its expected performance under a given workload.</a:t>
            </a:r>
          </a:p>
          <a:p>
            <a:pPr>
              <a:spcBef>
                <a:spcPct val="13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use statistical tools that are measures of central tendency.</a:t>
            </a:r>
          </a:p>
          <a:p>
            <a:pPr>
              <a:spcBef>
                <a:spcPct val="13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one with which everyone is most familiar is the arithmetic mean (or average), given by: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1B734469-12A9-CAEB-3050-4D4EF3C0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713E9-BE54-144E-ACF6-DB06FB0013A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45061" name="Picture 6">
            <a:extLst>
              <a:ext uri="{FF2B5EF4-FFF2-40B4-BE49-F238E27FC236}">
                <a16:creationId xmlns:a16="http://schemas.microsoft.com/office/drawing/2014/main" id="{5E565E9D-4E99-CBB5-76DA-A5F6795B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4724400"/>
            <a:ext cx="1235075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848FF9-FB83-6D26-E5AD-34CE2B1C6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D4C3843-23B9-BB49-3EFD-B4D5735F6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arithmetic mean can be misleading if the data are skewed or scattered.</a:t>
            </a:r>
          </a:p>
          <a:p>
            <a:pPr lvl="1"/>
            <a:r>
              <a:rPr lang="en-US" altLang="en-US"/>
              <a:t>Consider the execution times given in the table below. The performance differences are hidden by the simple average.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2EEA9C17-D2F1-C00B-6553-C65261A2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19D14-40BD-F34E-A38D-86CDBE734B60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47109" name="Picture 7" descr="C:\wpdocs\Julie\Org&amp;Arch\Ch10\Ppt\t10-1.TIF">
            <a:extLst>
              <a:ext uri="{FF2B5EF4-FFF2-40B4-BE49-F238E27FC236}">
                <a16:creationId xmlns:a16="http://schemas.microsoft.com/office/drawing/2014/main" id="{A3991E9C-0618-1C25-7B24-E1E3756FE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45720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A87F1AA-D8CF-5046-5DAE-EB5CA5D8C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588" y="152400"/>
            <a:ext cx="7772400" cy="1143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C0F6F4-6D97-18B1-3210-E576B59E3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If execution frequencies (expected workloads) are known, a weighted average can be revealing.</a:t>
            </a:r>
          </a:p>
          <a:p>
            <a:pPr lvl="1"/>
            <a:r>
              <a:rPr lang="en-US" altLang="en-US"/>
              <a:t>The weighted average for System A is: </a:t>
            </a:r>
          </a:p>
          <a:p>
            <a:pPr lvl="1"/>
            <a:r>
              <a:rPr lang="en-US" altLang="en-US"/>
              <a:t>50 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/>
              <a:t> 0.5 + 200 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/>
              <a:t> 0.3 + 250 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/>
              <a:t> 0.1 + 400 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/>
              <a:t> 0.05 + 5000 </a:t>
            </a:r>
            <a:r>
              <a:rPr lang="en-US" altLang="en-US">
                <a:sym typeface="Symbol" pitchFamily="2" charset="2"/>
              </a:rPr>
              <a:t></a:t>
            </a:r>
            <a:r>
              <a:rPr lang="en-US" altLang="en-US"/>
              <a:t> </a:t>
            </a:r>
            <a:r>
              <a:rPr lang="en-US" altLang="en-US" sz="2400"/>
              <a:t>0.05</a:t>
            </a:r>
            <a:r>
              <a:rPr lang="en-US" altLang="en-US"/>
              <a:t> = 380.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FDE9357C-F478-0C27-F804-D733A99E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46821-9E13-C44F-A881-1971F3C1F54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49157" name="Picture 5" descr="C:\wpdocs\Julie\Org&amp;Arch\Ch10\Ppt\t10-2].TIF">
            <a:extLst>
              <a:ext uri="{FF2B5EF4-FFF2-40B4-BE49-F238E27FC236}">
                <a16:creationId xmlns:a16="http://schemas.microsoft.com/office/drawing/2014/main" id="{61549C7B-208C-6BD3-7A83-8E6BF056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33800"/>
            <a:ext cx="45339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2327128-DD99-FF39-2687-A4735969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4656138"/>
            <a:ext cx="19542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38C8CD2-0131-1F90-B14C-D2B236B54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 i="1"/>
              <a:t>Why is some hardware better than others for different programs?</a:t>
            </a:r>
            <a:br>
              <a:rPr lang="en-US" altLang="en-US" sz="2400" i="1"/>
            </a:br>
            <a:br>
              <a:rPr lang="en-US" altLang="en-US" sz="2400" i="1"/>
            </a:br>
            <a:r>
              <a:rPr lang="en-US" altLang="en-US" sz="2400" i="1"/>
              <a:t>What factors of system performance are hardware related?</a:t>
            </a:r>
            <a:br>
              <a:rPr lang="en-US" altLang="en-US" sz="2400" i="1"/>
            </a:br>
            <a:r>
              <a:rPr lang="en-US" altLang="en-US" sz="2400" i="1"/>
              <a:t>(e.g., Do we need a new machine, or a new operating system?)</a:t>
            </a:r>
            <a:br>
              <a:rPr lang="en-US" altLang="en-US" sz="2400" i="1"/>
            </a:br>
            <a:br>
              <a:rPr lang="en-US" altLang="en-US" sz="2400" i="1"/>
            </a:br>
            <a:r>
              <a:rPr lang="en-US" altLang="en-US" sz="2400" i="1"/>
              <a:t>How does the machine's instruction set affect performance?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805175B-987A-D12C-63C0-7FDD4E12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Performance</a:t>
            </a:r>
          </a:p>
        </p:txBody>
      </p:sp>
    </p:spTree>
  </p:cSld>
  <p:clrMapOvr>
    <a:masterClrMapping/>
  </p:clrMapOvr>
  <p:transition spd="slow" advTm="51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07D3DB8-CA7F-1532-97A9-EFF6DD8C6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CDD37C5-AB84-C391-1E1F-2B56AC7B2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However, workloads can change over time.</a:t>
            </a:r>
          </a:p>
          <a:p>
            <a:pPr lvl="1"/>
            <a:r>
              <a:rPr lang="en-US" altLang="en-US"/>
              <a:t>A system optimized for one workload may perform poorly when the workload changes, as illustrated below.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623A09BE-D2EC-7CBC-882D-91507ABC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3A3490-F938-C841-9FD5-538FDB361C0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51205" name="Picture 5" descr="C:\wpdocs\Julie\Org&amp;Arch\Ch10\Ppt\t10-3.TIF">
            <a:extLst>
              <a:ext uri="{FF2B5EF4-FFF2-40B4-BE49-F238E27FC236}">
                <a16:creationId xmlns:a16="http://schemas.microsoft.com/office/drawing/2014/main" id="{78094893-BFDB-E7E8-977C-0DF79C8F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487521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B9A26E4C-959E-A552-0FD4-B72D675C8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70C52A24-AAAD-7EFB-AA19-1E8EC5C04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When comparing the relative performance of two or more systems, the geometric mean is the preferred measure of central tendency. </a:t>
            </a:r>
          </a:p>
          <a:p>
            <a:pPr lvl="1">
              <a:defRPr/>
            </a:pPr>
            <a:r>
              <a:rPr lang="en-US" dirty="0"/>
              <a:t>It is the n</a:t>
            </a:r>
            <a:r>
              <a:rPr lang="en-US" baseline="42000" dirty="0"/>
              <a:t>th</a:t>
            </a:r>
            <a:r>
              <a:rPr lang="en-US" dirty="0"/>
              <a:t> root of the product of </a:t>
            </a:r>
            <a:r>
              <a:rPr lang="en-US" i="1" dirty="0"/>
              <a:t>n</a:t>
            </a:r>
            <a:r>
              <a:rPr lang="en-US" dirty="0"/>
              <a:t> measurements.</a:t>
            </a:r>
          </a:p>
          <a:p>
            <a:pPr>
              <a:spcBef>
                <a:spcPts val="625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spcBef>
                <a:spcPts val="625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spcBef>
                <a:spcPts val="625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Unlike the arithmetic means, the geometric mean does not give us a real expectation of system performance.  It serves only as a tool for comparison.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8169EBBA-08DD-C55B-DA79-923AB208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303D-5FA9-E942-B810-EBFCFFEBB75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53253" name="Picture 1031">
            <a:extLst>
              <a:ext uri="{FF2B5EF4-FFF2-40B4-BE49-F238E27FC236}">
                <a16:creationId xmlns:a16="http://schemas.microsoft.com/office/drawing/2014/main" id="{A42B893D-B9C2-7BE9-873F-181AD668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48006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F053A182-F168-28B1-3076-218D53F50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55299" name="Rectangle 1027">
            <a:extLst>
              <a:ext uri="{FF2B5EF4-FFF2-40B4-BE49-F238E27FC236}">
                <a16:creationId xmlns:a16="http://schemas.microsoft.com/office/drawing/2014/main" id="{EF06E835-2B80-A140-974C-D4D7A13CA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114800"/>
          </a:xfrm>
        </p:spPr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geometric mean is often uses normalized ratios between a system under test and a reference machine.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We have performed the calculation in the table below.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4E5A1C2A-51F5-27DA-733D-9AFDBC5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2ACB6-C27F-5F4D-A1F5-11373EFA6181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55301" name="Picture 1029" descr="C:\wpdocs\Julie\Org&amp;Arch\Ch10\Ppt\t10-4.TIF">
            <a:extLst>
              <a:ext uri="{FF2B5EF4-FFF2-40B4-BE49-F238E27FC236}">
                <a16:creationId xmlns:a16="http://schemas.microsoft.com/office/drawing/2014/main" id="{41333758-06E2-E796-3894-D6C83F0B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0"/>
          <a:stretch>
            <a:fillRect/>
          </a:stretch>
        </p:blipFill>
        <p:spPr bwMode="auto">
          <a:xfrm>
            <a:off x="1470025" y="3733800"/>
            <a:ext cx="681513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ADBF2741-95E0-5E3D-63ED-F547721F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57347" name="Rectangle 1027">
            <a:extLst>
              <a:ext uri="{FF2B5EF4-FFF2-40B4-BE49-F238E27FC236}">
                <a16:creationId xmlns:a16="http://schemas.microsoft.com/office/drawing/2014/main" id="{0D23CB1B-AA59-7B3A-D320-49CE691B1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7772400" cy="4114800"/>
          </a:xfrm>
        </p:spPr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When another system is used for a reference machine, we get a different set of numbers.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B29025B9-53D1-84A2-2A3F-A6929BBB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B5EC4-C6A1-A448-A408-CAF97F916CB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57349" name="Picture 1029" descr="C:\wpdocs\Julie\Org&amp;Arch\Ch10\Ppt\t10-5.TIF">
            <a:extLst>
              <a:ext uri="{FF2B5EF4-FFF2-40B4-BE49-F238E27FC236}">
                <a16:creationId xmlns:a16="http://schemas.microsoft.com/office/drawing/2014/main" id="{9ED561CB-54D5-5CAB-EF3C-4461155A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819400"/>
            <a:ext cx="7805738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7">
            <a:extLst>
              <a:ext uri="{FF2B5EF4-FFF2-40B4-BE49-F238E27FC236}">
                <a16:creationId xmlns:a16="http://schemas.microsoft.com/office/drawing/2014/main" id="{B94742D0-F3CE-1317-5D19-7E978AAC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59395" name="Rectangle 1028">
            <a:extLst>
              <a:ext uri="{FF2B5EF4-FFF2-40B4-BE49-F238E27FC236}">
                <a16:creationId xmlns:a16="http://schemas.microsoft.com/office/drawing/2014/main" id="{70F562F1-C744-6B89-7875-2F4D624AF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real usefulness of the normalized geometric mean is that no matter which system is used as a reference, the ratio of the geometric means is consistent.</a:t>
            </a:r>
          </a:p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This is to say that the ratio of the geometric means for System A to System B, System B to System C, and System A to System C is the same no matter which machine is the reference machine.</a:t>
            </a:r>
          </a:p>
          <a:p>
            <a:pPr>
              <a:spcBef>
                <a:spcPts val="625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048AC0A1-10AA-13A6-1B0C-94AD6CF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508EF-06A6-4C49-94D8-97FF3D86A557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82C389FD-0D78-F4E4-85AB-299A874D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id="{2AA04658-A9FA-AFA8-2386-85E3AEA3B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results that we got when using System B and System C as reference machines are given below.</a:t>
            </a:r>
          </a:p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We find that 1.6733/1 = 2.4258/1.4497.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08F17390-87AB-8020-5BE2-08D12506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AD6AE-0B5E-934C-9CB0-12D4A68F405A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61445" name="Picture 1028" descr="C:\wpdocs\Julie\Org&amp;Arch\Ch10\Ppt\t10-5a.TIF">
            <a:extLst>
              <a:ext uri="{FF2B5EF4-FFF2-40B4-BE49-F238E27FC236}">
                <a16:creationId xmlns:a16="http://schemas.microsoft.com/office/drawing/2014/main" id="{825B0C31-2CAF-4AD9-9DDC-45498DF0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352800"/>
            <a:ext cx="62611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E725EE-B6A1-DB0A-5079-A6AF53D01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0F138E2-B580-5771-4062-2DBAC3B20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3999"/>
            <a:ext cx="8001000" cy="505618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 inherent problem with using the geometric mean to demonstrate machine performance is that all execution times contribute equally to the result.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So shortening the execution time of a small program by 10% has the same effect as shortening the execution time of a large program by 10%.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/>
              <a:t>Shorter programs are generally easier to optimize, but in the real world, we want to shorten the execution time of longer programs.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Also, as the geometric mean is not proportionate. A system giving a geometric mean 50% smaller than another is not necessarily twice as fast!</a:t>
            </a:r>
          </a:p>
          <a:p>
            <a:pPr lvl="1">
              <a:spcBef>
                <a:spcPts val="1200"/>
              </a:spcBef>
              <a:defRPr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Geometric mean of A = (10 x 20 x 30)^(1/3) = 18.17 mph</a:t>
            </a:r>
            <a:endParaRPr lang="en-US" b="0" i="0" u="none" strike="noStrike" dirty="0">
              <a:solidFill>
                <a:srgbClr val="374151"/>
              </a:solidFill>
              <a:effectLst/>
              <a:latin typeface="Arial" charset="0"/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Geometric mean of B = (20 x 40 x 60)^(1/3) = 34.64 mph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148888C2-8AA5-486B-680B-8D0436F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8518D2-067F-4048-A99F-245F91A99A1E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074">
            <a:extLst>
              <a:ext uri="{FF2B5EF4-FFF2-40B4-BE49-F238E27FC236}">
                <a16:creationId xmlns:a16="http://schemas.microsoft.com/office/drawing/2014/main" id="{52B3926A-3EB7-2EB2-0416-E6F2AC44F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22531" name="Rectangle 3075">
            <a:extLst>
              <a:ext uri="{FF2B5EF4-FFF2-40B4-BE49-F238E27FC236}">
                <a16:creationId xmlns:a16="http://schemas.microsoft.com/office/drawing/2014/main" id="{E7914571-AF46-22CB-4C5C-3A95685B0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 harmonic mean provides us with a way to compare execution times that are expressed as a rate.</a:t>
            </a:r>
          </a:p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harmonic mean allows us to form a mathematical expectation of throughput</a:t>
            </a:r>
            <a:r>
              <a:rPr lang="en-US" dirty="0">
                <a:latin typeface="Arial" charset="0"/>
                <a:cs typeface="Arial" charset="0"/>
              </a:rPr>
              <a:t>, and to compare the relative throughput of systems and system components.</a:t>
            </a:r>
          </a:p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To find the harmonic mean, we add the reciprocals of the rates and divide them into the number of rates:</a:t>
            </a:r>
          </a:p>
          <a:p>
            <a:pPr>
              <a:spcBef>
                <a:spcPts val="625"/>
              </a:spcBef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	H = n 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 </a:t>
            </a:r>
            <a:r>
              <a:rPr lang="en-US" dirty="0">
                <a:latin typeface="Arial" charset="0"/>
                <a:cs typeface="Arial" charset="0"/>
              </a:rPr>
              <a:t>(1/x</a:t>
            </a:r>
            <a:r>
              <a:rPr lang="en-US" sz="3600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+1/x</a:t>
            </a:r>
            <a:r>
              <a:rPr lang="en-US" sz="3600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+1/x</a:t>
            </a:r>
            <a:r>
              <a:rPr lang="en-US" sz="3600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+ . . . + 1/</a:t>
            </a:r>
            <a:r>
              <a:rPr lang="en-US" dirty="0" err="1">
                <a:latin typeface="Arial" charset="0"/>
                <a:cs typeface="Arial" charset="0"/>
              </a:rPr>
              <a:t>x</a:t>
            </a:r>
            <a:r>
              <a:rPr lang="en-US" sz="3600" baseline="-25000" dirty="0" err="1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D0711B5E-9888-2296-E9EC-4BA88652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04A123-8882-7042-A118-F93E852FB726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074">
            <a:extLst>
              <a:ext uri="{FF2B5EF4-FFF2-40B4-BE49-F238E27FC236}">
                <a16:creationId xmlns:a16="http://schemas.microsoft.com/office/drawing/2014/main" id="{FAE2662F-E162-D840-B42C-FD8FE84EF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23555" name="Rectangle 3075">
            <a:extLst>
              <a:ext uri="{FF2B5EF4-FFF2-40B4-BE49-F238E27FC236}">
                <a16:creationId xmlns:a16="http://schemas.microsoft.com/office/drawing/2014/main" id="{BC70C64D-36C6-1B36-D23C-ECC735B18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 harmonic mean holds two advantages over the geometric mean.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First, it is a suitable predictor of machine behavior.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/>
              <a:t>Not a </a:t>
            </a:r>
            <a:r>
              <a:rPr lang="en-US" dirty="0" err="1"/>
              <a:t>normarized</a:t>
            </a:r>
            <a:r>
              <a:rPr lang="en-US" dirty="0"/>
              <a:t> ratio as usually done in geometric.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Second, the slowest rates have the greatest influence on the result, so improving the slowest performance-- usually what we want to do-- results in better performance.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dirty="0"/>
              <a:t>More conservative than geometric, e.g. for a set of 5 task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b="0" i="0" u="none" strike="noStrike" dirty="0">
                <a:solidFill>
                  <a:srgbClr val="0070C0"/>
                </a:solidFill>
                <a:effectLst/>
                <a:latin typeface="Söhne"/>
              </a:rPr>
              <a:t>Task 1: 10s Task 2: 15s Task 3: 20s Task 4: 25s Task 5: 30s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Harmonic mean 5 / [(1/10) + (1/15) + (1/20) + (1/25) + (1/30)] = 16.3s 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Geometric mean = (10 x 15 x 20 x 25 x 30)^(1/5) = 19.7 s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9C56028-093E-D646-0BC7-9509B95F0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System performance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79D0717-6365-B433-BAC6-1CE2A51CB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25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This chart summarizes when the use of each of the performance means is appropriate.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01632C22-4042-186D-B7F3-78697182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4298C-C64D-B648-9E32-3EABF333FBB4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69637" name="Picture 6" descr="C:\wpdocs\Julie\Org&amp;Arch\Ch10\Ppt\t10-6.TIF">
            <a:extLst>
              <a:ext uri="{FF2B5EF4-FFF2-40B4-BE49-F238E27FC236}">
                <a16:creationId xmlns:a16="http://schemas.microsoft.com/office/drawing/2014/main" id="{7DA7122A-5FB7-E509-4C4B-631C713B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981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3F59FBB-F55B-D7C6-B668-9E00D22F6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11.3 Mathematical Preliminaries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DA256CC-83E4-5507-A111-73A207FB9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9530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Measures of system performance depend upon one’s point of view.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A computer user is most often concerned with </a:t>
            </a:r>
            <a:r>
              <a:rPr lang="en-US" i="1" dirty="0">
                <a:solidFill>
                  <a:srgbClr val="FF0000"/>
                </a:solidFill>
              </a:rPr>
              <a:t>response time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How long does it take the system to carry out a task?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System administrators are usually more concerned with </a:t>
            </a:r>
            <a:r>
              <a:rPr lang="en-US" i="1" dirty="0">
                <a:solidFill>
                  <a:srgbClr val="FF0000"/>
                </a:solidFill>
              </a:rPr>
              <a:t>throughput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How many concurrent tasks can the system handle before response time is adversely affected?</a:t>
            </a:r>
          </a:p>
          <a:p>
            <a:pPr>
              <a:spcBef>
                <a:spcPct val="4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These two ideas are related: If a system carries out a task in k seconds, then its throughput is 1/k of these tasks per second.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645C99BF-8065-79DF-CDC9-D70C509F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E20E97-B601-B44D-872D-7FBE5E8ABBE6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6401ABF7-CBC9-F9F5-A44C-0AC20064E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performance benchmark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C0086285-F55E-C30B-02CC-19CAC937A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800600"/>
          </a:xfrm>
        </p:spPr>
        <p:txBody>
          <a:bodyPr>
            <a:normAutofit fontScale="92500"/>
          </a:bodyPr>
          <a:lstStyle/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 objective assessment of computer performance is most critical when deciding which one to buy.</a:t>
            </a:r>
          </a:p>
          <a:p>
            <a:pPr lvl="1">
              <a:defRPr/>
            </a:pPr>
            <a:r>
              <a:rPr lang="en-US" dirty="0"/>
              <a:t>For enterprise-level systems, this process is complicated, and the consequences of a bad decision are grave.</a:t>
            </a:r>
          </a:p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Unfortunately, computer sales are as much dependent on good marketing as on good performance.</a:t>
            </a:r>
          </a:p>
          <a:p>
            <a:pPr>
              <a:spcBef>
                <a:spcPts val="625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The wary buyer will understand how objective performance data can be slanted to the advantage of anyone giving a sales pitch.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8EE6D32B-D09B-0ADD-0033-099D27C6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F2C137-6188-0443-86C5-EADDDE21D4F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46847"/>
            <a:ext cx="7772400" cy="685800"/>
          </a:xfrm>
        </p:spPr>
        <p:txBody>
          <a:bodyPr/>
          <a:lstStyle/>
          <a:p>
            <a:r>
              <a:rPr lang="en-US" altLang="en-US" sz="3200" b="1" dirty="0">
                <a:latin typeface="Arial" charset="0"/>
                <a:cs typeface="Arial" charset="0"/>
              </a:rPr>
              <a:t>Benchmarking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788" y="1676400"/>
            <a:ext cx="7772400" cy="5029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25"/>
              </a:spcBef>
            </a:pPr>
            <a:r>
              <a:rPr lang="en-US" altLang="en-US" sz="2600" dirty="0">
                <a:latin typeface="Arial" charset="0"/>
                <a:cs typeface="Arial" charset="0"/>
              </a:rPr>
              <a:t>Many people erroneously equate CPU speed with performance.</a:t>
            </a:r>
          </a:p>
          <a:p>
            <a:pPr>
              <a:lnSpc>
                <a:spcPct val="95000"/>
              </a:lnSpc>
              <a:spcBef>
                <a:spcPts val="625"/>
              </a:spcBef>
            </a:pPr>
            <a:r>
              <a:rPr lang="en-US" altLang="en-US" sz="2600" dirty="0">
                <a:latin typeface="Arial" charset="0"/>
                <a:cs typeface="Arial" charset="0"/>
              </a:rPr>
              <a:t>Measures of CPU speed include cycle time (MHz, and GHz) and millions of instructions per second (MIPS).</a:t>
            </a:r>
          </a:p>
          <a:p>
            <a:pPr>
              <a:lnSpc>
                <a:spcPct val="95000"/>
              </a:lnSpc>
              <a:spcBef>
                <a:spcPts val="625"/>
              </a:spcBef>
            </a:pPr>
            <a:r>
              <a:rPr lang="en-US" altLang="en-US" sz="2600" dirty="0">
                <a:latin typeface="Arial" charset="0"/>
                <a:cs typeface="Arial" charset="0"/>
              </a:rPr>
              <a:t>Saying that System A is faster than System B because System A runs at 1.4GHz and System B runs at 900MHz is valid only when the ISAs of Systems A and B are identical.</a:t>
            </a:r>
          </a:p>
          <a:p>
            <a:pPr lvl="1">
              <a:lnSpc>
                <a:spcPct val="95000"/>
              </a:lnSpc>
              <a:spcBef>
                <a:spcPts val="625"/>
              </a:spcBef>
            </a:pPr>
            <a:r>
              <a:rPr lang="en-US" altLang="en-US" sz="2400" dirty="0"/>
              <a:t>With different ISAs, it is possible that both of these systems could obtain identical results within the same amount of wall clock time.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fld id="{F2FDC63A-2907-424B-9231-6756C513C44F}" type="slidenum">
              <a:rPr lang="en-US" sz="1400" baseline="0">
                <a:latin typeface="+mn-lt"/>
              </a:rPr>
              <a:pPr>
                <a:spcBef>
                  <a:spcPct val="0"/>
                </a:spcBef>
                <a:defRPr/>
              </a:pPr>
              <a:t>31</a:t>
            </a:fld>
            <a:endParaRPr lang="en-US" sz="1400" baseline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7871" y="533400"/>
            <a:ext cx="7772400" cy="685800"/>
          </a:xfrm>
        </p:spPr>
        <p:txBody>
          <a:bodyPr/>
          <a:lstStyle/>
          <a:p>
            <a:r>
              <a:rPr lang="en-US" altLang="en-US" sz="3200" b="1" dirty="0">
                <a:latin typeface="Arial" charset="0"/>
                <a:cs typeface="Arial" charset="0"/>
              </a:rPr>
              <a:t>Benchmarking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7871" y="1676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  <a:cs typeface="Arial" charset="0"/>
              </a:rPr>
              <a:t>Performance benchmarking is the science of making objective assessments concerning the performance of one system over another.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  <a:cs typeface="Arial" charset="0"/>
              </a:rPr>
              <a:t>Price-performance ratios can be derived from standard benchmarks.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  <a:cs typeface="Arial" charset="0"/>
              </a:rPr>
              <a:t>Example benchmarking report: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>
                <a:latin typeface="Arial" charset="0"/>
                <a:cs typeface="Arial" charset="0"/>
                <a:hlinkClick r:id="rId3"/>
              </a:rPr>
              <a:t>https://www.spec.org/benchmarks.html#cpu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400" dirty="0">
                <a:latin typeface="Arial" charset="0"/>
                <a:cs typeface="Arial" charset="0"/>
                <a:hlinkClick r:id="rId4"/>
              </a:rPr>
              <a:t>https://www.geekbench.com</a:t>
            </a:r>
            <a:r>
              <a:rPr lang="en-US" altLang="en-US" sz="2400" dirty="0">
                <a:latin typeface="Arial" charset="0"/>
                <a:cs typeface="Arial" charset="0"/>
              </a:rPr>
              <a:t> </a:t>
            </a:r>
          </a:p>
          <a:p>
            <a:pPr lvl="1">
              <a:spcBef>
                <a:spcPct val="40000"/>
              </a:spcBef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fld id="{BA561E58-3D53-48A3-916F-9ADC80772B06}" type="slidenum">
              <a:rPr lang="en-US" sz="1400" baseline="0">
                <a:latin typeface="+mn-lt"/>
              </a:rPr>
              <a:pPr>
                <a:spcBef>
                  <a:spcPct val="0"/>
                </a:spcBef>
                <a:defRPr/>
              </a:pPr>
              <a:t>32</a:t>
            </a:fld>
            <a:endParaRPr lang="en-US" sz="1400" baseline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A404FB6A-E6A2-9CC7-6B34-BF0383BE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 of Lecture</a:t>
            </a:r>
            <a:endParaRPr lang="th-TH" altLang="en-US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280B468C-0B41-3EB7-6EEC-3594A0FF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8DA49E-5667-022A-852E-C87B24F2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53117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DA3D9317-FB36-6727-2D6A-AB22E37A6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z="3600"/>
              <a:t>Computer Performance:  TIME, TIME, TIME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1ED889D-874E-728A-1740-DC736327FA9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2228666"/>
              </p:ext>
            </p:extLst>
          </p:nvPr>
        </p:nvGraphicFramePr>
        <p:xfrm>
          <a:off x="914400" y="1600200"/>
          <a:ext cx="7543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96698A-49B1-9C4D-51AF-BB3E55FE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876800"/>
            <a:ext cx="7696200" cy="1752600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B2B2B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Exercise</a:t>
            </a:r>
          </a:p>
          <a:p>
            <a:pPr>
              <a:lnSpc>
                <a:spcPct val="120000"/>
              </a:lnSpc>
              <a:buClr>
                <a:srgbClr val="B2B2B2"/>
              </a:buClr>
              <a:defRPr/>
            </a:pPr>
            <a:r>
              <a:rPr lang="en-US" sz="2000" i="1" dirty="0">
                <a:solidFill>
                  <a:srgbClr val="000000"/>
                </a:solidFill>
              </a:rPr>
              <a:t>If we add a new machine to the lab what do we increase?</a:t>
            </a:r>
          </a:p>
          <a:p>
            <a:pPr>
              <a:lnSpc>
                <a:spcPct val="120000"/>
              </a:lnSpc>
              <a:buClr>
                <a:srgbClr val="B2B2B2"/>
              </a:buClr>
              <a:defRPr/>
            </a:pPr>
            <a:r>
              <a:rPr lang="en-US" sz="2000" i="1" dirty="0">
                <a:solidFill>
                  <a:srgbClr val="000000"/>
                </a:solidFill>
              </a:rPr>
              <a:t>If we upgrade a machine with a new processor what do we increase?</a:t>
            </a:r>
          </a:p>
          <a:p>
            <a:pPr>
              <a:defRPr/>
            </a:pPr>
            <a:endParaRPr lang="th-TH" dirty="0"/>
          </a:p>
        </p:txBody>
      </p:sp>
    </p:spTree>
  </p:cSld>
  <p:clrMapOvr>
    <a:masterClrMapping/>
  </p:clrMapOvr>
  <p:transition spd="slow" advTm="296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64FF2E-3B5F-388E-12D0-C78EEC56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3544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6802D5B-147C-7AEC-742E-6DECC700C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z="2400"/>
              <a:t>Elapsed Time</a:t>
            </a:r>
          </a:p>
          <a:p>
            <a:pPr lvl="1"/>
            <a:r>
              <a:rPr lang="en-US" altLang="en-US" sz="2200"/>
              <a:t>counts everything  </a:t>
            </a:r>
            <a:r>
              <a:rPr lang="en-US" altLang="en-US" sz="2200" i="1"/>
              <a:t>(disk and memory accesses, I/O , etc.)</a:t>
            </a:r>
            <a:endParaRPr lang="en-US" altLang="en-US" sz="2200"/>
          </a:p>
          <a:p>
            <a:pPr lvl="1"/>
            <a:r>
              <a:rPr lang="en-US" altLang="en-US" sz="2200"/>
              <a:t>a useful number, but often not good for comparison purposes</a:t>
            </a:r>
          </a:p>
          <a:p>
            <a:r>
              <a:rPr lang="en-US" altLang="en-US" sz="2400"/>
              <a:t>CPU time</a:t>
            </a:r>
          </a:p>
          <a:p>
            <a:pPr lvl="1"/>
            <a:r>
              <a:rPr lang="en-US" altLang="en-US" sz="2200"/>
              <a:t>doesn't count I/O or time spent running other programs</a:t>
            </a:r>
          </a:p>
          <a:p>
            <a:pPr lvl="1"/>
            <a:r>
              <a:rPr lang="en-US" altLang="en-US" sz="2200"/>
              <a:t>can be broken up into system time, and user time</a:t>
            </a:r>
            <a:br>
              <a:rPr lang="en-US" altLang="en-US" sz="2200"/>
            </a:br>
            <a:endParaRPr lang="en-US" altLang="en-US" sz="2200"/>
          </a:p>
          <a:p>
            <a:r>
              <a:rPr lang="en-US" altLang="en-US" sz="2400"/>
              <a:t>Our focus:  user CPU time </a:t>
            </a:r>
          </a:p>
          <a:p>
            <a:pPr lvl="1"/>
            <a:r>
              <a:rPr lang="en-US" altLang="en-US" sz="2200"/>
              <a:t>time spent executing the lines of code that are "in" our program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304C094-5B74-055D-2057-E5C6FE2C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4718050"/>
            <a:ext cx="79914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CAC93E50-72CE-979B-8470-EA2D815B2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000000"/>
                </a:solidFill>
              </a:rPr>
              <a:t>Execution Time</a:t>
            </a:r>
          </a:p>
        </p:txBody>
      </p:sp>
    </p:spTree>
  </p:cSld>
  <p:clrMapOvr>
    <a:masterClrMapping/>
  </p:clrMapOvr>
  <p:transition spd="slow" advTm="51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832226D-AE1F-C53B-72B8-E8E4FC84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4860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94A6AC9-8645-68D8-4ED1-6DF91B3CC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z="2400"/>
              <a:t>For some program running on machine X,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Performance</a:t>
            </a:r>
            <a:r>
              <a:rPr lang="en-US" altLang="en-US" sz="2400" baseline="-25000"/>
              <a:t>X</a:t>
            </a:r>
            <a:r>
              <a:rPr lang="en-US" altLang="en-US" sz="2400"/>
              <a:t> = 1 / Execution time</a:t>
            </a:r>
            <a:r>
              <a:rPr lang="en-US" altLang="en-US" sz="2400" baseline="-25000"/>
              <a:t>X</a:t>
            </a:r>
            <a:br>
              <a:rPr lang="en-US" altLang="en-US" sz="2400" baseline="-25000"/>
            </a:br>
            <a:endParaRPr lang="en-US" altLang="en-US" sz="2400" baseline="-25000"/>
          </a:p>
          <a:p>
            <a:r>
              <a:rPr lang="en-US" altLang="en-US" sz="2400"/>
              <a:t>"X is 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times faster</a:t>
            </a:r>
            <a:r>
              <a:rPr lang="en-US" altLang="en-US" sz="2400"/>
              <a:t> than Y"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Performance</a:t>
            </a:r>
            <a:r>
              <a:rPr lang="en-US" altLang="en-US" sz="2400" baseline="-25000"/>
              <a:t>X</a:t>
            </a:r>
            <a:r>
              <a:rPr lang="en-US" altLang="en-US" sz="2400"/>
              <a:t>  / Performance</a:t>
            </a:r>
            <a:r>
              <a:rPr lang="en-US" altLang="en-US" sz="2400" baseline="-25000"/>
              <a:t>Y</a:t>
            </a:r>
            <a:r>
              <a:rPr lang="en-US" altLang="en-US" sz="2400"/>
              <a:t> = n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What if:</a:t>
            </a:r>
          </a:p>
          <a:p>
            <a:pPr lvl="1"/>
            <a:r>
              <a:rPr lang="en-US" altLang="en-US" sz="2200"/>
              <a:t>machine A runs a program in 20 seconds</a:t>
            </a:r>
          </a:p>
          <a:p>
            <a:pPr lvl="1"/>
            <a:r>
              <a:rPr lang="en-US" altLang="en-US" sz="2200"/>
              <a:t>machine B runs the same program in 25 seconds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0DE0EFE-3791-1E3A-38B2-39A694956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Book's Definition of Performance</a:t>
            </a:r>
          </a:p>
        </p:txBody>
      </p:sp>
    </p:spTree>
  </p:cSld>
  <p:clrMapOvr>
    <a:masterClrMapping/>
  </p:clrMapOvr>
  <p:transition spd="slow" advTm="6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C919540-A662-F754-8D6E-9394120B9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Clock Cycles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93D5E85-790B-962D-C754-D6B768380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876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Instead of reporting execution time in seconds, we often use cycles (or number of cycles)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Clock “ticks” indicate when to start activities:</a:t>
            </a:r>
            <a:br>
              <a:rPr lang="en-US" altLang="en-US" sz="2400"/>
            </a:b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cycle time = time between ticks = seconds per cycle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clock rate (frequency) = cycles per second  (1 Hz. = 1 cycle/sec)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A 4 Ghz. clock has a                                                     cycle time 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E1828C94-ABAD-7AB3-6F66-1B59B2BC92C3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3962400"/>
            <a:ext cx="4159250" cy="533400"/>
            <a:chOff x="1037" y="2117"/>
            <a:chExt cx="2620" cy="336"/>
          </a:xfrm>
        </p:grpSpPr>
        <p:grpSp>
          <p:nvGrpSpPr>
            <p:cNvPr id="16392" name="Group 5">
              <a:extLst>
                <a:ext uri="{FF2B5EF4-FFF2-40B4-BE49-F238E27FC236}">
                  <a16:creationId xmlns:a16="http://schemas.microsoft.com/office/drawing/2014/main" id="{5CAE4EA1-E6D4-505F-5ED8-A14815B83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2117"/>
              <a:ext cx="2620" cy="148"/>
              <a:chOff x="1037" y="2117"/>
              <a:chExt cx="2620" cy="148"/>
            </a:xfrm>
          </p:grpSpPr>
          <p:sp>
            <p:nvSpPr>
              <p:cNvPr id="16394" name="Line 6">
                <a:extLst>
                  <a:ext uri="{FF2B5EF4-FFF2-40B4-BE49-F238E27FC236}">
                    <a16:creationId xmlns:a16="http://schemas.microsoft.com/office/drawing/2014/main" id="{9C20E5C9-C464-A067-AB4A-40BF256C8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7" y="2191"/>
                <a:ext cx="26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395" name="Line 7">
                <a:extLst>
                  <a:ext uri="{FF2B5EF4-FFF2-40B4-BE49-F238E27FC236}">
                    <a16:creationId xmlns:a16="http://schemas.microsoft.com/office/drawing/2014/main" id="{F5DE957F-3515-085E-0F58-3503F907E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3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396" name="Line 8">
                <a:extLst>
                  <a:ext uri="{FF2B5EF4-FFF2-40B4-BE49-F238E27FC236}">
                    <a16:creationId xmlns:a16="http://schemas.microsoft.com/office/drawing/2014/main" id="{16CCA3AE-1737-354F-7506-D967FBCE9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8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397" name="Line 9">
                <a:extLst>
                  <a:ext uri="{FF2B5EF4-FFF2-40B4-BE49-F238E27FC236}">
                    <a16:creationId xmlns:a16="http://schemas.microsoft.com/office/drawing/2014/main" id="{2A1E8610-961D-4CE1-391B-4AB8876C0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2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398" name="Line 10">
                <a:extLst>
                  <a:ext uri="{FF2B5EF4-FFF2-40B4-BE49-F238E27FC236}">
                    <a16:creationId xmlns:a16="http://schemas.microsoft.com/office/drawing/2014/main" id="{3B60A2EA-6DA5-8AB2-C8C6-0B955EB39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6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399" name="Line 11">
                <a:extLst>
                  <a:ext uri="{FF2B5EF4-FFF2-40B4-BE49-F238E27FC236}">
                    <a16:creationId xmlns:a16="http://schemas.microsoft.com/office/drawing/2014/main" id="{D5A10DD0-06FC-9318-1D0D-2BEA8AC3E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1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400" name="Line 12">
                <a:extLst>
                  <a:ext uri="{FF2B5EF4-FFF2-40B4-BE49-F238E27FC236}">
                    <a16:creationId xmlns:a16="http://schemas.microsoft.com/office/drawing/2014/main" id="{6C14125D-7730-F732-85CC-E96F44015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5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401" name="Line 13">
                <a:extLst>
                  <a:ext uri="{FF2B5EF4-FFF2-40B4-BE49-F238E27FC236}">
                    <a16:creationId xmlns:a16="http://schemas.microsoft.com/office/drawing/2014/main" id="{5470DADC-1A88-D208-8149-E0E10ED7D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9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6402" name="Line 14">
                <a:extLst>
                  <a:ext uri="{FF2B5EF4-FFF2-40B4-BE49-F238E27FC236}">
                    <a16:creationId xmlns:a16="http://schemas.microsoft.com/office/drawing/2014/main" id="{3D48096A-FEEF-118A-FC69-B85726978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4" y="2117"/>
                <a:ext cx="0" cy="1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sp>
          <p:nvSpPr>
            <p:cNvPr id="16393" name="Rectangle 15">
              <a:extLst>
                <a:ext uri="{FF2B5EF4-FFF2-40B4-BE49-F238E27FC236}">
                  <a16:creationId xmlns:a16="http://schemas.microsoft.com/office/drawing/2014/main" id="{61D22D15-642D-2A75-E7AA-8DC0C7165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2282"/>
              <a:ext cx="29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hlink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accent2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time</a:t>
              </a:r>
            </a:p>
          </p:txBody>
        </p:sp>
      </p:grpSp>
      <p:graphicFrame>
        <p:nvGraphicFramePr>
          <p:cNvPr id="16389" name="Object 16">
            <a:hlinkClick r:id="" action="ppaction://ole?verb=0"/>
            <a:extLst>
              <a:ext uri="{FF2B5EF4-FFF2-40B4-BE49-F238E27FC236}">
                <a16:creationId xmlns:a16="http://schemas.microsoft.com/office/drawing/2014/main" id="{A4148727-B9EE-8905-956E-1AA4817FE510}"/>
              </a:ext>
            </a:extLst>
          </p:cNvPr>
          <p:cNvGraphicFramePr>
            <a:graphicFrameLocks/>
          </p:cNvGraphicFramePr>
          <p:nvPr/>
        </p:nvGraphicFramePr>
        <p:xfrm>
          <a:off x="2438400" y="2362200"/>
          <a:ext cx="342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72100" imgH="5562600" progId="Equation.2">
                  <p:embed/>
                </p:oleObj>
              </mc:Choice>
              <mc:Fallback>
                <p:oleObj name="Equation" r:id="rId3" imgW="18072100" imgH="5562600" progId="Equation.2">
                  <p:embed/>
                  <p:pic>
                    <p:nvPicPr>
                      <p:cNvPr id="16389" name="Object 1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4148727-B9EE-8905-956E-1AA4817FE5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8637"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429000" cy="685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7">
            <a:hlinkClick r:id="" action="ppaction://ole?verb=0"/>
            <a:extLst>
              <a:ext uri="{FF2B5EF4-FFF2-40B4-BE49-F238E27FC236}">
                <a16:creationId xmlns:a16="http://schemas.microsoft.com/office/drawing/2014/main" id="{E682C71C-FAE3-DC5D-9AF2-5CE5AAC341BC}"/>
              </a:ext>
            </a:extLst>
          </p:cNvPr>
          <p:cNvGraphicFramePr>
            <a:graphicFrameLocks/>
          </p:cNvGraphicFramePr>
          <p:nvPr/>
        </p:nvGraphicFramePr>
        <p:xfrm>
          <a:off x="3657600" y="5562600"/>
          <a:ext cx="36353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172100" imgH="10236200" progId="Equation.3">
                  <p:embed/>
                </p:oleObj>
              </mc:Choice>
              <mc:Fallback>
                <p:oleObj name="Equation" r:id="rId5" imgW="56172100" imgH="10236200" progId="Equation.3">
                  <p:embed/>
                  <p:pic>
                    <p:nvPicPr>
                      <p:cNvPr id="16390" name="Object 1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682C71C-FAE3-DC5D-9AF2-5CE5AAC341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36353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18">
            <a:extLst>
              <a:ext uri="{FF2B5EF4-FFF2-40B4-BE49-F238E27FC236}">
                <a16:creationId xmlns:a16="http://schemas.microsoft.com/office/drawing/2014/main" id="{82B37FA6-78CC-2926-684C-659C8201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6521450"/>
            <a:ext cx="171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B2F489F-F005-4FFD-9DAE-89A152C2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42957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430B933-3692-C31A-E4FC-FDA4EC3D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  <a:noFill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en-US" sz="1600" dirty="0"/>
              <a:t>So, to improve performance (everything else being equal) you can either (increase or decrease?)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dirty="0"/>
              <a:t>________ the # of required cycles for a program, or</a:t>
            </a:r>
            <a:br>
              <a:rPr lang="en-US" altLang="en-US" sz="1600" dirty="0"/>
            </a:br>
            <a:r>
              <a:rPr lang="en-US" altLang="en-US" sz="1600" dirty="0"/>
              <a:t>________ the clock cycle time 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en-US" sz="1600" dirty="0"/>
              <a:t>	________ the clock rate.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ADA83AD-26E8-473A-2578-9BCE10A94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000000"/>
                </a:solidFill>
              </a:rPr>
              <a:t>How to Improve Performance</a:t>
            </a:r>
          </a:p>
        </p:txBody>
      </p:sp>
      <p:graphicFrame>
        <p:nvGraphicFramePr>
          <p:cNvPr id="18437" name="Object 5">
            <a:hlinkClick r:id="" action="ppaction://ole?verb=0"/>
            <a:extLst>
              <a:ext uri="{FF2B5EF4-FFF2-40B4-BE49-F238E27FC236}">
                <a16:creationId xmlns:a16="http://schemas.microsoft.com/office/drawing/2014/main" id="{7CCD24C6-0630-776E-0E0A-353E4079BCD8}"/>
              </a:ext>
            </a:extLst>
          </p:cNvPr>
          <p:cNvGraphicFramePr>
            <a:graphicFrameLocks/>
          </p:cNvGraphicFramePr>
          <p:nvPr/>
        </p:nvGraphicFramePr>
        <p:xfrm>
          <a:off x="1066800" y="1676400"/>
          <a:ext cx="342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72100" imgH="5562600" progId="Equation.2">
                  <p:embed/>
                </p:oleObj>
              </mc:Choice>
              <mc:Fallback>
                <p:oleObj name="Equation" r:id="rId3" imgW="18072100" imgH="5562600" progId="Equation.2">
                  <p:embed/>
                  <p:pic>
                    <p:nvPicPr>
                      <p:cNvPr id="18437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CCD24C6-0630-776E-0E0A-353E4079BC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947"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3429000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>
            <a:extLst>
              <a:ext uri="{FF2B5EF4-FFF2-40B4-BE49-F238E27FC236}">
                <a16:creationId xmlns:a16="http://schemas.microsoft.com/office/drawing/2014/main" id="{A18E835A-2B5E-EF18-F73C-08057146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43600"/>
            <a:ext cx="7808548" cy="646331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CPU execution time for a program = no. of CPU clock cycles for a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                                  Clock rate</a:t>
            </a:r>
            <a:endParaRPr lang="th-TH" altLang="en-US" sz="1800" dirty="0">
              <a:latin typeface="Arial" panose="020B0604020202020204" pitchFamily="34" charset="0"/>
            </a:endParaRP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C4EAB6A0-BCBF-D74C-4486-9D6B81500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248400"/>
            <a:ext cx="3886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H"/>
          </a:p>
        </p:txBody>
      </p:sp>
    </p:spTree>
  </p:cSld>
  <p:clrMapOvr>
    <a:masterClrMapping/>
  </p:clrMapOvr>
  <p:transition spd="slow" advTm="2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2FBEB04-ECCF-5AFA-5589-D0ED1597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76533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92F4B8-AA29-4700-AE9A-57F01EFEC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895600"/>
            <a:ext cx="7696200" cy="3276600"/>
          </a:xfrm>
          <a:noFill/>
        </p:spPr>
        <p:txBody>
          <a:bodyPr lIns="90488" tIns="44450" rIns="90488" bIns="44450"/>
          <a:lstStyle/>
          <a:p>
            <a:pPr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Multiplication takes more time than addition</a:t>
            </a: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Floating point operations take longer than integer ones</a:t>
            </a: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Accessing memory takes more time than accessing registers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1B9BDB8-6915-AF88-8C25-620AD4A4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2595563"/>
            <a:ext cx="7016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 defTabSz="90487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 defTabSz="904875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tabLst>
                <a:tab pos="452438" algn="l"/>
                <a:tab pos="904875" algn="l"/>
                <a:tab pos="1357313" algn="l"/>
              </a:tabLst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 defTabSz="904875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 defTabSz="904875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lnSpc>
                <a:spcPts val="1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FBB9CBD-4060-F101-D5E9-4055D7B8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366963"/>
            <a:ext cx="6764337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068D5B89-46B7-9D24-7311-5F928792EFD7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1943100"/>
            <a:ext cx="4159250" cy="800100"/>
            <a:chOff x="615" y="834"/>
            <a:chExt cx="2620" cy="504"/>
          </a:xfrm>
        </p:grpSpPr>
        <p:sp>
          <p:nvSpPr>
            <p:cNvPr id="20489" name="Line 7">
              <a:extLst>
                <a:ext uri="{FF2B5EF4-FFF2-40B4-BE49-F238E27FC236}">
                  <a16:creationId xmlns:a16="http://schemas.microsoft.com/office/drawing/2014/main" id="{BB16B418-C14C-71B3-CC8D-0560233E1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1264"/>
              <a:ext cx="2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0" name="Line 8">
              <a:extLst>
                <a:ext uri="{FF2B5EF4-FFF2-40B4-BE49-F238E27FC236}">
                  <a16:creationId xmlns:a16="http://schemas.microsoft.com/office/drawing/2014/main" id="{B7121D6D-A99E-0E0C-DFA4-0093EBA1F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1" name="Line 9">
              <a:extLst>
                <a:ext uri="{FF2B5EF4-FFF2-40B4-BE49-F238E27FC236}">
                  <a16:creationId xmlns:a16="http://schemas.microsoft.com/office/drawing/2014/main" id="{27FA9F61-CBF5-564B-9CCF-03F135F98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6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2" name="Line 10">
              <a:extLst>
                <a:ext uri="{FF2B5EF4-FFF2-40B4-BE49-F238E27FC236}">
                  <a16:creationId xmlns:a16="http://schemas.microsoft.com/office/drawing/2014/main" id="{5096C5D5-D242-BED1-DEC9-C48984F78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3" name="Line 11">
              <a:extLst>
                <a:ext uri="{FF2B5EF4-FFF2-40B4-BE49-F238E27FC236}">
                  <a16:creationId xmlns:a16="http://schemas.microsoft.com/office/drawing/2014/main" id="{D7E22C8A-E101-7902-9EB4-FB1908BAA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4" name="Line 12">
              <a:extLst>
                <a:ext uri="{FF2B5EF4-FFF2-40B4-BE49-F238E27FC236}">
                  <a16:creationId xmlns:a16="http://schemas.microsoft.com/office/drawing/2014/main" id="{7BB7BDAC-0F44-E5BA-839F-8FD192048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9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5" name="Line 13">
              <a:extLst>
                <a:ext uri="{FF2B5EF4-FFF2-40B4-BE49-F238E27FC236}">
                  <a16:creationId xmlns:a16="http://schemas.microsoft.com/office/drawing/2014/main" id="{3AC98E05-CB6E-0926-55F1-E6D43F50F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3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6" name="Line 14">
              <a:extLst>
                <a:ext uri="{FF2B5EF4-FFF2-40B4-BE49-F238E27FC236}">
                  <a16:creationId xmlns:a16="http://schemas.microsoft.com/office/drawing/2014/main" id="{F2FB156F-279C-4F16-C7BA-3DBC41BB1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7" name="Line 15">
              <a:extLst>
                <a:ext uri="{FF2B5EF4-FFF2-40B4-BE49-F238E27FC236}">
                  <a16:creationId xmlns:a16="http://schemas.microsoft.com/office/drawing/2014/main" id="{41F1EE93-5918-F328-B6EE-BE97C2958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2" y="1190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498" name="Rectangle 16">
              <a:extLst>
                <a:ext uri="{FF2B5EF4-FFF2-40B4-BE49-F238E27FC236}">
                  <a16:creationId xmlns:a16="http://schemas.microsoft.com/office/drawing/2014/main" id="{D982B6DC-AD58-97CC-DB6B-50DCB0DD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hlink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accent2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99" name="Rectangle 17">
              <a:extLst>
                <a:ext uri="{FF2B5EF4-FFF2-40B4-BE49-F238E27FC236}">
                  <a16:creationId xmlns:a16="http://schemas.microsoft.com/office/drawing/2014/main" id="{E6F7FF37-C0E6-154D-C855-ABC14588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834"/>
              <a:ext cx="568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hlink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accent2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00" name="Rectangle 18">
              <a:extLst>
                <a:ext uri="{FF2B5EF4-FFF2-40B4-BE49-F238E27FC236}">
                  <a16:creationId xmlns:a16="http://schemas.microsoft.com/office/drawing/2014/main" id="{6174555D-4527-7997-1000-D8C7BD7BB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834"/>
              <a:ext cx="569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hlink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accent2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01" name="Rectangle 19">
              <a:extLst>
                <a:ext uri="{FF2B5EF4-FFF2-40B4-BE49-F238E27FC236}">
                  <a16:creationId xmlns:a16="http://schemas.microsoft.com/office/drawing/2014/main" id="{C494B6B3-395E-C918-EDC5-1B23F0F74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834"/>
              <a:ext cx="285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hlink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accent2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02" name="Rectangle 20">
              <a:extLst>
                <a:ext uri="{FF2B5EF4-FFF2-40B4-BE49-F238E27FC236}">
                  <a16:creationId xmlns:a16="http://schemas.microsoft.com/office/drawing/2014/main" id="{0028EA74-6676-BB0F-52E3-BA1916EB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834"/>
              <a:ext cx="284" cy="1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sz="2600">
                  <a:solidFill>
                    <a:schemeClr val="hlink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2300">
                  <a:solidFill>
                    <a:schemeClr val="accent2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0487" name="Rectangle 21">
            <a:extLst>
              <a:ext uri="{FF2B5EF4-FFF2-40B4-BE49-F238E27FC236}">
                <a16:creationId xmlns:a16="http://schemas.microsoft.com/office/drawing/2014/main" id="{BCFA4D23-28D5-1788-B5D8-83462B033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82000" cy="609600"/>
          </a:xfrm>
          <a:noFill/>
        </p:spPr>
        <p:txBody>
          <a:bodyPr lIns="90488" tIns="44450" rIns="90488" bIns="44450"/>
          <a:lstStyle/>
          <a:p>
            <a:r>
              <a:rPr lang="en-US" altLang="en-US" sz="3600">
                <a:solidFill>
                  <a:srgbClr val="000000"/>
                </a:solidFill>
              </a:rPr>
              <a:t>Different numbers of cycles for different instructions</a:t>
            </a:r>
          </a:p>
        </p:txBody>
      </p:sp>
      <p:sp>
        <p:nvSpPr>
          <p:cNvPr id="20488" name="Rectangle 22">
            <a:extLst>
              <a:ext uri="{FF2B5EF4-FFF2-40B4-BE49-F238E27FC236}">
                <a16:creationId xmlns:a16="http://schemas.microsoft.com/office/drawing/2014/main" id="{F75B4201-3D98-3733-47A2-3D3F73B3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4973638"/>
            <a:ext cx="95456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accent2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032"/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2957</TotalTime>
  <Words>2624</Words>
  <Application>Microsoft Macintosh PowerPoint</Application>
  <PresentationFormat>On-screen Show (4:3)</PresentationFormat>
  <Paragraphs>240</Paragraphs>
  <Slides>33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Bookman Old Style</vt:lpstr>
      <vt:lpstr>Söhne</vt:lpstr>
      <vt:lpstr>Times New Roman</vt:lpstr>
      <vt:lpstr>Wingdings</vt:lpstr>
      <vt:lpstr>Layers</vt:lpstr>
      <vt:lpstr>Equation</vt:lpstr>
      <vt:lpstr>PowerPoint Presentation</vt:lpstr>
      <vt:lpstr>Performance</vt:lpstr>
      <vt:lpstr>11.3 Mathematical Preliminaries</vt:lpstr>
      <vt:lpstr>Computer Performance:  TIME, TIME, TIME</vt:lpstr>
      <vt:lpstr>Execution Time</vt:lpstr>
      <vt:lpstr>Book's Definition of Performance</vt:lpstr>
      <vt:lpstr>Clock Cycles</vt:lpstr>
      <vt:lpstr>How to Improve Performance</vt:lpstr>
      <vt:lpstr>Different numbers of cycles for different instructions</vt:lpstr>
      <vt:lpstr>CPI Example</vt:lpstr>
      <vt:lpstr># of Instructions Example</vt:lpstr>
      <vt:lpstr>MIPS example</vt:lpstr>
      <vt:lpstr>Amdahl’s Law</vt:lpstr>
      <vt:lpstr>Amdahl’s Law</vt:lpstr>
      <vt:lpstr>Amdahl’s Law</vt:lpstr>
      <vt:lpstr>Amdahl's Law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</vt:lpstr>
      <vt:lpstr>System performance benchmark</vt:lpstr>
      <vt:lpstr>Benchmarking</vt:lpstr>
      <vt:lpstr>Benchmarking</vt:lpstr>
      <vt:lpstr>End of Lecture</vt:lpstr>
    </vt:vector>
  </TitlesOfParts>
  <Company>NSB Prosper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Bunthit Watanapa</dc:creator>
  <cp:lastModifiedBy>BUNTHIT WATANAPA</cp:lastModifiedBy>
  <cp:revision>73</cp:revision>
  <dcterms:created xsi:type="dcterms:W3CDTF">2007-07-09T02:01:02Z</dcterms:created>
  <dcterms:modified xsi:type="dcterms:W3CDTF">2023-05-09T01:27:27Z</dcterms:modified>
</cp:coreProperties>
</file>