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42"/>
  </p:notesMasterIdLst>
  <p:handoutMasterIdLst>
    <p:handoutMasterId r:id="rId43"/>
  </p:handoutMasterIdLst>
  <p:sldIdLst>
    <p:sldId id="286" r:id="rId2"/>
    <p:sldId id="259" r:id="rId3"/>
    <p:sldId id="257" r:id="rId4"/>
    <p:sldId id="550" r:id="rId5"/>
    <p:sldId id="288" r:id="rId6"/>
    <p:sldId id="260" r:id="rId7"/>
    <p:sldId id="269" r:id="rId8"/>
    <p:sldId id="261" r:id="rId9"/>
    <p:sldId id="358" r:id="rId10"/>
    <p:sldId id="359" r:id="rId11"/>
    <p:sldId id="360" r:id="rId12"/>
    <p:sldId id="282" r:id="rId13"/>
    <p:sldId id="283" r:id="rId14"/>
    <p:sldId id="284" r:id="rId15"/>
    <p:sldId id="295" r:id="rId16"/>
    <p:sldId id="308" r:id="rId17"/>
    <p:sldId id="356" r:id="rId18"/>
    <p:sldId id="364" r:id="rId19"/>
    <p:sldId id="363" r:id="rId20"/>
    <p:sldId id="365" r:id="rId21"/>
    <p:sldId id="366" r:id="rId22"/>
    <p:sldId id="349" r:id="rId23"/>
    <p:sldId id="556" r:id="rId24"/>
    <p:sldId id="557" r:id="rId25"/>
    <p:sldId id="563" r:id="rId26"/>
    <p:sldId id="562" r:id="rId27"/>
    <p:sldId id="561" r:id="rId28"/>
    <p:sldId id="560" r:id="rId29"/>
    <p:sldId id="558" r:id="rId30"/>
    <p:sldId id="559" r:id="rId31"/>
    <p:sldId id="590" r:id="rId32"/>
    <p:sldId id="591" r:id="rId33"/>
    <p:sldId id="592" r:id="rId34"/>
    <p:sldId id="594" r:id="rId35"/>
    <p:sldId id="596" r:id="rId36"/>
    <p:sldId id="597" r:id="rId37"/>
    <p:sldId id="598" r:id="rId38"/>
    <p:sldId id="599" r:id="rId39"/>
    <p:sldId id="350" r:id="rId40"/>
    <p:sldId id="600" r:id="rId41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FC3E18-6B67-B149-90D5-532CC86431CE}" v="67" dt="2023-03-14T03:16:50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47"/>
    <p:restoredTop sz="93699"/>
  </p:normalViewPr>
  <p:slideViewPr>
    <p:cSldViewPr>
      <p:cViewPr varScale="1">
        <p:scale>
          <a:sx n="152" d="100"/>
          <a:sy n="152" d="100"/>
        </p:scale>
        <p:origin x="196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3" Type="http://schemas.openxmlformats.org/officeDocument/2006/relationships/slide" Target="slides/slide6.xml"/><Relationship Id="rId7" Type="http://schemas.openxmlformats.org/officeDocument/2006/relationships/slide" Target="slides/slide10.xml"/><Relationship Id="rId12" Type="http://schemas.openxmlformats.org/officeDocument/2006/relationships/slide" Target="slides/slide19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6" Type="http://schemas.openxmlformats.org/officeDocument/2006/relationships/slide" Target="slides/slide9.xml"/><Relationship Id="rId11" Type="http://schemas.openxmlformats.org/officeDocument/2006/relationships/slide" Target="slides/slide14.xml"/><Relationship Id="rId5" Type="http://schemas.openxmlformats.org/officeDocument/2006/relationships/slide" Target="slides/slide8.xml"/><Relationship Id="rId10" Type="http://schemas.openxmlformats.org/officeDocument/2006/relationships/slide" Target="slides/slide13.xml"/><Relationship Id="rId4" Type="http://schemas.openxmlformats.org/officeDocument/2006/relationships/slide" Target="slides/slide7.xml"/><Relationship Id="rId9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NTHIT WATANAPA" userId="a52ce465-9217-4b23-bc90-8501776bd26f" providerId="ADAL" clId="{75FC3E18-6B67-B149-90D5-532CC86431CE}"/>
    <pc:docChg chg="custSel addSld delSld modSld">
      <pc:chgData name="BUNTHIT WATANAPA" userId="a52ce465-9217-4b23-bc90-8501776bd26f" providerId="ADAL" clId="{75FC3E18-6B67-B149-90D5-532CC86431CE}" dt="2023-03-14T03:16:50.229" v="233" actId="478"/>
      <pc:docMkLst>
        <pc:docMk/>
      </pc:docMkLst>
      <pc:sldChg chg="addSp delSp modSp mod">
        <pc:chgData name="BUNTHIT WATANAPA" userId="a52ce465-9217-4b23-bc90-8501776bd26f" providerId="ADAL" clId="{75FC3E18-6B67-B149-90D5-532CC86431CE}" dt="2023-03-14T02:38:14.269" v="114" actId="27636"/>
        <pc:sldMkLst>
          <pc:docMk/>
          <pc:sldMk cId="0" sldId="257"/>
        </pc:sldMkLst>
        <pc:spChg chg="add mod">
          <ac:chgData name="BUNTHIT WATANAPA" userId="a52ce465-9217-4b23-bc90-8501776bd26f" providerId="ADAL" clId="{75FC3E18-6B67-B149-90D5-532CC86431CE}" dt="2023-03-14T02:33:01.537" v="98" actId="1076"/>
          <ac:spMkLst>
            <pc:docMk/>
            <pc:sldMk cId="0" sldId="257"/>
            <ac:spMk id="4" creationId="{B6F0F870-7781-1015-A4D4-9E8BD6A18F66}"/>
          </ac:spMkLst>
        </pc:spChg>
        <pc:spChg chg="mod">
          <ac:chgData name="BUNTHIT WATANAPA" userId="a52ce465-9217-4b23-bc90-8501776bd26f" providerId="ADAL" clId="{75FC3E18-6B67-B149-90D5-532CC86431CE}" dt="2023-03-14T02:32:14.653" v="90" actId="14100"/>
          <ac:spMkLst>
            <pc:docMk/>
            <pc:sldMk cId="0" sldId="257"/>
            <ac:spMk id="6148" creationId="{D0140B1E-C65B-45C2-08D9-3A6344F68F10}"/>
          </ac:spMkLst>
        </pc:spChg>
        <pc:spChg chg="mod">
          <ac:chgData name="BUNTHIT WATANAPA" userId="a52ce465-9217-4b23-bc90-8501776bd26f" providerId="ADAL" clId="{75FC3E18-6B67-B149-90D5-532CC86431CE}" dt="2023-03-14T02:38:14.269" v="114" actId="27636"/>
          <ac:spMkLst>
            <pc:docMk/>
            <pc:sldMk cId="0" sldId="257"/>
            <ac:spMk id="6149" creationId="{E704027F-2537-816C-66A4-E3EF7CA233D0}"/>
          </ac:spMkLst>
        </pc:spChg>
        <pc:picChg chg="add mod">
          <ac:chgData name="BUNTHIT WATANAPA" userId="a52ce465-9217-4b23-bc90-8501776bd26f" providerId="ADAL" clId="{75FC3E18-6B67-B149-90D5-532CC86431CE}" dt="2023-03-14T02:32:44.001" v="93" actId="1076"/>
          <ac:picMkLst>
            <pc:docMk/>
            <pc:sldMk cId="0" sldId="257"/>
            <ac:picMk id="2" creationId="{7F68F4BB-727E-82DD-E429-DF379AF3FAE2}"/>
          </ac:picMkLst>
        </pc:picChg>
        <pc:picChg chg="add del mod">
          <ac:chgData name="BUNTHIT WATANAPA" userId="a52ce465-9217-4b23-bc90-8501776bd26f" providerId="ADAL" clId="{75FC3E18-6B67-B149-90D5-532CC86431CE}" dt="2023-03-14T02:32:46.854" v="95" actId="478"/>
          <ac:picMkLst>
            <pc:docMk/>
            <pc:sldMk cId="0" sldId="257"/>
            <ac:picMk id="3" creationId="{B5C0BA2D-750F-4978-8379-C41F4CA7ADEE}"/>
          </ac:picMkLst>
        </pc:picChg>
      </pc:sldChg>
      <pc:sldChg chg="modSp mod">
        <pc:chgData name="BUNTHIT WATANAPA" userId="a52ce465-9217-4b23-bc90-8501776bd26f" providerId="ADAL" clId="{75FC3E18-6B67-B149-90D5-532CC86431CE}" dt="2023-03-14T02:33:46.154" v="110" actId="20577"/>
        <pc:sldMkLst>
          <pc:docMk/>
          <pc:sldMk cId="0" sldId="259"/>
        </pc:sldMkLst>
        <pc:spChg chg="mod">
          <ac:chgData name="BUNTHIT WATANAPA" userId="a52ce465-9217-4b23-bc90-8501776bd26f" providerId="ADAL" clId="{75FC3E18-6B67-B149-90D5-532CC86431CE}" dt="2023-03-14T02:33:46.154" v="110" actId="20577"/>
          <ac:spMkLst>
            <pc:docMk/>
            <pc:sldMk cId="0" sldId="259"/>
            <ac:spMk id="8194" creationId="{00000000-0000-0000-0000-000000000000}"/>
          </ac:spMkLst>
        </pc:spChg>
      </pc:sldChg>
      <pc:sldChg chg="modSp mod">
        <pc:chgData name="BUNTHIT WATANAPA" userId="a52ce465-9217-4b23-bc90-8501776bd26f" providerId="ADAL" clId="{75FC3E18-6B67-B149-90D5-532CC86431CE}" dt="2023-03-14T02:40:29.533" v="142" actId="20577"/>
        <pc:sldMkLst>
          <pc:docMk/>
          <pc:sldMk cId="0" sldId="261"/>
        </pc:sldMkLst>
        <pc:spChg chg="mod">
          <ac:chgData name="BUNTHIT WATANAPA" userId="a52ce465-9217-4b23-bc90-8501776bd26f" providerId="ADAL" clId="{75FC3E18-6B67-B149-90D5-532CC86431CE}" dt="2023-03-14T02:40:29.533" v="142" actId="20577"/>
          <ac:spMkLst>
            <pc:docMk/>
            <pc:sldMk cId="0" sldId="261"/>
            <ac:spMk id="21509" creationId="{83915C66-8B69-B7E6-B713-BB05A26A0C53}"/>
          </ac:spMkLst>
        </pc:spChg>
      </pc:sldChg>
      <pc:sldChg chg="modSp mod">
        <pc:chgData name="BUNTHIT WATANAPA" userId="a52ce465-9217-4b23-bc90-8501776bd26f" providerId="ADAL" clId="{75FC3E18-6B67-B149-90D5-532CC86431CE}" dt="2023-03-14T02:39:15.821" v="120" actId="1076"/>
        <pc:sldMkLst>
          <pc:docMk/>
          <pc:sldMk cId="916301390" sldId="269"/>
        </pc:sldMkLst>
        <pc:spChg chg="mod">
          <ac:chgData name="BUNTHIT WATANAPA" userId="a52ce465-9217-4b23-bc90-8501776bd26f" providerId="ADAL" clId="{75FC3E18-6B67-B149-90D5-532CC86431CE}" dt="2023-03-14T02:39:07.167" v="116" actId="1035"/>
          <ac:spMkLst>
            <pc:docMk/>
            <pc:sldMk cId="916301390" sldId="269"/>
            <ac:spMk id="49156" creationId="{D447D080-B68B-B8A7-BB4D-6E9917C8286A}"/>
          </ac:spMkLst>
        </pc:spChg>
        <pc:spChg chg="mod">
          <ac:chgData name="BUNTHIT WATANAPA" userId="a52ce465-9217-4b23-bc90-8501776bd26f" providerId="ADAL" clId="{75FC3E18-6B67-B149-90D5-532CC86431CE}" dt="2023-03-14T02:39:15.821" v="120" actId="1076"/>
          <ac:spMkLst>
            <pc:docMk/>
            <pc:sldMk cId="916301390" sldId="269"/>
            <ac:spMk id="49157" creationId="{649EC9A2-F19D-79C5-BE50-D43F9D084939}"/>
          </ac:spMkLst>
        </pc:spChg>
      </pc:sldChg>
      <pc:sldChg chg="modSp mod">
        <pc:chgData name="BUNTHIT WATANAPA" userId="a52ce465-9217-4b23-bc90-8501776bd26f" providerId="ADAL" clId="{75FC3E18-6B67-B149-90D5-532CC86431CE}" dt="2023-03-14T02:27:06.201" v="21" actId="20577"/>
        <pc:sldMkLst>
          <pc:docMk/>
          <pc:sldMk cId="0" sldId="286"/>
        </pc:sldMkLst>
        <pc:spChg chg="mod">
          <ac:chgData name="BUNTHIT WATANAPA" userId="a52ce465-9217-4b23-bc90-8501776bd26f" providerId="ADAL" clId="{75FC3E18-6B67-B149-90D5-532CC86431CE}" dt="2023-03-12T14:14:11.924" v="9" actId="20577"/>
          <ac:spMkLst>
            <pc:docMk/>
            <pc:sldMk cId="0" sldId="286"/>
            <ac:spMk id="4098" creationId="{B36AA5AE-7DED-BC84-B358-5395E2305D07}"/>
          </ac:spMkLst>
        </pc:spChg>
        <pc:spChg chg="mod">
          <ac:chgData name="BUNTHIT WATANAPA" userId="a52ce465-9217-4b23-bc90-8501776bd26f" providerId="ADAL" clId="{75FC3E18-6B67-B149-90D5-532CC86431CE}" dt="2023-03-14T02:27:06.201" v="21" actId="20577"/>
          <ac:spMkLst>
            <pc:docMk/>
            <pc:sldMk cId="0" sldId="286"/>
            <ac:spMk id="4099" creationId="{E0EC84EB-E843-C208-A8CD-B23E3911F5C7}"/>
          </ac:spMkLst>
        </pc:spChg>
      </pc:sldChg>
      <pc:sldChg chg="modSp mod">
        <pc:chgData name="BUNTHIT WATANAPA" userId="a52ce465-9217-4b23-bc90-8501776bd26f" providerId="ADAL" clId="{75FC3E18-6B67-B149-90D5-532CC86431CE}" dt="2023-03-14T02:34:49.183" v="112" actId="20577"/>
        <pc:sldMkLst>
          <pc:docMk/>
          <pc:sldMk cId="0" sldId="288"/>
        </pc:sldMkLst>
        <pc:spChg chg="mod">
          <ac:chgData name="BUNTHIT WATANAPA" userId="a52ce465-9217-4b23-bc90-8501776bd26f" providerId="ADAL" clId="{75FC3E18-6B67-B149-90D5-532CC86431CE}" dt="2023-03-14T02:34:49.183" v="112" actId="20577"/>
          <ac:spMkLst>
            <pc:docMk/>
            <pc:sldMk cId="0" sldId="288"/>
            <ac:spMk id="10242" creationId="{F73081F4-BC94-A0CA-5590-3178225D32BC}"/>
          </ac:spMkLst>
        </pc:spChg>
      </pc:sldChg>
      <pc:sldChg chg="delSp modSp mod">
        <pc:chgData name="BUNTHIT WATANAPA" userId="a52ce465-9217-4b23-bc90-8501776bd26f" providerId="ADAL" clId="{75FC3E18-6B67-B149-90D5-532CC86431CE}" dt="2023-03-14T03:16:50.229" v="233" actId="478"/>
        <pc:sldMkLst>
          <pc:docMk/>
          <pc:sldMk cId="0" sldId="360"/>
        </pc:sldMkLst>
        <pc:spChg chg="del mod">
          <ac:chgData name="BUNTHIT WATANAPA" userId="a52ce465-9217-4b23-bc90-8501776bd26f" providerId="ADAL" clId="{75FC3E18-6B67-B149-90D5-532CC86431CE}" dt="2023-03-14T03:16:50.229" v="233" actId="478"/>
          <ac:spMkLst>
            <pc:docMk/>
            <pc:sldMk cId="0" sldId="360"/>
            <ac:spMk id="27654" creationId="{EC966469-E1E5-B062-E754-6D9A27C5490B}"/>
          </ac:spMkLst>
        </pc:spChg>
      </pc:sldChg>
      <pc:sldChg chg="modSp add del mod">
        <pc:chgData name="BUNTHIT WATANAPA" userId="a52ce465-9217-4b23-bc90-8501776bd26f" providerId="ADAL" clId="{75FC3E18-6B67-B149-90D5-532CC86431CE}" dt="2023-03-14T02:33:25.109" v="102" actId="2696"/>
        <pc:sldMkLst>
          <pc:docMk/>
          <pc:sldMk cId="0" sldId="397"/>
        </pc:sldMkLst>
        <pc:spChg chg="mod">
          <ac:chgData name="BUNTHIT WATANAPA" userId="a52ce465-9217-4b23-bc90-8501776bd26f" providerId="ADAL" clId="{75FC3E18-6B67-B149-90D5-532CC86431CE}" dt="2023-03-14T02:32:00.282" v="87" actId="20577"/>
          <ac:spMkLst>
            <pc:docMk/>
            <pc:sldMk cId="0" sldId="397"/>
            <ac:spMk id="126981" creationId="{10A231A6-05D2-32E3-5294-5B0FEF9BE513}"/>
          </ac:spMkLst>
        </pc:spChg>
      </pc:sldChg>
      <pc:sldChg chg="modSp mod">
        <pc:chgData name="BUNTHIT WATANAPA" userId="a52ce465-9217-4b23-bc90-8501776bd26f" providerId="ADAL" clId="{75FC3E18-6B67-B149-90D5-532CC86431CE}" dt="2023-03-14T02:33:40.131" v="106" actId="20577"/>
        <pc:sldMkLst>
          <pc:docMk/>
          <pc:sldMk cId="0" sldId="550"/>
        </pc:sldMkLst>
        <pc:spChg chg="mod">
          <ac:chgData name="BUNTHIT WATANAPA" userId="a52ce465-9217-4b23-bc90-8501776bd26f" providerId="ADAL" clId="{75FC3E18-6B67-B149-90D5-532CC86431CE}" dt="2023-03-14T02:33:40.131" v="106" actId="20577"/>
          <ac:spMkLst>
            <pc:docMk/>
            <pc:sldMk cId="0" sldId="550"/>
            <ac:spMk id="654338" creationId="{00000000-0000-0000-0000-000000000000}"/>
          </ac:spMkLst>
        </pc:spChg>
      </pc:sldChg>
      <pc:sldChg chg="modSp mod">
        <pc:chgData name="BUNTHIT WATANAPA" userId="a52ce465-9217-4b23-bc90-8501776bd26f" providerId="ADAL" clId="{75FC3E18-6B67-B149-90D5-532CC86431CE}" dt="2023-03-14T03:16:06.691" v="231" actId="20577"/>
        <pc:sldMkLst>
          <pc:docMk/>
          <pc:sldMk cId="0" sldId="561"/>
        </pc:sldMkLst>
        <pc:spChg chg="mod">
          <ac:chgData name="BUNTHIT WATANAPA" userId="a52ce465-9217-4b23-bc90-8501776bd26f" providerId="ADAL" clId="{75FC3E18-6B67-B149-90D5-532CC86431CE}" dt="2023-03-14T03:16:06.691" v="231" actId="20577"/>
          <ac:spMkLst>
            <pc:docMk/>
            <pc:sldMk cId="0" sldId="561"/>
            <ac:spMk id="676867" creationId="{00000000-0000-0000-0000-000000000000}"/>
          </ac:spMkLst>
        </pc:spChg>
      </pc:sldChg>
      <pc:sldChg chg="modSp mod">
        <pc:chgData name="BUNTHIT WATANAPA" userId="a52ce465-9217-4b23-bc90-8501776bd26f" providerId="ADAL" clId="{75FC3E18-6B67-B149-90D5-532CC86431CE}" dt="2023-03-14T03:11:31.681" v="148" actId="207"/>
        <pc:sldMkLst>
          <pc:docMk/>
          <pc:sldMk cId="0" sldId="590"/>
        </pc:sldMkLst>
        <pc:spChg chg="mod">
          <ac:chgData name="BUNTHIT WATANAPA" userId="a52ce465-9217-4b23-bc90-8501776bd26f" providerId="ADAL" clId="{75FC3E18-6B67-B149-90D5-532CC86431CE}" dt="2023-03-14T03:11:31.681" v="148" actId="207"/>
          <ac:spMkLst>
            <pc:docMk/>
            <pc:sldMk cId="0" sldId="590"/>
            <ac:spMk id="737285" creationId="{00000000-0000-0000-0000-000000000000}"/>
          </ac:spMkLst>
        </pc:spChg>
      </pc:sldChg>
      <pc:sldChg chg="modSp mod">
        <pc:chgData name="BUNTHIT WATANAPA" userId="a52ce465-9217-4b23-bc90-8501776bd26f" providerId="ADAL" clId="{75FC3E18-6B67-B149-90D5-532CC86431CE}" dt="2023-03-14T03:11:27.049" v="147" actId="207"/>
        <pc:sldMkLst>
          <pc:docMk/>
          <pc:sldMk cId="0" sldId="591"/>
        </pc:sldMkLst>
        <pc:spChg chg="mod">
          <ac:chgData name="BUNTHIT WATANAPA" userId="a52ce465-9217-4b23-bc90-8501776bd26f" providerId="ADAL" clId="{75FC3E18-6B67-B149-90D5-532CC86431CE}" dt="2023-03-14T03:11:27.049" v="147" actId="207"/>
          <ac:spMkLst>
            <pc:docMk/>
            <pc:sldMk cId="0" sldId="591"/>
            <ac:spMk id="739334" creationId="{00000000-0000-0000-0000-000000000000}"/>
          </ac:spMkLst>
        </pc:spChg>
      </pc:sldChg>
      <pc:sldChg chg="modSp mod">
        <pc:chgData name="BUNTHIT WATANAPA" userId="a52ce465-9217-4b23-bc90-8501776bd26f" providerId="ADAL" clId="{75FC3E18-6B67-B149-90D5-532CC86431CE}" dt="2023-03-14T03:11:20.921" v="146" actId="207"/>
        <pc:sldMkLst>
          <pc:docMk/>
          <pc:sldMk cId="0" sldId="592"/>
        </pc:sldMkLst>
        <pc:spChg chg="mod">
          <ac:chgData name="BUNTHIT WATANAPA" userId="a52ce465-9217-4b23-bc90-8501776bd26f" providerId="ADAL" clId="{75FC3E18-6B67-B149-90D5-532CC86431CE}" dt="2023-03-14T03:11:20.921" v="146" actId="207"/>
          <ac:spMkLst>
            <pc:docMk/>
            <pc:sldMk cId="0" sldId="592"/>
            <ac:spMk id="74138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9397F2-FBE8-4A86-AA19-2C0059CED28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22C7E7CC-9C00-4334-8F57-EE073BB55808}">
      <dgm:prSet/>
      <dgm:spPr/>
      <dgm:t>
        <a:bodyPr/>
        <a:lstStyle/>
        <a:p>
          <a:pPr rtl="0"/>
          <a:r>
            <a:rPr lang="en-US">
              <a:solidFill>
                <a:srgbClr val="FF3300"/>
              </a:solidFill>
            </a:rPr>
            <a:t>Specify</a:t>
          </a:r>
          <a:endParaRPr lang="th-TH">
            <a:solidFill>
              <a:srgbClr val="FF3300"/>
            </a:solidFill>
          </a:endParaRPr>
        </a:p>
      </dgm:t>
    </dgm:pt>
    <dgm:pt modelId="{153046A8-3CF0-4E7D-83DC-E3A9F15BD3E5}" type="parTrans" cxnId="{BDC79238-5F34-40AF-BCA1-6F1B132F88DF}">
      <dgm:prSet/>
      <dgm:spPr/>
      <dgm:t>
        <a:bodyPr/>
        <a:lstStyle/>
        <a:p>
          <a:endParaRPr lang="th-TH">
            <a:solidFill>
              <a:srgbClr val="FF3300"/>
            </a:solidFill>
          </a:endParaRPr>
        </a:p>
      </dgm:t>
    </dgm:pt>
    <dgm:pt modelId="{804E7FB6-4770-4F29-A715-AA8F76DA5DFB}" type="sibTrans" cxnId="{BDC79238-5F34-40AF-BCA1-6F1B132F88DF}">
      <dgm:prSet/>
      <dgm:spPr/>
      <dgm:t>
        <a:bodyPr/>
        <a:lstStyle/>
        <a:p>
          <a:endParaRPr lang="th-TH">
            <a:solidFill>
              <a:srgbClr val="FF3300"/>
            </a:solidFill>
          </a:endParaRPr>
        </a:p>
      </dgm:t>
    </dgm:pt>
    <dgm:pt modelId="{FD12C654-1542-4689-A3B2-90153BF97B68}">
      <dgm:prSet/>
      <dgm:spPr/>
      <dgm:t>
        <a:bodyPr/>
        <a:lstStyle/>
        <a:p>
          <a:pPr rtl="0"/>
          <a:r>
            <a:rPr lang="en-US">
              <a:solidFill>
                <a:srgbClr val="FF3300"/>
              </a:solidFill>
            </a:rPr>
            <a:t>Source</a:t>
          </a:r>
          <a:endParaRPr lang="th-TH">
            <a:solidFill>
              <a:srgbClr val="FF3300"/>
            </a:solidFill>
          </a:endParaRPr>
        </a:p>
      </dgm:t>
    </dgm:pt>
    <dgm:pt modelId="{B62B8683-4977-4052-9703-4BACF951A03E}" type="parTrans" cxnId="{E45E95CD-6111-4331-ADCD-2E44EC7042E1}">
      <dgm:prSet/>
      <dgm:spPr/>
      <dgm:t>
        <a:bodyPr/>
        <a:lstStyle/>
        <a:p>
          <a:endParaRPr lang="th-TH">
            <a:solidFill>
              <a:srgbClr val="FF3300"/>
            </a:solidFill>
          </a:endParaRPr>
        </a:p>
      </dgm:t>
    </dgm:pt>
    <dgm:pt modelId="{0287B9C6-01A4-44A9-AAE0-52E8FF23DAA8}" type="sibTrans" cxnId="{E45E95CD-6111-4331-ADCD-2E44EC7042E1}">
      <dgm:prSet/>
      <dgm:spPr/>
      <dgm:t>
        <a:bodyPr/>
        <a:lstStyle/>
        <a:p>
          <a:endParaRPr lang="th-TH">
            <a:solidFill>
              <a:srgbClr val="FF3300"/>
            </a:solidFill>
          </a:endParaRPr>
        </a:p>
      </dgm:t>
    </dgm:pt>
    <dgm:pt modelId="{417C26B7-3B63-4CF3-BF9E-0AD996153AD1}">
      <dgm:prSet/>
      <dgm:spPr/>
      <dgm:t>
        <a:bodyPr/>
        <a:lstStyle/>
        <a:p>
          <a:pPr rtl="0"/>
          <a:r>
            <a:rPr lang="en-US">
              <a:solidFill>
                <a:srgbClr val="FF3300"/>
              </a:solidFill>
            </a:rPr>
            <a:t>Destination</a:t>
          </a:r>
          <a:endParaRPr lang="th-TH">
            <a:solidFill>
              <a:srgbClr val="FF3300"/>
            </a:solidFill>
          </a:endParaRPr>
        </a:p>
      </dgm:t>
    </dgm:pt>
    <dgm:pt modelId="{B648CA36-70DF-4AA1-83DA-5D53FB478B18}" type="parTrans" cxnId="{397C8D61-C3A2-4B15-8265-C45619DA1DB6}">
      <dgm:prSet/>
      <dgm:spPr/>
      <dgm:t>
        <a:bodyPr/>
        <a:lstStyle/>
        <a:p>
          <a:endParaRPr lang="th-TH">
            <a:solidFill>
              <a:srgbClr val="FF3300"/>
            </a:solidFill>
          </a:endParaRPr>
        </a:p>
      </dgm:t>
    </dgm:pt>
    <dgm:pt modelId="{90416878-146A-4E0B-A8CE-4E6EFD616566}" type="sibTrans" cxnId="{397C8D61-C3A2-4B15-8265-C45619DA1DB6}">
      <dgm:prSet/>
      <dgm:spPr/>
      <dgm:t>
        <a:bodyPr/>
        <a:lstStyle/>
        <a:p>
          <a:endParaRPr lang="th-TH">
            <a:solidFill>
              <a:srgbClr val="FF3300"/>
            </a:solidFill>
          </a:endParaRPr>
        </a:p>
      </dgm:t>
    </dgm:pt>
    <dgm:pt modelId="{59676873-E7D4-4DD5-B4EC-163521950A7E}">
      <dgm:prSet/>
      <dgm:spPr/>
      <dgm:t>
        <a:bodyPr/>
        <a:lstStyle/>
        <a:p>
          <a:pPr rtl="0"/>
          <a:r>
            <a:rPr lang="en-US">
              <a:solidFill>
                <a:srgbClr val="FF3300"/>
              </a:solidFill>
            </a:rPr>
            <a:t>Amount of data</a:t>
          </a:r>
          <a:endParaRPr lang="th-TH">
            <a:solidFill>
              <a:srgbClr val="FF3300"/>
            </a:solidFill>
          </a:endParaRPr>
        </a:p>
      </dgm:t>
    </dgm:pt>
    <dgm:pt modelId="{1B7B40D8-8C08-4096-8F65-D368B6AA9817}" type="parTrans" cxnId="{8F7774F6-2576-407B-90BD-BB0BA09BE6F3}">
      <dgm:prSet/>
      <dgm:spPr/>
      <dgm:t>
        <a:bodyPr/>
        <a:lstStyle/>
        <a:p>
          <a:endParaRPr lang="th-TH">
            <a:solidFill>
              <a:srgbClr val="FF3300"/>
            </a:solidFill>
          </a:endParaRPr>
        </a:p>
      </dgm:t>
    </dgm:pt>
    <dgm:pt modelId="{ABA06FF7-E752-4F1E-8256-6C1BDAA5D51E}" type="sibTrans" cxnId="{8F7774F6-2576-407B-90BD-BB0BA09BE6F3}">
      <dgm:prSet/>
      <dgm:spPr/>
      <dgm:t>
        <a:bodyPr/>
        <a:lstStyle/>
        <a:p>
          <a:endParaRPr lang="th-TH">
            <a:solidFill>
              <a:srgbClr val="FF3300"/>
            </a:solidFill>
          </a:endParaRPr>
        </a:p>
      </dgm:t>
    </dgm:pt>
    <dgm:pt modelId="{9AABDCDC-D66D-40DF-8A3F-F4F211F92DC6}">
      <dgm:prSet/>
      <dgm:spPr/>
      <dgm:t>
        <a:bodyPr/>
        <a:lstStyle/>
        <a:p>
          <a:pPr rtl="0"/>
          <a:r>
            <a:rPr lang="en-US" dirty="0">
              <a:solidFill>
                <a:srgbClr val="FF3300"/>
              </a:solidFill>
            </a:rPr>
            <a:t>Mode of addressing</a:t>
          </a:r>
          <a:endParaRPr lang="th-TH" dirty="0">
            <a:solidFill>
              <a:srgbClr val="FF3300"/>
            </a:solidFill>
          </a:endParaRPr>
        </a:p>
      </dgm:t>
    </dgm:pt>
    <dgm:pt modelId="{18F23952-DC8F-49B4-9EAC-32C83F782F28}" type="parTrans" cxnId="{8AC03A13-8FC4-4334-9CCE-C8CB7487A2C8}">
      <dgm:prSet/>
      <dgm:spPr/>
      <dgm:t>
        <a:bodyPr/>
        <a:lstStyle/>
        <a:p>
          <a:endParaRPr lang="th-TH">
            <a:solidFill>
              <a:srgbClr val="FF3300"/>
            </a:solidFill>
          </a:endParaRPr>
        </a:p>
      </dgm:t>
    </dgm:pt>
    <dgm:pt modelId="{C6D2DA3F-A22F-4547-BC27-19F5731D6FEB}" type="sibTrans" cxnId="{8AC03A13-8FC4-4334-9CCE-C8CB7487A2C8}">
      <dgm:prSet/>
      <dgm:spPr/>
      <dgm:t>
        <a:bodyPr/>
        <a:lstStyle/>
        <a:p>
          <a:endParaRPr lang="th-TH">
            <a:solidFill>
              <a:srgbClr val="FF3300"/>
            </a:solidFill>
          </a:endParaRPr>
        </a:p>
      </dgm:t>
    </dgm:pt>
    <dgm:pt modelId="{1B6B80BD-BEC0-446B-B62B-065E1F4654A6}">
      <dgm:prSet/>
      <dgm:spPr/>
      <dgm:t>
        <a:bodyPr/>
        <a:lstStyle/>
        <a:p>
          <a:pPr rtl="0"/>
          <a:r>
            <a:rPr lang="en-US" dirty="0">
              <a:solidFill>
                <a:srgbClr val="FF0000"/>
              </a:solidFill>
            </a:rPr>
            <a:t>May be different instructions for different movements: L, LH, LR in IBM 370 </a:t>
          </a:r>
        </a:p>
      </dgm:t>
    </dgm:pt>
    <dgm:pt modelId="{5989037C-24F5-4D72-B7FA-391BF51C7EB8}" type="parTrans" cxnId="{530958C4-F5C3-4A79-B1EC-F9752DEF4651}">
      <dgm:prSet/>
      <dgm:spPr/>
      <dgm:t>
        <a:bodyPr/>
        <a:lstStyle/>
        <a:p>
          <a:endParaRPr lang="th-TH">
            <a:solidFill>
              <a:srgbClr val="FF3300"/>
            </a:solidFill>
          </a:endParaRPr>
        </a:p>
      </dgm:t>
    </dgm:pt>
    <dgm:pt modelId="{BBFC234C-59DD-4978-9113-022CF808A32B}" type="sibTrans" cxnId="{530958C4-F5C3-4A79-B1EC-F9752DEF4651}">
      <dgm:prSet/>
      <dgm:spPr/>
      <dgm:t>
        <a:bodyPr/>
        <a:lstStyle/>
        <a:p>
          <a:endParaRPr lang="th-TH">
            <a:solidFill>
              <a:srgbClr val="FF3300"/>
            </a:solidFill>
          </a:endParaRPr>
        </a:p>
      </dgm:t>
    </dgm:pt>
    <dgm:pt modelId="{1E6B88EA-7C27-476D-A1EB-77CC5BE4190E}">
      <dgm:prSet/>
      <dgm:spPr/>
      <dgm:t>
        <a:bodyPr/>
        <a:lstStyle/>
        <a:p>
          <a:pPr rtl="0"/>
          <a:r>
            <a:rPr lang="en-US" dirty="0">
              <a:solidFill>
                <a:srgbClr val="0070C0"/>
              </a:solidFill>
            </a:rPr>
            <a:t>(L for Load from memory to register, LH for load </a:t>
          </a:r>
          <a:r>
            <a:rPr lang="en-US" dirty="0" err="1">
              <a:solidFill>
                <a:srgbClr val="0070C0"/>
              </a:solidFill>
            </a:rPr>
            <a:t>halfword</a:t>
          </a:r>
          <a:r>
            <a:rPr lang="en-US" dirty="0">
              <a:solidFill>
                <a:srgbClr val="0070C0"/>
              </a:solidFill>
            </a:rPr>
            <a:t>, LR for load from register to register)</a:t>
          </a:r>
          <a:endParaRPr lang="th-TH" dirty="0">
            <a:solidFill>
              <a:srgbClr val="FF3300"/>
            </a:solidFill>
          </a:endParaRPr>
        </a:p>
      </dgm:t>
    </dgm:pt>
    <dgm:pt modelId="{FF7500CC-9FC2-431E-AE03-6A6827BB2C94}" type="parTrans" cxnId="{26282574-5354-441C-8D30-0DA6DB4FDB41}">
      <dgm:prSet/>
      <dgm:spPr/>
      <dgm:t>
        <a:bodyPr/>
        <a:lstStyle/>
        <a:p>
          <a:endParaRPr lang="th-TH">
            <a:solidFill>
              <a:srgbClr val="FF3300"/>
            </a:solidFill>
          </a:endParaRPr>
        </a:p>
      </dgm:t>
    </dgm:pt>
    <dgm:pt modelId="{583FE0B2-D7FD-48B4-A295-EA42352DFB2B}" type="sibTrans" cxnId="{26282574-5354-441C-8D30-0DA6DB4FDB41}">
      <dgm:prSet/>
      <dgm:spPr/>
      <dgm:t>
        <a:bodyPr/>
        <a:lstStyle/>
        <a:p>
          <a:endParaRPr lang="th-TH">
            <a:solidFill>
              <a:srgbClr val="FF3300"/>
            </a:solidFill>
          </a:endParaRPr>
        </a:p>
      </dgm:t>
    </dgm:pt>
    <dgm:pt modelId="{163D8669-8340-4BC7-860A-978728DBF3CE}">
      <dgm:prSet/>
      <dgm:spPr/>
      <dgm:t>
        <a:bodyPr/>
        <a:lstStyle/>
        <a:p>
          <a:pPr rtl="0"/>
          <a:r>
            <a:rPr lang="en-US" dirty="0">
              <a:solidFill>
                <a:srgbClr val="FF3300"/>
              </a:solidFill>
            </a:rPr>
            <a:t>Or one instruction (MOV) and different addresses</a:t>
          </a:r>
          <a:endParaRPr lang="th-TH" dirty="0">
            <a:solidFill>
              <a:srgbClr val="FF3300"/>
            </a:solidFill>
          </a:endParaRPr>
        </a:p>
      </dgm:t>
    </dgm:pt>
    <dgm:pt modelId="{25090131-8F04-4A3C-8C55-323B03C0EB9B}" type="parTrans" cxnId="{B5E741DF-DD75-4E61-82CC-421A86140D95}">
      <dgm:prSet/>
      <dgm:spPr/>
      <dgm:t>
        <a:bodyPr/>
        <a:lstStyle/>
        <a:p>
          <a:endParaRPr lang="th-TH">
            <a:solidFill>
              <a:srgbClr val="FF3300"/>
            </a:solidFill>
          </a:endParaRPr>
        </a:p>
      </dgm:t>
    </dgm:pt>
    <dgm:pt modelId="{575EB4E4-66FD-4B08-9C57-5D09249CA9BC}" type="sibTrans" cxnId="{B5E741DF-DD75-4E61-82CC-421A86140D95}">
      <dgm:prSet/>
      <dgm:spPr/>
      <dgm:t>
        <a:bodyPr/>
        <a:lstStyle/>
        <a:p>
          <a:endParaRPr lang="th-TH">
            <a:solidFill>
              <a:srgbClr val="FF3300"/>
            </a:solidFill>
          </a:endParaRPr>
        </a:p>
      </dgm:t>
    </dgm:pt>
    <dgm:pt modelId="{F5AC7B3B-8622-4D85-9C13-C87156CCB560}">
      <dgm:prSet/>
      <dgm:spPr/>
      <dgm:t>
        <a:bodyPr/>
        <a:lstStyle/>
        <a:p>
          <a:pPr rtl="0"/>
          <a:r>
            <a:rPr lang="en-US">
              <a:solidFill>
                <a:srgbClr val="FF3300"/>
              </a:solidFill>
            </a:rPr>
            <a:t>e.g. VAX </a:t>
          </a:r>
          <a:r>
            <a:rPr lang="en-US">
              <a:solidFill>
                <a:srgbClr val="FF3300"/>
              </a:solidFill>
              <a:sym typeface="Wingdings"/>
            </a:rPr>
            <a:t></a:t>
          </a:r>
          <a:r>
            <a:rPr lang="en-US">
              <a:solidFill>
                <a:srgbClr val="FF3300"/>
              </a:solidFill>
            </a:rPr>
            <a:t> mov op1, op2</a:t>
          </a:r>
          <a:endParaRPr lang="th-TH">
            <a:solidFill>
              <a:srgbClr val="FF3300"/>
            </a:solidFill>
          </a:endParaRPr>
        </a:p>
      </dgm:t>
    </dgm:pt>
    <dgm:pt modelId="{EC425BCE-A9D3-46AF-B13C-898AC93D95D1}" type="parTrans" cxnId="{3FEED678-87C9-4CFA-943B-56BEA8DA6B1C}">
      <dgm:prSet/>
      <dgm:spPr/>
      <dgm:t>
        <a:bodyPr/>
        <a:lstStyle/>
        <a:p>
          <a:endParaRPr lang="th-TH">
            <a:solidFill>
              <a:srgbClr val="FF3300"/>
            </a:solidFill>
          </a:endParaRPr>
        </a:p>
      </dgm:t>
    </dgm:pt>
    <dgm:pt modelId="{E008C7CF-5158-45D8-85FD-2A6A0DE54661}" type="sibTrans" cxnId="{3FEED678-87C9-4CFA-943B-56BEA8DA6B1C}">
      <dgm:prSet/>
      <dgm:spPr/>
      <dgm:t>
        <a:bodyPr/>
        <a:lstStyle/>
        <a:p>
          <a:endParaRPr lang="th-TH">
            <a:solidFill>
              <a:srgbClr val="FF3300"/>
            </a:solidFill>
          </a:endParaRPr>
        </a:p>
      </dgm:t>
    </dgm:pt>
    <dgm:pt modelId="{16A1161C-E74A-48B8-ADF6-936B4F7FFC2C}">
      <dgm:prSet/>
      <dgm:spPr/>
      <dgm:t>
        <a:bodyPr/>
        <a:lstStyle/>
        <a:p>
          <a:pPr rtl="0"/>
          <a:r>
            <a:rPr lang="en-US">
              <a:solidFill>
                <a:srgbClr val="FF3300"/>
              </a:solidFill>
            </a:rPr>
            <a:t>VAX’s approach is simpler but less compact </a:t>
          </a:r>
          <a:endParaRPr lang="th-TH">
            <a:solidFill>
              <a:srgbClr val="FF3300"/>
            </a:solidFill>
          </a:endParaRPr>
        </a:p>
      </dgm:t>
    </dgm:pt>
    <dgm:pt modelId="{7FAABCA0-4C7E-4C0B-B4AB-9D7E28A4D1C3}" type="parTrans" cxnId="{35E211A2-6E53-4D0C-9330-18B374259D8E}">
      <dgm:prSet/>
      <dgm:spPr/>
      <dgm:t>
        <a:bodyPr/>
        <a:lstStyle/>
        <a:p>
          <a:endParaRPr lang="th-TH">
            <a:solidFill>
              <a:srgbClr val="FF3300"/>
            </a:solidFill>
          </a:endParaRPr>
        </a:p>
      </dgm:t>
    </dgm:pt>
    <dgm:pt modelId="{109D246B-5AB5-44A1-AED0-3FABD63200CA}" type="sibTrans" cxnId="{35E211A2-6E53-4D0C-9330-18B374259D8E}">
      <dgm:prSet/>
      <dgm:spPr/>
      <dgm:t>
        <a:bodyPr/>
        <a:lstStyle/>
        <a:p>
          <a:endParaRPr lang="th-TH">
            <a:solidFill>
              <a:srgbClr val="FF3300"/>
            </a:solidFill>
          </a:endParaRPr>
        </a:p>
      </dgm:t>
    </dgm:pt>
    <dgm:pt modelId="{D40C77F4-C6AF-4E70-B18C-B8E94A9A2535}" type="pres">
      <dgm:prSet presAssocID="{159397F2-FBE8-4A86-AA19-2C0059CED284}" presName="linear" presStyleCnt="0">
        <dgm:presLayoutVars>
          <dgm:animLvl val="lvl"/>
          <dgm:resizeHandles val="exact"/>
        </dgm:presLayoutVars>
      </dgm:prSet>
      <dgm:spPr/>
    </dgm:pt>
    <dgm:pt modelId="{B2E901AA-051F-49CE-861D-9F4B56BA0071}" type="pres">
      <dgm:prSet presAssocID="{22C7E7CC-9C00-4334-8F57-EE073BB5580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C0CFC2C-5FB2-4375-94F6-A913854B51EA}" type="pres">
      <dgm:prSet presAssocID="{22C7E7CC-9C00-4334-8F57-EE073BB55808}" presName="childText" presStyleLbl="revTx" presStyleIdx="0" presStyleCnt="3">
        <dgm:presLayoutVars>
          <dgm:bulletEnabled val="1"/>
        </dgm:presLayoutVars>
      </dgm:prSet>
      <dgm:spPr/>
    </dgm:pt>
    <dgm:pt modelId="{A3A63078-5117-491D-9073-24D4F53850B0}" type="pres">
      <dgm:prSet presAssocID="{1B6B80BD-BEC0-446B-B62B-065E1F4654A6}" presName="parentText" presStyleLbl="node1" presStyleIdx="1" presStyleCnt="4" custScaleY="98432">
        <dgm:presLayoutVars>
          <dgm:chMax val="0"/>
          <dgm:bulletEnabled val="1"/>
        </dgm:presLayoutVars>
      </dgm:prSet>
      <dgm:spPr/>
    </dgm:pt>
    <dgm:pt modelId="{86A93151-629C-4EDA-91FD-8AD81D9709BD}" type="pres">
      <dgm:prSet presAssocID="{1B6B80BD-BEC0-446B-B62B-065E1F4654A6}" presName="childText" presStyleLbl="revTx" presStyleIdx="1" presStyleCnt="3">
        <dgm:presLayoutVars>
          <dgm:bulletEnabled val="1"/>
        </dgm:presLayoutVars>
      </dgm:prSet>
      <dgm:spPr/>
    </dgm:pt>
    <dgm:pt modelId="{FC150930-C1E0-477F-B1A7-D492065E593E}" type="pres">
      <dgm:prSet presAssocID="{163D8669-8340-4BC7-860A-978728DBF3CE}" presName="parentText" presStyleLbl="node1" presStyleIdx="2" presStyleCnt="4" custScaleY="71692">
        <dgm:presLayoutVars>
          <dgm:chMax val="0"/>
          <dgm:bulletEnabled val="1"/>
        </dgm:presLayoutVars>
      </dgm:prSet>
      <dgm:spPr/>
    </dgm:pt>
    <dgm:pt modelId="{D3F345B2-32B3-46DC-A925-D1EA98343EDB}" type="pres">
      <dgm:prSet presAssocID="{163D8669-8340-4BC7-860A-978728DBF3CE}" presName="childText" presStyleLbl="revTx" presStyleIdx="2" presStyleCnt="3">
        <dgm:presLayoutVars>
          <dgm:bulletEnabled val="1"/>
        </dgm:presLayoutVars>
      </dgm:prSet>
      <dgm:spPr/>
    </dgm:pt>
    <dgm:pt modelId="{B2814CCC-B5FD-4CC2-8E76-F0897D7B9D28}" type="pres">
      <dgm:prSet presAssocID="{16A1161C-E74A-48B8-ADF6-936B4F7FFC2C}" presName="parentText" presStyleLbl="node1" presStyleIdx="3" presStyleCnt="4" custScaleY="69641">
        <dgm:presLayoutVars>
          <dgm:chMax val="0"/>
          <dgm:bulletEnabled val="1"/>
        </dgm:presLayoutVars>
      </dgm:prSet>
      <dgm:spPr/>
    </dgm:pt>
  </dgm:ptLst>
  <dgm:cxnLst>
    <dgm:cxn modelId="{C99F4410-3857-4113-85BA-7E83AD1A5812}" type="presOf" srcId="{16A1161C-E74A-48B8-ADF6-936B4F7FFC2C}" destId="{B2814CCC-B5FD-4CC2-8E76-F0897D7B9D28}" srcOrd="0" destOrd="0" presId="urn:microsoft.com/office/officeart/2005/8/layout/vList2"/>
    <dgm:cxn modelId="{8AC03A13-8FC4-4334-9CCE-C8CB7487A2C8}" srcId="{22C7E7CC-9C00-4334-8F57-EE073BB55808}" destId="{9AABDCDC-D66D-40DF-8A3F-F4F211F92DC6}" srcOrd="3" destOrd="0" parTransId="{18F23952-DC8F-49B4-9EAC-32C83F782F28}" sibTransId="{C6D2DA3F-A22F-4547-BC27-19F5731D6FEB}"/>
    <dgm:cxn modelId="{91AD4023-A81D-44F3-8508-B1BA002B8261}" type="presOf" srcId="{417C26B7-3B63-4CF3-BF9E-0AD996153AD1}" destId="{6C0CFC2C-5FB2-4375-94F6-A913854B51EA}" srcOrd="0" destOrd="1" presId="urn:microsoft.com/office/officeart/2005/8/layout/vList2"/>
    <dgm:cxn modelId="{42C2F42B-0AB6-4EC7-9F93-293ADD2BA958}" type="presOf" srcId="{59676873-E7D4-4DD5-B4EC-163521950A7E}" destId="{6C0CFC2C-5FB2-4375-94F6-A913854B51EA}" srcOrd="0" destOrd="2" presId="urn:microsoft.com/office/officeart/2005/8/layout/vList2"/>
    <dgm:cxn modelId="{EC805C2D-FB45-4E04-8B82-3F86CF534A56}" type="presOf" srcId="{163D8669-8340-4BC7-860A-978728DBF3CE}" destId="{FC150930-C1E0-477F-B1A7-D492065E593E}" srcOrd="0" destOrd="0" presId="urn:microsoft.com/office/officeart/2005/8/layout/vList2"/>
    <dgm:cxn modelId="{BDC79238-5F34-40AF-BCA1-6F1B132F88DF}" srcId="{159397F2-FBE8-4A86-AA19-2C0059CED284}" destId="{22C7E7CC-9C00-4334-8F57-EE073BB55808}" srcOrd="0" destOrd="0" parTransId="{153046A8-3CF0-4E7D-83DC-E3A9F15BD3E5}" sibTransId="{804E7FB6-4770-4F29-A715-AA8F76DA5DFB}"/>
    <dgm:cxn modelId="{397C8D61-C3A2-4B15-8265-C45619DA1DB6}" srcId="{22C7E7CC-9C00-4334-8F57-EE073BB55808}" destId="{417C26B7-3B63-4CF3-BF9E-0AD996153AD1}" srcOrd="1" destOrd="0" parTransId="{B648CA36-70DF-4AA1-83DA-5D53FB478B18}" sibTransId="{90416878-146A-4E0B-A8CE-4E6EFD616566}"/>
    <dgm:cxn modelId="{97FCDE51-55A9-440F-99DE-62DD922F50D7}" type="presOf" srcId="{22C7E7CC-9C00-4334-8F57-EE073BB55808}" destId="{B2E901AA-051F-49CE-861D-9F4B56BA0071}" srcOrd="0" destOrd="0" presId="urn:microsoft.com/office/officeart/2005/8/layout/vList2"/>
    <dgm:cxn modelId="{26282574-5354-441C-8D30-0DA6DB4FDB41}" srcId="{1B6B80BD-BEC0-446B-B62B-065E1F4654A6}" destId="{1E6B88EA-7C27-476D-A1EB-77CC5BE4190E}" srcOrd="0" destOrd="0" parTransId="{FF7500CC-9FC2-431E-AE03-6A6827BB2C94}" sibTransId="{583FE0B2-D7FD-48B4-A295-EA42352DFB2B}"/>
    <dgm:cxn modelId="{3FEED678-87C9-4CFA-943B-56BEA8DA6B1C}" srcId="{163D8669-8340-4BC7-860A-978728DBF3CE}" destId="{F5AC7B3B-8622-4D85-9C13-C87156CCB560}" srcOrd="0" destOrd="0" parTransId="{EC425BCE-A9D3-46AF-B13C-898AC93D95D1}" sibTransId="{E008C7CF-5158-45D8-85FD-2A6A0DE54661}"/>
    <dgm:cxn modelId="{35E211A2-6E53-4D0C-9330-18B374259D8E}" srcId="{159397F2-FBE8-4A86-AA19-2C0059CED284}" destId="{16A1161C-E74A-48B8-ADF6-936B4F7FFC2C}" srcOrd="3" destOrd="0" parTransId="{7FAABCA0-4C7E-4C0B-B4AB-9D7E28A4D1C3}" sibTransId="{109D246B-5AB5-44A1-AED0-3FABD63200CA}"/>
    <dgm:cxn modelId="{AD98CFA5-C14E-4E83-8E2C-3CEDB27BF1CE}" type="presOf" srcId="{1B6B80BD-BEC0-446B-B62B-065E1F4654A6}" destId="{A3A63078-5117-491D-9073-24D4F53850B0}" srcOrd="0" destOrd="0" presId="urn:microsoft.com/office/officeart/2005/8/layout/vList2"/>
    <dgm:cxn modelId="{E059E9C2-42EC-48BB-80F5-032A4BC2887F}" type="presOf" srcId="{159397F2-FBE8-4A86-AA19-2C0059CED284}" destId="{D40C77F4-C6AF-4E70-B18C-B8E94A9A2535}" srcOrd="0" destOrd="0" presId="urn:microsoft.com/office/officeart/2005/8/layout/vList2"/>
    <dgm:cxn modelId="{530958C4-F5C3-4A79-B1EC-F9752DEF4651}" srcId="{159397F2-FBE8-4A86-AA19-2C0059CED284}" destId="{1B6B80BD-BEC0-446B-B62B-065E1F4654A6}" srcOrd="1" destOrd="0" parTransId="{5989037C-24F5-4D72-B7FA-391BF51C7EB8}" sibTransId="{BBFC234C-59DD-4978-9113-022CF808A32B}"/>
    <dgm:cxn modelId="{E45E95CD-6111-4331-ADCD-2E44EC7042E1}" srcId="{22C7E7CC-9C00-4334-8F57-EE073BB55808}" destId="{FD12C654-1542-4689-A3B2-90153BF97B68}" srcOrd="0" destOrd="0" parTransId="{B62B8683-4977-4052-9703-4BACF951A03E}" sibTransId="{0287B9C6-01A4-44A9-AAE0-52E8FF23DAA8}"/>
    <dgm:cxn modelId="{CCD16FD2-6D33-4B8D-A35B-13E59A2E677B}" type="presOf" srcId="{1E6B88EA-7C27-476D-A1EB-77CC5BE4190E}" destId="{86A93151-629C-4EDA-91FD-8AD81D9709BD}" srcOrd="0" destOrd="0" presId="urn:microsoft.com/office/officeart/2005/8/layout/vList2"/>
    <dgm:cxn modelId="{B5E741DF-DD75-4E61-82CC-421A86140D95}" srcId="{159397F2-FBE8-4A86-AA19-2C0059CED284}" destId="{163D8669-8340-4BC7-860A-978728DBF3CE}" srcOrd="2" destOrd="0" parTransId="{25090131-8F04-4A3C-8C55-323B03C0EB9B}" sibTransId="{575EB4E4-66FD-4B08-9C57-5D09249CA9BC}"/>
    <dgm:cxn modelId="{1B8E41E1-27F1-4120-889C-ACED4F4DF09A}" type="presOf" srcId="{F5AC7B3B-8622-4D85-9C13-C87156CCB560}" destId="{D3F345B2-32B3-46DC-A925-D1EA98343EDB}" srcOrd="0" destOrd="0" presId="urn:microsoft.com/office/officeart/2005/8/layout/vList2"/>
    <dgm:cxn modelId="{601922F6-8211-4E49-B358-67A4D522EBB0}" type="presOf" srcId="{9AABDCDC-D66D-40DF-8A3F-F4F211F92DC6}" destId="{6C0CFC2C-5FB2-4375-94F6-A913854B51EA}" srcOrd="0" destOrd="3" presId="urn:microsoft.com/office/officeart/2005/8/layout/vList2"/>
    <dgm:cxn modelId="{8F7774F6-2576-407B-90BD-BB0BA09BE6F3}" srcId="{22C7E7CC-9C00-4334-8F57-EE073BB55808}" destId="{59676873-E7D4-4DD5-B4EC-163521950A7E}" srcOrd="2" destOrd="0" parTransId="{1B7B40D8-8C08-4096-8F65-D368B6AA9817}" sibTransId="{ABA06FF7-E752-4F1E-8256-6C1BDAA5D51E}"/>
    <dgm:cxn modelId="{E6FA95FF-A7B1-49B3-9FCF-DA0103DD3011}" type="presOf" srcId="{FD12C654-1542-4689-A3B2-90153BF97B68}" destId="{6C0CFC2C-5FB2-4375-94F6-A913854B51EA}" srcOrd="0" destOrd="0" presId="urn:microsoft.com/office/officeart/2005/8/layout/vList2"/>
    <dgm:cxn modelId="{70C44739-24AE-4297-A9E9-AF1FBA1852EA}" type="presParOf" srcId="{D40C77F4-C6AF-4E70-B18C-B8E94A9A2535}" destId="{B2E901AA-051F-49CE-861D-9F4B56BA0071}" srcOrd="0" destOrd="0" presId="urn:microsoft.com/office/officeart/2005/8/layout/vList2"/>
    <dgm:cxn modelId="{BB63B5E9-18C7-4DA1-B9A4-6DB13C9CE2B9}" type="presParOf" srcId="{D40C77F4-C6AF-4E70-B18C-B8E94A9A2535}" destId="{6C0CFC2C-5FB2-4375-94F6-A913854B51EA}" srcOrd="1" destOrd="0" presId="urn:microsoft.com/office/officeart/2005/8/layout/vList2"/>
    <dgm:cxn modelId="{577673E3-95F8-4414-BB0C-520EBD46E42A}" type="presParOf" srcId="{D40C77F4-C6AF-4E70-B18C-B8E94A9A2535}" destId="{A3A63078-5117-491D-9073-24D4F53850B0}" srcOrd="2" destOrd="0" presId="urn:microsoft.com/office/officeart/2005/8/layout/vList2"/>
    <dgm:cxn modelId="{789C7BC7-3A3A-4F93-90EC-EC287C343F0F}" type="presParOf" srcId="{D40C77F4-C6AF-4E70-B18C-B8E94A9A2535}" destId="{86A93151-629C-4EDA-91FD-8AD81D9709BD}" srcOrd="3" destOrd="0" presId="urn:microsoft.com/office/officeart/2005/8/layout/vList2"/>
    <dgm:cxn modelId="{00ED1A5F-B8CD-4B04-A881-09BF93307B45}" type="presParOf" srcId="{D40C77F4-C6AF-4E70-B18C-B8E94A9A2535}" destId="{FC150930-C1E0-477F-B1A7-D492065E593E}" srcOrd="4" destOrd="0" presId="urn:microsoft.com/office/officeart/2005/8/layout/vList2"/>
    <dgm:cxn modelId="{0745DBC5-EFDE-4BBF-94E8-15CB4A85C8E0}" type="presParOf" srcId="{D40C77F4-C6AF-4E70-B18C-B8E94A9A2535}" destId="{D3F345B2-32B3-46DC-A925-D1EA98343EDB}" srcOrd="5" destOrd="0" presId="urn:microsoft.com/office/officeart/2005/8/layout/vList2"/>
    <dgm:cxn modelId="{F2EB0A6B-70B5-43C2-9063-B0FCA20C460D}" type="presParOf" srcId="{D40C77F4-C6AF-4E70-B18C-B8E94A9A2535}" destId="{B2814CCC-B5FD-4CC2-8E76-F0897D7B9D2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901AA-051F-49CE-861D-9F4B56BA0071}">
      <dsp:nvSpPr>
        <dsp:cNvPr id="0" name=""/>
        <dsp:cNvSpPr/>
      </dsp:nvSpPr>
      <dsp:spPr>
        <a:xfrm>
          <a:off x="0" y="23120"/>
          <a:ext cx="8435975" cy="9838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rgbClr val="FF3300"/>
              </a:solidFill>
            </a:rPr>
            <a:t>Specify</a:t>
          </a:r>
          <a:endParaRPr lang="th-TH" sz="2500" kern="1200">
            <a:solidFill>
              <a:srgbClr val="FF3300"/>
            </a:solidFill>
          </a:endParaRPr>
        </a:p>
      </dsp:txBody>
      <dsp:txXfrm>
        <a:off x="48030" y="71150"/>
        <a:ext cx="8339915" cy="887836"/>
      </dsp:txXfrm>
    </dsp:sp>
    <dsp:sp modelId="{6C0CFC2C-5FB2-4375-94F6-A913854B51EA}">
      <dsp:nvSpPr>
        <dsp:cNvPr id="0" name=""/>
        <dsp:cNvSpPr/>
      </dsp:nvSpPr>
      <dsp:spPr>
        <a:xfrm>
          <a:off x="0" y="1007017"/>
          <a:ext cx="8435975" cy="1533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842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>
              <a:solidFill>
                <a:srgbClr val="FF3300"/>
              </a:solidFill>
            </a:rPr>
            <a:t>Source</a:t>
          </a:r>
          <a:endParaRPr lang="th-TH" sz="2000" kern="1200">
            <a:solidFill>
              <a:srgbClr val="FF3300"/>
            </a:solidFill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>
              <a:solidFill>
                <a:srgbClr val="FF3300"/>
              </a:solidFill>
            </a:rPr>
            <a:t>Destination</a:t>
          </a:r>
          <a:endParaRPr lang="th-TH" sz="2000" kern="1200">
            <a:solidFill>
              <a:srgbClr val="FF3300"/>
            </a:solidFill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>
              <a:solidFill>
                <a:srgbClr val="FF3300"/>
              </a:solidFill>
            </a:rPr>
            <a:t>Amount of data</a:t>
          </a:r>
          <a:endParaRPr lang="th-TH" sz="2000" kern="1200">
            <a:solidFill>
              <a:srgbClr val="FF3300"/>
            </a:solidFill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solidFill>
                <a:srgbClr val="FF3300"/>
              </a:solidFill>
            </a:rPr>
            <a:t>Mode of addressing</a:t>
          </a:r>
          <a:endParaRPr lang="th-TH" sz="2000" kern="1200" dirty="0">
            <a:solidFill>
              <a:srgbClr val="FF3300"/>
            </a:solidFill>
          </a:endParaRPr>
        </a:p>
      </dsp:txBody>
      <dsp:txXfrm>
        <a:off x="0" y="1007017"/>
        <a:ext cx="8435975" cy="1533870"/>
      </dsp:txXfrm>
    </dsp:sp>
    <dsp:sp modelId="{A3A63078-5117-491D-9073-24D4F53850B0}">
      <dsp:nvSpPr>
        <dsp:cNvPr id="0" name=""/>
        <dsp:cNvSpPr/>
      </dsp:nvSpPr>
      <dsp:spPr>
        <a:xfrm>
          <a:off x="0" y="2540887"/>
          <a:ext cx="8435975" cy="9684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FF0000"/>
              </a:solidFill>
            </a:rPr>
            <a:t>May be different instructions for different movements: L, LH, LR in IBM 370 </a:t>
          </a:r>
        </a:p>
      </dsp:txBody>
      <dsp:txXfrm>
        <a:off x="47277" y="2588164"/>
        <a:ext cx="8341421" cy="873915"/>
      </dsp:txXfrm>
    </dsp:sp>
    <dsp:sp modelId="{86A93151-629C-4EDA-91FD-8AD81D9709BD}">
      <dsp:nvSpPr>
        <dsp:cNvPr id="0" name=""/>
        <dsp:cNvSpPr/>
      </dsp:nvSpPr>
      <dsp:spPr>
        <a:xfrm>
          <a:off x="0" y="3509357"/>
          <a:ext cx="8435975" cy="659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842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solidFill>
                <a:srgbClr val="0070C0"/>
              </a:solidFill>
            </a:rPr>
            <a:t>(L for Load from memory to register, LH for load </a:t>
          </a:r>
          <a:r>
            <a:rPr lang="en-US" sz="2000" kern="1200" dirty="0" err="1">
              <a:solidFill>
                <a:srgbClr val="0070C0"/>
              </a:solidFill>
            </a:rPr>
            <a:t>halfword</a:t>
          </a:r>
          <a:r>
            <a:rPr lang="en-US" sz="2000" kern="1200" dirty="0">
              <a:solidFill>
                <a:srgbClr val="0070C0"/>
              </a:solidFill>
            </a:rPr>
            <a:t>, LR for load from register to register)</a:t>
          </a:r>
          <a:endParaRPr lang="th-TH" sz="2000" kern="1200" dirty="0">
            <a:solidFill>
              <a:srgbClr val="FF3300"/>
            </a:solidFill>
          </a:endParaRPr>
        </a:p>
      </dsp:txBody>
      <dsp:txXfrm>
        <a:off x="0" y="3509357"/>
        <a:ext cx="8435975" cy="659295"/>
      </dsp:txXfrm>
    </dsp:sp>
    <dsp:sp modelId="{FC150930-C1E0-477F-B1A7-D492065E593E}">
      <dsp:nvSpPr>
        <dsp:cNvPr id="0" name=""/>
        <dsp:cNvSpPr/>
      </dsp:nvSpPr>
      <dsp:spPr>
        <a:xfrm>
          <a:off x="0" y="4168652"/>
          <a:ext cx="8435975" cy="7053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FF3300"/>
              </a:solidFill>
            </a:rPr>
            <a:t>Or one instruction (MOV) and different addresses</a:t>
          </a:r>
          <a:endParaRPr lang="th-TH" sz="2500" kern="1200" dirty="0">
            <a:solidFill>
              <a:srgbClr val="FF3300"/>
            </a:solidFill>
          </a:endParaRPr>
        </a:p>
      </dsp:txBody>
      <dsp:txXfrm>
        <a:off x="34434" y="4203086"/>
        <a:ext cx="8367107" cy="636507"/>
      </dsp:txXfrm>
    </dsp:sp>
    <dsp:sp modelId="{D3F345B2-32B3-46DC-A925-D1EA98343EDB}">
      <dsp:nvSpPr>
        <dsp:cNvPr id="0" name=""/>
        <dsp:cNvSpPr/>
      </dsp:nvSpPr>
      <dsp:spPr>
        <a:xfrm>
          <a:off x="0" y="4874027"/>
          <a:ext cx="8435975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842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>
              <a:solidFill>
                <a:srgbClr val="FF3300"/>
              </a:solidFill>
            </a:rPr>
            <a:t>e.g. VAX </a:t>
          </a:r>
          <a:r>
            <a:rPr lang="en-US" sz="2000" kern="1200">
              <a:solidFill>
                <a:srgbClr val="FF3300"/>
              </a:solidFill>
              <a:sym typeface="Wingdings"/>
            </a:rPr>
            <a:t></a:t>
          </a:r>
          <a:r>
            <a:rPr lang="en-US" sz="2000" kern="1200">
              <a:solidFill>
                <a:srgbClr val="FF3300"/>
              </a:solidFill>
            </a:rPr>
            <a:t> mov op1, op2</a:t>
          </a:r>
          <a:endParaRPr lang="th-TH" sz="2000" kern="1200">
            <a:solidFill>
              <a:srgbClr val="FF3300"/>
            </a:solidFill>
          </a:endParaRPr>
        </a:p>
      </dsp:txBody>
      <dsp:txXfrm>
        <a:off x="0" y="4874027"/>
        <a:ext cx="8435975" cy="430560"/>
      </dsp:txXfrm>
    </dsp:sp>
    <dsp:sp modelId="{B2814CCC-B5FD-4CC2-8E76-F0897D7B9D28}">
      <dsp:nvSpPr>
        <dsp:cNvPr id="0" name=""/>
        <dsp:cNvSpPr/>
      </dsp:nvSpPr>
      <dsp:spPr>
        <a:xfrm>
          <a:off x="0" y="5304587"/>
          <a:ext cx="8435975" cy="6851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rgbClr val="FF3300"/>
              </a:solidFill>
            </a:rPr>
            <a:t>VAX’s approach is simpler but less compact </a:t>
          </a:r>
          <a:endParaRPr lang="th-TH" sz="2500" kern="1200">
            <a:solidFill>
              <a:srgbClr val="FF3300"/>
            </a:solidFill>
          </a:endParaRPr>
        </a:p>
      </dsp:txBody>
      <dsp:txXfrm>
        <a:off x="33448" y="5338035"/>
        <a:ext cx="8369079" cy="618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14B5FE3-401E-5906-0AE0-0F37D8F7056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AAE3DDC-DA2A-888A-33E6-A925EA437E8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Tahoma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ahoma" charset="0"/>
        <a:cs typeface="Tahoma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ahoma" charset="0"/>
        <a:cs typeface="Tahoma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ahoma" charset="0"/>
        <a:cs typeface="Tahoma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ahoma" charset="0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B9EF6E9-8617-6894-5F64-7E826B0D4E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93DF47E-86BB-A032-89BE-292A8CB80B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2CB9F73-2A05-1E8A-2C7A-0C3CAEE20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th-TH" altLang="en-US" sz="1800">
              <a:latin typeface="Arial" panose="020B0604020202020204" pitchFamily="34" charset="0"/>
              <a:cs typeface="Cordia New" panose="020B0304020202020204" pitchFamily="34" charset="-34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65CA274-BDDD-CCFB-C2C0-565E07944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>
                <a:cs typeface="Angsana New" panose="02020603050405020304" pitchFamily="18" charset="-34"/>
              </a:rPr>
              <a:t>21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D6D04FDE-E000-6AB4-7A38-7DC63309E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th-TH" altLang="en-US" sz="1800">
              <a:latin typeface="Arial" panose="020B0604020202020204" pitchFamily="34" charset="0"/>
              <a:cs typeface="Cordia New" panose="020B0304020202020204" pitchFamily="34" charset="-34"/>
            </a:endParaRP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A54B4DC7-CE5D-40A6-47E8-2CB81996C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th-TH" altLang="en-US" sz="1800">
              <a:latin typeface="Arial" panose="020B0604020202020204" pitchFamily="34" charset="0"/>
              <a:cs typeface="Cordia New" panose="020B0304020202020204" pitchFamily="34" charset="-34"/>
            </a:endParaRPr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A436E423-9A49-BFA0-F842-E5AFC12B1B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D7C0C134-330B-B002-1EF6-610FB959B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3D82C35-B2E1-7672-6537-756D687DC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th-TH" altLang="en-US" sz="1800">
              <a:latin typeface="Arial" panose="020B0604020202020204" pitchFamily="34" charset="0"/>
              <a:cs typeface="Cordia New" panose="020B0304020202020204" pitchFamily="34" charset="-34"/>
            </a:endParaRP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E6182B51-6975-F983-6DCD-89CCED977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>
                <a:cs typeface="Angsana New" panose="02020603050405020304" pitchFamily="18" charset="-34"/>
              </a:rPr>
              <a:t>27</a:t>
            </a: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7EB73060-A2AA-7CC6-9F0E-E0C84B9C3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th-TH" altLang="en-US" sz="1800">
              <a:latin typeface="Arial" panose="020B0604020202020204" pitchFamily="34" charset="0"/>
              <a:cs typeface="Cordia New" panose="020B0304020202020204" pitchFamily="34" charset="-34"/>
            </a:endParaRPr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DF8A4EC4-8D44-BA8F-95C3-C40C771F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th-TH" altLang="en-US" sz="1800">
              <a:latin typeface="Arial" panose="020B0604020202020204" pitchFamily="34" charset="0"/>
              <a:cs typeface="Cordia New" panose="020B0304020202020204" pitchFamily="34" charset="-34"/>
            </a:endParaRPr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id="{F91E0DC7-70E8-3740-FA23-337465BAED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6327" name="Rectangle 7">
            <a:extLst>
              <a:ext uri="{FF2B5EF4-FFF2-40B4-BE49-F238E27FC236}">
                <a16:creationId xmlns:a16="http://schemas.microsoft.com/office/drawing/2014/main" id="{9714D155-2ACD-0C40-014F-B4C5B4ADC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0407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78FD0C49-48C9-5020-E836-F7874D0FB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th-TH" altLang="en-US" sz="1800">
              <a:latin typeface="Arial" panose="020B0604020202020204" pitchFamily="34" charset="0"/>
              <a:cs typeface="Cordia New" panose="020B0304020202020204" pitchFamily="34" charset="-34"/>
            </a:endParaRP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34BC3AD7-1536-24B7-2001-B72EA9B06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>
                <a:cs typeface="Angsana New" panose="02020603050405020304" pitchFamily="18" charset="-34"/>
              </a:rPr>
              <a:t>28</a:t>
            </a:r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2B89C343-DB20-CC7B-03CF-67C6075FE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th-TH" altLang="en-US" sz="1800">
              <a:latin typeface="Arial" panose="020B0604020202020204" pitchFamily="34" charset="0"/>
              <a:cs typeface="Cordia New" panose="020B0304020202020204" pitchFamily="34" charset="-34"/>
            </a:endParaRPr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CCA4873C-57C8-8AE8-80F7-84ACB72F5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th-TH" altLang="en-US" sz="1800">
              <a:latin typeface="Arial" panose="020B0604020202020204" pitchFamily="34" charset="0"/>
              <a:cs typeface="Cordia New" panose="020B0304020202020204" pitchFamily="34" charset="-34"/>
            </a:endParaRPr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D44E5B27-039D-6EB8-4890-458F689CD1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8375" name="Rectangle 7">
            <a:extLst>
              <a:ext uri="{FF2B5EF4-FFF2-40B4-BE49-F238E27FC236}">
                <a16:creationId xmlns:a16="http://schemas.microsoft.com/office/drawing/2014/main" id="{88B1B139-9426-0C03-C74E-88802D404F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12276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06E5192-AAFA-F42A-DB58-DCC1DE07B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th-TH" altLang="en-US" sz="1800">
              <a:latin typeface="Arial" panose="020B0604020202020204" pitchFamily="34" charset="0"/>
              <a:cs typeface="Cordia New" panose="020B0304020202020204" pitchFamily="34" charset="-34"/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F836520-64A9-1E77-B024-D7C15519F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>
                <a:cs typeface="Angsana New" panose="02020603050405020304" pitchFamily="18" charset="-34"/>
              </a:rPr>
              <a:t>29</a:t>
            </a: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27241060-4944-86B6-6B99-D42A468AB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th-TH" altLang="en-US" sz="1800">
              <a:latin typeface="Arial" panose="020B0604020202020204" pitchFamily="34" charset="0"/>
              <a:cs typeface="Cordia New" panose="020B0304020202020204" pitchFamily="34" charset="-34"/>
            </a:endParaRPr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C1DABCFE-5C31-79F3-1F5A-6640DAF52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th-TH" altLang="en-US" sz="1800">
              <a:latin typeface="Arial" panose="020B0604020202020204" pitchFamily="34" charset="0"/>
              <a:cs typeface="Cordia New" panose="020B0304020202020204" pitchFamily="34" charset="-34"/>
            </a:endParaRP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C6E26286-5D1E-62DA-B0BF-824DD22E6C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79A6B10B-711D-5C34-1947-8538DF0E96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88403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DE1E9649-03EE-1FB3-EB0D-24579D0B8B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90A7169-67EC-D098-9365-D7E0AC00CB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Sample case of 64-bit rows (32-bit word)</a:t>
            </a:r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161081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76A9558A-84B0-A0E3-9F7D-25684D0E90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828E38CE-07DD-D2DD-1B58-D99D9B34B8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No need to compute exact space for non-word boundaries</a:t>
            </a:r>
          </a:p>
          <a:p>
            <a:pPr eaLnBrk="1" hangingPunct="1"/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394122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DDC1757-1DD3-030A-7316-46E6D4C2C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th-TH" altLang="en-US" sz="1800">
              <a:latin typeface="Arial" panose="020B0604020202020204" pitchFamily="34" charset="0"/>
              <a:cs typeface="Cordia New" panose="020B0304020202020204" pitchFamily="34" charset="-34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F67B28B-A44D-3E46-83E0-C40533606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>
                <a:cs typeface="Angsana New" panose="02020603050405020304" pitchFamily="18" charset="-34"/>
              </a:rPr>
              <a:t>25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BAEC151B-79A4-3046-4903-46ADF707D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th-TH" altLang="en-US" sz="1800">
              <a:latin typeface="Arial" panose="020B0604020202020204" pitchFamily="34" charset="0"/>
              <a:cs typeface="Cordia New" panose="020B0304020202020204" pitchFamily="34" charset="-34"/>
            </a:endParaRP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93851540-459F-C95D-1278-A8932BCA4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th-TH" altLang="en-US" sz="1800">
              <a:latin typeface="Arial" panose="020B0604020202020204" pitchFamily="34" charset="0"/>
              <a:cs typeface="Cordia New" panose="020B0304020202020204" pitchFamily="34" charset="-34"/>
            </a:endParaRP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1E1E25C6-C7DB-F7CC-1A7D-144DF84039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8C1C27C6-E8CA-2C90-A029-12BC6D8D80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ED746B8C-2DE3-5385-6B3B-F8DC2B5991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C03A5ED0-C3D6-A7A1-1E5C-7B05002DE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57010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A87DC2-E5A0-450C-8A68-23E16D0721D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66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8776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46B839-B6A4-47D8-A1C3-4F01720CCFC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9819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1657AC-736A-4B2F-A56C-7872FAE6E30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8C87D-63C4-49EB-8D7F-577EAD7B89CC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8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C88DC-BE1F-4355-A1C3-76695CC8FC7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67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6185C5-82A5-4FE2-BAA3-4A38C61541A0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186AF1-C1BB-4E72-B8F2-2CFDE2F5D151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125CD7-7CF8-4994-BD97-7F06EFE1DBE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A3785D-C803-41FA-B28E-4BB13B0AC352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467D5D-2C3F-438D-817B-0A081B4034A7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6DD39-C899-4B61-93B0-B084700052A8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AEF07-C082-4097-B7A1-C21BCCDCB430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160FC2-6FCB-422E-9453-A437F71EAB09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F592379-F7E2-61BF-351C-B4DBA49C3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th-TH" altLang="en-US" sz="1800">
              <a:latin typeface="Arial" panose="020B0604020202020204" pitchFamily="34" charset="0"/>
              <a:cs typeface="Cordia New" panose="020B0304020202020204" pitchFamily="34" charset="-34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913D018-1BA3-5FE3-E4F3-B81D396E4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>
                <a:cs typeface="Angsana New" panose="02020603050405020304" pitchFamily="18" charset="-34"/>
              </a:rPr>
              <a:t>2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3575D597-BAD4-A5DF-E88D-77CE40CB8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th-TH" altLang="en-US" sz="1800">
              <a:latin typeface="Arial" panose="020B0604020202020204" pitchFamily="34" charset="0"/>
              <a:cs typeface="Cordia New" panose="020B0304020202020204" pitchFamily="34" charset="-34"/>
            </a:endParaRP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5723E7A1-D522-A28F-311E-5F5D8FCA1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th-TH" altLang="en-US" sz="1800">
              <a:latin typeface="Arial" panose="020B0604020202020204" pitchFamily="34" charset="0"/>
              <a:cs typeface="Cordia New" panose="020B0304020202020204" pitchFamily="34" charset="-34"/>
            </a:endParaRP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00579907-7501-3AA9-E50F-E386408A77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63C6A724-4044-03DD-4F34-A377E35927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CD9590-883B-462F-866A-0FE50A18B05F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467F2D-87DC-4880-A29B-A4C217D79C62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984D1C-E325-4C48-B0F9-93F744E465F3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92CCE5-4EC9-4177-9B38-FF5CC68ADEE2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F3EB5546-688F-1BD5-3678-BAE42F1329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136621EC-F736-7D4E-12A7-060770C92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542512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2E38CF-3C46-47F7-9A76-D6FA8598C9E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5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9EE3A29-DB51-B52E-29B8-1840E0CB1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th-TH" altLang="en-US" sz="1800">
              <a:latin typeface="Arial" panose="020B0604020202020204" pitchFamily="34" charset="0"/>
              <a:cs typeface="Cordia New" panose="020B0304020202020204" pitchFamily="34" charset="-34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AC8F56F-C7C4-7471-C37C-50F63F800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>
                <a:cs typeface="Angsana New" panose="02020603050405020304" pitchFamily="18" charset="-34"/>
              </a:rPr>
              <a:t>5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FA83F2F3-F211-D5C7-7F81-EBB5988F8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th-TH" altLang="en-US" sz="1800">
              <a:latin typeface="Arial" panose="020B0604020202020204" pitchFamily="34" charset="0"/>
              <a:cs typeface="Cordia New" panose="020B0304020202020204" pitchFamily="34" charset="-34"/>
            </a:endParaRP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1306261D-3150-9C08-3329-2D1B6FB23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th-TH" altLang="en-US" sz="1800">
              <a:latin typeface="Arial" panose="020B0604020202020204" pitchFamily="34" charset="0"/>
              <a:cs typeface="Cordia New" panose="020B0304020202020204" pitchFamily="34" charset="-34"/>
            </a:endParaRP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C4D94E93-FBDF-C337-AF6D-0DC89B11D8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43037477-A7F9-D477-A897-95F581824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39EE214-7D7B-167F-0DA6-FC0B86BB3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th-TH" altLang="en-US" sz="1800">
              <a:latin typeface="Arial" panose="020B0604020202020204" pitchFamily="34" charset="0"/>
              <a:cs typeface="Cordia New" panose="020B0304020202020204" pitchFamily="34" charset="-34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D535FBAB-D3AD-2B3E-9973-F04A2852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>
                <a:cs typeface="Angsana New" panose="02020603050405020304" pitchFamily="18" charset="-34"/>
              </a:rPr>
              <a:t>14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8F4348F5-787E-3623-55D9-6CDDA21E3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th-TH" altLang="en-US" sz="1800">
              <a:latin typeface="Arial" panose="020B0604020202020204" pitchFamily="34" charset="0"/>
              <a:cs typeface="Cordia New" panose="020B0304020202020204" pitchFamily="34" charset="-34"/>
            </a:endParaRP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232E170B-D5FC-E912-9779-8B966B9DE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th-TH" altLang="en-US" sz="1800">
              <a:latin typeface="Arial" panose="020B0604020202020204" pitchFamily="34" charset="0"/>
              <a:cs typeface="Cordia New" panose="020B0304020202020204" pitchFamily="34" charset="-34"/>
            </a:endParaRP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440F91C9-7E3E-AC27-0065-B600173B6B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86B5F4F3-6526-055A-C1CE-0C49A3E6D3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14061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6013D63-34A3-8100-F082-F312F9B94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th-TH" altLang="en-US" sz="1800">
              <a:latin typeface="Arial" panose="020B0604020202020204" pitchFamily="34" charset="0"/>
              <a:cs typeface="Cordia New" panose="020B0304020202020204" pitchFamily="34" charset="-34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CE8A90D-345B-75A9-A263-6BF9F6D6F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>
                <a:cs typeface="Angsana New" panose="02020603050405020304" pitchFamily="18" charset="-34"/>
              </a:rPr>
              <a:t>6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28BD6366-8C65-CBCF-6006-8374C481D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th-TH" altLang="en-US" sz="1800">
              <a:latin typeface="Arial" panose="020B0604020202020204" pitchFamily="34" charset="0"/>
              <a:cs typeface="Cordia New" panose="020B0304020202020204" pitchFamily="34" charset="-34"/>
            </a:endParaRP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7172F133-FAB0-E360-C2E6-6F2652185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th-TH" altLang="en-US" sz="1800">
              <a:latin typeface="Arial" panose="020B0604020202020204" pitchFamily="34" charset="0"/>
              <a:cs typeface="Cordia New" panose="020B0304020202020204" pitchFamily="34" charset="-34"/>
            </a:endParaRP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AD64E8F2-5288-9504-355A-2F45B41679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D0270380-577E-7763-73A8-47559D25CF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4128E74-1AF5-5B77-09EB-9BA095EF5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th-TH" altLang="en-US" sz="1800">
              <a:latin typeface="Arial" panose="020B0604020202020204" pitchFamily="34" charset="0"/>
              <a:cs typeface="Cordia New" panose="020B0304020202020204" pitchFamily="34" charset="-34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6D78087-CFBD-B3ED-24A4-D5FF569C1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>
                <a:cs typeface="Angsana New" panose="02020603050405020304" pitchFamily="18" charset="-34"/>
              </a:rPr>
              <a:t>19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52F0F29E-1765-B3C7-40A2-CFC0F7689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th-TH" altLang="en-US" sz="1800">
              <a:latin typeface="Arial" panose="020B0604020202020204" pitchFamily="34" charset="0"/>
              <a:cs typeface="Cordia New" panose="020B0304020202020204" pitchFamily="34" charset="-34"/>
            </a:endParaRP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6F7049C5-7F73-DA16-A619-67438F08C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th-TH" altLang="en-US" sz="1800">
              <a:latin typeface="Arial" panose="020B0604020202020204" pitchFamily="34" charset="0"/>
              <a:cs typeface="Cordia New" panose="020B0304020202020204" pitchFamily="34" charset="-34"/>
            </a:endParaRP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DA96D14A-EBEA-F0BE-16C4-B6003ABAF4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2C8D8794-39CE-B3D4-6092-9DFB5DA55E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/>
              <a:t>L = Load (transfer from memory to register)</a:t>
            </a:r>
          </a:p>
          <a:p>
            <a:pPr eaLnBrk="1" hangingPunct="1"/>
            <a:r>
              <a:rPr lang="en-GB" altLang="en-US"/>
              <a:t>LH = Load Halfword</a:t>
            </a:r>
          </a:p>
          <a:p>
            <a:pPr eaLnBrk="1" hangingPunct="1"/>
            <a:r>
              <a:rPr lang="en-GB" altLang="en-US"/>
              <a:t>LR = Load (transfer from register to register)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8824B80-F4F5-AD36-45CD-2C363DC50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th-TH" altLang="en-US" sz="1800">
              <a:latin typeface="Arial" panose="020B0604020202020204" pitchFamily="34" charset="0"/>
              <a:cs typeface="Cordia New" panose="020B0304020202020204" pitchFamily="34" charset="-34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ECB9105-FB95-FB62-F221-57A5AA1DC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>
                <a:cs typeface="Angsana New" panose="02020603050405020304" pitchFamily="18" charset="-34"/>
              </a:rPr>
              <a:t>20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C91DD824-BFFF-5791-F3CA-574B16C6C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th-TH" altLang="en-US" sz="1800">
              <a:latin typeface="Arial" panose="020B0604020202020204" pitchFamily="34" charset="0"/>
              <a:cs typeface="Cordia New" panose="020B0304020202020204" pitchFamily="34" charset="-34"/>
            </a:endParaRP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430C4CEF-02B9-75F7-11CE-6736A91C3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th-TH" altLang="en-US" sz="1800">
              <a:latin typeface="Arial" panose="020B0604020202020204" pitchFamily="34" charset="0"/>
              <a:cs typeface="Cordia New" panose="020B0304020202020204" pitchFamily="34" charset="-34"/>
            </a:endParaRP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EFE28EB2-7387-4851-62D7-E6645A80D9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23A8EFE2-96D5-774D-2748-1A7AC5E3F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799B59E-E8FC-A220-B78A-BB55CBF0588F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7B925820-7A78-7F49-0334-3CD96C37095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th-TH">
                <a:latin typeface="Times New Roman" panose="02020603050405020304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4221BC60-64B9-6614-EEDD-DB75200D692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th-TH">
                <a:latin typeface="Times New Roman" panose="02020603050405020304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432F2DEF-29A1-1A67-84EC-23E10572A19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th-TH">
                <a:latin typeface="Times New Roman" panose="02020603050405020304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2241745E-E620-8CD1-032D-A92DFFACBC8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th-TH">
                <a:latin typeface="Times New Roman" panose="02020603050405020304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E961905C-870A-5F75-BFA3-362BE5E339F2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th-TH">
                <a:latin typeface="Times New Roman" panose="02020603050405020304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792C6A53-5F6F-817E-9E7E-0E5812A11F5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th-TH">
                <a:latin typeface="Times New Roman" panose="02020603050405020304" pitchFamily="18" charset="0"/>
              </a:endParaRPr>
            </a:p>
          </p:txBody>
        </p:sp>
      </p:grpSp>
      <p:sp>
        <p:nvSpPr>
          <p:cNvPr id="20378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th-TH"/>
              <a:t>Click to edit Master title style</a:t>
            </a:r>
          </a:p>
        </p:txBody>
      </p:sp>
      <p:sp>
        <p:nvSpPr>
          <p:cNvPr id="20378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th-TH"/>
              <a:t>Click to edit Master subtitle style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78B8FD4F-47F8-4725-4468-2225C1D162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2827DA5-9A65-3FBC-6339-34513390F1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3E3B1DE4-F6FB-21E0-8986-B626B06783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AE55-67FD-B14A-A8C7-BA0589D3C768}" type="slidenum">
              <a:rPr lang="en-US" altLang="en-TH"/>
              <a:pPr/>
              <a:t>‹#›</a:t>
            </a:fld>
            <a:endParaRPr lang="th-TH" altLang="en-TH"/>
          </a:p>
        </p:txBody>
      </p:sp>
    </p:spTree>
    <p:extLst>
      <p:ext uri="{BB962C8B-B14F-4D97-AF65-F5344CB8AC3E}">
        <p14:creationId xmlns:p14="http://schemas.microsoft.com/office/powerpoint/2010/main" val="99391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352695F-52B3-5F44-B6AD-A7C8DA5FF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9BA7AFB-4B31-FF6E-DE8C-6038DBF62C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607DFE4F-9E86-D8F0-833E-3F79AE68FA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A5BED-F3BF-5549-A653-CFFB5AE22D43}" type="slidenum">
              <a:rPr lang="en-US" altLang="en-TH"/>
              <a:pPr/>
              <a:t>‹#›</a:t>
            </a:fld>
            <a:endParaRPr lang="th-TH" altLang="en-TH"/>
          </a:p>
        </p:txBody>
      </p:sp>
    </p:spTree>
    <p:extLst>
      <p:ext uri="{BB962C8B-B14F-4D97-AF65-F5344CB8AC3E}">
        <p14:creationId xmlns:p14="http://schemas.microsoft.com/office/powerpoint/2010/main" val="209876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6470EF8-B5A0-EB2E-6710-6948563CCD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0BD2C060-7435-72A9-79A2-C91824ADE6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55D9BE6-C6B2-FEB3-980E-FFD41B0553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DE5EA-718F-2045-B636-8E5EFDCE0129}" type="slidenum">
              <a:rPr lang="en-US" altLang="en-TH"/>
              <a:pPr/>
              <a:t>‹#›</a:t>
            </a:fld>
            <a:endParaRPr lang="th-TH" altLang="en-TH"/>
          </a:p>
        </p:txBody>
      </p:sp>
    </p:spTree>
    <p:extLst>
      <p:ext uri="{BB962C8B-B14F-4D97-AF65-F5344CB8AC3E}">
        <p14:creationId xmlns:p14="http://schemas.microsoft.com/office/powerpoint/2010/main" val="2355481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62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177BCBC-7757-125C-FCA4-7D0095C9FC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639A1DE-441A-4413-7289-C179F64884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DFD29393-1C7D-C5B1-17F0-2B08D30ABF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92C63E-B3B0-3941-8150-734294788B51}" type="slidenum">
              <a:rPr lang="en-US" altLang="en-TH"/>
              <a:pPr/>
              <a:t>‹#›</a:t>
            </a:fld>
            <a:endParaRPr lang="th-TH" altLang="en-TH"/>
          </a:p>
        </p:txBody>
      </p:sp>
    </p:spTree>
    <p:extLst>
      <p:ext uri="{BB962C8B-B14F-4D97-AF65-F5344CB8AC3E}">
        <p14:creationId xmlns:p14="http://schemas.microsoft.com/office/powerpoint/2010/main" val="358963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F8FF17A-6B88-F217-068A-692E121524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2F504C1-71E5-63DA-1D0A-36ACEC9CA2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EC986294-851A-ADBF-92AF-92BCDCED99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CDFA0C-6605-5B45-B507-28DF753A7B91}" type="slidenum">
              <a:rPr lang="en-US" altLang="en-TH"/>
              <a:pPr/>
              <a:t>‹#›</a:t>
            </a:fld>
            <a:endParaRPr lang="th-TH" altLang="en-TH"/>
          </a:p>
        </p:txBody>
      </p:sp>
    </p:spTree>
    <p:extLst>
      <p:ext uri="{BB962C8B-B14F-4D97-AF65-F5344CB8AC3E}">
        <p14:creationId xmlns:p14="http://schemas.microsoft.com/office/powerpoint/2010/main" val="402372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3978887-4E9D-3932-5230-1C48758696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DFB1E44-F1D0-737D-1881-378E1AC2B0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51D19A8-574E-6616-F738-7E56FD61F8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E27D28-CE79-4543-B753-35BD3C67F625}" type="slidenum">
              <a:rPr lang="en-US" altLang="en-TH"/>
              <a:pPr/>
              <a:t>‹#›</a:t>
            </a:fld>
            <a:endParaRPr lang="th-TH" altLang="en-TH"/>
          </a:p>
        </p:txBody>
      </p:sp>
    </p:spTree>
    <p:extLst>
      <p:ext uri="{BB962C8B-B14F-4D97-AF65-F5344CB8AC3E}">
        <p14:creationId xmlns:p14="http://schemas.microsoft.com/office/powerpoint/2010/main" val="421422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62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66CAF40-1925-63B4-3BA8-39E42D5DB3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452783C-6A1B-9FD2-269F-F6C50395B1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F366A1F4-8E34-D07C-1BE4-C4742E37CB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51E2DE-4487-A54E-86CC-8FD16B5270C5}" type="slidenum">
              <a:rPr lang="en-US" altLang="en-TH"/>
              <a:pPr/>
              <a:t>‹#›</a:t>
            </a:fld>
            <a:endParaRPr lang="th-TH" altLang="en-TH"/>
          </a:p>
        </p:txBody>
      </p:sp>
    </p:spTree>
    <p:extLst>
      <p:ext uri="{BB962C8B-B14F-4D97-AF65-F5344CB8AC3E}">
        <p14:creationId xmlns:p14="http://schemas.microsoft.com/office/powerpoint/2010/main" val="328258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608D39E5-3DDE-B401-0940-28AD464E2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90C50086-8523-5071-60F5-403DB05D6F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092E5B2C-BB5C-C5EF-F95F-A5D2AF4FE9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8BB45B-2625-DD40-8C65-CFB8CE296673}" type="slidenum">
              <a:rPr lang="en-US" altLang="en-TH"/>
              <a:pPr/>
              <a:t>‹#›</a:t>
            </a:fld>
            <a:endParaRPr lang="th-TH" altLang="en-TH"/>
          </a:p>
        </p:txBody>
      </p:sp>
    </p:spTree>
    <p:extLst>
      <p:ext uri="{BB962C8B-B14F-4D97-AF65-F5344CB8AC3E}">
        <p14:creationId xmlns:p14="http://schemas.microsoft.com/office/powerpoint/2010/main" val="49034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EF347D8F-4805-D2ED-933D-1041FCC7F4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A0F719B-B3C3-C00F-9377-0A8F5C6039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CC1A017-1CDE-7BE6-C52C-0D376B4B6A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135257-E9F0-EC4C-8ED3-A88F73C4A905}" type="slidenum">
              <a:rPr lang="en-US" altLang="en-TH"/>
              <a:pPr/>
              <a:t>‹#›</a:t>
            </a:fld>
            <a:endParaRPr lang="th-TH" altLang="en-TH"/>
          </a:p>
        </p:txBody>
      </p:sp>
    </p:spTree>
    <p:extLst>
      <p:ext uri="{BB962C8B-B14F-4D97-AF65-F5344CB8AC3E}">
        <p14:creationId xmlns:p14="http://schemas.microsoft.com/office/powerpoint/2010/main" val="135695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D6ACC315-6B68-DB9D-5255-1FEA073491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43FF0513-A011-8B01-BC53-A08AE7862C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9175CB7-4FFA-0214-F4A0-DEC362B17D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B18AFF-BFC4-DB4B-ACE9-A71568386579}" type="slidenum">
              <a:rPr lang="en-US" altLang="en-TH"/>
              <a:pPr/>
              <a:t>‹#›</a:t>
            </a:fld>
            <a:endParaRPr lang="th-TH" altLang="en-TH"/>
          </a:p>
        </p:txBody>
      </p:sp>
    </p:spTree>
    <p:extLst>
      <p:ext uri="{BB962C8B-B14F-4D97-AF65-F5344CB8AC3E}">
        <p14:creationId xmlns:p14="http://schemas.microsoft.com/office/powerpoint/2010/main" val="19358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04BE047-F9F4-8B7F-55CB-C3BACEEA3F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5E45311-609F-B44F-8ED8-1E664A72D8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5CE61AB-4D1D-5935-1152-2AD513ED3A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53457E-6209-F24A-ADBB-945434ED1484}" type="slidenum">
              <a:rPr lang="en-US" altLang="en-TH"/>
              <a:pPr/>
              <a:t>‹#›</a:t>
            </a:fld>
            <a:endParaRPr lang="th-TH" altLang="en-TH"/>
          </a:p>
        </p:txBody>
      </p:sp>
    </p:spTree>
    <p:extLst>
      <p:ext uri="{BB962C8B-B14F-4D97-AF65-F5344CB8AC3E}">
        <p14:creationId xmlns:p14="http://schemas.microsoft.com/office/powerpoint/2010/main" val="117134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6E4332F-C24D-6805-85AA-706C0D35AA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1B1F8CC-18CB-FC35-0348-DA3C22410E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9BAFD97-415B-35D0-FF85-444237F25A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DC7497-B98B-A84C-8174-D9D11B10BF78}" type="slidenum">
              <a:rPr lang="en-US" altLang="en-TH"/>
              <a:pPr/>
              <a:t>‹#›</a:t>
            </a:fld>
            <a:endParaRPr lang="th-TH" altLang="en-TH"/>
          </a:p>
        </p:txBody>
      </p:sp>
    </p:spTree>
    <p:extLst>
      <p:ext uri="{BB962C8B-B14F-4D97-AF65-F5344CB8AC3E}">
        <p14:creationId xmlns:p14="http://schemas.microsoft.com/office/powerpoint/2010/main" val="90613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D8360593-AAE8-0A37-25BC-4FA34441BB3D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BC6CAB26-3839-4210-AED8-B2271BA4F73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th-TH">
                <a:latin typeface="Times New Roman" panose="02020603050405020304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C5811B63-9E12-BD19-09D8-276C859FBB7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th-TH">
                <a:latin typeface="Times New Roman" panose="02020603050405020304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4A4FC3F1-C5E8-26A2-D9E9-DEFBF80612C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th-TH">
                <a:latin typeface="Times New Roman" panose="02020603050405020304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314CC2AC-38AA-387A-676B-9387398FE37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th-TH">
                <a:latin typeface="Times New Roman" panose="02020603050405020304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819D613D-1074-12EF-E81F-476BD00C9BF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th-TH">
                <a:latin typeface="Times New Roman" panose="02020603050405020304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659057E9-485D-33A0-16F7-2CAF303F1E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Click to edit Master text styles</a:t>
            </a:r>
          </a:p>
          <a:p>
            <a:pPr lvl="1"/>
            <a:r>
              <a:rPr lang="th-TH" altLang="en-US"/>
              <a:t>Second level</a:t>
            </a:r>
          </a:p>
          <a:p>
            <a:pPr lvl="2"/>
            <a:r>
              <a:rPr lang="th-TH" altLang="en-US"/>
              <a:t>Third level</a:t>
            </a:r>
          </a:p>
          <a:p>
            <a:pPr lvl="3"/>
            <a:r>
              <a:rPr lang="th-TH" altLang="en-US"/>
              <a:t>Fourth level</a:t>
            </a:r>
          </a:p>
          <a:p>
            <a:pPr lvl="4"/>
            <a:r>
              <a:rPr lang="th-TH" altLang="en-US"/>
              <a:t>Fifth level</a:t>
            </a:r>
          </a:p>
        </p:txBody>
      </p:sp>
      <p:sp>
        <p:nvSpPr>
          <p:cNvPr id="202761" name="Rectangle 9">
            <a:extLst>
              <a:ext uri="{FF2B5EF4-FFF2-40B4-BE49-F238E27FC236}">
                <a16:creationId xmlns:a16="http://schemas.microsoft.com/office/drawing/2014/main" id="{36F5C001-17BF-9DF8-F544-A97927DC9CB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+mn-ea"/>
                <a:cs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202762" name="Rectangle 10">
            <a:extLst>
              <a:ext uri="{FF2B5EF4-FFF2-40B4-BE49-F238E27FC236}">
                <a16:creationId xmlns:a16="http://schemas.microsoft.com/office/drawing/2014/main" id="{25169636-BCC3-3E96-4D43-D2425DD9283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+mn-ea"/>
                <a:cs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202763" name="Rectangle 11">
            <a:extLst>
              <a:ext uri="{FF2B5EF4-FFF2-40B4-BE49-F238E27FC236}">
                <a16:creationId xmlns:a16="http://schemas.microsoft.com/office/drawing/2014/main" id="{67AE4C04-80C5-F2ED-7F44-26D5ADA308A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D8F4E2D-8FA2-0C45-9133-FA5DB2BDA010}" type="slidenum">
              <a:rPr lang="en-US" altLang="en-TH"/>
              <a:pPr/>
              <a:t>‹#›</a:t>
            </a:fld>
            <a:endParaRPr lang="th-TH" altLang="en-TH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44656B84-9F35-DBA1-AF8D-7B91B514FE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3333CC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3333CC"/>
          </a:solidFill>
          <a:latin typeface="Arial" charset="0"/>
          <a:ea typeface="MS PGothic" panose="020B0600070205080204" pitchFamily="34" charset="-128"/>
          <a:cs typeface="Angsana New" pitchFamily="18" charset="-34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3333CC"/>
          </a:solidFill>
          <a:latin typeface="Arial" charset="0"/>
          <a:ea typeface="MS PGothic" panose="020B0600070205080204" pitchFamily="34" charset="-128"/>
          <a:cs typeface="Angsana New" pitchFamily="18" charset="-34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3333CC"/>
          </a:solidFill>
          <a:latin typeface="Arial" charset="0"/>
          <a:ea typeface="MS PGothic" panose="020B0600070205080204" pitchFamily="34" charset="-128"/>
          <a:cs typeface="Angsana New" pitchFamily="18" charset="-34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3333CC"/>
          </a:solidFill>
          <a:latin typeface="Arial" charset="0"/>
          <a:ea typeface="MS PGothic" panose="020B0600070205080204" pitchFamily="34" charset="-128"/>
          <a:cs typeface="Angsana New" pitchFamily="18" charset="-34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rgbClr val="3333CC"/>
          </a:solidFill>
          <a:latin typeface="Arial" charset="0"/>
          <a:cs typeface="Angsana New" pitchFamily="18" charset="-34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rgbClr val="3333CC"/>
          </a:solidFill>
          <a:latin typeface="Arial" charset="0"/>
          <a:cs typeface="Angsana New" pitchFamily="18" charset="-34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rgbClr val="3333CC"/>
          </a:solidFill>
          <a:latin typeface="Arial" charset="0"/>
          <a:cs typeface="Angsana New" pitchFamily="18" charset="-34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rgbClr val="3333CC"/>
          </a:solidFill>
          <a:latin typeface="Arial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rgbClr val="663300"/>
          </a:solidFill>
          <a:latin typeface="+mn-lt"/>
          <a:ea typeface="Angsana New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rgbClr val="FF3300"/>
          </a:solidFill>
          <a:latin typeface="+mn-lt"/>
          <a:ea typeface="Angsana New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rgbClr val="FF9900"/>
          </a:solidFill>
          <a:latin typeface="+mn-lt"/>
          <a:ea typeface="Angsana New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rgbClr val="CCCC00"/>
          </a:solidFill>
          <a:latin typeface="+mn-lt"/>
          <a:ea typeface="Angsana New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rgbClr val="CCCC00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rgbClr val="CCCC00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rgbClr val="CCCC00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rgbClr val="CCCC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.umass.edu/~verts/cs32/endian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cadamia.com/computer/cpu/register/general#cpu_register_-_general_purpose_register_gpr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36AA5AE-7DED-BC84-B358-5395E2305D0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1520" y="188640"/>
            <a:ext cx="8458200" cy="13462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br>
              <a:rPr lang="en-GB" altLang="en-US" dirty="0">
                <a:solidFill>
                  <a:srgbClr val="FF3300"/>
                </a:solidFill>
              </a:rPr>
            </a:br>
            <a:r>
              <a:rPr lang="en-GB" altLang="en-US" dirty="0">
                <a:solidFill>
                  <a:srgbClr val="FF3300"/>
                </a:solidFill>
              </a:rPr>
              <a:t>Lecture 8 </a:t>
            </a:r>
            <a:r>
              <a:rPr lang="en-US" altLang="en-US" sz="4400" dirty="0"/>
              <a:t>Instruction Sets:</a:t>
            </a:r>
            <a:br>
              <a:rPr lang="en-US" altLang="en-US" sz="4400" dirty="0"/>
            </a:br>
            <a:r>
              <a:rPr lang="en-US" altLang="en-US" sz="4400" dirty="0"/>
              <a:t>Characteristics and Functions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0EC84EB-E843-C208-A8CD-B23E3911F5C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7200" y="1844824"/>
            <a:ext cx="8458200" cy="424815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spcAft>
                <a:spcPts val="600"/>
              </a:spcAft>
              <a:buClr>
                <a:srgbClr val="3333CC"/>
              </a:buClr>
            </a:pPr>
            <a:r>
              <a:rPr lang="en-US" altLang="en-US" sz="2800" dirty="0">
                <a:latin typeface="Arial" charset="0"/>
              </a:rPr>
              <a:t>Objective: </a:t>
            </a:r>
          </a:p>
          <a:p>
            <a:pPr algn="l" eaLnBrk="1" hangingPunct="1">
              <a:lnSpc>
                <a:spcPct val="90000"/>
              </a:lnSpc>
              <a:spcAft>
                <a:spcPts val="600"/>
              </a:spcAft>
              <a:buClr>
                <a:srgbClr val="3333CC"/>
              </a:buClr>
            </a:pPr>
            <a:r>
              <a:rPr lang="en-US" altLang="en-US" sz="2800" dirty="0">
                <a:latin typeface="Arial" charset="0"/>
              </a:rPr>
              <a:t>Understand the factors involved in instruction set architecture design.</a:t>
            </a:r>
          </a:p>
          <a:p>
            <a:pPr marL="1352550" lvl="1" indent="-609600" eaLnBrk="1" hangingPunct="1">
              <a:lnSpc>
                <a:spcPct val="90000"/>
              </a:lnSpc>
              <a:spcAft>
                <a:spcPts val="600"/>
              </a:spcAft>
              <a:buClr>
                <a:srgbClr val="3333CC"/>
              </a:buClr>
            </a:pPr>
            <a:r>
              <a:rPr lang="en-US" altLang="en-US" sz="2300" dirty="0">
                <a:latin typeface="Arial" charset="0"/>
              </a:rPr>
              <a:t>Instruction format</a:t>
            </a:r>
          </a:p>
          <a:p>
            <a:pPr marL="1352550" lvl="1" indent="-609600" eaLnBrk="1" hangingPunct="1">
              <a:lnSpc>
                <a:spcPct val="90000"/>
              </a:lnSpc>
              <a:spcAft>
                <a:spcPts val="600"/>
              </a:spcAft>
              <a:buClr>
                <a:srgbClr val="3333CC"/>
              </a:buClr>
            </a:pPr>
            <a:r>
              <a:rPr lang="en-US" altLang="en-US" sz="2300" dirty="0">
                <a:latin typeface="Arial" charset="0"/>
              </a:rPr>
              <a:t>Instruction type</a:t>
            </a:r>
          </a:p>
          <a:p>
            <a:pPr marL="1352550" lvl="1" indent="-609600" eaLnBrk="1" hangingPunct="1">
              <a:lnSpc>
                <a:spcPct val="90000"/>
              </a:lnSpc>
              <a:spcAft>
                <a:spcPts val="600"/>
              </a:spcAft>
              <a:buClr>
                <a:srgbClr val="3333CC"/>
              </a:buClr>
            </a:pPr>
            <a:r>
              <a:rPr lang="en-US" altLang="en-US" sz="2300" dirty="0">
                <a:latin typeface="Arial" charset="0"/>
              </a:rPr>
              <a:t>Architecture of data in CPU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6B9245E-D879-DE0B-26CE-4C5955EC2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rgbClr val="66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rgbClr val="FF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rgbClr val="FF99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th-TH" altLang="en-US" sz="180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899B84D-4CE1-1FC2-A0C9-839B3DDF8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rgbClr val="66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rgbClr val="FF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rgbClr val="FF99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th-TH" altLang="en-US" sz="1800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2F82BEF6-FD87-2695-774D-DBB4BEC4C6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dirty="0"/>
              <a:t>2. Data processing: Arithmetic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508E781F-1E95-CC5E-5A70-E30E337DE9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/>
              <a:t>Add, Subtract, Multiply, Divide</a:t>
            </a:r>
          </a:p>
          <a:p>
            <a:pPr eaLnBrk="1" hangingPunct="1"/>
            <a:r>
              <a:rPr lang="en-US" altLang="en-US" dirty="0"/>
              <a:t>Signed Integer</a:t>
            </a:r>
          </a:p>
          <a:p>
            <a:pPr eaLnBrk="1" hangingPunct="1"/>
            <a:r>
              <a:rPr lang="en-US" altLang="en-US" dirty="0"/>
              <a:t>Floating point </a:t>
            </a:r>
          </a:p>
          <a:p>
            <a:pPr eaLnBrk="1" hangingPunct="1"/>
            <a:r>
              <a:rPr lang="en-US" altLang="en-US" dirty="0"/>
              <a:t>Packed decimal</a:t>
            </a:r>
          </a:p>
          <a:p>
            <a:pPr eaLnBrk="1" hangingPunct="1"/>
            <a:r>
              <a:rPr lang="en-US" altLang="en-US" dirty="0"/>
              <a:t>Maybe single-operand</a:t>
            </a:r>
          </a:p>
          <a:p>
            <a:pPr lvl="1" eaLnBrk="1" hangingPunct="1"/>
            <a:r>
              <a:rPr lang="en-US" altLang="en-US" dirty="0">
                <a:ea typeface="Angsana New" panose="02020603050405020304" pitchFamily="18" charset="-34"/>
              </a:rPr>
              <a:t>Increment (a++) </a:t>
            </a:r>
            <a:r>
              <a:rPr lang="en-US" altLang="en-US" dirty="0">
                <a:ea typeface="Angsana New" panose="02020603050405020304" pitchFamily="18" charset="-34"/>
                <a:sym typeface="Wingdings" pitchFamily="2" charset="2"/>
              </a:rPr>
              <a:t> add 1 to operand</a:t>
            </a:r>
            <a:endParaRPr lang="en-US" altLang="en-US" dirty="0">
              <a:ea typeface="Angsana New" panose="02020603050405020304" pitchFamily="18" charset="-34"/>
            </a:endParaRPr>
          </a:p>
          <a:p>
            <a:pPr lvl="1" eaLnBrk="1" hangingPunct="1"/>
            <a:r>
              <a:rPr lang="en-US" altLang="en-US" dirty="0">
                <a:ea typeface="Angsana New" panose="02020603050405020304" pitchFamily="18" charset="-34"/>
              </a:rPr>
              <a:t>Decrement (a--)</a:t>
            </a:r>
          </a:p>
          <a:p>
            <a:pPr lvl="1" eaLnBrk="1" hangingPunct="1"/>
            <a:r>
              <a:rPr lang="en-US" altLang="en-US" dirty="0">
                <a:ea typeface="Angsana New" panose="02020603050405020304" pitchFamily="18" charset="-34"/>
              </a:rPr>
              <a:t>Negate (-a)</a:t>
            </a:r>
          </a:p>
        </p:txBody>
      </p:sp>
      <p:sp>
        <p:nvSpPr>
          <p:cNvPr id="25606" name="AutoShape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C5C52FB-51DD-5356-F656-27E8D2C9E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6021388"/>
            <a:ext cx="792163" cy="576262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rgbClr val="66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rgbClr val="FF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rgbClr val="FF99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th-TH" altLang="en-US" sz="180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054FB26-7E3E-A914-A49E-FAA9F37C8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rgbClr val="66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rgbClr val="FF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rgbClr val="FF99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th-TH" altLang="en-US" sz="180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24AA22F-19F6-64F9-D3EE-047998ED0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rgbClr val="66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rgbClr val="FF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rgbClr val="FF99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th-TH" altLang="en-US" sz="1800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89336AD3-1FBB-44DC-C624-2A16CB8A9B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b"/>
          <a:lstStyle/>
          <a:p>
            <a:pPr eaLnBrk="1" hangingPunct="1"/>
            <a:r>
              <a:rPr lang="en-US" altLang="en-US" sz="4000" dirty="0">
                <a:solidFill>
                  <a:srgbClr val="3333CC"/>
                </a:solidFill>
              </a:rPr>
              <a:t>2. Data processing: Logical</a:t>
            </a:r>
            <a:endParaRPr lang="th-TH" altLang="en-US" dirty="0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92423320-BEEB-941D-614F-75B70EFD71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2800" dirty="0"/>
              <a:t>Bitwise operations</a:t>
            </a:r>
          </a:p>
          <a:p>
            <a:pPr eaLnBrk="1" hangingPunct="1"/>
            <a:r>
              <a:rPr lang="en-US" altLang="en-US" sz="2800" dirty="0"/>
              <a:t>Boolean operation </a:t>
            </a:r>
            <a:r>
              <a:rPr lang="en-US" altLang="en-US" sz="2800" dirty="0">
                <a:sym typeface="Wingdings" pitchFamily="2" charset="2"/>
              </a:rPr>
              <a:t> </a:t>
            </a:r>
            <a:r>
              <a:rPr lang="en-US" altLang="en-US" sz="2800" dirty="0"/>
              <a:t>AND, OR, NOT</a:t>
            </a:r>
          </a:p>
          <a:p>
            <a:pPr eaLnBrk="1" hangingPunct="1"/>
            <a:r>
              <a:rPr lang="en-US" altLang="en-US" sz="2800" dirty="0"/>
              <a:t>Binary test </a:t>
            </a:r>
            <a:r>
              <a:rPr lang="en-US" altLang="en-US" sz="2800" dirty="0">
                <a:sym typeface="Wingdings" pitchFamily="2" charset="2"/>
              </a:rPr>
              <a:t> EQUAL</a:t>
            </a:r>
            <a:endParaRPr lang="en-US" altLang="en-US" sz="2800" dirty="0"/>
          </a:p>
          <a:p>
            <a:pPr lvl="1" eaLnBrk="1" hangingPunct="1"/>
            <a:r>
              <a:rPr lang="en-US" altLang="en-US" sz="2300" dirty="0">
                <a:ea typeface="Angsana New" panose="02020603050405020304" pitchFamily="18" charset="-34"/>
              </a:rPr>
              <a:t>   		(R1)=10100101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sz="2100" dirty="0">
                <a:ea typeface="Angsana New" panose="02020603050405020304" pitchFamily="18" charset="-34"/>
              </a:rPr>
              <a:t>			</a:t>
            </a:r>
            <a:r>
              <a:rPr lang="en-US" altLang="en-US" dirty="0">
                <a:solidFill>
                  <a:srgbClr val="663300"/>
                </a:solidFill>
                <a:ea typeface="Angsana New" panose="02020603050405020304" pitchFamily="18" charset="-34"/>
              </a:rPr>
              <a:t>(R2)=00001111</a:t>
            </a:r>
          </a:p>
          <a:p>
            <a:pPr lvl="1" eaLnBrk="1" hangingPunct="1"/>
            <a:r>
              <a:rPr lang="en-US" altLang="en-US" sz="2300" dirty="0">
                <a:solidFill>
                  <a:srgbClr val="3333CC"/>
                </a:solidFill>
                <a:ea typeface="Angsana New" panose="02020603050405020304" pitchFamily="18" charset="-34"/>
              </a:rPr>
              <a:t>        (R1) AND (R2)=00000101</a:t>
            </a:r>
            <a:r>
              <a:rPr lang="en-US" altLang="en-US" sz="2300" dirty="0">
                <a:ea typeface="Angsana New" panose="02020603050405020304" pitchFamily="18" charset="-34"/>
              </a:rPr>
              <a:t> </a:t>
            </a:r>
          </a:p>
          <a:p>
            <a:pPr eaLnBrk="1" hangingPunct="1"/>
            <a:r>
              <a:rPr lang="en-US" altLang="en-US" sz="2800" dirty="0"/>
              <a:t>Logical shift and rotate</a:t>
            </a:r>
          </a:p>
          <a:p>
            <a:pPr eaLnBrk="1" hangingPunct="1"/>
            <a:endParaRPr lang="en-US" altLang="en-US" sz="2800" dirty="0"/>
          </a:p>
        </p:txBody>
      </p:sp>
      <p:sp>
        <p:nvSpPr>
          <p:cNvPr id="27655" name="AutoShape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0932080-6F0C-037A-80BF-767E21C85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237288"/>
            <a:ext cx="647700" cy="620712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rgbClr val="66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rgbClr val="FF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rgbClr val="FF99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th-TH" altLang="en-US" sz="180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13B12968-63E8-2B68-A515-73F48CDF1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rgbClr val="66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rgbClr val="FF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rgbClr val="FF99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th-TH" altLang="en-US" sz="1800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59C1C87E-73AE-E780-5EC8-0401F5538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rgbClr val="66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rgbClr val="FF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rgbClr val="FF99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th-TH" altLang="en-US" sz="1800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2B14009E-AB59-0AE2-AD25-F88926882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dirty="0"/>
              <a:t>3. Data storage: Byte Order Issues</a:t>
            </a:r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EC027DB5-B493-2863-3620-ECA432DDA0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3200" dirty="0">
                <a:latin typeface="Arial" charset="0"/>
              </a:rPr>
              <a:t>When keeping data in the storage, Byte ordering, or </a:t>
            </a:r>
            <a:r>
              <a:rPr lang="en-US" altLang="en-US" sz="3200" i="1" dirty="0">
                <a:latin typeface="Arial" charset="0"/>
              </a:rPr>
              <a:t>endianness</a:t>
            </a:r>
            <a:r>
              <a:rPr lang="en-US" altLang="en-US" sz="3200" dirty="0">
                <a:latin typeface="Arial" charset="0"/>
              </a:rPr>
              <a:t>, is another architectural consideration.</a:t>
            </a:r>
            <a:endParaRPr lang="en-US" altLang="en-US" dirty="0"/>
          </a:p>
          <a:p>
            <a:pPr eaLnBrk="1" hangingPunct="1"/>
            <a:r>
              <a:rPr lang="en-US" altLang="en-US" dirty="0"/>
              <a:t>What order do we read numbers that occupy more than one byte (multibyte value)</a:t>
            </a:r>
          </a:p>
          <a:p>
            <a:pPr eaLnBrk="1" hangingPunct="1"/>
            <a:r>
              <a:rPr lang="en-US" altLang="en-US" sz="2800" dirty="0"/>
              <a:t>e.g. (numbers in hex to make it easy to read)</a:t>
            </a:r>
          </a:p>
          <a:p>
            <a:pPr lvl="1" eaLnBrk="1" hangingPunct="1"/>
            <a:r>
              <a:rPr lang="en-US" altLang="en-US" dirty="0">
                <a:ea typeface="Angsana New" panose="02020603050405020304" pitchFamily="18" charset="-34"/>
              </a:rPr>
              <a:t>123456AB can be stored in 4 x 8bit locations as follows</a:t>
            </a:r>
          </a:p>
        </p:txBody>
      </p:sp>
    </p:spTree>
    <p:extLst>
      <p:ext uri="{BB962C8B-B14F-4D97-AF65-F5344CB8AC3E}">
        <p14:creationId xmlns:p14="http://schemas.microsoft.com/office/powerpoint/2010/main" val="23138706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5DDECB4-6615-2265-210A-2E1337A4F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rgbClr val="66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rgbClr val="FF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rgbClr val="FF99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th-TH" altLang="en-US" sz="1800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D1499B74-4732-12B9-52C8-4A2B76E1F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rgbClr val="66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rgbClr val="FF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rgbClr val="FF99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th-TH" altLang="en-US" sz="1800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C9802FD0-7CF1-52FD-6C4A-D1DFD4BC6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5400" y="605210"/>
            <a:ext cx="8229600" cy="539006"/>
          </a:xfrm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sz="3200" dirty="0"/>
              <a:t>To keep 123456AB at address 184, the byte order can be:</a:t>
            </a:r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1515C0D2-3B24-52C3-9B24-1A3EA91A79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2800" dirty="0"/>
              <a:t>Address		Big-endian		Little-endian</a:t>
            </a:r>
          </a:p>
          <a:p>
            <a:pPr eaLnBrk="1" hangingPunct="1"/>
            <a:r>
              <a:rPr lang="en-US" altLang="en-US" sz="2800" dirty="0"/>
              <a:t>184		12			AB</a:t>
            </a:r>
          </a:p>
          <a:p>
            <a:pPr eaLnBrk="1" hangingPunct="1"/>
            <a:r>
              <a:rPr lang="en-US" altLang="en-US" sz="2800" dirty="0"/>
              <a:t>185		34			56</a:t>
            </a:r>
          </a:p>
          <a:p>
            <a:pPr eaLnBrk="1" hangingPunct="1"/>
            <a:r>
              <a:rPr lang="en-US" altLang="en-US" sz="2800" dirty="0"/>
              <a:t>186		56			34</a:t>
            </a:r>
          </a:p>
          <a:p>
            <a:pPr eaLnBrk="1" hangingPunct="1"/>
            <a:r>
              <a:rPr lang="en-US" altLang="en-US" sz="2800" dirty="0"/>
              <a:t>187		AB			12</a:t>
            </a:r>
          </a:p>
          <a:p>
            <a:pPr eaLnBrk="1" hangingPunct="1"/>
            <a:r>
              <a:rPr lang="en-US" altLang="en-US" sz="2800" dirty="0"/>
              <a:t>i.e. read top down (big-endian) or bottom up (little-endian)?</a:t>
            </a:r>
          </a:p>
        </p:txBody>
      </p:sp>
      <p:pic>
        <p:nvPicPr>
          <p:cNvPr id="57353" name="Picture 9">
            <a:extLst>
              <a:ext uri="{FF2B5EF4-FFF2-40B4-BE49-F238E27FC236}">
                <a16:creationId xmlns:a16="http://schemas.microsoft.com/office/drawing/2014/main" id="{EF6376F5-D515-1B89-6FBE-C853563C1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88" y="4725144"/>
            <a:ext cx="2540000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55" name="Picture 11">
            <a:extLst>
              <a:ext uri="{FF2B5EF4-FFF2-40B4-BE49-F238E27FC236}">
                <a16:creationId xmlns:a16="http://schemas.microsoft.com/office/drawing/2014/main" id="{86DD86CA-A4EE-F54A-64A4-2DC4B797E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6" y="4733082"/>
            <a:ext cx="2540000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240876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D63D2BCC-E321-FF06-CA3B-6D10F5522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rgbClr val="66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rgbClr val="FF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rgbClr val="FF99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th-TH" altLang="en-US" sz="1800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93993904-A994-A601-0591-94420704A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rgbClr val="66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rgbClr val="FF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rgbClr val="FF99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th-TH" altLang="en-US" sz="1800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C2511A6F-CEE7-7546-75CB-D776A5ADA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dirty="0"/>
              <a:t>Byte Order: Big- vs Little-Endian</a:t>
            </a:r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B122544E-9179-51F1-8A10-E9FFF2CB25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764704"/>
            <a:ext cx="8229600" cy="5777830"/>
          </a:xfrm>
          <a:noFill/>
        </p:spPr>
        <p:txBody>
          <a:bodyPr lIns="90488" tIns="44450" rIns="90488" bIns="44450">
            <a:normAutofit fontScale="92500"/>
          </a:bodyPr>
          <a:lstStyle/>
          <a:p>
            <a:pPr eaLnBrk="1" hangingPunct="1">
              <a:spcAft>
                <a:spcPts val="600"/>
              </a:spcAft>
            </a:pPr>
            <a:r>
              <a:rPr lang="en-US" altLang="en-US" dirty="0"/>
              <a:t>The system with the least significant byte in the lowest address is called </a:t>
            </a:r>
            <a:r>
              <a:rPr lang="en-US" altLang="en-US" i="1" dirty="0">
                <a:solidFill>
                  <a:srgbClr val="3333CC"/>
                </a:solidFill>
              </a:rPr>
              <a:t>little-endian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i="1" dirty="0">
                <a:solidFill>
                  <a:srgbClr val="3333CC"/>
                </a:solidFill>
                <a:ea typeface="Angsana New" panose="02020603050405020304" pitchFamily="18" charset="-34"/>
              </a:rPr>
              <a:t>Most processors follow this, e.g. </a:t>
            </a:r>
            <a:r>
              <a:rPr lang="en-US" altLang="en-US" i="1" dirty="0" err="1">
                <a:solidFill>
                  <a:srgbClr val="3333CC"/>
                </a:solidFill>
                <a:ea typeface="Angsana New" panose="02020603050405020304" pitchFamily="18" charset="-34"/>
              </a:rPr>
              <a:t>Intels</a:t>
            </a:r>
            <a:r>
              <a:rPr lang="en-US" altLang="en-US" i="1" dirty="0">
                <a:solidFill>
                  <a:srgbClr val="3333CC"/>
                </a:solidFill>
                <a:ea typeface="Angsana New" panose="02020603050405020304" pitchFamily="18" charset="-34"/>
              </a:rPr>
              <a:t>, ARM, AMD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i="1" dirty="0">
                <a:solidFill>
                  <a:srgbClr val="3333CC"/>
                </a:solidFill>
                <a:ea typeface="Angsana New" panose="02020603050405020304" pitchFamily="18" charset="-34"/>
              </a:rPr>
              <a:t>More and more of systems are little-endian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dirty="0"/>
              <a:t>The system with the most significant byte at the lowest address is called </a:t>
            </a:r>
            <a:r>
              <a:rPr lang="en-US" altLang="en-US" i="1" dirty="0">
                <a:solidFill>
                  <a:srgbClr val="3333CC"/>
                </a:solidFill>
              </a:rPr>
              <a:t>big-endian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i="1" dirty="0">
                <a:solidFill>
                  <a:srgbClr val="3333CC"/>
                </a:solidFill>
                <a:ea typeface="Angsana New" panose="02020603050405020304" pitchFamily="18" charset="-34"/>
              </a:rPr>
              <a:t>Networking, e.g. TCP/IP follows this.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dirty="0">
                <a:ea typeface="Angsana New" panose="02020603050405020304" pitchFamily="18" charset="-34"/>
              </a:rPr>
              <a:t>This is a concern if you have to work on the lower network layer!</a:t>
            </a:r>
            <a:endParaRPr lang="en-US" altLang="en-US" i="1" dirty="0">
              <a:solidFill>
                <a:srgbClr val="3333CC"/>
              </a:solidFill>
              <a:ea typeface="Angsana New" panose="02020603050405020304" pitchFamily="18" charset="-34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en-US" dirty="0"/>
              <a:t>The system can handle both, called</a:t>
            </a:r>
            <a:r>
              <a:rPr lang="en-US" altLang="en-US" i="1" dirty="0">
                <a:solidFill>
                  <a:srgbClr val="3333CC"/>
                </a:solidFill>
              </a:rPr>
              <a:t> bi-endian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i="1" dirty="0">
                <a:solidFill>
                  <a:srgbClr val="3333CC"/>
                </a:solidFill>
              </a:rPr>
              <a:t>ARM v.3.0 upwards</a:t>
            </a:r>
          </a:p>
        </p:txBody>
      </p:sp>
    </p:spTree>
    <p:extLst>
      <p:ext uri="{BB962C8B-B14F-4D97-AF65-F5344CB8AC3E}">
        <p14:creationId xmlns:p14="http://schemas.microsoft.com/office/powerpoint/2010/main" val="1280959706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DFB37E18-8C33-5383-F0D2-DA108C94CB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1438"/>
            <a:ext cx="91440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>
                <a:ea typeface="+mj-ea"/>
              </a:rPr>
              <a:t>Example of C Data Structure (a 32-bit word)</a:t>
            </a:r>
          </a:p>
        </p:txBody>
      </p:sp>
      <p:pic>
        <p:nvPicPr>
          <p:cNvPr id="61443" name="Picture 4">
            <a:extLst>
              <a:ext uri="{FF2B5EF4-FFF2-40B4-BE49-F238E27FC236}">
                <a16:creationId xmlns:a16="http://schemas.microsoft.com/office/drawing/2014/main" id="{8363C8C3-4C66-A31C-598A-11A33F886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4" t="7018" r="8820" b="24210"/>
          <a:stretch>
            <a:fillRect/>
          </a:stretch>
        </p:blipFill>
        <p:spPr bwMode="auto">
          <a:xfrm>
            <a:off x="152400" y="620713"/>
            <a:ext cx="8915400" cy="620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Oval 5">
            <a:extLst>
              <a:ext uri="{FF2B5EF4-FFF2-40B4-BE49-F238E27FC236}">
                <a16:creationId xmlns:a16="http://schemas.microsoft.com/office/drawing/2014/main" id="{0F3C0A6E-6B69-6149-9220-D173153C7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4005263"/>
            <a:ext cx="574675" cy="287337"/>
          </a:xfrm>
          <a:prstGeom prst="ellips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rgbClr val="66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rgbClr val="FF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rgbClr val="FF99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th-TH" altLang="en-US" sz="1800"/>
          </a:p>
        </p:txBody>
      </p:sp>
      <p:sp>
        <p:nvSpPr>
          <p:cNvPr id="33797" name="Oval 6">
            <a:extLst>
              <a:ext uri="{FF2B5EF4-FFF2-40B4-BE49-F238E27FC236}">
                <a16:creationId xmlns:a16="http://schemas.microsoft.com/office/drawing/2014/main" id="{711655B5-5F06-2DB2-2D87-44C23F7D8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4005263"/>
            <a:ext cx="574675" cy="287337"/>
          </a:xfrm>
          <a:prstGeom prst="ellipse">
            <a:avLst/>
          </a:prstGeom>
          <a:noFill/>
          <a:ln w="9525">
            <a:solidFill>
              <a:schemeClr val="accent1">
                <a:lumMod val="50000"/>
              </a:schemeClr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lIns="90000" tIns="46800" rIns="90000" bIns="46800" anchor="ctr"/>
          <a:lstStyle/>
          <a:p>
            <a:pPr eaLnBrk="1" hangingPunct="1">
              <a:defRPr/>
            </a:pPr>
            <a:endParaRPr lang="th-TH">
              <a:latin typeface="Arial" charset="0"/>
              <a:ea typeface="+mn-ea"/>
            </a:endParaRPr>
          </a:p>
        </p:txBody>
      </p:sp>
      <p:sp>
        <p:nvSpPr>
          <p:cNvPr id="61448" name="Oval 1">
            <a:extLst>
              <a:ext uri="{FF2B5EF4-FFF2-40B4-BE49-F238E27FC236}">
                <a16:creationId xmlns:a16="http://schemas.microsoft.com/office/drawing/2014/main" id="{A54DEA1D-7881-5831-0BED-D79239ACD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4868863"/>
            <a:ext cx="431800" cy="3603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rgbClr val="66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rgbClr val="FF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rgbClr val="FF99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61449" name="Oval 8">
            <a:extLst>
              <a:ext uri="{FF2B5EF4-FFF2-40B4-BE49-F238E27FC236}">
                <a16:creationId xmlns:a16="http://schemas.microsoft.com/office/drawing/2014/main" id="{D9095D6A-6C51-70A4-6C0A-FEDCB2C68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4872038"/>
            <a:ext cx="431800" cy="3603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rgbClr val="66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rgbClr val="FF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rgbClr val="FF99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803515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088CB141-06C0-2AF2-0093-921F87BAF5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9528" y="188640"/>
            <a:ext cx="7937500" cy="555625"/>
          </a:xfrm>
          <a:noFill/>
        </p:spPr>
        <p:txBody>
          <a:bodyPr/>
          <a:lstStyle/>
          <a:p>
            <a:pPr eaLnBrk="1" hangingPunct="1"/>
            <a:r>
              <a:rPr lang="en-US" altLang="en-US" sz="2700" b="1" dirty="0">
                <a:solidFill>
                  <a:srgbClr val="FF3300"/>
                </a:solidFill>
              </a:rPr>
              <a:t>Good and bad points for Big and Little Endian</a:t>
            </a:r>
            <a:endParaRPr lang="en-US" altLang="en-US" sz="2700" dirty="0">
              <a:solidFill>
                <a:srgbClr val="FF3300"/>
              </a:solidFill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B5537B2-CB12-3375-BAA5-F65F7245B5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028" y="1124744"/>
            <a:ext cx="8001000" cy="41148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defRPr/>
            </a:pPr>
            <a:r>
              <a:rPr lang="en-US" sz="2600" dirty="0">
                <a:ea typeface="+mn-ea"/>
              </a:rPr>
              <a:t>Big endian:</a:t>
            </a:r>
            <a:endParaRPr lang="en-US" sz="2800" dirty="0">
              <a:ea typeface="+mn-ea"/>
            </a:endParaRPr>
          </a:p>
          <a:p>
            <a:pPr lvl="1" eaLnBrk="1" hangingPunct="1">
              <a:defRPr/>
            </a:pPr>
            <a:r>
              <a:rPr lang="en-US" sz="2300" dirty="0"/>
              <a:t>Is more natural.</a:t>
            </a:r>
          </a:p>
          <a:p>
            <a:pPr lvl="1" eaLnBrk="1" hangingPunct="1">
              <a:defRPr/>
            </a:pPr>
            <a:r>
              <a:rPr lang="en-US" sz="2300" dirty="0"/>
              <a:t>The sign of the number can be determined by looking at the byte at address offset 0.</a:t>
            </a:r>
          </a:p>
          <a:p>
            <a:pPr lvl="1" eaLnBrk="1" hangingPunct="1">
              <a:defRPr/>
            </a:pPr>
            <a:r>
              <a:rPr lang="en-US" sz="2300" dirty="0"/>
              <a:t>Strings and integers are stored in the same order 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sz="2800" dirty="0">
                <a:ea typeface="+mn-ea"/>
              </a:rPr>
              <a:t>Little endian:</a:t>
            </a:r>
          </a:p>
          <a:p>
            <a:pPr lvl="1" eaLnBrk="1" hangingPunct="1">
              <a:defRPr/>
            </a:pPr>
            <a:r>
              <a:rPr lang="en-US" sz="2300" dirty="0"/>
              <a:t>Makes it easier to place and deal with values on non-word boundaries, e.g. multiple-precision math.</a:t>
            </a:r>
          </a:p>
          <a:p>
            <a:pPr lvl="1" eaLnBrk="1" hangingPunct="1">
              <a:defRPr/>
            </a:pPr>
            <a:r>
              <a:rPr lang="en-US" altLang="en-US" sz="2000" dirty="0"/>
              <a:t>Conversion from a 16-bit integer address to a 32-bit integer address does not require any arithmetic.</a:t>
            </a:r>
            <a:endParaRPr lang="en-US" sz="2300" dirty="0"/>
          </a:p>
          <a:p>
            <a:pPr lvl="1" eaLnBrk="1" hangingPunct="1">
              <a:defRPr/>
            </a:pPr>
            <a:r>
              <a:rPr lang="en-US" sz="2300" dirty="0"/>
              <a:t>Easy to check odd or even number 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en-US" sz="2300" dirty="0"/>
              <a:t>Ref: </a:t>
            </a:r>
            <a:r>
              <a:rPr lang="en-US" sz="2300" dirty="0">
                <a:hlinkClick r:id="rId3"/>
              </a:rPr>
              <a:t>http://people.cs.umass.edu/~verts/cs32/endian.html</a:t>
            </a:r>
            <a:r>
              <a:rPr lang="en-US" sz="2300" dirty="0"/>
              <a:t> </a:t>
            </a:r>
          </a:p>
        </p:txBody>
      </p:sp>
      <p:sp>
        <p:nvSpPr>
          <p:cNvPr id="65540" name="AutoShape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450FC3DF-1872-B28A-9D50-508F9D67D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5876925"/>
            <a:ext cx="649287" cy="647700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rgbClr val="66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rgbClr val="FF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rgbClr val="FF99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th-TH" altLang="en-US" sz="1800"/>
          </a:p>
        </p:txBody>
      </p:sp>
    </p:spTree>
    <p:extLst>
      <p:ext uri="{BB962C8B-B14F-4D97-AF65-F5344CB8AC3E}">
        <p14:creationId xmlns:p14="http://schemas.microsoft.com/office/powerpoint/2010/main" val="1186698299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>
            <a:extLst>
              <a:ext uri="{FF2B5EF4-FFF2-40B4-BE49-F238E27FC236}">
                <a16:creationId xmlns:a16="http://schemas.microsoft.com/office/drawing/2014/main" id="{90CD0B5D-07BF-F316-DE84-813E42794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46063"/>
            <a:ext cx="7038975" cy="616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rgbClr val="66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rgbClr val="FF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rgbClr val="FF99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3333CC"/>
                </a:solidFill>
              </a:rPr>
              <a:t>Common file formats and their endian order are as follows:</a:t>
            </a:r>
            <a:r>
              <a:rPr lang="en-US" altLang="en-US" sz="1800"/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Adobe Photoshop</a:t>
            </a:r>
            <a:r>
              <a:rPr lang="en-US" altLang="en-US" sz="1800"/>
              <a:t> -- Big Endian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BMP (Windows and OS/2 Bitmaps)</a:t>
            </a:r>
            <a:r>
              <a:rPr lang="en-US" altLang="en-US" sz="1800"/>
              <a:t> -- Little Endian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DXF (AutoCad)</a:t>
            </a:r>
            <a:r>
              <a:rPr lang="en-US" altLang="en-US" sz="1800"/>
              <a:t> -- Variable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GIF</a:t>
            </a:r>
            <a:r>
              <a:rPr lang="en-US" altLang="en-US" sz="1800"/>
              <a:t> -- Little Endian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IMG (GEM Raster)</a:t>
            </a:r>
            <a:r>
              <a:rPr lang="en-US" altLang="en-US" sz="1800"/>
              <a:t> -- Big Endian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JPEG</a:t>
            </a:r>
            <a:r>
              <a:rPr lang="en-US" altLang="en-US" sz="1800"/>
              <a:t> -- Big Endian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FLI (Autodesk Animator)</a:t>
            </a:r>
            <a:r>
              <a:rPr lang="en-US" altLang="en-US" sz="1800"/>
              <a:t> -- Little Endian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MacPaint</a:t>
            </a:r>
            <a:r>
              <a:rPr lang="en-US" altLang="en-US" sz="1800"/>
              <a:t> -- Big Endian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PCX (PC Paintbrush)</a:t>
            </a:r>
            <a:r>
              <a:rPr lang="en-US" altLang="en-US" sz="1800"/>
              <a:t> -- Little Endian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PostScript</a:t>
            </a:r>
            <a:r>
              <a:rPr lang="en-US" altLang="en-US" sz="1800"/>
              <a:t> -- Not Applicable (text!)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POV (Persistence of Vision ray-tracer)</a:t>
            </a:r>
            <a:r>
              <a:rPr lang="en-US" altLang="en-US" sz="1800"/>
              <a:t> -- Not Applicable (text!)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QTM (Quicktime Movies)</a:t>
            </a:r>
            <a:r>
              <a:rPr lang="en-US" altLang="en-US" sz="1800"/>
              <a:t> -- Little Endian (on a Mac!)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Microsoft RIFF (.WAV &amp; .AVI)</a:t>
            </a:r>
            <a:r>
              <a:rPr lang="en-US" altLang="en-US" sz="1800"/>
              <a:t> -- Both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Microsoft RTF (Rich Text Format)</a:t>
            </a:r>
            <a:r>
              <a:rPr lang="en-US" altLang="en-US" sz="1800"/>
              <a:t> -- Little Endian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SGI (Silicon Graphics)</a:t>
            </a:r>
            <a:r>
              <a:rPr lang="en-US" altLang="en-US" sz="1800"/>
              <a:t> -- Big Endian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Sun Raster</a:t>
            </a:r>
            <a:r>
              <a:rPr lang="en-US" altLang="en-US" sz="1800"/>
              <a:t> -- Big Endian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TGA (Targa)</a:t>
            </a:r>
            <a:r>
              <a:rPr lang="en-US" altLang="en-US" sz="1800"/>
              <a:t> -- Little Endian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TIFF</a:t>
            </a:r>
            <a:r>
              <a:rPr lang="en-US" altLang="en-US" sz="1800"/>
              <a:t> -- Both, Endian identifier encoded into file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WPG (WordPerfect Graphics Metafile)</a:t>
            </a:r>
            <a:r>
              <a:rPr lang="en-US" altLang="en-US" sz="1800"/>
              <a:t> -- Big Endian (on a PC!)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XWD (X Window Dump)</a:t>
            </a:r>
            <a:r>
              <a:rPr lang="en-US" altLang="en-US" sz="1800"/>
              <a:t> -- Both, Endian identifier encoded into file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6DD1C616-BEF3-FB8E-1E3B-7E7816964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6491288"/>
            <a:ext cx="5203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rgbClr val="66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rgbClr val="FF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rgbClr val="FF99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http</a:t>
            </a:r>
            <a:r>
              <a:rPr lang="th-TH" altLang="en-US" sz="1800"/>
              <a:t>://</a:t>
            </a:r>
            <a:r>
              <a:rPr lang="en-US" altLang="en-US" sz="1800"/>
              <a:t>www</a:t>
            </a:r>
            <a:r>
              <a:rPr lang="th-TH" altLang="en-US" sz="1800"/>
              <a:t>.</a:t>
            </a:r>
            <a:r>
              <a:rPr lang="en-US" altLang="en-US" sz="1800"/>
              <a:t>cs</a:t>
            </a:r>
            <a:r>
              <a:rPr lang="th-TH" altLang="en-US" sz="1800"/>
              <a:t>.</a:t>
            </a:r>
            <a:r>
              <a:rPr lang="en-US" altLang="en-US" sz="1800"/>
              <a:t>umass</a:t>
            </a:r>
            <a:r>
              <a:rPr lang="th-TH" altLang="en-US" sz="1800"/>
              <a:t>.</a:t>
            </a:r>
            <a:r>
              <a:rPr lang="en-US" altLang="en-US" sz="1800"/>
              <a:t>edu</a:t>
            </a:r>
            <a:r>
              <a:rPr lang="th-TH" altLang="en-US" sz="1800"/>
              <a:t>/</a:t>
            </a:r>
            <a:r>
              <a:rPr lang="en-US" altLang="en-US" sz="1800"/>
              <a:t>~verts</a:t>
            </a:r>
            <a:r>
              <a:rPr lang="th-TH" altLang="en-US" sz="1800"/>
              <a:t>/</a:t>
            </a:r>
            <a:r>
              <a:rPr lang="en-US" altLang="en-US" sz="1800"/>
              <a:t>cs32</a:t>
            </a:r>
            <a:r>
              <a:rPr lang="th-TH" altLang="en-US" sz="1800"/>
              <a:t>/</a:t>
            </a:r>
            <a:r>
              <a:rPr lang="en-US" altLang="en-US" sz="1800"/>
              <a:t>endian</a:t>
            </a:r>
            <a:r>
              <a:rPr lang="th-TH" altLang="en-US" sz="1800"/>
              <a:t>.</a:t>
            </a:r>
            <a:r>
              <a:rPr lang="en-US" altLang="en-US" sz="1800"/>
              <a:t>html</a:t>
            </a:r>
            <a:endParaRPr lang="th-TH" altLang="en-US" sz="1800"/>
          </a:p>
        </p:txBody>
      </p:sp>
    </p:spTree>
    <p:extLst>
      <p:ext uri="{BB962C8B-B14F-4D97-AF65-F5344CB8AC3E}">
        <p14:creationId xmlns:p14="http://schemas.microsoft.com/office/powerpoint/2010/main" val="4258180191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1C826E9-485A-8A8C-86AB-FC90BEBA35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140494"/>
            <a:ext cx="9433048" cy="850900"/>
          </a:xfrm>
        </p:spPr>
        <p:txBody>
          <a:bodyPr/>
          <a:lstStyle/>
          <a:p>
            <a:pPr eaLnBrk="1" hangingPunct="1"/>
            <a:r>
              <a:rPr lang="en-GB" altLang="en-US" dirty="0"/>
              <a:t>Transfer of Control: Branch Instruction</a:t>
            </a:r>
          </a:p>
        </p:txBody>
      </p:sp>
      <p:pic>
        <p:nvPicPr>
          <p:cNvPr id="35843" name="Picture 4">
            <a:extLst>
              <a:ext uri="{FF2B5EF4-FFF2-40B4-BE49-F238E27FC236}">
                <a16:creationId xmlns:a16="http://schemas.microsoft.com/office/drawing/2014/main" id="{E747845F-E9E0-4565-D5F5-F754F1439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1" t="20692" r="9842" b="36974"/>
          <a:stretch>
            <a:fillRect/>
          </a:stretch>
        </p:blipFill>
        <p:spPr bwMode="auto">
          <a:xfrm>
            <a:off x="457200" y="1035050"/>
            <a:ext cx="8077200" cy="566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AutoShape 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41D488D1-A0D6-7012-6DA5-E80FF5DB1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6237288"/>
            <a:ext cx="576262" cy="620712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rgbClr val="66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rgbClr val="FF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rgbClr val="FF99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th-TH" altLang="en-US" sz="180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29A691D-6388-55F2-87E3-F3BB8F3DC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rgbClr val="66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rgbClr val="FF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rgbClr val="FF99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th-TH" altLang="en-US" sz="1800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DAA8052-C95F-76E6-AEBE-69581F407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rgbClr val="66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rgbClr val="FF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rgbClr val="FF99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th-TH" altLang="en-US" sz="1800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D3B9C636-06D6-8F5C-564D-182E427C21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dirty="0"/>
              <a:t>Transfer of Control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8446ADC1-DEFB-B9CE-ED9A-AF946C4CC1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6240463" cy="4862512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Branch (or jump instruction)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300" dirty="0">
                <a:ea typeface="Angsana New" panose="02020603050405020304" pitchFamily="18" charset="-34"/>
              </a:rPr>
              <a:t>e.g. branch to x if result is zero [</a:t>
            </a:r>
            <a:r>
              <a:rPr lang="en-US" altLang="en-US" sz="2300" i="1" dirty="0">
                <a:ea typeface="Angsana New" panose="02020603050405020304" pitchFamily="18" charset="-34"/>
              </a:rPr>
              <a:t>BRZ</a:t>
            </a:r>
            <a:r>
              <a:rPr lang="en-US" altLang="en-US" sz="2300" dirty="0">
                <a:ea typeface="Angsana New" panose="02020603050405020304" pitchFamily="18" charset="-34"/>
              </a:rPr>
              <a:t>]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300" dirty="0">
                <a:ea typeface="Angsana New" panose="02020603050405020304" pitchFamily="18" charset="-34"/>
              </a:rPr>
              <a:t>Branch to x if contents of R1 = contents of R2 [</a:t>
            </a:r>
            <a:r>
              <a:rPr lang="en-US" altLang="en-US" sz="2300" i="1" dirty="0">
                <a:ea typeface="Angsana New" panose="02020603050405020304" pitchFamily="18" charset="-34"/>
              </a:rPr>
              <a:t>BRE</a:t>
            </a:r>
            <a:r>
              <a:rPr lang="en-US" altLang="en-US" sz="2300" dirty="0">
                <a:ea typeface="Angsana New" panose="02020603050405020304" pitchFamily="18" charset="-34"/>
              </a:rPr>
              <a:t>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Skip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300" dirty="0">
                <a:ea typeface="Angsana New" panose="02020603050405020304" pitchFamily="18" charset="-34"/>
              </a:rPr>
              <a:t>e.g. increment and skip if zero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100" dirty="0">
                <a:ea typeface="Angsana New" panose="02020603050405020304" pitchFamily="18" charset="-34"/>
              </a:rPr>
              <a:t>ISZ Register1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Procedure call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300" dirty="0">
                <a:ea typeface="Angsana New" panose="02020603050405020304" pitchFamily="18" charset="-34"/>
              </a:rPr>
              <a:t>A self-contained program incorporated into a larger program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300" dirty="0">
                <a:ea typeface="Angsana New" panose="02020603050405020304" pitchFamily="18" charset="-34"/>
              </a:rPr>
              <a:t>For the economy and modularity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300" dirty="0">
                <a:ea typeface="Angsana New" panose="02020603050405020304" pitchFamily="18" charset="-34"/>
              </a:rPr>
              <a:t>Involve 2 basic instructions: call and return (both are forms of branching)</a:t>
            </a:r>
          </a:p>
        </p:txBody>
      </p:sp>
      <p:sp>
        <p:nvSpPr>
          <p:cNvPr id="33798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02BE547-3D8B-2C49-A572-5FE3654E9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663" y="842963"/>
            <a:ext cx="2160785" cy="850900"/>
          </a:xfrm>
          <a:prstGeom prst="actionButtonBlank">
            <a:avLst/>
          </a:prstGeom>
          <a:solidFill>
            <a:schemeClr val="accent1">
              <a:alpha val="5215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rgbClr val="66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rgbClr val="FF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rgbClr val="FF99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See Figure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on the next page</a:t>
            </a:r>
            <a:endParaRPr lang="th-TH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3800" name="AutoShape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F0B2F2A-83AF-E8D4-0732-3CD20728D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6021388"/>
            <a:ext cx="792163" cy="576262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rgbClr val="66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rgbClr val="FF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rgbClr val="FF99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th-TH" altLang="en-US" sz="180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81000"/>
            <a:ext cx="5943600" cy="547688"/>
          </a:xfrm>
        </p:spPr>
        <p:txBody>
          <a:bodyPr/>
          <a:lstStyle/>
          <a:p>
            <a:r>
              <a:rPr lang="en-US" altLang="en-US" sz="3400" b="1" dirty="0">
                <a:latin typeface="Arial" charset="0"/>
              </a:rPr>
              <a:t>Introduction</a:t>
            </a:r>
            <a:endParaRPr lang="en-US" altLang="en-US" sz="3400" dirty="0">
              <a:latin typeface="Arial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05800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700" dirty="0">
                <a:latin typeface="Arial" charset="0"/>
              </a:rPr>
              <a:t>This chapter builds upon the ideas up to Chapter 4</a:t>
            </a:r>
            <a:r>
              <a:rPr lang="en-US" altLang="en-US" sz="2700" dirty="0"/>
              <a:t>.</a:t>
            </a:r>
          </a:p>
          <a:p>
            <a:pPr>
              <a:spcBef>
                <a:spcPct val="40000"/>
              </a:spcBef>
            </a:pPr>
            <a:r>
              <a:rPr lang="en-US" altLang="en-US" sz="27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We present a detailed look at different instruction formats, operand types, and memory access methods.</a:t>
            </a:r>
          </a:p>
          <a:p>
            <a:pPr>
              <a:spcBef>
                <a:spcPct val="40000"/>
              </a:spcBef>
            </a:pPr>
            <a:r>
              <a:rPr lang="en-US" altLang="en-US" sz="2700" dirty="0">
                <a:latin typeface="Arial" charset="0"/>
              </a:rPr>
              <a:t>We will see the interrelation between machine organization and instruction formats.</a:t>
            </a:r>
          </a:p>
          <a:p>
            <a:pPr>
              <a:spcBef>
                <a:spcPct val="40000"/>
              </a:spcBef>
            </a:pPr>
            <a:r>
              <a:rPr lang="en-US" altLang="en-US" sz="27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This leads to a deeper understanding of computer architecture in general.</a:t>
            </a:r>
            <a:endParaRPr lang="en-US" altLang="en-US" sz="2800" dirty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598A-3046-464D-A040-ED00A003B094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C3037D2-F5A6-A0F0-002C-41CA2F4094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Nested Procedure Calls</a:t>
            </a:r>
          </a:p>
        </p:txBody>
      </p:sp>
      <p:pic>
        <p:nvPicPr>
          <p:cNvPr id="36867" name="Picture 4">
            <a:extLst>
              <a:ext uri="{FF2B5EF4-FFF2-40B4-BE49-F238E27FC236}">
                <a16:creationId xmlns:a16="http://schemas.microsoft.com/office/drawing/2014/main" id="{C337C5B3-F726-C11C-0084-4842BE5FD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" t="14178" r="9227" b="25034"/>
          <a:stretch>
            <a:fillRect/>
          </a:stretch>
        </p:blipFill>
        <p:spPr bwMode="auto">
          <a:xfrm>
            <a:off x="2860675" y="1066800"/>
            <a:ext cx="6248400" cy="573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 Box 5">
            <a:extLst>
              <a:ext uri="{FF2B5EF4-FFF2-40B4-BE49-F238E27FC236}">
                <a16:creationId xmlns:a16="http://schemas.microsoft.com/office/drawing/2014/main" id="{B9D18ABD-EBC4-503F-5862-FCDF76DDE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20850"/>
            <a:ext cx="2898775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rgbClr val="66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rgbClr val="FF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rgbClr val="FF99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3333CC"/>
                </a:solidFill>
                <a:latin typeface="Times New Roman" panose="02020603050405020304" pitchFamily="18" charset="0"/>
              </a:rPr>
              <a:t>Note: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3333CC"/>
                </a:solidFill>
                <a:latin typeface="Times New Roman" panose="02020603050405020304" pitchFamily="18" charset="0"/>
              </a:rPr>
              <a:t>1. Can be called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3333CC"/>
                </a:solidFill>
                <a:latin typeface="Times New Roman" panose="02020603050405020304" pitchFamily="18" charset="0"/>
              </a:rPr>
              <a:t>from &gt; 1 location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3333CC"/>
                </a:solidFill>
                <a:latin typeface="Times New Roman" panose="02020603050405020304" pitchFamily="18" charset="0"/>
              </a:rPr>
              <a:t>2. Can be nested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3333CC"/>
                </a:solidFill>
                <a:latin typeface="Times New Roman" panose="02020603050405020304" pitchFamily="18" charset="0"/>
              </a:rPr>
              <a:t>3. Each call is matched by a return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3333CC"/>
                </a:solidFill>
                <a:latin typeface="Times New Roman" panose="02020603050405020304" pitchFamily="18" charset="0"/>
              </a:rPr>
              <a:t>4. May use stack to control the calls and return </a:t>
            </a:r>
            <a:endParaRPr lang="th-TH" altLang="en-US" sz="240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977B631-C89C-06CD-F37D-4AB9BC05C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Use of Stack</a:t>
            </a:r>
          </a:p>
        </p:txBody>
      </p:sp>
      <p:sp>
        <p:nvSpPr>
          <p:cNvPr id="37892" name="Rectangle 6">
            <a:extLst>
              <a:ext uri="{FF2B5EF4-FFF2-40B4-BE49-F238E27FC236}">
                <a16:creationId xmlns:a16="http://schemas.microsoft.com/office/drawing/2014/main" id="{3A34DEA2-04C9-F23F-4E2E-9807493A92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3430588"/>
            <a:ext cx="8229600" cy="27003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/>
              <a:t>(1) To manage (recursive) procedure call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/>
              <a:t>(2) Alternate form of addressing</a:t>
            </a:r>
          </a:p>
          <a:p>
            <a:pPr eaLnBrk="1" hangingPunct="1"/>
            <a:r>
              <a:rPr lang="en-US" altLang="en-US"/>
              <a:t>Basic operation : Push, Pop</a:t>
            </a:r>
          </a:p>
          <a:p>
            <a:pPr eaLnBrk="1" hangingPunct="1"/>
            <a:r>
              <a:rPr lang="en-US" altLang="en-US"/>
              <a:t>Typical implemented to grow from higher addresses to lower</a:t>
            </a:r>
            <a:endParaRPr lang="th-TH" altLang="en-US"/>
          </a:p>
        </p:txBody>
      </p:sp>
      <p:pic>
        <p:nvPicPr>
          <p:cNvPr id="37891" name="Picture 5">
            <a:extLst>
              <a:ext uri="{FF2B5EF4-FFF2-40B4-BE49-F238E27FC236}">
                <a16:creationId xmlns:a16="http://schemas.microsoft.com/office/drawing/2014/main" id="{A128FECC-9975-9ED2-96C5-2FA708005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8" t="13152" r="7735" b="57820"/>
          <a:stretch>
            <a:fillRect/>
          </a:stretch>
        </p:blipFill>
        <p:spPr bwMode="auto">
          <a:xfrm>
            <a:off x="0" y="1196975"/>
            <a:ext cx="8991600" cy="231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AutoShape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A1C50CE-08C7-ACE9-5760-1B8EB0C10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165850"/>
            <a:ext cx="574675" cy="503238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rgbClr val="66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rgbClr val="FF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rgbClr val="FF99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th-TH" altLang="en-US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2947819-D359-9C1C-04B5-CD679E0F6C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8188" y="508000"/>
            <a:ext cx="5961062" cy="555625"/>
          </a:xfrm>
          <a:noFill/>
        </p:spPr>
        <p:txBody>
          <a:bodyPr/>
          <a:lstStyle/>
          <a:p>
            <a:pPr eaLnBrk="1" hangingPunct="1"/>
            <a:r>
              <a:rPr lang="en-US" altLang="en-US" sz="2700" b="1" dirty="0"/>
              <a:t>Architecture for Data in CPU</a:t>
            </a:r>
            <a:endParaRPr lang="en-US" altLang="en-US" sz="2700" dirty="0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339EA1CF-5EF0-0D6B-8800-08FFA55BB9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001000" cy="4191000"/>
          </a:xfrm>
          <a:noFill/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The next consideration for architecture design concerns how the CPU will store data.</a:t>
            </a:r>
          </a:p>
          <a:p>
            <a:pPr lvl="1" eaLnBrk="1" hangingPunct="1">
              <a:spcBef>
                <a:spcPct val="3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400" dirty="0">
                <a:ea typeface="Angsana New" panose="02020603050405020304" pitchFamily="18" charset="-34"/>
              </a:rPr>
              <a:t>1. A stack architecture</a:t>
            </a:r>
          </a:p>
          <a:p>
            <a:pPr lvl="1" eaLnBrk="1" hangingPunct="1">
              <a:spcBef>
                <a:spcPct val="3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400" dirty="0">
                <a:ea typeface="Angsana New" panose="02020603050405020304" pitchFamily="18" charset="-34"/>
              </a:rPr>
              <a:t>2. An accumulator architecture (as seen in simple CPU like MARIE)</a:t>
            </a:r>
          </a:p>
          <a:p>
            <a:pPr lvl="1" eaLnBrk="1" hangingPunct="1">
              <a:spcBef>
                <a:spcPct val="3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400" dirty="0">
                <a:ea typeface="Angsana New" panose="02020603050405020304" pitchFamily="18" charset="-34"/>
              </a:rPr>
              <a:t>3. A general purpose register architecture.</a:t>
            </a:r>
          </a:p>
          <a:p>
            <a:pPr eaLnBrk="1" hangingPunct="1">
              <a:spcBef>
                <a:spcPct val="30000"/>
              </a:spcBef>
              <a:buClr>
                <a:schemeClr val="tx1"/>
              </a:buClr>
            </a:pPr>
            <a:r>
              <a:rPr lang="en-US" altLang="en-US" sz="2600" dirty="0"/>
              <a:t>In choosing one over the other, the tradeoffs are simplicity (and cost) of hardware design with execution speed and ease of use.</a:t>
            </a:r>
          </a:p>
        </p:txBody>
      </p:sp>
    </p:spTree>
    <p:extLst>
      <p:ext uri="{BB962C8B-B14F-4D97-AF65-F5344CB8AC3E}">
        <p14:creationId xmlns:p14="http://schemas.microsoft.com/office/powerpoint/2010/main" val="3184603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26BF-F617-4CE7-AB37-962DD1D0DE2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6666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 dirty="0">
                <a:solidFill>
                  <a:schemeClr val="tx1"/>
                </a:solidFill>
                <a:latin typeface="Arial" charset="0"/>
              </a:rPr>
              <a:t>Instruction Formats: GPR</a:t>
            </a:r>
            <a:endParaRPr lang="en-US" altLang="en-US" sz="3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666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71500" y="1143000"/>
            <a:ext cx="8001000" cy="457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5000"/>
              </a:spcBef>
            </a:pPr>
            <a:r>
              <a:rPr lang="en-US" altLang="en-US" sz="2600">
                <a:latin typeface="Arial" charset="0"/>
              </a:rPr>
              <a:t>Most systems today are GPR systems.</a:t>
            </a:r>
          </a:p>
          <a:p>
            <a:pPr>
              <a:spcBef>
                <a:spcPct val="25000"/>
              </a:spcBef>
            </a:pPr>
            <a:r>
              <a:rPr lang="en-US" altLang="en-US" sz="2600">
                <a:latin typeface="Arial" charset="0"/>
              </a:rPr>
              <a:t>There are three types:</a:t>
            </a:r>
          </a:p>
          <a:p>
            <a:pPr lvl="1">
              <a:spcBef>
                <a:spcPct val="5000"/>
              </a:spcBef>
            </a:pPr>
            <a:r>
              <a:rPr lang="en-US" altLang="en-US" sz="2400"/>
              <a:t>Memory-memory where two or three operands may be in memory.</a:t>
            </a:r>
          </a:p>
          <a:p>
            <a:pPr lvl="1">
              <a:spcBef>
                <a:spcPct val="5000"/>
              </a:spcBef>
            </a:pPr>
            <a:r>
              <a:rPr lang="en-US" altLang="en-US" sz="2400"/>
              <a:t>Register-memory where at least one operand must be in a register.</a:t>
            </a:r>
          </a:p>
          <a:p>
            <a:pPr lvl="1">
              <a:spcBef>
                <a:spcPct val="5000"/>
              </a:spcBef>
            </a:pPr>
            <a:r>
              <a:rPr lang="en-US" altLang="en-US" sz="2400"/>
              <a:t>Load-store where no operands may be in memory.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The number of operands and the number of available registers has a direct affect on instruction length.</a:t>
            </a:r>
          </a:p>
        </p:txBody>
      </p:sp>
    </p:spTree>
    <p:extLst>
      <p:ext uri="{BB962C8B-B14F-4D97-AF65-F5344CB8AC3E}">
        <p14:creationId xmlns:p14="http://schemas.microsoft.com/office/powerpoint/2010/main" val="2423970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8830-5A5C-4DBD-BBCD-6DB11EC5711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4" y="290612"/>
            <a:ext cx="6972300" cy="547688"/>
          </a:xfrm>
          <a:noFill/>
          <a:ln/>
        </p:spPr>
        <p:txBody>
          <a:bodyPr/>
          <a:lstStyle/>
          <a:p>
            <a:r>
              <a:rPr lang="en-US" altLang="en-US" sz="3400" b="1" dirty="0">
                <a:solidFill>
                  <a:schemeClr val="tx1"/>
                </a:solidFill>
                <a:latin typeface="Arial" charset="0"/>
              </a:rPr>
              <a:t>Instruction Formats: Stacking</a:t>
            </a:r>
            <a:endParaRPr lang="en-US" altLang="en-US" sz="3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990600"/>
            <a:ext cx="8001000" cy="457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5000"/>
              </a:spcBef>
            </a:pPr>
            <a:r>
              <a:rPr lang="en-US" altLang="en-US" sz="2600">
                <a:latin typeface="Arial" charset="0"/>
              </a:rPr>
              <a:t>Stack machines use one</a:t>
            </a:r>
            <a:r>
              <a:rPr lang="en-US" altLang="en-US" sz="1200">
                <a:latin typeface="Arial" charset="0"/>
              </a:rPr>
              <a:t> </a:t>
            </a:r>
            <a:r>
              <a:rPr lang="en-US" altLang="en-US" sz="2600">
                <a:latin typeface="Arial" charset="0"/>
              </a:rPr>
              <a:t>- and zero-operand instructions.</a:t>
            </a:r>
          </a:p>
          <a:p>
            <a:pPr>
              <a:spcBef>
                <a:spcPct val="5000"/>
              </a:spcBef>
            </a:pPr>
            <a:r>
              <a:rPr lang="en-US" altLang="en-US" sz="2600" b="1">
                <a:latin typeface="Courier New" pitchFamily="49" charset="0"/>
              </a:rPr>
              <a:t>LOAD</a:t>
            </a:r>
            <a:r>
              <a:rPr lang="en-US" altLang="en-US" sz="2600">
                <a:latin typeface="Arial" charset="0"/>
              </a:rPr>
              <a:t> and </a:t>
            </a:r>
            <a:r>
              <a:rPr lang="en-US" altLang="en-US" sz="2600" b="1">
                <a:latin typeface="Courier New" pitchFamily="49" charset="0"/>
              </a:rPr>
              <a:t>STORE</a:t>
            </a:r>
            <a:r>
              <a:rPr lang="en-US" altLang="en-US" sz="2600">
                <a:latin typeface="Arial" charset="0"/>
              </a:rPr>
              <a:t> instructions require a single memory address operand.</a:t>
            </a:r>
          </a:p>
          <a:p>
            <a:pPr>
              <a:spcBef>
                <a:spcPct val="5000"/>
              </a:spcBef>
            </a:pPr>
            <a:r>
              <a:rPr lang="en-US" altLang="en-US" sz="2600">
                <a:latin typeface="Arial" charset="0"/>
              </a:rPr>
              <a:t>Other instructions use operands from the stack implicitly.</a:t>
            </a:r>
          </a:p>
          <a:p>
            <a:pPr>
              <a:spcBef>
                <a:spcPct val="5000"/>
              </a:spcBef>
            </a:pPr>
            <a:r>
              <a:rPr lang="en-US" altLang="en-US" sz="2600" b="1">
                <a:latin typeface="Courier New" pitchFamily="49" charset="0"/>
              </a:rPr>
              <a:t>PUSH</a:t>
            </a:r>
            <a:r>
              <a:rPr lang="en-US" altLang="en-US" sz="2600">
                <a:latin typeface="Arial" charset="0"/>
              </a:rPr>
              <a:t> and </a:t>
            </a:r>
            <a:r>
              <a:rPr lang="en-US" altLang="en-US" sz="2600" b="1">
                <a:latin typeface="Courier New" pitchFamily="49" charset="0"/>
              </a:rPr>
              <a:t>POP</a:t>
            </a:r>
            <a:r>
              <a:rPr lang="en-US" altLang="en-US" sz="2600">
                <a:latin typeface="Arial" charset="0"/>
              </a:rPr>
              <a:t> operations involve only the stack’s top element.</a:t>
            </a:r>
          </a:p>
          <a:p>
            <a:pPr>
              <a:spcBef>
                <a:spcPct val="5000"/>
              </a:spcBef>
            </a:pPr>
            <a:r>
              <a:rPr lang="en-US" altLang="en-US" sz="2600">
                <a:latin typeface="Arial" charset="0"/>
              </a:rPr>
              <a:t>Binary instructions (e.g., </a:t>
            </a:r>
            <a:r>
              <a:rPr lang="en-US" altLang="en-US" sz="2600" b="1">
                <a:latin typeface="Courier New" pitchFamily="49" charset="0"/>
              </a:rPr>
              <a:t>ADD</a:t>
            </a:r>
            <a:r>
              <a:rPr lang="en-US" altLang="en-US" sz="2600">
                <a:latin typeface="Arial" charset="0"/>
              </a:rPr>
              <a:t>, </a:t>
            </a:r>
            <a:r>
              <a:rPr lang="en-US" altLang="en-US" sz="2600" b="1">
                <a:latin typeface="Courier New" pitchFamily="49" charset="0"/>
              </a:rPr>
              <a:t>MULT</a:t>
            </a:r>
            <a:r>
              <a:rPr lang="en-US" altLang="en-US" sz="2600">
                <a:latin typeface="Arial" charset="0"/>
              </a:rPr>
              <a:t>) use the top two items on the stack.</a:t>
            </a:r>
          </a:p>
        </p:txBody>
      </p:sp>
    </p:spTree>
    <p:extLst>
      <p:ext uri="{BB962C8B-B14F-4D97-AF65-F5344CB8AC3E}">
        <p14:creationId xmlns:p14="http://schemas.microsoft.com/office/powerpoint/2010/main" val="375362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FDF0-17F7-4F64-A8CC-4A5E9FA1C76B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 dirty="0">
                <a:solidFill>
                  <a:schemeClr val="tx1"/>
                </a:solidFill>
                <a:latin typeface="Arial" charset="0"/>
              </a:rPr>
              <a:t>Instruction Formats: Number of addresses in ISA</a:t>
            </a:r>
            <a:endParaRPr lang="en-US" altLang="en-US" sz="3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7620000" cy="426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334963" indent="-334963">
              <a:spcBef>
                <a:spcPct val="10000"/>
              </a:spcBef>
            </a:pPr>
            <a:r>
              <a:rPr lang="en-US" altLang="en-US" sz="2600" dirty="0">
                <a:latin typeface="Arial" charset="0"/>
              </a:rPr>
              <a:t>Let's see how to evaluate an infix expression using different instruction formats.</a:t>
            </a:r>
          </a:p>
          <a:p>
            <a:pPr marL="334963" indent="-334963"/>
            <a:r>
              <a:rPr lang="en-US" altLang="en-US" sz="2600" dirty="0">
                <a:latin typeface="Arial" charset="0"/>
              </a:rPr>
              <a:t>With a three-address ISA, (</a:t>
            </a:r>
            <a:r>
              <a:rPr lang="en-US" altLang="en-US" sz="2600" dirty="0" err="1">
                <a:latin typeface="Arial" charset="0"/>
              </a:rPr>
              <a:t>e.g.,mainframes</a:t>
            </a:r>
            <a:r>
              <a:rPr lang="en-US" altLang="en-US" sz="2600" dirty="0">
                <a:latin typeface="Arial" charset="0"/>
              </a:rPr>
              <a:t>), the infix expression, </a:t>
            </a:r>
          </a:p>
          <a:p>
            <a:pPr marL="334963" indent="-334963">
              <a:spcBef>
                <a:spcPct val="10000"/>
              </a:spcBef>
              <a:buFontTx/>
              <a:buNone/>
            </a:pPr>
            <a:r>
              <a:rPr lang="en-US" altLang="en-US" sz="2600" dirty="0">
                <a:latin typeface="Arial" charset="0"/>
              </a:rPr>
              <a:t>		</a:t>
            </a:r>
            <a:r>
              <a:rPr lang="en-US" altLang="en-US" sz="2800" b="1" dirty="0">
                <a:latin typeface="Courier New" pitchFamily="49" charset="0"/>
              </a:rPr>
              <a:t>Z = X </a:t>
            </a:r>
            <a:r>
              <a:rPr lang="en-US" altLang="en-US" sz="2800" b="1" dirty="0">
                <a:latin typeface="Courier New" pitchFamily="49" charset="0"/>
                <a:sym typeface="Symbol" pitchFamily="18" charset="2"/>
              </a:rPr>
              <a:t></a:t>
            </a:r>
            <a:r>
              <a:rPr lang="en-US" altLang="en-US" sz="2800" b="1" dirty="0">
                <a:latin typeface="Courier New" pitchFamily="49" charset="0"/>
              </a:rPr>
              <a:t> Y + W </a:t>
            </a:r>
            <a:r>
              <a:rPr lang="en-US" altLang="en-US" sz="2800" b="1" dirty="0">
                <a:latin typeface="Courier New" pitchFamily="49" charset="0"/>
                <a:sym typeface="Symbol" pitchFamily="18" charset="2"/>
              </a:rPr>
              <a:t></a:t>
            </a:r>
            <a:r>
              <a:rPr lang="en-US" altLang="en-US" sz="2800" b="1" dirty="0">
                <a:latin typeface="Courier New" pitchFamily="49" charset="0"/>
              </a:rPr>
              <a:t> U</a:t>
            </a:r>
          </a:p>
          <a:p>
            <a:pPr marL="334963" indent="-334963">
              <a:spcBef>
                <a:spcPct val="10000"/>
              </a:spcBef>
              <a:buFontTx/>
              <a:buNone/>
            </a:pPr>
            <a:r>
              <a:rPr lang="en-US" altLang="en-US" sz="2600" dirty="0">
                <a:latin typeface="Arial" charset="0"/>
              </a:rPr>
              <a:t>	might look like this:</a:t>
            </a:r>
          </a:p>
          <a:p>
            <a:pPr marL="334963" indent="-334963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				MULT R1,X,Y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				MULT R2,W,U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				ADD  Z,R1,R2</a:t>
            </a:r>
          </a:p>
          <a:p>
            <a:pPr eaLnBrk="1" hangingPunct="1"/>
            <a:r>
              <a:rPr lang="en-US" altLang="en-US" dirty="0">
                <a:solidFill>
                  <a:srgbClr val="3333CC"/>
                </a:solidFill>
              </a:rPr>
              <a:t>3 addresses</a:t>
            </a:r>
          </a:p>
          <a:p>
            <a:pPr lvl="1" eaLnBrk="1" hangingPunct="1"/>
            <a:r>
              <a:rPr lang="en-US" altLang="en-US" dirty="0">
                <a:ea typeface="Angsana New" panose="02020603050405020304" pitchFamily="18" charset="-34"/>
              </a:rPr>
              <a:t>Result, Operand 1, Operand 2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73BE-3928-4290-87B5-417A50DC75FD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 dirty="0">
                <a:solidFill>
                  <a:schemeClr val="tx1"/>
                </a:solidFill>
                <a:latin typeface="Arial" charset="0"/>
              </a:rPr>
              <a:t>Instruction Formats</a:t>
            </a:r>
            <a:endParaRPr lang="en-US" altLang="en-US" sz="3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7620000" cy="426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334963" indent="-334963">
              <a:spcBef>
                <a:spcPct val="10000"/>
              </a:spcBef>
            </a:pPr>
            <a:r>
              <a:rPr lang="en-US" altLang="en-US" sz="2600">
                <a:latin typeface="Arial" charset="0"/>
              </a:rPr>
              <a:t>In a two-address ISA, (e.g.,Intel, Motorola), the infix expression, </a:t>
            </a:r>
          </a:p>
          <a:p>
            <a:pPr marL="334963" indent="-334963">
              <a:spcBef>
                <a:spcPct val="10000"/>
              </a:spcBef>
              <a:buFontTx/>
              <a:buNone/>
            </a:pPr>
            <a:r>
              <a:rPr lang="en-US" altLang="en-US" sz="2600">
                <a:latin typeface="Arial" charset="0"/>
              </a:rPr>
              <a:t>		</a:t>
            </a:r>
            <a:r>
              <a:rPr lang="en-US" altLang="en-US" sz="2800" b="1">
                <a:latin typeface="Courier New" pitchFamily="49" charset="0"/>
              </a:rPr>
              <a:t>Z = X </a:t>
            </a:r>
            <a:r>
              <a:rPr lang="en-US" altLang="en-US" sz="2800" b="1">
                <a:latin typeface="Courier New" pitchFamily="49" charset="0"/>
                <a:sym typeface="Symbol" pitchFamily="18" charset="2"/>
              </a:rPr>
              <a:t></a:t>
            </a:r>
            <a:r>
              <a:rPr lang="en-US" altLang="en-US" sz="2800" b="1">
                <a:latin typeface="Courier New" pitchFamily="49" charset="0"/>
              </a:rPr>
              <a:t> Y + W </a:t>
            </a:r>
            <a:r>
              <a:rPr lang="en-US" altLang="en-US" sz="2800" b="1">
                <a:latin typeface="Courier New" pitchFamily="49" charset="0"/>
                <a:sym typeface="Symbol" pitchFamily="18" charset="2"/>
              </a:rPr>
              <a:t></a:t>
            </a:r>
            <a:r>
              <a:rPr lang="en-US" altLang="en-US" sz="2800" b="1">
                <a:latin typeface="Courier New" pitchFamily="49" charset="0"/>
              </a:rPr>
              <a:t> U</a:t>
            </a:r>
          </a:p>
          <a:p>
            <a:pPr marL="334963" indent="-334963">
              <a:spcBef>
                <a:spcPct val="10000"/>
              </a:spcBef>
              <a:buFontTx/>
              <a:buNone/>
            </a:pPr>
            <a:r>
              <a:rPr lang="en-US" altLang="en-US" sz="2600">
                <a:latin typeface="Arial" charset="0"/>
              </a:rPr>
              <a:t>	might look like this:</a:t>
            </a:r>
          </a:p>
          <a:p>
            <a:pPr marL="334963" indent="-33496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				LOAD R1,X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				MULT R1,Y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				LOAD R2,W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				MULT R2,U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				ADD  R1,R2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				STORE Z,R1</a:t>
            </a:r>
          </a:p>
        </p:txBody>
      </p:sp>
      <p:sp>
        <p:nvSpPr>
          <p:cNvPr id="678916" name="Text Box 4"/>
          <p:cNvSpPr txBox="1">
            <a:spLocks noChangeArrowheads="1"/>
          </p:cNvSpPr>
          <p:nvPr/>
        </p:nvSpPr>
        <p:spPr bwMode="auto">
          <a:xfrm>
            <a:off x="5867400" y="4108867"/>
            <a:ext cx="2438400" cy="17851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200" b="1" baseline="0" dirty="0">
                <a:solidFill>
                  <a:srgbClr val="CC3300"/>
                </a:solidFill>
              </a:rPr>
              <a:t>Note: </a:t>
            </a:r>
            <a:r>
              <a:rPr lang="en-US" altLang="en-US" sz="2200" b="1" dirty="0">
                <a:solidFill>
                  <a:srgbClr val="CC3300"/>
                </a:solidFill>
              </a:rPr>
              <a:t>Two</a:t>
            </a:r>
            <a:r>
              <a:rPr lang="en-US" altLang="en-US" sz="2200" b="1" baseline="0" dirty="0">
                <a:solidFill>
                  <a:srgbClr val="CC3300"/>
                </a:solidFill>
              </a:rPr>
              <a:t>-address ISAs usually require one operand to be a register.</a:t>
            </a:r>
            <a:endParaRPr lang="en-US" altLang="en-US" baseline="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1E34-AAE9-4784-9866-ECDA58EC44C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 dirty="0">
                <a:solidFill>
                  <a:schemeClr val="tx1"/>
                </a:solidFill>
                <a:latin typeface="Arial" charset="0"/>
              </a:rPr>
              <a:t>Instruction Formats</a:t>
            </a:r>
            <a:endParaRPr lang="en-US" altLang="en-US" sz="3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7620000" cy="426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334963" indent="-334963">
              <a:spcBef>
                <a:spcPct val="10000"/>
              </a:spcBef>
            </a:pPr>
            <a:r>
              <a:rPr lang="en-US" altLang="en-US" sz="2600" dirty="0">
                <a:latin typeface="Arial" charset="0"/>
              </a:rPr>
              <a:t>In a one-address ISA, like MARIE, the infix expression, </a:t>
            </a:r>
          </a:p>
          <a:p>
            <a:pPr marL="334963" indent="-334963">
              <a:spcBef>
                <a:spcPct val="10000"/>
              </a:spcBef>
              <a:buFontTx/>
              <a:buNone/>
            </a:pPr>
            <a:r>
              <a:rPr lang="en-US" altLang="en-US" sz="2600" dirty="0">
                <a:latin typeface="Arial" charset="0"/>
              </a:rPr>
              <a:t>		</a:t>
            </a:r>
            <a:r>
              <a:rPr lang="en-US" altLang="en-US" sz="2800" b="1" dirty="0">
                <a:latin typeface="Courier New" pitchFamily="49" charset="0"/>
              </a:rPr>
              <a:t>Z = X </a:t>
            </a:r>
            <a:r>
              <a:rPr lang="en-US" altLang="en-US" sz="2800" b="1" dirty="0">
                <a:latin typeface="Courier New" pitchFamily="49" charset="0"/>
                <a:sym typeface="Symbol" pitchFamily="18" charset="2"/>
              </a:rPr>
              <a:t></a:t>
            </a:r>
            <a:r>
              <a:rPr lang="en-US" altLang="en-US" sz="2800" b="1" dirty="0">
                <a:latin typeface="Courier New" pitchFamily="49" charset="0"/>
              </a:rPr>
              <a:t> Y + W </a:t>
            </a:r>
            <a:r>
              <a:rPr lang="en-US" altLang="en-US" sz="2800" b="1" dirty="0">
                <a:latin typeface="Courier New" pitchFamily="49" charset="0"/>
                <a:sym typeface="Symbol" pitchFamily="18" charset="2"/>
              </a:rPr>
              <a:t></a:t>
            </a:r>
            <a:r>
              <a:rPr lang="en-US" altLang="en-US" sz="2800" b="1" dirty="0">
                <a:latin typeface="Courier New" pitchFamily="49" charset="0"/>
              </a:rPr>
              <a:t> U</a:t>
            </a:r>
          </a:p>
          <a:p>
            <a:pPr marL="334963" indent="-334963">
              <a:spcBef>
                <a:spcPct val="10000"/>
              </a:spcBef>
              <a:buFontTx/>
              <a:buNone/>
            </a:pPr>
            <a:r>
              <a:rPr lang="en-US" altLang="en-US" sz="2600" dirty="0">
                <a:latin typeface="Arial" charset="0"/>
              </a:rPr>
              <a:t>	looks like this: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				LOAD X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				MULT Y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				STORE TEMP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				LOAD W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				MULT U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				ADD TEMP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				STORE Z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400" b="1" dirty="0">
                <a:latin typeface="Courier New" pitchFamily="49" charset="0"/>
              </a:rPr>
              <a:t>This can be implemented based on Accumulator architecture.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3D3E-585B-4132-941C-653340B8D11F}" type="slidenum">
              <a:rPr lang="en-US" altLang="en-US"/>
              <a:pPr/>
              <a:t>28</a:t>
            </a:fld>
            <a:endParaRPr lang="en-US" altLang="en-US" dirty="0"/>
          </a:p>
        </p:txBody>
      </p: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 dirty="0">
                <a:solidFill>
                  <a:schemeClr val="tx1"/>
                </a:solidFill>
                <a:latin typeface="Arial" charset="0"/>
              </a:rPr>
              <a:t>Instruction Formats</a:t>
            </a:r>
            <a:endParaRPr lang="en-US" altLang="en-US" sz="3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7620000" cy="426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334963" indent="-334963">
              <a:spcBef>
                <a:spcPct val="10000"/>
              </a:spcBef>
            </a:pPr>
            <a:r>
              <a:rPr lang="en-US" altLang="en-US" sz="2600" dirty="0">
                <a:latin typeface="Arial" charset="0"/>
              </a:rPr>
              <a:t>In a stack ISA (zero-addressing), the postfix expression, </a:t>
            </a:r>
          </a:p>
          <a:p>
            <a:pPr marL="334963" indent="-334963">
              <a:spcBef>
                <a:spcPct val="10000"/>
              </a:spcBef>
              <a:buFontTx/>
              <a:buNone/>
            </a:pPr>
            <a:r>
              <a:rPr lang="en-US" altLang="en-US" sz="2600" dirty="0">
                <a:latin typeface="Arial" charset="0"/>
              </a:rPr>
              <a:t>		</a:t>
            </a:r>
            <a:r>
              <a:rPr lang="en-US" altLang="en-US" sz="2800" b="1" dirty="0">
                <a:latin typeface="Courier New" pitchFamily="49" charset="0"/>
              </a:rPr>
              <a:t>Z = X Y </a:t>
            </a:r>
            <a:r>
              <a:rPr lang="en-US" altLang="en-US" sz="2800" b="1" dirty="0">
                <a:latin typeface="Courier New" pitchFamily="49" charset="0"/>
                <a:sym typeface="Symbol" pitchFamily="18" charset="2"/>
              </a:rPr>
              <a:t></a:t>
            </a:r>
            <a:r>
              <a:rPr lang="en-US" altLang="en-US" sz="2800" b="1" dirty="0">
                <a:latin typeface="Courier New" pitchFamily="49" charset="0"/>
              </a:rPr>
              <a:t> W U </a:t>
            </a:r>
            <a:r>
              <a:rPr lang="en-US" altLang="en-US" sz="2800" b="1" dirty="0">
                <a:latin typeface="Courier New" pitchFamily="49" charset="0"/>
                <a:sym typeface="Symbol" pitchFamily="18" charset="2"/>
              </a:rPr>
              <a:t></a:t>
            </a:r>
            <a:r>
              <a:rPr lang="en-US" altLang="en-US" sz="2800" b="1" dirty="0">
                <a:latin typeface="Courier New" pitchFamily="49" charset="0"/>
              </a:rPr>
              <a:t> +</a:t>
            </a:r>
          </a:p>
          <a:p>
            <a:pPr marL="334963" indent="-334963">
              <a:spcBef>
                <a:spcPct val="10000"/>
              </a:spcBef>
              <a:buFontTx/>
              <a:buNone/>
            </a:pPr>
            <a:r>
              <a:rPr lang="en-US" altLang="en-US" sz="2600" dirty="0">
                <a:latin typeface="Arial" charset="0"/>
              </a:rPr>
              <a:t>	might look like this:</a:t>
            </a:r>
          </a:p>
          <a:p>
            <a:pPr marL="334963" indent="-334963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				PUSH X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				PUSH Y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				MULT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				PUSH W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				PUSH U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				MULT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				ADD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				POP Z</a:t>
            </a:r>
            <a:endParaRPr lang="en-US" altLang="en-US" sz="26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0705-4082-48A8-9633-75A769F520EA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 dirty="0">
                <a:solidFill>
                  <a:schemeClr val="tx1"/>
                </a:solidFill>
                <a:latin typeface="Arial" charset="0"/>
              </a:rPr>
              <a:t>Instruction Formats</a:t>
            </a:r>
            <a:endParaRPr lang="en-US" altLang="en-US" sz="3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43000"/>
            <a:ext cx="8001000" cy="457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dirty="0">
                <a:latin typeface="Arial" charset="0"/>
              </a:rPr>
              <a:t>Stack architectures require us to think about arithmetic expressions a little differently.</a:t>
            </a:r>
          </a:p>
          <a:p>
            <a:pPr>
              <a:spcBef>
                <a:spcPct val="40000"/>
              </a:spcBef>
            </a:pPr>
            <a:r>
              <a:rPr lang="en-US" altLang="en-US" sz="2600" dirty="0">
                <a:latin typeface="Arial" charset="0"/>
              </a:rPr>
              <a:t>We are accustomed to writing expressions using </a:t>
            </a:r>
            <a:r>
              <a:rPr lang="en-US" altLang="en-US" sz="2600" i="1" dirty="0">
                <a:solidFill>
                  <a:srgbClr val="0070C0"/>
                </a:solidFill>
                <a:latin typeface="Arial" charset="0"/>
              </a:rPr>
              <a:t>infix</a:t>
            </a:r>
            <a:r>
              <a:rPr lang="en-US" altLang="en-US" sz="2600" dirty="0">
                <a:latin typeface="Arial" charset="0"/>
              </a:rPr>
              <a:t> notation, such as: Z = X + Y.</a:t>
            </a:r>
          </a:p>
          <a:p>
            <a:pPr>
              <a:spcBef>
                <a:spcPct val="40000"/>
              </a:spcBef>
            </a:pPr>
            <a:r>
              <a:rPr lang="en-US" altLang="en-US" sz="2600" dirty="0">
                <a:latin typeface="Arial" charset="0"/>
              </a:rPr>
              <a:t>Stack arithmetic requires that we use </a:t>
            </a:r>
            <a:r>
              <a:rPr lang="en-US" altLang="en-US" sz="2600" i="1" dirty="0">
                <a:solidFill>
                  <a:srgbClr val="0070C0"/>
                </a:solidFill>
                <a:latin typeface="Arial" charset="0"/>
              </a:rPr>
              <a:t>postfix</a:t>
            </a:r>
            <a:r>
              <a:rPr lang="en-US" altLang="en-US" sz="2600" dirty="0">
                <a:latin typeface="Arial" charset="0"/>
              </a:rPr>
              <a:t> notation: Z = XY+.</a:t>
            </a:r>
          </a:p>
          <a:p>
            <a:pPr lvl="1">
              <a:spcBef>
                <a:spcPct val="40000"/>
              </a:spcBef>
            </a:pPr>
            <a:r>
              <a:rPr lang="en-US" altLang="en-US" sz="2400" dirty="0"/>
              <a:t>This is also called </a:t>
            </a:r>
            <a:r>
              <a:rPr lang="en-US" altLang="en-US" sz="2400" i="1" dirty="0"/>
              <a:t>reverse Polish notation</a:t>
            </a:r>
            <a:r>
              <a:rPr lang="en-US" altLang="en-US" sz="2400" dirty="0"/>
              <a:t>, (somewhat) in honor of its Polish inventor, Jan Lukasiewicz (1878 - 1956).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1C33926-3A1C-BDB2-7ECE-BBC501E56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rgbClr val="66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rgbClr val="FF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rgbClr val="FF99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th-TH" altLang="en-US" sz="180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A2DFAEC-2BE3-FDBA-0FC8-8155449C0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rgbClr val="66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rgbClr val="FF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rgbClr val="FF99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th-TH" altLang="en-US" sz="1800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0140B1E-C65B-45C2-08D9-3A6344F68F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4114800" cy="850900"/>
          </a:xfrm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dirty="0"/>
              <a:t>What is an instruction set?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E704027F-2537-816C-66A4-E3EF7CA233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2"/>
            <a:ext cx="3826768" cy="5184923"/>
          </a:xfrm>
          <a:noFill/>
        </p:spPr>
        <p:txBody>
          <a:bodyPr lIns="90488" tIns="44450" rIns="90488" bIns="44450">
            <a:normAutofit fontScale="92500"/>
          </a:bodyPr>
          <a:lstStyle/>
          <a:p>
            <a:pPr eaLnBrk="1" hangingPunct="1"/>
            <a:r>
              <a:rPr lang="en-US" altLang="en-US" dirty="0"/>
              <a:t>The complete collection of instructions that are understood by a CPU</a:t>
            </a:r>
          </a:p>
          <a:p>
            <a:pPr eaLnBrk="1" hangingPunct="1"/>
            <a:r>
              <a:rPr lang="en-US" altLang="en-US" dirty="0">
                <a:ea typeface="Angsana New" panose="02020603050405020304" pitchFamily="18" charset="-34"/>
              </a:rPr>
              <a:t>Machine instruction or code (In Binary)</a:t>
            </a:r>
          </a:p>
          <a:p>
            <a:pPr lvl="1" eaLnBrk="1" hangingPunct="1"/>
            <a:r>
              <a:rPr lang="en-US" altLang="en-US" dirty="0">
                <a:ea typeface="Angsana New" panose="02020603050405020304" pitchFamily="18" charset="-34"/>
              </a:rPr>
              <a:t>Usually represented by assembly codes </a:t>
            </a:r>
          </a:p>
          <a:p>
            <a:pPr lvl="1" eaLnBrk="1" hangingPunct="1">
              <a:buNone/>
            </a:pPr>
            <a:r>
              <a:rPr lang="en-US" altLang="en-US" dirty="0">
                <a:ea typeface="Angsana New" panose="02020603050405020304" pitchFamily="18" charset="-34"/>
              </a:rPr>
              <a:t>	(or mnemonics)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2" name="Content Placeholder 2">
            <a:extLst>
              <a:ext uri="{FF2B5EF4-FFF2-40B4-BE49-F238E27FC236}">
                <a16:creationId xmlns:a16="http://schemas.microsoft.com/office/drawing/2014/main" id="{7F68F4BB-727E-82DD-E429-DF379AF3F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74" y="22746"/>
            <a:ext cx="3125787" cy="681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F0F870-7781-1015-A4D4-9E8BD6A18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7661" y="284873"/>
            <a:ext cx="165618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2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folHlink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folHlink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folHlink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folHlink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folHlink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Instruction set architecture of MARIE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043C-2AB2-49DC-B1D1-F93E9ACD1674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 dirty="0">
                <a:solidFill>
                  <a:schemeClr val="tx1"/>
                </a:solidFill>
                <a:latin typeface="Arial" charset="0"/>
              </a:rPr>
              <a:t>Instruction Formats</a:t>
            </a:r>
            <a:endParaRPr lang="en-US" altLang="en-US" sz="3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6200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dirty="0">
                <a:latin typeface="Arial" charset="0"/>
              </a:rPr>
              <a:t>The principal advantage of postfix notation is that parentheses are not used.</a:t>
            </a:r>
          </a:p>
          <a:p>
            <a:pPr>
              <a:spcBef>
                <a:spcPct val="60000"/>
              </a:spcBef>
            </a:pPr>
            <a:r>
              <a:rPr lang="en-US" altLang="en-US" sz="2600" dirty="0">
                <a:latin typeface="Arial" charset="0"/>
              </a:rPr>
              <a:t>For example, the infix expression, 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altLang="en-US" sz="2600" dirty="0">
                <a:latin typeface="Arial" charset="0"/>
              </a:rPr>
              <a:t>		</a:t>
            </a:r>
            <a:r>
              <a:rPr lang="en-US" altLang="en-US" sz="2800" b="1" dirty="0">
                <a:latin typeface="Courier New" pitchFamily="49" charset="0"/>
              </a:rPr>
              <a:t>Z = (X </a:t>
            </a:r>
            <a:r>
              <a:rPr lang="en-US" altLang="en-US" sz="2800" b="1" dirty="0">
                <a:latin typeface="Courier New" pitchFamily="49" charset="0"/>
                <a:sym typeface="Symbol" pitchFamily="18" charset="2"/>
              </a:rPr>
              <a:t></a:t>
            </a:r>
            <a:r>
              <a:rPr lang="en-US" altLang="en-US" sz="2800" b="1" dirty="0">
                <a:latin typeface="Courier New" pitchFamily="49" charset="0"/>
              </a:rPr>
              <a:t> Y) + (W </a:t>
            </a:r>
            <a:r>
              <a:rPr lang="en-US" altLang="en-US" sz="2800" b="1" dirty="0">
                <a:latin typeface="Courier New" pitchFamily="49" charset="0"/>
                <a:sym typeface="Symbol" pitchFamily="18" charset="2"/>
              </a:rPr>
              <a:t></a:t>
            </a:r>
            <a:r>
              <a:rPr lang="en-US" altLang="en-US" sz="2800" b="1" dirty="0">
                <a:latin typeface="Courier New" pitchFamily="49" charset="0"/>
              </a:rPr>
              <a:t> U),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altLang="en-US" sz="2600" dirty="0">
                <a:latin typeface="Arial" charset="0"/>
              </a:rPr>
              <a:t>	becomes: 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altLang="en-US" sz="2600" dirty="0">
                <a:latin typeface="Arial" charset="0"/>
              </a:rPr>
              <a:t>		</a:t>
            </a:r>
            <a:r>
              <a:rPr lang="en-US" altLang="en-US" sz="2800" b="1" dirty="0">
                <a:latin typeface="Courier New" pitchFamily="49" charset="0"/>
              </a:rPr>
              <a:t>Z = X Y </a:t>
            </a:r>
            <a:r>
              <a:rPr lang="en-US" altLang="en-US" sz="2800" b="1" dirty="0">
                <a:latin typeface="Courier New" pitchFamily="49" charset="0"/>
                <a:sym typeface="Symbol" pitchFamily="18" charset="2"/>
              </a:rPr>
              <a:t></a:t>
            </a:r>
            <a:r>
              <a:rPr lang="en-US" altLang="en-US" sz="2800" b="1" dirty="0">
                <a:latin typeface="Courier New" pitchFamily="49" charset="0"/>
              </a:rPr>
              <a:t> W U </a:t>
            </a:r>
            <a:r>
              <a:rPr lang="en-US" altLang="en-US" sz="2800" b="1" dirty="0">
                <a:latin typeface="Courier New" pitchFamily="49" charset="0"/>
                <a:sym typeface="Symbol" pitchFamily="18" charset="2"/>
              </a:rPr>
              <a:t></a:t>
            </a:r>
            <a:r>
              <a:rPr lang="en-US" altLang="en-US" sz="2800" b="1" dirty="0">
                <a:latin typeface="Courier New" pitchFamily="49" charset="0"/>
              </a:rPr>
              <a:t> +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altLang="en-US" sz="2600" dirty="0">
                <a:latin typeface="Arial" charset="0"/>
              </a:rPr>
              <a:t>	in postfix notation.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D430-C973-4249-A43C-CFDE97711E11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 dirty="0">
                <a:solidFill>
                  <a:schemeClr val="tx1"/>
                </a:solidFill>
                <a:latin typeface="Arial" charset="0"/>
              </a:rPr>
              <a:t>Instruction Formats</a:t>
            </a:r>
            <a:endParaRPr lang="en-US" altLang="en-US" sz="3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43000"/>
            <a:ext cx="8001000" cy="457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dirty="0">
                <a:latin typeface="Arial" charset="0"/>
              </a:rPr>
              <a:t>Example: Convert the infix expression (2+3) - 6/3 to postfix:</a:t>
            </a:r>
            <a:endParaRPr lang="en-US" altLang="en-US" sz="2800" dirty="0"/>
          </a:p>
        </p:txBody>
      </p:sp>
      <p:grpSp>
        <p:nvGrpSpPr>
          <p:cNvPr id="737287" name="Group 7"/>
          <p:cNvGrpSpPr>
            <a:grpSpLocks/>
          </p:cNvGrpSpPr>
          <p:nvPr/>
        </p:nvGrpSpPr>
        <p:grpSpPr bwMode="auto">
          <a:xfrm>
            <a:off x="533400" y="2209800"/>
            <a:ext cx="8153400" cy="1981200"/>
            <a:chOff x="336" y="1392"/>
            <a:chExt cx="5136" cy="1248"/>
          </a:xfrm>
        </p:grpSpPr>
        <p:sp>
          <p:nvSpPr>
            <p:cNvPr id="737286" name="Rectangle 6"/>
            <p:cNvSpPr>
              <a:spLocks noChangeArrowheads="1"/>
            </p:cNvSpPr>
            <p:nvPr/>
          </p:nvSpPr>
          <p:spPr bwMode="auto">
            <a:xfrm>
              <a:off x="336" y="1392"/>
              <a:ext cx="5136" cy="1248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7284" name="Text Box 4"/>
            <p:cNvSpPr txBox="1">
              <a:spLocks noChangeArrowheads="1"/>
            </p:cNvSpPr>
            <p:nvPr/>
          </p:nvSpPr>
          <p:spPr bwMode="auto">
            <a:xfrm>
              <a:off x="1776" y="1429"/>
              <a:ext cx="3600" cy="1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anchor="ctr">
              <a:spAutoFit/>
            </a:bodyPr>
            <a:lstStyle/>
            <a:p>
              <a:r>
                <a:rPr lang="en-US" altLang="en-US" sz="2800" dirty="0"/>
                <a:t>The sum 2 + 3 in parentheses takes precedence; we replace the term with </a:t>
              </a:r>
            </a:p>
            <a:p>
              <a:r>
                <a:rPr lang="en-US" altLang="en-US" sz="2800" dirty="0"/>
                <a:t>2 3 +.</a:t>
              </a:r>
            </a:p>
          </p:txBody>
        </p:sp>
        <p:sp>
          <p:nvSpPr>
            <p:cNvPr id="737285" name="Text Box 5"/>
            <p:cNvSpPr txBox="1">
              <a:spLocks noChangeArrowheads="1"/>
            </p:cNvSpPr>
            <p:nvPr/>
          </p:nvSpPr>
          <p:spPr bwMode="auto">
            <a:xfrm>
              <a:off x="509" y="1721"/>
              <a:ext cx="11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800" baseline="0" dirty="0">
                  <a:solidFill>
                    <a:srgbClr val="FF0000"/>
                  </a:solidFill>
                  <a:latin typeface="Arial" charset="0"/>
                </a:rPr>
                <a:t>2 3+ </a:t>
              </a:r>
              <a:r>
                <a:rPr lang="en-US" altLang="en-US" sz="2800" baseline="0" dirty="0">
                  <a:latin typeface="Arial" charset="0"/>
                </a:rPr>
                <a:t>- 6/3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830D-E1AA-4DF4-A138-0C482FEF3C08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39330" name="Rectangle 2"/>
          <p:cNvSpPr>
            <a:spLocks noChangeArrowheads="1"/>
          </p:cNvSpPr>
          <p:nvPr/>
        </p:nvSpPr>
        <p:spPr bwMode="auto">
          <a:xfrm>
            <a:off x="533400" y="2209800"/>
            <a:ext cx="8153400" cy="1981200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 dirty="0">
                <a:solidFill>
                  <a:schemeClr val="tx1"/>
                </a:solidFill>
                <a:latin typeface="Arial" charset="0"/>
              </a:rPr>
              <a:t>Instruction Formats</a:t>
            </a:r>
            <a:endParaRPr lang="en-US" altLang="en-US" sz="3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393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1500" y="1143000"/>
            <a:ext cx="8001000" cy="457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Example: Convert the infix expression (2+3) - 6/3 to postfix:</a:t>
            </a:r>
            <a:endParaRPr lang="en-US" altLang="en-US" sz="2800"/>
          </a:p>
        </p:txBody>
      </p:sp>
      <p:sp>
        <p:nvSpPr>
          <p:cNvPr id="739333" name="Text Box 5"/>
          <p:cNvSpPr txBox="1">
            <a:spLocks noChangeArrowheads="1"/>
          </p:cNvSpPr>
          <p:nvPr/>
        </p:nvSpPr>
        <p:spPr bwMode="auto">
          <a:xfrm>
            <a:off x="2819400" y="2484438"/>
            <a:ext cx="5715000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anchor="ctr">
            <a:spAutoFit/>
          </a:bodyPr>
          <a:lstStyle/>
          <a:p>
            <a:r>
              <a:rPr lang="en-US" altLang="en-US" sz="2800" dirty="0"/>
              <a:t>The division operator takes next precedence; we replace 6/3 with </a:t>
            </a:r>
          </a:p>
          <a:p>
            <a:r>
              <a:rPr lang="en-US" altLang="en-US" sz="2800" dirty="0"/>
              <a:t>6 3 /.</a:t>
            </a:r>
          </a:p>
        </p:txBody>
      </p:sp>
      <p:sp>
        <p:nvSpPr>
          <p:cNvPr id="739334" name="Text Box 6"/>
          <p:cNvSpPr txBox="1">
            <a:spLocks noChangeArrowheads="1"/>
          </p:cNvSpPr>
          <p:nvPr/>
        </p:nvSpPr>
        <p:spPr bwMode="auto">
          <a:xfrm>
            <a:off x="758825" y="2732088"/>
            <a:ext cx="1895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800" baseline="0" dirty="0">
                <a:latin typeface="Arial" charset="0"/>
              </a:rPr>
              <a:t>2 3+ - </a:t>
            </a:r>
            <a:r>
              <a:rPr lang="en-US" altLang="en-US" sz="2800" baseline="0" dirty="0">
                <a:solidFill>
                  <a:srgbClr val="FF0000"/>
                </a:solidFill>
                <a:latin typeface="Arial" charset="0"/>
              </a:rPr>
              <a:t>6 3/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3523-997F-4A0A-9C4F-EA8D85050594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741378" name="Rectangle 2"/>
          <p:cNvSpPr>
            <a:spLocks noChangeArrowheads="1"/>
          </p:cNvSpPr>
          <p:nvPr/>
        </p:nvSpPr>
        <p:spPr bwMode="auto">
          <a:xfrm>
            <a:off x="533400" y="2209800"/>
            <a:ext cx="8153400" cy="1981200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1379" name="Rectangle 3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 dirty="0">
                <a:solidFill>
                  <a:schemeClr val="tx1"/>
                </a:solidFill>
                <a:latin typeface="Arial" charset="0"/>
              </a:rPr>
              <a:t>Instruction Formats</a:t>
            </a:r>
            <a:endParaRPr lang="en-US" altLang="en-US" sz="3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413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1500" y="1143000"/>
            <a:ext cx="8001000" cy="457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dirty="0">
                <a:latin typeface="Arial" charset="0"/>
              </a:rPr>
              <a:t>Example: Convert the infix expression (2+3) - 6/3 to postfix:</a:t>
            </a:r>
            <a:endParaRPr lang="en-US" altLang="en-US" sz="2800" dirty="0"/>
          </a:p>
        </p:txBody>
      </p:sp>
      <p:sp>
        <p:nvSpPr>
          <p:cNvPr id="741381" name="Text Box 5"/>
          <p:cNvSpPr txBox="1">
            <a:spLocks noChangeArrowheads="1"/>
          </p:cNvSpPr>
          <p:nvPr/>
        </p:nvSpPr>
        <p:spPr bwMode="auto">
          <a:xfrm>
            <a:off x="2819400" y="2485549"/>
            <a:ext cx="5715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anchor="ctr">
            <a:spAutoFit/>
          </a:bodyPr>
          <a:lstStyle/>
          <a:p>
            <a:r>
              <a:rPr lang="en-US" altLang="en-US" sz="2800" dirty="0"/>
              <a:t>The quotient 6/3 is subtracted from the sum of 2 + 3, so we move the - operator to the end.</a:t>
            </a:r>
          </a:p>
        </p:txBody>
      </p:sp>
      <p:sp>
        <p:nvSpPr>
          <p:cNvPr id="741382" name="Text Box 6"/>
          <p:cNvSpPr txBox="1">
            <a:spLocks noChangeArrowheads="1"/>
          </p:cNvSpPr>
          <p:nvPr/>
        </p:nvSpPr>
        <p:spPr bwMode="auto">
          <a:xfrm>
            <a:off x="758825" y="2732088"/>
            <a:ext cx="1895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800" baseline="0" dirty="0">
                <a:latin typeface="Arial" charset="0"/>
              </a:rPr>
              <a:t>2 3+ 6 3/ </a:t>
            </a:r>
            <a:r>
              <a:rPr lang="en-US" altLang="en-US" sz="2800" baseline="0" dirty="0">
                <a:solidFill>
                  <a:srgbClr val="FF0000"/>
                </a:solidFill>
                <a:latin typeface="Arial" charset="0"/>
              </a:rPr>
              <a:t>-</a:t>
            </a:r>
            <a:r>
              <a:rPr lang="en-US" altLang="en-US" sz="2800" baseline="0" dirty="0">
                <a:latin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8C5A-E83D-464A-BBEE-20F0F91B4F35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 dirty="0">
                <a:solidFill>
                  <a:schemeClr val="tx1"/>
                </a:solidFill>
                <a:latin typeface="Arial" charset="0"/>
              </a:rPr>
              <a:t>Instruction Formats</a:t>
            </a:r>
            <a:endParaRPr lang="en-US" altLang="en-US" sz="3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45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1500" y="914400"/>
            <a:ext cx="8001000" cy="541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dirty="0">
                <a:latin typeface="Arial" charset="0"/>
              </a:rPr>
              <a:t>Example: Use a stack to evaluate the postfix expression 2 3 + 6 3 / - :</a:t>
            </a:r>
            <a:endParaRPr lang="en-US" altLang="en-US" sz="2800" dirty="0"/>
          </a:p>
        </p:txBody>
      </p:sp>
      <p:grpSp>
        <p:nvGrpSpPr>
          <p:cNvPr id="745491" name="Group 19"/>
          <p:cNvGrpSpPr>
            <a:grpSpLocks/>
          </p:cNvGrpSpPr>
          <p:nvPr/>
        </p:nvGrpSpPr>
        <p:grpSpPr bwMode="auto">
          <a:xfrm>
            <a:off x="533400" y="2209800"/>
            <a:ext cx="8153400" cy="3352800"/>
            <a:chOff x="336" y="1392"/>
            <a:chExt cx="5136" cy="2112"/>
          </a:xfrm>
        </p:grpSpPr>
        <p:sp>
          <p:nvSpPr>
            <p:cNvPr id="745474" name="Rectangle 2"/>
            <p:cNvSpPr>
              <a:spLocks noChangeArrowheads="1"/>
            </p:cNvSpPr>
            <p:nvPr/>
          </p:nvSpPr>
          <p:spPr bwMode="auto">
            <a:xfrm>
              <a:off x="336" y="1392"/>
              <a:ext cx="5136" cy="2112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5477" name="Text Box 5"/>
            <p:cNvSpPr txBox="1">
              <a:spLocks noChangeArrowheads="1"/>
            </p:cNvSpPr>
            <p:nvPr/>
          </p:nvSpPr>
          <p:spPr bwMode="auto">
            <a:xfrm>
              <a:off x="576" y="1476"/>
              <a:ext cx="2544" cy="1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anchor="ctr">
              <a:spAutoFit/>
            </a:bodyPr>
            <a:lstStyle/>
            <a:p>
              <a:r>
                <a:rPr lang="en-US" altLang="en-US" sz="3200" dirty="0"/>
                <a:t>Scanning the expression from left to right, push operands onto the stack, until an operator is found</a:t>
              </a:r>
            </a:p>
          </p:txBody>
        </p:sp>
        <p:sp>
          <p:nvSpPr>
            <p:cNvPr id="745478" name="Text Box 6"/>
            <p:cNvSpPr txBox="1">
              <a:spLocks noChangeArrowheads="1"/>
            </p:cNvSpPr>
            <p:nvPr/>
          </p:nvSpPr>
          <p:spPr bwMode="auto">
            <a:xfrm>
              <a:off x="3984" y="1632"/>
              <a:ext cx="288" cy="33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en-US" sz="2800" baseline="0">
                  <a:latin typeface="Arial" charset="0"/>
                </a:rPr>
                <a:t>6  </a:t>
              </a:r>
            </a:p>
          </p:txBody>
        </p:sp>
        <p:sp>
          <p:nvSpPr>
            <p:cNvPr id="745479" name="Text Box 7"/>
            <p:cNvSpPr txBox="1">
              <a:spLocks noChangeArrowheads="1"/>
            </p:cNvSpPr>
            <p:nvPr/>
          </p:nvSpPr>
          <p:spPr bwMode="auto">
            <a:xfrm>
              <a:off x="3360" y="2981"/>
              <a:ext cx="288" cy="33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en-US" sz="2800" baseline="0">
                  <a:latin typeface="Arial" charset="0"/>
                </a:rPr>
                <a:t>2  </a:t>
              </a:r>
            </a:p>
          </p:txBody>
        </p:sp>
        <p:sp>
          <p:nvSpPr>
            <p:cNvPr id="745480" name="Text Box 8"/>
            <p:cNvSpPr txBox="1">
              <a:spLocks noChangeArrowheads="1"/>
            </p:cNvSpPr>
            <p:nvPr/>
          </p:nvSpPr>
          <p:spPr bwMode="auto">
            <a:xfrm>
              <a:off x="4272" y="1632"/>
              <a:ext cx="288" cy="33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en-US" sz="2800" baseline="0">
                  <a:latin typeface="Arial" charset="0"/>
                </a:rPr>
                <a:t>3  </a:t>
              </a:r>
            </a:p>
          </p:txBody>
        </p:sp>
        <p:sp>
          <p:nvSpPr>
            <p:cNvPr id="745481" name="Text Box 9"/>
            <p:cNvSpPr txBox="1">
              <a:spLocks noChangeArrowheads="1"/>
            </p:cNvSpPr>
            <p:nvPr/>
          </p:nvSpPr>
          <p:spPr bwMode="auto">
            <a:xfrm>
              <a:off x="3360" y="2640"/>
              <a:ext cx="288" cy="33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en-US" sz="2800" baseline="0">
                  <a:latin typeface="Arial" charset="0"/>
                </a:rPr>
                <a:t>3  </a:t>
              </a:r>
            </a:p>
          </p:txBody>
        </p:sp>
        <p:sp>
          <p:nvSpPr>
            <p:cNvPr id="745482" name="Text Box 10"/>
            <p:cNvSpPr txBox="1">
              <a:spLocks noChangeArrowheads="1"/>
            </p:cNvSpPr>
            <p:nvPr/>
          </p:nvSpPr>
          <p:spPr bwMode="auto">
            <a:xfrm>
              <a:off x="3696" y="1632"/>
              <a:ext cx="288" cy="33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en-US" sz="2800" baseline="0">
                  <a:latin typeface="Arial" charset="0"/>
                </a:rPr>
                <a:t>+  </a:t>
              </a:r>
            </a:p>
          </p:txBody>
        </p:sp>
        <p:sp>
          <p:nvSpPr>
            <p:cNvPr id="745483" name="Text Box 11"/>
            <p:cNvSpPr txBox="1">
              <a:spLocks noChangeArrowheads="1"/>
            </p:cNvSpPr>
            <p:nvPr/>
          </p:nvSpPr>
          <p:spPr bwMode="auto">
            <a:xfrm>
              <a:off x="4848" y="1632"/>
              <a:ext cx="288" cy="33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800" baseline="0">
                  <a:latin typeface="Arial" charset="0"/>
                </a:rPr>
                <a:t>-  </a:t>
              </a:r>
            </a:p>
          </p:txBody>
        </p:sp>
        <p:sp>
          <p:nvSpPr>
            <p:cNvPr id="745484" name="Text Box 12"/>
            <p:cNvSpPr txBox="1">
              <a:spLocks noChangeArrowheads="1"/>
            </p:cNvSpPr>
            <p:nvPr/>
          </p:nvSpPr>
          <p:spPr bwMode="auto">
            <a:xfrm>
              <a:off x="4560" y="1632"/>
              <a:ext cx="288" cy="33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800" baseline="0">
                  <a:latin typeface="Arial" charset="0"/>
                </a:rPr>
                <a:t>/  </a:t>
              </a:r>
            </a:p>
          </p:txBody>
        </p:sp>
        <p:sp>
          <p:nvSpPr>
            <p:cNvPr id="745485" name="Line 13"/>
            <p:cNvSpPr>
              <a:spLocks noChangeShapeType="1"/>
            </p:cNvSpPr>
            <p:nvPr/>
          </p:nvSpPr>
          <p:spPr bwMode="auto">
            <a:xfrm>
              <a:off x="3840" y="1968"/>
              <a:ext cx="0" cy="28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45486" name="Text Box 14"/>
            <p:cNvSpPr txBox="1">
              <a:spLocks noChangeArrowheads="1"/>
            </p:cNvSpPr>
            <p:nvPr/>
          </p:nvSpPr>
          <p:spPr bwMode="auto">
            <a:xfrm>
              <a:off x="3408" y="1632"/>
              <a:ext cx="288" cy="33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en-US" sz="2800" baseline="0">
                  <a:latin typeface="Arial" charset="0"/>
                </a:rPr>
                <a:t>3  </a:t>
              </a:r>
            </a:p>
          </p:txBody>
        </p:sp>
        <p:sp>
          <p:nvSpPr>
            <p:cNvPr id="745487" name="Text Box 15"/>
            <p:cNvSpPr txBox="1">
              <a:spLocks noChangeArrowheads="1"/>
            </p:cNvSpPr>
            <p:nvPr/>
          </p:nvSpPr>
          <p:spPr bwMode="auto">
            <a:xfrm>
              <a:off x="3120" y="1632"/>
              <a:ext cx="288" cy="33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en-US" sz="2800" baseline="0">
                  <a:latin typeface="Arial" charset="0"/>
                </a:rPr>
                <a:t>2  </a:t>
              </a:r>
            </a:p>
          </p:txBody>
        </p:sp>
        <p:sp>
          <p:nvSpPr>
            <p:cNvPr id="745488" name="Rectangle 16"/>
            <p:cNvSpPr>
              <a:spLocks noChangeArrowheads="1"/>
            </p:cNvSpPr>
            <p:nvPr/>
          </p:nvSpPr>
          <p:spPr bwMode="auto">
            <a:xfrm>
              <a:off x="3168" y="1680"/>
              <a:ext cx="432" cy="240"/>
            </a:xfrm>
            <a:prstGeom prst="rect">
              <a:avLst/>
            </a:prstGeom>
            <a:solidFill>
              <a:srgbClr val="FFFFCC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4A39F-1299-43CB-8861-BF16CA0D60E2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757762" name="Rectangle 2"/>
          <p:cNvSpPr>
            <a:spLocks noChangeArrowheads="1"/>
          </p:cNvSpPr>
          <p:nvPr/>
        </p:nvSpPr>
        <p:spPr bwMode="auto">
          <a:xfrm>
            <a:off x="533400" y="2209800"/>
            <a:ext cx="8153400" cy="3352800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763" name="Rectangle 3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 dirty="0">
                <a:solidFill>
                  <a:schemeClr val="tx1"/>
                </a:solidFill>
                <a:latin typeface="Arial" charset="0"/>
              </a:rPr>
              <a:t>Instruction Formats</a:t>
            </a:r>
            <a:endParaRPr lang="en-US" altLang="en-US" sz="3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577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1500" y="914400"/>
            <a:ext cx="8001000" cy="541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dirty="0">
                <a:latin typeface="Arial" charset="0"/>
              </a:rPr>
              <a:t>Example: Use a stack to evaluate the postfix expression 2 3 + 6 3 / - :</a:t>
            </a:r>
            <a:endParaRPr lang="en-US" altLang="en-US" sz="2800" dirty="0"/>
          </a:p>
        </p:txBody>
      </p:sp>
      <p:sp>
        <p:nvSpPr>
          <p:cNvPr id="757765" name="Text Box 5"/>
          <p:cNvSpPr txBox="1">
            <a:spLocks noChangeArrowheads="1"/>
          </p:cNvSpPr>
          <p:nvPr/>
        </p:nvSpPr>
        <p:spPr bwMode="auto">
          <a:xfrm>
            <a:off x="914400" y="2745224"/>
            <a:ext cx="4038600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anchor="ctr">
            <a:spAutoFit/>
          </a:bodyPr>
          <a:lstStyle/>
          <a:p>
            <a:r>
              <a:rPr lang="en-US" altLang="en-US" sz="2800" dirty="0"/>
              <a:t>Pop the two operands and carry out the operation indicated by the operator. Push the result back on the stack.</a:t>
            </a:r>
          </a:p>
        </p:txBody>
      </p:sp>
      <p:sp>
        <p:nvSpPr>
          <p:cNvPr id="757766" name="Text Box 6"/>
          <p:cNvSpPr txBox="1">
            <a:spLocks noChangeArrowheads="1"/>
          </p:cNvSpPr>
          <p:nvPr/>
        </p:nvSpPr>
        <p:spPr bwMode="auto">
          <a:xfrm>
            <a:off x="63246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6  </a:t>
            </a:r>
          </a:p>
        </p:txBody>
      </p:sp>
      <p:sp>
        <p:nvSpPr>
          <p:cNvPr id="757767" name="Text Box 7"/>
          <p:cNvSpPr txBox="1">
            <a:spLocks noChangeArrowheads="1"/>
          </p:cNvSpPr>
          <p:nvPr/>
        </p:nvSpPr>
        <p:spPr bwMode="auto">
          <a:xfrm>
            <a:off x="5334000" y="4732338"/>
            <a:ext cx="457200" cy="52546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5  </a:t>
            </a:r>
          </a:p>
        </p:txBody>
      </p:sp>
      <p:sp>
        <p:nvSpPr>
          <p:cNvPr id="757768" name="Text Box 8"/>
          <p:cNvSpPr txBox="1">
            <a:spLocks noChangeArrowheads="1"/>
          </p:cNvSpPr>
          <p:nvPr/>
        </p:nvSpPr>
        <p:spPr bwMode="auto">
          <a:xfrm>
            <a:off x="67818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3  </a:t>
            </a:r>
          </a:p>
        </p:txBody>
      </p:sp>
      <p:sp>
        <p:nvSpPr>
          <p:cNvPr id="757770" name="Text Box 10"/>
          <p:cNvSpPr txBox="1">
            <a:spLocks noChangeArrowheads="1"/>
          </p:cNvSpPr>
          <p:nvPr/>
        </p:nvSpPr>
        <p:spPr bwMode="auto">
          <a:xfrm>
            <a:off x="58674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+  </a:t>
            </a:r>
          </a:p>
        </p:txBody>
      </p:sp>
      <p:sp>
        <p:nvSpPr>
          <p:cNvPr id="757771" name="Text Box 11"/>
          <p:cNvSpPr txBox="1">
            <a:spLocks noChangeArrowheads="1"/>
          </p:cNvSpPr>
          <p:nvPr/>
        </p:nvSpPr>
        <p:spPr bwMode="auto">
          <a:xfrm>
            <a:off x="76962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800" baseline="0">
                <a:latin typeface="Arial" charset="0"/>
              </a:rPr>
              <a:t>-  </a:t>
            </a:r>
          </a:p>
        </p:txBody>
      </p:sp>
      <p:sp>
        <p:nvSpPr>
          <p:cNvPr id="757772" name="Text Box 12"/>
          <p:cNvSpPr txBox="1">
            <a:spLocks noChangeArrowheads="1"/>
          </p:cNvSpPr>
          <p:nvPr/>
        </p:nvSpPr>
        <p:spPr bwMode="auto">
          <a:xfrm>
            <a:off x="72390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800" baseline="0">
                <a:latin typeface="Arial" charset="0"/>
              </a:rPr>
              <a:t>/  </a:t>
            </a:r>
          </a:p>
        </p:txBody>
      </p:sp>
      <p:sp>
        <p:nvSpPr>
          <p:cNvPr id="757773" name="Line 13"/>
          <p:cNvSpPr>
            <a:spLocks noChangeShapeType="1"/>
          </p:cNvSpPr>
          <p:nvPr/>
        </p:nvSpPr>
        <p:spPr bwMode="auto">
          <a:xfrm>
            <a:off x="6096000" y="3124200"/>
            <a:ext cx="0" cy="4572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7774" name="Text Box 14"/>
          <p:cNvSpPr txBox="1">
            <a:spLocks noChangeArrowheads="1"/>
          </p:cNvSpPr>
          <p:nvPr/>
        </p:nvSpPr>
        <p:spPr bwMode="auto">
          <a:xfrm>
            <a:off x="54102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3  </a:t>
            </a:r>
          </a:p>
        </p:txBody>
      </p:sp>
      <p:sp>
        <p:nvSpPr>
          <p:cNvPr id="757775" name="Text Box 15"/>
          <p:cNvSpPr txBox="1">
            <a:spLocks noChangeArrowheads="1"/>
          </p:cNvSpPr>
          <p:nvPr/>
        </p:nvSpPr>
        <p:spPr bwMode="auto">
          <a:xfrm>
            <a:off x="49530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2  </a:t>
            </a:r>
          </a:p>
        </p:txBody>
      </p:sp>
      <p:sp>
        <p:nvSpPr>
          <p:cNvPr id="757776" name="Rectangle 16"/>
          <p:cNvSpPr>
            <a:spLocks noChangeArrowheads="1"/>
          </p:cNvSpPr>
          <p:nvPr/>
        </p:nvSpPr>
        <p:spPr bwMode="auto">
          <a:xfrm>
            <a:off x="5029200" y="2667000"/>
            <a:ext cx="762000" cy="381000"/>
          </a:xfrm>
          <a:prstGeom prst="rect">
            <a:avLst/>
          </a:prstGeom>
          <a:solidFill>
            <a:srgbClr val="FFFFCC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7DD4-3F69-443F-9371-0F816137FC93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759810" name="Rectangle 2"/>
          <p:cNvSpPr>
            <a:spLocks noChangeArrowheads="1"/>
          </p:cNvSpPr>
          <p:nvPr/>
        </p:nvSpPr>
        <p:spPr bwMode="auto">
          <a:xfrm>
            <a:off x="533400" y="2209800"/>
            <a:ext cx="8153400" cy="3352800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 dirty="0">
                <a:solidFill>
                  <a:schemeClr val="tx1"/>
                </a:solidFill>
                <a:latin typeface="Arial" charset="0"/>
              </a:rPr>
              <a:t>Instruction Formats</a:t>
            </a:r>
            <a:endParaRPr lang="en-US" altLang="en-US" sz="3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598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1500" y="914400"/>
            <a:ext cx="8001000" cy="541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Example: Use a stack to evaluate the postfix expression 2 3 + 6 3 / - :</a:t>
            </a:r>
            <a:endParaRPr lang="en-US" altLang="en-US" sz="2800"/>
          </a:p>
        </p:txBody>
      </p:sp>
      <p:sp>
        <p:nvSpPr>
          <p:cNvPr id="759813" name="Text Box 5"/>
          <p:cNvSpPr txBox="1">
            <a:spLocks noChangeArrowheads="1"/>
          </p:cNvSpPr>
          <p:nvPr/>
        </p:nvSpPr>
        <p:spPr bwMode="auto">
          <a:xfrm>
            <a:off x="914400" y="3084573"/>
            <a:ext cx="4038600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anchor="ctr">
            <a:spAutoFit/>
          </a:bodyPr>
          <a:lstStyle/>
          <a:p>
            <a:r>
              <a:rPr lang="en-US" altLang="en-US" sz="3200" dirty="0"/>
              <a:t>Push operands until another operator is found.</a:t>
            </a:r>
          </a:p>
        </p:txBody>
      </p:sp>
      <p:sp>
        <p:nvSpPr>
          <p:cNvPr id="759814" name="Text Box 6"/>
          <p:cNvSpPr txBox="1">
            <a:spLocks noChangeArrowheads="1"/>
          </p:cNvSpPr>
          <p:nvPr/>
        </p:nvSpPr>
        <p:spPr bwMode="auto">
          <a:xfrm>
            <a:off x="63246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6  </a:t>
            </a:r>
          </a:p>
        </p:txBody>
      </p:sp>
      <p:sp>
        <p:nvSpPr>
          <p:cNvPr id="759815" name="Text Box 7"/>
          <p:cNvSpPr txBox="1">
            <a:spLocks noChangeArrowheads="1"/>
          </p:cNvSpPr>
          <p:nvPr/>
        </p:nvSpPr>
        <p:spPr bwMode="auto">
          <a:xfrm>
            <a:off x="5334000" y="4732338"/>
            <a:ext cx="457200" cy="52546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5  </a:t>
            </a:r>
          </a:p>
        </p:txBody>
      </p:sp>
      <p:sp>
        <p:nvSpPr>
          <p:cNvPr id="759816" name="Text Box 8"/>
          <p:cNvSpPr txBox="1">
            <a:spLocks noChangeArrowheads="1"/>
          </p:cNvSpPr>
          <p:nvPr/>
        </p:nvSpPr>
        <p:spPr bwMode="auto">
          <a:xfrm>
            <a:off x="67818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3  </a:t>
            </a:r>
          </a:p>
        </p:txBody>
      </p:sp>
      <p:sp>
        <p:nvSpPr>
          <p:cNvPr id="759817" name="Text Box 9"/>
          <p:cNvSpPr txBox="1">
            <a:spLocks noChangeArrowheads="1"/>
          </p:cNvSpPr>
          <p:nvPr/>
        </p:nvSpPr>
        <p:spPr bwMode="auto">
          <a:xfrm>
            <a:off x="58674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+  </a:t>
            </a:r>
          </a:p>
        </p:txBody>
      </p:sp>
      <p:sp>
        <p:nvSpPr>
          <p:cNvPr id="759818" name="Text Box 10"/>
          <p:cNvSpPr txBox="1">
            <a:spLocks noChangeArrowheads="1"/>
          </p:cNvSpPr>
          <p:nvPr/>
        </p:nvSpPr>
        <p:spPr bwMode="auto">
          <a:xfrm>
            <a:off x="76962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800" baseline="0">
                <a:latin typeface="Arial" charset="0"/>
              </a:rPr>
              <a:t>-  </a:t>
            </a:r>
          </a:p>
        </p:txBody>
      </p:sp>
      <p:sp>
        <p:nvSpPr>
          <p:cNvPr id="759819" name="Text Box 11"/>
          <p:cNvSpPr txBox="1">
            <a:spLocks noChangeArrowheads="1"/>
          </p:cNvSpPr>
          <p:nvPr/>
        </p:nvSpPr>
        <p:spPr bwMode="auto">
          <a:xfrm>
            <a:off x="72390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800" baseline="0">
                <a:latin typeface="Arial" charset="0"/>
              </a:rPr>
              <a:t>/  </a:t>
            </a:r>
          </a:p>
        </p:txBody>
      </p:sp>
      <p:sp>
        <p:nvSpPr>
          <p:cNvPr id="759820" name="Line 12"/>
          <p:cNvSpPr>
            <a:spLocks noChangeShapeType="1"/>
          </p:cNvSpPr>
          <p:nvPr/>
        </p:nvSpPr>
        <p:spPr bwMode="auto">
          <a:xfrm>
            <a:off x="7467600" y="3124200"/>
            <a:ext cx="0" cy="4572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9821" name="Text Box 13"/>
          <p:cNvSpPr txBox="1">
            <a:spLocks noChangeArrowheads="1"/>
          </p:cNvSpPr>
          <p:nvPr/>
        </p:nvSpPr>
        <p:spPr bwMode="auto">
          <a:xfrm>
            <a:off x="54102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3  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49530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2  </a:t>
            </a:r>
          </a:p>
        </p:txBody>
      </p:sp>
      <p:sp>
        <p:nvSpPr>
          <p:cNvPr id="759823" name="Rectangle 15"/>
          <p:cNvSpPr>
            <a:spLocks noChangeArrowheads="1"/>
          </p:cNvSpPr>
          <p:nvPr/>
        </p:nvSpPr>
        <p:spPr bwMode="auto">
          <a:xfrm>
            <a:off x="5029200" y="2667000"/>
            <a:ext cx="2133600" cy="381000"/>
          </a:xfrm>
          <a:prstGeom prst="rect">
            <a:avLst/>
          </a:prstGeom>
          <a:solidFill>
            <a:srgbClr val="FFFFCC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9824" name="Text Box 16"/>
          <p:cNvSpPr txBox="1">
            <a:spLocks noChangeArrowheads="1"/>
          </p:cNvSpPr>
          <p:nvPr/>
        </p:nvSpPr>
        <p:spPr bwMode="auto">
          <a:xfrm>
            <a:off x="5334000" y="36576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3  </a:t>
            </a:r>
          </a:p>
        </p:txBody>
      </p:sp>
      <p:sp>
        <p:nvSpPr>
          <p:cNvPr id="759825" name="Text Box 17"/>
          <p:cNvSpPr txBox="1">
            <a:spLocks noChangeArrowheads="1"/>
          </p:cNvSpPr>
          <p:nvPr/>
        </p:nvSpPr>
        <p:spPr bwMode="auto">
          <a:xfrm>
            <a:off x="5334000" y="4198938"/>
            <a:ext cx="457200" cy="52546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6 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D2E5-D5B4-4776-B83F-4891EF43D5E7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761858" name="Rectangle 2"/>
          <p:cNvSpPr>
            <a:spLocks noChangeArrowheads="1"/>
          </p:cNvSpPr>
          <p:nvPr/>
        </p:nvSpPr>
        <p:spPr bwMode="auto">
          <a:xfrm>
            <a:off x="533400" y="2209800"/>
            <a:ext cx="8153400" cy="3352800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 dirty="0">
                <a:solidFill>
                  <a:schemeClr val="tx1"/>
                </a:solidFill>
                <a:latin typeface="Arial" charset="0"/>
              </a:rPr>
              <a:t>Instruction Formats</a:t>
            </a:r>
            <a:endParaRPr lang="en-US" altLang="en-US" sz="3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6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1500" y="914400"/>
            <a:ext cx="8001000" cy="541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dirty="0">
                <a:latin typeface="Arial" charset="0"/>
              </a:rPr>
              <a:t>Example: Use a stack to evaluate the postfix expression 2 3 + 6 3 / - :</a:t>
            </a:r>
            <a:endParaRPr lang="en-US" altLang="en-US" sz="2800" dirty="0"/>
          </a:p>
        </p:txBody>
      </p:sp>
      <p:sp>
        <p:nvSpPr>
          <p:cNvPr id="761861" name="Text Box 5"/>
          <p:cNvSpPr txBox="1">
            <a:spLocks noChangeArrowheads="1"/>
          </p:cNvSpPr>
          <p:nvPr/>
        </p:nvSpPr>
        <p:spPr bwMode="auto">
          <a:xfrm>
            <a:off x="914400" y="3392349"/>
            <a:ext cx="4038600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anchor="ctr">
            <a:spAutoFit/>
          </a:bodyPr>
          <a:lstStyle/>
          <a:p>
            <a:r>
              <a:rPr lang="en-US" altLang="en-US" sz="2800" dirty="0"/>
              <a:t>Carry out the operation and push the result.</a:t>
            </a:r>
          </a:p>
        </p:txBody>
      </p:sp>
      <p:sp>
        <p:nvSpPr>
          <p:cNvPr id="761862" name="Text Box 6"/>
          <p:cNvSpPr txBox="1">
            <a:spLocks noChangeArrowheads="1"/>
          </p:cNvSpPr>
          <p:nvPr/>
        </p:nvSpPr>
        <p:spPr bwMode="auto">
          <a:xfrm>
            <a:off x="63246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6  </a:t>
            </a:r>
          </a:p>
        </p:txBody>
      </p:sp>
      <p:sp>
        <p:nvSpPr>
          <p:cNvPr id="761863" name="Text Box 7"/>
          <p:cNvSpPr txBox="1">
            <a:spLocks noChangeArrowheads="1"/>
          </p:cNvSpPr>
          <p:nvPr/>
        </p:nvSpPr>
        <p:spPr bwMode="auto">
          <a:xfrm>
            <a:off x="5334000" y="4732338"/>
            <a:ext cx="457200" cy="52546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5  </a:t>
            </a:r>
          </a:p>
        </p:txBody>
      </p:sp>
      <p:sp>
        <p:nvSpPr>
          <p:cNvPr id="761864" name="Text Box 8"/>
          <p:cNvSpPr txBox="1">
            <a:spLocks noChangeArrowheads="1"/>
          </p:cNvSpPr>
          <p:nvPr/>
        </p:nvSpPr>
        <p:spPr bwMode="auto">
          <a:xfrm>
            <a:off x="67818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3  </a:t>
            </a:r>
          </a:p>
        </p:txBody>
      </p:sp>
      <p:sp>
        <p:nvSpPr>
          <p:cNvPr id="761865" name="Text Box 9"/>
          <p:cNvSpPr txBox="1">
            <a:spLocks noChangeArrowheads="1"/>
          </p:cNvSpPr>
          <p:nvPr/>
        </p:nvSpPr>
        <p:spPr bwMode="auto">
          <a:xfrm>
            <a:off x="58674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+  </a:t>
            </a:r>
          </a:p>
        </p:txBody>
      </p:sp>
      <p:sp>
        <p:nvSpPr>
          <p:cNvPr id="761866" name="Text Box 10"/>
          <p:cNvSpPr txBox="1">
            <a:spLocks noChangeArrowheads="1"/>
          </p:cNvSpPr>
          <p:nvPr/>
        </p:nvSpPr>
        <p:spPr bwMode="auto">
          <a:xfrm>
            <a:off x="76962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800" baseline="0">
                <a:latin typeface="Arial" charset="0"/>
              </a:rPr>
              <a:t>-  </a:t>
            </a:r>
          </a:p>
        </p:txBody>
      </p:sp>
      <p:sp>
        <p:nvSpPr>
          <p:cNvPr id="761867" name="Text Box 11"/>
          <p:cNvSpPr txBox="1">
            <a:spLocks noChangeArrowheads="1"/>
          </p:cNvSpPr>
          <p:nvPr/>
        </p:nvSpPr>
        <p:spPr bwMode="auto">
          <a:xfrm>
            <a:off x="72390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800" baseline="0">
                <a:latin typeface="Arial" charset="0"/>
              </a:rPr>
              <a:t>/  </a:t>
            </a:r>
          </a:p>
        </p:txBody>
      </p:sp>
      <p:sp>
        <p:nvSpPr>
          <p:cNvPr id="761868" name="Line 12"/>
          <p:cNvSpPr>
            <a:spLocks noChangeShapeType="1"/>
          </p:cNvSpPr>
          <p:nvPr/>
        </p:nvSpPr>
        <p:spPr bwMode="auto">
          <a:xfrm>
            <a:off x="7467600" y="3124200"/>
            <a:ext cx="0" cy="4572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1869" name="Text Box 13"/>
          <p:cNvSpPr txBox="1">
            <a:spLocks noChangeArrowheads="1"/>
          </p:cNvSpPr>
          <p:nvPr/>
        </p:nvSpPr>
        <p:spPr bwMode="auto">
          <a:xfrm>
            <a:off x="54102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3  </a:t>
            </a:r>
          </a:p>
        </p:txBody>
      </p:sp>
      <p:sp>
        <p:nvSpPr>
          <p:cNvPr id="761870" name="Text Box 14"/>
          <p:cNvSpPr txBox="1">
            <a:spLocks noChangeArrowheads="1"/>
          </p:cNvSpPr>
          <p:nvPr/>
        </p:nvSpPr>
        <p:spPr bwMode="auto">
          <a:xfrm>
            <a:off x="49530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2  </a:t>
            </a:r>
          </a:p>
        </p:txBody>
      </p:sp>
      <p:sp>
        <p:nvSpPr>
          <p:cNvPr id="761871" name="Rectangle 15"/>
          <p:cNvSpPr>
            <a:spLocks noChangeArrowheads="1"/>
          </p:cNvSpPr>
          <p:nvPr/>
        </p:nvSpPr>
        <p:spPr bwMode="auto">
          <a:xfrm>
            <a:off x="5029200" y="2667000"/>
            <a:ext cx="2133600" cy="381000"/>
          </a:xfrm>
          <a:prstGeom prst="rect">
            <a:avLst/>
          </a:prstGeom>
          <a:solidFill>
            <a:srgbClr val="FFFFCC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1873" name="Text Box 17"/>
          <p:cNvSpPr txBox="1">
            <a:spLocks noChangeArrowheads="1"/>
          </p:cNvSpPr>
          <p:nvPr/>
        </p:nvSpPr>
        <p:spPr bwMode="auto">
          <a:xfrm>
            <a:off x="5334000" y="4198938"/>
            <a:ext cx="457200" cy="52546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2 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108B-D3D6-4740-85ED-43CD576DAA99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763906" name="Rectangle 2"/>
          <p:cNvSpPr>
            <a:spLocks noChangeArrowheads="1"/>
          </p:cNvSpPr>
          <p:nvPr/>
        </p:nvSpPr>
        <p:spPr bwMode="auto">
          <a:xfrm>
            <a:off x="533400" y="2209800"/>
            <a:ext cx="8153400" cy="3352800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 dirty="0">
                <a:solidFill>
                  <a:schemeClr val="tx1"/>
                </a:solidFill>
                <a:latin typeface="Arial" charset="0"/>
              </a:rPr>
              <a:t>Instruction Formats</a:t>
            </a:r>
            <a:endParaRPr lang="en-US" altLang="en-US" sz="3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639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1500" y="914400"/>
            <a:ext cx="8001000" cy="541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Example: Use a stack to evaluate the postfix expression 2 3 + 6 3 / - :</a:t>
            </a:r>
            <a:endParaRPr lang="en-US" altLang="en-US" sz="2800"/>
          </a:p>
        </p:txBody>
      </p:sp>
      <p:sp>
        <p:nvSpPr>
          <p:cNvPr id="763909" name="Text Box 5"/>
          <p:cNvSpPr txBox="1">
            <a:spLocks noChangeArrowheads="1"/>
          </p:cNvSpPr>
          <p:nvPr/>
        </p:nvSpPr>
        <p:spPr bwMode="auto">
          <a:xfrm>
            <a:off x="914400" y="2532162"/>
            <a:ext cx="4038600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anchor="ctr">
            <a:spAutoFit/>
          </a:bodyPr>
          <a:lstStyle/>
          <a:p>
            <a:r>
              <a:rPr lang="en-US" altLang="en-US" sz="2800" dirty="0"/>
              <a:t>Finding another operator, carry out the operation and push the result.</a:t>
            </a:r>
          </a:p>
          <a:p>
            <a:r>
              <a:rPr lang="en-US" altLang="en-US" sz="2800" dirty="0"/>
              <a:t>The answer is at the top of the stack.</a:t>
            </a:r>
          </a:p>
        </p:txBody>
      </p:sp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63246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6  </a:t>
            </a:r>
          </a:p>
        </p:txBody>
      </p:sp>
      <p:sp>
        <p:nvSpPr>
          <p:cNvPr id="763911" name="Text Box 7"/>
          <p:cNvSpPr txBox="1">
            <a:spLocks noChangeArrowheads="1"/>
          </p:cNvSpPr>
          <p:nvPr/>
        </p:nvSpPr>
        <p:spPr bwMode="auto">
          <a:xfrm>
            <a:off x="5334000" y="4732338"/>
            <a:ext cx="457200" cy="52546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3  </a:t>
            </a:r>
          </a:p>
        </p:txBody>
      </p:sp>
      <p:sp>
        <p:nvSpPr>
          <p:cNvPr id="763912" name="Text Box 8"/>
          <p:cNvSpPr txBox="1">
            <a:spLocks noChangeArrowheads="1"/>
          </p:cNvSpPr>
          <p:nvPr/>
        </p:nvSpPr>
        <p:spPr bwMode="auto">
          <a:xfrm>
            <a:off x="67818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3  </a:t>
            </a:r>
          </a:p>
        </p:txBody>
      </p:sp>
      <p:sp>
        <p:nvSpPr>
          <p:cNvPr id="763913" name="Text Box 9"/>
          <p:cNvSpPr txBox="1">
            <a:spLocks noChangeArrowheads="1"/>
          </p:cNvSpPr>
          <p:nvPr/>
        </p:nvSpPr>
        <p:spPr bwMode="auto">
          <a:xfrm>
            <a:off x="58674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+  </a:t>
            </a:r>
          </a:p>
        </p:txBody>
      </p:sp>
      <p:sp>
        <p:nvSpPr>
          <p:cNvPr id="763914" name="Text Box 10"/>
          <p:cNvSpPr txBox="1">
            <a:spLocks noChangeArrowheads="1"/>
          </p:cNvSpPr>
          <p:nvPr/>
        </p:nvSpPr>
        <p:spPr bwMode="auto">
          <a:xfrm>
            <a:off x="76962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800" baseline="0">
                <a:latin typeface="Arial" charset="0"/>
              </a:rPr>
              <a:t>-  </a:t>
            </a:r>
          </a:p>
        </p:txBody>
      </p:sp>
      <p:sp>
        <p:nvSpPr>
          <p:cNvPr id="763915" name="Text Box 11"/>
          <p:cNvSpPr txBox="1">
            <a:spLocks noChangeArrowheads="1"/>
          </p:cNvSpPr>
          <p:nvPr/>
        </p:nvSpPr>
        <p:spPr bwMode="auto">
          <a:xfrm>
            <a:off x="72390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800" baseline="0">
                <a:latin typeface="Arial" charset="0"/>
              </a:rPr>
              <a:t>/  </a:t>
            </a:r>
          </a:p>
        </p:txBody>
      </p:sp>
      <p:sp>
        <p:nvSpPr>
          <p:cNvPr id="763916" name="Line 12"/>
          <p:cNvSpPr>
            <a:spLocks noChangeShapeType="1"/>
          </p:cNvSpPr>
          <p:nvPr/>
        </p:nvSpPr>
        <p:spPr bwMode="auto">
          <a:xfrm>
            <a:off x="7924800" y="3124200"/>
            <a:ext cx="0" cy="4572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3917" name="Text Box 13"/>
          <p:cNvSpPr txBox="1">
            <a:spLocks noChangeArrowheads="1"/>
          </p:cNvSpPr>
          <p:nvPr/>
        </p:nvSpPr>
        <p:spPr bwMode="auto">
          <a:xfrm>
            <a:off x="54102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3  </a:t>
            </a:r>
          </a:p>
        </p:txBody>
      </p:sp>
      <p:sp>
        <p:nvSpPr>
          <p:cNvPr id="763918" name="Text Box 14"/>
          <p:cNvSpPr txBox="1">
            <a:spLocks noChangeArrowheads="1"/>
          </p:cNvSpPr>
          <p:nvPr/>
        </p:nvSpPr>
        <p:spPr bwMode="auto">
          <a:xfrm>
            <a:off x="49530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2  </a:t>
            </a:r>
          </a:p>
        </p:txBody>
      </p:sp>
      <p:sp>
        <p:nvSpPr>
          <p:cNvPr id="763919" name="Rectangle 15"/>
          <p:cNvSpPr>
            <a:spLocks noChangeArrowheads="1"/>
          </p:cNvSpPr>
          <p:nvPr/>
        </p:nvSpPr>
        <p:spPr bwMode="auto">
          <a:xfrm>
            <a:off x="5029200" y="2667000"/>
            <a:ext cx="2590800" cy="381000"/>
          </a:xfrm>
          <a:prstGeom prst="rect">
            <a:avLst/>
          </a:prstGeom>
          <a:solidFill>
            <a:srgbClr val="FFFFCC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9F02480E-EAD0-DD98-8380-9A8F2F323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8176964" cy="555625"/>
          </a:xfrm>
          <a:noFill/>
        </p:spPr>
        <p:txBody>
          <a:bodyPr/>
          <a:lstStyle/>
          <a:p>
            <a:pPr eaLnBrk="1" hangingPunct="1"/>
            <a:r>
              <a:rPr lang="en-US" altLang="en-US" sz="2700" b="1" dirty="0"/>
              <a:t>Pros and cons of different architecture for data </a:t>
            </a:r>
            <a:endParaRPr lang="en-US" altLang="en-US" sz="2700" dirty="0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7E3C47C-2001-BD99-33B8-5FF51EC8DC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980728"/>
            <a:ext cx="8568952" cy="5544616"/>
          </a:xfrm>
          <a:noFill/>
        </p:spPr>
        <p:txBody>
          <a:bodyPr>
            <a:normAutofit fontScale="85000" lnSpcReduction="20000"/>
          </a:bodyPr>
          <a:lstStyle/>
          <a:p>
            <a:pPr eaLnBrk="1" hangingPunct="1">
              <a:spcBef>
                <a:spcPts val="768"/>
              </a:spcBef>
              <a:spcAft>
                <a:spcPts val="600"/>
              </a:spcAft>
            </a:pPr>
            <a:r>
              <a:rPr lang="en-US" altLang="en-US" sz="2600" dirty="0"/>
              <a:t>In a </a:t>
            </a:r>
            <a:r>
              <a:rPr lang="en-US" altLang="en-US" sz="2600" dirty="0">
                <a:solidFill>
                  <a:srgbClr val="C00000"/>
                </a:solidFill>
              </a:rPr>
              <a:t>stack architecture</a:t>
            </a:r>
            <a:r>
              <a:rPr lang="en-US" altLang="en-US" sz="2600" dirty="0"/>
              <a:t>, instructions and operands are implicitly taken from the stack.</a:t>
            </a:r>
          </a:p>
          <a:p>
            <a:pPr lvl="1" eaLnBrk="1" hangingPunct="1">
              <a:spcBef>
                <a:spcPts val="768"/>
              </a:spcBef>
              <a:spcAft>
                <a:spcPts val="600"/>
              </a:spcAft>
            </a:pPr>
            <a:r>
              <a:rPr lang="en-US" altLang="en-US" sz="2300" dirty="0">
                <a:ea typeface="Angsana New" panose="02020603050405020304" pitchFamily="18" charset="-34"/>
              </a:rPr>
              <a:t>But! A stack cannot be accessed randomly.</a:t>
            </a:r>
          </a:p>
          <a:p>
            <a:pPr eaLnBrk="1" hangingPunct="1">
              <a:spcBef>
                <a:spcPts val="768"/>
              </a:spcBef>
              <a:spcAft>
                <a:spcPts val="600"/>
              </a:spcAft>
            </a:pPr>
            <a:r>
              <a:rPr lang="en-US" altLang="en-US" sz="2600" dirty="0"/>
              <a:t>In an </a:t>
            </a:r>
            <a:r>
              <a:rPr lang="en-US" altLang="en-US" sz="2600" dirty="0">
                <a:solidFill>
                  <a:srgbClr val="C00000"/>
                </a:solidFill>
              </a:rPr>
              <a:t>accumulator architecture</a:t>
            </a:r>
            <a:r>
              <a:rPr lang="en-US" altLang="en-US" sz="2600" dirty="0"/>
              <a:t>, one operand of a binary operation is implicitly in the accumulator.</a:t>
            </a:r>
          </a:p>
          <a:p>
            <a:pPr lvl="1" eaLnBrk="1" hangingPunct="1">
              <a:spcBef>
                <a:spcPts val="768"/>
              </a:spcBef>
              <a:spcAft>
                <a:spcPts val="600"/>
              </a:spcAft>
            </a:pPr>
            <a:r>
              <a:rPr lang="en-US" altLang="en-US" sz="2300" dirty="0">
                <a:ea typeface="Angsana New" panose="02020603050405020304" pitchFamily="18" charset="-34"/>
              </a:rPr>
              <a:t>One operand is in memory, creating lots of bus traffic.</a:t>
            </a:r>
          </a:p>
          <a:p>
            <a:pPr eaLnBrk="1" hangingPunct="1">
              <a:spcBef>
                <a:spcPts val="768"/>
              </a:spcBef>
              <a:spcAft>
                <a:spcPts val="600"/>
              </a:spcAft>
            </a:pPr>
            <a:r>
              <a:rPr lang="en-US" altLang="en-US" sz="2600" dirty="0"/>
              <a:t>In a general purpose register (</a:t>
            </a:r>
            <a:r>
              <a:rPr lang="en-US" altLang="en-US" sz="2600" dirty="0">
                <a:solidFill>
                  <a:srgbClr val="C00000"/>
                </a:solidFill>
              </a:rPr>
              <a:t>GPR) architecture</a:t>
            </a:r>
            <a:r>
              <a:rPr lang="en-US" altLang="en-US" sz="2600" dirty="0"/>
              <a:t>, registers can be used instead of memory.</a:t>
            </a:r>
          </a:p>
          <a:p>
            <a:pPr lvl="1" eaLnBrk="1" hangingPunct="1">
              <a:spcBef>
                <a:spcPts val="768"/>
              </a:spcBef>
              <a:spcAft>
                <a:spcPts val="600"/>
              </a:spcAft>
            </a:pPr>
            <a:r>
              <a:rPr lang="en-US" altLang="en-US" sz="2300" dirty="0">
                <a:ea typeface="Angsana New" panose="02020603050405020304" pitchFamily="18" charset="-34"/>
              </a:rPr>
              <a:t>Faster than accumulator architecture.</a:t>
            </a:r>
          </a:p>
          <a:p>
            <a:pPr lvl="1" eaLnBrk="1" hangingPunct="1">
              <a:spcBef>
                <a:spcPts val="768"/>
              </a:spcBef>
              <a:spcAft>
                <a:spcPts val="600"/>
              </a:spcAft>
            </a:pPr>
            <a:r>
              <a:rPr lang="en-US" altLang="en-US" sz="2300" dirty="0">
                <a:ea typeface="Angsana New" panose="02020603050405020304" pitchFamily="18" charset="-34"/>
              </a:rPr>
              <a:t>Efficient implementation for compilers.</a:t>
            </a:r>
          </a:p>
          <a:p>
            <a:pPr lvl="1" eaLnBrk="1" hangingPunct="1">
              <a:spcBef>
                <a:spcPts val="768"/>
              </a:spcBef>
              <a:spcAft>
                <a:spcPts val="600"/>
              </a:spcAft>
            </a:pPr>
            <a:r>
              <a:rPr lang="en-US" altLang="en-US" sz="2300" dirty="0">
                <a:ea typeface="Angsana New" panose="02020603050405020304" pitchFamily="18" charset="-34"/>
              </a:rPr>
              <a:t>Results in longer instructions</a:t>
            </a:r>
          </a:p>
          <a:p>
            <a:pPr eaLnBrk="1" hangingPunct="1">
              <a:spcBef>
                <a:spcPts val="768"/>
              </a:spcBef>
              <a:spcAft>
                <a:spcPts val="600"/>
              </a:spcAft>
            </a:pPr>
            <a:r>
              <a:rPr lang="en-US" altLang="en-US" sz="2800" dirty="0"/>
              <a:t>Most systems today are GPR</a:t>
            </a:r>
          </a:p>
          <a:p>
            <a:pPr lvl="1" eaLnBrk="1" hangingPunct="1">
              <a:spcBef>
                <a:spcPts val="768"/>
              </a:spcBef>
              <a:spcAft>
                <a:spcPts val="600"/>
              </a:spcAft>
            </a:pPr>
            <a:r>
              <a:rPr lang="en-US" altLang="en-US" sz="2300" dirty="0">
                <a:hlinkClick r:id="rId3"/>
              </a:rPr>
              <a:t>https://datacadamia.com/computer/cpu/register/general#cpu_register_-_general_purpose_register_gpr</a:t>
            </a:r>
            <a:r>
              <a:rPr lang="en-US" altLang="en-US" sz="2300" dirty="0"/>
              <a:t> </a:t>
            </a:r>
          </a:p>
          <a:p>
            <a:pPr lvl="1" eaLnBrk="1" hangingPunct="1">
              <a:spcBef>
                <a:spcPct val="5000"/>
              </a:spcBef>
              <a:buFont typeface="Wingdings" pitchFamily="2" charset="2"/>
              <a:buNone/>
            </a:pPr>
            <a:endParaRPr lang="en-US" altLang="en-US" sz="2300" dirty="0">
              <a:ea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92174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79A4-A9F6-46C5-B146-D672FCA18B5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81000"/>
            <a:ext cx="5943600" cy="547688"/>
          </a:xfrm>
        </p:spPr>
        <p:txBody>
          <a:bodyPr/>
          <a:lstStyle/>
          <a:p>
            <a:r>
              <a:rPr lang="en-US" altLang="en-US" sz="3400" b="1" dirty="0">
                <a:solidFill>
                  <a:schemeClr val="tx1"/>
                </a:solidFill>
                <a:latin typeface="Arial" charset="0"/>
              </a:rPr>
              <a:t>Instruction Formats</a:t>
            </a:r>
            <a:endParaRPr lang="en-US" altLang="en-US" sz="3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6200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0" indent="0">
              <a:spcBef>
                <a:spcPct val="10000"/>
              </a:spcBef>
              <a:buFontTx/>
              <a:buNone/>
            </a:pPr>
            <a:r>
              <a:rPr lang="en-US" altLang="en-US" sz="2800" dirty="0">
                <a:latin typeface="Arial" charset="0"/>
              </a:rPr>
              <a:t>In designing an instruction set, consideration is given to:</a:t>
            </a:r>
            <a:endParaRPr lang="en-US" altLang="en-US" sz="2800" dirty="0"/>
          </a:p>
          <a:p>
            <a:pPr lvl="1">
              <a:spcBef>
                <a:spcPct val="10000"/>
              </a:spcBef>
              <a:buFontTx/>
              <a:buChar char="•"/>
            </a:pPr>
            <a:r>
              <a:rPr lang="en-US" altLang="en-US" sz="2600" dirty="0">
                <a:latin typeface="Arial" charset="0"/>
              </a:rPr>
              <a:t>Instruction length.</a:t>
            </a:r>
          </a:p>
          <a:p>
            <a:pPr lvl="2">
              <a:spcBef>
                <a:spcPct val="10000"/>
              </a:spcBef>
              <a:buFontTx/>
              <a:buChar char="–"/>
            </a:pPr>
            <a:r>
              <a:rPr lang="en-US" altLang="en-US" dirty="0"/>
              <a:t>Whether short, long, or variable.</a:t>
            </a:r>
            <a:endParaRPr lang="en-US" altLang="en-US" sz="2200" dirty="0">
              <a:latin typeface="Arial" charset="0"/>
            </a:endParaRPr>
          </a:p>
          <a:p>
            <a:pPr lvl="1">
              <a:spcBef>
                <a:spcPct val="10000"/>
              </a:spcBef>
              <a:buFontTx/>
              <a:buChar char="•"/>
            </a:pPr>
            <a:r>
              <a:rPr lang="en-US" altLang="en-US" sz="2600" dirty="0">
                <a:latin typeface="Arial" charset="0"/>
              </a:rPr>
              <a:t>Number of operands.</a:t>
            </a:r>
          </a:p>
          <a:p>
            <a:pPr lvl="1">
              <a:spcBef>
                <a:spcPct val="10000"/>
              </a:spcBef>
              <a:buFontTx/>
              <a:buChar char="•"/>
            </a:pPr>
            <a:r>
              <a:rPr lang="en-US" altLang="en-US" sz="2600" dirty="0">
                <a:latin typeface="Arial" charset="0"/>
              </a:rPr>
              <a:t>Number of addressable registers.</a:t>
            </a:r>
          </a:p>
          <a:p>
            <a:pPr lvl="1">
              <a:spcBef>
                <a:spcPct val="10000"/>
              </a:spcBef>
              <a:buFontTx/>
              <a:buChar char="•"/>
            </a:pPr>
            <a:r>
              <a:rPr lang="en-US" altLang="en-US" sz="2600" dirty="0">
                <a:latin typeface="Arial" charset="0"/>
              </a:rPr>
              <a:t>Memory organization.</a:t>
            </a:r>
          </a:p>
          <a:p>
            <a:pPr lvl="2">
              <a:spcBef>
                <a:spcPct val="10000"/>
              </a:spcBef>
              <a:buFontTx/>
              <a:buChar char="–"/>
            </a:pPr>
            <a:r>
              <a:rPr lang="en-US" altLang="en-US" dirty="0"/>
              <a:t>Whether byte- or word addressable.</a:t>
            </a:r>
            <a:endParaRPr lang="en-US" altLang="en-US" sz="2200" dirty="0"/>
          </a:p>
          <a:p>
            <a:pPr lvl="1">
              <a:spcBef>
                <a:spcPct val="10000"/>
              </a:spcBef>
              <a:buFontTx/>
              <a:buChar char="•"/>
            </a:pPr>
            <a:r>
              <a:rPr lang="en-US" altLang="en-US" sz="2600" dirty="0">
                <a:latin typeface="Arial" charset="0"/>
              </a:rPr>
              <a:t>Addressing modes.</a:t>
            </a:r>
          </a:p>
          <a:p>
            <a:pPr lvl="2">
              <a:spcBef>
                <a:spcPct val="10000"/>
              </a:spcBef>
              <a:buFontTx/>
              <a:buChar char="–"/>
            </a:pPr>
            <a:r>
              <a:rPr lang="en-US" altLang="en-US" dirty="0"/>
              <a:t>Choose any or all: direct, indirect or indexed.</a:t>
            </a:r>
            <a:endParaRPr lang="en-US" altLang="en-US" sz="22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AFB1-ECF9-2984-6049-D902049A2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23A45-8C89-92DD-E218-2AB09004D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52500" indent="-609600" eaLnBrk="1" hangingPunct="1">
              <a:lnSpc>
                <a:spcPct val="90000"/>
              </a:lnSpc>
              <a:spcAft>
                <a:spcPts val="600"/>
              </a:spcAft>
              <a:buClr>
                <a:srgbClr val="3333CC"/>
              </a:buClr>
            </a:pPr>
            <a:r>
              <a:rPr lang="en-US" altLang="en-US" dirty="0">
                <a:latin typeface="Arial" charset="0"/>
              </a:rPr>
              <a:t>A set of factor impacting instruction set designed were reviewed. </a:t>
            </a:r>
          </a:p>
          <a:p>
            <a:pPr marL="952500" indent="-609600" eaLnBrk="1" hangingPunct="1">
              <a:lnSpc>
                <a:spcPct val="90000"/>
              </a:lnSpc>
              <a:spcAft>
                <a:spcPts val="600"/>
              </a:spcAft>
              <a:buClr>
                <a:srgbClr val="3333CC"/>
              </a:buClr>
            </a:pPr>
            <a:r>
              <a:rPr lang="en-US" altLang="en-US" dirty="0">
                <a:latin typeface="Arial" charset="0"/>
              </a:rPr>
              <a:t>Instruction format can be fixed or variable to suit the need</a:t>
            </a:r>
          </a:p>
          <a:p>
            <a:pPr marL="952500" indent="-609600" eaLnBrk="1" hangingPunct="1">
              <a:lnSpc>
                <a:spcPct val="90000"/>
              </a:lnSpc>
              <a:spcAft>
                <a:spcPts val="600"/>
              </a:spcAft>
              <a:buClr>
                <a:srgbClr val="3333CC"/>
              </a:buClr>
            </a:pPr>
            <a:r>
              <a:rPr lang="en-US" altLang="en-US" dirty="0">
                <a:latin typeface="Arial" charset="0"/>
              </a:rPr>
              <a:t>4 Instruction type can be:</a:t>
            </a:r>
          </a:p>
          <a:p>
            <a:pPr marL="1352550" lvl="1" indent="-609600" eaLnBrk="1" hangingPunct="1">
              <a:lnSpc>
                <a:spcPct val="90000"/>
              </a:lnSpc>
              <a:spcAft>
                <a:spcPts val="600"/>
              </a:spcAft>
              <a:buClr>
                <a:srgbClr val="3333CC"/>
              </a:buClr>
            </a:pPr>
            <a:r>
              <a:rPr lang="en-US" altLang="en-US" sz="3200" dirty="0">
                <a:latin typeface="Arial" charset="0"/>
              </a:rPr>
              <a:t>Data movement, processing, storing, and flow control</a:t>
            </a:r>
          </a:p>
          <a:p>
            <a:pPr marL="952500" indent="-609600" eaLnBrk="1" hangingPunct="1">
              <a:lnSpc>
                <a:spcPct val="90000"/>
              </a:lnSpc>
              <a:spcAft>
                <a:spcPts val="600"/>
              </a:spcAft>
              <a:buClr>
                <a:srgbClr val="3333CC"/>
              </a:buClr>
            </a:pPr>
            <a:r>
              <a:rPr lang="en-US" altLang="en-US" dirty="0">
                <a:latin typeface="Arial" charset="0"/>
              </a:rPr>
              <a:t>Architecture of data in CPU</a:t>
            </a:r>
          </a:p>
          <a:p>
            <a:pPr marL="1352550" lvl="1" indent="-609600" eaLnBrk="1" hangingPunct="1">
              <a:lnSpc>
                <a:spcPct val="90000"/>
              </a:lnSpc>
              <a:spcAft>
                <a:spcPts val="600"/>
              </a:spcAft>
              <a:buClr>
                <a:srgbClr val="3333CC"/>
              </a:buClr>
            </a:pPr>
            <a:r>
              <a:rPr lang="en-US" altLang="en-US" sz="3200" dirty="0">
                <a:latin typeface="Arial" charset="0"/>
              </a:rPr>
              <a:t>Accumulator-based, GPR, and stack-based.</a:t>
            </a:r>
          </a:p>
          <a:p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224487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73081F4-BC94-A0CA-5590-3178225D3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Sample Instruction Format</a:t>
            </a:r>
          </a:p>
        </p:txBody>
      </p:sp>
      <p:pic>
        <p:nvPicPr>
          <p:cNvPr id="10243" name="Picture 4">
            <a:extLst>
              <a:ext uri="{FF2B5EF4-FFF2-40B4-BE49-F238E27FC236}">
                <a16:creationId xmlns:a16="http://schemas.microsoft.com/office/drawing/2014/main" id="{505C176B-442C-B247-4620-7F82633F6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4" t="27504" r="13094" b="50000"/>
          <a:stretch>
            <a:fillRect/>
          </a:stretch>
        </p:blipFill>
        <p:spPr bwMode="auto">
          <a:xfrm>
            <a:off x="0" y="2419350"/>
            <a:ext cx="91440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57C641C-556F-AED0-7EF4-DFED04320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rgbClr val="66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rgbClr val="FF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rgbClr val="FF99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th-TH" altLang="en-US" sz="180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3E13FBE-6AA8-A558-D5F4-315EDC069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rgbClr val="66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rgbClr val="FF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rgbClr val="FF99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th-TH" altLang="en-US" sz="1800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7E29CF9-7462-BCE8-71D6-A2B642883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/>
              <a:t>Instruction Representation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18BAC647-1914-08DF-E09A-3741267F39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In machine code each instruction has a unique bit pattern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>
                <a:ea typeface="Angsana New" panose="02020603050405020304" pitchFamily="18" charset="-34"/>
              </a:rPr>
              <a:t>Divided into fields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For human, a symbolic representation is used (Called </a:t>
            </a:r>
            <a:r>
              <a:rPr lang="en-US" altLang="en-US" sz="2800" i="1">
                <a:solidFill>
                  <a:srgbClr val="3333CC"/>
                </a:solidFill>
              </a:rPr>
              <a:t>mnemonics</a:t>
            </a:r>
            <a:r>
              <a:rPr lang="en-US" altLang="en-US" sz="2800">
                <a:solidFill>
                  <a:srgbClr val="3333CC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>
                <a:ea typeface="Angsana New" panose="02020603050405020304" pitchFamily="18" charset="-34"/>
              </a:rPr>
              <a:t>e.g. ADD, SUB, LOAD,STORE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Operands can also be represented symbolically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>
                <a:ea typeface="Angsana New" panose="02020603050405020304" pitchFamily="18" charset="-34"/>
              </a:rPr>
              <a:t>ADD </a:t>
            </a:r>
            <a:r>
              <a:rPr lang="en-US" altLang="en-US" sz="2300" i="1">
                <a:solidFill>
                  <a:schemeClr val="folHlink"/>
                </a:solidFill>
                <a:ea typeface="Angsana New" panose="02020603050405020304" pitchFamily="18" charset="-34"/>
              </a:rPr>
              <a:t>A,B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100" i="1">
                <a:solidFill>
                  <a:schemeClr val="folHlink"/>
                </a:solidFill>
                <a:ea typeface="Angsana New" panose="02020603050405020304" pitchFamily="18" charset="-34"/>
              </a:rPr>
              <a:t>Note that operation is performed on the contents, not on its address!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Machine language is rare use, but useful for describing machine instructions</a:t>
            </a:r>
          </a:p>
        </p:txBody>
      </p:sp>
      <p:sp>
        <p:nvSpPr>
          <p:cNvPr id="13318" name="AutoShape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EA4590C-CF6E-4C23-BC99-55798741B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5876925"/>
            <a:ext cx="935038" cy="792163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rgbClr val="66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rgbClr val="FF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rgbClr val="FF99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th-TH" altLang="en-US" sz="180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5AFE4509-428D-92C9-103D-A31ABFC8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rgbClr val="66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rgbClr val="FF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rgbClr val="FF99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th-TH" altLang="en-US" sz="1800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8A5E622-2B0B-FA33-BF74-8FB3A064C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rgbClr val="66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rgbClr val="FF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rgbClr val="FF99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th-TH" altLang="en-US" sz="1800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D447D080-B68B-B8A7-BB4D-6E9917C828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850900"/>
          </a:xfrm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dirty="0"/>
              <a:t>Types of Operand (data referencing)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649EC9A2-F19D-79C5-BE50-D43F9D0849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7361" y="1317381"/>
            <a:ext cx="8435975" cy="516255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/>
              <a:t>Machine operations operate on data with the general categories: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3333CC"/>
                </a:solidFill>
              </a:rPr>
              <a:t>Addresses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3333CC"/>
                </a:solidFill>
              </a:rPr>
              <a:t>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ea typeface="Angsana New" panose="02020603050405020304" pitchFamily="18" charset="-34"/>
              </a:rPr>
              <a:t>Integer (fixed point)/packed decimal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ea typeface="Angsana New" panose="02020603050405020304" pitchFamily="18" charset="-34"/>
              </a:rPr>
              <a:t>Limited floating point representation (magnitude vs precision)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3333CC"/>
                </a:solidFill>
              </a:rPr>
              <a:t>Characters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ea typeface="Angsana New" panose="02020603050405020304" pitchFamily="18" charset="-34"/>
              </a:rPr>
              <a:t>ASCII, EBCDIC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3333CC"/>
                </a:solidFill>
              </a:rPr>
              <a:t>Logical Data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ea typeface="Angsana New" panose="02020603050405020304" pitchFamily="18" charset="-34"/>
              </a:rPr>
              <a:t>Bits or flags</a:t>
            </a:r>
          </a:p>
        </p:txBody>
      </p:sp>
    </p:spTree>
    <p:extLst>
      <p:ext uri="{BB962C8B-B14F-4D97-AF65-F5344CB8AC3E}">
        <p14:creationId xmlns:p14="http://schemas.microsoft.com/office/powerpoint/2010/main" val="91630139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32EB57F-026E-FE76-862F-096281203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rgbClr val="66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rgbClr val="FF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rgbClr val="FF99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th-TH" altLang="en-US" sz="180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B345CFF-97EC-DE95-C938-4E29AC97A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rgbClr val="66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rgbClr val="FF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rgbClr val="FF99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th-TH" altLang="en-US" sz="1800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3248DC9D-4D51-7C5B-8690-033F14DD17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dirty="0"/>
              <a:t>Instruction types 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83915C66-8B69-B7E6-B713-BB05A26A0C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528" y="1066800"/>
            <a:ext cx="8569647" cy="5638800"/>
          </a:xfrm>
          <a:noFill/>
        </p:spPr>
        <p:txBody>
          <a:bodyPr lIns="90488" tIns="44450" rIns="90488" bIns="44450"/>
          <a:lstStyle/>
          <a:p>
            <a:pPr marL="533400" indent="-533400" eaLnBrk="1" hangingPunct="1">
              <a:buFontTx/>
              <a:buAutoNum type="arabicPeriod"/>
            </a:pPr>
            <a:r>
              <a:rPr lang="en-US" altLang="en-US" dirty="0">
                <a:solidFill>
                  <a:srgbClr val="0070C0"/>
                </a:solidFill>
              </a:rPr>
              <a:t>Data transfer </a:t>
            </a:r>
            <a:r>
              <a:rPr lang="en-US" altLang="en-US" dirty="0"/>
              <a:t>or movement (to and from register, memory, I/O)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dirty="0">
                <a:solidFill>
                  <a:srgbClr val="0070C0"/>
                </a:solidFill>
              </a:rPr>
              <a:t>Data processing </a:t>
            </a:r>
            <a:r>
              <a:rPr lang="en-US" altLang="en-US" dirty="0"/>
              <a:t>(arithmetic and logic instructions)</a:t>
            </a:r>
          </a:p>
          <a:p>
            <a:pPr marL="914400" lvl="1" indent="-457200" eaLnBrk="1" hangingPunct="1"/>
            <a:r>
              <a:rPr lang="en-US" altLang="en-US" dirty="0">
                <a:ea typeface="Angsana New" panose="02020603050405020304" pitchFamily="18" charset="-34"/>
              </a:rPr>
              <a:t>Arithmetic: computational capabilities for processing numeric data</a:t>
            </a:r>
          </a:p>
          <a:p>
            <a:pPr marL="914400" lvl="1" indent="-457200" eaLnBrk="1" hangingPunct="1"/>
            <a:r>
              <a:rPr lang="en-US" altLang="en-US" dirty="0">
                <a:ea typeface="Angsana New" panose="02020603050405020304" pitchFamily="18" charset="-34"/>
              </a:rPr>
              <a:t>Logic (Boolean): operate on the bits of a word</a:t>
            </a:r>
          </a:p>
          <a:p>
            <a:pPr marL="1295400" lvl="2" indent="-381000" eaLnBrk="1" hangingPunct="1"/>
            <a:r>
              <a:rPr lang="en-US" altLang="en-US" dirty="0">
                <a:ea typeface="Angsana New" panose="02020603050405020304" pitchFamily="18" charset="-34"/>
              </a:rPr>
              <a:t>Perform on data in CPU registers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dirty="0">
                <a:solidFill>
                  <a:srgbClr val="0070C0"/>
                </a:solidFill>
              </a:rPr>
              <a:t>Data storage </a:t>
            </a:r>
            <a:r>
              <a:rPr lang="en-US" altLang="en-US" dirty="0"/>
              <a:t>(main memory)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dirty="0">
                <a:solidFill>
                  <a:srgbClr val="0070C0"/>
                </a:solidFill>
              </a:rPr>
              <a:t>Program flow control </a:t>
            </a:r>
            <a:r>
              <a:rPr lang="en-US" altLang="en-US" dirty="0"/>
              <a:t>(Test and branch) 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0BC57D8-AE31-B829-C326-5E90A2729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rgbClr val="66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rgbClr val="FF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rgbClr val="FF99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th-TH" altLang="en-US" sz="180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9E37CA1-0C5A-5222-891A-DE99CDD39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rgbClr val="66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rgbClr val="FF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rgbClr val="FF99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th-TH" altLang="en-US" sz="1800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46F030E6-FBA1-A1AA-F3AA-E645599F2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7512"/>
          </a:xfrm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dirty="0"/>
              <a:t>1.Data Transfer 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0983B5E-4477-6B5A-6E59-800CAC47FEFF}"/>
              </a:ext>
            </a:extLst>
          </p:cNvPr>
          <p:cNvGraphicFramePr/>
          <p:nvPr/>
        </p:nvGraphicFramePr>
        <p:xfrm>
          <a:off x="457200" y="692696"/>
          <a:ext cx="8435975" cy="6012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558" name="AutoShape 7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344E5296-399F-67AC-EDCE-D6472414E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6021388"/>
            <a:ext cx="792163" cy="576262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rgbClr val="66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rgbClr val="FF33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rgbClr val="FF99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rgbClr val="CCCC00"/>
                </a:solidFill>
                <a:latin typeface="Arial" panose="020B0604020202020204" pitchFamily="34" charset="0"/>
                <a:ea typeface="Angsana New" panose="02020603050405020304" pitchFamily="18" charset="-34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th-TH" altLang="en-US" sz="180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ngsana New" pitchFamily="18" charset="-34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4217</TotalTime>
  <Words>2531</Words>
  <Application>Microsoft Office PowerPoint</Application>
  <PresentationFormat>On-screen Show (4:3)</PresentationFormat>
  <Paragraphs>387</Paragraphs>
  <Slides>40</Slides>
  <Notes>34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Comic Sans MS</vt:lpstr>
      <vt:lpstr>Courier New</vt:lpstr>
      <vt:lpstr>Times New Roman</vt:lpstr>
      <vt:lpstr>Wingdings</vt:lpstr>
      <vt:lpstr>Watermark</vt:lpstr>
      <vt:lpstr> Lecture 8 Instruction Sets: Characteristics and Functions</vt:lpstr>
      <vt:lpstr>Introduction</vt:lpstr>
      <vt:lpstr>What is an instruction set?</vt:lpstr>
      <vt:lpstr>Instruction Formats</vt:lpstr>
      <vt:lpstr>Sample Instruction Format</vt:lpstr>
      <vt:lpstr>Instruction Representation</vt:lpstr>
      <vt:lpstr>Types of Operand (data referencing)</vt:lpstr>
      <vt:lpstr>Instruction types </vt:lpstr>
      <vt:lpstr>1.Data Transfer </vt:lpstr>
      <vt:lpstr>2. Data processing: Arithmetic</vt:lpstr>
      <vt:lpstr>2. Data processing: Logical</vt:lpstr>
      <vt:lpstr>3. Data storage: Byte Order Issues</vt:lpstr>
      <vt:lpstr>To keep 123456AB at address 184, the byte order can be:</vt:lpstr>
      <vt:lpstr>Byte Order: Big- vs Little-Endian</vt:lpstr>
      <vt:lpstr>Example of C Data Structure (a 32-bit word)</vt:lpstr>
      <vt:lpstr>Good and bad points for Big and Little Endian</vt:lpstr>
      <vt:lpstr>PowerPoint Presentation</vt:lpstr>
      <vt:lpstr>Transfer of Control: Branch Instruction</vt:lpstr>
      <vt:lpstr>Transfer of Control</vt:lpstr>
      <vt:lpstr>Nested Procedure Calls</vt:lpstr>
      <vt:lpstr>Use of Stack</vt:lpstr>
      <vt:lpstr>Architecture for Data in CPU</vt:lpstr>
      <vt:lpstr>Instruction Formats: GPR</vt:lpstr>
      <vt:lpstr>Instruction Formats: Stacking</vt:lpstr>
      <vt:lpstr>Instruction Formats: Number of addresses in ISA</vt:lpstr>
      <vt:lpstr>Instruction Formats</vt:lpstr>
      <vt:lpstr>Instruction Formats</vt:lpstr>
      <vt:lpstr>Instruction Formats</vt:lpstr>
      <vt:lpstr>Instruction Formats</vt:lpstr>
      <vt:lpstr>Instruction Formats</vt:lpstr>
      <vt:lpstr>Instruction Formats</vt:lpstr>
      <vt:lpstr>Instruction Formats</vt:lpstr>
      <vt:lpstr>Instruction Formats</vt:lpstr>
      <vt:lpstr>Instruction Formats</vt:lpstr>
      <vt:lpstr>Instruction Formats</vt:lpstr>
      <vt:lpstr>Instruction Formats</vt:lpstr>
      <vt:lpstr>Instruction Formats</vt:lpstr>
      <vt:lpstr>Instruction Formats</vt:lpstr>
      <vt:lpstr>Pros and cons of different architecture for data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Sets</dc:title>
  <dc:creator>Adrian J Pullin</dc:creator>
  <cp:lastModifiedBy>NITHIT LERTCHAROENSOMBAT</cp:lastModifiedBy>
  <cp:revision>108</cp:revision>
  <dcterms:created xsi:type="dcterms:W3CDTF">1998-10-08T12:50:13Z</dcterms:created>
  <dcterms:modified xsi:type="dcterms:W3CDTF">2023-05-19T14:33:49Z</dcterms:modified>
</cp:coreProperties>
</file>