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4"/>
    <p:sldMasterId id="2147483685" r:id="rId5"/>
  </p:sldMasterIdLst>
  <p:notesMasterIdLst>
    <p:notesMasterId r:id="rId23"/>
  </p:notesMasterIdLst>
  <p:sldIdLst>
    <p:sldId id="256" r:id="rId6"/>
    <p:sldId id="257" r:id="rId7"/>
    <p:sldId id="260" r:id="rId8"/>
    <p:sldId id="262" r:id="rId9"/>
    <p:sldId id="305" r:id="rId10"/>
    <p:sldId id="303" r:id="rId11"/>
    <p:sldId id="263" r:id="rId12"/>
    <p:sldId id="276" r:id="rId13"/>
    <p:sldId id="306" r:id="rId14"/>
    <p:sldId id="307" r:id="rId15"/>
    <p:sldId id="269" r:id="rId16"/>
    <p:sldId id="304" r:id="rId17"/>
    <p:sldId id="286" r:id="rId18"/>
    <p:sldId id="311" r:id="rId19"/>
    <p:sldId id="308" r:id="rId20"/>
    <p:sldId id="309" r:id="rId21"/>
    <p:sldId id="31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55591-9B41-4AE3-17CF-4801233C92CD}" v="7" dt="2024-06-19T12:27:13.020"/>
  </p1510:revLst>
</p1510:revInfo>
</file>

<file path=ppt/tableStyles.xml><?xml version="1.0" encoding="utf-8"?>
<a:tblStyleLst xmlns:a="http://schemas.openxmlformats.org/drawingml/2006/main" def="{EFD16F9A-5390-4BA4-88A3-D02329070CBD}">
  <a:tblStyle styleId="{EFD16F9A-5390-4BA4-88A3-D02329070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f24ac4dab_0_15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f24ac4dab_0_15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f24ac4dab_0_15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f24ac4dab_0_15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df24ac4dab_0_15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df24ac4dab_0_15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f24ac4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f24ac4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bd1a9dd4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bd1a9dd4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f24ac4dab_0_16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f24ac4dab_0_16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f24ac4da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f24ac4da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f24ac4dab_0_16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f24ac4dab_0_16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f24ac4dab_0_15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f24ac4dab_0_15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df4f1a9ca7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df4f1a9ca7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f24ac4dab_0_15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f24ac4dab_0_15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34850" y="691900"/>
            <a:ext cx="4696200" cy="25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54150" y="3328138"/>
            <a:ext cx="32769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2700729">
            <a:off x="8510949" y="-800715"/>
            <a:ext cx="937255" cy="2330465"/>
            <a:chOff x="3734850" y="-2845725"/>
            <a:chExt cx="936933" cy="10150214"/>
          </a:xfrm>
        </p:grpSpPr>
        <p:sp>
          <p:nvSpPr>
            <p:cNvPr id="13" name="Google Shape;13;p2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67383" y="-2845711"/>
              <a:ext cx="7044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101350" y="209938"/>
            <a:ext cx="659100" cy="659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900" y="4309822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ctrTitle"/>
          </p:nvPr>
        </p:nvSpPr>
        <p:spPr>
          <a:xfrm>
            <a:off x="752538" y="1177600"/>
            <a:ext cx="24393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752538" y="1626500"/>
            <a:ext cx="24393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 idx="2"/>
          </p:nvPr>
        </p:nvSpPr>
        <p:spPr>
          <a:xfrm>
            <a:off x="3351300" y="1177525"/>
            <a:ext cx="24414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3"/>
          </p:nvPr>
        </p:nvSpPr>
        <p:spPr>
          <a:xfrm>
            <a:off x="3351317" y="1626500"/>
            <a:ext cx="24414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 idx="4"/>
          </p:nvPr>
        </p:nvSpPr>
        <p:spPr>
          <a:xfrm>
            <a:off x="5950075" y="3371850"/>
            <a:ext cx="20034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5950063" y="3830375"/>
            <a:ext cx="24393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6"/>
          </p:nvPr>
        </p:nvSpPr>
        <p:spPr>
          <a:xfrm>
            <a:off x="752538" y="3371850"/>
            <a:ext cx="24414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7"/>
          </p:nvPr>
        </p:nvSpPr>
        <p:spPr>
          <a:xfrm>
            <a:off x="752538" y="3822050"/>
            <a:ext cx="24414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ctrTitle" idx="8"/>
          </p:nvPr>
        </p:nvSpPr>
        <p:spPr>
          <a:xfrm>
            <a:off x="3351300" y="3371850"/>
            <a:ext cx="24414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3351316" y="3830375"/>
            <a:ext cx="24393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752538" y="531288"/>
            <a:ext cx="636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4" hasCustomPrompt="1"/>
          </p:nvPr>
        </p:nvSpPr>
        <p:spPr>
          <a:xfrm>
            <a:off x="3351300" y="529488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 hasCustomPrompt="1"/>
          </p:nvPr>
        </p:nvSpPr>
        <p:spPr>
          <a:xfrm>
            <a:off x="5950063" y="2726800"/>
            <a:ext cx="6402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6" hasCustomPrompt="1"/>
          </p:nvPr>
        </p:nvSpPr>
        <p:spPr>
          <a:xfrm>
            <a:off x="752538" y="2726800"/>
            <a:ext cx="6402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7" hasCustomPrompt="1"/>
          </p:nvPr>
        </p:nvSpPr>
        <p:spPr>
          <a:xfrm>
            <a:off x="3351300" y="2726800"/>
            <a:ext cx="6402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18" name="Google Shape;118;p13"/>
          <p:cNvGrpSpPr/>
          <p:nvPr/>
        </p:nvGrpSpPr>
        <p:grpSpPr>
          <a:xfrm rot="-2698299" flipH="1">
            <a:off x="-183065" y="3790163"/>
            <a:ext cx="937255" cy="2331182"/>
            <a:chOff x="3734850" y="-2845725"/>
            <a:chExt cx="936933" cy="10150214"/>
          </a:xfrm>
        </p:grpSpPr>
        <p:sp>
          <p:nvSpPr>
            <p:cNvPr id="119" name="Google Shape;119;p13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967383" y="-2845711"/>
              <a:ext cx="7044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3"/>
          <p:cNvSpPr/>
          <p:nvPr/>
        </p:nvSpPr>
        <p:spPr>
          <a:xfrm>
            <a:off x="93450" y="86113"/>
            <a:ext cx="659100" cy="659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896875" y="4386022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-36300" y="496200"/>
            <a:ext cx="2747225" cy="4768325"/>
          </a:xfrm>
          <a:custGeom>
            <a:avLst/>
            <a:gdLst/>
            <a:ahLst/>
            <a:cxnLst/>
            <a:rect l="l" t="t" r="r" b="b"/>
            <a:pathLst>
              <a:path w="109889" h="190733" extrusionOk="0">
                <a:moveTo>
                  <a:pt x="1452" y="0"/>
                </a:moveTo>
                <a:lnTo>
                  <a:pt x="0" y="190733"/>
                </a:lnTo>
                <a:lnTo>
                  <a:pt x="109889" y="1878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5" name="Google Shape;125;p14"/>
          <p:cNvSpPr/>
          <p:nvPr/>
        </p:nvSpPr>
        <p:spPr>
          <a:xfrm>
            <a:off x="6305325" y="-84725"/>
            <a:ext cx="2904575" cy="5216125"/>
          </a:xfrm>
          <a:custGeom>
            <a:avLst/>
            <a:gdLst/>
            <a:ahLst/>
            <a:cxnLst/>
            <a:rect l="l" t="t" r="r" b="b"/>
            <a:pathLst>
              <a:path w="116183" h="208645" extrusionOk="0">
                <a:moveTo>
                  <a:pt x="0" y="2905"/>
                </a:moveTo>
                <a:lnTo>
                  <a:pt x="116183" y="208645"/>
                </a:lnTo>
                <a:lnTo>
                  <a:pt x="1152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6" name="Google Shape;126;p14"/>
          <p:cNvSpPr txBox="1">
            <a:spLocks noGrp="1"/>
          </p:cNvSpPr>
          <p:nvPr>
            <p:ph type="title" hasCustomPrompt="1"/>
          </p:nvPr>
        </p:nvSpPr>
        <p:spPr>
          <a:xfrm>
            <a:off x="1156800" y="67022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1156800" y="12536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4" hasCustomPrompt="1"/>
          </p:nvPr>
        </p:nvSpPr>
        <p:spPr>
          <a:xfrm>
            <a:off x="3290400" y="326563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5"/>
          </p:nvPr>
        </p:nvSpPr>
        <p:spPr>
          <a:xfrm>
            <a:off x="3290400" y="38744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 rot="-1800044" flipH="1">
            <a:off x="1558327" y="-2043771"/>
            <a:ext cx="464990" cy="10699778"/>
            <a:chOff x="3734850" y="-2845725"/>
            <a:chExt cx="465000" cy="10150200"/>
          </a:xfrm>
        </p:grpSpPr>
        <p:sp>
          <p:nvSpPr>
            <p:cNvPr id="133" name="Google Shape;133;p14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3967350" y="-2845725"/>
              <a:ext cx="2325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4"/>
          <p:cNvGrpSpPr/>
          <p:nvPr/>
        </p:nvGrpSpPr>
        <p:grpSpPr>
          <a:xfrm rot="8999956" flipH="1">
            <a:off x="7273083" y="-3006808"/>
            <a:ext cx="464990" cy="10699778"/>
            <a:chOff x="3734850" y="-2845725"/>
            <a:chExt cx="465000" cy="10150200"/>
          </a:xfrm>
        </p:grpSpPr>
        <p:sp>
          <p:nvSpPr>
            <p:cNvPr id="136" name="Google Shape;136;p14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967350" y="-2845725"/>
              <a:ext cx="2325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4"/>
          <p:cNvSpPr/>
          <p:nvPr/>
        </p:nvSpPr>
        <p:spPr>
          <a:xfrm rot="2882628">
            <a:off x="377701" y="245193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rot="2881541">
            <a:off x="1156692" y="821194"/>
            <a:ext cx="297399" cy="29739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 rot="8087829">
            <a:off x="6190761" y="736555"/>
            <a:ext cx="659098" cy="659098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 rot="8085288">
            <a:off x="6011026" y="1537097"/>
            <a:ext cx="297412" cy="29741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8087829">
            <a:off x="4095261" y="4713505"/>
            <a:ext cx="659098" cy="659098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720000" y="3676347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1"/>
          </p:nvPr>
        </p:nvSpPr>
        <p:spPr>
          <a:xfrm>
            <a:off x="720000" y="40671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 idx="2"/>
          </p:nvPr>
        </p:nvSpPr>
        <p:spPr>
          <a:xfrm>
            <a:off x="3403800" y="3676347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3"/>
          </p:nvPr>
        </p:nvSpPr>
        <p:spPr>
          <a:xfrm>
            <a:off x="3403800" y="40671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4"/>
          </p:nvPr>
        </p:nvSpPr>
        <p:spPr>
          <a:xfrm>
            <a:off x="6087600" y="3676347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5"/>
          </p:nvPr>
        </p:nvSpPr>
        <p:spPr>
          <a:xfrm>
            <a:off x="6087600" y="40671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title" idx="6" hasCustomPrompt="1"/>
          </p:nvPr>
        </p:nvSpPr>
        <p:spPr>
          <a:xfrm>
            <a:off x="1328550" y="1373125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7" hasCustomPrompt="1"/>
          </p:nvPr>
        </p:nvSpPr>
        <p:spPr>
          <a:xfrm>
            <a:off x="4012350" y="1373125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 idx="8" hasCustomPrompt="1"/>
          </p:nvPr>
        </p:nvSpPr>
        <p:spPr>
          <a:xfrm>
            <a:off x="6711300" y="1373125"/>
            <a:ext cx="1089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9629179">
            <a:off x="-744623" y="-489138"/>
            <a:ext cx="1241586" cy="3074136"/>
            <a:chOff x="3734850" y="-2845730"/>
            <a:chExt cx="1240220" cy="10150205"/>
          </a:xfrm>
        </p:grpSpPr>
        <p:sp>
          <p:nvSpPr>
            <p:cNvPr id="155" name="Google Shape;155;p1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5"/>
          <p:cNvGrpSpPr/>
          <p:nvPr/>
        </p:nvGrpSpPr>
        <p:grpSpPr>
          <a:xfrm rot="1405984">
            <a:off x="8599200" y="2548932"/>
            <a:ext cx="1241537" cy="3073904"/>
            <a:chOff x="3734850" y="-2845730"/>
            <a:chExt cx="1240220" cy="10150205"/>
          </a:xfrm>
        </p:grpSpPr>
        <p:sp>
          <p:nvSpPr>
            <p:cNvPr id="158" name="Google Shape;158;p1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5"/>
          <p:cNvSpPr/>
          <p:nvPr/>
        </p:nvSpPr>
        <p:spPr>
          <a:xfrm rot="5094302">
            <a:off x="515535" y="1385738"/>
            <a:ext cx="297275" cy="29727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6187533">
            <a:off x="8593479" y="3457099"/>
            <a:ext cx="659222" cy="65922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-6187478">
            <a:off x="8441238" y="3003616"/>
            <a:ext cx="297265" cy="29726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5094566">
            <a:off x="138173" y="472979"/>
            <a:ext cx="659300" cy="6593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bg>
      <p:bgPr>
        <a:solidFill>
          <a:schemeClr val="accen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845400" y="34050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845400" y="17399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67" name="Google Shape;167;p16"/>
          <p:cNvGrpSpPr/>
          <p:nvPr/>
        </p:nvGrpSpPr>
        <p:grpSpPr>
          <a:xfrm flipH="1">
            <a:off x="5788715" y="-495109"/>
            <a:ext cx="3441010" cy="6197199"/>
            <a:chOff x="1753200" y="-533209"/>
            <a:chExt cx="3441010" cy="6197199"/>
          </a:xfrm>
        </p:grpSpPr>
        <p:grpSp>
          <p:nvGrpSpPr>
            <p:cNvPr id="168" name="Google Shape;168;p16"/>
            <p:cNvGrpSpPr/>
            <p:nvPr/>
          </p:nvGrpSpPr>
          <p:grpSpPr>
            <a:xfrm rot="2700243" flipH="1">
              <a:off x="3252435" y="-1008687"/>
              <a:ext cx="465028" cy="4369525"/>
              <a:chOff x="3734850" y="-2845725"/>
              <a:chExt cx="465000" cy="10150200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3734850" y="-2845725"/>
                <a:ext cx="232500" cy="1015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967350" y="-2845725"/>
                <a:ext cx="232500" cy="1015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16"/>
            <p:cNvGrpSpPr/>
            <p:nvPr/>
          </p:nvGrpSpPr>
          <p:grpSpPr>
            <a:xfrm rot="-2700000" flipH="1">
              <a:off x="3228545" y="1773378"/>
              <a:ext cx="465013" cy="4365521"/>
              <a:chOff x="3734827" y="-2803130"/>
              <a:chExt cx="465017" cy="10107692"/>
            </a:xfrm>
          </p:grpSpPr>
          <p:sp>
            <p:nvSpPr>
              <p:cNvPr id="172" name="Google Shape;172;p16"/>
              <p:cNvSpPr/>
              <p:nvPr/>
            </p:nvSpPr>
            <p:spPr>
              <a:xfrm>
                <a:off x="3734827" y="-1799238"/>
                <a:ext cx="232500" cy="910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3967344" y="-2803130"/>
                <a:ext cx="232500" cy="10107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" name="Google Shape;174;p16"/>
          <p:cNvGrpSpPr/>
          <p:nvPr/>
        </p:nvGrpSpPr>
        <p:grpSpPr>
          <a:xfrm rot="-8315202">
            <a:off x="-227039" y="-1110361"/>
            <a:ext cx="1368435" cy="3125734"/>
            <a:chOff x="3303935" y="-4915108"/>
            <a:chExt cx="1367993" cy="13608576"/>
          </a:xfrm>
        </p:grpSpPr>
        <p:sp>
          <p:nvSpPr>
            <p:cNvPr id="175" name="Google Shape;175;p16"/>
            <p:cNvSpPr/>
            <p:nvPr/>
          </p:nvSpPr>
          <p:spPr>
            <a:xfrm>
              <a:off x="3303935" y="-4915108"/>
              <a:ext cx="232500" cy="135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536728" y="-4854832"/>
              <a:ext cx="1135200" cy="1354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6"/>
          <p:cNvSpPr/>
          <p:nvPr/>
        </p:nvSpPr>
        <p:spPr>
          <a:xfrm>
            <a:off x="998100" y="460213"/>
            <a:ext cx="659100" cy="659100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9"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95200" y="1996388"/>
            <a:ext cx="47436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2" hasCustomPrompt="1"/>
          </p:nvPr>
        </p:nvSpPr>
        <p:spPr>
          <a:xfrm>
            <a:off x="895200" y="738113"/>
            <a:ext cx="1170000" cy="12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895200" y="3691988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236100" y="441163"/>
            <a:ext cx="659100" cy="659100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-7726430">
            <a:off x="1150617" y="4350570"/>
            <a:ext cx="659164" cy="659164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0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452650" y="2301200"/>
            <a:ext cx="5610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2" hasCustomPrompt="1"/>
          </p:nvPr>
        </p:nvSpPr>
        <p:spPr>
          <a:xfrm>
            <a:off x="6892950" y="1042913"/>
            <a:ext cx="1170000" cy="12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"/>
          </p:nvPr>
        </p:nvSpPr>
        <p:spPr>
          <a:xfrm>
            <a:off x="2995350" y="3996788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8296263" y="945497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2452638" y="4168397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 rot="8087616">
            <a:off x="-246315" y="3143825"/>
            <a:ext cx="1241531" cy="3074746"/>
            <a:chOff x="3734850" y="-2845730"/>
            <a:chExt cx="1240220" cy="10150205"/>
          </a:xfrm>
        </p:grpSpPr>
        <p:sp>
          <p:nvSpPr>
            <p:cNvPr id="193" name="Google Shape;193;p19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9"/>
          <p:cNvSpPr/>
          <p:nvPr/>
        </p:nvSpPr>
        <p:spPr>
          <a:xfrm rot="-3878857">
            <a:off x="146423" y="3319200"/>
            <a:ext cx="659296" cy="65929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 rot="-3880549">
            <a:off x="542538" y="2957461"/>
            <a:ext cx="297377" cy="29737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9" name="Google Shape;199;p20"/>
          <p:cNvGrpSpPr/>
          <p:nvPr/>
        </p:nvGrpSpPr>
        <p:grpSpPr>
          <a:xfrm rot="-3115273">
            <a:off x="8104327" y="-1206016"/>
            <a:ext cx="1241538" cy="3075825"/>
            <a:chOff x="3734850" y="-2845730"/>
            <a:chExt cx="1240220" cy="10150205"/>
          </a:xfrm>
        </p:grpSpPr>
        <p:sp>
          <p:nvSpPr>
            <p:cNvPr id="200" name="Google Shape;200;p20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 rot="-2994638">
            <a:off x="58618" y="4389601"/>
            <a:ext cx="659180" cy="65918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-2992131">
            <a:off x="354962" y="4024716"/>
            <a:ext cx="297422" cy="29742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21"/>
          <p:cNvGrpSpPr/>
          <p:nvPr/>
        </p:nvGrpSpPr>
        <p:grpSpPr>
          <a:xfrm rot="-8111657">
            <a:off x="-353812" y="-1222006"/>
            <a:ext cx="1241443" cy="3076182"/>
            <a:chOff x="3734850" y="-2845730"/>
            <a:chExt cx="1240220" cy="10150205"/>
          </a:xfrm>
        </p:grpSpPr>
        <p:sp>
          <p:nvSpPr>
            <p:cNvPr id="207" name="Google Shape;207;p21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 rot="4125618">
            <a:off x="8376608" y="140021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 rot="4129281">
            <a:off x="8803065" y="850205"/>
            <a:ext cx="297279" cy="29727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 rot="4814759">
            <a:off x="5848759" y="2291978"/>
            <a:ext cx="1241548" cy="6052323"/>
            <a:chOff x="3734850" y="-2845730"/>
            <a:chExt cx="1240220" cy="10150205"/>
          </a:xfrm>
        </p:grpSpPr>
        <p:sp>
          <p:nvSpPr>
            <p:cNvPr id="214" name="Google Shape;214;p22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 rot="-5985241">
            <a:off x="1556139" y="-2888564"/>
            <a:ext cx="1241548" cy="5273215"/>
            <a:chOff x="3734850" y="-2845730"/>
            <a:chExt cx="1240220" cy="10150205"/>
          </a:xfrm>
        </p:grpSpPr>
        <p:sp>
          <p:nvSpPr>
            <p:cNvPr id="217" name="Google Shape;217;p22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2"/>
          <p:cNvSpPr/>
          <p:nvPr/>
        </p:nvSpPr>
        <p:spPr>
          <a:xfrm rot="1392326">
            <a:off x="326873" y="109286"/>
            <a:ext cx="659342" cy="65934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 rot="1393737">
            <a:off x="1216301" y="397768"/>
            <a:ext cx="297409" cy="29740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 rot="1392326">
            <a:off x="8480273" y="4034586"/>
            <a:ext cx="659342" cy="65934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200400" y="1996388"/>
            <a:ext cx="47436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6774000" y="738113"/>
            <a:ext cx="1170000" cy="12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876400" y="3691988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239113" y="526397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6524613" y="4405397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4"/>
          <p:cNvGrpSpPr/>
          <p:nvPr/>
        </p:nvGrpSpPr>
        <p:grpSpPr>
          <a:xfrm rot="3618504">
            <a:off x="7673514" y="2854607"/>
            <a:ext cx="1368458" cy="3982352"/>
            <a:chOff x="3303935" y="-4915108"/>
            <a:chExt cx="1367993" cy="13608576"/>
          </a:xfrm>
        </p:grpSpPr>
        <p:sp>
          <p:nvSpPr>
            <p:cNvPr id="240" name="Google Shape;240;p24"/>
            <p:cNvSpPr/>
            <p:nvPr/>
          </p:nvSpPr>
          <p:spPr>
            <a:xfrm>
              <a:off x="3303935" y="-4915108"/>
              <a:ext cx="232500" cy="135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3536728" y="-4854832"/>
              <a:ext cx="1135200" cy="1354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1024800" y="1012050"/>
            <a:ext cx="32235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1"/>
          </p:nvPr>
        </p:nvSpPr>
        <p:spPr>
          <a:xfrm>
            <a:off x="1024800" y="3200550"/>
            <a:ext cx="4404600" cy="13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4"/>
          <p:cNvSpPr/>
          <p:nvPr/>
        </p:nvSpPr>
        <p:spPr>
          <a:xfrm rot="1283144">
            <a:off x="214974" y="2736507"/>
            <a:ext cx="552867" cy="55258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rot="9565722">
            <a:off x="3388613" y="119887"/>
            <a:ext cx="659129" cy="65912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1282537">
            <a:off x="5623584" y="4034287"/>
            <a:ext cx="697157" cy="69687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13225" y="418266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1"/>
          </p:nvPr>
        </p:nvSpPr>
        <p:spPr>
          <a:xfrm>
            <a:off x="726425" y="1397025"/>
            <a:ext cx="2912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5"/>
          <p:cNvGrpSpPr/>
          <p:nvPr/>
        </p:nvGrpSpPr>
        <p:grpSpPr>
          <a:xfrm rot="-3219194" flipH="1">
            <a:off x="-201285" y="2086733"/>
            <a:ext cx="2510364" cy="5422480"/>
            <a:chOff x="3734850" y="-2845747"/>
            <a:chExt cx="2507702" cy="10150223"/>
          </a:xfrm>
        </p:grpSpPr>
        <p:sp>
          <p:nvSpPr>
            <p:cNvPr id="251" name="Google Shape;251;p2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3967352" y="-2845747"/>
              <a:ext cx="22752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 rot="-3240074">
            <a:off x="8334272" y="-1199981"/>
            <a:ext cx="1241554" cy="3073480"/>
            <a:chOff x="3734850" y="-2845730"/>
            <a:chExt cx="1240220" cy="10150205"/>
          </a:xfrm>
        </p:grpSpPr>
        <p:sp>
          <p:nvSpPr>
            <p:cNvPr id="254" name="Google Shape;254;p2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726425" y="2293494"/>
            <a:ext cx="3840000" cy="6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1"/>
          </p:nvPr>
        </p:nvSpPr>
        <p:spPr>
          <a:xfrm>
            <a:off x="726425" y="2911493"/>
            <a:ext cx="38400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26"/>
          <p:cNvGrpSpPr/>
          <p:nvPr/>
        </p:nvGrpSpPr>
        <p:grpSpPr>
          <a:xfrm rot="-7580806">
            <a:off x="-201285" y="-2180467"/>
            <a:ext cx="2510364" cy="5422480"/>
            <a:chOff x="3734850" y="-2845747"/>
            <a:chExt cx="2507702" cy="10150223"/>
          </a:xfrm>
        </p:grpSpPr>
        <p:sp>
          <p:nvSpPr>
            <p:cNvPr id="260" name="Google Shape;260;p26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967352" y="-2845747"/>
              <a:ext cx="22752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6"/>
          <p:cNvGrpSpPr/>
          <p:nvPr/>
        </p:nvGrpSpPr>
        <p:grpSpPr>
          <a:xfrm rot="-3240074">
            <a:off x="8410472" y="-1114256"/>
            <a:ext cx="1241554" cy="3073480"/>
            <a:chOff x="3734850" y="-2845730"/>
            <a:chExt cx="1240220" cy="10150205"/>
          </a:xfrm>
        </p:grpSpPr>
        <p:sp>
          <p:nvSpPr>
            <p:cNvPr id="263" name="Google Shape;263;p26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6"/>
          <p:cNvSpPr/>
          <p:nvPr/>
        </p:nvSpPr>
        <p:spPr>
          <a:xfrm rot="-8943516">
            <a:off x="8034581" y="4181897"/>
            <a:ext cx="659326" cy="65932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rot="-8946931">
            <a:off x="7527328" y="4161484"/>
            <a:ext cx="297482" cy="29748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726425" y="1988694"/>
            <a:ext cx="3840000" cy="6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subTitle" idx="1"/>
          </p:nvPr>
        </p:nvSpPr>
        <p:spPr>
          <a:xfrm>
            <a:off x="726425" y="2911493"/>
            <a:ext cx="38400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7"/>
          <p:cNvGrpSpPr/>
          <p:nvPr/>
        </p:nvGrpSpPr>
        <p:grpSpPr>
          <a:xfrm rot="-7580806">
            <a:off x="-201285" y="-2180467"/>
            <a:ext cx="2510364" cy="5422480"/>
            <a:chOff x="3734850" y="-2845747"/>
            <a:chExt cx="2507702" cy="10150223"/>
          </a:xfrm>
        </p:grpSpPr>
        <p:sp>
          <p:nvSpPr>
            <p:cNvPr id="271" name="Google Shape;271;p27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967352" y="-2845747"/>
              <a:ext cx="2275200" cy="10150200"/>
            </a:xfrm>
            <a:prstGeom prst="rect">
              <a:avLst/>
            </a:prstGeom>
            <a:solidFill>
              <a:srgbClr val="B6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27"/>
          <p:cNvGrpSpPr/>
          <p:nvPr/>
        </p:nvGrpSpPr>
        <p:grpSpPr>
          <a:xfrm rot="-7559926" flipH="1">
            <a:off x="8181872" y="3400594"/>
            <a:ext cx="1241554" cy="3073480"/>
            <a:chOff x="3734850" y="-2845730"/>
            <a:chExt cx="1240220" cy="10150205"/>
          </a:xfrm>
        </p:grpSpPr>
        <p:sp>
          <p:nvSpPr>
            <p:cNvPr id="274" name="Google Shape;274;p27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7"/>
          <p:cNvSpPr/>
          <p:nvPr/>
        </p:nvSpPr>
        <p:spPr>
          <a:xfrm rot="-9516856">
            <a:off x="7316041" y="4662476"/>
            <a:ext cx="552867" cy="55258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56125" y="2971800"/>
            <a:ext cx="18261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881087" y="3636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 idx="2"/>
          </p:nvPr>
        </p:nvSpPr>
        <p:spPr>
          <a:xfrm>
            <a:off x="3764400" y="2971800"/>
            <a:ext cx="16149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ubTitle" idx="3"/>
          </p:nvPr>
        </p:nvSpPr>
        <p:spPr>
          <a:xfrm>
            <a:off x="3484421" y="3636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 idx="4"/>
          </p:nvPr>
        </p:nvSpPr>
        <p:spPr>
          <a:xfrm>
            <a:off x="6261913" y="2971800"/>
            <a:ext cx="18261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subTitle" idx="5"/>
          </p:nvPr>
        </p:nvSpPr>
        <p:spPr>
          <a:xfrm>
            <a:off x="6087313" y="3636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28"/>
          <p:cNvGrpSpPr/>
          <p:nvPr/>
        </p:nvGrpSpPr>
        <p:grpSpPr>
          <a:xfrm rot="-9629179">
            <a:off x="-725573" y="-481388"/>
            <a:ext cx="1241586" cy="3074136"/>
            <a:chOff x="3734850" y="-2845730"/>
            <a:chExt cx="1240220" cy="10150205"/>
          </a:xfrm>
        </p:grpSpPr>
        <p:sp>
          <p:nvSpPr>
            <p:cNvPr id="286" name="Google Shape;286;p28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8"/>
          <p:cNvGrpSpPr/>
          <p:nvPr/>
        </p:nvGrpSpPr>
        <p:grpSpPr>
          <a:xfrm rot="-2713356">
            <a:off x="8357817" y="-997158"/>
            <a:ext cx="1241532" cy="3073311"/>
            <a:chOff x="3734850" y="-2845730"/>
            <a:chExt cx="1240220" cy="10150205"/>
          </a:xfrm>
        </p:grpSpPr>
        <p:sp>
          <p:nvSpPr>
            <p:cNvPr id="289" name="Google Shape;289;p28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8"/>
          <p:cNvSpPr/>
          <p:nvPr/>
        </p:nvSpPr>
        <p:spPr>
          <a:xfrm rot="2882628">
            <a:off x="135851" y="4096731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2881541">
            <a:off x="914842" y="4672731"/>
            <a:ext cx="297399" cy="29739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rot="2882628">
            <a:off x="8101301" y="505806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12669" y="18415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subTitle" idx="1"/>
          </p:nvPr>
        </p:nvSpPr>
        <p:spPr>
          <a:xfrm>
            <a:off x="912675" y="2216875"/>
            <a:ext cx="21753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2"/>
          </p:nvPr>
        </p:nvSpPr>
        <p:spPr>
          <a:xfrm>
            <a:off x="912669" y="31284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ubTitle" idx="3"/>
          </p:nvPr>
        </p:nvSpPr>
        <p:spPr>
          <a:xfrm>
            <a:off x="912675" y="3503725"/>
            <a:ext cx="21753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title" idx="4"/>
          </p:nvPr>
        </p:nvSpPr>
        <p:spPr>
          <a:xfrm>
            <a:off x="713225" y="445025"/>
            <a:ext cx="447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9"/>
          <p:cNvSpPr/>
          <p:nvPr/>
        </p:nvSpPr>
        <p:spPr>
          <a:xfrm rot="2416569">
            <a:off x="246062" y="4225644"/>
            <a:ext cx="659425" cy="65942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/>
          <p:nvPr/>
        </p:nvSpPr>
        <p:spPr>
          <a:xfrm rot="2415403">
            <a:off x="1073150" y="4716992"/>
            <a:ext cx="297580" cy="29758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body" idx="1"/>
          </p:nvPr>
        </p:nvSpPr>
        <p:spPr>
          <a:xfrm>
            <a:off x="724325" y="1714500"/>
            <a:ext cx="3747000" cy="28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body" idx="2"/>
          </p:nvPr>
        </p:nvSpPr>
        <p:spPr>
          <a:xfrm>
            <a:off x="4676325" y="1714500"/>
            <a:ext cx="3747000" cy="28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30"/>
          <p:cNvGrpSpPr/>
          <p:nvPr/>
        </p:nvGrpSpPr>
        <p:grpSpPr>
          <a:xfrm rot="-1458303">
            <a:off x="8505856" y="-683842"/>
            <a:ext cx="1428694" cy="3274486"/>
            <a:chOff x="3734850" y="-2845725"/>
            <a:chExt cx="1428329" cy="10150245"/>
          </a:xfrm>
        </p:grpSpPr>
        <p:sp>
          <p:nvSpPr>
            <p:cNvPr id="307" name="Google Shape;307;p30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967379" y="-2845680"/>
              <a:ext cx="11958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0"/>
          <p:cNvGrpSpPr/>
          <p:nvPr/>
        </p:nvGrpSpPr>
        <p:grpSpPr>
          <a:xfrm rot="9341697">
            <a:off x="-895319" y="2821358"/>
            <a:ext cx="1428694" cy="3274486"/>
            <a:chOff x="3734850" y="-2845725"/>
            <a:chExt cx="1428329" cy="10150245"/>
          </a:xfrm>
        </p:grpSpPr>
        <p:sp>
          <p:nvSpPr>
            <p:cNvPr id="310" name="Google Shape;310;p30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967379" y="-2845680"/>
              <a:ext cx="11958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30"/>
          <p:cNvSpPr/>
          <p:nvPr/>
        </p:nvSpPr>
        <p:spPr>
          <a:xfrm rot="-6829325">
            <a:off x="8298272" y="4374212"/>
            <a:ext cx="658830" cy="65883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 rot="-6832465">
            <a:off x="8113087" y="3902946"/>
            <a:ext cx="297233" cy="297233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2177710" y="17516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1"/>
          </p:nvPr>
        </p:nvSpPr>
        <p:spPr>
          <a:xfrm>
            <a:off x="2177710" y="21476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2"/>
          </p:nvPr>
        </p:nvSpPr>
        <p:spPr>
          <a:xfrm>
            <a:off x="5474885" y="17516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3"/>
          </p:nvPr>
        </p:nvSpPr>
        <p:spPr>
          <a:xfrm>
            <a:off x="5474885" y="21476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4"/>
          </p:nvPr>
        </p:nvSpPr>
        <p:spPr>
          <a:xfrm>
            <a:off x="2177710" y="32612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5"/>
          </p:nvPr>
        </p:nvSpPr>
        <p:spPr>
          <a:xfrm>
            <a:off x="2177710" y="3657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title" idx="6"/>
          </p:nvPr>
        </p:nvSpPr>
        <p:spPr>
          <a:xfrm>
            <a:off x="5474894" y="3261200"/>
            <a:ext cx="243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7"/>
          </p:nvPr>
        </p:nvSpPr>
        <p:spPr>
          <a:xfrm>
            <a:off x="5474885" y="3657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4" name="Google Shape;324;p31"/>
          <p:cNvGrpSpPr/>
          <p:nvPr/>
        </p:nvGrpSpPr>
        <p:grpSpPr>
          <a:xfrm rot="9629179" flipH="1">
            <a:off x="8523206" y="-598998"/>
            <a:ext cx="1241586" cy="4394013"/>
            <a:chOff x="3734850" y="-2845730"/>
            <a:chExt cx="1240220" cy="10150205"/>
          </a:xfrm>
        </p:grpSpPr>
        <p:sp>
          <p:nvSpPr>
            <p:cNvPr id="325" name="Google Shape;325;p31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31"/>
          <p:cNvGrpSpPr/>
          <p:nvPr/>
        </p:nvGrpSpPr>
        <p:grpSpPr>
          <a:xfrm rot="2713356" flipH="1">
            <a:off x="-457939" y="-997158"/>
            <a:ext cx="1241532" cy="3073311"/>
            <a:chOff x="3734850" y="-2845730"/>
            <a:chExt cx="1240220" cy="10150205"/>
          </a:xfrm>
        </p:grpSpPr>
        <p:sp>
          <p:nvSpPr>
            <p:cNvPr id="328" name="Google Shape;328;p31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1"/>
          <p:cNvSpPr/>
          <p:nvPr/>
        </p:nvSpPr>
        <p:spPr>
          <a:xfrm rot="-2882628" flipH="1">
            <a:off x="8406101" y="4096731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"/>
          <p:cNvSpPr/>
          <p:nvPr/>
        </p:nvSpPr>
        <p:spPr>
          <a:xfrm rot="-2881541" flipH="1">
            <a:off x="7988886" y="4672731"/>
            <a:ext cx="297399" cy="29739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1"/>
          <p:cNvSpPr/>
          <p:nvPr/>
        </p:nvSpPr>
        <p:spPr>
          <a:xfrm rot="-2882628" flipH="1">
            <a:off x="525376" y="675356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1101175" y="20067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1"/>
          </p:nvPr>
        </p:nvSpPr>
        <p:spPr>
          <a:xfrm>
            <a:off x="1101175" y="24503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title" idx="2"/>
          </p:nvPr>
        </p:nvSpPr>
        <p:spPr>
          <a:xfrm>
            <a:off x="3578948" y="20067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3"/>
          </p:nvPr>
        </p:nvSpPr>
        <p:spPr>
          <a:xfrm>
            <a:off x="3578948" y="24503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4"/>
          </p:nvPr>
        </p:nvSpPr>
        <p:spPr>
          <a:xfrm>
            <a:off x="1101175" y="36687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5"/>
          </p:nvPr>
        </p:nvSpPr>
        <p:spPr>
          <a:xfrm>
            <a:off x="1101175" y="41123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title" idx="6"/>
          </p:nvPr>
        </p:nvSpPr>
        <p:spPr>
          <a:xfrm>
            <a:off x="3578948" y="36687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7"/>
          </p:nvPr>
        </p:nvSpPr>
        <p:spPr>
          <a:xfrm>
            <a:off x="3578948" y="41123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8"/>
          </p:nvPr>
        </p:nvSpPr>
        <p:spPr>
          <a:xfrm>
            <a:off x="6056727" y="20067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9"/>
          </p:nvPr>
        </p:nvSpPr>
        <p:spPr>
          <a:xfrm>
            <a:off x="6056727" y="24503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 idx="13"/>
          </p:nvPr>
        </p:nvSpPr>
        <p:spPr>
          <a:xfrm>
            <a:off x="6056727" y="36687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14"/>
          </p:nvPr>
        </p:nvSpPr>
        <p:spPr>
          <a:xfrm>
            <a:off x="6056727" y="41123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32"/>
          <p:cNvGrpSpPr/>
          <p:nvPr/>
        </p:nvGrpSpPr>
        <p:grpSpPr>
          <a:xfrm rot="-1608186">
            <a:off x="8460038" y="-631648"/>
            <a:ext cx="1241524" cy="3074021"/>
            <a:chOff x="3734850" y="-2845730"/>
            <a:chExt cx="1240220" cy="10150205"/>
          </a:xfrm>
        </p:grpSpPr>
        <p:sp>
          <p:nvSpPr>
            <p:cNvPr id="348" name="Google Shape;348;p32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2"/>
          <p:cNvGrpSpPr/>
          <p:nvPr/>
        </p:nvGrpSpPr>
        <p:grpSpPr>
          <a:xfrm rot="9191814">
            <a:off x="-557562" y="2701127"/>
            <a:ext cx="1241524" cy="3074021"/>
            <a:chOff x="3734850" y="-2845730"/>
            <a:chExt cx="1240220" cy="10150205"/>
          </a:xfrm>
        </p:grpSpPr>
        <p:sp>
          <p:nvSpPr>
            <p:cNvPr id="351" name="Google Shape;351;p32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2"/>
          <p:cNvSpPr/>
          <p:nvPr/>
        </p:nvSpPr>
        <p:spPr>
          <a:xfrm rot="8100000">
            <a:off x="8464843" y="1304783"/>
            <a:ext cx="659306" cy="65930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 rot="8100000">
            <a:off x="8260475" y="1924097"/>
            <a:ext cx="297409" cy="29740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 rot="-3374691">
            <a:off x="171990" y="3062739"/>
            <a:ext cx="659234" cy="659234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 rot="8100000">
            <a:off x="527075" y="520222"/>
            <a:ext cx="297409" cy="29740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2674625" y="-48400"/>
            <a:ext cx="6535275" cy="5264525"/>
          </a:xfrm>
          <a:custGeom>
            <a:avLst/>
            <a:gdLst/>
            <a:ahLst/>
            <a:cxnLst/>
            <a:rect l="l" t="t" r="r" b="b"/>
            <a:pathLst>
              <a:path w="261411" h="210581" extrusionOk="0">
                <a:moveTo>
                  <a:pt x="208644" y="1936"/>
                </a:moveTo>
                <a:lnTo>
                  <a:pt x="261411" y="0"/>
                </a:lnTo>
                <a:lnTo>
                  <a:pt x="260442" y="210581"/>
                </a:lnTo>
                <a:lnTo>
                  <a:pt x="0" y="209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359" name="Google Shape;359;p33"/>
          <p:cNvGrpSpPr/>
          <p:nvPr/>
        </p:nvGrpSpPr>
        <p:grpSpPr>
          <a:xfrm>
            <a:off x="2197593" y="-362035"/>
            <a:ext cx="5905799" cy="5924849"/>
            <a:chOff x="2197593" y="-362035"/>
            <a:chExt cx="5905799" cy="5924849"/>
          </a:xfrm>
        </p:grpSpPr>
        <p:sp>
          <p:nvSpPr>
            <p:cNvPr id="360" name="Google Shape;360;p33"/>
            <p:cNvSpPr/>
            <p:nvPr/>
          </p:nvSpPr>
          <p:spPr>
            <a:xfrm rot="2700000" flipH="1">
              <a:off x="4964045" y="-1439840"/>
              <a:ext cx="232497" cy="792101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 flipH="1">
              <a:off x="5104444" y="-1280391"/>
              <a:ext cx="232497" cy="7921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 txBox="1">
            <a:spLocks noGrp="1"/>
          </p:cNvSpPr>
          <p:nvPr>
            <p:ph type="ctrTitle"/>
          </p:nvPr>
        </p:nvSpPr>
        <p:spPr>
          <a:xfrm>
            <a:off x="646426" y="646200"/>
            <a:ext cx="3344400" cy="8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1"/>
          </p:nvPr>
        </p:nvSpPr>
        <p:spPr>
          <a:xfrm>
            <a:off x="646428" y="1630923"/>
            <a:ext cx="32769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4" name="Google Shape;364;p33"/>
          <p:cNvSpPr/>
          <p:nvPr/>
        </p:nvSpPr>
        <p:spPr>
          <a:xfrm rot="10800000">
            <a:off x="0" y="3463274"/>
            <a:ext cx="528900" cy="5289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643453" y="3100625"/>
            <a:ext cx="323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highlight>
                <a:srgbClr val="DFDEFC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8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 rot="-7459626">
            <a:off x="-155248" y="-1176390"/>
            <a:ext cx="1428793" cy="2621363"/>
            <a:chOff x="3734850" y="-2845725"/>
            <a:chExt cx="1428329" cy="10150245"/>
          </a:xfrm>
        </p:grpSpPr>
        <p:sp>
          <p:nvSpPr>
            <p:cNvPr id="27" name="Google Shape;27;p4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67379" y="-2845680"/>
              <a:ext cx="11958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 rot="-2066015">
            <a:off x="8302912" y="-674256"/>
            <a:ext cx="1428706" cy="2621142"/>
            <a:chOff x="3734850" y="-2845725"/>
            <a:chExt cx="1428329" cy="10150245"/>
          </a:xfrm>
        </p:grpSpPr>
        <p:sp>
          <p:nvSpPr>
            <p:cNvPr id="30" name="Google Shape;30;p4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67379" y="-2845680"/>
              <a:ext cx="11958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57150" y="2016323"/>
            <a:ext cx="542100" cy="542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048575" y="4309822"/>
            <a:ext cx="542100" cy="5418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4"/>
          <p:cNvGrpSpPr/>
          <p:nvPr/>
        </p:nvGrpSpPr>
        <p:grpSpPr>
          <a:xfrm rot="9191814">
            <a:off x="-549324" y="2701127"/>
            <a:ext cx="1241524" cy="3074021"/>
            <a:chOff x="3734850" y="-2845730"/>
            <a:chExt cx="1240220" cy="10150205"/>
          </a:xfrm>
        </p:grpSpPr>
        <p:sp>
          <p:nvSpPr>
            <p:cNvPr id="368" name="Google Shape;368;p34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4"/>
          <p:cNvSpPr/>
          <p:nvPr/>
        </p:nvSpPr>
        <p:spPr>
          <a:xfrm rot="8100000">
            <a:off x="8165956" y="333233"/>
            <a:ext cx="659306" cy="65930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"/>
          <p:cNvSpPr/>
          <p:nvPr/>
        </p:nvSpPr>
        <p:spPr>
          <a:xfrm rot="8100000">
            <a:off x="7961588" y="952547"/>
            <a:ext cx="297409" cy="29740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4"/>
          <p:cNvGrpSpPr/>
          <p:nvPr/>
        </p:nvGrpSpPr>
        <p:grpSpPr>
          <a:xfrm rot="-9191814" flipH="1">
            <a:off x="8451801" y="2634452"/>
            <a:ext cx="1241524" cy="3074021"/>
            <a:chOff x="3734850" y="-2845730"/>
            <a:chExt cx="1240220" cy="10150205"/>
          </a:xfrm>
        </p:grpSpPr>
        <p:sp>
          <p:nvSpPr>
            <p:cNvPr id="373" name="Google Shape;373;p34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4"/>
          <p:cNvSpPr/>
          <p:nvPr/>
        </p:nvSpPr>
        <p:spPr>
          <a:xfrm rot="8100000">
            <a:off x="88756" y="1721358"/>
            <a:ext cx="659306" cy="65930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5"/>
          <p:cNvGrpSpPr/>
          <p:nvPr/>
        </p:nvGrpSpPr>
        <p:grpSpPr>
          <a:xfrm rot="-6649159" flipH="1">
            <a:off x="7351732" y="2793948"/>
            <a:ext cx="1241539" cy="4394170"/>
            <a:chOff x="3734850" y="-2845730"/>
            <a:chExt cx="1240220" cy="10150205"/>
          </a:xfrm>
        </p:grpSpPr>
        <p:sp>
          <p:nvSpPr>
            <p:cNvPr id="378" name="Google Shape;378;p3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5"/>
          <p:cNvGrpSpPr/>
          <p:nvPr/>
        </p:nvGrpSpPr>
        <p:grpSpPr>
          <a:xfrm rot="2713356" flipH="1">
            <a:off x="-457939" y="-997158"/>
            <a:ext cx="1241532" cy="3073311"/>
            <a:chOff x="3734850" y="-2845730"/>
            <a:chExt cx="1240220" cy="10150205"/>
          </a:xfrm>
        </p:grpSpPr>
        <p:sp>
          <p:nvSpPr>
            <p:cNvPr id="381" name="Google Shape;381;p3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5"/>
          <p:cNvSpPr/>
          <p:nvPr/>
        </p:nvSpPr>
        <p:spPr>
          <a:xfrm rot="-2444223">
            <a:off x="302741" y="4327797"/>
            <a:ext cx="659221" cy="659221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-2444729">
            <a:off x="900560" y="4100213"/>
            <a:ext cx="297380" cy="29738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5"/>
          <p:cNvSpPr/>
          <p:nvPr/>
        </p:nvSpPr>
        <p:spPr>
          <a:xfrm rot="8100000">
            <a:off x="8432656" y="533708"/>
            <a:ext cx="659306" cy="65930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6"/>
          <p:cNvGrpSpPr/>
          <p:nvPr/>
        </p:nvGrpSpPr>
        <p:grpSpPr>
          <a:xfrm rot="7580806" flipH="1">
            <a:off x="6980874" y="-2180467"/>
            <a:ext cx="2510364" cy="5422480"/>
            <a:chOff x="3734850" y="-2845747"/>
            <a:chExt cx="2507702" cy="10150223"/>
          </a:xfrm>
        </p:grpSpPr>
        <p:sp>
          <p:nvSpPr>
            <p:cNvPr id="388" name="Google Shape;388;p36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3967352" y="-2845747"/>
              <a:ext cx="22752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6"/>
          <p:cNvGrpSpPr/>
          <p:nvPr/>
        </p:nvGrpSpPr>
        <p:grpSpPr>
          <a:xfrm rot="3240074" flipH="1">
            <a:off x="-362072" y="-1114256"/>
            <a:ext cx="1241554" cy="3073480"/>
            <a:chOff x="3734850" y="-2845730"/>
            <a:chExt cx="1240220" cy="10150205"/>
          </a:xfrm>
        </p:grpSpPr>
        <p:sp>
          <p:nvSpPr>
            <p:cNvPr id="391" name="Google Shape;391;p36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6"/>
          <p:cNvSpPr/>
          <p:nvPr/>
        </p:nvSpPr>
        <p:spPr>
          <a:xfrm rot="-2444223">
            <a:off x="302741" y="4327797"/>
            <a:ext cx="659221" cy="659221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/>
          <p:nvPr/>
        </p:nvSpPr>
        <p:spPr>
          <a:xfrm rot="-2444729">
            <a:off x="900560" y="4100213"/>
            <a:ext cx="297380" cy="29738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391100" y="831986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2010300" y="2813186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010300" y="3300814"/>
            <a:ext cx="3009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4125300" y="1319614"/>
            <a:ext cx="3008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 rot="1800044">
            <a:off x="7044483" y="-2043771"/>
            <a:ext cx="464990" cy="10699778"/>
            <a:chOff x="3734850" y="-2845725"/>
            <a:chExt cx="465000" cy="10150200"/>
          </a:xfrm>
        </p:grpSpPr>
        <p:sp>
          <p:nvSpPr>
            <p:cNvPr id="40" name="Google Shape;40;p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3967350" y="-2845725"/>
              <a:ext cx="2325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5"/>
          <p:cNvGrpSpPr/>
          <p:nvPr/>
        </p:nvGrpSpPr>
        <p:grpSpPr>
          <a:xfrm rot="-8999956">
            <a:off x="1482127" y="-2778208"/>
            <a:ext cx="464990" cy="10699778"/>
            <a:chOff x="3734850" y="-2845725"/>
            <a:chExt cx="465000" cy="10150200"/>
          </a:xfrm>
        </p:grpSpPr>
        <p:sp>
          <p:nvSpPr>
            <p:cNvPr id="43" name="Google Shape;43;p5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967350" y="-2845725"/>
              <a:ext cx="2325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7364125" y="209938"/>
            <a:ext cx="659100" cy="659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4838948">
            <a:off x="1301962" y="4360686"/>
            <a:ext cx="659159" cy="65915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-3625" y="-3625"/>
            <a:ext cx="3116350" cy="5143615"/>
          </a:xfrm>
          <a:custGeom>
            <a:avLst/>
            <a:gdLst/>
            <a:ahLst/>
            <a:cxnLst/>
            <a:rect l="l" t="t" r="r" b="b"/>
            <a:pathLst>
              <a:path w="124654" h="205498" extrusionOk="0">
                <a:moveTo>
                  <a:pt x="0" y="0"/>
                </a:moveTo>
                <a:lnTo>
                  <a:pt x="124654" y="0"/>
                </a:lnTo>
                <a:lnTo>
                  <a:pt x="0" y="2054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rot="10800000">
            <a:off x="6307643" y="14527"/>
            <a:ext cx="2902257" cy="5137450"/>
          </a:xfrm>
          <a:custGeom>
            <a:avLst/>
            <a:gdLst/>
            <a:ahLst/>
            <a:cxnLst/>
            <a:rect l="l" t="t" r="r" b="b"/>
            <a:pathLst>
              <a:path w="124654" h="205498" extrusionOk="0">
                <a:moveTo>
                  <a:pt x="0" y="0"/>
                </a:moveTo>
                <a:lnTo>
                  <a:pt x="124654" y="0"/>
                </a:lnTo>
                <a:lnTo>
                  <a:pt x="0" y="2054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 rot="-8111657">
            <a:off x="-277821" y="-1222006"/>
            <a:ext cx="1241443" cy="3076182"/>
            <a:chOff x="3734850" y="-2845730"/>
            <a:chExt cx="1240220" cy="10150205"/>
          </a:xfrm>
        </p:grpSpPr>
        <p:sp>
          <p:nvSpPr>
            <p:cNvPr id="53" name="Google Shape;53;p6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8111657" flipH="1">
            <a:off x="8180379" y="-1222006"/>
            <a:ext cx="1241443" cy="3076182"/>
            <a:chOff x="3734850" y="-2845730"/>
            <a:chExt cx="1240220" cy="10150205"/>
          </a:xfrm>
        </p:grpSpPr>
        <p:sp>
          <p:nvSpPr>
            <p:cNvPr id="56" name="Google Shape;56;p6"/>
            <p:cNvSpPr/>
            <p:nvPr/>
          </p:nvSpPr>
          <p:spPr>
            <a:xfrm>
              <a:off x="3734850" y="-2845725"/>
              <a:ext cx="232500" cy="1015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967370" y="-2845730"/>
              <a:ext cx="1007700" cy="1015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rot="4551376">
            <a:off x="171149" y="754696"/>
            <a:ext cx="659286" cy="65928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4555301">
            <a:off x="132283" y="1516227"/>
            <a:ext cx="297227" cy="29722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4551376">
            <a:off x="8442724" y="4336946"/>
            <a:ext cx="659286" cy="65928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114550" y="971550"/>
            <a:ext cx="457200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2" name="Google Shape;72;p8"/>
          <p:cNvGrpSpPr/>
          <p:nvPr/>
        </p:nvGrpSpPr>
        <p:grpSpPr>
          <a:xfrm rot="2698299">
            <a:off x="7950329" y="3147400"/>
            <a:ext cx="1368463" cy="3125458"/>
            <a:chOff x="3303935" y="-4915108"/>
            <a:chExt cx="1367993" cy="13608576"/>
          </a:xfrm>
        </p:grpSpPr>
        <p:sp>
          <p:nvSpPr>
            <p:cNvPr id="73" name="Google Shape;73;p8"/>
            <p:cNvSpPr/>
            <p:nvPr/>
          </p:nvSpPr>
          <p:spPr>
            <a:xfrm>
              <a:off x="3303935" y="-4915108"/>
              <a:ext cx="232500" cy="135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536728" y="-4854832"/>
              <a:ext cx="1135200" cy="1354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8"/>
          <p:cNvGrpSpPr/>
          <p:nvPr/>
        </p:nvGrpSpPr>
        <p:grpSpPr>
          <a:xfrm rot="-8315202">
            <a:off x="-284189" y="-1272286"/>
            <a:ext cx="1368435" cy="3125734"/>
            <a:chOff x="3303935" y="-4915108"/>
            <a:chExt cx="1367993" cy="13608576"/>
          </a:xfrm>
        </p:grpSpPr>
        <p:sp>
          <p:nvSpPr>
            <p:cNvPr id="76" name="Google Shape;76;p8"/>
            <p:cNvSpPr/>
            <p:nvPr/>
          </p:nvSpPr>
          <p:spPr>
            <a:xfrm>
              <a:off x="3303935" y="-4915108"/>
              <a:ext cx="232500" cy="135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536728" y="-4854832"/>
              <a:ext cx="1135200" cy="1354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/>
          <p:nvPr/>
        </p:nvSpPr>
        <p:spPr>
          <a:xfrm rot="2639151">
            <a:off x="7719418" y="4134542"/>
            <a:ext cx="659197" cy="659197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2638662">
            <a:off x="8795673" y="4221962"/>
            <a:ext cx="297244" cy="297244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rot="2639151">
            <a:off x="383618" y="390592"/>
            <a:ext cx="659197" cy="659197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6381750" y="2695575"/>
            <a:ext cx="2114400" cy="20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 rot="3216939">
            <a:off x="8255989" y="1986565"/>
            <a:ext cx="297371" cy="297371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017300" y="100630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017300" y="2878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1562100" y="4076700"/>
            <a:ext cx="10801350" cy="1295400"/>
          </a:xfrm>
          <a:custGeom>
            <a:avLst/>
            <a:gdLst/>
            <a:ahLst/>
            <a:cxnLst/>
            <a:rect l="l" t="t" r="r" b="b"/>
            <a:pathLst>
              <a:path w="432054" h="51816" extrusionOk="0">
                <a:moveTo>
                  <a:pt x="432054" y="0"/>
                </a:moveTo>
                <a:lnTo>
                  <a:pt x="432054" y="51816"/>
                </a:lnTo>
                <a:lnTo>
                  <a:pt x="0" y="5181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95" name="Google Shape;95;p11"/>
          <p:cNvGrpSpPr/>
          <p:nvPr/>
        </p:nvGrpSpPr>
        <p:grpSpPr>
          <a:xfrm rot="-2417067">
            <a:off x="8070556" y="-1135760"/>
            <a:ext cx="1368452" cy="3125610"/>
            <a:chOff x="3303935" y="-4915108"/>
            <a:chExt cx="1367993" cy="13608576"/>
          </a:xfrm>
        </p:grpSpPr>
        <p:sp>
          <p:nvSpPr>
            <p:cNvPr id="96" name="Google Shape;96;p11"/>
            <p:cNvSpPr/>
            <p:nvPr/>
          </p:nvSpPr>
          <p:spPr>
            <a:xfrm>
              <a:off x="3303935" y="-4915108"/>
              <a:ext cx="232500" cy="135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3536728" y="-4854832"/>
              <a:ext cx="1135200" cy="1354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1"/>
          <p:cNvGrpSpPr/>
          <p:nvPr/>
        </p:nvGrpSpPr>
        <p:grpSpPr>
          <a:xfrm rot="9636730" flipH="1">
            <a:off x="-320026" y="3349030"/>
            <a:ext cx="9737317" cy="2520396"/>
            <a:chOff x="-1645954" y="1615636"/>
            <a:chExt cx="12898672" cy="2520025"/>
          </a:xfrm>
        </p:grpSpPr>
        <p:sp>
          <p:nvSpPr>
            <p:cNvPr id="99" name="Google Shape;99;p11"/>
            <p:cNvSpPr/>
            <p:nvPr/>
          </p:nvSpPr>
          <p:spPr>
            <a:xfrm rot="4829342" flipH="1">
              <a:off x="4675399" y="-3706233"/>
              <a:ext cx="232394" cy="13014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rot="4829342" flipH="1">
              <a:off x="4914672" y="-3301999"/>
              <a:ext cx="232394" cy="125767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"/>
              <a:buChar char="●"/>
              <a:defRPr sz="1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4D736B4C-7372-41CA-AED6-BDD9594C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37"/>
          <a:stretch>
            <a:fillRect/>
          </a:stretch>
        </p:blipFill>
        <p:spPr>
          <a:xfrm>
            <a:off x="0" y="-1200"/>
            <a:ext cx="5899341" cy="5143500"/>
          </a:xfrm>
          <a:custGeom>
            <a:avLst/>
            <a:gdLst>
              <a:gd name="connsiteX0" fmla="*/ 0 w 5899341"/>
              <a:gd name="connsiteY0" fmla="*/ 0 h 5143500"/>
              <a:gd name="connsiteX1" fmla="*/ 5899341 w 5899341"/>
              <a:gd name="connsiteY1" fmla="*/ 0 h 5143500"/>
              <a:gd name="connsiteX2" fmla="*/ 5899341 w 5899341"/>
              <a:gd name="connsiteY2" fmla="*/ 5143500 h 5143500"/>
              <a:gd name="connsiteX3" fmla="*/ 0 w 589934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9341" h="5143500">
                <a:moveTo>
                  <a:pt x="0" y="0"/>
                </a:moveTo>
                <a:lnTo>
                  <a:pt x="5899341" y="0"/>
                </a:lnTo>
                <a:lnTo>
                  <a:pt x="5899341" y="5143500"/>
                </a:lnTo>
                <a:lnTo>
                  <a:pt x="0" y="5143500"/>
                </a:lnTo>
                <a:close/>
              </a:path>
            </a:pathLst>
          </a:custGeom>
        </p:spPr>
      </p:pic>
      <p:grpSp>
        <p:nvGrpSpPr>
          <p:cNvPr id="404" name="Google Shape;404;p39"/>
          <p:cNvGrpSpPr/>
          <p:nvPr/>
        </p:nvGrpSpPr>
        <p:grpSpPr>
          <a:xfrm>
            <a:off x="792033" y="-416011"/>
            <a:ext cx="6618417" cy="5929682"/>
            <a:chOff x="792033" y="-416011"/>
            <a:chExt cx="6618417" cy="5929682"/>
          </a:xfrm>
        </p:grpSpPr>
        <p:sp>
          <p:nvSpPr>
            <p:cNvPr id="405" name="Google Shape;405;p39"/>
            <p:cNvSpPr/>
            <p:nvPr/>
          </p:nvSpPr>
          <p:spPr>
            <a:xfrm>
              <a:off x="1466850" y="0"/>
              <a:ext cx="5943600" cy="5143500"/>
            </a:xfrm>
            <a:custGeom>
              <a:avLst/>
              <a:gdLst/>
              <a:ahLst/>
              <a:cxnLst/>
              <a:rect l="l" t="t" r="r" b="b"/>
              <a:pathLst>
                <a:path w="237744" h="205740" extrusionOk="0">
                  <a:moveTo>
                    <a:pt x="0" y="0"/>
                  </a:moveTo>
                  <a:lnTo>
                    <a:pt x="184404" y="205740"/>
                  </a:lnTo>
                  <a:lnTo>
                    <a:pt x="236982" y="205740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06" name="Google Shape;406;p39"/>
            <p:cNvGrpSpPr/>
            <p:nvPr/>
          </p:nvGrpSpPr>
          <p:grpSpPr>
            <a:xfrm rot="-2700000">
              <a:off x="3524377" y="-1411591"/>
              <a:ext cx="464996" cy="7920841"/>
              <a:chOff x="3734850" y="-2845725"/>
              <a:chExt cx="465000" cy="10150200"/>
            </a:xfrm>
          </p:grpSpPr>
          <p:sp>
            <p:nvSpPr>
              <p:cNvPr id="407" name="Google Shape;407;p39"/>
              <p:cNvSpPr/>
              <p:nvPr/>
            </p:nvSpPr>
            <p:spPr>
              <a:xfrm>
                <a:off x="3734850" y="-2845725"/>
                <a:ext cx="232500" cy="1015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>
                <a:off x="3967350" y="-2845725"/>
                <a:ext cx="232500" cy="10150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" name="Google Shape;409;p39"/>
          <p:cNvSpPr txBox="1">
            <a:spLocks noGrp="1"/>
          </p:cNvSpPr>
          <p:nvPr>
            <p:ph type="subTitle" idx="1"/>
          </p:nvPr>
        </p:nvSpPr>
        <p:spPr>
          <a:xfrm>
            <a:off x="5154150" y="3741949"/>
            <a:ext cx="3276900" cy="1737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Alexandre Rodrigues</a:t>
            </a:r>
          </a:p>
          <a:p>
            <a:pPr marL="0" indent="0"/>
            <a:r>
              <a:rPr lang="pt-BR" sz="1200"/>
              <a:t>Beatriz Fernandes</a:t>
            </a:r>
          </a:p>
          <a:p>
            <a:pPr marL="0" indent="0"/>
            <a:r>
              <a:rPr lang="pt-BR" sz="1200"/>
              <a:t>Leandro Tavares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Rafael Barbosa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Samara Larissa</a:t>
            </a:r>
          </a:p>
        </p:txBody>
      </p: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3734850" y="171295"/>
            <a:ext cx="4696200" cy="25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1° Sprint</a:t>
            </a:r>
            <a:br>
              <a:rPr lang="pt-BR"/>
            </a:br>
            <a:r>
              <a:rPr lang="pt-BR"/>
              <a:t>Doce Sabor</a:t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3505675" y="2051188"/>
            <a:ext cx="659100" cy="659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4380213" y="2051193"/>
            <a:ext cx="297300" cy="2973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29A0-E88A-D66E-F84A-96D93C31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287509"/>
            <a:ext cx="7717800" cy="572700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Como</a:t>
            </a:r>
            <a:r>
              <a:rPr lang="pt-BR"/>
              <a:t> seria feito?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6022BD-C8E7-3AA8-6C54-113A03AD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4" y="860209"/>
            <a:ext cx="3281123" cy="19808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44A659-D035-E4C9-A70C-C80B2260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135" y="849052"/>
            <a:ext cx="3295641" cy="19808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C0CB3C-FD18-9AB2-F5FE-4235645CF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2" t="2094" r="-1577" b="-2094"/>
          <a:stretch/>
        </p:blipFill>
        <p:spPr>
          <a:xfrm>
            <a:off x="2858324" y="2833685"/>
            <a:ext cx="3438165" cy="2060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0D412670-2891-09D7-51E7-86AAB9F8B0F1}"/>
              </a:ext>
            </a:extLst>
          </p:cNvPr>
          <p:cNvCxnSpPr>
            <a:cxnSpLocks/>
          </p:cNvCxnSpPr>
          <p:nvPr/>
        </p:nvCxnSpPr>
        <p:spPr>
          <a:xfrm rot="5400000">
            <a:off x="1467294" y="3030913"/>
            <a:ext cx="499731" cy="4784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6801E986-D87A-50F2-DDCB-9165BC9E07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4317" y="3055323"/>
            <a:ext cx="499732" cy="4731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ACCFAD-B032-1CAE-1283-C9484F64E9AF}"/>
              </a:ext>
            </a:extLst>
          </p:cNvPr>
          <p:cNvSpPr txBox="1"/>
          <p:nvPr/>
        </p:nvSpPr>
        <p:spPr>
          <a:xfrm>
            <a:off x="667448" y="355593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Alto em 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323E0E-6EFD-7620-C0AA-0DE96B592557}"/>
              </a:ext>
            </a:extLst>
          </p:cNvPr>
          <p:cNvSpPr txBox="1"/>
          <p:nvPr/>
        </p:nvSpPr>
        <p:spPr>
          <a:xfrm>
            <a:off x="6860911" y="3599963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Baixo em vendas</a:t>
            </a:r>
          </a:p>
        </p:txBody>
      </p:sp>
    </p:spTree>
    <p:extLst>
      <p:ext uri="{BB962C8B-B14F-4D97-AF65-F5344CB8AC3E}">
        <p14:creationId xmlns:p14="http://schemas.microsoft.com/office/powerpoint/2010/main" val="35865779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52"/>
          <p:cNvPicPr preferRelativeResize="0"/>
          <p:nvPr/>
        </p:nvPicPr>
        <p:blipFill rotWithShape="1">
          <a:blip r:embed="rId3"/>
          <a:srcRect l="28506" r="28506"/>
          <a:stretch/>
        </p:blipFill>
        <p:spPr>
          <a:xfrm flipH="1">
            <a:off x="5581651" y="0"/>
            <a:ext cx="3562349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" name="Google Shape;715;p52"/>
          <p:cNvGrpSpPr/>
          <p:nvPr/>
        </p:nvGrpSpPr>
        <p:grpSpPr>
          <a:xfrm>
            <a:off x="4010025" y="-387487"/>
            <a:ext cx="3343714" cy="5999787"/>
            <a:chOff x="4010025" y="-387487"/>
            <a:chExt cx="3343714" cy="5999787"/>
          </a:xfrm>
        </p:grpSpPr>
        <p:sp>
          <p:nvSpPr>
            <p:cNvPr id="716" name="Google Shape;716;p52"/>
            <p:cNvSpPr/>
            <p:nvPr/>
          </p:nvSpPr>
          <p:spPr>
            <a:xfrm>
              <a:off x="4010025" y="0"/>
              <a:ext cx="3076575" cy="5143500"/>
            </a:xfrm>
            <a:custGeom>
              <a:avLst/>
              <a:gdLst/>
              <a:ahLst/>
              <a:cxnLst/>
              <a:rect l="l" t="t" r="r" b="b"/>
              <a:pathLst>
                <a:path w="123063" h="205740" extrusionOk="0">
                  <a:moveTo>
                    <a:pt x="123063" y="0"/>
                  </a:moveTo>
                  <a:lnTo>
                    <a:pt x="57912" y="205740"/>
                  </a:lnTo>
                  <a:lnTo>
                    <a:pt x="1524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717" name="Google Shape;717;p52"/>
            <p:cNvGrpSpPr/>
            <p:nvPr/>
          </p:nvGrpSpPr>
          <p:grpSpPr>
            <a:xfrm rot="-5132446" flipH="1">
              <a:off x="3318579" y="1744701"/>
              <a:ext cx="5882770" cy="1735410"/>
              <a:chOff x="2431403" y="1790093"/>
              <a:chExt cx="7791899" cy="1735197"/>
            </a:xfrm>
          </p:grpSpPr>
          <p:sp>
            <p:nvSpPr>
              <p:cNvPr id="718" name="Google Shape;718;p52"/>
              <p:cNvSpPr/>
              <p:nvPr/>
            </p:nvSpPr>
            <p:spPr>
              <a:xfrm rot="4829342" flipH="1">
                <a:off x="6191055" y="-1362025"/>
                <a:ext cx="232394" cy="78198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2"/>
              <p:cNvSpPr/>
              <p:nvPr/>
            </p:nvSpPr>
            <p:spPr>
              <a:xfrm rot="4829342" flipH="1">
                <a:off x="6229754" y="-1144431"/>
                <a:ext cx="232394" cy="782294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52"/>
          <p:cNvSpPr txBox="1">
            <a:spLocks noGrp="1"/>
          </p:cNvSpPr>
          <p:nvPr>
            <p:ph type="title"/>
          </p:nvPr>
        </p:nvSpPr>
        <p:spPr>
          <a:xfrm>
            <a:off x="895200" y="1996388"/>
            <a:ext cx="47436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Cortes de custos</a:t>
            </a:r>
            <a:endParaRPr/>
          </a:p>
        </p:txBody>
      </p:sp>
      <p:sp>
        <p:nvSpPr>
          <p:cNvPr id="721" name="Google Shape;721;p52"/>
          <p:cNvSpPr txBox="1">
            <a:spLocks noGrp="1"/>
          </p:cNvSpPr>
          <p:nvPr>
            <p:ph type="title" idx="2"/>
          </p:nvPr>
        </p:nvSpPr>
        <p:spPr>
          <a:xfrm>
            <a:off x="895200" y="738113"/>
            <a:ext cx="1170000" cy="12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pt-BR"/>
              <a:t>3</a:t>
            </a:r>
            <a:endParaRPr/>
          </a:p>
        </p:txBody>
      </p:sp>
      <p:sp>
        <p:nvSpPr>
          <p:cNvPr id="722" name="Google Shape;722;p52"/>
          <p:cNvSpPr txBox="1">
            <a:spLocks noGrp="1"/>
          </p:cNvSpPr>
          <p:nvPr>
            <p:ph type="subTitle" idx="1"/>
          </p:nvPr>
        </p:nvSpPr>
        <p:spPr>
          <a:xfrm>
            <a:off x="895200" y="3691988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Sugestões para corte de custos e otimização de processos </a:t>
            </a:r>
            <a:endParaRPr/>
          </a:p>
        </p:txBody>
      </p:sp>
      <p:sp>
        <p:nvSpPr>
          <p:cNvPr id="723" name="Google Shape;723;p52"/>
          <p:cNvSpPr/>
          <p:nvPr/>
        </p:nvSpPr>
        <p:spPr>
          <a:xfrm rot="9508767">
            <a:off x="6123145" y="793428"/>
            <a:ext cx="659152" cy="659152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2"/>
          <p:cNvSpPr/>
          <p:nvPr/>
        </p:nvSpPr>
        <p:spPr>
          <a:xfrm rot="9510599">
            <a:off x="5514604" y="1253384"/>
            <a:ext cx="297265" cy="297265"/>
          </a:xfrm>
          <a:prstGeom prst="ellipse">
            <a:avLst/>
          </a:prstGeom>
          <a:solidFill>
            <a:srgbClr val="6C93A1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6"/>
          <p:cNvPicPr preferRelativeResize="0"/>
          <p:nvPr/>
        </p:nvPicPr>
        <p:blipFill rotWithShape="1">
          <a:blip r:embed="rId3"/>
          <a:srcRect l="27526" r="27526"/>
          <a:stretch/>
        </p:blipFill>
        <p:spPr>
          <a:xfrm>
            <a:off x="-25082" y="-2475"/>
            <a:ext cx="30825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6"/>
          <p:cNvSpPr/>
          <p:nvPr/>
        </p:nvSpPr>
        <p:spPr>
          <a:xfrm flipH="1">
            <a:off x="530792" y="0"/>
            <a:ext cx="4248150" cy="5162550"/>
          </a:xfrm>
          <a:custGeom>
            <a:avLst/>
            <a:gdLst/>
            <a:ahLst/>
            <a:cxnLst/>
            <a:rect l="l" t="t" r="r" b="b"/>
            <a:pathLst>
              <a:path w="169926" h="206502" extrusionOk="0">
                <a:moveTo>
                  <a:pt x="169926" y="0"/>
                </a:moveTo>
                <a:lnTo>
                  <a:pt x="60584" y="206121"/>
                </a:lnTo>
                <a:lnTo>
                  <a:pt x="5" y="206502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11" name="Google Shape;511;p46"/>
          <p:cNvSpPr txBox="1">
            <a:spLocks noGrp="1"/>
          </p:cNvSpPr>
          <p:nvPr>
            <p:ph type="title"/>
          </p:nvPr>
        </p:nvSpPr>
        <p:spPr>
          <a:xfrm>
            <a:off x="1325139" y="4450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Cortes de custos</a:t>
            </a:r>
            <a:endParaRPr/>
          </a:p>
        </p:txBody>
      </p:sp>
      <p:sp>
        <p:nvSpPr>
          <p:cNvPr id="512" name="Google Shape;512;p46"/>
          <p:cNvSpPr txBox="1"/>
          <p:nvPr/>
        </p:nvSpPr>
        <p:spPr>
          <a:xfrm flipH="1">
            <a:off x="2076330" y="1466114"/>
            <a:ext cx="2535258" cy="55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Cadeia de suprimentos 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46"/>
          <p:cNvSpPr txBox="1"/>
          <p:nvPr/>
        </p:nvSpPr>
        <p:spPr>
          <a:xfrm flipH="1">
            <a:off x="4041635" y="1275521"/>
            <a:ext cx="2868566" cy="9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Otimizar a cadeia de suprimentos e logística para reduzir desperdícios e custos de transporte.</a:t>
            </a:r>
            <a:endParaRPr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14" name="Google Shape;514;p46"/>
          <p:cNvSpPr txBox="1"/>
          <p:nvPr/>
        </p:nvSpPr>
        <p:spPr>
          <a:xfrm flipH="1">
            <a:off x="3223239" y="3195677"/>
            <a:ext cx="2535259" cy="105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pt-BR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Previsão de vendas 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5" name="Google Shape;515;p46"/>
          <p:cNvSpPr txBox="1"/>
          <p:nvPr/>
        </p:nvSpPr>
        <p:spPr>
          <a:xfrm flipH="1">
            <a:off x="5046711" y="3232335"/>
            <a:ext cx="2938317" cy="101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Revisar os processos internos para identificar áreas de desperdício ou ineficiência.</a:t>
            </a:r>
            <a:endParaRPr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520" name="Google Shape;520;p46"/>
          <p:cNvGrpSpPr/>
          <p:nvPr/>
        </p:nvGrpSpPr>
        <p:grpSpPr>
          <a:xfrm rot="13825016" flipH="1">
            <a:off x="-1493044" y="2352851"/>
            <a:ext cx="6557606" cy="444261"/>
            <a:chOff x="2017766" y="2430352"/>
            <a:chExt cx="8685268" cy="444232"/>
          </a:xfrm>
        </p:grpSpPr>
        <p:sp>
          <p:nvSpPr>
            <p:cNvPr id="521" name="Google Shape;521;p46"/>
            <p:cNvSpPr/>
            <p:nvPr/>
          </p:nvSpPr>
          <p:spPr>
            <a:xfrm rot="4829431" flipH="1">
              <a:off x="6151053" y="-1702935"/>
              <a:ext cx="239694" cy="8506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 rot="4829342" flipH="1">
              <a:off x="6282239" y="-1546212"/>
              <a:ext cx="232394" cy="860919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46"/>
          <p:cNvSpPr/>
          <p:nvPr/>
        </p:nvSpPr>
        <p:spPr>
          <a:xfrm>
            <a:off x="1131309" y="1556435"/>
            <a:ext cx="384900" cy="38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4" name="Google Shape;524;p46"/>
          <p:cNvCxnSpPr>
            <a:cxnSpLocks/>
            <a:stCxn id="512" idx="3"/>
            <a:endCxn id="523" idx="6"/>
          </p:cNvCxnSpPr>
          <p:nvPr/>
        </p:nvCxnSpPr>
        <p:spPr>
          <a:xfrm flipH="1">
            <a:off x="1516209" y="1742781"/>
            <a:ext cx="560121" cy="610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46"/>
          <p:cNvSpPr/>
          <p:nvPr/>
        </p:nvSpPr>
        <p:spPr>
          <a:xfrm>
            <a:off x="2251000" y="3531641"/>
            <a:ext cx="384900" cy="38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" name="Google Shape;524;p46">
            <a:extLst>
              <a:ext uri="{FF2B5EF4-FFF2-40B4-BE49-F238E27FC236}">
                <a16:creationId xmlns:a16="http://schemas.microsoft.com/office/drawing/2014/main" id="{4C9FA2C5-7289-9B5C-2D49-C6B175AF1329}"/>
              </a:ext>
            </a:extLst>
          </p:cNvPr>
          <p:cNvCxnSpPr>
            <a:cxnSpLocks/>
          </p:cNvCxnSpPr>
          <p:nvPr/>
        </p:nvCxnSpPr>
        <p:spPr>
          <a:xfrm flipH="1">
            <a:off x="2627102" y="3733399"/>
            <a:ext cx="560121" cy="610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90271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9"/>
          <p:cNvSpPr txBox="1">
            <a:spLocks noGrp="1"/>
          </p:cNvSpPr>
          <p:nvPr>
            <p:ph type="title"/>
          </p:nvPr>
        </p:nvSpPr>
        <p:spPr>
          <a:xfrm>
            <a:off x="526400" y="1855344"/>
            <a:ext cx="4297200" cy="6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Ferramentas WMS</a:t>
            </a:r>
          </a:p>
        </p:txBody>
      </p:sp>
      <p:sp>
        <p:nvSpPr>
          <p:cNvPr id="1179" name="Google Shape;1179;p69"/>
          <p:cNvSpPr/>
          <p:nvPr/>
        </p:nvSpPr>
        <p:spPr>
          <a:xfrm rot="-9516856">
            <a:off x="4388091" y="263201"/>
            <a:ext cx="552867" cy="55258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69"/>
          <p:cNvSpPr/>
          <p:nvPr/>
        </p:nvSpPr>
        <p:spPr>
          <a:xfrm rot="2416569">
            <a:off x="1379199" y="1122444"/>
            <a:ext cx="659425" cy="65942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9"/>
          <p:cNvSpPr/>
          <p:nvPr/>
        </p:nvSpPr>
        <p:spPr>
          <a:xfrm rot="2415403">
            <a:off x="2206287" y="1613792"/>
            <a:ext cx="297580" cy="29758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23980C-D2C3-EAA6-C001-1F54ADC62A88}"/>
              </a:ext>
            </a:extLst>
          </p:cNvPr>
          <p:cNvSpPr txBox="1"/>
          <p:nvPr/>
        </p:nvSpPr>
        <p:spPr>
          <a:xfrm>
            <a:off x="1310941" y="2409825"/>
            <a:ext cx="39348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C93A1"/>
                </a:solidFill>
                <a:latin typeface="PT Sans"/>
              </a:rPr>
              <a:t>WMS (Warehouse Management System) 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são</a:t>
            </a:r>
            <a:r>
              <a:rPr lang="en-US">
                <a:solidFill>
                  <a:srgbClr val="6C93A1"/>
                </a:solidFill>
                <a:latin typeface="PT Sans"/>
              </a:rPr>
              <a:t>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responsáveis</a:t>
            </a:r>
            <a:r>
              <a:rPr lang="en-US">
                <a:solidFill>
                  <a:srgbClr val="6C93A1"/>
                </a:solidFill>
                <a:latin typeface="PT Sans"/>
              </a:rPr>
              <a:t>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pelo</a:t>
            </a:r>
            <a:r>
              <a:rPr lang="en-US">
                <a:solidFill>
                  <a:srgbClr val="6C93A1"/>
                </a:solidFill>
                <a:latin typeface="PT Sans"/>
              </a:rPr>
              <a:t> 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gerenciamento</a:t>
            </a:r>
            <a:r>
              <a:rPr lang="en-US">
                <a:solidFill>
                  <a:srgbClr val="6C93A1"/>
                </a:solidFill>
                <a:latin typeface="PT Sans"/>
              </a:rPr>
              <a:t> de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armazéns</a:t>
            </a:r>
            <a:r>
              <a:rPr lang="en-US">
                <a:solidFill>
                  <a:srgbClr val="6C93A1"/>
                </a:solidFill>
                <a:latin typeface="PT Sans"/>
              </a:rPr>
              <a:t> e estoques de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suprimentos</a:t>
            </a:r>
            <a:r>
              <a:rPr lang="en-US">
                <a:solidFill>
                  <a:srgbClr val="6C93A1"/>
                </a:solidFill>
                <a:latin typeface="PT Sans"/>
              </a:rPr>
              <a:t>.</a:t>
            </a:r>
          </a:p>
          <a:p>
            <a:endParaRPr lang="pt-BR">
              <a:latin typeface="PT Sans"/>
            </a:endParaRPr>
          </a:p>
        </p:txBody>
      </p:sp>
      <p:sp>
        <p:nvSpPr>
          <p:cNvPr id="8" name="Google Shape;511;p46">
            <a:extLst>
              <a:ext uri="{FF2B5EF4-FFF2-40B4-BE49-F238E27FC236}">
                <a16:creationId xmlns:a16="http://schemas.microsoft.com/office/drawing/2014/main" id="{02930273-8144-D621-6954-C8E891FCFDA8}"/>
              </a:ext>
            </a:extLst>
          </p:cNvPr>
          <p:cNvSpPr txBox="1">
            <a:spLocks/>
          </p:cNvSpPr>
          <p:nvPr/>
        </p:nvSpPr>
        <p:spPr>
          <a:xfrm>
            <a:off x="3192039" y="445018"/>
            <a:ext cx="4469775" cy="60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/>
              <a:t>Cadeia de suprimentos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2DC9200-E464-3F61-5930-BD099546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248025"/>
            <a:ext cx="1019175" cy="857250"/>
          </a:xfrm>
          <a:prstGeom prst="rect">
            <a:avLst/>
          </a:prstGeom>
        </p:spPr>
      </p:pic>
      <p:pic>
        <p:nvPicPr>
          <p:cNvPr id="6" name="Imagem 5" descr="Fundo preto com estrelas&#10;&#10;Descrição gerada automaticamente">
            <a:extLst>
              <a:ext uri="{FF2B5EF4-FFF2-40B4-BE49-F238E27FC236}">
                <a16:creationId xmlns:a16="http://schemas.microsoft.com/office/drawing/2014/main" id="{AB10B0A1-8CFE-0D25-51D7-D9AB2588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4276725"/>
            <a:ext cx="1038225" cy="590550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71DE3142-75BE-D11D-0495-17A38442C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4438650"/>
            <a:ext cx="1019175" cy="2940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F140C47-44BE-318F-D4A4-D1A1E16B3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323" y="4133850"/>
            <a:ext cx="1220429" cy="857250"/>
          </a:xfrm>
          <a:prstGeom prst="rect">
            <a:avLst/>
          </a:prstGeom>
        </p:spPr>
      </p:pic>
      <p:pic>
        <p:nvPicPr>
          <p:cNvPr id="19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975A7FC-B448-429A-B1BC-12277745B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425" y="1819275"/>
            <a:ext cx="3748300" cy="3086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171C03-9E42-3260-5DEC-04AB826F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4133850"/>
            <a:ext cx="1085850" cy="76200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6FFE8E1-FE5E-38FD-3443-BA460643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4133850"/>
            <a:ext cx="1085850" cy="762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05A3AF2-646F-4F6E-EF7E-DF000362B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50" y="4143375"/>
            <a:ext cx="1085850" cy="762000"/>
          </a:xfrm>
          <a:prstGeom prst="rect">
            <a:avLst/>
          </a:prstGeom>
        </p:spPr>
      </p:pic>
      <p:sp>
        <p:nvSpPr>
          <p:cNvPr id="1175" name="Google Shape;1175;p69"/>
          <p:cNvSpPr txBox="1">
            <a:spLocks noGrp="1"/>
          </p:cNvSpPr>
          <p:nvPr>
            <p:ph type="title"/>
          </p:nvPr>
        </p:nvSpPr>
        <p:spPr>
          <a:xfrm>
            <a:off x="402575" y="1855344"/>
            <a:ext cx="4297200" cy="6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Ferramentas TMS</a:t>
            </a:r>
          </a:p>
        </p:txBody>
      </p:sp>
      <p:sp>
        <p:nvSpPr>
          <p:cNvPr id="1179" name="Google Shape;1179;p69"/>
          <p:cNvSpPr/>
          <p:nvPr/>
        </p:nvSpPr>
        <p:spPr>
          <a:xfrm rot="-9516856">
            <a:off x="4388091" y="263201"/>
            <a:ext cx="552867" cy="552587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69"/>
          <p:cNvSpPr/>
          <p:nvPr/>
        </p:nvSpPr>
        <p:spPr>
          <a:xfrm rot="2416569">
            <a:off x="1379199" y="1122444"/>
            <a:ext cx="659425" cy="65942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9"/>
          <p:cNvSpPr/>
          <p:nvPr/>
        </p:nvSpPr>
        <p:spPr>
          <a:xfrm rot="2415403">
            <a:off x="2206287" y="1613792"/>
            <a:ext cx="297580" cy="29758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23980C-D2C3-EAA6-C001-1F54ADC62A88}"/>
              </a:ext>
            </a:extLst>
          </p:cNvPr>
          <p:cNvSpPr txBox="1"/>
          <p:nvPr/>
        </p:nvSpPr>
        <p:spPr>
          <a:xfrm>
            <a:off x="1310941" y="2409825"/>
            <a:ext cx="39348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6C93A1"/>
                </a:solidFill>
                <a:latin typeface="PT Sans"/>
              </a:rPr>
              <a:t>Os</a:t>
            </a:r>
            <a:r>
              <a:rPr lang="en-US">
                <a:solidFill>
                  <a:srgbClr val="6C93A1"/>
                </a:solidFill>
                <a:latin typeface="PT Sans"/>
              </a:rPr>
              <a:t> TMS (Transportation Management System)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são</a:t>
            </a:r>
            <a:r>
              <a:rPr lang="en-US">
                <a:solidFill>
                  <a:srgbClr val="6C93A1"/>
                </a:solidFill>
                <a:latin typeface="PT Sans"/>
              </a:rPr>
              <a:t>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softwares</a:t>
            </a:r>
            <a:r>
              <a:rPr lang="en-US">
                <a:solidFill>
                  <a:srgbClr val="6C93A1"/>
                </a:solidFill>
                <a:latin typeface="PT Sans"/>
              </a:rPr>
              <a:t> para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gerenciamento</a:t>
            </a:r>
            <a:r>
              <a:rPr lang="en-US">
                <a:solidFill>
                  <a:srgbClr val="6C93A1"/>
                </a:solidFill>
                <a:latin typeface="PT Sans"/>
              </a:rPr>
              <a:t> de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transporte</a:t>
            </a:r>
            <a:r>
              <a:rPr lang="en-US">
                <a:solidFill>
                  <a:srgbClr val="6C93A1"/>
                </a:solidFill>
                <a:latin typeface="PT Sans"/>
              </a:rPr>
              <a:t> e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logística</a:t>
            </a:r>
            <a:r>
              <a:rPr lang="en-US">
                <a:solidFill>
                  <a:srgbClr val="6C93A1"/>
                </a:solidFill>
                <a:latin typeface="PT Sans"/>
              </a:rPr>
              <a:t> </a:t>
            </a:r>
            <a:r>
              <a:rPr lang="en-US" err="1">
                <a:solidFill>
                  <a:srgbClr val="6C93A1"/>
                </a:solidFill>
                <a:latin typeface="PT Sans"/>
              </a:rPr>
              <a:t>nas</a:t>
            </a:r>
            <a:r>
              <a:rPr lang="en-US">
                <a:solidFill>
                  <a:srgbClr val="6C93A1"/>
                </a:solidFill>
                <a:latin typeface="PT Sans"/>
              </a:rPr>
              <a:t> empresas.</a:t>
            </a:r>
            <a:endParaRPr lang="pt-BR">
              <a:solidFill>
                <a:srgbClr val="6C93A1"/>
              </a:solidFill>
              <a:latin typeface="PT Sans"/>
            </a:endParaRPr>
          </a:p>
          <a:p>
            <a:endParaRPr lang="pt-BR">
              <a:solidFill>
                <a:srgbClr val="6C93A1"/>
              </a:solidFill>
              <a:latin typeface="PT Sans"/>
            </a:endParaRPr>
          </a:p>
        </p:txBody>
      </p:sp>
      <p:sp>
        <p:nvSpPr>
          <p:cNvPr id="8" name="Google Shape;511;p46">
            <a:extLst>
              <a:ext uri="{FF2B5EF4-FFF2-40B4-BE49-F238E27FC236}">
                <a16:creationId xmlns:a16="http://schemas.microsoft.com/office/drawing/2014/main" id="{02930273-8144-D621-6954-C8E891FCFDA8}"/>
              </a:ext>
            </a:extLst>
          </p:cNvPr>
          <p:cNvSpPr txBox="1">
            <a:spLocks/>
          </p:cNvSpPr>
          <p:nvPr/>
        </p:nvSpPr>
        <p:spPr>
          <a:xfrm>
            <a:off x="3192039" y="445018"/>
            <a:ext cx="4469775" cy="60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/>
              <a:t>Cadeia de suprimentos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2DC9200-E464-3F61-5930-BD0995464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3248025"/>
            <a:ext cx="1019175" cy="857250"/>
          </a:xfrm>
          <a:prstGeom prst="rect">
            <a:avLst/>
          </a:prstGeom>
        </p:spPr>
      </p:pic>
      <p:pic>
        <p:nvPicPr>
          <p:cNvPr id="19" name="Imagem 18" descr="Tela de computador&#10;&#10;Descrição gerada automaticamente">
            <a:extLst>
              <a:ext uri="{FF2B5EF4-FFF2-40B4-BE49-F238E27FC236}">
                <a16:creationId xmlns:a16="http://schemas.microsoft.com/office/drawing/2014/main" id="{9975A7FC-B448-429A-B1BC-12277745B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425" y="2087419"/>
            <a:ext cx="3748300" cy="23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623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F7A146B-EFBE-0DD8-F257-96190055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636" y="-407937"/>
            <a:ext cx="7717800" cy="2846100"/>
          </a:xfrm>
        </p:spPr>
        <p:txBody>
          <a:bodyPr/>
          <a:lstStyle/>
          <a:p>
            <a:r>
              <a:rPr lang="pt-BR" sz="1800">
                <a:latin typeface="Poppins" panose="00000500000000000000" pitchFamily="2" charset="0"/>
                <a:cs typeface="Poppins" panose="00000500000000000000" pitchFamily="2" charset="0"/>
              </a:rPr>
              <a:t>Cálculo a partir de Média Móvel (MM)</a:t>
            </a:r>
          </a:p>
          <a:p>
            <a:pPr marL="76200" indent="0">
              <a:buNone/>
            </a:pPr>
            <a:endParaRPr lang="pt-BR" sz="18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sz="1800">
                <a:latin typeface="Poppins" panose="00000500000000000000" pitchFamily="2" charset="0"/>
                <a:cs typeface="Poppins" panose="00000500000000000000" pitchFamily="2" charset="0"/>
              </a:rPr>
              <a:t>Calcula 3 últimos meses de venda e divide pelo número de meses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E3A1AA4-4C7A-7343-8DB7-D67A3DB1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Previsão de vendas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3EEA884-EBD1-C0E5-557E-44CED2B7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646974"/>
            <a:ext cx="7800975" cy="11715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74648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4F35-B021-EDB3-23AD-92C7FD43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00" y="639676"/>
            <a:ext cx="6576000" cy="644593"/>
          </a:xfrm>
        </p:spPr>
        <p:txBody>
          <a:bodyPr/>
          <a:lstStyle/>
          <a:p>
            <a:pPr algn="ctr"/>
            <a:r>
              <a:rPr lang="pt-BR" sz="3600"/>
              <a:t>Conclusão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21C0AC-F584-D885-D41C-B39009D60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253" y="1282188"/>
            <a:ext cx="6576000" cy="4971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/>
              <a:t>Análise de SWOT</a:t>
            </a:r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r>
              <a:rPr lang="pt-BR"/>
              <a:t>Promoções sazonais</a:t>
            </a:r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r>
              <a:rPr lang="pt-BR"/>
              <a:t>Fidelização de clientes</a:t>
            </a:r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r>
              <a:rPr lang="pt-BR"/>
              <a:t>Cadeia de suprimentos </a:t>
            </a:r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r>
              <a:rPr lang="pt-BR"/>
              <a:t>Previsão de vendas</a:t>
            </a:r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</p:txBody>
      </p:sp>
      <p:pic>
        <p:nvPicPr>
          <p:cNvPr id="4" name="Imagem 3" descr="Pé de moleque com leite condensado">
            <a:extLst>
              <a:ext uri="{FF2B5EF4-FFF2-40B4-BE49-F238E27FC236}">
                <a16:creationId xmlns:a16="http://schemas.microsoft.com/office/drawing/2014/main" id="{7E9A0CED-202E-784E-89A6-6D6B2707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32" y="1400348"/>
            <a:ext cx="3616624" cy="2375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983262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A292-4099-B080-BC9E-B0C84C0C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00" y="3405088"/>
            <a:ext cx="4726822" cy="531900"/>
          </a:xfrm>
        </p:spPr>
        <p:txBody>
          <a:bodyPr/>
          <a:lstStyle/>
          <a:p>
            <a:r>
              <a:rPr lang="pt-BR"/>
              <a:t>DE: GESTECH - GESTÃO E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A56B64-BC83-E59D-2A3A-9F495B95A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>
                <a:solidFill>
                  <a:schemeClr val="bg1"/>
                </a:solidFill>
                <a:latin typeface="Poppins"/>
              </a:rPr>
              <a:t>AGRADECIMENTOS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191212-619A-AB35-4F0D-43AEB46A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26" y="1751162"/>
            <a:ext cx="2104846" cy="21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108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Empresa</a:t>
            </a:r>
            <a:endParaRPr/>
          </a:p>
        </p:txBody>
      </p:sp>
      <p:sp>
        <p:nvSpPr>
          <p:cNvPr id="418" name="Google Shape;418;p40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8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/>
              <a:t>A empresa Doce Sabor atua na fabricação de mais de 41 tipos de doces diferentes e está presente em todos os estados do Brasil, mais fortemente nas regiões sul e sudeste.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/>
              <a:t>Uma pesquisa revela que a compra nas padarias e lanchonetes são por impulso, mas compradas em mercados, onde o consumidor pode encontrar outras marcas e tipos de doces, concorrendo com os nossos nas prateleiras, se dá importância à marca que está comprando.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/>
              <a:t>Sua sede está na zona leste de Uberlândia. A empresa aluga galpão logístico na região de Campinas, de onde saem as cargas para os demais estados do sudeste e sul do país, outro em Caxias do Sul-RS, Barra Velha-SC, Guarulhos-SP, </a:t>
            </a:r>
            <a:r>
              <a:rPr lang="pt-BR" err="1"/>
              <a:t>Macé</a:t>
            </a:r>
            <a:r>
              <a:rPr lang="pt-BR"/>
              <a:t>-RJ.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/>
              <a:t>Outros centros de distribuição, estes da empresa, estão localizados em Canudos-BA que distribui para todo o Nordeste, em Sorriso-MT que cuida da região Norte. O estoque da empresa em Uberlândia abastece o interior de São Paulo e Paraná e os estados de MS, GO, DF.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/>
              <a:t>O investimento em MKT é ínfimo, pois os diretores consideram que a marca é forte e não necessita deste apelo. O único investimento é destinado a alguns expositores de doces.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/>
              <a:t>A tabela de vendas e faturamento nos mostra que nos meses de junho e julho as vendas sobem bastante, isso devido as festas juninas e em dezembro e janeiro devido às férias escolares.</a:t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 rot="9508767">
            <a:off x="7990045" y="449378"/>
            <a:ext cx="659152" cy="65915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"/>
          <p:cNvSpPr/>
          <p:nvPr/>
        </p:nvSpPr>
        <p:spPr>
          <a:xfrm rot="9510599">
            <a:off x="7592129" y="1052884"/>
            <a:ext cx="297265" cy="29726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46">
            <a:extLst>
              <a:ext uri="{FF2B5EF4-FFF2-40B4-BE49-F238E27FC236}">
                <a16:creationId xmlns:a16="http://schemas.microsoft.com/office/drawing/2014/main" id="{25F73574-74B5-499D-98C1-45D0C08D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019"/>
          <a:stretch>
            <a:fillRect/>
          </a:stretch>
        </p:blipFill>
        <p:spPr>
          <a:xfrm>
            <a:off x="4798596" y="4192"/>
            <a:ext cx="4345404" cy="4261405"/>
          </a:xfrm>
          <a:custGeom>
            <a:avLst/>
            <a:gdLst>
              <a:gd name="connsiteX0" fmla="*/ 0 w 4345404"/>
              <a:gd name="connsiteY0" fmla="*/ 0 h 4261405"/>
              <a:gd name="connsiteX1" fmla="*/ 4345404 w 4345404"/>
              <a:gd name="connsiteY1" fmla="*/ 0 h 4261405"/>
              <a:gd name="connsiteX2" fmla="*/ 4345404 w 4345404"/>
              <a:gd name="connsiteY2" fmla="*/ 4261405 h 4261405"/>
              <a:gd name="connsiteX3" fmla="*/ 0 w 4345404"/>
              <a:gd name="connsiteY3" fmla="*/ 4261405 h 426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5404" h="4261405">
                <a:moveTo>
                  <a:pt x="0" y="0"/>
                </a:moveTo>
                <a:lnTo>
                  <a:pt x="4345404" y="0"/>
                </a:lnTo>
                <a:lnTo>
                  <a:pt x="4345404" y="4261405"/>
                </a:lnTo>
                <a:lnTo>
                  <a:pt x="0" y="4261405"/>
                </a:lnTo>
                <a:close/>
              </a:path>
            </a:pathLst>
          </a:custGeom>
        </p:spPr>
      </p:pic>
      <p:grpSp>
        <p:nvGrpSpPr>
          <p:cNvPr id="458" name="Google Shape;458;p43"/>
          <p:cNvGrpSpPr/>
          <p:nvPr/>
        </p:nvGrpSpPr>
        <p:grpSpPr>
          <a:xfrm>
            <a:off x="3384381" y="-1074454"/>
            <a:ext cx="5929682" cy="6226143"/>
            <a:chOff x="4148656" y="-1063593"/>
            <a:chExt cx="5929682" cy="6226143"/>
          </a:xfrm>
        </p:grpSpPr>
        <p:sp>
          <p:nvSpPr>
            <p:cNvPr id="459" name="Google Shape;459;p43"/>
            <p:cNvSpPr/>
            <p:nvPr/>
          </p:nvSpPr>
          <p:spPr>
            <a:xfrm>
              <a:off x="4371975" y="-9525"/>
              <a:ext cx="4888700" cy="5172075"/>
            </a:xfrm>
            <a:custGeom>
              <a:avLst/>
              <a:gdLst/>
              <a:ahLst/>
              <a:cxnLst/>
              <a:rect l="l" t="t" r="r" b="b"/>
              <a:pathLst>
                <a:path w="195548" h="206883" extrusionOk="0">
                  <a:moveTo>
                    <a:pt x="0" y="0"/>
                  </a:moveTo>
                  <a:lnTo>
                    <a:pt x="33147" y="0"/>
                  </a:lnTo>
                  <a:lnTo>
                    <a:pt x="195548" y="158782"/>
                  </a:lnTo>
                  <a:lnTo>
                    <a:pt x="195453" y="206121"/>
                  </a:lnTo>
                  <a:lnTo>
                    <a:pt x="381" y="206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60" name="Google Shape;460;p43"/>
            <p:cNvGrpSpPr/>
            <p:nvPr/>
          </p:nvGrpSpPr>
          <p:grpSpPr>
            <a:xfrm rot="-2699757">
              <a:off x="6881016" y="-2059196"/>
              <a:ext cx="464963" cy="7920841"/>
              <a:chOff x="3734850" y="-2845725"/>
              <a:chExt cx="465000" cy="10150200"/>
            </a:xfrm>
          </p:grpSpPr>
          <p:sp>
            <p:nvSpPr>
              <p:cNvPr id="461" name="Google Shape;461;p43"/>
              <p:cNvSpPr/>
              <p:nvPr/>
            </p:nvSpPr>
            <p:spPr>
              <a:xfrm>
                <a:off x="3734850" y="-2845725"/>
                <a:ext cx="232500" cy="1015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3"/>
              <p:cNvSpPr/>
              <p:nvPr/>
            </p:nvSpPr>
            <p:spPr>
              <a:xfrm>
                <a:off x="3967350" y="-2845725"/>
                <a:ext cx="232500" cy="10150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3" name="Google Shape;463;p43"/>
          <p:cNvSpPr txBox="1">
            <a:spLocks noGrp="1"/>
          </p:cNvSpPr>
          <p:nvPr>
            <p:ph type="subTitle" idx="1"/>
          </p:nvPr>
        </p:nvSpPr>
        <p:spPr>
          <a:xfrm>
            <a:off x="575114" y="1817571"/>
            <a:ext cx="24393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/>
              <a:t>Realizar uma análise SWOT para entender a situação da empresa;</a:t>
            </a:r>
          </a:p>
        </p:txBody>
      </p:sp>
      <p:sp>
        <p:nvSpPr>
          <p:cNvPr id="464" name="Google Shape;464;p43"/>
          <p:cNvSpPr txBox="1">
            <a:spLocks noGrp="1"/>
          </p:cNvSpPr>
          <p:nvPr>
            <p:ph type="ctrTitle"/>
          </p:nvPr>
        </p:nvSpPr>
        <p:spPr>
          <a:xfrm>
            <a:off x="575114" y="1382319"/>
            <a:ext cx="24393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SWOT</a:t>
            </a:r>
            <a:endParaRPr/>
          </a:p>
        </p:txBody>
      </p:sp>
      <p:sp>
        <p:nvSpPr>
          <p:cNvPr id="465" name="Google Shape;465;p43"/>
          <p:cNvSpPr txBox="1">
            <a:spLocks noGrp="1"/>
          </p:cNvSpPr>
          <p:nvPr>
            <p:ph type="ctrTitle" idx="2"/>
          </p:nvPr>
        </p:nvSpPr>
        <p:spPr>
          <a:xfrm>
            <a:off x="3289883" y="2399010"/>
            <a:ext cx="4435531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Constância nas vendas</a:t>
            </a:r>
            <a:endParaRPr/>
          </a:p>
        </p:txBody>
      </p:sp>
      <p:sp>
        <p:nvSpPr>
          <p:cNvPr id="466" name="Google Shape;466;p43"/>
          <p:cNvSpPr txBox="1">
            <a:spLocks noGrp="1"/>
          </p:cNvSpPr>
          <p:nvPr>
            <p:ph type="subTitle" idx="3"/>
          </p:nvPr>
        </p:nvSpPr>
        <p:spPr>
          <a:xfrm>
            <a:off x="3289901" y="2827515"/>
            <a:ext cx="24414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/>
              <a:t>Propor como manter as vendas aquecidas nos demais meses</a:t>
            </a:r>
          </a:p>
        </p:txBody>
      </p:sp>
      <p:sp>
        <p:nvSpPr>
          <p:cNvPr id="469" name="Google Shape;469;p43"/>
          <p:cNvSpPr txBox="1">
            <a:spLocks noGrp="1"/>
          </p:cNvSpPr>
          <p:nvPr>
            <p:ph type="ctrTitle" idx="6"/>
          </p:nvPr>
        </p:nvSpPr>
        <p:spPr>
          <a:xfrm>
            <a:off x="5699862" y="3835874"/>
            <a:ext cx="24414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/>
              <a:t>Cortes de custos</a:t>
            </a:r>
          </a:p>
        </p:txBody>
      </p:sp>
      <p:sp>
        <p:nvSpPr>
          <p:cNvPr id="470" name="Google Shape;470;p43"/>
          <p:cNvSpPr txBox="1">
            <a:spLocks noGrp="1"/>
          </p:cNvSpPr>
          <p:nvPr>
            <p:ph type="subTitle" idx="7"/>
          </p:nvPr>
        </p:nvSpPr>
        <p:spPr>
          <a:xfrm>
            <a:off x="5699862" y="4265598"/>
            <a:ext cx="24414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/>
              <a:t>Propor ideias de como cortar custos.</a:t>
            </a:r>
            <a:endParaRPr/>
          </a:p>
        </p:txBody>
      </p:sp>
      <p:sp>
        <p:nvSpPr>
          <p:cNvPr id="473" name="Google Shape;473;p43"/>
          <p:cNvSpPr txBox="1">
            <a:spLocks noGrp="1"/>
          </p:cNvSpPr>
          <p:nvPr>
            <p:ph type="title" idx="13"/>
          </p:nvPr>
        </p:nvSpPr>
        <p:spPr>
          <a:xfrm>
            <a:off x="575114" y="1063559"/>
            <a:ext cx="636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4" name="Google Shape;474;p43"/>
          <p:cNvSpPr txBox="1">
            <a:spLocks noGrp="1"/>
          </p:cNvSpPr>
          <p:nvPr>
            <p:ph type="title" idx="14"/>
          </p:nvPr>
        </p:nvSpPr>
        <p:spPr>
          <a:xfrm>
            <a:off x="3289884" y="2105816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16"/>
          </p:nvPr>
        </p:nvSpPr>
        <p:spPr>
          <a:xfrm>
            <a:off x="5699862" y="3525192"/>
            <a:ext cx="6402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 rot="9508767">
            <a:off x="6380650" y="3160807"/>
            <a:ext cx="659152" cy="659152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"/>
          <p:cNvSpPr/>
          <p:nvPr/>
        </p:nvSpPr>
        <p:spPr>
          <a:xfrm rot="9510599">
            <a:off x="6065350" y="3022221"/>
            <a:ext cx="297265" cy="297265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17;p40">
            <a:extLst>
              <a:ext uri="{FF2B5EF4-FFF2-40B4-BE49-F238E27FC236}">
                <a16:creationId xmlns:a16="http://schemas.microsoft.com/office/drawing/2014/main" id="{6726BB6D-065E-403B-9312-1ECBBC85B48B}"/>
              </a:ext>
            </a:extLst>
          </p:cNvPr>
          <p:cNvSpPr txBox="1">
            <a:spLocks/>
          </p:cNvSpPr>
          <p:nvPr/>
        </p:nvSpPr>
        <p:spPr>
          <a:xfrm>
            <a:off x="-1040517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/>
              <a:t>Situação Problema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DD14F75D-0AC7-4F53-BAC0-16F55C48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43"/>
          <a:stretch>
            <a:fillRect/>
          </a:stretch>
        </p:blipFill>
        <p:spPr>
          <a:xfrm>
            <a:off x="0" y="3174"/>
            <a:ext cx="4820932" cy="5153026"/>
          </a:xfrm>
          <a:custGeom>
            <a:avLst/>
            <a:gdLst>
              <a:gd name="connsiteX0" fmla="*/ 0 w 4820932"/>
              <a:gd name="connsiteY0" fmla="*/ 0 h 5153026"/>
              <a:gd name="connsiteX1" fmla="*/ 4820932 w 4820932"/>
              <a:gd name="connsiteY1" fmla="*/ 0 h 5153026"/>
              <a:gd name="connsiteX2" fmla="*/ 4820932 w 4820932"/>
              <a:gd name="connsiteY2" fmla="*/ 5153026 h 5153026"/>
              <a:gd name="connsiteX3" fmla="*/ 0 w 4820932"/>
              <a:gd name="connsiteY3" fmla="*/ 5153026 h 515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932" h="5153026">
                <a:moveTo>
                  <a:pt x="0" y="0"/>
                </a:moveTo>
                <a:lnTo>
                  <a:pt x="4820932" y="0"/>
                </a:lnTo>
                <a:lnTo>
                  <a:pt x="4820932" y="5153026"/>
                </a:lnTo>
                <a:lnTo>
                  <a:pt x="0" y="5153026"/>
                </a:lnTo>
                <a:close/>
              </a:path>
            </a:pathLst>
          </a:custGeom>
        </p:spPr>
      </p:pic>
      <p:grpSp>
        <p:nvGrpSpPr>
          <p:cNvPr id="494" name="Google Shape;494;p45"/>
          <p:cNvGrpSpPr/>
          <p:nvPr/>
        </p:nvGrpSpPr>
        <p:grpSpPr>
          <a:xfrm>
            <a:off x="2029289" y="-387487"/>
            <a:ext cx="3320586" cy="5999787"/>
            <a:chOff x="1279989" y="-387487"/>
            <a:chExt cx="3320586" cy="5999787"/>
          </a:xfrm>
        </p:grpSpPr>
        <p:sp>
          <p:nvSpPr>
            <p:cNvPr id="495" name="Google Shape;495;p45"/>
            <p:cNvSpPr/>
            <p:nvPr/>
          </p:nvSpPr>
          <p:spPr>
            <a:xfrm>
              <a:off x="1571625" y="-28575"/>
              <a:ext cx="3028950" cy="5181600"/>
            </a:xfrm>
            <a:custGeom>
              <a:avLst/>
              <a:gdLst/>
              <a:ahLst/>
              <a:cxnLst/>
              <a:rect l="l" t="t" r="r" b="b"/>
              <a:pathLst>
                <a:path w="121158" h="207264" extrusionOk="0">
                  <a:moveTo>
                    <a:pt x="0" y="0"/>
                  </a:moveTo>
                  <a:lnTo>
                    <a:pt x="63246" y="207264"/>
                  </a:lnTo>
                  <a:lnTo>
                    <a:pt x="121158" y="206883"/>
                  </a:lnTo>
                  <a:lnTo>
                    <a:pt x="121158" y="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96" name="Google Shape;496;p45"/>
            <p:cNvGrpSpPr/>
            <p:nvPr/>
          </p:nvGrpSpPr>
          <p:grpSpPr>
            <a:xfrm rot="5132446">
              <a:off x="-567621" y="1744701"/>
              <a:ext cx="5882770" cy="1735410"/>
              <a:chOff x="2431403" y="1790093"/>
              <a:chExt cx="7791899" cy="1735197"/>
            </a:xfrm>
          </p:grpSpPr>
          <p:sp>
            <p:nvSpPr>
              <p:cNvPr id="497" name="Google Shape;497;p45"/>
              <p:cNvSpPr/>
              <p:nvPr/>
            </p:nvSpPr>
            <p:spPr>
              <a:xfrm rot="4829342" flipH="1">
                <a:off x="6191055" y="-1362025"/>
                <a:ext cx="232394" cy="78198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 rot="4829342" flipH="1">
                <a:off x="6229754" y="-1144431"/>
                <a:ext cx="232394" cy="782294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9" name="Google Shape;499;p45"/>
          <p:cNvSpPr txBox="1">
            <a:spLocks noGrp="1"/>
          </p:cNvSpPr>
          <p:nvPr>
            <p:ph type="title" idx="2"/>
          </p:nvPr>
        </p:nvSpPr>
        <p:spPr>
          <a:xfrm>
            <a:off x="6774000" y="738113"/>
            <a:ext cx="1170000" cy="12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3200400" y="1996388"/>
            <a:ext cx="47436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br>
              <a:rPr lang="pt-BR"/>
            </a:br>
            <a:r>
              <a:rPr lang="pt-BR"/>
              <a:t>SWOT</a:t>
            </a:r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subTitle" idx="1"/>
          </p:nvPr>
        </p:nvSpPr>
        <p:spPr>
          <a:xfrm>
            <a:off x="3644250" y="3691988"/>
            <a:ext cx="4299749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Análise de vantagens e desvantagens da empresa</a:t>
            </a: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713235" y="905047"/>
            <a:ext cx="542100" cy="542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5"/>
          <p:cNvSpPr/>
          <p:nvPr/>
        </p:nvSpPr>
        <p:spPr>
          <a:xfrm rot="2882628">
            <a:off x="3203726" y="467706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5"/>
          <p:cNvSpPr/>
          <p:nvPr/>
        </p:nvSpPr>
        <p:spPr>
          <a:xfrm rot="2881541">
            <a:off x="3982717" y="1043706"/>
            <a:ext cx="297399" cy="29739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>
            <a:spLocks noGrp="1"/>
          </p:cNvSpPr>
          <p:nvPr>
            <p:ph type="title" idx="15"/>
          </p:nvPr>
        </p:nvSpPr>
        <p:spPr>
          <a:xfrm>
            <a:off x="519131" y="1976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SWOT</a:t>
            </a:r>
            <a:endParaRPr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54EE46-6451-33CF-56F5-C631F456332C}"/>
              </a:ext>
            </a:extLst>
          </p:cNvPr>
          <p:cNvGrpSpPr/>
          <p:nvPr/>
        </p:nvGrpSpPr>
        <p:grpSpPr>
          <a:xfrm>
            <a:off x="1076325" y="772259"/>
            <a:ext cx="7105650" cy="4227830"/>
            <a:chOff x="2047208" y="1092198"/>
            <a:chExt cx="5052092" cy="3580657"/>
          </a:xfrm>
        </p:grpSpPr>
        <p:sp>
          <p:nvSpPr>
            <p:cNvPr id="28" name="Retângulo: Único Canto Arredondado 27">
              <a:extLst>
                <a:ext uri="{FF2B5EF4-FFF2-40B4-BE49-F238E27FC236}">
                  <a16:creationId xmlns:a16="http://schemas.microsoft.com/office/drawing/2014/main" id="{B980E96A-0F54-4B80-A950-120D3278E15C}"/>
                </a:ext>
              </a:extLst>
            </p:cNvPr>
            <p:cNvSpPr/>
            <p:nvPr/>
          </p:nvSpPr>
          <p:spPr>
            <a:xfrm>
              <a:off x="4630404" y="1093538"/>
              <a:ext cx="2468893" cy="1725117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: Único Canto Arredondado 88">
              <a:extLst>
                <a:ext uri="{FF2B5EF4-FFF2-40B4-BE49-F238E27FC236}">
                  <a16:creationId xmlns:a16="http://schemas.microsoft.com/office/drawing/2014/main" id="{83095D3B-7247-4C6B-BA65-4A5BC6346647}"/>
                </a:ext>
              </a:extLst>
            </p:cNvPr>
            <p:cNvSpPr/>
            <p:nvPr/>
          </p:nvSpPr>
          <p:spPr>
            <a:xfrm rot="10800000">
              <a:off x="2047209" y="2946398"/>
              <a:ext cx="2468893" cy="1725117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: Único Canto Arredondado 89">
              <a:extLst>
                <a:ext uri="{FF2B5EF4-FFF2-40B4-BE49-F238E27FC236}">
                  <a16:creationId xmlns:a16="http://schemas.microsoft.com/office/drawing/2014/main" id="{A1586427-4A51-493E-8ADC-1BCE1E349576}"/>
                </a:ext>
              </a:extLst>
            </p:cNvPr>
            <p:cNvSpPr/>
            <p:nvPr/>
          </p:nvSpPr>
          <p:spPr>
            <a:xfrm flipV="1">
              <a:off x="4630407" y="2947738"/>
              <a:ext cx="2468893" cy="1725117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Único Canto Arredondado 90">
              <a:extLst>
                <a:ext uri="{FF2B5EF4-FFF2-40B4-BE49-F238E27FC236}">
                  <a16:creationId xmlns:a16="http://schemas.microsoft.com/office/drawing/2014/main" id="{2E4450F1-0BA0-4E70-91AE-1635D33BE376}"/>
                </a:ext>
              </a:extLst>
            </p:cNvPr>
            <p:cNvSpPr/>
            <p:nvPr/>
          </p:nvSpPr>
          <p:spPr>
            <a:xfrm flipH="1">
              <a:off x="2047208" y="1092198"/>
              <a:ext cx="2468893" cy="1725117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13E0896-F678-0E46-DAD0-67781123582B}"/>
              </a:ext>
            </a:extLst>
          </p:cNvPr>
          <p:cNvGrpSpPr/>
          <p:nvPr/>
        </p:nvGrpSpPr>
        <p:grpSpPr>
          <a:xfrm>
            <a:off x="3966671" y="2293914"/>
            <a:ext cx="1342084" cy="1180460"/>
            <a:chOff x="3671895" y="2068025"/>
            <a:chExt cx="1904148" cy="1674835"/>
          </a:xfrm>
        </p:grpSpPr>
        <p:grpSp>
          <p:nvGrpSpPr>
            <p:cNvPr id="2" name="Google Shape;5480;p84">
              <a:extLst>
                <a:ext uri="{FF2B5EF4-FFF2-40B4-BE49-F238E27FC236}">
                  <a16:creationId xmlns:a16="http://schemas.microsoft.com/office/drawing/2014/main" id="{28A7C342-97B4-A831-D9C1-4C65806E02C0}"/>
                </a:ext>
              </a:extLst>
            </p:cNvPr>
            <p:cNvGrpSpPr/>
            <p:nvPr/>
          </p:nvGrpSpPr>
          <p:grpSpPr>
            <a:xfrm>
              <a:off x="3701466" y="2114776"/>
              <a:ext cx="1731456" cy="1551789"/>
              <a:chOff x="4186347" y="2098167"/>
              <a:chExt cx="718159" cy="643638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3" name="Google Shape;5481;p84">
                <a:extLst>
                  <a:ext uri="{FF2B5EF4-FFF2-40B4-BE49-F238E27FC236}">
                    <a16:creationId xmlns:a16="http://schemas.microsoft.com/office/drawing/2014/main" id="{7D9546EA-3046-0B6E-9699-FBA8B1A7654D}"/>
                  </a:ext>
                </a:extLst>
              </p:cNvPr>
              <p:cNvGrpSpPr/>
              <p:nvPr/>
            </p:nvGrpSpPr>
            <p:grpSpPr>
              <a:xfrm>
                <a:off x="4204684" y="2430067"/>
                <a:ext cx="342957" cy="311738"/>
                <a:chOff x="4204684" y="2430067"/>
                <a:chExt cx="342957" cy="311738"/>
              </a:xfrm>
              <a:grpFill/>
            </p:grpSpPr>
            <p:sp>
              <p:nvSpPr>
                <p:cNvPr id="13" name="Google Shape;5482;p84">
                  <a:extLst>
                    <a:ext uri="{FF2B5EF4-FFF2-40B4-BE49-F238E27FC236}">
                      <a16:creationId xmlns:a16="http://schemas.microsoft.com/office/drawing/2014/main" id="{EA630FD0-484F-9127-9084-5D432E436455}"/>
                    </a:ext>
                  </a:extLst>
                </p:cNvPr>
                <p:cNvSpPr/>
                <p:nvPr/>
              </p:nvSpPr>
              <p:spPr>
                <a:xfrm>
                  <a:off x="4235882" y="2430067"/>
                  <a:ext cx="311759" cy="31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4" h="8384" extrusionOk="0">
                      <a:moveTo>
                        <a:pt x="1" y="0"/>
                      </a:moveTo>
                      <a:cubicBezTo>
                        <a:pt x="23" y="1056"/>
                        <a:pt x="239" y="2096"/>
                        <a:pt x="641" y="3073"/>
                      </a:cubicBezTo>
                      <a:cubicBezTo>
                        <a:pt x="676" y="3072"/>
                        <a:pt x="710" y="3070"/>
                        <a:pt x="745" y="3070"/>
                      </a:cubicBezTo>
                      <a:cubicBezTo>
                        <a:pt x="1419" y="3070"/>
                        <a:pt x="2047" y="3416"/>
                        <a:pt x="2406" y="3988"/>
                      </a:cubicBezTo>
                      <a:cubicBezTo>
                        <a:pt x="2766" y="4558"/>
                        <a:pt x="2808" y="5272"/>
                        <a:pt x="2516" y="5880"/>
                      </a:cubicBezTo>
                      <a:cubicBezTo>
                        <a:pt x="4076" y="7440"/>
                        <a:pt x="6179" y="8337"/>
                        <a:pt x="8384" y="8383"/>
                      </a:cubicBezTo>
                      <a:lnTo>
                        <a:pt x="8384" y="3190"/>
                      </a:lnTo>
                      <a:cubicBezTo>
                        <a:pt x="6664" y="3094"/>
                        <a:pt x="5290" y="1720"/>
                        <a:pt x="51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483;p84">
                  <a:extLst>
                    <a:ext uri="{FF2B5EF4-FFF2-40B4-BE49-F238E27FC236}">
                      <a16:creationId xmlns:a16="http://schemas.microsoft.com/office/drawing/2014/main" id="{D9A50334-30AE-38A8-53CD-D3EC8EC971A2}"/>
                    </a:ext>
                  </a:extLst>
                </p:cNvPr>
                <p:cNvSpPr/>
                <p:nvPr/>
              </p:nvSpPr>
              <p:spPr>
                <a:xfrm>
                  <a:off x="4204684" y="2558309"/>
                  <a:ext cx="117839" cy="117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3168" extrusionOk="0">
                      <a:moveTo>
                        <a:pt x="1584" y="0"/>
                      </a:moveTo>
                      <a:cubicBezTo>
                        <a:pt x="710" y="0"/>
                        <a:pt x="1" y="710"/>
                        <a:pt x="1" y="1584"/>
                      </a:cubicBezTo>
                      <a:cubicBezTo>
                        <a:pt x="1" y="2459"/>
                        <a:pt x="710" y="3168"/>
                        <a:pt x="1584" y="3168"/>
                      </a:cubicBezTo>
                      <a:cubicBezTo>
                        <a:pt x="2459" y="3168"/>
                        <a:pt x="3168" y="2459"/>
                        <a:pt x="3168" y="1584"/>
                      </a:cubicBezTo>
                      <a:cubicBezTo>
                        <a:pt x="3168" y="710"/>
                        <a:pt x="2459" y="0"/>
                        <a:pt x="15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" name="Google Shape;5484;p84">
                <a:extLst>
                  <a:ext uri="{FF2B5EF4-FFF2-40B4-BE49-F238E27FC236}">
                    <a16:creationId xmlns:a16="http://schemas.microsoft.com/office/drawing/2014/main" id="{5920280B-7B0D-DEDD-4587-71E2BB6A67D8}"/>
                  </a:ext>
                </a:extLst>
              </p:cNvPr>
              <p:cNvGrpSpPr/>
              <p:nvPr/>
            </p:nvGrpSpPr>
            <p:grpSpPr>
              <a:xfrm>
                <a:off x="4561586" y="2430067"/>
                <a:ext cx="342920" cy="311738"/>
                <a:chOff x="4561586" y="2430067"/>
                <a:chExt cx="342920" cy="311738"/>
              </a:xfrm>
              <a:grpFill/>
            </p:grpSpPr>
            <p:sp>
              <p:nvSpPr>
                <p:cNvPr id="11" name="Google Shape;5485;p84">
                  <a:extLst>
                    <a:ext uri="{FF2B5EF4-FFF2-40B4-BE49-F238E27FC236}">
                      <a16:creationId xmlns:a16="http://schemas.microsoft.com/office/drawing/2014/main" id="{B991130C-5796-9D40-AF2C-D78682738A4D}"/>
                    </a:ext>
                  </a:extLst>
                </p:cNvPr>
                <p:cNvSpPr/>
                <p:nvPr/>
              </p:nvSpPr>
              <p:spPr>
                <a:xfrm>
                  <a:off x="4561586" y="2430067"/>
                  <a:ext cx="311759" cy="31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4" h="8384" extrusionOk="0">
                      <a:moveTo>
                        <a:pt x="3189" y="0"/>
                      </a:moveTo>
                      <a:cubicBezTo>
                        <a:pt x="3093" y="1720"/>
                        <a:pt x="1721" y="3092"/>
                        <a:pt x="1" y="3190"/>
                      </a:cubicBezTo>
                      <a:lnTo>
                        <a:pt x="1" y="8383"/>
                      </a:lnTo>
                      <a:cubicBezTo>
                        <a:pt x="2206" y="8337"/>
                        <a:pt x="4309" y="7440"/>
                        <a:pt x="5868" y="5880"/>
                      </a:cubicBezTo>
                      <a:cubicBezTo>
                        <a:pt x="5577" y="5272"/>
                        <a:pt x="5618" y="4558"/>
                        <a:pt x="5979" y="3986"/>
                      </a:cubicBezTo>
                      <a:cubicBezTo>
                        <a:pt x="6337" y="3416"/>
                        <a:pt x="6965" y="3070"/>
                        <a:pt x="7639" y="3070"/>
                      </a:cubicBezTo>
                      <a:cubicBezTo>
                        <a:pt x="7675" y="3070"/>
                        <a:pt x="7710" y="3070"/>
                        <a:pt x="7743" y="3073"/>
                      </a:cubicBezTo>
                      <a:cubicBezTo>
                        <a:pt x="8145" y="2096"/>
                        <a:pt x="8362" y="1056"/>
                        <a:pt x="83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5486;p84">
                  <a:extLst>
                    <a:ext uri="{FF2B5EF4-FFF2-40B4-BE49-F238E27FC236}">
                      <a16:creationId xmlns:a16="http://schemas.microsoft.com/office/drawing/2014/main" id="{31AD267F-8666-6834-6F84-F3D9F3D3DFFC}"/>
                    </a:ext>
                  </a:extLst>
                </p:cNvPr>
                <p:cNvSpPr/>
                <p:nvPr/>
              </p:nvSpPr>
              <p:spPr>
                <a:xfrm>
                  <a:off x="4786741" y="2558309"/>
                  <a:ext cx="117765" cy="117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7" h="3168" extrusionOk="0">
                      <a:moveTo>
                        <a:pt x="1583" y="0"/>
                      </a:moveTo>
                      <a:cubicBezTo>
                        <a:pt x="708" y="0"/>
                        <a:pt x="1" y="710"/>
                        <a:pt x="1" y="1584"/>
                      </a:cubicBezTo>
                      <a:cubicBezTo>
                        <a:pt x="1" y="2459"/>
                        <a:pt x="708" y="3168"/>
                        <a:pt x="1583" y="3168"/>
                      </a:cubicBezTo>
                      <a:cubicBezTo>
                        <a:pt x="2457" y="3168"/>
                        <a:pt x="3166" y="2459"/>
                        <a:pt x="3166" y="1584"/>
                      </a:cubicBezTo>
                      <a:cubicBezTo>
                        <a:pt x="3166" y="710"/>
                        <a:pt x="2457" y="0"/>
                        <a:pt x="158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" name="Google Shape;5487;p84">
                <a:extLst>
                  <a:ext uri="{FF2B5EF4-FFF2-40B4-BE49-F238E27FC236}">
                    <a16:creationId xmlns:a16="http://schemas.microsoft.com/office/drawing/2014/main" id="{2B45F2E6-C2B0-D81B-619D-022E20592763}"/>
                  </a:ext>
                </a:extLst>
              </p:cNvPr>
              <p:cNvGrpSpPr/>
              <p:nvPr/>
            </p:nvGrpSpPr>
            <p:grpSpPr>
              <a:xfrm>
                <a:off x="4561586" y="2104422"/>
                <a:ext cx="342920" cy="311738"/>
                <a:chOff x="4561586" y="2104422"/>
                <a:chExt cx="342920" cy="311738"/>
              </a:xfrm>
              <a:grpFill/>
            </p:grpSpPr>
            <p:sp>
              <p:nvSpPr>
                <p:cNvPr id="9" name="Google Shape;5488;p84">
                  <a:extLst>
                    <a:ext uri="{FF2B5EF4-FFF2-40B4-BE49-F238E27FC236}">
                      <a16:creationId xmlns:a16="http://schemas.microsoft.com/office/drawing/2014/main" id="{0021EC1A-69F1-8FEC-7567-DD67309DF3B7}"/>
                    </a:ext>
                  </a:extLst>
                </p:cNvPr>
                <p:cNvSpPr/>
                <p:nvPr/>
              </p:nvSpPr>
              <p:spPr>
                <a:xfrm>
                  <a:off x="4561586" y="2104422"/>
                  <a:ext cx="311722" cy="31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8384" extrusionOk="0">
                      <a:moveTo>
                        <a:pt x="1" y="1"/>
                      </a:moveTo>
                      <a:lnTo>
                        <a:pt x="1" y="5194"/>
                      </a:lnTo>
                      <a:cubicBezTo>
                        <a:pt x="1721" y="5290"/>
                        <a:pt x="3093" y="6662"/>
                        <a:pt x="3189" y="8384"/>
                      </a:cubicBezTo>
                      <a:lnTo>
                        <a:pt x="8382" y="8384"/>
                      </a:lnTo>
                      <a:cubicBezTo>
                        <a:pt x="8362" y="7328"/>
                        <a:pt x="8144" y="6286"/>
                        <a:pt x="7742" y="5311"/>
                      </a:cubicBezTo>
                      <a:cubicBezTo>
                        <a:pt x="7708" y="5312"/>
                        <a:pt x="7673" y="5314"/>
                        <a:pt x="7638" y="5314"/>
                      </a:cubicBezTo>
                      <a:cubicBezTo>
                        <a:pt x="6964" y="5312"/>
                        <a:pt x="6336" y="4966"/>
                        <a:pt x="5977" y="4396"/>
                      </a:cubicBezTo>
                      <a:cubicBezTo>
                        <a:pt x="5618" y="3825"/>
                        <a:pt x="5577" y="3110"/>
                        <a:pt x="5867" y="2502"/>
                      </a:cubicBezTo>
                      <a:cubicBezTo>
                        <a:pt x="4309" y="942"/>
                        <a:pt x="2206" y="45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5489;p84">
                  <a:extLst>
                    <a:ext uri="{FF2B5EF4-FFF2-40B4-BE49-F238E27FC236}">
                      <a16:creationId xmlns:a16="http://schemas.microsoft.com/office/drawing/2014/main" id="{5B397827-C57D-ED85-8190-8160A4F72972}"/>
                    </a:ext>
                  </a:extLst>
                </p:cNvPr>
                <p:cNvSpPr/>
                <p:nvPr/>
              </p:nvSpPr>
              <p:spPr>
                <a:xfrm>
                  <a:off x="4786741" y="2170087"/>
                  <a:ext cx="117765" cy="11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7" h="3167" extrusionOk="0">
                      <a:moveTo>
                        <a:pt x="1583" y="1"/>
                      </a:moveTo>
                      <a:cubicBezTo>
                        <a:pt x="708" y="1"/>
                        <a:pt x="1" y="709"/>
                        <a:pt x="1" y="1583"/>
                      </a:cubicBezTo>
                      <a:cubicBezTo>
                        <a:pt x="1" y="2457"/>
                        <a:pt x="708" y="3167"/>
                        <a:pt x="1583" y="3167"/>
                      </a:cubicBezTo>
                      <a:cubicBezTo>
                        <a:pt x="2457" y="3167"/>
                        <a:pt x="3166" y="2457"/>
                        <a:pt x="3166" y="1583"/>
                      </a:cubicBezTo>
                      <a:cubicBezTo>
                        <a:pt x="3166" y="709"/>
                        <a:pt x="2457" y="1"/>
                        <a:pt x="158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5490;p84">
                <a:extLst>
                  <a:ext uri="{FF2B5EF4-FFF2-40B4-BE49-F238E27FC236}">
                    <a16:creationId xmlns:a16="http://schemas.microsoft.com/office/drawing/2014/main" id="{209D60C0-E536-1CEC-A405-F5D91B7AC221}"/>
                  </a:ext>
                </a:extLst>
              </p:cNvPr>
              <p:cNvGrpSpPr/>
              <p:nvPr/>
            </p:nvGrpSpPr>
            <p:grpSpPr>
              <a:xfrm>
                <a:off x="4186347" y="2098167"/>
                <a:ext cx="361293" cy="317918"/>
                <a:chOff x="4186347" y="2098167"/>
                <a:chExt cx="361293" cy="317918"/>
              </a:xfrm>
              <a:grpFill/>
            </p:grpSpPr>
            <p:sp>
              <p:nvSpPr>
                <p:cNvPr id="7" name="Google Shape;5491;p84">
                  <a:extLst>
                    <a:ext uri="{FF2B5EF4-FFF2-40B4-BE49-F238E27FC236}">
                      <a16:creationId xmlns:a16="http://schemas.microsoft.com/office/drawing/2014/main" id="{19DFC584-CD74-AA52-2453-DE79C6329928}"/>
                    </a:ext>
                  </a:extLst>
                </p:cNvPr>
                <p:cNvSpPr/>
                <p:nvPr/>
              </p:nvSpPr>
              <p:spPr>
                <a:xfrm>
                  <a:off x="4235881" y="2104421"/>
                  <a:ext cx="311759" cy="31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4" h="8382" extrusionOk="0">
                      <a:moveTo>
                        <a:pt x="8384" y="1"/>
                      </a:moveTo>
                      <a:cubicBezTo>
                        <a:pt x="6179" y="45"/>
                        <a:pt x="4076" y="942"/>
                        <a:pt x="2516" y="2502"/>
                      </a:cubicBezTo>
                      <a:cubicBezTo>
                        <a:pt x="2808" y="3110"/>
                        <a:pt x="2766" y="3825"/>
                        <a:pt x="2406" y="4396"/>
                      </a:cubicBezTo>
                      <a:cubicBezTo>
                        <a:pt x="2047" y="4966"/>
                        <a:pt x="1419" y="5312"/>
                        <a:pt x="745" y="5312"/>
                      </a:cubicBezTo>
                      <a:cubicBezTo>
                        <a:pt x="710" y="5312"/>
                        <a:pt x="675" y="5312"/>
                        <a:pt x="641" y="5311"/>
                      </a:cubicBezTo>
                      <a:cubicBezTo>
                        <a:pt x="239" y="6286"/>
                        <a:pt x="23" y="7327"/>
                        <a:pt x="1" y="8382"/>
                      </a:cubicBezTo>
                      <a:lnTo>
                        <a:pt x="5194" y="8382"/>
                      </a:lnTo>
                      <a:cubicBezTo>
                        <a:pt x="5290" y="6662"/>
                        <a:pt x="6664" y="5290"/>
                        <a:pt x="8384" y="5194"/>
                      </a:cubicBezTo>
                      <a:lnTo>
                        <a:pt x="8384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5492;p84">
                  <a:extLst>
                    <a:ext uri="{FF2B5EF4-FFF2-40B4-BE49-F238E27FC236}">
                      <a16:creationId xmlns:a16="http://schemas.microsoft.com/office/drawing/2014/main" id="{728332B0-D578-1AB4-A6D9-CA554F2223A4}"/>
                    </a:ext>
                  </a:extLst>
                </p:cNvPr>
                <p:cNvSpPr/>
                <p:nvPr/>
              </p:nvSpPr>
              <p:spPr>
                <a:xfrm>
                  <a:off x="4186347" y="2098167"/>
                  <a:ext cx="216314" cy="21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3167" extrusionOk="0">
                      <a:moveTo>
                        <a:pt x="1584" y="1"/>
                      </a:moveTo>
                      <a:cubicBezTo>
                        <a:pt x="710" y="1"/>
                        <a:pt x="1" y="709"/>
                        <a:pt x="1" y="1583"/>
                      </a:cubicBezTo>
                      <a:cubicBezTo>
                        <a:pt x="1" y="2457"/>
                        <a:pt x="710" y="3167"/>
                        <a:pt x="1584" y="3167"/>
                      </a:cubicBezTo>
                      <a:cubicBezTo>
                        <a:pt x="2459" y="3167"/>
                        <a:pt x="3168" y="2457"/>
                        <a:pt x="3168" y="1583"/>
                      </a:cubicBezTo>
                      <a:cubicBezTo>
                        <a:pt x="3168" y="709"/>
                        <a:pt x="2459" y="1"/>
                        <a:pt x="15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" name="Google Shape;5492;p84">
              <a:extLst>
                <a:ext uri="{FF2B5EF4-FFF2-40B4-BE49-F238E27FC236}">
                  <a16:creationId xmlns:a16="http://schemas.microsoft.com/office/drawing/2014/main" id="{84D128A9-59AF-095E-B709-4BA08ED3827A}"/>
                </a:ext>
              </a:extLst>
            </p:cNvPr>
            <p:cNvSpPr/>
            <p:nvPr/>
          </p:nvSpPr>
          <p:spPr>
            <a:xfrm>
              <a:off x="4950482" y="2114776"/>
              <a:ext cx="521526" cy="521161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92;p84">
              <a:extLst>
                <a:ext uri="{FF2B5EF4-FFF2-40B4-BE49-F238E27FC236}">
                  <a16:creationId xmlns:a16="http://schemas.microsoft.com/office/drawing/2014/main" id="{44C7D82D-00AD-7FE3-C49F-C46E2C640154}"/>
                </a:ext>
              </a:extLst>
            </p:cNvPr>
            <p:cNvSpPr/>
            <p:nvPr/>
          </p:nvSpPr>
          <p:spPr>
            <a:xfrm>
              <a:off x="4950482" y="3124011"/>
              <a:ext cx="521526" cy="521161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92;p84">
              <a:extLst>
                <a:ext uri="{FF2B5EF4-FFF2-40B4-BE49-F238E27FC236}">
                  <a16:creationId xmlns:a16="http://schemas.microsoft.com/office/drawing/2014/main" id="{2593C739-B5CB-A6F8-F246-3608BE1191A1}"/>
                </a:ext>
              </a:extLst>
            </p:cNvPr>
            <p:cNvSpPr/>
            <p:nvPr/>
          </p:nvSpPr>
          <p:spPr>
            <a:xfrm>
              <a:off x="3688081" y="3135083"/>
              <a:ext cx="521526" cy="521161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628FED8-0B2C-0CD0-6A11-01E82F855900}"/>
                </a:ext>
              </a:extLst>
            </p:cNvPr>
            <p:cNvSpPr txBox="1"/>
            <p:nvPr/>
          </p:nvSpPr>
          <p:spPr>
            <a:xfrm>
              <a:off x="3701972" y="2068025"/>
              <a:ext cx="553119" cy="655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4A2D5B8-BD85-249D-6B5E-C928DEFDA080}"/>
                </a:ext>
              </a:extLst>
            </p:cNvPr>
            <p:cNvSpPr txBox="1"/>
            <p:nvPr/>
          </p:nvSpPr>
          <p:spPr>
            <a:xfrm>
              <a:off x="4902383" y="2079883"/>
              <a:ext cx="673660" cy="655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60A0BBD-8BD3-A8E5-E609-F42D478B2BAE}"/>
                </a:ext>
              </a:extLst>
            </p:cNvPr>
            <p:cNvSpPr txBox="1"/>
            <p:nvPr/>
          </p:nvSpPr>
          <p:spPr>
            <a:xfrm>
              <a:off x="3671895" y="3069457"/>
              <a:ext cx="600881" cy="655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0CF0815-0AA4-6B69-1067-1EAA05A00F8E}"/>
                </a:ext>
              </a:extLst>
            </p:cNvPr>
            <p:cNvSpPr txBox="1"/>
            <p:nvPr/>
          </p:nvSpPr>
          <p:spPr>
            <a:xfrm>
              <a:off x="4957073" y="3087851"/>
              <a:ext cx="528103" cy="655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>
                  <a:solidFill>
                    <a:schemeClr val="tx2"/>
                  </a:solidFill>
                </a:rPr>
                <a:t>T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6AD0D-8177-A314-8A4E-8A2FAC2B7756}"/>
              </a:ext>
            </a:extLst>
          </p:cNvPr>
          <p:cNvSpPr txBox="1"/>
          <p:nvPr/>
        </p:nvSpPr>
        <p:spPr>
          <a:xfrm>
            <a:off x="1271867" y="74339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tx2"/>
                </a:solidFill>
              </a:rPr>
              <a:t>FORÇAS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B2491C-09E0-296D-8A41-90A6BBF383D9}"/>
              </a:ext>
            </a:extLst>
          </p:cNvPr>
          <p:cNvSpPr txBox="1"/>
          <p:nvPr/>
        </p:nvSpPr>
        <p:spPr>
          <a:xfrm>
            <a:off x="1216533" y="2959111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tx2"/>
                </a:solidFill>
              </a:rPr>
              <a:t>OPORTUNIDADES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F8CCC14-7B01-A14D-B201-6FBFD2F9D5CE}"/>
              </a:ext>
            </a:extLst>
          </p:cNvPr>
          <p:cNvSpPr txBox="1"/>
          <p:nvPr/>
        </p:nvSpPr>
        <p:spPr>
          <a:xfrm>
            <a:off x="6709707" y="75291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tx2"/>
                </a:solidFill>
              </a:rPr>
              <a:t>FRAQUEZAS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3AA3595-90C8-91EA-702E-3B70A492CDAD}"/>
              </a:ext>
            </a:extLst>
          </p:cNvPr>
          <p:cNvSpPr txBox="1"/>
          <p:nvPr/>
        </p:nvSpPr>
        <p:spPr>
          <a:xfrm>
            <a:off x="6951144" y="297012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tx2"/>
                </a:solidFill>
              </a:rPr>
              <a:t>AMEAÇAS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EA25B6-9B54-0D8C-E9C7-0AB832456EB5}"/>
              </a:ext>
            </a:extLst>
          </p:cNvPr>
          <p:cNvSpPr txBox="1"/>
          <p:nvPr/>
        </p:nvSpPr>
        <p:spPr>
          <a:xfrm>
            <a:off x="1126076" y="978268"/>
            <a:ext cx="342269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Histórico sólido: Mais de 55 anos de experiência no mercado.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Diversificação de produtos: Portfólio variado com 41 produtos, atendendo diferentes faixas etárias.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Presença nacional: Distribuição em todos os estados do Brasil, com ênfase nas regiões sul e sudeste.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Reconhecimento da marca: Consumidores                conectados à marca, mesmo em tempos de crise.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000" kern="100">
              <a:solidFill>
                <a:schemeClr val="tx2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10A4475-8EB1-E815-0B9A-030FAAACACA3}"/>
              </a:ext>
            </a:extLst>
          </p:cNvPr>
          <p:cNvSpPr txBox="1"/>
          <p:nvPr/>
        </p:nvSpPr>
        <p:spPr>
          <a:xfrm>
            <a:off x="4765986" y="968743"/>
            <a:ext cx="3472441" cy="1807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Dependência sazonal: Vendas sazonais em junho/julho (festas juninas) e dezembro/janeiro (férias escolares).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Baixo investimento em marketing: Potencial limitado de alcance e visibilidade da marca.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Administração centralizada: Dificuldade em ter uma visão ampla e estratégica de crescimento.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4. Relutância em inovação: Pouco investimento em  marketing falta de diversificação dos canais de venda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81D9175-E695-9822-19DF-DC36ADAE2F1D}"/>
              </a:ext>
            </a:extLst>
          </p:cNvPr>
          <p:cNvSpPr txBox="1"/>
          <p:nvPr/>
        </p:nvSpPr>
        <p:spPr>
          <a:xfrm>
            <a:off x="1077722" y="3158657"/>
            <a:ext cx="3476277" cy="21339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/>
                <a:ea typeface="Times New Roman" panose="02020603050405020304" pitchFamily="18" charset="0"/>
                <a:cs typeface="Times New Roman"/>
              </a:rPr>
              <a:t>1. Expansão geográfica: Explorar novos mercados</a:t>
            </a:r>
            <a:r>
              <a:rPr lang="pt-BR" sz="1000" kern="100">
                <a:solidFill>
                  <a:schemeClr val="bg2">
                    <a:lumMod val="50000"/>
                  </a:schemeClr>
                </a:solidFill>
                <a:latin typeface="Aptos"/>
                <a:ea typeface="Times New Roman" panose="02020603050405020304" pitchFamily="18" charset="0"/>
                <a:cs typeface="Times New Roman"/>
              </a:rPr>
              <a:t>                        </a:t>
            </a: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/>
                <a:ea typeface="Times New Roman" panose="02020603050405020304" pitchFamily="18" charset="0"/>
                <a:cs typeface="Times New Roman"/>
              </a:rPr>
              <a:t>e regiões do Brasil.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Investimento em marketing: Aproveitar o reconhecimento da marca para e impulsionar as vendas.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Diversificação de canais de venda: Explorar vendas online, parcerias com supermercados e atacadistas.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/>
                <a:ea typeface="Times New Roman" panose="02020603050405020304" pitchFamily="18" charset="0"/>
                <a:cs typeface="Times New Roman"/>
              </a:rPr>
              <a:t>4. </a:t>
            </a:r>
            <a:r>
              <a:rPr lang="pt-BR" sz="1000" kern="100">
                <a:solidFill>
                  <a:schemeClr val="bg2">
                    <a:lumMod val="50000"/>
                  </a:schemeClr>
                </a:solidFill>
                <a:latin typeface="Aptos"/>
                <a:ea typeface="Times New Roman" panose="02020603050405020304" pitchFamily="18" charset="0"/>
                <a:cs typeface="Times New Roman"/>
              </a:rPr>
              <a:t>Promoções </a:t>
            </a: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/>
                <a:ea typeface="Times New Roman" panose="02020603050405020304" pitchFamily="18" charset="0"/>
                <a:cs typeface="Times New Roman"/>
              </a:rPr>
              <a:t>sazonais: Desenvolver promoções específicos para outras épocas do ano.</a:t>
            </a:r>
          </a:p>
          <a:p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6DC9385-745D-C0D6-9821-E5BEAD83114A}"/>
              </a:ext>
            </a:extLst>
          </p:cNvPr>
          <p:cNvSpPr txBox="1"/>
          <p:nvPr/>
        </p:nvSpPr>
        <p:spPr>
          <a:xfrm>
            <a:off x="4737635" y="3175182"/>
            <a:ext cx="3476277" cy="21339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latin typeface="Aptos"/>
                <a:ea typeface="Times New Roman" panose="02020603050405020304" pitchFamily="18" charset="0"/>
                <a:cs typeface="Times New Roman"/>
              </a:rPr>
              <a:t>                   </a:t>
            </a: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/>
                <a:ea typeface="Times New Roman" panose="02020603050405020304" pitchFamily="18" charset="0"/>
                <a:cs typeface="Times New Roman"/>
              </a:rPr>
              <a:t>1. Concorrência: Mercado saturado com outras marcas de doces competindo pelo mesmo espaço.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Impacto sazonal: Dependência de vendas em períodos específicos do ano.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Crise econômica: Instabilidade econômica pode afetar o poder de compra dos consumidores.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000" kern="100">
                <a:solidFill>
                  <a:schemeClr val="bg2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Mudanças de hábitos de consumo: Preferência por produtos mais saudáveis ou alternativas de sobremesas.</a:t>
            </a:r>
          </a:p>
          <a:p>
            <a:endParaRPr lang="pt-BR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DD14F75D-0AC7-4F53-BAC0-16F55C48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15" r="18815"/>
          <a:stretch/>
        </p:blipFill>
        <p:spPr>
          <a:xfrm>
            <a:off x="0" y="3174"/>
            <a:ext cx="4820932" cy="5153026"/>
          </a:xfrm>
          <a:custGeom>
            <a:avLst/>
            <a:gdLst>
              <a:gd name="connsiteX0" fmla="*/ 0 w 4820932"/>
              <a:gd name="connsiteY0" fmla="*/ 0 h 5153026"/>
              <a:gd name="connsiteX1" fmla="*/ 4820932 w 4820932"/>
              <a:gd name="connsiteY1" fmla="*/ 0 h 5153026"/>
              <a:gd name="connsiteX2" fmla="*/ 4820932 w 4820932"/>
              <a:gd name="connsiteY2" fmla="*/ 5153026 h 5153026"/>
              <a:gd name="connsiteX3" fmla="*/ 0 w 4820932"/>
              <a:gd name="connsiteY3" fmla="*/ 5153026 h 515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932" h="5153026">
                <a:moveTo>
                  <a:pt x="0" y="0"/>
                </a:moveTo>
                <a:lnTo>
                  <a:pt x="4820932" y="0"/>
                </a:lnTo>
                <a:lnTo>
                  <a:pt x="4820932" y="5153026"/>
                </a:lnTo>
                <a:lnTo>
                  <a:pt x="0" y="5153026"/>
                </a:lnTo>
                <a:close/>
              </a:path>
            </a:pathLst>
          </a:custGeom>
        </p:spPr>
      </p:pic>
      <p:grpSp>
        <p:nvGrpSpPr>
          <p:cNvPr id="494" name="Google Shape;494;p45"/>
          <p:cNvGrpSpPr/>
          <p:nvPr/>
        </p:nvGrpSpPr>
        <p:grpSpPr>
          <a:xfrm>
            <a:off x="2029289" y="-387487"/>
            <a:ext cx="3320586" cy="5999787"/>
            <a:chOff x="1279989" y="-387487"/>
            <a:chExt cx="3320586" cy="5999787"/>
          </a:xfrm>
        </p:grpSpPr>
        <p:sp>
          <p:nvSpPr>
            <p:cNvPr id="495" name="Google Shape;495;p45"/>
            <p:cNvSpPr/>
            <p:nvPr/>
          </p:nvSpPr>
          <p:spPr>
            <a:xfrm>
              <a:off x="1571625" y="-28575"/>
              <a:ext cx="3028950" cy="5181600"/>
            </a:xfrm>
            <a:custGeom>
              <a:avLst/>
              <a:gdLst/>
              <a:ahLst/>
              <a:cxnLst/>
              <a:rect l="l" t="t" r="r" b="b"/>
              <a:pathLst>
                <a:path w="121158" h="207264" extrusionOk="0">
                  <a:moveTo>
                    <a:pt x="0" y="0"/>
                  </a:moveTo>
                  <a:lnTo>
                    <a:pt x="63246" y="207264"/>
                  </a:lnTo>
                  <a:lnTo>
                    <a:pt x="121158" y="206883"/>
                  </a:lnTo>
                  <a:lnTo>
                    <a:pt x="121158" y="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96" name="Google Shape;496;p45"/>
            <p:cNvGrpSpPr/>
            <p:nvPr/>
          </p:nvGrpSpPr>
          <p:grpSpPr>
            <a:xfrm rot="5132446">
              <a:off x="-567621" y="1744701"/>
              <a:ext cx="5882770" cy="1735410"/>
              <a:chOff x="2431403" y="1790093"/>
              <a:chExt cx="7791899" cy="1735197"/>
            </a:xfrm>
          </p:grpSpPr>
          <p:sp>
            <p:nvSpPr>
              <p:cNvPr id="497" name="Google Shape;497;p45"/>
              <p:cNvSpPr/>
              <p:nvPr/>
            </p:nvSpPr>
            <p:spPr>
              <a:xfrm rot="4829342" flipH="1">
                <a:off x="6191055" y="-1362025"/>
                <a:ext cx="232394" cy="78198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 rot="4829342" flipH="1">
                <a:off x="6229754" y="-1144431"/>
                <a:ext cx="232394" cy="782294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9" name="Google Shape;499;p45"/>
          <p:cNvSpPr txBox="1">
            <a:spLocks noGrp="1"/>
          </p:cNvSpPr>
          <p:nvPr>
            <p:ph type="title" idx="2"/>
          </p:nvPr>
        </p:nvSpPr>
        <p:spPr>
          <a:xfrm>
            <a:off x="6774000" y="738113"/>
            <a:ext cx="1170000" cy="12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3200400" y="1996388"/>
            <a:ext cx="47436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Constância nas vendas</a:t>
            </a:r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subTitle" idx="1"/>
          </p:nvPr>
        </p:nvSpPr>
        <p:spPr>
          <a:xfrm>
            <a:off x="3644250" y="3691988"/>
            <a:ext cx="4299749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Manter as vendas aquecidas nos demais meses </a:t>
            </a: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713235" y="905047"/>
            <a:ext cx="542100" cy="542100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5"/>
          <p:cNvSpPr/>
          <p:nvPr/>
        </p:nvSpPr>
        <p:spPr>
          <a:xfrm rot="2882628">
            <a:off x="3203726" y="467706"/>
            <a:ext cx="659176" cy="659176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5"/>
          <p:cNvSpPr/>
          <p:nvPr/>
        </p:nvSpPr>
        <p:spPr>
          <a:xfrm rot="2881541">
            <a:off x="3982717" y="1043706"/>
            <a:ext cx="297399" cy="297399"/>
          </a:xfrm>
          <a:prstGeom prst="ellipse">
            <a:avLst/>
          </a:prstGeom>
          <a:solidFill>
            <a:srgbClr val="E48B7F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92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6"/>
          <p:cNvPicPr preferRelativeResize="0"/>
          <p:nvPr/>
        </p:nvPicPr>
        <p:blipFill rotWithShape="1">
          <a:blip r:embed="rId3"/>
          <a:srcRect l="17310" r="17310"/>
          <a:stretch/>
        </p:blipFill>
        <p:spPr>
          <a:xfrm>
            <a:off x="6061417" y="9525"/>
            <a:ext cx="30825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6"/>
          <p:cNvSpPr/>
          <p:nvPr/>
        </p:nvSpPr>
        <p:spPr>
          <a:xfrm>
            <a:off x="4380265" y="-28575"/>
            <a:ext cx="4248150" cy="5162550"/>
          </a:xfrm>
          <a:custGeom>
            <a:avLst/>
            <a:gdLst/>
            <a:ahLst/>
            <a:cxnLst/>
            <a:rect l="l" t="t" r="r" b="b"/>
            <a:pathLst>
              <a:path w="169926" h="206502" extrusionOk="0">
                <a:moveTo>
                  <a:pt x="169926" y="0"/>
                </a:moveTo>
                <a:lnTo>
                  <a:pt x="60584" y="206121"/>
                </a:lnTo>
                <a:lnTo>
                  <a:pt x="5" y="206502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11" name="Google Shape;511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Constância nas vendas</a:t>
            </a:r>
            <a:endParaRPr/>
          </a:p>
        </p:txBody>
      </p:sp>
      <p:sp>
        <p:nvSpPr>
          <p:cNvPr id="512" name="Google Shape;512;p46"/>
          <p:cNvSpPr txBox="1"/>
          <p:nvPr/>
        </p:nvSpPr>
        <p:spPr>
          <a:xfrm flipH="1">
            <a:off x="5372613" y="1510327"/>
            <a:ext cx="1850025" cy="57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Promoções sazonais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46"/>
          <p:cNvSpPr txBox="1"/>
          <p:nvPr/>
        </p:nvSpPr>
        <p:spPr>
          <a:xfrm flipH="1">
            <a:off x="2685969" y="1539635"/>
            <a:ext cx="2790900" cy="50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pt-BR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Promoções temáticas em outros períodos específicos do ano.</a:t>
            </a:r>
            <a:endParaRPr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 flipH="1">
            <a:off x="3682080" y="3539989"/>
            <a:ext cx="2346895" cy="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Fidelização de clientes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9" name="Google Shape;519;p46"/>
          <p:cNvSpPr txBox="1"/>
          <p:nvPr/>
        </p:nvSpPr>
        <p:spPr>
          <a:xfrm flipH="1">
            <a:off x="767853" y="3439171"/>
            <a:ext cx="3108179" cy="113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Estratégias de fidelização de clientes, como programas de recompensa ou descontos para compras recorrentes.</a:t>
            </a:r>
            <a:endParaRPr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520" name="Google Shape;520;p46"/>
          <p:cNvGrpSpPr/>
          <p:nvPr/>
        </p:nvGrpSpPr>
        <p:grpSpPr>
          <a:xfrm rot="7774984">
            <a:off x="4105644" y="1647172"/>
            <a:ext cx="6498993" cy="1849157"/>
            <a:chOff x="2055900" y="1732399"/>
            <a:chExt cx="8607637" cy="1849037"/>
          </a:xfrm>
        </p:grpSpPr>
        <p:sp>
          <p:nvSpPr>
            <p:cNvPr id="521" name="Google Shape;521;p46"/>
            <p:cNvSpPr/>
            <p:nvPr/>
          </p:nvSpPr>
          <p:spPr>
            <a:xfrm rot="4829431" flipH="1">
              <a:off x="6151053" y="-1702935"/>
              <a:ext cx="239694" cy="8506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 rot="4829342" flipH="1">
              <a:off x="6282240" y="-1546213"/>
              <a:ext cx="232394" cy="860919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46"/>
          <p:cNvSpPr/>
          <p:nvPr/>
        </p:nvSpPr>
        <p:spPr>
          <a:xfrm>
            <a:off x="7641358" y="1600000"/>
            <a:ext cx="384900" cy="38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4" name="Google Shape;524;p46"/>
          <p:cNvCxnSpPr>
            <a:cxnSpLocks/>
            <a:stCxn id="512" idx="1"/>
            <a:endCxn id="523" idx="2"/>
          </p:cNvCxnSpPr>
          <p:nvPr/>
        </p:nvCxnSpPr>
        <p:spPr>
          <a:xfrm flipV="1">
            <a:off x="7222638" y="1792450"/>
            <a:ext cx="418720" cy="422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5" name="Google Shape;525;p46"/>
          <p:cNvGrpSpPr/>
          <p:nvPr/>
        </p:nvGrpSpPr>
        <p:grpSpPr>
          <a:xfrm>
            <a:off x="6028950" y="3813831"/>
            <a:ext cx="704789" cy="384900"/>
            <a:chOff x="6191421" y="2406558"/>
            <a:chExt cx="704789" cy="384900"/>
          </a:xfrm>
        </p:grpSpPr>
        <p:sp>
          <p:nvSpPr>
            <p:cNvPr id="526" name="Google Shape;526;p46"/>
            <p:cNvSpPr/>
            <p:nvPr/>
          </p:nvSpPr>
          <p:spPr>
            <a:xfrm>
              <a:off x="6511310" y="2406558"/>
              <a:ext cx="384900" cy="38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31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endPara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27" name="Google Shape;527;p46"/>
            <p:cNvCxnSpPr>
              <a:cxnSpLocks/>
              <a:endCxn id="526" idx="2"/>
            </p:cNvCxnSpPr>
            <p:nvPr/>
          </p:nvCxnSpPr>
          <p:spPr>
            <a:xfrm flipV="1">
              <a:off x="6191421" y="2599008"/>
              <a:ext cx="319889" cy="296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6208B2AF-3110-3A81-45B1-0007769A1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67" t="-62" r="14322" b="353"/>
          <a:stretch/>
        </p:blipFill>
        <p:spPr>
          <a:xfrm>
            <a:off x="7520" y="0"/>
            <a:ext cx="4628545" cy="5149276"/>
          </a:xfrm>
          <a:prstGeom prst="rect">
            <a:avLst/>
          </a:prstGeom>
        </p:spPr>
      </p:pic>
      <p:sp>
        <p:nvSpPr>
          <p:cNvPr id="890" name="Google Shape;890;p59"/>
          <p:cNvSpPr/>
          <p:nvPr/>
        </p:nvSpPr>
        <p:spPr>
          <a:xfrm>
            <a:off x="3717296" y="1518800"/>
            <a:ext cx="209400" cy="20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9"/>
          <p:cNvSpPr/>
          <p:nvPr/>
        </p:nvSpPr>
        <p:spPr>
          <a:xfrm>
            <a:off x="3717296" y="2633225"/>
            <a:ext cx="209400" cy="20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9"/>
          <p:cNvSpPr/>
          <p:nvPr/>
        </p:nvSpPr>
        <p:spPr>
          <a:xfrm>
            <a:off x="3717296" y="3747650"/>
            <a:ext cx="209400" cy="20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494;p45">
            <a:extLst>
              <a:ext uri="{FF2B5EF4-FFF2-40B4-BE49-F238E27FC236}">
                <a16:creationId xmlns:a16="http://schemas.microsoft.com/office/drawing/2014/main" id="{544C940F-0F86-13BA-DFBD-63983FEE7648}"/>
              </a:ext>
            </a:extLst>
          </p:cNvPr>
          <p:cNvGrpSpPr/>
          <p:nvPr/>
        </p:nvGrpSpPr>
        <p:grpSpPr>
          <a:xfrm>
            <a:off x="2320925" y="-354718"/>
            <a:ext cx="3028950" cy="5934251"/>
            <a:chOff x="1571625" y="-354718"/>
            <a:chExt cx="3028950" cy="5934251"/>
          </a:xfrm>
        </p:grpSpPr>
        <p:sp>
          <p:nvSpPr>
            <p:cNvPr id="13" name="Google Shape;495;p45">
              <a:extLst>
                <a:ext uri="{FF2B5EF4-FFF2-40B4-BE49-F238E27FC236}">
                  <a16:creationId xmlns:a16="http://schemas.microsoft.com/office/drawing/2014/main" id="{11BA3CDE-424D-B2C9-DEE3-4C64B368B701}"/>
                </a:ext>
              </a:extLst>
            </p:cNvPr>
            <p:cNvSpPr/>
            <p:nvPr/>
          </p:nvSpPr>
          <p:spPr>
            <a:xfrm>
              <a:off x="1571625" y="-28575"/>
              <a:ext cx="3028950" cy="5181600"/>
            </a:xfrm>
            <a:custGeom>
              <a:avLst/>
              <a:gdLst/>
              <a:ahLst/>
              <a:cxnLst/>
              <a:rect l="l" t="t" r="r" b="b"/>
              <a:pathLst>
                <a:path w="121158" h="207264" extrusionOk="0">
                  <a:moveTo>
                    <a:pt x="0" y="0"/>
                  </a:moveTo>
                  <a:lnTo>
                    <a:pt x="63246" y="207264"/>
                  </a:lnTo>
                  <a:lnTo>
                    <a:pt x="121158" y="206883"/>
                  </a:lnTo>
                  <a:lnTo>
                    <a:pt x="121158" y="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" name="Google Shape;496;p45">
              <a:extLst>
                <a:ext uri="{FF2B5EF4-FFF2-40B4-BE49-F238E27FC236}">
                  <a16:creationId xmlns:a16="http://schemas.microsoft.com/office/drawing/2014/main" id="{B126D45D-A3FC-581E-8A6E-5220C007B3D1}"/>
                </a:ext>
              </a:extLst>
            </p:cNvPr>
            <p:cNvGrpSpPr/>
            <p:nvPr/>
          </p:nvGrpSpPr>
          <p:grpSpPr>
            <a:xfrm rot="5132446">
              <a:off x="-593139" y="2386609"/>
              <a:ext cx="5934251" cy="451597"/>
              <a:chOff x="2397334" y="2431696"/>
              <a:chExt cx="7860088" cy="451541"/>
            </a:xfrm>
          </p:grpSpPr>
          <p:sp>
            <p:nvSpPr>
              <p:cNvPr id="15" name="Google Shape;497;p45">
                <a:extLst>
                  <a:ext uri="{FF2B5EF4-FFF2-40B4-BE49-F238E27FC236}">
                    <a16:creationId xmlns:a16="http://schemas.microsoft.com/office/drawing/2014/main" id="{803AD06A-AF1E-CFCA-6CD6-42D641F0C845}"/>
                  </a:ext>
                </a:extLst>
              </p:cNvPr>
              <p:cNvSpPr/>
              <p:nvPr/>
            </p:nvSpPr>
            <p:spPr>
              <a:xfrm rot="4829342" flipH="1">
                <a:off x="6191055" y="-1362025"/>
                <a:ext cx="232394" cy="78198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98;p45">
                <a:extLst>
                  <a:ext uri="{FF2B5EF4-FFF2-40B4-BE49-F238E27FC236}">
                    <a16:creationId xmlns:a16="http://schemas.microsoft.com/office/drawing/2014/main" id="{4D5A7B45-3A18-C7FE-595F-28FE57BA74F7}"/>
                  </a:ext>
                </a:extLst>
              </p:cNvPr>
              <p:cNvSpPr/>
              <p:nvPr/>
            </p:nvSpPr>
            <p:spPr>
              <a:xfrm rot="4829342" flipH="1">
                <a:off x="6229754" y="-1144431"/>
                <a:ext cx="232394" cy="782294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7" name="Google Shape;867;p59"/>
          <p:cNvSpPr txBox="1">
            <a:spLocks noGrp="1"/>
          </p:cNvSpPr>
          <p:nvPr>
            <p:ph type="title"/>
          </p:nvPr>
        </p:nvSpPr>
        <p:spPr>
          <a:xfrm>
            <a:off x="157047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Promoções Sazonais</a:t>
            </a:r>
            <a:endParaRPr/>
          </a:p>
        </p:txBody>
      </p:sp>
      <p:sp>
        <p:nvSpPr>
          <p:cNvPr id="875" name="Google Shape;875;p59"/>
          <p:cNvSpPr txBox="1"/>
          <p:nvPr/>
        </p:nvSpPr>
        <p:spPr>
          <a:xfrm>
            <a:off x="3954371" y="1375250"/>
            <a:ext cx="3022319" cy="85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Pacotes temáticos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6" name="Google Shape;876;p59"/>
          <p:cNvSpPr txBox="1"/>
          <p:nvPr/>
        </p:nvSpPr>
        <p:spPr>
          <a:xfrm>
            <a:off x="3961291" y="2492911"/>
            <a:ext cx="3513427" cy="35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Descontos por volume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9" name="Google Shape;879;p59"/>
          <p:cNvSpPr txBox="1"/>
          <p:nvPr/>
        </p:nvSpPr>
        <p:spPr>
          <a:xfrm>
            <a:off x="3961891" y="3610573"/>
            <a:ext cx="4228241" cy="57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Pacotes para revendedores</a:t>
            </a:r>
            <a:endParaRPr sz="2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7" name="Google Shape;887;p59"/>
          <p:cNvSpPr/>
          <p:nvPr/>
        </p:nvSpPr>
        <p:spPr>
          <a:xfrm>
            <a:off x="3740357" y="1556399"/>
            <a:ext cx="209400" cy="20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9"/>
          <p:cNvSpPr/>
          <p:nvPr/>
        </p:nvSpPr>
        <p:spPr>
          <a:xfrm>
            <a:off x="3747876" y="2670824"/>
            <a:ext cx="209400" cy="20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9"/>
          <p:cNvSpPr/>
          <p:nvPr/>
        </p:nvSpPr>
        <p:spPr>
          <a:xfrm>
            <a:off x="3777955" y="3785249"/>
            <a:ext cx="209400" cy="20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3D8B05D-E88C-5355-A846-B0BB3AAB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8" y="1135664"/>
            <a:ext cx="7463944" cy="2650309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ED25D6-9DE8-BC8E-7724-0F7D6A6FB052}"/>
              </a:ext>
            </a:extLst>
          </p:cNvPr>
          <p:cNvSpPr txBox="1"/>
          <p:nvPr/>
        </p:nvSpPr>
        <p:spPr>
          <a:xfrm>
            <a:off x="1209509" y="414954"/>
            <a:ext cx="568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Como será feito?</a:t>
            </a:r>
          </a:p>
        </p:txBody>
      </p:sp>
      <p:sp>
        <p:nvSpPr>
          <p:cNvPr id="18" name="Google Shape;513;p46">
            <a:extLst>
              <a:ext uri="{FF2B5EF4-FFF2-40B4-BE49-F238E27FC236}">
                <a16:creationId xmlns:a16="http://schemas.microsoft.com/office/drawing/2014/main" id="{AA1D4B0D-2EAF-EEC7-FC29-19E89D1D034F}"/>
              </a:ext>
            </a:extLst>
          </p:cNvPr>
          <p:cNvSpPr txBox="1"/>
          <p:nvPr/>
        </p:nvSpPr>
        <p:spPr>
          <a:xfrm flipH="1">
            <a:off x="1209509" y="4007836"/>
            <a:ext cx="6650609" cy="9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Em verde está o sabor que mais vendeu no mês e em vermelho o que menos vendeu.</a:t>
            </a:r>
            <a:endParaRPr b="1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73261359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andy Buffet for your Wedding by Slidesgo">
  <a:themeElements>
    <a:clrScheme name="Simple Light">
      <a:dk1>
        <a:srgbClr val="E48B7F"/>
      </a:dk1>
      <a:lt1>
        <a:srgbClr val="FFDFD9"/>
      </a:lt1>
      <a:dk2>
        <a:srgbClr val="6C93A1"/>
      </a:dk2>
      <a:lt2>
        <a:srgbClr val="FFFCF9"/>
      </a:lt2>
      <a:accent1>
        <a:srgbClr val="B6CF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C93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3232cb-6f32-4983-8d37-17939f7d0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7875B5D9706F4CAC5C151BCEDCD420" ma:contentTypeVersion="8" ma:contentTypeDescription="Create a new document." ma:contentTypeScope="" ma:versionID="c7d80403777f9844c5bcfa16bea3e82a">
  <xsd:schema xmlns:xsd="http://www.w3.org/2001/XMLSchema" xmlns:xs="http://www.w3.org/2001/XMLSchema" xmlns:p="http://schemas.microsoft.com/office/2006/metadata/properties" xmlns:ns3="5a3232cb-6f32-4983-8d37-17939f7d0510" xmlns:ns4="c349b57d-8ace-45ba-9547-63e06337a11c" targetNamespace="http://schemas.microsoft.com/office/2006/metadata/properties" ma:root="true" ma:fieldsID="33c69028c9a2dcf362ec0a0d5106480c" ns3:_="" ns4:_="">
    <xsd:import namespace="5a3232cb-6f32-4983-8d37-17939f7d0510"/>
    <xsd:import namespace="c349b57d-8ace-45ba-9547-63e06337a1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232cb-6f32-4983-8d37-17939f7d0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9b57d-8ace-45ba-9547-63e06337a1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3E504F-1527-45D0-A379-81524A5321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07CB3F-3858-4770-87AA-027C3D1E28AD}">
  <ds:schemaRefs>
    <ds:schemaRef ds:uri="5a3232cb-6f32-4983-8d37-17939f7d0510"/>
    <ds:schemaRef ds:uri="c349b57d-8ace-45ba-9547-63e06337a1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FAA7C2-8DB4-4CF4-8000-7279063C2093}">
  <ds:schemaRefs>
    <ds:schemaRef ds:uri="5a3232cb-6f32-4983-8d37-17939f7d0510"/>
    <ds:schemaRef ds:uri="c349b57d-8ace-45ba-9547-63e06337a1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17</Slides>
  <Notes>12</Notes>
  <HiddenSlides>5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Candy Buffet for your Wedding by Slidesgo</vt:lpstr>
      <vt:lpstr>Slidesgo Final Pages</vt:lpstr>
      <vt:lpstr>1° Sprint Doce Sabor</vt:lpstr>
      <vt:lpstr>Sobre a Empresa</vt:lpstr>
      <vt:lpstr>Análise SWOT</vt:lpstr>
      <vt:lpstr>01</vt:lpstr>
      <vt:lpstr>Análise SWOT</vt:lpstr>
      <vt:lpstr>02</vt:lpstr>
      <vt:lpstr>Constância nas vendas</vt:lpstr>
      <vt:lpstr>Promoções Sazonais</vt:lpstr>
      <vt:lpstr>Apresentação do PowerPoint</vt:lpstr>
      <vt:lpstr>Como seria feito?</vt:lpstr>
      <vt:lpstr>Cortes de custos</vt:lpstr>
      <vt:lpstr>Cortes de custos</vt:lpstr>
      <vt:lpstr>Ferramentas WMS</vt:lpstr>
      <vt:lpstr>Ferramentas TMS</vt:lpstr>
      <vt:lpstr>Previsão de vendas</vt:lpstr>
      <vt:lpstr>Conclusão</vt:lpstr>
      <vt:lpstr>DE: GESTECH - GESTÃO E TECNOLOGIA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Buffet for your Wedding </dc:title>
  <cp:revision>34</cp:revision>
  <dcterms:modified xsi:type="dcterms:W3CDTF">2024-06-20T17:17:48Z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0x010100667875B5D9706F4CAC5C151BCEDCD420</vt:lpwstr>
  </property>
</Properties>
</file>