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Quattrocento Sans" panose="020B0502050000020003"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Irl8YCR6ZZVyQp/KMRPZq80g4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0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t>Global plastic waste is increasing exponentially and that higher plastic waste per capita has a negative impact on GDP.</a:t>
            </a:r>
            <a:br>
              <a:rPr lang="en-US" sz="1200"/>
            </a:br>
            <a:r>
              <a:rPr lang="en-US" sz="1200"/>
              <a:t>It also lists the top countries for total volume of plastic waste per capita. </a:t>
            </a:r>
            <a:br>
              <a:rPr lang="en-US" sz="1200"/>
            </a:br>
            <a:r>
              <a:rPr lang="en-US" sz="1200"/>
              <a:t>One is to increase GDP by implementing more effective waste management protocols. The other is to reduce total levels of plastic waste and improve management protocols to increase profitability and sustainability.</a:t>
            </a:r>
            <a:br>
              <a:rPr lang="en-US" sz="1200"/>
            </a:br>
            <a:endParaRPr sz="1200"/>
          </a:p>
          <a:p>
            <a:pPr marL="0" lvl="0" indent="0" algn="l" rtl="0">
              <a:spcBef>
                <a:spcPts val="0"/>
              </a:spcBef>
              <a:spcAft>
                <a:spcPts val="0"/>
              </a:spcAft>
              <a:buNone/>
            </a:pPr>
            <a:endParaRPr/>
          </a:p>
        </p:txBody>
      </p:sp>
      <p:sp>
        <p:nvSpPr>
          <p:cNvPr id="120" name="Google Shape;1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b="0" i="0">
                <a:solidFill>
                  <a:srgbClr val="D1D5DB"/>
                </a:solidFill>
                <a:latin typeface="Arial"/>
                <a:ea typeface="Arial"/>
                <a:cs typeface="Arial"/>
                <a:sym typeface="Arial"/>
              </a:rPr>
              <a:t>Our forward path is defined by a methodical Implementation Plan. The first step involves data augmentation where we'll bolster our dataset with the newest observations and integrate it with other emissions datasets. Feature engineering is our next focus, allowing us to derive new data attributes and standardize the ones we have. Following this, we'll embark on training and iterating our models, ensuring they align with our performance metrics like MAE and MAPE. Once our models are up and running, we'll be diving into algorithm tuning, optimizing hyperparameters, and employing techniques like cross-validation. The findings from our models will be represented visually using Python libraries, and we'll design interactive dashboards for ease of access. Validating our models on the latest available data ensures their relevance and accuracy. Keeping our stakeholders informed remains a priority, with regular updates and feedback sessions. As we progress, the models will be deployed in a scalable environment, with vigilant post-deployment monitoring. The journey will culminate with an exhaustive documentation process, capturing every detail for future reference.</a:t>
            </a:r>
            <a:endParaRPr/>
          </a:p>
        </p:txBody>
      </p:sp>
      <p:sp>
        <p:nvSpPr>
          <p:cNvPr id="139" name="Google Shape;13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62d3d7a70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262d3d7a70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7"/>
          <p:cNvSpPr>
            <a:spLocks noGrp="1"/>
          </p:cNvSpPr>
          <p:nvPr>
            <p:ph type="pic" idx="2"/>
          </p:nvPr>
        </p:nvSpPr>
        <p:spPr>
          <a:xfrm>
            <a:off x="5183188" y="987425"/>
            <a:ext cx="6172200" cy="4873625"/>
          </a:xfrm>
          <a:prstGeom prst="rect">
            <a:avLst/>
          </a:prstGeom>
          <a:noFill/>
          <a:ln>
            <a:noFill/>
          </a:ln>
        </p:spPr>
      </p:sp>
      <p:sp>
        <p:nvSpPr>
          <p:cNvPr id="68" name="Google Shape;68;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creativecommons.org/licenses/by/3.0/" TargetMode="External"/><Relationship Id="rId5" Type="http://schemas.openxmlformats.org/officeDocument/2006/relationships/hyperlink" Target="https://www.flickr.com/photos/152824664@N07/30212411048" TargetMode="Externa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tasnimnews.com/en/news/2020/10/07/2364806/air-pollution-particles-linked-to-alzheimer-s-found-in-young-people-s-brain-stem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entinel-5_Precursor"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hyperlink" Target="https://www.kaggle.com/competitions/playground-series-s3e20/overview"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99" name="Oval 198">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AD5526-DB9B-02D1-BB73-2557D7D1E8A8}"/>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spcBef>
                <a:spcPct val="0"/>
              </a:spcBef>
            </a:pPr>
            <a:r>
              <a:rPr lang="en-US" sz="4200" b="1" kern="1200">
                <a:solidFill>
                  <a:schemeClr val="bg1"/>
                </a:solidFill>
                <a:latin typeface="+mj-lt"/>
                <a:ea typeface="+mj-ea"/>
                <a:cs typeface="+mj-cs"/>
              </a:rPr>
              <a:t>Data Analysis Report on Predicting CO₂ Emissions in Rwanda</a:t>
            </a:r>
            <a:endParaRPr lang="en-US" sz="4200" kern="1200">
              <a:solidFill>
                <a:schemeClr val="bg1"/>
              </a:solidFill>
              <a:latin typeface="+mj-lt"/>
              <a:ea typeface="+mj-ea"/>
              <a:cs typeface="+mj-cs"/>
            </a:endParaRPr>
          </a:p>
        </p:txBody>
      </p:sp>
      <p:sp>
        <p:nvSpPr>
          <p:cNvPr id="3" name="Text Placeholder 2">
            <a:extLst>
              <a:ext uri="{FF2B5EF4-FFF2-40B4-BE49-F238E27FC236}">
                <a16:creationId xmlns:a16="http://schemas.microsoft.com/office/drawing/2014/main" id="{E00109A5-E11D-F9F2-3F99-06D6ACE29A23}"/>
              </a:ext>
            </a:extLst>
          </p:cNvPr>
          <p:cNvSpPr>
            <a:spLocks noGrp="1"/>
          </p:cNvSpPr>
          <p:nvPr>
            <p:ph type="body" idx="1"/>
          </p:nvPr>
        </p:nvSpPr>
        <p:spPr>
          <a:xfrm>
            <a:off x="3820817" y="4409960"/>
            <a:ext cx="4508641" cy="1116414"/>
          </a:xfrm>
        </p:spPr>
        <p:txBody>
          <a:bodyPr vert="horz" lIns="91440" tIns="45720" rIns="91440" bIns="45720" rtlCol="0">
            <a:normAutofit/>
          </a:bodyPr>
          <a:lstStyle/>
          <a:p>
            <a:pPr marL="0" indent="0" algn="ctr">
              <a:buNone/>
            </a:pPr>
            <a:r>
              <a:rPr lang="en-US" sz="2000" kern="1200" dirty="0">
                <a:solidFill>
                  <a:schemeClr val="bg1"/>
                </a:solidFill>
                <a:latin typeface="+mn-lt"/>
                <a:ea typeface="+mn-ea"/>
                <a:cs typeface="+mn-cs"/>
              </a:rPr>
              <a:t>By Kushal </a:t>
            </a:r>
            <a:r>
              <a:rPr lang="en-US" sz="2000" kern="1200" dirty="0" err="1">
                <a:solidFill>
                  <a:schemeClr val="bg1"/>
                </a:solidFill>
                <a:latin typeface="+mn-lt"/>
                <a:ea typeface="+mn-ea"/>
                <a:cs typeface="+mn-cs"/>
              </a:rPr>
              <a:t>Chinthaparthi</a:t>
            </a:r>
            <a:endParaRPr lang="en-US" sz="2000" kern="1200" dirty="0">
              <a:solidFill>
                <a:schemeClr val="bg1"/>
              </a:solidFill>
              <a:latin typeface="+mn-lt"/>
              <a:ea typeface="+mn-ea"/>
              <a:cs typeface="+mn-cs"/>
            </a:endParaRPr>
          </a:p>
        </p:txBody>
      </p:sp>
      <p:sp>
        <p:nvSpPr>
          <p:cNvPr id="200"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1"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2"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84733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9"/>
          <p:cNvSpPr/>
          <p:nvPr/>
        </p:nvSpPr>
        <p:spPr>
          <a:xfrm>
            <a:off x="0" y="2"/>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8" name="Google Shape;188;p9" descr="A diagram of blue dots&#10;&#10;Description automatically generated"/>
          <p:cNvPicPr preferRelativeResize="0">
            <a:picLocks noGrp="1"/>
          </p:cNvPicPr>
          <p:nvPr>
            <p:ph type="body" idx="1"/>
          </p:nvPr>
        </p:nvPicPr>
        <p:blipFill rotWithShape="1">
          <a:blip r:embed="rId3">
            <a:alphaModFix/>
          </a:blip>
          <a:srcRect l="10104" r="6630" b="-1"/>
          <a:stretch/>
        </p:blipFill>
        <p:spPr>
          <a:xfrm>
            <a:off x="25" y="425"/>
            <a:ext cx="12192000" cy="5895300"/>
          </a:xfrm>
          <a:prstGeom prst="rect">
            <a:avLst/>
          </a:prstGeom>
          <a:noFill/>
          <a:ln>
            <a:noFill/>
          </a:ln>
        </p:spPr>
      </p:pic>
      <p:sp>
        <p:nvSpPr>
          <p:cNvPr id="189" name="Google Shape;189;p9"/>
          <p:cNvSpPr/>
          <p:nvPr/>
        </p:nvSpPr>
        <p:spPr>
          <a:xfrm flipH="1">
            <a:off x="-3" y="6408741"/>
            <a:ext cx="12192000" cy="457200"/>
          </a:xfrm>
          <a:prstGeom prst="rect">
            <a:avLst/>
          </a:prstGeom>
          <a:gradFill>
            <a:gsLst>
              <a:gs pos="0">
                <a:srgbClr val="000000">
                  <a:alpha val="95686"/>
                </a:srgbClr>
              </a:gs>
              <a:gs pos="34000">
                <a:srgbClr val="000000">
                  <a:alpha val="95686"/>
                </a:srgbClr>
              </a:gs>
              <a:gs pos="100000">
                <a:schemeClr val="accent1"/>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9"/>
          <p:cNvSpPr/>
          <p:nvPr/>
        </p:nvSpPr>
        <p:spPr>
          <a:xfrm flipH="1">
            <a:off x="-4" y="6408742"/>
            <a:ext cx="8115300" cy="449400"/>
          </a:xfrm>
          <a:prstGeom prst="rect">
            <a:avLst/>
          </a:prstGeom>
          <a:gradFill>
            <a:gsLst>
              <a:gs pos="0">
                <a:srgbClr val="2F5496">
                  <a:alpha val="58823"/>
                </a:srgbClr>
              </a:gs>
              <a:gs pos="28000">
                <a:srgbClr val="2F5496">
                  <a:alpha val="58823"/>
                </a:srgbClr>
              </a:gs>
              <a:gs pos="100000">
                <a:srgbClr val="000000">
                  <a:alpha val="69803"/>
                </a:srgbClr>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9"/>
          <p:cNvSpPr txBox="1"/>
          <p:nvPr/>
        </p:nvSpPr>
        <p:spPr>
          <a:xfrm>
            <a:off x="3131100" y="5895725"/>
            <a:ext cx="5929800" cy="9009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700" b="0" i="0">
                <a:solidFill>
                  <a:schemeClr val="dk1"/>
                </a:solidFill>
                <a:latin typeface="Calibri"/>
                <a:ea typeface="Calibri"/>
                <a:cs typeface="Calibri"/>
                <a:sym typeface="Calibri"/>
              </a:rPr>
              <a:t>Figure 4.0:</a:t>
            </a:r>
            <a:r>
              <a:rPr lang="en-US" sz="1700">
                <a:solidFill>
                  <a:schemeClr val="dk1"/>
                </a:solidFill>
                <a:latin typeface="Calibri"/>
                <a:ea typeface="Calibri"/>
                <a:cs typeface="Calibri"/>
                <a:sym typeface="Calibri"/>
              </a:rPr>
              <a:t> </a:t>
            </a:r>
            <a:r>
              <a:rPr lang="en-US" sz="1700" b="0" i="0">
                <a:solidFill>
                  <a:schemeClr val="dk1"/>
                </a:solidFill>
                <a:latin typeface="Calibri"/>
                <a:ea typeface="Calibri"/>
                <a:cs typeface="Calibri"/>
                <a:sym typeface="Calibri"/>
              </a:rPr>
              <a:t>Emissions by Location (Longitude by Latitude) </a:t>
            </a:r>
            <a:endParaRPr sz="17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0"/>
          <p:cNvSpPr/>
          <p:nvPr/>
        </p:nvSpPr>
        <p:spPr>
          <a:xfrm>
            <a:off x="0" y="2"/>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10"/>
          <p:cNvSpPr txBox="1"/>
          <p:nvPr/>
        </p:nvSpPr>
        <p:spPr>
          <a:xfrm>
            <a:off x="754650" y="5240803"/>
            <a:ext cx="6567900" cy="1035900"/>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None/>
            </a:pPr>
            <a:r>
              <a:rPr lang="en-US" sz="1700" b="0" i="0">
                <a:solidFill>
                  <a:schemeClr val="dk1"/>
                </a:solidFill>
                <a:latin typeface="Calibri"/>
                <a:ea typeface="Calibri"/>
                <a:cs typeface="Calibri"/>
                <a:sym typeface="Calibri"/>
              </a:rPr>
              <a:t>Figure 5.0: Emissions by Date highlighting the COVID-19-time range. </a:t>
            </a:r>
            <a:endParaRPr sz="1700">
              <a:solidFill>
                <a:schemeClr val="dk1"/>
              </a:solidFill>
              <a:latin typeface="Calibri"/>
              <a:ea typeface="Calibri"/>
              <a:cs typeface="Calibri"/>
              <a:sym typeface="Calibri"/>
            </a:endParaRPr>
          </a:p>
        </p:txBody>
      </p:sp>
      <p:sp>
        <p:nvSpPr>
          <p:cNvPr id="198" name="Google Shape;198;p10"/>
          <p:cNvSpPr txBox="1"/>
          <p:nvPr/>
        </p:nvSpPr>
        <p:spPr>
          <a:xfrm>
            <a:off x="8088850" y="1873326"/>
            <a:ext cx="3834600" cy="2326800"/>
          </a:xfrm>
          <a:prstGeom prst="rect">
            <a:avLst/>
          </a:prstGeom>
          <a:noFill/>
          <a:ln>
            <a:noFill/>
          </a:ln>
        </p:spPr>
        <p:txBody>
          <a:bodyPr spcFirstLastPara="1" wrap="square" lIns="91425" tIns="45700" rIns="91425" bIns="45700" anchor="b" anchorCtr="0">
            <a:normAutofit/>
          </a:bodyPr>
          <a:lstStyle/>
          <a:p>
            <a:pPr marL="0" marR="0" lvl="0" indent="0" algn="just" rtl="0">
              <a:lnSpc>
                <a:spcPct val="90000"/>
              </a:lnSpc>
              <a:spcBef>
                <a:spcPts val="0"/>
              </a:spcBef>
              <a:spcAft>
                <a:spcPts val="0"/>
              </a:spcAft>
              <a:buNone/>
            </a:pPr>
            <a:r>
              <a:rPr lang="en-US" sz="1400" b="0" i="0">
                <a:solidFill>
                  <a:schemeClr val="dk1"/>
                </a:solidFill>
                <a:latin typeface="Calibri"/>
                <a:ea typeface="Calibri"/>
                <a:cs typeface="Calibri"/>
                <a:sym typeface="Calibri"/>
              </a:rPr>
              <a:t>The time series chart indicates a significant impact of the COVID-19 pandemic on CO₂ emissions, particularly in the second quarter of 2020. This period is marked as an outlier due to its unique trends, influenced by global lockdowns and economic slowdowns. For modeling purposes, this anomaly could lead to overfitting if not addressed properly. In subsequent preprocessing steps, strategies must be implemented to mitigate this risk, ensuring that the model's predictive power is not compromised by these atypical data points. </a:t>
            </a:r>
            <a:endParaRPr sz="1400">
              <a:solidFill>
                <a:schemeClr val="dk1"/>
              </a:solidFill>
              <a:latin typeface="Calibri"/>
              <a:ea typeface="Calibri"/>
              <a:cs typeface="Calibri"/>
              <a:sym typeface="Calibri"/>
            </a:endParaRPr>
          </a:p>
        </p:txBody>
      </p:sp>
      <p:pic>
        <p:nvPicPr>
          <p:cNvPr id="199" name="Google Shape;199;p10" descr="A graph showing virus&#10;&#10;Description automatically generated"/>
          <p:cNvPicPr preferRelativeResize="0">
            <a:picLocks noGrp="1"/>
          </p:cNvPicPr>
          <p:nvPr>
            <p:ph type="body" idx="1"/>
          </p:nvPr>
        </p:nvPicPr>
        <p:blipFill rotWithShape="1">
          <a:blip r:embed="rId3">
            <a:alphaModFix/>
          </a:blip>
          <a:srcRect l="20886" r="18003"/>
          <a:stretch/>
        </p:blipFill>
        <p:spPr>
          <a:xfrm>
            <a:off x="190499" y="488310"/>
            <a:ext cx="7696200" cy="4628400"/>
          </a:xfrm>
          <a:prstGeom prst="rect">
            <a:avLst/>
          </a:prstGeom>
          <a:noFill/>
          <a:ln>
            <a:noFill/>
          </a:ln>
        </p:spPr>
      </p:pic>
      <p:sp>
        <p:nvSpPr>
          <p:cNvPr id="200" name="Google Shape;200;p10"/>
          <p:cNvSpPr/>
          <p:nvPr/>
        </p:nvSpPr>
        <p:spPr>
          <a:xfrm rot="10800000" flipH="1">
            <a:off x="0" y="6400799"/>
            <a:ext cx="12192000" cy="456773"/>
          </a:xfrm>
          <a:prstGeom prst="rect">
            <a:avLst/>
          </a:prstGeom>
          <a:gradFill>
            <a:gsLst>
              <a:gs pos="0">
                <a:schemeClr val="accent1"/>
              </a:gs>
              <a:gs pos="78000">
                <a:srgbClr val="000000"/>
              </a:gs>
              <a:gs pos="100000">
                <a:srgbClr val="000000"/>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10"/>
          <p:cNvSpPr/>
          <p:nvPr/>
        </p:nvSpPr>
        <p:spPr>
          <a:xfrm flipH="1">
            <a:off x="4038600" y="6400799"/>
            <a:ext cx="8153398" cy="456772"/>
          </a:xfrm>
          <a:prstGeom prst="rect">
            <a:avLst/>
          </a:prstGeom>
          <a:gradFill>
            <a:gsLst>
              <a:gs pos="0">
                <a:srgbClr val="000000">
                  <a:alpha val="62745"/>
                </a:srgbClr>
              </a:gs>
              <a:gs pos="100000">
                <a:srgbClr val="2F5496"/>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Result of Analysis</a:t>
            </a:r>
            <a:endParaRPr b="1" u="sng"/>
          </a:p>
        </p:txBody>
      </p:sp>
      <p:sp>
        <p:nvSpPr>
          <p:cNvPr id="207" name="Google Shape;20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just" rtl="0">
              <a:lnSpc>
                <a:spcPct val="90000"/>
              </a:lnSpc>
              <a:spcBef>
                <a:spcPts val="0"/>
              </a:spcBef>
              <a:spcAft>
                <a:spcPts val="0"/>
              </a:spcAft>
              <a:buNone/>
            </a:pPr>
            <a:endParaRPr sz="1800" b="1">
              <a:solidFill>
                <a:srgbClr val="000000"/>
              </a:solidFill>
            </a:endParaRPr>
          </a:p>
          <a:p>
            <a:pPr marL="228600" lvl="0" indent="-228600" algn="just" rtl="0">
              <a:lnSpc>
                <a:spcPct val="90000"/>
              </a:lnSpc>
              <a:spcBef>
                <a:spcPts val="0"/>
              </a:spcBef>
              <a:spcAft>
                <a:spcPts val="0"/>
              </a:spcAft>
              <a:buClr>
                <a:srgbClr val="000000"/>
              </a:buClr>
              <a:buSzPts val="1800"/>
              <a:buFont typeface="Arial"/>
              <a:buChar char="•"/>
            </a:pPr>
            <a:r>
              <a:rPr lang="en-US" sz="1800" b="1" i="0">
                <a:solidFill>
                  <a:srgbClr val="000000"/>
                </a:solidFill>
                <a:latin typeface="Calibri"/>
                <a:ea typeface="Calibri"/>
                <a:cs typeface="Calibri"/>
                <a:sym typeface="Calibri"/>
              </a:rPr>
              <a:t>The LightGBM model consistently showed robust performance, leading with the lowest average RMSE</a:t>
            </a:r>
            <a:r>
              <a:rPr lang="en-US" sz="1800" b="0" i="0">
                <a:solidFill>
                  <a:srgbClr val="000000"/>
                </a:solidFill>
                <a:latin typeface="Calibri"/>
                <a:ea typeface="Calibri"/>
                <a:cs typeface="Calibri"/>
                <a:sym typeface="Calibri"/>
              </a:rPr>
              <a:t>, indicating it is potentially the most accurate and reliable model for predicting CO₂ emissions in this context. </a:t>
            </a:r>
            <a:endParaRPr/>
          </a:p>
          <a:p>
            <a:pPr marL="228600" lvl="0" indent="-228600" algn="just" rtl="0">
              <a:lnSpc>
                <a:spcPct val="90000"/>
              </a:lnSpc>
              <a:spcBef>
                <a:spcPts val="1000"/>
              </a:spcBef>
              <a:spcAft>
                <a:spcPts val="0"/>
              </a:spcAft>
              <a:buClr>
                <a:srgbClr val="000000"/>
              </a:buClr>
              <a:buSzPts val="1800"/>
              <a:buFont typeface="Arial"/>
              <a:buChar char="•"/>
            </a:pPr>
            <a:r>
              <a:rPr lang="en-US" sz="1800" b="1" i="0">
                <a:solidFill>
                  <a:srgbClr val="000000"/>
                </a:solidFill>
                <a:latin typeface="Calibri"/>
                <a:ea typeface="Calibri"/>
                <a:cs typeface="Calibri"/>
                <a:sym typeface="Calibri"/>
              </a:rPr>
              <a:t>The XGBoost model, while exhibiting higher variability across folds, holds promise </a:t>
            </a:r>
            <a:r>
              <a:rPr lang="en-US" sz="1800" b="0" i="0">
                <a:solidFill>
                  <a:srgbClr val="000000"/>
                </a:solidFill>
                <a:latin typeface="Calibri"/>
                <a:ea typeface="Calibri"/>
                <a:cs typeface="Calibri"/>
                <a:sym typeface="Calibri"/>
              </a:rPr>
              <a:t>due to its competitive average RMSE, suggesting with fine-tuning, it could perform comparably. </a:t>
            </a:r>
            <a:endParaRPr/>
          </a:p>
          <a:p>
            <a:pPr marL="228600" lvl="0" indent="-228600" algn="just" rtl="0">
              <a:lnSpc>
                <a:spcPct val="90000"/>
              </a:lnSpc>
              <a:spcBef>
                <a:spcPts val="1000"/>
              </a:spcBef>
              <a:spcAft>
                <a:spcPts val="0"/>
              </a:spcAft>
              <a:buClr>
                <a:srgbClr val="000000"/>
              </a:buClr>
              <a:buSzPts val="1800"/>
              <a:buFont typeface="Arial"/>
              <a:buChar char="•"/>
            </a:pPr>
            <a:r>
              <a:rPr lang="en-US" sz="1800" b="1" i="0">
                <a:solidFill>
                  <a:srgbClr val="000000"/>
                </a:solidFill>
                <a:latin typeface="Calibri"/>
                <a:ea typeface="Calibri"/>
                <a:cs typeface="Calibri"/>
                <a:sym typeface="Calibri"/>
              </a:rPr>
              <a:t>The Random Forest model, despite its higher average RMSE, could offer advantages in interpretability </a:t>
            </a:r>
            <a:r>
              <a:rPr lang="en-US" sz="1800" b="0" i="0">
                <a:solidFill>
                  <a:srgbClr val="000000"/>
                </a:solidFill>
                <a:latin typeface="Calibri"/>
                <a:ea typeface="Calibri"/>
                <a:cs typeface="Calibri"/>
                <a:sym typeface="Calibri"/>
              </a:rPr>
              <a:t>and robustness against overfitting, valuable for understanding feature importance and model behavior. </a:t>
            </a:r>
            <a:endParaRPr/>
          </a:p>
          <a:p>
            <a:pPr marL="228600" lvl="0" indent="-228600" algn="just" rtl="0">
              <a:lnSpc>
                <a:spcPct val="90000"/>
              </a:lnSpc>
              <a:spcBef>
                <a:spcPts val="100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The variability of RMSE scores across folds for all models suggests that feature selection, hyperparameter optimization, and ensemble methods could be critical to improve model stability and performance. </a:t>
            </a:r>
            <a:endParaRPr/>
          </a:p>
          <a:p>
            <a:pPr marL="228600" lvl="0" indent="-228600" algn="just" rtl="0">
              <a:lnSpc>
                <a:spcPct val="90000"/>
              </a:lnSpc>
              <a:spcBef>
                <a:spcPts val="100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These insights serve as a baseline for iterative model improvement and further exploration of data preprocessing and feature engineering to enhance predictive accuracy.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12" descr="A screenshot of a computer program&#10;&#10;Description automatically generated"/>
          <p:cNvPicPr preferRelativeResize="0"/>
          <p:nvPr/>
        </p:nvPicPr>
        <p:blipFill rotWithShape="1">
          <a:blip r:embed="rId3">
            <a:alphaModFix/>
          </a:blip>
          <a:srcRect/>
          <a:stretch/>
        </p:blipFill>
        <p:spPr>
          <a:xfrm>
            <a:off x="0" y="1254126"/>
            <a:ext cx="9271819" cy="5002213"/>
          </a:xfrm>
          <a:prstGeom prst="rect">
            <a:avLst/>
          </a:prstGeom>
          <a:noFill/>
          <a:ln>
            <a:noFill/>
          </a:ln>
        </p:spPr>
      </p:pic>
      <p:sp>
        <p:nvSpPr>
          <p:cNvPr id="213" name="Google Shape;213;p12"/>
          <p:cNvSpPr txBox="1">
            <a:spLocks noGrp="1"/>
          </p:cNvSpPr>
          <p:nvPr>
            <p:ph type="body" idx="1"/>
          </p:nvPr>
        </p:nvSpPr>
        <p:spPr>
          <a:xfrm>
            <a:off x="-335699" y="397329"/>
            <a:ext cx="7610100" cy="580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b="1" u="sng"/>
              <a:t>Result of Machine Learning Algorithm </a:t>
            </a:r>
            <a:endParaRPr b="1" u="sng"/>
          </a:p>
        </p:txBody>
      </p:sp>
      <p:pic>
        <p:nvPicPr>
          <p:cNvPr id="214" name="Google Shape;214;p12" descr="A robot thinking in front of a blackboard with math formulas&#10;&#10;Description automatically generated"/>
          <p:cNvPicPr preferRelativeResize="0"/>
          <p:nvPr/>
        </p:nvPicPr>
        <p:blipFill rotWithShape="1">
          <a:blip r:embed="rId4">
            <a:alphaModFix/>
          </a:blip>
          <a:srcRect/>
          <a:stretch/>
        </p:blipFill>
        <p:spPr>
          <a:xfrm>
            <a:off x="7274466" y="1848896"/>
            <a:ext cx="4517659" cy="3613245"/>
          </a:xfrm>
          <a:prstGeom prst="rect">
            <a:avLst/>
          </a:prstGeom>
          <a:noFill/>
          <a:ln>
            <a:noFill/>
          </a:ln>
        </p:spPr>
      </p:pic>
      <p:sp>
        <p:nvSpPr>
          <p:cNvPr id="215" name="Google Shape;215;p12"/>
          <p:cNvSpPr txBox="1"/>
          <p:nvPr/>
        </p:nvSpPr>
        <p:spPr>
          <a:xfrm>
            <a:off x="7274466" y="5588540"/>
            <a:ext cx="2774495"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This Photo</a:t>
            </a:r>
            <a:r>
              <a:rPr lang="en-US" sz="900">
                <a:solidFill>
                  <a:schemeClr val="dk1"/>
                </a:solidFill>
                <a:latin typeface="Calibri"/>
                <a:ea typeface="Calibri"/>
                <a:cs typeface="Calibri"/>
                <a:sym typeface="Calibri"/>
              </a:rPr>
              <a:t> by Unknown Author is licensed under </a:t>
            </a:r>
            <a:r>
              <a:rPr lang="en-US" sz="900" u="sng">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CC BY</a:t>
            </a:r>
            <a:endParaRPr sz="9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13"/>
          <p:cNvSpPr txBox="1">
            <a:spLocks noGrp="1"/>
          </p:cNvSpPr>
          <p:nvPr>
            <p:ph type="title"/>
          </p:nvPr>
        </p:nvSpPr>
        <p:spPr>
          <a:xfrm>
            <a:off x="3645575" y="598843"/>
            <a:ext cx="4290900" cy="7800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dk1"/>
              </a:buClr>
              <a:buSzPts val="4000"/>
              <a:buFont typeface="Calibri"/>
              <a:buNone/>
            </a:pPr>
            <a:r>
              <a:rPr lang="en-US" sz="4000" b="1" u="sng"/>
              <a:t>Recommendations</a:t>
            </a:r>
            <a:endParaRPr sz="4000" b="1" u="sng"/>
          </a:p>
        </p:txBody>
      </p:sp>
      <p:sp>
        <p:nvSpPr>
          <p:cNvPr id="222" name="Google Shape;222;p13"/>
          <p:cNvSpPr txBox="1">
            <a:spLocks noGrp="1"/>
          </p:cNvSpPr>
          <p:nvPr>
            <p:ph type="body" idx="1"/>
          </p:nvPr>
        </p:nvSpPr>
        <p:spPr>
          <a:xfrm>
            <a:off x="957025" y="1378850"/>
            <a:ext cx="10555500" cy="4813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None/>
            </a:pPr>
            <a:r>
              <a:rPr lang="en-US" sz="1400" b="1" i="0" u="sng">
                <a:latin typeface="Calibri"/>
                <a:ea typeface="Calibri"/>
                <a:cs typeface="Calibri"/>
                <a:sym typeface="Calibri"/>
              </a:rPr>
              <a:t>Metrics:</a:t>
            </a:r>
            <a:r>
              <a:rPr lang="en-US" sz="1400" b="0" i="0">
                <a:latin typeface="Calibri"/>
                <a:ea typeface="Calibri"/>
                <a:cs typeface="Calibri"/>
                <a:sym typeface="Calibri"/>
              </a:rPr>
              <a:t> </a:t>
            </a:r>
            <a:endParaRPr sz="1400"/>
          </a:p>
          <a:p>
            <a:pPr marL="228600" lvl="0" indent="-228600" algn="l" rtl="0">
              <a:lnSpc>
                <a:spcPct val="90000"/>
              </a:lnSpc>
              <a:spcBef>
                <a:spcPts val="1000"/>
              </a:spcBef>
              <a:spcAft>
                <a:spcPts val="0"/>
              </a:spcAft>
              <a:buClr>
                <a:schemeClr val="dk1"/>
              </a:buClr>
              <a:buSzPts val="1400"/>
              <a:buChar char="•"/>
            </a:pPr>
            <a:r>
              <a:rPr lang="en-US" sz="1400" b="0" i="0">
                <a:latin typeface="Calibri"/>
                <a:ea typeface="Calibri"/>
                <a:cs typeface="Calibri"/>
                <a:sym typeface="Calibri"/>
              </a:rPr>
              <a:t>For a time, series problem like CO₂ emission prediction, the choice of metrics is crucial to evaluate the model's performance accurately. Some of the metrics to be considered: </a:t>
            </a:r>
            <a:endParaRPr sz="1400"/>
          </a:p>
          <a:p>
            <a:pPr marL="228600" lvl="0" indent="-228600" algn="l" rtl="0">
              <a:lnSpc>
                <a:spcPct val="90000"/>
              </a:lnSpc>
              <a:spcBef>
                <a:spcPts val="1000"/>
              </a:spcBef>
              <a:spcAft>
                <a:spcPts val="0"/>
              </a:spcAft>
              <a:buClr>
                <a:schemeClr val="dk1"/>
              </a:buClr>
              <a:buSzPts val="1400"/>
              <a:buFont typeface="Arial"/>
              <a:buChar char="•"/>
            </a:pPr>
            <a:r>
              <a:rPr lang="en-US" sz="1400" b="1" i="0">
                <a:latin typeface="Calibri"/>
                <a:ea typeface="Calibri"/>
                <a:cs typeface="Calibri"/>
                <a:sym typeface="Calibri"/>
              </a:rPr>
              <a:t>RMSE (Root Mean Square Error):</a:t>
            </a:r>
            <a:r>
              <a:rPr lang="en-US" sz="1400" b="0" i="0">
                <a:latin typeface="Calibri"/>
                <a:ea typeface="Calibri"/>
                <a:cs typeface="Calibri"/>
                <a:sym typeface="Calibri"/>
              </a:rPr>
              <a:t> This metric is widely used because it penalizes larger errors more due to squaring the residuals. This makes it sensitive to outliers, which can be beneficial when large errors are particularly undesirable. </a:t>
            </a:r>
            <a:endParaRPr sz="1400"/>
          </a:p>
          <a:p>
            <a:pPr marL="228600" lvl="0" indent="-228600" algn="l" rtl="0">
              <a:lnSpc>
                <a:spcPct val="90000"/>
              </a:lnSpc>
              <a:spcBef>
                <a:spcPts val="1000"/>
              </a:spcBef>
              <a:spcAft>
                <a:spcPts val="0"/>
              </a:spcAft>
              <a:buClr>
                <a:schemeClr val="dk1"/>
              </a:buClr>
              <a:buSzPts val="1400"/>
              <a:buFont typeface="Arial"/>
              <a:buChar char="•"/>
            </a:pPr>
            <a:r>
              <a:rPr lang="en-US" sz="1400" b="1" i="0">
                <a:latin typeface="Calibri"/>
                <a:ea typeface="Calibri"/>
                <a:cs typeface="Calibri"/>
                <a:sym typeface="Calibri"/>
              </a:rPr>
              <a:t>MAE (Mean Absolute Error):</a:t>
            </a:r>
            <a:r>
              <a:rPr lang="en-US" sz="1400" b="0" i="0">
                <a:latin typeface="Calibri"/>
                <a:ea typeface="Calibri"/>
                <a:cs typeface="Calibri"/>
                <a:sym typeface="Calibri"/>
              </a:rPr>
              <a:t> MAE provides a straightforward average of absolute errors and is less sensitive to outliers compared to RMSE. It is useful when you want to avoid giving extra weight to the larger errors. </a:t>
            </a:r>
            <a:endParaRPr sz="1400"/>
          </a:p>
          <a:p>
            <a:pPr marL="228600" lvl="0" indent="-228600" algn="l" rtl="0">
              <a:lnSpc>
                <a:spcPct val="90000"/>
              </a:lnSpc>
              <a:spcBef>
                <a:spcPts val="1000"/>
              </a:spcBef>
              <a:spcAft>
                <a:spcPts val="0"/>
              </a:spcAft>
              <a:buClr>
                <a:schemeClr val="dk1"/>
              </a:buClr>
              <a:buSzPts val="1400"/>
              <a:buFont typeface="Arial"/>
              <a:buChar char="•"/>
            </a:pPr>
            <a:r>
              <a:rPr lang="en-US" sz="1400" b="1" i="0">
                <a:latin typeface="Calibri"/>
                <a:ea typeface="Calibri"/>
                <a:cs typeface="Calibri"/>
                <a:sym typeface="Calibri"/>
              </a:rPr>
              <a:t>MAPE (Mean Absolute Percentage Error):</a:t>
            </a:r>
            <a:r>
              <a:rPr lang="en-US" sz="1400" b="0" i="0">
                <a:latin typeface="Calibri"/>
                <a:ea typeface="Calibri"/>
                <a:cs typeface="Calibri"/>
                <a:sym typeface="Calibri"/>
              </a:rPr>
              <a:t> MAPE expresses accuracy as a percentage, which can be more intuitive. However, it can be problematic with values close to zero and can give infinite or undefined values for actual values of zero. </a:t>
            </a:r>
            <a:endParaRPr sz="1400"/>
          </a:p>
          <a:p>
            <a:pPr marL="0" lvl="0" indent="0" algn="l" rtl="0">
              <a:spcBef>
                <a:spcPts val="0"/>
              </a:spcBef>
              <a:spcAft>
                <a:spcPts val="0"/>
              </a:spcAft>
              <a:buNone/>
            </a:pPr>
            <a:r>
              <a:rPr lang="en-US" sz="1400"/>
              <a:t>      RMSE is chosen for this CO₂ emission prediction problem for several reasons: </a:t>
            </a:r>
            <a:endParaRPr sz="1400"/>
          </a:p>
          <a:p>
            <a:pPr marL="228600" lvl="0" indent="-209550" algn="l" rtl="0">
              <a:spcBef>
                <a:spcPts val="1000"/>
              </a:spcBef>
              <a:spcAft>
                <a:spcPts val="0"/>
              </a:spcAft>
              <a:buSzPts val="1400"/>
              <a:buChar char="•"/>
            </a:pPr>
            <a:r>
              <a:rPr lang="en-US" sz="1400" b="1"/>
              <a:t>Sensitivity to Large Errors:</a:t>
            </a:r>
            <a:r>
              <a:rPr lang="en-US" sz="1400"/>
              <a:t> RMSE is extremely sensitive to outliers, which means it gives a higher weight to large errors. This characteristic is particularly useful when predicting CO₂ emissions, as large deviations from actual emissions can have significant environmental impacts. </a:t>
            </a:r>
            <a:endParaRPr sz="1400"/>
          </a:p>
          <a:p>
            <a:pPr marL="228600" lvl="0" indent="-209550" algn="l" rtl="0">
              <a:spcBef>
                <a:spcPts val="1000"/>
              </a:spcBef>
              <a:spcAft>
                <a:spcPts val="0"/>
              </a:spcAft>
              <a:buSzPts val="1400"/>
              <a:buChar char="•"/>
            </a:pPr>
            <a:r>
              <a:rPr lang="en-US" sz="1400" b="1"/>
              <a:t>Consistency with Variance:</a:t>
            </a:r>
            <a:r>
              <a:rPr lang="en-US" sz="1400"/>
              <a:t> Since RMSE is in the same units as the predicted variable and squares the errors before averaging, it is consistent with the variance and standard deviation measures. This makes it easier to relate to the data's statistical properties. </a:t>
            </a:r>
            <a:endParaRPr sz="1400"/>
          </a:p>
          <a:p>
            <a:pPr marL="228600" lvl="0" indent="-209550" algn="l" rtl="0">
              <a:spcBef>
                <a:spcPts val="1000"/>
              </a:spcBef>
              <a:spcAft>
                <a:spcPts val="0"/>
              </a:spcAft>
              <a:buSzPts val="1400"/>
              <a:buChar char="•"/>
            </a:pPr>
            <a:r>
              <a:rPr lang="en-US" sz="1400" b="1"/>
              <a:t>Performance on Continuous Data:</a:t>
            </a:r>
            <a:r>
              <a:rPr lang="en-US" sz="1400"/>
              <a:t> RMSE is favored for continuous data, which is typical in time series problems like emission levels, as it can adequately measure the average magnitude of the error. </a:t>
            </a:r>
            <a:endParaRPr sz="1400"/>
          </a:p>
          <a:p>
            <a:pPr marL="228600" lvl="0" indent="-209550" algn="l" rtl="0">
              <a:spcBef>
                <a:spcPts val="1000"/>
              </a:spcBef>
              <a:spcAft>
                <a:spcPts val="0"/>
              </a:spcAft>
              <a:buSzPts val="1400"/>
              <a:buChar char="•"/>
            </a:pPr>
            <a:r>
              <a:rPr lang="en-US" sz="1400" b="1"/>
              <a:t>Model Selection:</a:t>
            </a:r>
            <a:r>
              <a:rPr lang="en-US" sz="1400"/>
              <a:t> When comparing various models, RMSE can help differentiate between models that might otherwise seem similar when assessed with less sensitive metrics like MAE. </a:t>
            </a:r>
            <a:endParaRPr sz="1400"/>
          </a:p>
        </p:txBody>
      </p:sp>
      <p:sp>
        <p:nvSpPr>
          <p:cNvPr id="223" name="Google Shape;223;p13"/>
          <p:cNvSpPr/>
          <p:nvPr/>
        </p:nvSpPr>
        <p:spPr>
          <a:xfrm rot="10800000" flipH="1">
            <a:off x="0" y="6400799"/>
            <a:ext cx="12192000" cy="456773"/>
          </a:xfrm>
          <a:prstGeom prst="rect">
            <a:avLst/>
          </a:prstGeom>
          <a:gradFill>
            <a:gsLst>
              <a:gs pos="0">
                <a:schemeClr val="accent1"/>
              </a:gs>
              <a:gs pos="78000">
                <a:srgbClr val="000000"/>
              </a:gs>
              <a:gs pos="100000">
                <a:srgbClr val="000000"/>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13"/>
          <p:cNvSpPr/>
          <p:nvPr/>
        </p:nvSpPr>
        <p:spPr>
          <a:xfrm flipH="1">
            <a:off x="0" y="6400800"/>
            <a:ext cx="8153398" cy="456772"/>
          </a:xfrm>
          <a:prstGeom prst="rect">
            <a:avLst/>
          </a:prstGeom>
          <a:gradFill>
            <a:gsLst>
              <a:gs pos="0">
                <a:srgbClr val="000000">
                  <a:alpha val="27843"/>
                </a:srgbClr>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15"/>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15"/>
          <p:cNvSpPr/>
          <p:nvPr/>
        </p:nvSpPr>
        <p:spPr>
          <a:xfrm rot="10800000" flipH="1">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15"/>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15"/>
          <p:cNvSpPr txBox="1">
            <a:spLocks noGrp="1"/>
          </p:cNvSpPr>
          <p:nvPr>
            <p:ph type="title"/>
          </p:nvPr>
        </p:nvSpPr>
        <p:spPr>
          <a:xfrm>
            <a:off x="1371597" y="348865"/>
            <a:ext cx="10044023" cy="87772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alibri"/>
              <a:buNone/>
            </a:pPr>
            <a:r>
              <a:rPr lang="en-US" sz="4000" b="1" u="sng">
                <a:solidFill>
                  <a:srgbClr val="FFFFFF"/>
                </a:solidFill>
              </a:rPr>
              <a:t>Operational Recommendations</a:t>
            </a:r>
            <a:endParaRPr sz="4000" b="1" u="sng">
              <a:solidFill>
                <a:srgbClr val="FFFFFF"/>
              </a:solidFill>
            </a:endParaRPr>
          </a:p>
        </p:txBody>
      </p:sp>
      <p:grpSp>
        <p:nvGrpSpPr>
          <p:cNvPr id="234" name="Google Shape;234;p15"/>
          <p:cNvGrpSpPr/>
          <p:nvPr/>
        </p:nvGrpSpPr>
        <p:grpSpPr>
          <a:xfrm>
            <a:off x="951401" y="2114125"/>
            <a:ext cx="10313137" cy="4189712"/>
            <a:chOff x="307345" y="1546"/>
            <a:chExt cx="10313137" cy="4189712"/>
          </a:xfrm>
        </p:grpSpPr>
        <p:sp>
          <p:nvSpPr>
            <p:cNvPr id="235" name="Google Shape;235;p15"/>
            <p:cNvSpPr/>
            <p:nvPr/>
          </p:nvSpPr>
          <p:spPr>
            <a:xfrm>
              <a:off x="307345" y="1546"/>
              <a:ext cx="3222855" cy="193371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txBox="1"/>
            <p:nvPr/>
          </p:nvSpPr>
          <p:spPr>
            <a:xfrm>
              <a:off x="307345" y="1546"/>
              <a:ext cx="3222855" cy="1933713"/>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To further improve the model’s resilience against anomalies, we would integrate outlier detection and handling techniques. </a:t>
              </a:r>
              <a:endParaRPr/>
            </a:p>
          </p:txBody>
        </p:sp>
        <p:sp>
          <p:nvSpPr>
            <p:cNvPr id="237" name="Google Shape;237;p15"/>
            <p:cNvSpPr/>
            <p:nvPr/>
          </p:nvSpPr>
          <p:spPr>
            <a:xfrm>
              <a:off x="3852486" y="1546"/>
              <a:ext cx="3222855" cy="1933713"/>
            </a:xfrm>
            <a:prstGeom prst="rect">
              <a:avLst/>
            </a:prstGeom>
            <a:solidFill>
              <a:srgbClr val="D7785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txBox="1"/>
            <p:nvPr/>
          </p:nvSpPr>
          <p:spPr>
            <a:xfrm>
              <a:off x="3852486" y="1546"/>
              <a:ext cx="3222855" cy="1933713"/>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For future research, enhanced data collection processes would need to be employed to reduce gaps in the dataset and to improve the quality of input data for future modeling efforts. </a:t>
              </a:r>
              <a:endParaRPr/>
            </a:p>
          </p:txBody>
        </p:sp>
        <p:sp>
          <p:nvSpPr>
            <p:cNvPr id="239" name="Google Shape;239;p15"/>
            <p:cNvSpPr/>
            <p:nvPr/>
          </p:nvSpPr>
          <p:spPr>
            <a:xfrm>
              <a:off x="7397627" y="1546"/>
              <a:ext cx="3222855" cy="1933713"/>
            </a:xfrm>
            <a:prstGeom prst="rect">
              <a:avLst/>
            </a:prstGeom>
            <a:solidFill>
              <a:srgbClr val="C47F6E"/>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txBox="1"/>
            <p:nvPr/>
          </p:nvSpPr>
          <p:spPr>
            <a:xfrm>
              <a:off x="7397627" y="1546"/>
              <a:ext cx="3222855" cy="1933713"/>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Apply scenario analysis using the models to understand the potential impact of various policy decisions or economic changes on CO₂ emissions. </a:t>
              </a:r>
              <a:endParaRPr/>
            </a:p>
          </p:txBody>
        </p:sp>
        <p:sp>
          <p:nvSpPr>
            <p:cNvPr id="241" name="Google Shape;241;p15"/>
            <p:cNvSpPr/>
            <p:nvPr/>
          </p:nvSpPr>
          <p:spPr>
            <a:xfrm>
              <a:off x="2079915" y="2257545"/>
              <a:ext cx="3222855" cy="1933713"/>
            </a:xfrm>
            <a:prstGeom prst="rect">
              <a:avLst/>
            </a:prstGeom>
            <a:solidFill>
              <a:srgbClr val="B38E8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txBox="1"/>
            <p:nvPr/>
          </p:nvSpPr>
          <p:spPr>
            <a:xfrm>
              <a:off x="2079915" y="2257545"/>
              <a:ext cx="3222855" cy="1933713"/>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Foster an iterative approach to model development, including regular updates and refinements as more data becomes available or as circumstances change. </a:t>
              </a:r>
              <a:endParaRPr/>
            </a:p>
          </p:txBody>
        </p:sp>
        <p:sp>
          <p:nvSpPr>
            <p:cNvPr id="243" name="Google Shape;243;p15"/>
            <p:cNvSpPr/>
            <p:nvPr/>
          </p:nvSpPr>
          <p:spPr>
            <a:xfrm>
              <a:off x="5625057" y="2257545"/>
              <a:ext cx="3222855" cy="1933713"/>
            </a:xfrm>
            <a:prstGeom prst="rect">
              <a:avLst/>
            </a:prstGeom>
            <a:solidFill>
              <a:srgbClr val="A4A4A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txBox="1"/>
            <p:nvPr/>
          </p:nvSpPr>
          <p:spPr>
            <a:xfrm>
              <a:off x="5625057" y="2257545"/>
              <a:ext cx="3222855" cy="1933713"/>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Promote transparency in the modeling process to build trust with stakeholders and facilitate the adoption of model recommendations in policymaking.</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Conclusion</a:t>
            </a:r>
            <a:endParaRPr b="1" u="sng"/>
          </a:p>
        </p:txBody>
      </p:sp>
      <p:sp>
        <p:nvSpPr>
          <p:cNvPr id="250" name="Google Shape;250;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00000"/>
              </a:buClr>
              <a:buSzPts val="1800"/>
              <a:buNone/>
            </a:pPr>
            <a:r>
              <a:rPr lang="en-US" sz="1300" b="1" i="0" u="sng">
                <a:solidFill>
                  <a:srgbClr val="000000"/>
                </a:solidFill>
                <a:latin typeface="Calibri"/>
                <a:ea typeface="Calibri"/>
                <a:cs typeface="Calibri"/>
                <a:sym typeface="Calibri"/>
              </a:rPr>
              <a:t>Advantages:</a:t>
            </a:r>
            <a:r>
              <a:rPr lang="en-US" sz="1300" b="0" i="0">
                <a:solidFill>
                  <a:srgbClr val="000000"/>
                </a:solidFill>
                <a:latin typeface="Calibri"/>
                <a:ea typeface="Calibri"/>
                <a:cs typeface="Calibri"/>
                <a:sym typeface="Calibri"/>
              </a:rPr>
              <a:t> </a:t>
            </a:r>
            <a:endParaRPr sz="1300" b="0" i="0">
              <a:solidFill>
                <a:srgbClr val="000000"/>
              </a:solidFill>
              <a:latin typeface="Calibri"/>
              <a:ea typeface="Calibri"/>
              <a:cs typeface="Calibri"/>
              <a:sym typeface="Calibri"/>
            </a:endParaRPr>
          </a:p>
          <a:p>
            <a:pPr marL="228600" lvl="0" indent="-196850" algn="just" rtl="0">
              <a:lnSpc>
                <a:spcPct val="90000"/>
              </a:lnSpc>
              <a:spcBef>
                <a:spcPts val="1000"/>
              </a:spcBef>
              <a:spcAft>
                <a:spcPts val="0"/>
              </a:spcAft>
              <a:buClr>
                <a:srgbClr val="000000"/>
              </a:buClr>
              <a:buSzPts val="1300"/>
              <a:buFont typeface="Arial"/>
              <a:buChar char="•"/>
            </a:pPr>
            <a:r>
              <a:rPr lang="en-US" sz="1300" b="0" i="0">
                <a:solidFill>
                  <a:srgbClr val="000000"/>
                </a:solidFill>
                <a:latin typeface="Calibri"/>
                <a:ea typeface="Calibri"/>
                <a:cs typeface="Calibri"/>
                <a:sym typeface="Calibri"/>
              </a:rPr>
              <a:t>Machine learning models, especially gradient boosting methods like LightGBM, demonstrated strong predictive capabilities. </a:t>
            </a:r>
            <a:endParaRPr sz="1300"/>
          </a:p>
          <a:p>
            <a:pPr marL="228600" lvl="0" indent="-196850" algn="just" rtl="0">
              <a:lnSpc>
                <a:spcPct val="90000"/>
              </a:lnSpc>
              <a:spcBef>
                <a:spcPts val="1000"/>
              </a:spcBef>
              <a:spcAft>
                <a:spcPts val="0"/>
              </a:spcAft>
              <a:buClr>
                <a:srgbClr val="000000"/>
              </a:buClr>
              <a:buSzPts val="1300"/>
              <a:buFont typeface="Arial"/>
              <a:buChar char="•"/>
            </a:pPr>
            <a:r>
              <a:rPr lang="en-US" sz="1300" b="0" i="0">
                <a:solidFill>
                  <a:srgbClr val="000000"/>
                </a:solidFill>
                <a:latin typeface="Calibri"/>
                <a:ea typeface="Calibri"/>
                <a:cs typeface="Calibri"/>
                <a:sym typeface="Calibri"/>
              </a:rPr>
              <a:t>The use of time series data allowed for the identification of temporal trends, seasonality, and cyclic behavior in emission patterns. </a:t>
            </a:r>
            <a:endParaRPr sz="1300"/>
          </a:p>
          <a:p>
            <a:pPr marL="228600" lvl="0" indent="-196850" algn="just" rtl="0">
              <a:lnSpc>
                <a:spcPct val="90000"/>
              </a:lnSpc>
              <a:spcBef>
                <a:spcPts val="1000"/>
              </a:spcBef>
              <a:spcAft>
                <a:spcPts val="0"/>
              </a:spcAft>
              <a:buClr>
                <a:srgbClr val="000000"/>
              </a:buClr>
              <a:buSzPts val="1300"/>
              <a:buFont typeface="Arial"/>
              <a:buChar char="•"/>
            </a:pPr>
            <a:r>
              <a:rPr lang="en-US" sz="1300" b="0" i="0">
                <a:solidFill>
                  <a:srgbClr val="000000"/>
                </a:solidFill>
                <a:latin typeface="Calibri"/>
                <a:ea typeface="Calibri"/>
                <a:cs typeface="Calibri"/>
                <a:sym typeface="Calibri"/>
              </a:rPr>
              <a:t>Model diversity with algorithms like XGBoost, Random Forest, and CatBoost offered a range of perspectives on data and helped in selecting the best-performing model. </a:t>
            </a:r>
            <a:endParaRPr sz="1300"/>
          </a:p>
          <a:p>
            <a:pPr marL="228600" lvl="0" indent="-196850" algn="just" rtl="0">
              <a:lnSpc>
                <a:spcPct val="90000"/>
              </a:lnSpc>
              <a:spcBef>
                <a:spcPts val="1000"/>
              </a:spcBef>
              <a:spcAft>
                <a:spcPts val="0"/>
              </a:spcAft>
              <a:buClr>
                <a:srgbClr val="000000"/>
              </a:buClr>
              <a:buSzPts val="1300"/>
              <a:buFont typeface="Arial"/>
              <a:buChar char="•"/>
            </a:pPr>
            <a:r>
              <a:rPr lang="en-US" sz="1300" b="0" i="0">
                <a:solidFill>
                  <a:srgbClr val="000000"/>
                </a:solidFill>
                <a:latin typeface="Calibri"/>
                <a:ea typeface="Calibri"/>
                <a:cs typeface="Calibri"/>
                <a:sym typeface="Calibri"/>
              </a:rPr>
              <a:t>Predictive models can be instrumental in anticipating future emissions and setting benchmarks for environmental standards. </a:t>
            </a:r>
            <a:endParaRPr sz="1300"/>
          </a:p>
          <a:p>
            <a:pPr marL="228600" lvl="0" indent="-196850" algn="just" rtl="0">
              <a:lnSpc>
                <a:spcPct val="90000"/>
              </a:lnSpc>
              <a:spcBef>
                <a:spcPts val="1000"/>
              </a:spcBef>
              <a:spcAft>
                <a:spcPts val="0"/>
              </a:spcAft>
              <a:buClr>
                <a:srgbClr val="000000"/>
              </a:buClr>
              <a:buSzPts val="1300"/>
              <a:buFont typeface="Arial"/>
              <a:buChar char="•"/>
            </a:pPr>
            <a:r>
              <a:rPr lang="en-US" sz="1300" b="0" i="0">
                <a:solidFill>
                  <a:srgbClr val="000000"/>
                </a:solidFill>
                <a:latin typeface="Calibri"/>
                <a:ea typeface="Calibri"/>
                <a:cs typeface="Calibri"/>
                <a:sym typeface="Calibri"/>
              </a:rPr>
              <a:t>The analysis provides valuable insights into the effects of global events, such as pandemics, on environmental indicators. </a:t>
            </a:r>
            <a:endParaRPr sz="1300"/>
          </a:p>
          <a:p>
            <a:pPr marL="228600" lvl="0" indent="-196850" algn="just" rtl="0">
              <a:lnSpc>
                <a:spcPct val="90000"/>
              </a:lnSpc>
              <a:spcBef>
                <a:spcPts val="1000"/>
              </a:spcBef>
              <a:spcAft>
                <a:spcPts val="0"/>
              </a:spcAft>
              <a:buClr>
                <a:srgbClr val="000000"/>
              </a:buClr>
              <a:buSzPts val="1300"/>
              <a:buFont typeface="Arial"/>
              <a:buChar char="•"/>
            </a:pPr>
            <a:r>
              <a:rPr lang="en-US" sz="1300" b="0" i="0">
                <a:solidFill>
                  <a:srgbClr val="000000"/>
                </a:solidFill>
                <a:latin typeface="Calibri"/>
                <a:ea typeface="Calibri"/>
                <a:cs typeface="Calibri"/>
                <a:sym typeface="Calibri"/>
              </a:rPr>
              <a:t>It highlights the importance of considering external factors (like a pandemic) in predictive modeling. </a:t>
            </a:r>
            <a:endParaRPr sz="1300"/>
          </a:p>
          <a:p>
            <a:pPr marL="0" lvl="0" indent="0" algn="just" rtl="0">
              <a:lnSpc>
                <a:spcPct val="90000"/>
              </a:lnSpc>
              <a:spcBef>
                <a:spcPts val="1000"/>
              </a:spcBef>
              <a:spcAft>
                <a:spcPts val="0"/>
              </a:spcAft>
              <a:buClr>
                <a:schemeClr val="dk1"/>
              </a:buClr>
              <a:buSzPts val="2800"/>
              <a:buNone/>
            </a:pPr>
            <a:endParaRPr sz="1300"/>
          </a:p>
          <a:p>
            <a:pPr marL="0" lvl="0" indent="0" algn="just" rtl="0">
              <a:lnSpc>
                <a:spcPct val="90000"/>
              </a:lnSpc>
              <a:spcBef>
                <a:spcPts val="1000"/>
              </a:spcBef>
              <a:spcAft>
                <a:spcPts val="0"/>
              </a:spcAft>
              <a:buClr>
                <a:schemeClr val="dk1"/>
              </a:buClr>
              <a:buSzPts val="2800"/>
              <a:buNone/>
            </a:pPr>
            <a:r>
              <a:rPr lang="en-US" sz="1300" b="1" u="sng"/>
              <a:t>Limitations:</a:t>
            </a:r>
            <a:endParaRPr sz="1300" b="1" u="sng"/>
          </a:p>
          <a:p>
            <a:pPr marL="0" lvl="0" indent="0" algn="just" rtl="0">
              <a:lnSpc>
                <a:spcPct val="90000"/>
              </a:lnSpc>
              <a:spcBef>
                <a:spcPts val="1000"/>
              </a:spcBef>
              <a:spcAft>
                <a:spcPts val="0"/>
              </a:spcAft>
              <a:buClr>
                <a:schemeClr val="dk1"/>
              </a:buClr>
              <a:buSzPts val="2800"/>
              <a:buNone/>
            </a:pPr>
            <a:endParaRPr sz="1300" b="1" u="sng"/>
          </a:p>
          <a:p>
            <a:pPr marL="228600" lvl="0" indent="-196850" algn="just" rtl="0">
              <a:spcBef>
                <a:spcPts val="0"/>
              </a:spcBef>
              <a:spcAft>
                <a:spcPts val="0"/>
              </a:spcAft>
              <a:buSzPts val="1300"/>
              <a:buChar char="•"/>
            </a:pPr>
            <a:r>
              <a:rPr lang="en-US" sz="1300"/>
              <a:t>The global pandemic presented a unique challenge for models as they might not generalize well to periods with abrupt, unforeseen changes. </a:t>
            </a:r>
            <a:endParaRPr sz="1300"/>
          </a:p>
          <a:p>
            <a:pPr marL="228600" lvl="0" indent="-196850" algn="just" rtl="0">
              <a:spcBef>
                <a:spcPts val="1000"/>
              </a:spcBef>
              <a:spcAft>
                <a:spcPts val="0"/>
              </a:spcAft>
              <a:buSzPts val="1300"/>
              <a:buChar char="•"/>
            </a:pPr>
            <a:r>
              <a:rPr lang="en-US" sz="1300"/>
              <a:t>The variance in model performance across different validation folds suggested data inconsistencies or the need for more robust feature engineering. </a:t>
            </a:r>
            <a:endParaRPr sz="1300"/>
          </a:p>
          <a:p>
            <a:pPr marL="228600" lvl="0" indent="-196850" algn="just" rtl="0">
              <a:spcBef>
                <a:spcPts val="1000"/>
              </a:spcBef>
              <a:spcAft>
                <a:spcPts val="0"/>
              </a:spcAft>
              <a:buSzPts val="1300"/>
              <a:buChar char="•"/>
            </a:pPr>
            <a:r>
              <a:rPr lang="en-US" sz="1300"/>
              <a:t>Limitations in the collection of data during extraordinary events, COVID-19 in this case, lead to gaps in the dataset, affecting the model's accuracy. </a:t>
            </a:r>
            <a:endParaRPr sz="1300"/>
          </a:p>
          <a:p>
            <a:pPr marL="228600" lvl="0" indent="-196850" algn="just" rtl="0">
              <a:spcBef>
                <a:spcPts val="1000"/>
              </a:spcBef>
              <a:spcAft>
                <a:spcPts val="0"/>
              </a:spcAft>
              <a:buSzPts val="1300"/>
              <a:buChar char="•"/>
            </a:pPr>
            <a:r>
              <a:rPr lang="en-US" sz="1300"/>
              <a:t>Potential biases may have arisen in the dataset given certain factors affecting emissions were not adequately recorded or considered. </a:t>
            </a:r>
            <a:endParaRPr sz="1300"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761803" y="350196"/>
            <a:ext cx="4646904" cy="16245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u="sng"/>
              <a:t>Table of Content</a:t>
            </a:r>
            <a:endParaRPr sz="4000" b="1" u="sng"/>
          </a:p>
        </p:txBody>
      </p:sp>
      <p:sp>
        <p:nvSpPr>
          <p:cNvPr id="108" name="Google Shape;108;p2"/>
          <p:cNvSpPr txBox="1">
            <a:spLocks noGrp="1"/>
          </p:cNvSpPr>
          <p:nvPr>
            <p:ph type="body" idx="1"/>
          </p:nvPr>
        </p:nvSpPr>
        <p:spPr>
          <a:xfrm>
            <a:off x="761802" y="2087375"/>
            <a:ext cx="4647000" cy="361320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en-US" sz="2000"/>
              <a:t>Business problem </a:t>
            </a:r>
            <a:endParaRPr/>
          </a:p>
          <a:p>
            <a:pPr marL="228600" lvl="0" indent="-228600" algn="l" rtl="0">
              <a:lnSpc>
                <a:spcPct val="90000"/>
              </a:lnSpc>
              <a:spcBef>
                <a:spcPts val="1000"/>
              </a:spcBef>
              <a:spcAft>
                <a:spcPts val="0"/>
              </a:spcAft>
              <a:buClr>
                <a:schemeClr val="dk1"/>
              </a:buClr>
              <a:buSzPts val="2000"/>
              <a:buChar char="•"/>
            </a:pPr>
            <a:r>
              <a:rPr lang="en-US" sz="2000"/>
              <a:t>Problem Statement </a:t>
            </a:r>
            <a:endParaRPr/>
          </a:p>
          <a:p>
            <a:pPr marL="228600" lvl="0" indent="-228600" algn="l" rtl="0">
              <a:lnSpc>
                <a:spcPct val="90000"/>
              </a:lnSpc>
              <a:spcBef>
                <a:spcPts val="1000"/>
              </a:spcBef>
              <a:spcAft>
                <a:spcPts val="0"/>
              </a:spcAft>
              <a:buClr>
                <a:schemeClr val="dk1"/>
              </a:buClr>
              <a:buSzPts val="2000"/>
              <a:buChar char="•"/>
            </a:pPr>
            <a:r>
              <a:rPr lang="en-US" sz="2000"/>
              <a:t>Data Description  </a:t>
            </a:r>
            <a:endParaRPr/>
          </a:p>
          <a:p>
            <a:pPr marL="228600" lvl="0" indent="-228600" algn="l" rtl="0">
              <a:lnSpc>
                <a:spcPct val="90000"/>
              </a:lnSpc>
              <a:spcBef>
                <a:spcPts val="1000"/>
              </a:spcBef>
              <a:spcAft>
                <a:spcPts val="0"/>
              </a:spcAft>
              <a:buClr>
                <a:schemeClr val="dk1"/>
              </a:buClr>
              <a:buSzPts val="2000"/>
              <a:buChar char="•"/>
            </a:pPr>
            <a:r>
              <a:rPr lang="en-US" sz="2000"/>
              <a:t>Implementation approach</a:t>
            </a:r>
            <a:endParaRPr/>
          </a:p>
          <a:p>
            <a:pPr marL="228600" lvl="0" indent="-228600" algn="l" rtl="0">
              <a:lnSpc>
                <a:spcPct val="90000"/>
              </a:lnSpc>
              <a:spcBef>
                <a:spcPts val="1000"/>
              </a:spcBef>
              <a:spcAft>
                <a:spcPts val="0"/>
              </a:spcAft>
              <a:buClr>
                <a:schemeClr val="dk1"/>
              </a:buClr>
              <a:buSzPts val="2000"/>
              <a:buChar char="•"/>
            </a:pPr>
            <a:r>
              <a:rPr lang="en-US" sz="2000"/>
              <a:t>Results of Analysis</a:t>
            </a:r>
            <a:endParaRPr/>
          </a:p>
          <a:p>
            <a:pPr marL="228600" lvl="0" indent="-228600" algn="l" rtl="0">
              <a:lnSpc>
                <a:spcPct val="90000"/>
              </a:lnSpc>
              <a:spcBef>
                <a:spcPts val="1000"/>
              </a:spcBef>
              <a:spcAft>
                <a:spcPts val="0"/>
              </a:spcAft>
              <a:buClr>
                <a:schemeClr val="dk1"/>
              </a:buClr>
              <a:buSzPts val="2000"/>
              <a:buChar char="•"/>
            </a:pPr>
            <a:r>
              <a:rPr lang="en-US" sz="2000"/>
              <a:t>Recommendation </a:t>
            </a:r>
            <a:endParaRPr/>
          </a:p>
          <a:p>
            <a:pPr marL="228600" lvl="0" indent="-228600" algn="l" rtl="0">
              <a:lnSpc>
                <a:spcPct val="90000"/>
              </a:lnSpc>
              <a:spcBef>
                <a:spcPts val="1000"/>
              </a:spcBef>
              <a:spcAft>
                <a:spcPts val="0"/>
              </a:spcAft>
              <a:buClr>
                <a:schemeClr val="dk1"/>
              </a:buClr>
              <a:buSzPts val="2000"/>
              <a:buChar char="•"/>
            </a:pPr>
            <a:r>
              <a:rPr lang="en-US" sz="2000"/>
              <a:t>Conclusion</a:t>
            </a:r>
            <a:endParaRPr sz="2000"/>
          </a:p>
        </p:txBody>
      </p:sp>
      <p:pic>
        <p:nvPicPr>
          <p:cNvPr id="109" name="Google Shape;109;p2" descr="Angled shot of pen on a graph"/>
          <p:cNvPicPr preferRelativeResize="0"/>
          <p:nvPr/>
        </p:nvPicPr>
        <p:blipFill rotWithShape="1">
          <a:blip r:embed="rId3">
            <a:alphaModFix/>
          </a:blip>
          <a:srcRect l="1566" r="39031" b="-2"/>
          <a:stretch/>
        </p:blipFill>
        <p:spPr>
          <a:xfrm>
            <a:off x="6096000" y="1"/>
            <a:ext cx="6102825"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988045" y="363232"/>
            <a:ext cx="5479800" cy="6099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Problem Description</a:t>
            </a:r>
            <a:endParaRPr sz="3200" b="1" u="sng"/>
          </a:p>
        </p:txBody>
      </p:sp>
      <p:sp>
        <p:nvSpPr>
          <p:cNvPr id="115" name="Google Shape;115;p3"/>
          <p:cNvSpPr txBox="1">
            <a:spLocks noGrp="1"/>
          </p:cNvSpPr>
          <p:nvPr>
            <p:ph type="body" idx="1"/>
          </p:nvPr>
        </p:nvSpPr>
        <p:spPr>
          <a:xfrm>
            <a:off x="712350" y="1066804"/>
            <a:ext cx="5755500" cy="56565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None/>
            </a:pPr>
            <a:r>
              <a:rPr lang="en-US" sz="1600">
                <a:solidFill>
                  <a:srgbClr val="000000"/>
                </a:solidFill>
              </a:rPr>
              <a:t>Considering global climate change, Rwanda, like many other nations, must manage and reduce its carbon dioxide (CO₂) emissions. For informed policy decisions, sustainable development, and the mitigation of the negative effects of climate change, accurate evaluation, forecast, and knowledge of CO₂ emissions are crucial. However, Rwanda currently lacks a thorough predictive model to precisely predict its upcoming CO₂ emissions.</a:t>
            </a:r>
            <a:endParaRPr sz="1600" b="1">
              <a:solidFill>
                <a:srgbClr val="000000"/>
              </a:solidFill>
            </a:endParaRPr>
          </a:p>
          <a:p>
            <a:pPr marL="0" lvl="0" indent="0" algn="ctr" rtl="0">
              <a:lnSpc>
                <a:spcPct val="90000"/>
              </a:lnSpc>
              <a:spcBef>
                <a:spcPts val="1200"/>
              </a:spcBef>
              <a:spcAft>
                <a:spcPts val="0"/>
              </a:spcAft>
              <a:buNone/>
            </a:pPr>
            <a:r>
              <a:rPr lang="en-US" sz="3200" b="1" u="sng"/>
              <a:t>Analytical Description</a:t>
            </a:r>
            <a:endParaRPr sz="1700" b="1" u="sng">
              <a:solidFill>
                <a:srgbClr val="000000"/>
              </a:solidFill>
            </a:endParaRPr>
          </a:p>
          <a:p>
            <a:pPr marL="0" lvl="0" indent="0" algn="just" rtl="0">
              <a:lnSpc>
                <a:spcPct val="115000"/>
              </a:lnSpc>
              <a:spcBef>
                <a:spcPts val="1200"/>
              </a:spcBef>
              <a:spcAft>
                <a:spcPts val="0"/>
              </a:spcAft>
              <a:buClr>
                <a:schemeClr val="dk1"/>
              </a:buClr>
              <a:buSzPts val="1100"/>
              <a:buFont typeface="Arial"/>
              <a:buNone/>
            </a:pPr>
            <a:r>
              <a:rPr lang="en-US" sz="1600">
                <a:solidFill>
                  <a:srgbClr val="000000"/>
                </a:solidFill>
              </a:rPr>
              <a:t>The "Predicting CO₂ Emissions in Rwanda" initiative seeks to solve the issue of insufficient CO₂ emission prediction modelling in Rwanda. This project aims to build a strong machine learning model that can forecast CO₂ emissions in the nation by utilizing historical emission data, socioeconomic indices, and environmental factors. We aim to provide actionable insights to key stakeholders, including policymakers, environmental experts, and businesses, through rigorous data analysis, model selection, and interpretation.</a:t>
            </a:r>
            <a:endParaRPr sz="1600">
              <a:solidFill>
                <a:srgbClr val="000000"/>
              </a:solidFill>
            </a:endParaRPr>
          </a:p>
          <a:p>
            <a:pPr marL="0" lvl="0" indent="0" algn="l" rtl="0">
              <a:lnSpc>
                <a:spcPct val="90000"/>
              </a:lnSpc>
              <a:spcBef>
                <a:spcPts val="1200"/>
              </a:spcBef>
              <a:spcAft>
                <a:spcPts val="0"/>
              </a:spcAft>
              <a:buNone/>
            </a:pPr>
            <a:endParaRPr sz="1700" b="1">
              <a:solidFill>
                <a:srgbClr val="000000"/>
              </a:solidFill>
            </a:endParaRPr>
          </a:p>
        </p:txBody>
      </p:sp>
      <p:pic>
        <p:nvPicPr>
          <p:cNvPr id="116" name="Google Shape;116;p3" descr="Thermal power station"/>
          <p:cNvPicPr preferRelativeResize="0"/>
          <p:nvPr/>
        </p:nvPicPr>
        <p:blipFill rotWithShape="1">
          <a:blip r:embed="rId3">
            <a:alphaModFix/>
          </a:blip>
          <a:srcRect l="16717" r="29464"/>
          <a:stretch/>
        </p:blipFill>
        <p:spPr>
          <a:xfrm>
            <a:off x="7270812" y="10"/>
            <a:ext cx="4921187" cy="68579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761803" y="350196"/>
            <a:ext cx="4646904" cy="16245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u="sng"/>
              <a:t>Problem Statement</a:t>
            </a:r>
            <a:endParaRPr sz="4000" b="1" u="sng"/>
          </a:p>
        </p:txBody>
      </p:sp>
      <p:sp>
        <p:nvSpPr>
          <p:cNvPr id="123" name="Google Shape;123;p4"/>
          <p:cNvSpPr txBox="1">
            <a:spLocks noGrp="1"/>
          </p:cNvSpPr>
          <p:nvPr>
            <p:ph type="body" idx="1"/>
          </p:nvPr>
        </p:nvSpPr>
        <p:spPr>
          <a:xfrm>
            <a:off x="550100" y="1022225"/>
            <a:ext cx="5070300" cy="4683300"/>
          </a:xfrm>
          <a:prstGeom prst="rect">
            <a:avLst/>
          </a:prstGeom>
          <a:noFill/>
          <a:ln>
            <a:noFill/>
          </a:ln>
        </p:spPr>
        <p:txBody>
          <a:bodyPr spcFirstLastPara="1" wrap="square" lIns="91425" tIns="45700" rIns="91425" bIns="45700" anchor="ctr" anchorCtr="0">
            <a:noAutofit/>
          </a:bodyPr>
          <a:lstStyle/>
          <a:p>
            <a:pPr marL="228600" lvl="0" indent="-247650" algn="just" rtl="0">
              <a:lnSpc>
                <a:spcPct val="80000"/>
              </a:lnSpc>
              <a:spcBef>
                <a:spcPts val="0"/>
              </a:spcBef>
              <a:spcAft>
                <a:spcPts val="0"/>
              </a:spcAft>
              <a:buClr>
                <a:schemeClr val="dk1"/>
              </a:buClr>
              <a:buSzPts val="1600"/>
              <a:buChar char="•"/>
            </a:pPr>
            <a:r>
              <a:rPr lang="en-US" sz="1600" b="0" i="0" u="none" strike="noStrike">
                <a:latin typeface="Calibri"/>
                <a:ea typeface="Calibri"/>
                <a:cs typeface="Calibri"/>
                <a:sym typeface="Calibri"/>
              </a:rPr>
              <a:t>"Rwanda CO₂ Emissions Prediction for Sustainable Development"</a:t>
            </a:r>
            <a:r>
              <a:rPr lang="en-US" sz="1600" b="0" i="0">
                <a:latin typeface="Calibri"/>
                <a:ea typeface="Calibri"/>
                <a:cs typeface="Calibri"/>
                <a:sym typeface="Calibri"/>
              </a:rPr>
              <a:t>​​</a:t>
            </a:r>
            <a:endParaRPr sz="1600" b="0" i="0">
              <a:latin typeface="Quattrocento Sans"/>
              <a:ea typeface="Quattrocento Sans"/>
              <a:cs typeface="Quattrocento Sans"/>
              <a:sym typeface="Quattrocento Sans"/>
            </a:endParaRPr>
          </a:p>
          <a:p>
            <a:pPr marL="228600" lvl="0" indent="-247650" algn="just" rtl="0">
              <a:lnSpc>
                <a:spcPct val="80000"/>
              </a:lnSpc>
              <a:spcBef>
                <a:spcPts val="1000"/>
              </a:spcBef>
              <a:spcAft>
                <a:spcPts val="0"/>
              </a:spcAft>
              <a:buClr>
                <a:schemeClr val="dk1"/>
              </a:buClr>
              <a:buSzPts val="1600"/>
              <a:buChar char="•"/>
            </a:pPr>
            <a:r>
              <a:rPr lang="en-US" sz="1600" b="0" i="0" u="none" strike="noStrike">
                <a:latin typeface="Calibri"/>
                <a:ea typeface="Calibri"/>
                <a:cs typeface="Calibri"/>
                <a:sym typeface="Calibri"/>
              </a:rPr>
              <a:t>A data-driven project called "Predicting CO₂ Emissions in Rwanda" was created to address the urgent problem of carbon dioxide (CO₂) emissions in Rwanda. This project aims to create a prediction model that can estimate CO₂ emissions in Rwanda as a crucial part of the worldwide effort to tackle climate change. The main goal is to offer insightful information to businesses, environmental groups, and governments to help them make well-informed decisions and advance sustainable practices in the area.</a:t>
            </a:r>
            <a:r>
              <a:rPr lang="en-US" sz="1600" b="0" i="0">
                <a:latin typeface="Calibri"/>
                <a:ea typeface="Calibri"/>
                <a:cs typeface="Calibri"/>
                <a:sym typeface="Calibri"/>
              </a:rPr>
              <a:t>​</a:t>
            </a:r>
            <a:endParaRPr sz="1600" b="0" i="0">
              <a:latin typeface="Quattrocento Sans"/>
              <a:ea typeface="Quattrocento Sans"/>
              <a:cs typeface="Quattrocento Sans"/>
              <a:sym typeface="Quattrocento Sans"/>
            </a:endParaRPr>
          </a:p>
          <a:p>
            <a:pPr marL="228600" lvl="0" indent="-247650" algn="just" rtl="0">
              <a:lnSpc>
                <a:spcPct val="80000"/>
              </a:lnSpc>
              <a:spcBef>
                <a:spcPts val="1000"/>
              </a:spcBef>
              <a:spcAft>
                <a:spcPts val="0"/>
              </a:spcAft>
              <a:buClr>
                <a:schemeClr val="dk1"/>
              </a:buClr>
              <a:buSzPts val="1600"/>
              <a:buChar char="•"/>
            </a:pPr>
            <a:r>
              <a:rPr lang="en-US" sz="1600" b="0" i="0" u="none" strike="noStrike">
                <a:latin typeface="Calibri"/>
                <a:ea typeface="Calibri"/>
                <a:cs typeface="Calibri"/>
                <a:sym typeface="Calibri"/>
              </a:rPr>
              <a:t>This project aims to develop a robust and data-driven predictive model for estimating CO₂ emissions in Rwanda over the next decade (specifically until 2030). </a:t>
            </a:r>
            <a:r>
              <a:rPr lang="en-US" sz="1600" b="0" i="0">
                <a:latin typeface="Calibri"/>
                <a:ea typeface="Calibri"/>
                <a:cs typeface="Calibri"/>
                <a:sym typeface="Calibri"/>
              </a:rPr>
              <a:t>​</a:t>
            </a:r>
            <a:endParaRPr sz="1600" b="0" i="0">
              <a:latin typeface="Quattrocento Sans"/>
              <a:ea typeface="Quattrocento Sans"/>
              <a:cs typeface="Quattrocento Sans"/>
              <a:sym typeface="Quattrocento Sans"/>
            </a:endParaRPr>
          </a:p>
        </p:txBody>
      </p:sp>
      <p:sp>
        <p:nvSpPr>
          <p:cNvPr id="124" name="Google Shape;124;p4"/>
          <p:cNvSpPr txBox="1"/>
          <p:nvPr/>
        </p:nvSpPr>
        <p:spPr>
          <a:xfrm>
            <a:off x="10012008" y="6657946"/>
            <a:ext cx="2186817" cy="200055"/>
          </a:xfrm>
          <a:prstGeom prst="rect">
            <a:avLst/>
          </a:prstGeom>
          <a:solidFill>
            <a:srgbClr val="000000"/>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700" b="0" i="0" u="sng" strike="noStrike" cap="none">
                <a:solidFill>
                  <a:srgbClr val="FFFFF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This Photo</a:t>
            </a:r>
            <a:r>
              <a:rPr lang="en-US" sz="700" b="0" i="0" u="none" strike="noStrike" cap="none">
                <a:solidFill>
                  <a:srgbClr val="FFFFFF"/>
                </a:solidFill>
                <a:latin typeface="Calibri"/>
                <a:ea typeface="Calibri"/>
                <a:cs typeface="Calibri"/>
                <a:sym typeface="Calibri"/>
              </a:rPr>
              <a:t> by Unknown Author is licensed under </a:t>
            </a:r>
            <a:r>
              <a:rPr lang="en-US" sz="700" b="0" i="0" u="sng" strike="noStrike" cap="none">
                <a:solidFill>
                  <a:srgbClr val="FFFFF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CC BY</a:t>
            </a:r>
            <a:endParaRPr sz="700" b="0" i="0" u="none" strike="noStrike" cap="none">
              <a:solidFill>
                <a:srgbClr val="FFFFFF"/>
              </a:solidFill>
              <a:latin typeface="Calibri"/>
              <a:ea typeface="Calibri"/>
              <a:cs typeface="Calibri"/>
              <a:sym typeface="Calibri"/>
            </a:endParaRPr>
          </a:p>
        </p:txBody>
      </p:sp>
      <p:pic>
        <p:nvPicPr>
          <p:cNvPr id="125" name="Google Shape;125;p4"/>
          <p:cNvPicPr preferRelativeResize="0"/>
          <p:nvPr/>
        </p:nvPicPr>
        <p:blipFill rotWithShape="1">
          <a:blip r:embed="rId5">
            <a:alphaModFix/>
          </a:blip>
          <a:srcRect l="560" r="-559" b="4361"/>
          <a:stretch/>
        </p:blipFill>
        <p:spPr>
          <a:xfrm>
            <a:off x="6089175" y="0"/>
            <a:ext cx="6228126"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756111" y="291702"/>
            <a:ext cx="5479719" cy="58499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Data Description</a:t>
            </a:r>
            <a:endParaRPr sz="3200" b="1" u="sng"/>
          </a:p>
        </p:txBody>
      </p:sp>
      <p:sp>
        <p:nvSpPr>
          <p:cNvPr id="131" name="Google Shape;131;p6"/>
          <p:cNvSpPr txBox="1">
            <a:spLocks noGrp="1"/>
          </p:cNvSpPr>
          <p:nvPr>
            <p:ph type="body" idx="1"/>
          </p:nvPr>
        </p:nvSpPr>
        <p:spPr>
          <a:xfrm>
            <a:off x="876692" y="1170039"/>
            <a:ext cx="5691256" cy="4811269"/>
          </a:xfrm>
          <a:prstGeom prst="rect">
            <a:avLst/>
          </a:prstGeom>
          <a:noFill/>
          <a:ln>
            <a:noFill/>
          </a:ln>
        </p:spPr>
        <p:txBody>
          <a:bodyPr spcFirstLastPara="1" wrap="square" lIns="91425" tIns="45700" rIns="91425" bIns="45700" anchor="t" anchorCtr="0">
            <a:noAutofit/>
          </a:bodyPr>
          <a:lstStyle/>
          <a:p>
            <a:pPr marL="228600" lvl="0" indent="-247650" algn="l" rtl="0">
              <a:lnSpc>
                <a:spcPct val="80000"/>
              </a:lnSpc>
              <a:spcBef>
                <a:spcPts val="0"/>
              </a:spcBef>
              <a:spcAft>
                <a:spcPts val="0"/>
              </a:spcAft>
              <a:buClr>
                <a:schemeClr val="dk1"/>
              </a:buClr>
              <a:buSzPts val="1400"/>
              <a:buFont typeface="Arial"/>
              <a:buChar char="•"/>
            </a:pPr>
            <a:r>
              <a:rPr lang="en-US" sz="1400" b="1" i="0" u="none" strike="noStrike">
                <a:latin typeface="Calibri"/>
                <a:ea typeface="Calibri"/>
                <a:cs typeface="Calibri"/>
                <a:sym typeface="Calibri"/>
              </a:rPr>
              <a:t>Source: </a:t>
            </a:r>
            <a:r>
              <a:rPr lang="en-US" sz="1400" b="0" i="0" u="sng" strike="noStrike">
                <a:solidFill>
                  <a:schemeClr val="hlink"/>
                </a:solidFill>
                <a:latin typeface="Calibri"/>
                <a:ea typeface="Calibri"/>
                <a:cs typeface="Calibri"/>
                <a:sym typeface="Calibri"/>
                <a:hlinkClick r:id="rId3"/>
              </a:rPr>
              <a:t>Sentinel-5 Precursor satellite</a:t>
            </a:r>
            <a:r>
              <a:rPr lang="en-US" sz="1400" b="0" i="0" u="none" strike="noStrike">
                <a:latin typeface="Calibri"/>
                <a:ea typeface="Calibri"/>
                <a:cs typeface="Calibri"/>
                <a:sym typeface="Calibri"/>
              </a:rPr>
              <a:t> Observations (ESA)</a:t>
            </a:r>
            <a:r>
              <a:rPr lang="en-US" sz="1400" b="0" i="0">
                <a:latin typeface="Calibri"/>
                <a:ea typeface="Calibri"/>
                <a:cs typeface="Calibri"/>
                <a:sym typeface="Calibri"/>
              </a:rPr>
              <a:t>​</a:t>
            </a:r>
            <a:endParaRPr sz="1400" b="0" i="0">
              <a:latin typeface="Arial"/>
              <a:ea typeface="Arial"/>
              <a:cs typeface="Arial"/>
              <a:sym typeface="Arial"/>
            </a:endParaRPr>
          </a:p>
          <a:p>
            <a:pPr marL="228600" lvl="0" indent="-247650" algn="l" rtl="0">
              <a:lnSpc>
                <a:spcPct val="80000"/>
              </a:lnSpc>
              <a:spcBef>
                <a:spcPts val="1000"/>
              </a:spcBef>
              <a:spcAft>
                <a:spcPts val="0"/>
              </a:spcAft>
              <a:buClr>
                <a:schemeClr val="dk1"/>
              </a:buClr>
              <a:buSzPts val="1400"/>
              <a:buFont typeface="Arial"/>
              <a:buChar char="•"/>
            </a:pPr>
            <a:r>
              <a:rPr lang="en-US" sz="1400" b="1" i="0" u="none" strike="noStrike">
                <a:latin typeface="Calibri"/>
                <a:ea typeface="Calibri"/>
                <a:cs typeface="Calibri"/>
                <a:sym typeface="Calibri"/>
              </a:rPr>
              <a:t>Obtained from Kaggle: </a:t>
            </a:r>
            <a:endParaRPr sz="1400" b="1"/>
          </a:p>
          <a:p>
            <a:pPr marL="228600" lvl="0" indent="0" algn="l" rtl="0">
              <a:lnSpc>
                <a:spcPct val="80000"/>
              </a:lnSpc>
              <a:spcBef>
                <a:spcPts val="1000"/>
              </a:spcBef>
              <a:spcAft>
                <a:spcPts val="0"/>
              </a:spcAft>
              <a:buNone/>
            </a:pPr>
            <a:r>
              <a:rPr lang="en-US" sz="1400" b="0" i="0" u="sng" strike="noStrike">
                <a:solidFill>
                  <a:schemeClr val="hlink"/>
                </a:solidFill>
                <a:latin typeface="Calibri"/>
                <a:ea typeface="Calibri"/>
                <a:cs typeface="Calibri"/>
                <a:sym typeface="Calibri"/>
                <a:hlinkClick r:id="rId4"/>
              </a:rPr>
              <a:t>https://www.kaggle.com/competitions/playground-series-s3e20/overview</a:t>
            </a:r>
            <a:r>
              <a:rPr lang="en-US" sz="1400" b="0" i="0">
                <a:latin typeface="Calibri"/>
                <a:ea typeface="Calibri"/>
                <a:cs typeface="Calibri"/>
                <a:sym typeface="Calibri"/>
              </a:rPr>
              <a:t>​</a:t>
            </a:r>
            <a:endParaRPr sz="1400" b="0" i="0">
              <a:latin typeface="Arial"/>
              <a:ea typeface="Arial"/>
              <a:cs typeface="Arial"/>
              <a:sym typeface="Arial"/>
            </a:endParaRPr>
          </a:p>
          <a:p>
            <a:pPr marL="228600" lvl="0" indent="-247650" algn="l" rtl="0">
              <a:lnSpc>
                <a:spcPct val="80000"/>
              </a:lnSpc>
              <a:spcBef>
                <a:spcPts val="1000"/>
              </a:spcBef>
              <a:spcAft>
                <a:spcPts val="0"/>
              </a:spcAft>
              <a:buClr>
                <a:schemeClr val="dk1"/>
              </a:buClr>
              <a:buSzPts val="1400"/>
              <a:buFont typeface="Arial"/>
              <a:buChar char="•"/>
            </a:pPr>
            <a:r>
              <a:rPr lang="en-US" sz="1400" b="1" i="0" u="none" strike="noStrike">
                <a:latin typeface="Calibri"/>
                <a:ea typeface="Calibri"/>
                <a:cs typeface="Calibri"/>
                <a:sym typeface="Calibri"/>
              </a:rPr>
              <a:t>Scope: </a:t>
            </a:r>
            <a:r>
              <a:rPr lang="en-US" sz="1400" b="0" i="0" u="none" strike="noStrike">
                <a:latin typeface="Calibri"/>
                <a:ea typeface="Calibri"/>
                <a:cs typeface="Calibri"/>
                <a:sym typeface="Calibri"/>
              </a:rPr>
              <a:t>497 unique locations across Rwanda.</a:t>
            </a:r>
            <a:r>
              <a:rPr lang="en-US" sz="1400" b="0" i="0">
                <a:latin typeface="Calibri"/>
                <a:ea typeface="Calibri"/>
                <a:cs typeface="Calibri"/>
                <a:sym typeface="Calibri"/>
              </a:rPr>
              <a:t>​</a:t>
            </a:r>
            <a:endParaRPr sz="1400" b="0" i="0">
              <a:latin typeface="Arial"/>
              <a:ea typeface="Arial"/>
              <a:cs typeface="Arial"/>
              <a:sym typeface="Arial"/>
            </a:endParaRPr>
          </a:p>
          <a:p>
            <a:pPr marL="228600" lvl="0" indent="-247650" algn="l" rtl="0">
              <a:lnSpc>
                <a:spcPct val="80000"/>
              </a:lnSpc>
              <a:spcBef>
                <a:spcPts val="1000"/>
              </a:spcBef>
              <a:spcAft>
                <a:spcPts val="0"/>
              </a:spcAft>
              <a:buClr>
                <a:schemeClr val="dk1"/>
              </a:buClr>
              <a:buSzPts val="1400"/>
              <a:buFont typeface="Arial"/>
              <a:buChar char="•"/>
            </a:pPr>
            <a:r>
              <a:rPr lang="en-US" sz="1400" b="1" i="0" u="none" strike="noStrike">
                <a:latin typeface="Calibri"/>
                <a:ea typeface="Calibri"/>
                <a:cs typeface="Calibri"/>
                <a:sym typeface="Calibri"/>
              </a:rPr>
              <a:t>Duration: </a:t>
            </a:r>
            <a:r>
              <a:rPr lang="en-US" sz="1400" b="0" i="0" u="none" strike="noStrike">
                <a:latin typeface="Calibri"/>
                <a:ea typeface="Calibri"/>
                <a:cs typeface="Calibri"/>
                <a:sym typeface="Calibri"/>
              </a:rPr>
              <a:t>January 2019 to November 2022.</a:t>
            </a:r>
            <a:r>
              <a:rPr lang="en-US" sz="1400" b="0" i="0">
                <a:latin typeface="Calibri"/>
                <a:ea typeface="Calibri"/>
                <a:cs typeface="Calibri"/>
                <a:sym typeface="Calibri"/>
              </a:rPr>
              <a:t>​</a:t>
            </a:r>
            <a:endParaRPr sz="1400" b="0" i="0">
              <a:latin typeface="Arial"/>
              <a:ea typeface="Arial"/>
              <a:cs typeface="Arial"/>
              <a:sym typeface="Arial"/>
            </a:endParaRPr>
          </a:p>
          <a:p>
            <a:pPr marL="228600" lvl="0" indent="0" algn="l" rtl="0">
              <a:lnSpc>
                <a:spcPct val="80000"/>
              </a:lnSpc>
              <a:spcBef>
                <a:spcPts val="1000"/>
              </a:spcBef>
              <a:spcAft>
                <a:spcPts val="0"/>
              </a:spcAft>
              <a:buNone/>
            </a:pPr>
            <a:endParaRPr sz="1400" b="1"/>
          </a:p>
          <a:p>
            <a:pPr marL="228600" lvl="0" indent="0" algn="l" rtl="0">
              <a:lnSpc>
                <a:spcPct val="80000"/>
              </a:lnSpc>
              <a:spcBef>
                <a:spcPts val="1000"/>
              </a:spcBef>
              <a:spcAft>
                <a:spcPts val="0"/>
              </a:spcAft>
              <a:buNone/>
            </a:pPr>
            <a:r>
              <a:rPr lang="en-US" sz="1400" b="1" i="0" u="sng" strike="noStrike">
                <a:latin typeface="Calibri"/>
                <a:ea typeface="Calibri"/>
                <a:cs typeface="Calibri"/>
                <a:sym typeface="Calibri"/>
              </a:rPr>
              <a:t>Overview of the Data:</a:t>
            </a:r>
            <a:r>
              <a:rPr lang="en-US" sz="1400" b="0" i="0" u="sng">
                <a:latin typeface="Calibri"/>
                <a:ea typeface="Calibri"/>
                <a:cs typeface="Calibri"/>
                <a:sym typeface="Calibri"/>
              </a:rPr>
              <a:t>​</a:t>
            </a:r>
            <a:endParaRPr sz="1400" b="0" i="0" u="sng">
              <a:latin typeface="Arial"/>
              <a:ea typeface="Arial"/>
              <a:cs typeface="Arial"/>
              <a:sym typeface="Arial"/>
            </a:endParaRPr>
          </a:p>
          <a:p>
            <a:pPr marL="228600" lvl="0" indent="-247650" algn="l" rtl="0">
              <a:lnSpc>
                <a:spcPct val="80000"/>
              </a:lnSpc>
              <a:spcBef>
                <a:spcPts val="1000"/>
              </a:spcBef>
              <a:spcAft>
                <a:spcPts val="0"/>
              </a:spcAft>
              <a:buClr>
                <a:schemeClr val="dk1"/>
              </a:buClr>
              <a:buSzPts val="1400"/>
              <a:buFont typeface="Arial"/>
              <a:buChar char="•"/>
            </a:pPr>
            <a:r>
              <a:rPr lang="en-US" sz="1400" b="1" i="0" u="none" strike="noStrike">
                <a:latin typeface="Calibri"/>
                <a:ea typeface="Calibri"/>
                <a:cs typeface="Calibri"/>
                <a:sym typeface="Calibri"/>
              </a:rPr>
              <a:t>Independent Variables (Key Features):</a:t>
            </a:r>
            <a:r>
              <a:rPr lang="en-US" sz="1400" b="0" i="0">
                <a:latin typeface="Calibri"/>
                <a:ea typeface="Calibri"/>
                <a:cs typeface="Calibri"/>
                <a:sym typeface="Calibri"/>
              </a:rPr>
              <a:t>​</a:t>
            </a:r>
            <a:endParaRPr sz="1400" b="0" i="0">
              <a:latin typeface="Arial"/>
              <a:ea typeface="Arial"/>
              <a:cs typeface="Arial"/>
              <a:sym typeface="Arial"/>
            </a:endParaRPr>
          </a:p>
          <a:p>
            <a:pPr marL="228600" lvl="0" indent="-247650" algn="l" rtl="0">
              <a:lnSpc>
                <a:spcPct val="80000"/>
              </a:lnSpc>
              <a:spcBef>
                <a:spcPts val="1000"/>
              </a:spcBef>
              <a:spcAft>
                <a:spcPts val="0"/>
              </a:spcAft>
              <a:buClr>
                <a:schemeClr val="dk1"/>
              </a:buClr>
              <a:buSzPts val="1400"/>
              <a:buFont typeface="Arial"/>
              <a:buChar char="•"/>
            </a:pPr>
            <a:r>
              <a:rPr lang="en-US" sz="1400" b="1" i="0" u="none" strike="noStrike">
                <a:latin typeface="Calibri"/>
                <a:ea typeface="Calibri"/>
                <a:cs typeface="Calibri"/>
                <a:sym typeface="Calibri"/>
              </a:rPr>
              <a:t>Sulphur Dioxide (SO₂):</a:t>
            </a:r>
            <a:r>
              <a:rPr lang="en-US" sz="1400" b="0" i="0" u="none" strike="noStrike">
                <a:latin typeface="Calibri"/>
                <a:ea typeface="Calibri"/>
                <a:cs typeface="Calibri"/>
                <a:sym typeface="Calibri"/>
              </a:rPr>
              <a:t> Atmospheric concentration.</a:t>
            </a:r>
            <a:r>
              <a:rPr lang="en-US" sz="1400" b="0" i="0">
                <a:latin typeface="Calibri"/>
                <a:ea typeface="Calibri"/>
                <a:cs typeface="Calibri"/>
                <a:sym typeface="Calibri"/>
              </a:rPr>
              <a:t>​</a:t>
            </a:r>
            <a:endParaRPr sz="1400" b="0" i="0">
              <a:latin typeface="Arial"/>
              <a:ea typeface="Arial"/>
              <a:cs typeface="Arial"/>
              <a:sym typeface="Arial"/>
            </a:endParaRPr>
          </a:p>
          <a:p>
            <a:pPr marL="228600" lvl="0" indent="-247650" algn="l" rtl="0">
              <a:lnSpc>
                <a:spcPct val="80000"/>
              </a:lnSpc>
              <a:spcBef>
                <a:spcPts val="1000"/>
              </a:spcBef>
              <a:spcAft>
                <a:spcPts val="0"/>
              </a:spcAft>
              <a:buClr>
                <a:schemeClr val="dk1"/>
              </a:buClr>
              <a:buSzPts val="1400"/>
              <a:buFont typeface="Arial"/>
              <a:buChar char="•"/>
            </a:pPr>
            <a:r>
              <a:rPr lang="en-US" sz="1400" b="1" i="0" u="none" strike="noStrike">
                <a:latin typeface="Calibri"/>
                <a:ea typeface="Calibri"/>
                <a:cs typeface="Calibri"/>
                <a:sym typeface="Calibri"/>
              </a:rPr>
              <a:t>Carbon Monoxide (CO):</a:t>
            </a:r>
            <a:r>
              <a:rPr lang="en-US" sz="1400" b="0" i="0" u="none" strike="noStrike">
                <a:latin typeface="Calibri"/>
                <a:ea typeface="Calibri"/>
                <a:cs typeface="Calibri"/>
                <a:sym typeface="Calibri"/>
              </a:rPr>
              <a:t> Atmospheric concentration.</a:t>
            </a:r>
            <a:r>
              <a:rPr lang="en-US" sz="1400" b="0" i="0">
                <a:latin typeface="Calibri"/>
                <a:ea typeface="Calibri"/>
                <a:cs typeface="Calibri"/>
                <a:sym typeface="Calibri"/>
              </a:rPr>
              <a:t>​</a:t>
            </a:r>
            <a:endParaRPr sz="1400" b="0" i="0">
              <a:latin typeface="Arial"/>
              <a:ea typeface="Arial"/>
              <a:cs typeface="Arial"/>
              <a:sym typeface="Arial"/>
            </a:endParaRPr>
          </a:p>
          <a:p>
            <a:pPr marL="228600" lvl="0" indent="-247650" algn="l" rtl="0">
              <a:lnSpc>
                <a:spcPct val="80000"/>
              </a:lnSpc>
              <a:spcBef>
                <a:spcPts val="1000"/>
              </a:spcBef>
              <a:spcAft>
                <a:spcPts val="0"/>
              </a:spcAft>
              <a:buClr>
                <a:schemeClr val="dk1"/>
              </a:buClr>
              <a:buSzPts val="1400"/>
              <a:buFont typeface="Arial"/>
              <a:buChar char="•"/>
            </a:pPr>
            <a:r>
              <a:rPr lang="en-US" sz="1400" b="1" i="0" u="none" strike="noStrike">
                <a:latin typeface="Calibri"/>
                <a:ea typeface="Calibri"/>
                <a:cs typeface="Calibri"/>
                <a:sym typeface="Calibri"/>
              </a:rPr>
              <a:t>Nitrogen Dioxide (NO₂):</a:t>
            </a:r>
            <a:r>
              <a:rPr lang="en-US" sz="1400" b="0" i="0" u="none" strike="noStrike">
                <a:latin typeface="Calibri"/>
                <a:ea typeface="Calibri"/>
                <a:cs typeface="Calibri"/>
                <a:sym typeface="Calibri"/>
              </a:rPr>
              <a:t> Atmospheric concentration.</a:t>
            </a:r>
            <a:r>
              <a:rPr lang="en-US" sz="1400" b="0" i="0">
                <a:latin typeface="Calibri"/>
                <a:ea typeface="Calibri"/>
                <a:cs typeface="Calibri"/>
                <a:sym typeface="Calibri"/>
              </a:rPr>
              <a:t>​</a:t>
            </a:r>
            <a:endParaRPr sz="1400" b="0" i="0">
              <a:latin typeface="Arial"/>
              <a:ea typeface="Arial"/>
              <a:cs typeface="Arial"/>
              <a:sym typeface="Arial"/>
            </a:endParaRPr>
          </a:p>
          <a:p>
            <a:pPr marL="228600" lvl="0" indent="-247650" algn="l" rtl="0">
              <a:lnSpc>
                <a:spcPct val="80000"/>
              </a:lnSpc>
              <a:spcBef>
                <a:spcPts val="1000"/>
              </a:spcBef>
              <a:spcAft>
                <a:spcPts val="0"/>
              </a:spcAft>
              <a:buClr>
                <a:schemeClr val="dk1"/>
              </a:buClr>
              <a:buSzPts val="1400"/>
              <a:buFont typeface="Arial"/>
              <a:buChar char="•"/>
            </a:pPr>
            <a:r>
              <a:rPr lang="en-US" sz="1400" b="1" i="0" u="none" strike="noStrike">
                <a:latin typeface="Calibri"/>
                <a:ea typeface="Calibri"/>
                <a:cs typeface="Calibri"/>
                <a:sym typeface="Calibri"/>
              </a:rPr>
              <a:t>Formaldehyde (HCHO):</a:t>
            </a:r>
            <a:r>
              <a:rPr lang="en-US" sz="1400" b="0" i="0" u="none" strike="noStrike">
                <a:latin typeface="Calibri"/>
                <a:ea typeface="Calibri"/>
                <a:cs typeface="Calibri"/>
                <a:sym typeface="Calibri"/>
              </a:rPr>
              <a:t> Atmospheric concentration.</a:t>
            </a:r>
            <a:r>
              <a:rPr lang="en-US" sz="1400" b="0" i="0">
                <a:latin typeface="Calibri"/>
                <a:ea typeface="Calibri"/>
                <a:cs typeface="Calibri"/>
                <a:sym typeface="Calibri"/>
              </a:rPr>
              <a:t>​</a:t>
            </a:r>
            <a:endParaRPr sz="1400" b="0" i="0">
              <a:latin typeface="Arial"/>
              <a:ea typeface="Arial"/>
              <a:cs typeface="Arial"/>
              <a:sym typeface="Arial"/>
            </a:endParaRPr>
          </a:p>
          <a:p>
            <a:pPr marL="228600" lvl="0" indent="-247650" algn="l" rtl="0">
              <a:lnSpc>
                <a:spcPct val="80000"/>
              </a:lnSpc>
              <a:spcBef>
                <a:spcPts val="1000"/>
              </a:spcBef>
              <a:spcAft>
                <a:spcPts val="0"/>
              </a:spcAft>
              <a:buClr>
                <a:schemeClr val="dk1"/>
              </a:buClr>
              <a:buSzPts val="1400"/>
              <a:buFont typeface="Arial"/>
              <a:buChar char="•"/>
            </a:pPr>
            <a:r>
              <a:rPr lang="en-US" sz="1400" b="1" i="0" u="none" strike="noStrike">
                <a:latin typeface="Calibri"/>
                <a:ea typeface="Calibri"/>
                <a:cs typeface="Calibri"/>
                <a:sym typeface="Calibri"/>
              </a:rPr>
              <a:t>UV Aerosol Index:</a:t>
            </a:r>
            <a:r>
              <a:rPr lang="en-US" sz="1400" b="0" i="0" u="none" strike="noStrike">
                <a:latin typeface="Calibri"/>
                <a:ea typeface="Calibri"/>
                <a:cs typeface="Calibri"/>
                <a:sym typeface="Calibri"/>
              </a:rPr>
              <a:t> Presence of aerosols using UV measurements.</a:t>
            </a:r>
            <a:r>
              <a:rPr lang="en-US" sz="1400" b="0" i="0">
                <a:latin typeface="Calibri"/>
                <a:ea typeface="Calibri"/>
                <a:cs typeface="Calibri"/>
                <a:sym typeface="Calibri"/>
              </a:rPr>
              <a:t>​</a:t>
            </a:r>
            <a:endParaRPr sz="1400" b="0" i="0">
              <a:latin typeface="Arial"/>
              <a:ea typeface="Arial"/>
              <a:cs typeface="Arial"/>
              <a:sym typeface="Arial"/>
            </a:endParaRPr>
          </a:p>
          <a:p>
            <a:pPr marL="228600" lvl="0" indent="-247650" algn="l" rtl="0">
              <a:lnSpc>
                <a:spcPct val="80000"/>
              </a:lnSpc>
              <a:spcBef>
                <a:spcPts val="1000"/>
              </a:spcBef>
              <a:spcAft>
                <a:spcPts val="0"/>
              </a:spcAft>
              <a:buClr>
                <a:schemeClr val="dk1"/>
              </a:buClr>
              <a:buSzPts val="1400"/>
              <a:buFont typeface="Arial"/>
              <a:buChar char="•"/>
            </a:pPr>
            <a:r>
              <a:rPr lang="en-US" sz="1400" b="1" i="0" u="none" strike="noStrike">
                <a:latin typeface="Calibri"/>
                <a:ea typeface="Calibri"/>
                <a:cs typeface="Calibri"/>
                <a:sym typeface="Calibri"/>
              </a:rPr>
              <a:t>Ozone (O3):</a:t>
            </a:r>
            <a:r>
              <a:rPr lang="en-US" sz="1400" b="0" i="0" u="none" strike="noStrike">
                <a:latin typeface="Calibri"/>
                <a:ea typeface="Calibri"/>
                <a:cs typeface="Calibri"/>
                <a:sym typeface="Calibri"/>
              </a:rPr>
              <a:t> Atmospheric concentration.</a:t>
            </a:r>
            <a:r>
              <a:rPr lang="en-US" sz="1400" b="0" i="0">
                <a:latin typeface="Calibri"/>
                <a:ea typeface="Calibri"/>
                <a:cs typeface="Calibri"/>
                <a:sym typeface="Calibri"/>
              </a:rPr>
              <a:t>​</a:t>
            </a:r>
            <a:endParaRPr sz="1400" b="0" i="0">
              <a:latin typeface="Arial"/>
              <a:ea typeface="Arial"/>
              <a:cs typeface="Arial"/>
              <a:sym typeface="Arial"/>
            </a:endParaRPr>
          </a:p>
          <a:p>
            <a:pPr marL="228600" lvl="0" indent="-247650" algn="l" rtl="0">
              <a:lnSpc>
                <a:spcPct val="80000"/>
              </a:lnSpc>
              <a:spcBef>
                <a:spcPts val="1000"/>
              </a:spcBef>
              <a:spcAft>
                <a:spcPts val="0"/>
              </a:spcAft>
              <a:buClr>
                <a:schemeClr val="dk1"/>
              </a:buClr>
              <a:buSzPts val="1400"/>
              <a:buFont typeface="Arial"/>
              <a:buChar char="•"/>
            </a:pPr>
            <a:r>
              <a:rPr lang="en-US" sz="1400" b="1" i="0" u="none" strike="noStrike">
                <a:latin typeface="Calibri"/>
                <a:ea typeface="Calibri"/>
                <a:cs typeface="Calibri"/>
                <a:sym typeface="Calibri"/>
              </a:rPr>
              <a:t>Cloud:</a:t>
            </a:r>
            <a:r>
              <a:rPr lang="en-US" sz="1400" b="0" i="0" u="none" strike="noStrike">
                <a:latin typeface="Calibri"/>
                <a:ea typeface="Calibri"/>
                <a:cs typeface="Calibri"/>
                <a:sym typeface="Calibri"/>
              </a:rPr>
              <a:t> Cloud parameters from satellite observations.</a:t>
            </a:r>
            <a:r>
              <a:rPr lang="en-US" sz="1400" b="0" i="0">
                <a:latin typeface="Calibri"/>
                <a:ea typeface="Calibri"/>
                <a:cs typeface="Calibri"/>
                <a:sym typeface="Calibri"/>
              </a:rPr>
              <a:t>​</a:t>
            </a:r>
            <a:endParaRPr sz="1400" b="0" i="0">
              <a:latin typeface="Arial"/>
              <a:ea typeface="Arial"/>
              <a:cs typeface="Arial"/>
              <a:sym typeface="Arial"/>
            </a:endParaRPr>
          </a:p>
          <a:p>
            <a:pPr marL="228600" lvl="0" indent="-247650" algn="l" rtl="0">
              <a:lnSpc>
                <a:spcPct val="80000"/>
              </a:lnSpc>
              <a:spcBef>
                <a:spcPts val="1000"/>
              </a:spcBef>
              <a:spcAft>
                <a:spcPts val="0"/>
              </a:spcAft>
              <a:buClr>
                <a:schemeClr val="dk1"/>
              </a:buClr>
              <a:buSzPts val="1400"/>
              <a:buFont typeface="Arial"/>
              <a:buChar char="•"/>
            </a:pPr>
            <a:r>
              <a:rPr lang="en-US" sz="1400" b="1" i="0" u="none" strike="noStrike">
                <a:latin typeface="Calibri"/>
                <a:ea typeface="Calibri"/>
                <a:cs typeface="Calibri"/>
                <a:sym typeface="Calibri"/>
              </a:rPr>
              <a:t> Sub-feature:</a:t>
            </a:r>
            <a:r>
              <a:rPr lang="en-US" sz="1400" b="0" i="0" u="none" strike="noStrike">
                <a:latin typeface="Calibri"/>
                <a:ea typeface="Calibri"/>
                <a:cs typeface="Calibri"/>
                <a:sym typeface="Calibri"/>
              </a:rPr>
              <a:t> column_number_density - Represents vertical column density at ground level (using DOAS technique).</a:t>
            </a:r>
            <a:r>
              <a:rPr lang="en-US" sz="1400" b="0" i="0">
                <a:latin typeface="Calibri"/>
                <a:ea typeface="Calibri"/>
                <a:cs typeface="Calibri"/>
                <a:sym typeface="Calibri"/>
              </a:rPr>
              <a:t>​</a:t>
            </a:r>
            <a:endParaRPr sz="1400" b="0" i="0">
              <a:latin typeface="Arial"/>
              <a:ea typeface="Arial"/>
              <a:cs typeface="Arial"/>
              <a:sym typeface="Arial"/>
            </a:endParaRPr>
          </a:p>
          <a:p>
            <a:pPr marL="228600" lvl="0" indent="-247650" algn="l" rtl="0">
              <a:lnSpc>
                <a:spcPct val="80000"/>
              </a:lnSpc>
              <a:spcBef>
                <a:spcPts val="1000"/>
              </a:spcBef>
              <a:spcAft>
                <a:spcPts val="0"/>
              </a:spcAft>
              <a:buClr>
                <a:schemeClr val="dk1"/>
              </a:buClr>
              <a:buSzPts val="1400"/>
              <a:buFont typeface="Arial"/>
              <a:buChar char="•"/>
            </a:pPr>
            <a:r>
              <a:rPr lang="en-US" sz="1400" b="1" i="0" u="none" strike="noStrike">
                <a:latin typeface="Calibri"/>
                <a:ea typeface="Calibri"/>
                <a:cs typeface="Calibri"/>
                <a:sym typeface="Calibri"/>
              </a:rPr>
              <a:t>Dependent Variable:</a:t>
            </a:r>
            <a:r>
              <a:rPr lang="en-US" sz="1400" b="0" i="0">
                <a:latin typeface="Calibri"/>
                <a:ea typeface="Calibri"/>
                <a:cs typeface="Calibri"/>
                <a:sym typeface="Calibri"/>
              </a:rPr>
              <a:t>​</a:t>
            </a:r>
            <a:r>
              <a:rPr lang="en-US" sz="1400">
                <a:latin typeface="Arial"/>
                <a:ea typeface="Arial"/>
                <a:cs typeface="Arial"/>
                <a:sym typeface="Arial"/>
              </a:rPr>
              <a:t> </a:t>
            </a:r>
            <a:r>
              <a:rPr lang="en-US" sz="1400" b="0" i="0" u="none" strike="noStrike">
                <a:latin typeface="Calibri"/>
                <a:ea typeface="Calibri"/>
                <a:cs typeface="Calibri"/>
                <a:sym typeface="Calibri"/>
              </a:rPr>
              <a:t>CO₂ Emissions</a:t>
            </a:r>
            <a:r>
              <a:rPr lang="en-US" sz="1400" b="0" i="0">
                <a:latin typeface="Calibri"/>
                <a:ea typeface="Calibri"/>
                <a:cs typeface="Calibri"/>
                <a:sym typeface="Calibri"/>
              </a:rPr>
              <a:t>​</a:t>
            </a:r>
            <a:endParaRPr sz="1400" b="0" i="0">
              <a:latin typeface="Arial"/>
              <a:ea typeface="Arial"/>
              <a:cs typeface="Arial"/>
              <a:sym typeface="Arial"/>
            </a:endParaRPr>
          </a:p>
        </p:txBody>
      </p:sp>
      <p:grpSp>
        <p:nvGrpSpPr>
          <p:cNvPr id="132" name="Google Shape;132;p6"/>
          <p:cNvGrpSpPr/>
          <p:nvPr/>
        </p:nvGrpSpPr>
        <p:grpSpPr>
          <a:xfrm>
            <a:off x="12068638" y="0"/>
            <a:ext cx="123362" cy="6858000"/>
            <a:chOff x="12068638" y="0"/>
            <a:chExt cx="123362" cy="6858000"/>
          </a:xfrm>
        </p:grpSpPr>
        <p:sp>
          <p:nvSpPr>
            <p:cNvPr id="133" name="Google Shape;133;p6"/>
            <p:cNvSpPr/>
            <p:nvPr/>
          </p:nvSpPr>
          <p:spPr>
            <a:xfrm>
              <a:off x="12068638" y="0"/>
              <a:ext cx="123362" cy="6858000"/>
            </a:xfrm>
            <a:prstGeom prst="rect">
              <a:avLst/>
            </a:prstGeom>
            <a:gradFill>
              <a:gsLst>
                <a:gs pos="0">
                  <a:schemeClr val="accent2"/>
                </a:gs>
                <a:gs pos="100000">
                  <a:schemeClr val="accent5"/>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6"/>
            <p:cNvSpPr/>
            <p:nvPr/>
          </p:nvSpPr>
          <p:spPr>
            <a:xfrm>
              <a:off x="12068638" y="3527553"/>
              <a:ext cx="123362" cy="3330447"/>
            </a:xfrm>
            <a:prstGeom prst="rect">
              <a:avLst/>
            </a:prstGeom>
            <a:gradFill>
              <a:gsLst>
                <a:gs pos="0">
                  <a:srgbClr val="9CC2E5">
                    <a:alpha val="0"/>
                  </a:srgbClr>
                </a:gs>
                <a:gs pos="19000">
                  <a:srgbClr val="9CC2E5">
                    <a:alpha val="0"/>
                  </a:srgbClr>
                </a:gs>
                <a:gs pos="100000">
                  <a:srgbClr val="9CC2E5"/>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35" name="Google Shape;135;p6"/>
          <p:cNvPicPr preferRelativeResize="0"/>
          <p:nvPr/>
        </p:nvPicPr>
        <p:blipFill rotWithShape="1">
          <a:blip r:embed="rId5">
            <a:alphaModFix/>
          </a:blip>
          <a:srcRect l="25194" r="34442"/>
          <a:stretch/>
        </p:blipFill>
        <p:spPr>
          <a:xfrm>
            <a:off x="7270812" y="10"/>
            <a:ext cx="4921186" cy="68579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5"/>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latin typeface="Calibri"/>
                <a:ea typeface="Calibri"/>
                <a:cs typeface="Calibri"/>
                <a:sym typeface="Calibri"/>
              </a:rPr>
              <a:t>Implementation Approach</a:t>
            </a:r>
            <a:endParaRPr u="sng"/>
          </a:p>
        </p:txBody>
      </p:sp>
      <p:grpSp>
        <p:nvGrpSpPr>
          <p:cNvPr id="142" name="Google Shape;142;p5"/>
          <p:cNvGrpSpPr/>
          <p:nvPr/>
        </p:nvGrpSpPr>
        <p:grpSpPr>
          <a:xfrm>
            <a:off x="437265" y="1399601"/>
            <a:ext cx="11394503" cy="5299768"/>
            <a:chOff x="266444" y="2880"/>
            <a:chExt cx="11394503" cy="5299768"/>
          </a:xfrm>
        </p:grpSpPr>
        <p:sp>
          <p:nvSpPr>
            <p:cNvPr id="143" name="Google Shape;143;p5"/>
            <p:cNvSpPr/>
            <p:nvPr/>
          </p:nvSpPr>
          <p:spPr>
            <a:xfrm>
              <a:off x="266444" y="2880"/>
              <a:ext cx="2649884" cy="1589930"/>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txBox="1"/>
            <p:nvPr/>
          </p:nvSpPr>
          <p:spPr>
            <a:xfrm>
              <a:off x="266444" y="2880"/>
              <a:ext cx="2649884" cy="158993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i="0" u="none" strike="noStrike" cap="none">
                  <a:solidFill>
                    <a:schemeClr val="lt1"/>
                  </a:solidFill>
                  <a:latin typeface="Calibri"/>
                  <a:ea typeface="Calibri"/>
                  <a:cs typeface="Calibri"/>
                  <a:sym typeface="Calibri"/>
                </a:rPr>
                <a:t>Data Augmentation</a:t>
              </a:r>
              <a:endParaRPr sz="17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5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Expand dataset with more recent observations.</a:t>
              </a:r>
              <a:endParaRPr sz="13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1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Incorporate other open-source emissions datasets for a richer analysis.</a:t>
              </a:r>
              <a:endParaRPr sz="1300" b="0" i="0" u="none" strike="noStrike" cap="none">
                <a:solidFill>
                  <a:schemeClr val="lt1"/>
                </a:solidFill>
                <a:latin typeface="Calibri"/>
                <a:ea typeface="Calibri"/>
                <a:cs typeface="Calibri"/>
                <a:sym typeface="Calibri"/>
              </a:endParaRPr>
            </a:p>
          </p:txBody>
        </p:sp>
        <p:sp>
          <p:nvSpPr>
            <p:cNvPr id="145" name="Google Shape;145;p5"/>
            <p:cNvSpPr/>
            <p:nvPr/>
          </p:nvSpPr>
          <p:spPr>
            <a:xfrm>
              <a:off x="3181317" y="2880"/>
              <a:ext cx="2649884" cy="1589930"/>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txBox="1"/>
            <p:nvPr/>
          </p:nvSpPr>
          <p:spPr>
            <a:xfrm>
              <a:off x="3181317" y="2880"/>
              <a:ext cx="2649884" cy="158993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i="0" u="none" strike="noStrike" cap="none">
                  <a:solidFill>
                    <a:schemeClr val="lt1"/>
                  </a:solidFill>
                  <a:latin typeface="Calibri"/>
                  <a:ea typeface="Calibri"/>
                  <a:cs typeface="Calibri"/>
                  <a:sym typeface="Calibri"/>
                </a:rPr>
                <a:t>Feature Engineering</a:t>
              </a:r>
              <a:endParaRPr sz="17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5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Create composite features based on existing data.</a:t>
              </a:r>
              <a:endParaRPr sz="13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1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Normalize and scale relevant features to enhance model performance.</a:t>
              </a:r>
              <a:endParaRPr sz="1300" b="0" i="0" u="none" strike="noStrike" cap="none">
                <a:solidFill>
                  <a:schemeClr val="lt1"/>
                </a:solidFill>
                <a:latin typeface="Calibri"/>
                <a:ea typeface="Calibri"/>
                <a:cs typeface="Calibri"/>
                <a:sym typeface="Calibri"/>
              </a:endParaRPr>
            </a:p>
          </p:txBody>
        </p:sp>
        <p:sp>
          <p:nvSpPr>
            <p:cNvPr id="147" name="Google Shape;147;p5"/>
            <p:cNvSpPr/>
            <p:nvPr/>
          </p:nvSpPr>
          <p:spPr>
            <a:xfrm>
              <a:off x="6096190" y="2880"/>
              <a:ext cx="2649884" cy="1589930"/>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txBox="1"/>
            <p:nvPr/>
          </p:nvSpPr>
          <p:spPr>
            <a:xfrm>
              <a:off x="6096190" y="2880"/>
              <a:ext cx="2649884" cy="158993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i="0" u="none" strike="noStrike" cap="none">
                  <a:solidFill>
                    <a:schemeClr val="lt1"/>
                  </a:solidFill>
                  <a:latin typeface="Calibri"/>
                  <a:ea typeface="Calibri"/>
                  <a:cs typeface="Calibri"/>
                  <a:sym typeface="Calibri"/>
                </a:rPr>
                <a:t>Model Training &amp; Iteration:</a:t>
              </a:r>
              <a:endParaRPr sz="17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5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Train models using the enhanced dataset.</a:t>
              </a:r>
              <a:endParaRPr sz="13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1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Iterate on models based on performance metrics (MAE and MAPE).</a:t>
              </a:r>
              <a:endParaRPr sz="1300" b="0" i="0" u="none" strike="noStrike" cap="none">
                <a:solidFill>
                  <a:schemeClr val="lt1"/>
                </a:solidFill>
                <a:latin typeface="Calibri"/>
                <a:ea typeface="Calibri"/>
                <a:cs typeface="Calibri"/>
                <a:sym typeface="Calibri"/>
              </a:endParaRPr>
            </a:p>
          </p:txBody>
        </p:sp>
        <p:sp>
          <p:nvSpPr>
            <p:cNvPr id="149" name="Google Shape;149;p5"/>
            <p:cNvSpPr/>
            <p:nvPr/>
          </p:nvSpPr>
          <p:spPr>
            <a:xfrm>
              <a:off x="9011063" y="2880"/>
              <a:ext cx="2649884" cy="1589930"/>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txBox="1"/>
            <p:nvPr/>
          </p:nvSpPr>
          <p:spPr>
            <a:xfrm>
              <a:off x="9011063" y="2880"/>
              <a:ext cx="2649884" cy="158993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i="0" u="none" strike="noStrike" cap="none">
                  <a:solidFill>
                    <a:schemeClr val="lt1"/>
                  </a:solidFill>
                  <a:latin typeface="Calibri"/>
                  <a:ea typeface="Calibri"/>
                  <a:cs typeface="Calibri"/>
                  <a:sym typeface="Calibri"/>
                </a:rPr>
                <a:t>Algorithm Tuning</a:t>
              </a:r>
              <a:endParaRPr sz="17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5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Fine-tune hyperparameters for selected models.</a:t>
              </a:r>
              <a:endParaRPr sz="13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1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Use techniques like cross-validation to prevent overfitting.</a:t>
              </a:r>
              <a:endParaRPr sz="1300" b="0" i="0" u="none" strike="noStrike" cap="none">
                <a:solidFill>
                  <a:schemeClr val="lt1"/>
                </a:solidFill>
                <a:latin typeface="Calibri"/>
                <a:ea typeface="Calibri"/>
                <a:cs typeface="Calibri"/>
                <a:sym typeface="Calibri"/>
              </a:endParaRPr>
            </a:p>
          </p:txBody>
        </p:sp>
        <p:sp>
          <p:nvSpPr>
            <p:cNvPr id="151" name="Google Shape;151;p5"/>
            <p:cNvSpPr/>
            <p:nvPr/>
          </p:nvSpPr>
          <p:spPr>
            <a:xfrm>
              <a:off x="266444" y="1857799"/>
              <a:ext cx="2649884" cy="1589930"/>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txBox="1"/>
            <p:nvPr/>
          </p:nvSpPr>
          <p:spPr>
            <a:xfrm>
              <a:off x="266444" y="1857799"/>
              <a:ext cx="2649884" cy="158993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i="0" u="none" strike="noStrike" cap="none">
                  <a:solidFill>
                    <a:schemeClr val="lt1"/>
                  </a:solidFill>
                  <a:latin typeface="Calibri"/>
                  <a:ea typeface="Calibri"/>
                  <a:cs typeface="Calibri"/>
                  <a:sym typeface="Calibri"/>
                </a:rPr>
                <a:t>Visualization Enhancements</a:t>
              </a:r>
              <a:endParaRPr sz="17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5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Use Python's matplotlib and plotly libraries for detailed visualizations.</a:t>
              </a:r>
              <a:endParaRPr sz="13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1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Interactive dashboards for real-time monitoring.</a:t>
              </a:r>
              <a:endParaRPr sz="1300" b="0" i="0" u="none" strike="noStrike" cap="none">
                <a:solidFill>
                  <a:schemeClr val="lt1"/>
                </a:solidFill>
                <a:latin typeface="Calibri"/>
                <a:ea typeface="Calibri"/>
                <a:cs typeface="Calibri"/>
                <a:sym typeface="Calibri"/>
              </a:endParaRPr>
            </a:p>
          </p:txBody>
        </p:sp>
        <p:sp>
          <p:nvSpPr>
            <p:cNvPr id="153" name="Google Shape;153;p5"/>
            <p:cNvSpPr/>
            <p:nvPr/>
          </p:nvSpPr>
          <p:spPr>
            <a:xfrm>
              <a:off x="3181317" y="1857799"/>
              <a:ext cx="2649884" cy="1589930"/>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txBox="1"/>
            <p:nvPr/>
          </p:nvSpPr>
          <p:spPr>
            <a:xfrm>
              <a:off x="3181317" y="1857799"/>
              <a:ext cx="2649884" cy="158993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i="0" u="none" strike="noStrike" cap="none">
                  <a:solidFill>
                    <a:schemeClr val="lt1"/>
                  </a:solidFill>
                  <a:latin typeface="Calibri"/>
                  <a:ea typeface="Calibri"/>
                  <a:cs typeface="Calibri"/>
                  <a:sym typeface="Calibri"/>
                </a:rPr>
                <a:t>Validation on Recent Latest Data</a:t>
              </a:r>
              <a:endParaRPr sz="17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5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Test models using the most up-to-date data as it becomes available.</a:t>
              </a:r>
              <a:endParaRPr sz="13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1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Adjust and retrain the models as required.</a:t>
              </a:r>
              <a:endParaRPr sz="1300" b="0" i="0" u="none" strike="noStrike" cap="none">
                <a:solidFill>
                  <a:schemeClr val="lt1"/>
                </a:solidFill>
                <a:latin typeface="Calibri"/>
                <a:ea typeface="Calibri"/>
                <a:cs typeface="Calibri"/>
                <a:sym typeface="Calibri"/>
              </a:endParaRPr>
            </a:p>
          </p:txBody>
        </p:sp>
        <p:sp>
          <p:nvSpPr>
            <p:cNvPr id="155" name="Google Shape;155;p5"/>
            <p:cNvSpPr/>
            <p:nvPr/>
          </p:nvSpPr>
          <p:spPr>
            <a:xfrm>
              <a:off x="6096190" y="1857799"/>
              <a:ext cx="2649884" cy="1589930"/>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txBox="1"/>
            <p:nvPr/>
          </p:nvSpPr>
          <p:spPr>
            <a:xfrm>
              <a:off x="6096190" y="1857799"/>
              <a:ext cx="2649884" cy="158993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i="0" u="none" strike="noStrike" cap="none">
                  <a:solidFill>
                    <a:schemeClr val="lt1"/>
                  </a:solidFill>
                  <a:latin typeface="Calibri"/>
                  <a:ea typeface="Calibri"/>
                  <a:cs typeface="Calibri"/>
                  <a:sym typeface="Calibri"/>
                </a:rPr>
                <a:t>Stakeholder Communication</a:t>
              </a:r>
              <a:endParaRPr sz="17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5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Regular updates to stakeholders on project progress.</a:t>
              </a:r>
              <a:endParaRPr sz="13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1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Engage in feedback loops to refine model outputs.</a:t>
              </a:r>
              <a:endParaRPr sz="1300" b="0" i="0" u="none" strike="noStrike" cap="none">
                <a:solidFill>
                  <a:schemeClr val="lt1"/>
                </a:solidFill>
                <a:latin typeface="Calibri"/>
                <a:ea typeface="Calibri"/>
                <a:cs typeface="Calibri"/>
                <a:sym typeface="Calibri"/>
              </a:endParaRPr>
            </a:p>
          </p:txBody>
        </p:sp>
        <p:sp>
          <p:nvSpPr>
            <p:cNvPr id="157" name="Google Shape;157;p5"/>
            <p:cNvSpPr/>
            <p:nvPr/>
          </p:nvSpPr>
          <p:spPr>
            <a:xfrm>
              <a:off x="9011063" y="1857799"/>
              <a:ext cx="2649884" cy="1589930"/>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txBox="1"/>
            <p:nvPr/>
          </p:nvSpPr>
          <p:spPr>
            <a:xfrm>
              <a:off x="9011063" y="1857799"/>
              <a:ext cx="2649884" cy="158993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i="0" u="none" strike="noStrike" cap="none">
                  <a:solidFill>
                    <a:schemeClr val="lt1"/>
                  </a:solidFill>
                  <a:latin typeface="Calibri"/>
                  <a:ea typeface="Calibri"/>
                  <a:cs typeface="Calibri"/>
                  <a:sym typeface="Calibri"/>
                </a:rPr>
                <a:t>Deployment &amp; Scaling</a:t>
              </a:r>
              <a:endParaRPr sz="17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5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Deploy models in a cloud environment for scalability.</a:t>
              </a:r>
              <a:endParaRPr sz="13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1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Monitor performance and make necessary adjustments.</a:t>
              </a:r>
              <a:endParaRPr sz="1300" b="0" i="0" u="none" strike="noStrike" cap="none">
                <a:solidFill>
                  <a:schemeClr val="lt1"/>
                </a:solidFill>
                <a:latin typeface="Calibri"/>
                <a:ea typeface="Calibri"/>
                <a:cs typeface="Calibri"/>
                <a:sym typeface="Calibri"/>
              </a:endParaRPr>
            </a:p>
          </p:txBody>
        </p:sp>
        <p:sp>
          <p:nvSpPr>
            <p:cNvPr id="159" name="Google Shape;159;p5"/>
            <p:cNvSpPr/>
            <p:nvPr/>
          </p:nvSpPr>
          <p:spPr>
            <a:xfrm>
              <a:off x="3181317" y="3712718"/>
              <a:ext cx="2649884" cy="1589930"/>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txBox="1"/>
            <p:nvPr/>
          </p:nvSpPr>
          <p:spPr>
            <a:xfrm>
              <a:off x="3181317" y="3712718"/>
              <a:ext cx="2649884" cy="158993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i="0" u="none" strike="noStrike" cap="none">
                  <a:solidFill>
                    <a:schemeClr val="lt1"/>
                  </a:solidFill>
                  <a:latin typeface="Calibri"/>
                  <a:ea typeface="Calibri"/>
                  <a:cs typeface="Calibri"/>
                  <a:sym typeface="Calibri"/>
                </a:rPr>
                <a:t>Post-Deployment Monitoring</a:t>
              </a:r>
              <a:endParaRPr sz="17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5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Set up alerts for any deviations or anomalies.</a:t>
              </a:r>
              <a:endParaRPr sz="13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1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Periodic retraining of models with new data.</a:t>
              </a:r>
              <a:endParaRPr sz="1300" b="0" i="0" u="none" strike="noStrike" cap="none">
                <a:solidFill>
                  <a:schemeClr val="lt1"/>
                </a:solidFill>
                <a:latin typeface="Calibri"/>
                <a:ea typeface="Calibri"/>
                <a:cs typeface="Calibri"/>
                <a:sym typeface="Calibri"/>
              </a:endParaRPr>
            </a:p>
          </p:txBody>
        </p:sp>
        <p:sp>
          <p:nvSpPr>
            <p:cNvPr id="161" name="Google Shape;161;p5"/>
            <p:cNvSpPr/>
            <p:nvPr/>
          </p:nvSpPr>
          <p:spPr>
            <a:xfrm>
              <a:off x="6096190" y="3712718"/>
              <a:ext cx="2649884" cy="1589930"/>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txBox="1"/>
            <p:nvPr/>
          </p:nvSpPr>
          <p:spPr>
            <a:xfrm>
              <a:off x="6096190" y="3712718"/>
              <a:ext cx="2649884" cy="158993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i="0" u="none" strike="noStrike" cap="none">
                  <a:solidFill>
                    <a:schemeClr val="lt1"/>
                  </a:solidFill>
                  <a:latin typeface="Calibri"/>
                  <a:ea typeface="Calibri"/>
                  <a:cs typeface="Calibri"/>
                  <a:sym typeface="Calibri"/>
                </a:rPr>
                <a:t>Documentation</a:t>
              </a:r>
              <a:endParaRPr sz="17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595"/>
                </a:spcBef>
                <a:spcAft>
                  <a:spcPts val="0"/>
                </a:spcAft>
                <a:buClr>
                  <a:schemeClr val="lt1"/>
                </a:buClr>
                <a:buSzPts val="1300"/>
                <a:buFont typeface="Calibri"/>
                <a:buChar char="•"/>
              </a:pPr>
              <a:r>
                <a:rPr lang="en-US" sz="1300" b="0" i="0" u="none" strike="noStrike" cap="none">
                  <a:solidFill>
                    <a:schemeClr val="lt1"/>
                  </a:solidFill>
                  <a:latin typeface="Calibri"/>
                  <a:ea typeface="Calibri"/>
                  <a:cs typeface="Calibri"/>
                  <a:sym typeface="Calibri"/>
                </a:rPr>
                <a:t>Create comprehensive documentation for future reference.</a:t>
              </a:r>
              <a:endParaRPr sz="13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7"/>
          <p:cNvSpPr txBox="1">
            <a:spLocks noGrp="1"/>
          </p:cNvSpPr>
          <p:nvPr>
            <p:ph type="title"/>
          </p:nvPr>
        </p:nvSpPr>
        <p:spPr>
          <a:xfrm>
            <a:off x="2547788" y="291093"/>
            <a:ext cx="70965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400" b="1" u="sng"/>
              <a:t>Implementation Approach</a:t>
            </a:r>
            <a:endParaRPr sz="3400" b="1" u="sng"/>
          </a:p>
        </p:txBody>
      </p:sp>
      <p:sp>
        <p:nvSpPr>
          <p:cNvPr id="168" name="Google Shape;168;p7"/>
          <p:cNvSpPr txBox="1">
            <a:spLocks noGrp="1"/>
          </p:cNvSpPr>
          <p:nvPr>
            <p:ph type="body" idx="1"/>
          </p:nvPr>
        </p:nvSpPr>
        <p:spPr>
          <a:xfrm>
            <a:off x="838200" y="1753325"/>
            <a:ext cx="10596300" cy="43512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r>
              <a:rPr lang="en-US" sz="1500" b="0" i="0">
                <a:solidFill>
                  <a:srgbClr val="000000"/>
                </a:solidFill>
                <a:latin typeface="Calibri"/>
                <a:ea typeface="Calibri"/>
                <a:cs typeface="Calibri"/>
                <a:sym typeface="Calibri"/>
              </a:rPr>
              <a:t>To arrive at the Data Analysis solution, we deployed: </a:t>
            </a:r>
            <a:endParaRPr sz="1500" b="0" i="0">
              <a:solidFill>
                <a:srgbClr val="000000"/>
              </a:solidFill>
              <a:latin typeface="Calibri"/>
              <a:ea typeface="Calibri"/>
              <a:cs typeface="Calibri"/>
              <a:sym typeface="Calibri"/>
            </a:endParaRPr>
          </a:p>
          <a:p>
            <a:pPr marL="228600" lvl="0" indent="-209550" algn="just" rtl="0">
              <a:lnSpc>
                <a:spcPct val="90000"/>
              </a:lnSpc>
              <a:spcBef>
                <a:spcPts val="1000"/>
              </a:spcBef>
              <a:spcAft>
                <a:spcPts val="0"/>
              </a:spcAft>
              <a:buClr>
                <a:srgbClr val="000000"/>
              </a:buClr>
              <a:buSzPts val="1500"/>
              <a:buFont typeface="Calibri"/>
              <a:buAutoNum type="arabicPeriod"/>
            </a:pPr>
            <a:r>
              <a:rPr lang="en-US" sz="1500" b="0" i="0">
                <a:solidFill>
                  <a:srgbClr val="000000"/>
                </a:solidFill>
                <a:latin typeface="Calibri"/>
                <a:ea typeface="Calibri"/>
                <a:cs typeface="Calibri"/>
                <a:sym typeface="Calibri"/>
              </a:rPr>
              <a:t>Time series analysis to identify trends and seasonal patterns. </a:t>
            </a:r>
            <a:endParaRPr sz="1500"/>
          </a:p>
          <a:p>
            <a:pPr marL="228600" lvl="0" indent="-209550" algn="just" rtl="0">
              <a:lnSpc>
                <a:spcPct val="90000"/>
              </a:lnSpc>
              <a:spcBef>
                <a:spcPts val="1000"/>
              </a:spcBef>
              <a:spcAft>
                <a:spcPts val="0"/>
              </a:spcAft>
              <a:buClr>
                <a:srgbClr val="000000"/>
              </a:buClr>
              <a:buSzPts val="1500"/>
              <a:buFont typeface="Calibri"/>
              <a:buAutoNum type="arabicPeriod"/>
            </a:pPr>
            <a:r>
              <a:rPr lang="en-US" sz="1500" b="0" i="0">
                <a:solidFill>
                  <a:srgbClr val="000000"/>
                </a:solidFill>
                <a:latin typeface="Calibri"/>
                <a:ea typeface="Calibri"/>
                <a:cs typeface="Calibri"/>
                <a:sym typeface="Calibri"/>
              </a:rPr>
              <a:t>Anomaly detection to pinpoint outliers, such as the significant drop in emissions during the Q2 of 2020 due to the Covid-19 virus outbreak. </a:t>
            </a:r>
            <a:endParaRPr sz="1500"/>
          </a:p>
          <a:p>
            <a:pPr marL="0" lvl="0" indent="0" algn="l" rtl="0">
              <a:lnSpc>
                <a:spcPct val="90000"/>
              </a:lnSpc>
              <a:spcBef>
                <a:spcPts val="1000"/>
              </a:spcBef>
              <a:spcAft>
                <a:spcPts val="0"/>
              </a:spcAft>
              <a:buClr>
                <a:schemeClr val="dk1"/>
              </a:buClr>
              <a:buSzPts val="2800"/>
              <a:buNone/>
            </a:pP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g262d3d7a700_0_0" descr="A screenshot of a computer&#10;&#10;Description automatically generated"/>
          <p:cNvPicPr preferRelativeResize="0"/>
          <p:nvPr/>
        </p:nvPicPr>
        <p:blipFill rotWithShape="1">
          <a:blip r:embed="rId3">
            <a:alphaModFix/>
          </a:blip>
          <a:srcRect/>
          <a:stretch/>
        </p:blipFill>
        <p:spPr>
          <a:xfrm>
            <a:off x="371255" y="444900"/>
            <a:ext cx="11449500" cy="5968200"/>
          </a:xfrm>
          <a:prstGeom prst="rect">
            <a:avLst/>
          </a:prstGeom>
          <a:noFill/>
          <a:ln>
            <a:noFill/>
          </a:ln>
        </p:spPr>
      </p:pic>
      <p:sp>
        <p:nvSpPr>
          <p:cNvPr id="174" name="Google Shape;174;g262d3d7a700_0_0"/>
          <p:cNvSpPr txBox="1"/>
          <p:nvPr/>
        </p:nvSpPr>
        <p:spPr>
          <a:xfrm>
            <a:off x="3048000" y="6413093"/>
            <a:ext cx="609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000000"/>
                </a:solidFill>
                <a:latin typeface="Calibri"/>
                <a:ea typeface="Calibri"/>
                <a:cs typeface="Calibri"/>
                <a:sym typeface="Calibri"/>
              </a:rPr>
              <a:t>Figure 2.0: Correlation Matrix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8"/>
          <p:cNvSpPr/>
          <p:nvPr/>
        </p:nvSpPr>
        <p:spPr>
          <a:xfrm>
            <a:off x="0" y="2"/>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0" name="Google Shape;180;p8" descr="A map of a country with many orange dots&#10;&#10;Description automatically generated"/>
          <p:cNvPicPr preferRelativeResize="0"/>
          <p:nvPr/>
        </p:nvPicPr>
        <p:blipFill rotWithShape="1">
          <a:blip r:embed="rId3">
            <a:alphaModFix/>
          </a:blip>
          <a:srcRect l="10133" r="13569" b="2"/>
          <a:stretch/>
        </p:blipFill>
        <p:spPr>
          <a:xfrm>
            <a:off x="31" y="2"/>
            <a:ext cx="12192000" cy="5861426"/>
          </a:xfrm>
          <a:prstGeom prst="rect">
            <a:avLst/>
          </a:prstGeom>
          <a:noFill/>
          <a:ln>
            <a:noFill/>
          </a:ln>
        </p:spPr>
      </p:pic>
      <p:sp>
        <p:nvSpPr>
          <p:cNvPr id="181" name="Google Shape;181;p8"/>
          <p:cNvSpPr txBox="1">
            <a:spLocks noGrp="1"/>
          </p:cNvSpPr>
          <p:nvPr>
            <p:ph type="body" idx="1"/>
          </p:nvPr>
        </p:nvSpPr>
        <p:spPr>
          <a:xfrm>
            <a:off x="2237400" y="5964675"/>
            <a:ext cx="7198500" cy="340800"/>
          </a:xfrm>
          <a:prstGeom prst="rect">
            <a:avLst/>
          </a:prstGeom>
          <a:noFill/>
          <a:ln>
            <a:noFill/>
          </a:ln>
        </p:spPr>
        <p:txBody>
          <a:bodyPr spcFirstLastPara="1" wrap="square" lIns="91425" tIns="45700" rIns="91425" bIns="45700" anchor="t" anchorCtr="0">
            <a:normAutofit fontScale="92500"/>
          </a:bodyPr>
          <a:lstStyle/>
          <a:p>
            <a:pPr marL="228600" lvl="0" indent="0" algn="just" rtl="0">
              <a:lnSpc>
                <a:spcPct val="90000"/>
              </a:lnSpc>
              <a:spcBef>
                <a:spcPts val="0"/>
              </a:spcBef>
              <a:spcAft>
                <a:spcPts val="0"/>
              </a:spcAft>
              <a:buNone/>
            </a:pPr>
            <a:r>
              <a:rPr lang="en-US" sz="1600" b="0" i="0">
                <a:latin typeface="Calibri"/>
                <a:ea typeface="Calibri"/>
                <a:cs typeface="Calibri"/>
                <a:sym typeface="Calibri"/>
              </a:rPr>
              <a:t>Figure 3.0: 497 unique geographical points where emissions were measured from  </a:t>
            </a:r>
            <a:endParaRPr sz="1600"/>
          </a:p>
        </p:txBody>
      </p:sp>
      <p:sp>
        <p:nvSpPr>
          <p:cNvPr id="182" name="Google Shape;182;p8"/>
          <p:cNvSpPr/>
          <p:nvPr/>
        </p:nvSpPr>
        <p:spPr>
          <a:xfrm flipH="1">
            <a:off x="-3" y="6408741"/>
            <a:ext cx="12192000" cy="457200"/>
          </a:xfrm>
          <a:prstGeom prst="rect">
            <a:avLst/>
          </a:prstGeom>
          <a:gradFill>
            <a:gsLst>
              <a:gs pos="0">
                <a:srgbClr val="000000">
                  <a:alpha val="95686"/>
                </a:srgbClr>
              </a:gs>
              <a:gs pos="34000">
                <a:srgbClr val="000000">
                  <a:alpha val="95686"/>
                </a:srgbClr>
              </a:gs>
              <a:gs pos="100000">
                <a:schemeClr val="accent1"/>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1955</Words>
  <Application>Microsoft Office PowerPoint</Application>
  <PresentationFormat>Widescreen</PresentationFormat>
  <Paragraphs>121</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Quattrocento Sans</vt:lpstr>
      <vt:lpstr>Calibri</vt:lpstr>
      <vt:lpstr>Arial</vt:lpstr>
      <vt:lpstr>Office Theme</vt:lpstr>
      <vt:lpstr>Data Analysis Report on Predicting CO₂ Emissions in Rwanda</vt:lpstr>
      <vt:lpstr>Table of Content</vt:lpstr>
      <vt:lpstr>Problem Description</vt:lpstr>
      <vt:lpstr>Problem Statement</vt:lpstr>
      <vt:lpstr>Data Description</vt:lpstr>
      <vt:lpstr>Implementation Approach</vt:lpstr>
      <vt:lpstr>Implementation Approach</vt:lpstr>
      <vt:lpstr>PowerPoint Presentation</vt:lpstr>
      <vt:lpstr>PowerPoint Presentation</vt:lpstr>
      <vt:lpstr>PowerPoint Presentation</vt:lpstr>
      <vt:lpstr>PowerPoint Presentation</vt:lpstr>
      <vt:lpstr>Result of Analysis</vt:lpstr>
      <vt:lpstr>PowerPoint Presentation</vt:lpstr>
      <vt:lpstr>Recommendations</vt:lpstr>
      <vt:lpstr>Operational 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Satrak .</dc:creator>
  <cp:lastModifiedBy>K Prince</cp:lastModifiedBy>
  <cp:revision>1</cp:revision>
  <dcterms:created xsi:type="dcterms:W3CDTF">2023-12-02T18:58:44Z</dcterms:created>
  <dcterms:modified xsi:type="dcterms:W3CDTF">2024-11-01T20:18:11Z</dcterms:modified>
</cp:coreProperties>
</file>