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1" d="100"/>
          <a:sy n="91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7.e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9F247-C7F5-4639-A044-110C3F9CC5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4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C0429-74FB-4325-916A-98F7A536AD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75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B7051-9D46-498C-A9DD-89C67EB7DF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4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E5D07-0CAF-4276-BB71-5107DACB64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86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5C895-6397-4D91-B04A-B1A238B759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76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10FB3-174D-4D99-A206-3362A35443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017A5-C2D5-40B9-BDA3-5C41E2F5A4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6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0190B-484A-431F-B95B-5AA475180E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8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3E1AC-360E-49AE-9493-8A45A2ACC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3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7C11-B7B3-4D56-9AFD-542A68F27A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6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DE46C-DE22-48F7-81D1-F1E5A0750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2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AC87C1-1108-428A-9DC8-3DA41F8E26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1.w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png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pn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32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wmf"/><Relationship Id="rId8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371600" y="1752600"/>
            <a:ext cx="5943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1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2014-2015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学年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第一学期</a:t>
            </a:r>
          </a:p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大学物理（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2-2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56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学时期末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试卷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0"/>
            <a:ext cx="8229600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4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、试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说明（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）“涡旋电场”是怎样产生的；并说明其电场线是否闭合？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66929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）“位移电流”是怎样产生的？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2286000"/>
            <a:ext cx="8839200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 panose="02020603050405020304" pitchFamily="18" charset="0"/>
              </a:rPr>
              <a:t>答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：涡旋电场：随时间变化的磁场所产生的电场；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分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93726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其电场强度线为闭合曲线．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分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93726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位移电流：位移电流是变化电场产生的．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分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524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5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什么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叫粒子数反转分布？实现粒子数反转分布的条件是什么？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81000" y="1219200"/>
            <a:ext cx="8343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sz="2400" b="1" kern="100" dirty="0" smtClean="0">
                <a:latin typeface="Times New Roman" panose="02020603050405020304" pitchFamily="18" charset="0"/>
              </a:rPr>
              <a:t>答：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在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热平衡态下，原子系统中低能级粒子比高能级粒子多，不能实现通过受激辐射的光放大．为使受激辐射取得支配地位获得光放大，必须使高能级上的粒子数超过低能级的粒子数，这种反常分布称为粒子数反转．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3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分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实现粒子数反转，必须选用具有合宜的能级结构的物质作为工作物质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激活物质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，并从外界输入能量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光能、电能等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进行抽运．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9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121228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6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电子的总能量为静止能量的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倍，试求：（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）电子速度大小的表达式？（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）电子德布罗意波长的表达式？（已知电子的静止质量为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m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995557"/>
              </p:ext>
            </p:extLst>
          </p:nvPr>
        </p:nvGraphicFramePr>
        <p:xfrm>
          <a:off x="1737565" y="1463072"/>
          <a:ext cx="3295782" cy="152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3" imgW="1524000" imgH="698500" progId="Equation.DSMT4">
                  <p:embed/>
                </p:oleObj>
              </mc:Choice>
              <mc:Fallback>
                <p:oleObj name="Equation" r:id="rId3" imgW="1524000" imgH="698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565" y="1463072"/>
                        <a:ext cx="3295782" cy="1524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40837"/>
              </p:ext>
            </p:extLst>
          </p:nvPr>
        </p:nvGraphicFramePr>
        <p:xfrm>
          <a:off x="2209799" y="3048000"/>
          <a:ext cx="117565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5" imgW="520474" imgH="393529" progId="Equation.DSMT4">
                  <p:embed/>
                </p:oleObj>
              </mc:Choice>
              <mc:Fallback>
                <p:oleObj name="Equation" r:id="rId5" imgW="520474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799" y="3048000"/>
                        <a:ext cx="117565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838792"/>
              </p:ext>
            </p:extLst>
          </p:nvPr>
        </p:nvGraphicFramePr>
        <p:xfrm>
          <a:off x="1184533" y="4114800"/>
          <a:ext cx="27952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7" imgW="1397000" imgH="431800" progId="Equation.DSMT4">
                  <p:embed/>
                </p:oleObj>
              </mc:Choice>
              <mc:Fallback>
                <p:oleObj name="Equation" r:id="rId7" imgW="13970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533" y="4114800"/>
                        <a:ext cx="2795275" cy="874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114800" y="4321408"/>
            <a:ext cx="2132555" cy="470404"/>
            <a:chOff x="4114800" y="4321408"/>
            <a:chExt cx="2132555" cy="470404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1968950"/>
                </p:ext>
              </p:extLst>
            </p:nvPr>
          </p:nvGraphicFramePr>
          <p:xfrm>
            <a:off x="4862513" y="4359275"/>
            <a:ext cx="118110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7" name="Equation" r:id="rId9" imgW="558720" imgH="177480" progId="Equation.DSMT4">
                    <p:embed/>
                  </p:oleObj>
                </mc:Choice>
                <mc:Fallback>
                  <p:oleObj name="Equation" r:id="rId9" imgW="558720" imgH="177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513" y="4359275"/>
                          <a:ext cx="1181100" cy="3857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4114800" y="43214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或者</a:t>
              </a:r>
              <a:endParaRPr lang="zh-CN" altLang="en-US" sz="2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39871" y="433014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Å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3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0"/>
            <a:ext cx="7315200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三．计算题（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共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40</a:t>
            </a:r>
            <a:r>
              <a:rPr lang="zh-CN" altLang="en-US" sz="24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分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） 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559828"/>
            <a:ext cx="7010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、半径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的无限长圆柱形带电体，电荷体密度可表示为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r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kern="100" dirty="0" err="1">
                <a:latin typeface="Times New Roman" panose="02020603050405020304" pitchFamily="18" charset="0"/>
              </a:rPr>
              <a:t>Ar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≤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，式中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为常量．试求：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        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(1)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圆柱体内各点电场强度大小分布；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(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2)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选与圆柱中心轴线的距离为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处为电势零点，计算圆柱体内各点的电势分布．</a:t>
            </a:r>
            <a:endParaRPr lang="zh-CN" altLang="en-US" sz="2400" b="1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0"/>
            <a:ext cx="1812925" cy="342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819400"/>
            <a:ext cx="70642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7594820" cy="106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6934200" cy="264924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68843"/>
            <a:ext cx="1812925" cy="342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42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72" y="2332470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1618" y="11026"/>
            <a:ext cx="8686800" cy="358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、有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一长直导体圆管，内外半径分别为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200" b="1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200" b="1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，如图，它所载的电流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均匀分布在其横截面上．导体旁边有一绝缘“无限长”直导线，载有电流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，且在中部绕了一个半径为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R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的圆圈．设导体管的轴线与长直导线平行，相距为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d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，而且它们与导体圆圈共面．试求：</a:t>
            </a:r>
          </a:p>
          <a:p>
            <a:pPr indent="2000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）电流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在圆心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O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点处产生的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磁感强度</a:t>
            </a:r>
            <a:r>
              <a:rPr lang="en-US" altLang="zh-CN" sz="2200" b="1" kern="100" dirty="0" smtClean="0">
                <a:latin typeface="Times New Roman" panose="02020603050405020304" pitchFamily="18" charset="0"/>
              </a:rPr>
              <a:t>      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；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）电流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I</a:t>
            </a:r>
            <a:r>
              <a:rPr lang="en-US" altLang="zh-CN" sz="2200" b="1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在圆心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O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点处产生的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磁感强度</a:t>
            </a:r>
            <a:r>
              <a:rPr lang="en-US" altLang="zh-CN" sz="2200" b="1" kern="100" dirty="0" smtClean="0">
                <a:latin typeface="Times New Roman" panose="02020603050405020304" pitchFamily="18" charset="0"/>
              </a:rPr>
              <a:t>       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；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indent="20002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200" b="1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200" b="1" kern="100" dirty="0">
                <a:latin typeface="Times New Roman" panose="02020603050405020304" pitchFamily="18" charset="0"/>
              </a:rPr>
              <a:t>3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）圆心</a:t>
            </a:r>
            <a:r>
              <a:rPr lang="en-US" altLang="zh-CN" sz="2200" b="1" i="1" kern="100" dirty="0">
                <a:latin typeface="Times New Roman" panose="02020603050405020304" pitchFamily="18" charset="0"/>
              </a:rPr>
              <a:t>O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点处总的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磁感强度</a:t>
            </a:r>
            <a:r>
              <a:rPr lang="en-US" altLang="zh-CN" sz="2200" b="1" kern="100" dirty="0" smtClean="0">
                <a:latin typeface="Times New Roman" panose="02020603050405020304" pitchFamily="18" charset="0"/>
              </a:rPr>
              <a:t>     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．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461112"/>
              </p:ext>
            </p:extLst>
          </p:nvPr>
        </p:nvGraphicFramePr>
        <p:xfrm>
          <a:off x="5468072" y="2122271"/>
          <a:ext cx="311727" cy="448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4" imgW="164957" imgH="241091" progId="Equation.DSMT4">
                  <p:embed/>
                </p:oleObj>
              </mc:Choice>
              <mc:Fallback>
                <p:oleObj name="Equation" r:id="rId4" imgW="164957" imgH="24109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072" y="2122271"/>
                        <a:ext cx="311727" cy="448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0905"/>
              </p:ext>
            </p:extLst>
          </p:nvPr>
        </p:nvGraphicFramePr>
        <p:xfrm>
          <a:off x="5442960" y="2644774"/>
          <a:ext cx="3619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960" y="2644774"/>
                        <a:ext cx="361950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023"/>
              </p:ext>
            </p:extLst>
          </p:nvPr>
        </p:nvGraphicFramePr>
        <p:xfrm>
          <a:off x="4186093" y="3139064"/>
          <a:ext cx="2889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8" imgW="152280" imgH="190440" progId="Equation.DSMT4">
                  <p:embed/>
                </p:oleObj>
              </mc:Choice>
              <mc:Fallback>
                <p:oleObj name="Equation" r:id="rId8" imgW="152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093" y="3139064"/>
                        <a:ext cx="288925" cy="3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4847070"/>
            <a:ext cx="6959423" cy="111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1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" y="2133600"/>
            <a:ext cx="6523370" cy="236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3" y="4399962"/>
            <a:ext cx="6523370" cy="2032011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55" y="176645"/>
            <a:ext cx="2514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7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396941" cy="26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04800" y="1524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3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、如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图所示，两条平行长直导线和一个矩形导线框共面，且导线框的一个边与长直导线平行，它到两长直导线的距离分别为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．已知两导线中电流都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                   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其中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w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为常数，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t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为时间．导线框长为</a:t>
            </a:r>
            <a:r>
              <a:rPr lang="en-US" altLang="zh-CN" sz="2400" b="1" i="1" kern="1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b="1" i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宽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，求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：</a:t>
            </a:r>
            <a:endParaRPr lang="en-US" altLang="zh-CN" sz="2400" b="1" kern="1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  (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1)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通过导线框所围面积的磁通量；</a:t>
            </a:r>
          </a:p>
          <a:p>
            <a:r>
              <a:rPr lang="en-US" altLang="zh-CN" sz="2400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(2)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导线框中的感应电动势．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375973"/>
              </p:ext>
            </p:extLst>
          </p:nvPr>
        </p:nvGraphicFramePr>
        <p:xfrm>
          <a:off x="4610100" y="863218"/>
          <a:ext cx="1770138" cy="51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4" imgW="787400" imgH="228600" progId="Equation.DSMT4">
                  <p:embed/>
                </p:oleObj>
              </mc:Choice>
              <mc:Fallback>
                <p:oleObj name="Equation" r:id="rId4" imgW="787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863218"/>
                        <a:ext cx="1770138" cy="5118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72" y="4231020"/>
            <a:ext cx="7613343" cy="19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27392"/>
            <a:ext cx="5805054" cy="2392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2" y="3200400"/>
            <a:ext cx="5909396" cy="2424367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5000"/>
            <a:ext cx="3011002" cy="237797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8600" y="130076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4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、波长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l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的单色光照射某金属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M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表面发生光电效应，发射的光电子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电荷绝对值为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e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，质量为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m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经狭缝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后垂直进入磁感应强度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均匀磁场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如图所示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，今已测出电子在该磁场中作圆周运动的最大半径为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．求：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(1)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金属材料的逸出功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</a:t>
            </a:r>
            <a:endParaRPr lang="zh-CN" altLang="zh-CN" sz="2400" b="1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(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2)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遏止电势差</a:t>
            </a:r>
            <a:r>
              <a:rPr lang="en-US" altLang="zh-CN" sz="2400" b="1" i="1" kern="100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b="1" i="1" kern="100" baseline="-25000" dirty="0" err="1">
                <a:latin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687585"/>
              </p:ext>
            </p:extLst>
          </p:nvPr>
        </p:nvGraphicFramePr>
        <p:xfrm>
          <a:off x="1600200" y="827038"/>
          <a:ext cx="36094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4" imgW="152334" imgH="190417" progId="Equation.DSMT4">
                  <p:embed/>
                </p:oleObj>
              </mc:Choice>
              <mc:Fallback>
                <p:oleObj name="Equation" r:id="rId4" imgW="152334" imgH="1904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27038"/>
                        <a:ext cx="360947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382" y="2767749"/>
            <a:ext cx="4916850" cy="9833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056222"/>
            <a:ext cx="7097668" cy="22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152400"/>
            <a:ext cx="58674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一、选择题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小题，共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分）</a:t>
            </a:r>
            <a:r>
              <a:rPr lang="zh-CN" altLang="en-US" b="1" dirty="0">
                <a:solidFill>
                  <a:srgbClr val="0033CC"/>
                </a:solidFill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533400" y="685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、静电场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中某点电势的数值等于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(A) 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试验电荷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q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置于该点时具有的电势能．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(B) 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单位试验电荷置于该点时具有的电势能．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(C) 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单位正电荷置于该点时具有的电势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能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(D) 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把电荷从该点移到电势零点外力所做的功．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971800" cy="190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33400" y="3548122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、一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电场强度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均匀电场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方向沿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x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轴正向，如图所示．则通过图中一半径为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的半球面的电场强度通量为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0066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(A)   </a:t>
            </a:r>
            <a:r>
              <a:rPr lang="en-US" altLang="zh-CN" sz="2400" b="1" kern="100" dirty="0">
                <a:latin typeface="Symbol" panose="05050102010706020507" pitchFamily="18" charset="2"/>
              </a:rPr>
              <a:t>p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E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(B)   </a:t>
            </a:r>
            <a:r>
              <a:rPr lang="en-US" altLang="zh-CN" sz="2400" b="1" kern="100" dirty="0">
                <a:latin typeface="Symbol" panose="05050102010706020507" pitchFamily="18" charset="2"/>
              </a:rPr>
              <a:t>p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E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/ 2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(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C)   2</a:t>
            </a:r>
            <a:r>
              <a:rPr lang="en-US" altLang="zh-CN" sz="2400" b="1" kern="100" dirty="0">
                <a:latin typeface="Symbol" panose="05050102010706020507" pitchFamily="18" charset="2"/>
                <a:cs typeface="Times New Roman" panose="02020603050405020304" pitchFamily="18" charset="0"/>
              </a:rPr>
              <a:t>p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E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(D)   0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744749"/>
              </p:ext>
            </p:extLst>
          </p:nvPr>
        </p:nvGraphicFramePr>
        <p:xfrm>
          <a:off x="2982728" y="3626608"/>
          <a:ext cx="359143" cy="45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4" imgW="152334" imgH="190417" progId="Equation.DSMT4">
                  <p:embed/>
                </p:oleObj>
              </mc:Choice>
              <mc:Fallback>
                <p:oleObj name="Equation" r:id="rId4" imgW="152334" imgH="1904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728" y="3626608"/>
                        <a:ext cx="359143" cy="454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074346"/>
              </p:ext>
            </p:extLst>
          </p:nvPr>
        </p:nvGraphicFramePr>
        <p:xfrm>
          <a:off x="5105400" y="3640197"/>
          <a:ext cx="359143" cy="45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6" imgW="152334" imgH="190417" progId="Equation.DSMT4">
                  <p:embed/>
                </p:oleObj>
              </mc:Choice>
              <mc:Fallback>
                <p:oleObj name="Equation" r:id="rId6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40197"/>
                        <a:ext cx="359143" cy="454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94869"/>
              </p:ext>
            </p:extLst>
          </p:nvPr>
        </p:nvGraphicFramePr>
        <p:xfrm>
          <a:off x="5695950" y="777875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7" imgW="164880" imgH="177480" progId="Equation.DSMT4">
                  <p:embed/>
                </p:oleObj>
              </mc:Choice>
              <mc:Fallback>
                <p:oleObj name="Equation" r:id="rId7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777875"/>
                        <a:ext cx="495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97627"/>
              </p:ext>
            </p:extLst>
          </p:nvPr>
        </p:nvGraphicFramePr>
        <p:xfrm>
          <a:off x="8274627" y="41529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9" imgW="164880" imgH="164880" progId="Equation.DSMT4">
                  <p:embed/>
                </p:oleObj>
              </mc:Choice>
              <mc:Fallback>
                <p:oleObj name="Equation" r:id="rId9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627" y="4152900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4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6705600" cy="20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264" y="41299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3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、当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一个带电导体达到静电平衡时：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(A) 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表面上电荷密度较大处电势较高．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(B) 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表面曲率较大处电势较高．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                      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    (C) 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导体内部的电势比导体表面的电势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高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(D)  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导体内任一点与其表面上任一点的电势差等于零．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08264" y="2743200"/>
            <a:ext cx="8153400" cy="2308324"/>
            <a:chOff x="308264" y="3048000"/>
            <a:chExt cx="8153400" cy="2308324"/>
          </a:xfrm>
        </p:grpSpPr>
        <p:sp>
          <p:nvSpPr>
            <p:cNvPr id="3" name="矩形 2"/>
            <p:cNvSpPr/>
            <p:nvPr/>
          </p:nvSpPr>
          <p:spPr>
            <a:xfrm>
              <a:off x="308264" y="3048000"/>
              <a:ext cx="81534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b="1" kern="100" dirty="0">
                  <a:latin typeface="Times New Roman" panose="02020603050405020304" pitchFamily="18" charset="0"/>
                </a:rPr>
                <a:t>4</a:t>
              </a:r>
              <a:r>
                <a:rPr lang="zh-CN" altLang="zh-CN" sz="2400" b="1" kern="100" dirty="0" smtClean="0">
                  <a:latin typeface="Times New Roman" panose="02020603050405020304" pitchFamily="18" charset="0"/>
                </a:rPr>
                <a:t>、一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电子以速度</a:t>
              </a:r>
              <a:r>
                <a:rPr lang="en-US" altLang="zh-CN" sz="2400" b="1" kern="1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  </a:t>
              </a:r>
              <a:r>
                <a:rPr lang="zh-CN" altLang="zh-CN" sz="2400" b="1" kern="100" dirty="0" smtClean="0">
                  <a:latin typeface="Times New Roman" panose="02020603050405020304" pitchFamily="18" charset="0"/>
                </a:rPr>
                <a:t>垂直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地进入磁感强度为</a:t>
              </a:r>
              <a:r>
                <a:rPr lang="en-US" altLang="zh-CN" sz="2400" b="1" kern="1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   </a:t>
              </a:r>
              <a:r>
                <a:rPr lang="zh-CN" altLang="zh-CN" sz="2400" b="1" kern="100" dirty="0" smtClean="0">
                  <a:latin typeface="Times New Roman" panose="02020603050405020304" pitchFamily="18" charset="0"/>
                </a:rPr>
                <a:t>的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均匀磁场中，此电子在磁场中运动轨道所围的面积内的磁通量将</a:t>
              </a:r>
              <a:r>
                <a:rPr lang="en-US" altLang="zh-CN" sz="2400" b="1" kern="100" dirty="0">
                  <a:latin typeface="Times New Roman" panose="02020603050405020304" pitchFamily="18" charset="0"/>
                </a:rPr>
                <a:t>                                </a:t>
              </a:r>
              <a:endParaRPr lang="zh-CN" altLang="zh-CN" sz="2400" kern="1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b="1" kern="100" dirty="0">
                  <a:latin typeface="Times New Roman" panose="02020603050405020304" pitchFamily="18" charset="0"/>
                </a:rPr>
                <a:t>    (A)  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正比于</a:t>
              </a:r>
              <a:r>
                <a:rPr lang="en-US" altLang="zh-CN" sz="2400" b="1" i="1" kern="100" dirty="0">
                  <a:latin typeface="Times New Roman" panose="02020603050405020304" pitchFamily="18" charset="0"/>
                </a:rPr>
                <a:t>B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，反比于</a:t>
              </a:r>
              <a:r>
                <a:rPr lang="en-US" altLang="zh-CN" sz="2400" b="1" i="1" kern="100" dirty="0">
                  <a:latin typeface="Bookman Old Style" panose="02050604050505020204" pitchFamily="18" charset="0"/>
                </a:rPr>
                <a:t>v</a:t>
              </a:r>
              <a:r>
                <a:rPr lang="en-US" altLang="zh-CN" sz="2400" b="1" kern="100" baseline="30000" dirty="0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．</a:t>
              </a:r>
              <a:r>
                <a:rPr lang="en-US" altLang="zh-CN" sz="2400" b="1" kern="100" dirty="0">
                  <a:latin typeface="Times New Roman" panose="02020603050405020304" pitchFamily="18" charset="0"/>
                </a:rPr>
                <a:t>    (B) 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反比于</a:t>
              </a:r>
              <a:r>
                <a:rPr lang="en-US" altLang="zh-CN" sz="2400" b="1" i="1" kern="100" dirty="0">
                  <a:latin typeface="Times New Roman" panose="02020603050405020304" pitchFamily="18" charset="0"/>
                </a:rPr>
                <a:t>B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，正比于</a:t>
              </a:r>
              <a:r>
                <a:rPr lang="en-US" altLang="zh-CN" sz="2400" b="1" i="1" kern="100" dirty="0">
                  <a:latin typeface="Bookman Old Style" panose="02050604050505020204" pitchFamily="18" charset="0"/>
                </a:rPr>
                <a:t>v</a:t>
              </a:r>
              <a:r>
                <a:rPr lang="en-US" altLang="zh-CN" sz="2400" b="1" kern="100" baseline="30000" dirty="0">
                  <a:latin typeface="Times New Roman" panose="02020603050405020304" pitchFamily="18" charset="0"/>
                </a:rPr>
                <a:t>2</a:t>
              </a:r>
              <a:r>
                <a:rPr lang="zh-CN" altLang="zh-CN" sz="2400" b="1" kern="100" dirty="0">
                  <a:latin typeface="Times New Roman" panose="02020603050405020304" pitchFamily="18" charset="0"/>
                </a:rPr>
                <a:t>．</a:t>
              </a:r>
              <a:endParaRPr lang="zh-CN" altLang="zh-CN" sz="24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    (</a:t>
              </a:r>
              <a:r>
                <a:rPr lang="en-US" altLang="zh-CN" sz="2400" b="1" kern="100" dirty="0">
                  <a:latin typeface="Times New Roman" panose="02020603050405020304" pitchFamily="18" charset="0"/>
                </a:rPr>
                <a:t>C)  </a:t>
              </a:r>
              <a:r>
                <a: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正比于</a:t>
              </a:r>
              <a:r>
                <a:rPr lang="en-US" altLang="zh-CN" sz="2400" b="1" i="1" kern="100" dirty="0">
                  <a:latin typeface="Times New Roman" panose="02020603050405020304" pitchFamily="18" charset="0"/>
                </a:rPr>
                <a:t>B</a:t>
              </a:r>
              <a:r>
                <a: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，反比于</a:t>
              </a:r>
              <a:r>
                <a:rPr lang="en-US" altLang="zh-CN" sz="2400" b="1" i="1" kern="100" dirty="0">
                  <a:latin typeface="Bookman Old Style" panose="020506040505050202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r>
                <a:rPr lang="en-US" altLang="zh-CN" sz="2400" b="1" kern="100" dirty="0">
                  <a:latin typeface="Times New Roman" panose="02020603050405020304" pitchFamily="18" charset="0"/>
                </a:rPr>
                <a:t>     (D) </a:t>
              </a:r>
              <a:r>
                <a: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反比于</a:t>
              </a:r>
              <a:r>
                <a:rPr lang="en-US" altLang="zh-CN" sz="2400" b="1" i="1" kern="100" dirty="0">
                  <a:latin typeface="Times New Roman" panose="02020603050405020304" pitchFamily="18" charset="0"/>
                </a:rPr>
                <a:t>B</a:t>
              </a:r>
              <a:r>
                <a: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，反比于</a:t>
              </a:r>
              <a:r>
                <a:rPr lang="en-US" altLang="zh-CN" sz="2400" b="1" i="1" kern="100" dirty="0">
                  <a:latin typeface="Bookman Old Style" panose="020506040505050202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zh-CN" sz="24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endParaRPr lang="zh-CN" altLang="en-US" sz="2400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1551383"/>
                </p:ext>
              </p:extLst>
            </p:nvPr>
          </p:nvGraphicFramePr>
          <p:xfrm>
            <a:off x="2743200" y="3200400"/>
            <a:ext cx="312821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4" name="Equation" r:id="rId3" imgW="126725" imgH="177415" progId="Equation.DSMT4">
                    <p:embed/>
                  </p:oleObj>
                </mc:Choice>
                <mc:Fallback>
                  <p:oleObj name="Equation" r:id="rId3" imgW="126725" imgH="17741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200400"/>
                          <a:ext cx="312821" cy="457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790637"/>
                </p:ext>
              </p:extLst>
            </p:nvPr>
          </p:nvGraphicFramePr>
          <p:xfrm>
            <a:off x="6145143" y="3200400"/>
            <a:ext cx="347275" cy="439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5" name="Equation" r:id="rId5" imgW="152334" imgH="190417" progId="Equation.DSMT4">
                    <p:embed/>
                  </p:oleObj>
                </mc:Choice>
                <mc:Fallback>
                  <p:oleObj name="Equation" r:id="rId5" imgW="152334" imgH="19041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5143" y="3200400"/>
                          <a:ext cx="347275" cy="4398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18" y="4953000"/>
            <a:ext cx="2189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54429"/>
              </p:ext>
            </p:extLst>
          </p:nvPr>
        </p:nvGraphicFramePr>
        <p:xfrm>
          <a:off x="5486400" y="99997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997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56320"/>
              </p:ext>
            </p:extLst>
          </p:nvPr>
        </p:nvGraphicFramePr>
        <p:xfrm>
          <a:off x="7391400" y="3335482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0" imgW="164880" imgH="164880" progId="Equation.DSMT4">
                  <p:embed/>
                </p:oleObj>
              </mc:Choice>
              <mc:Fallback>
                <p:oleObj name="Equation" r:id="rId10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335482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6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54000" y="0"/>
            <a:ext cx="8401050" cy="342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如图，在一圆形电流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所在的平面内，选取一个同心圆形闭合回路</a:t>
            </a:r>
            <a:r>
              <a:rPr kumimoji="1"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，则由安培环路定理可知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）                             且环路上任意一点 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）                            且环路上任意一点           ．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）                            且环路上任意一点           ．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    （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）                            且环路上任意一点</a:t>
            </a:r>
            <a:r>
              <a:rPr kumimoji="1"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常量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308100" y="690563"/>
          <a:ext cx="1406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9" r:id="rId3" imgW="723586" imgH="304668" progId="Equation.3">
                  <p:embed/>
                </p:oleObj>
              </mc:Choice>
              <mc:Fallback>
                <p:oleObj r:id="rId3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690563"/>
                        <a:ext cx="14065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1260475" y="1365250"/>
          <a:ext cx="1597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r:id="rId5" imgW="723586" imgH="304668" progId="Equation.3">
                  <p:embed/>
                </p:oleObj>
              </mc:Choice>
              <mc:Fallback>
                <p:oleObj r:id="rId5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365250"/>
                        <a:ext cx="15970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15046"/>
              </p:ext>
            </p:extLst>
          </p:nvPr>
        </p:nvGraphicFramePr>
        <p:xfrm>
          <a:off x="5091113" y="1480940"/>
          <a:ext cx="6953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r:id="rId7" imgW="368140" imgH="177723" progId="Equation.3">
                  <p:embed/>
                </p:oleObj>
              </mc:Choice>
              <mc:Fallback>
                <p:oleObj r:id="rId7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1480940"/>
                        <a:ext cx="6953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222375" y="2027238"/>
          <a:ext cx="1450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r:id="rId9" imgW="723586" imgH="304668" progId="Equation.3">
                  <p:embed/>
                </p:oleObj>
              </mc:Choice>
              <mc:Fallback>
                <p:oleObj r:id="rId9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027238"/>
                        <a:ext cx="14509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253021"/>
              </p:ext>
            </p:extLst>
          </p:nvPr>
        </p:nvGraphicFramePr>
        <p:xfrm>
          <a:off x="5131811" y="2209295"/>
          <a:ext cx="685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" r:id="rId11" imgW="368140" imgH="177723" progId="Equation.3">
                  <p:embed/>
                </p:oleObj>
              </mc:Choice>
              <mc:Fallback>
                <p:oleObj r:id="rId11" imgW="36814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811" y="2209295"/>
                        <a:ext cx="6858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193800" y="2832100"/>
          <a:ext cx="16779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r:id="rId13" imgW="723586" imgH="304668" progId="Equation.3">
                  <p:embed/>
                </p:oleObj>
              </mc:Choice>
              <mc:Fallback>
                <p:oleObj r:id="rId13" imgW="72358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832100"/>
                        <a:ext cx="16779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6546434" y="1065213"/>
            <a:ext cx="2108616" cy="1917700"/>
            <a:chOff x="7522" y="1593"/>
            <a:chExt cx="2313" cy="2112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091" y="1893"/>
              <a:ext cx="1455" cy="151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7801" y="1593"/>
              <a:ext cx="2034" cy="21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8771" y="2600"/>
            <a:ext cx="94" cy="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5" r:id="rId15" imgW="114102" imgH="114102" progId="Equation.3">
                    <p:embed/>
                  </p:oleObj>
                </mc:Choice>
                <mc:Fallback>
                  <p:oleObj r:id="rId15" imgW="114102" imgH="1141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1" y="2600"/>
                          <a:ext cx="94" cy="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569423"/>
                </p:ext>
              </p:extLst>
            </p:nvPr>
          </p:nvGraphicFramePr>
          <p:xfrm>
            <a:off x="7522" y="2418"/>
            <a:ext cx="26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6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2" y="2418"/>
                          <a:ext cx="269" cy="36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7801" y="2530"/>
              <a:ext cx="0" cy="1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8647" y="1893"/>
            <a:ext cx="25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7" r:id="rId19" imgW="139639" imgH="152334" progId="Equation.3">
                    <p:embed/>
                  </p:oleObj>
                </mc:Choice>
                <mc:Fallback>
                  <p:oleObj r:id="rId19" imgW="139639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7" y="1893"/>
                          <a:ext cx="258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492744"/>
                </p:ext>
              </p:extLst>
            </p:nvPr>
          </p:nvGraphicFramePr>
          <p:xfrm>
            <a:off x="8732" y="2640"/>
            <a:ext cx="26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8" r:id="rId21" imgW="152202" imgH="177569" progId="Equation.3">
                    <p:embed/>
                  </p:oleObj>
                </mc:Choice>
                <mc:Fallback>
                  <p:oleObj r:id="rId21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2" y="2640"/>
                          <a:ext cx="266" cy="3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320675" y="3386974"/>
            <a:ext cx="8267700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6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真空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中一根无限长直细导线上通电流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，则距导线垂直距离为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的空间某点处的磁能密度为</a:t>
            </a:r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87055" y="4502622"/>
            <a:ext cx="5578015" cy="2022800"/>
            <a:chOff x="687055" y="4502622"/>
            <a:chExt cx="5578015" cy="2022800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554995"/>
                </p:ext>
              </p:extLst>
            </p:nvPr>
          </p:nvGraphicFramePr>
          <p:xfrm>
            <a:off x="1537955" y="4502622"/>
            <a:ext cx="1557702" cy="829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9" name="Equation" r:id="rId23" imgW="761669" imgH="406224" progId="Equation.DSMT4">
                    <p:embed/>
                  </p:oleObj>
                </mc:Choice>
                <mc:Fallback>
                  <p:oleObj name="Equation" r:id="rId23" imgW="761669" imgH="406224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955" y="4502622"/>
                          <a:ext cx="1557702" cy="829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902071"/>
                </p:ext>
              </p:extLst>
            </p:nvPr>
          </p:nvGraphicFramePr>
          <p:xfrm>
            <a:off x="4344655" y="4524184"/>
            <a:ext cx="1492915" cy="88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0" name="Equation" r:id="rId25" imgW="761669" imgH="444307" progId="Equation.DSMT4">
                    <p:embed/>
                  </p:oleObj>
                </mc:Choice>
                <mc:Fallback>
                  <p:oleObj name="Equation" r:id="rId25" imgW="761669" imgH="444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655" y="4524184"/>
                          <a:ext cx="1492915" cy="883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561372"/>
                </p:ext>
              </p:extLst>
            </p:nvPr>
          </p:nvGraphicFramePr>
          <p:xfrm>
            <a:off x="1612133" y="5480024"/>
            <a:ext cx="1425543" cy="1045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" name="Equation" r:id="rId27" imgW="596900" imgH="431800" progId="Equation.DSMT4">
                    <p:embed/>
                  </p:oleObj>
                </mc:Choice>
                <mc:Fallback>
                  <p:oleObj name="Equation" r:id="rId27" imgW="596900" imgH="431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133" y="5480024"/>
                          <a:ext cx="1425543" cy="10453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153548"/>
                </p:ext>
              </p:extLst>
            </p:nvPr>
          </p:nvGraphicFramePr>
          <p:xfrm>
            <a:off x="4333832" y="5576146"/>
            <a:ext cx="1492915" cy="88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2" name="Equation" r:id="rId29" imgW="761669" imgH="444307" progId="Equation.DSMT4">
                    <p:embed/>
                  </p:oleObj>
                </mc:Choice>
                <mc:Fallback>
                  <p:oleObj name="Equation" r:id="rId29" imgW="761669" imgH="444307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832" y="5576146"/>
                          <a:ext cx="1492915" cy="883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矩形 28"/>
            <p:cNvSpPr/>
            <p:nvPr/>
          </p:nvSpPr>
          <p:spPr>
            <a:xfrm>
              <a:off x="687055" y="4602861"/>
              <a:ext cx="557801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 (A)                             (B)  </a:t>
              </a:r>
              <a:endParaRPr lang="zh-CN" altLang="zh-CN" sz="2400" kern="100" dirty="0" smtClean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 (C)                </a:t>
              </a:r>
              <a:r>
                <a:rPr lang="en-US" altLang="zh-CN" sz="24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400" b="1" kern="100" dirty="0" smtClean="0">
                  <a:latin typeface="Times New Roman" panose="02020603050405020304" pitchFamily="18" charset="0"/>
                </a:rPr>
                <a:t>(D) </a:t>
              </a:r>
              <a:r>
                <a:rPr lang="en-US" altLang="zh-CN" sz="2400" b="1" kern="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dirty="0"/>
            </a:p>
          </p:txBody>
        </p:sp>
      </p:grpSp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970491"/>
              </p:ext>
            </p:extLst>
          </p:nvPr>
        </p:nvGraphicFramePr>
        <p:xfrm>
          <a:off x="3997625" y="3048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31" imgW="164880" imgH="164880" progId="Equation.DSMT4">
                  <p:embed/>
                </p:oleObj>
              </mc:Choice>
              <mc:Fallback>
                <p:oleObj name="Equation" r:id="rId31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625" y="304800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970491"/>
              </p:ext>
            </p:extLst>
          </p:nvPr>
        </p:nvGraphicFramePr>
        <p:xfrm>
          <a:off x="4960793" y="3998659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33" imgW="164880" imgH="164880" progId="Equation.DSMT4">
                  <p:embed/>
                </p:oleObj>
              </mc:Choice>
              <mc:Fallback>
                <p:oleObj name="Equation" r:id="rId3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793" y="3998659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83058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7.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两个通有电流的平面圆线圈相距不远，如果要使其互感系数近似为零，则应调整线圈的取向使 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(A) </a:t>
            </a:r>
            <a:r>
              <a:rPr lang="zh-CN" altLang="en-US" sz="2400" b="1" dirty="0">
                <a:latin typeface="Times New Roman" panose="02020603050405020304" pitchFamily="18" charset="0"/>
              </a:rPr>
              <a:t>两线圈平面都平行于两圆心连线．                         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(B) </a:t>
            </a:r>
            <a:r>
              <a:rPr lang="zh-CN" altLang="en-US" sz="2400" b="1" dirty="0">
                <a:latin typeface="Times New Roman" panose="02020603050405020304" pitchFamily="18" charset="0"/>
              </a:rPr>
              <a:t>两线圈平面都垂直于两圆心连线．                         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(C)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一个线圈平面平行于两圆心连线，另一个线圈平面垂直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于两圆心连线．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(D) </a:t>
            </a:r>
            <a:r>
              <a:rPr lang="zh-CN" altLang="en-US" sz="2400" b="1" dirty="0">
                <a:latin typeface="Times New Roman" panose="02020603050405020304" pitchFamily="18" charset="0"/>
              </a:rPr>
              <a:t>两线圈中电流方向相反． 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23645"/>
              </p:ext>
            </p:extLst>
          </p:nvPr>
        </p:nvGraphicFramePr>
        <p:xfrm>
          <a:off x="5562600" y="533400"/>
          <a:ext cx="495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"/>
                        <a:ext cx="495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63236" y="3124200"/>
            <a:ext cx="8778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8.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在原子的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K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壳层中，电子可能具有的四个量子数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1" i="1" kern="100" dirty="0" smtClean="0">
                <a:effectLst/>
                <a:latin typeface="Times New Roman" panose="02020603050405020304" pitchFamily="18" charset="0"/>
              </a:rPr>
              <a:t>n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i="1" kern="100" dirty="0" smtClean="0">
                <a:effectLst/>
                <a:latin typeface="Times New Roman" panose="02020603050405020304" pitchFamily="18" charset="0"/>
              </a:rPr>
              <a:t>l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i="1" kern="100" dirty="0" smtClean="0">
                <a:effectLst/>
                <a:latin typeface="Times New Roman" panose="02020603050405020304" pitchFamily="18" charset="0"/>
              </a:rPr>
              <a:t>m</a:t>
            </a:r>
            <a:r>
              <a:rPr lang="en-US" altLang="zh-CN" sz="2400" b="1" i="1" kern="100" baseline="-25000" dirty="0" smtClean="0">
                <a:effectLst/>
                <a:latin typeface="Times New Roman" panose="02020603050405020304" pitchFamily="18" charset="0"/>
              </a:rPr>
              <a:t>l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i="1" kern="100" dirty="0" err="1" smtClean="0">
                <a:effectLst/>
                <a:latin typeface="Times New Roman" panose="02020603050405020304" pitchFamily="18" charset="0"/>
              </a:rPr>
              <a:t>m</a:t>
            </a:r>
            <a:r>
              <a:rPr lang="en-US" altLang="zh-CN" sz="2400" b="1" i="1" kern="100" baseline="-25000" dirty="0" err="1" smtClean="0">
                <a:effectLst/>
                <a:latin typeface="Times New Roman" panose="02020603050405020304" pitchFamily="18" charset="0"/>
              </a:rPr>
              <a:t>s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是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</a:t>
            </a:r>
            <a:endParaRPr lang="zh-CN" altLang="zh-CN" sz="2400" kern="100" dirty="0" smtClean="0">
              <a:effectLst/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(1)  (1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1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/2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  (2)  (1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1/2)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</a:t>
            </a:r>
            <a:endParaRPr lang="zh-CN" altLang="zh-CN" sz="2400" kern="100" dirty="0" smtClean="0">
              <a:effectLst/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(3)  (2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-1/2)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 (4)  (1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-1/2)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</a:t>
            </a:r>
            <a:endParaRPr lang="zh-CN" altLang="zh-CN" sz="2400" kern="100" dirty="0" smtClean="0">
              <a:effectLst/>
              <a:latin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以上四种取值中，哪些是正确的？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                                </a:t>
            </a:r>
            <a:endParaRPr lang="zh-CN" altLang="zh-CN" sz="2400" kern="100" dirty="0" smtClean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(A) 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只有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(1)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(3)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是正确的．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       (B) 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只有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(2)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(4)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是正确的．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                        </a:t>
            </a:r>
            <a:endParaRPr lang="zh-CN" altLang="zh-CN" sz="2400" kern="100" dirty="0" smtClean="0">
              <a:effectLst/>
              <a:latin typeface="Times New Roman" panose="02020603050405020304" pitchFamily="18" charset="0"/>
            </a:endParaRPr>
          </a:p>
          <a:p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(C) 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(2)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(3)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(4)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是正确的．</a:t>
            </a:r>
            <a:r>
              <a:rPr lang="en-US" altLang="zh-CN" sz="2400" b="1" kern="100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(D) 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全部是正确的．</a:t>
            </a:r>
            <a:endParaRPr lang="zh-CN" altLang="en-US" sz="2400" dirty="0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07916"/>
              </p:ext>
            </p:extLst>
          </p:nvPr>
        </p:nvGraphicFramePr>
        <p:xfrm>
          <a:off x="5410200" y="5045075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045075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0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76200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9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、硫化镉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1" kern="100" dirty="0" err="1" smtClean="0">
                <a:effectLst/>
                <a:latin typeface="Times New Roman" panose="02020603050405020304" pitchFamily="18" charset="0"/>
              </a:rPr>
              <a:t>CdS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晶体的禁带宽度为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2.42 eV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，要使这种晶体产生本征光电导，入射到晶体上的光的波长不能大于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</a:t>
            </a:r>
            <a:endParaRPr lang="zh-CN" altLang="zh-CN" sz="2400" kern="100" dirty="0" smtClean="0">
              <a:effectLst/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  (A)  650 nm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(B)  628 nm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 (C)  550 nm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 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(D)  514 nm</a:t>
            </a:r>
            <a:r>
              <a:rPr lang="zh-CN" altLang="zh-CN" sz="2400" b="1" kern="100" dirty="0" smtClean="0">
                <a:effectLst/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 smtClean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(</a:t>
            </a:r>
            <a:r>
              <a:rPr lang="zh-CN" altLang="zh-CN" sz="20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普朗克常量</a:t>
            </a:r>
            <a:r>
              <a:rPr lang="en-US" altLang="zh-CN" sz="2000" b="1" i="1" kern="100" dirty="0" smtClean="0">
                <a:effectLst/>
                <a:latin typeface="Times New Roman" panose="02020603050405020304" pitchFamily="18" charset="0"/>
              </a:rPr>
              <a:t>h 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=6.63</a:t>
            </a:r>
            <a:r>
              <a:rPr lang="zh-CN" altLang="zh-CN" sz="20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000" b="1" kern="100" baseline="30000" dirty="0" smtClean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kern="100" baseline="30000" dirty="0" smtClean="0">
                <a:effectLst/>
                <a:latin typeface="Times New Roman" panose="02020603050405020304" pitchFamily="18" charset="0"/>
              </a:rPr>
              <a:t>34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 J</a:t>
            </a:r>
            <a:r>
              <a:rPr lang="zh-CN" altLang="zh-CN" sz="2000" b="1" kern="100" dirty="0">
                <a:cs typeface="Times New Roman" panose="02020603050405020304" pitchFamily="18" charset="0"/>
              </a:rPr>
              <a:t>·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s</a:t>
            </a:r>
            <a:r>
              <a:rPr lang="zh-CN" altLang="zh-CN" sz="20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，基本电荷</a:t>
            </a:r>
            <a:r>
              <a:rPr lang="en-US" altLang="zh-CN" sz="2000" b="1" i="1" kern="100" dirty="0" smtClean="0">
                <a:effectLst/>
                <a:latin typeface="Times New Roman" panose="02020603050405020304" pitchFamily="18" charset="0"/>
              </a:rPr>
              <a:t>e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 =1.60</a:t>
            </a:r>
            <a:r>
              <a:rPr lang="zh-CN" altLang="zh-CN" sz="20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10</a:t>
            </a:r>
            <a:r>
              <a:rPr lang="en-US" altLang="zh-CN" sz="2000" b="1" kern="100" baseline="30000" dirty="0" smtClean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kern="100" baseline="30000" dirty="0" smtClean="0">
                <a:effectLst/>
                <a:latin typeface="Times New Roman" panose="02020603050405020304" pitchFamily="18" charset="0"/>
              </a:rPr>
              <a:t>19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 C</a:t>
            </a:r>
            <a:r>
              <a:rPr lang="zh-CN" altLang="zh-CN" sz="2000" b="1" kern="1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1 nm = 10</a:t>
            </a:r>
            <a:r>
              <a:rPr lang="en-US" altLang="zh-CN" sz="2000" b="1" kern="100" baseline="30000" dirty="0" smtClean="0">
                <a:effectLst/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CN" sz="2000" b="1" kern="100" baseline="30000" dirty="0" smtClean="0">
                <a:effectLst/>
                <a:latin typeface="Times New Roman" panose="02020603050405020304" pitchFamily="18" charset="0"/>
              </a:rPr>
              <a:t>9</a:t>
            </a:r>
            <a:r>
              <a:rPr lang="en-US" altLang="zh-CN" sz="2000" b="1" kern="100" dirty="0" smtClean="0">
                <a:effectLst/>
                <a:latin typeface="Times New Roman" panose="02020603050405020304" pitchFamily="18" charset="0"/>
              </a:rPr>
              <a:t> m)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04800" y="2286000"/>
            <a:ext cx="8416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、 两个惯性系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i="1" kern="100" dirty="0">
                <a:latin typeface="Times New Roman" panose="02020603050405020304" pitchFamily="18" charset="0"/>
              </a:rPr>
              <a:t>′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，沿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( </a:t>
            </a:r>
            <a:r>
              <a:rPr lang="en-US" altLang="zh-CN" sz="2400" b="1" i="1" kern="1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400" b="1" i="1" kern="100" dirty="0" smtClean="0">
                <a:latin typeface="Times New Roman" panose="02020603050405020304" pitchFamily="18" charset="0"/>
              </a:rPr>
              <a:t>′</a:t>
            </a:r>
            <a:r>
              <a:rPr lang="en-US" altLang="zh-CN" sz="2400" b="1" i="1" kern="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轴方向作匀速相对运动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.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设在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i="1" kern="100" dirty="0">
                <a:latin typeface="Times New Roman" panose="02020603050405020304" pitchFamily="18" charset="0"/>
              </a:rPr>
              <a:t>′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系中某点先后发生两个事件，用静止于该系的钟测出两事件的时间间隔为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t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，而用固定在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系的钟测出这两个事件的时间间隔为</a:t>
            </a:r>
            <a:r>
              <a:rPr lang="en-US" altLang="zh-CN" sz="2400" b="1" i="1" kern="100" dirty="0" smtClean="0">
                <a:latin typeface="Symbol" panose="05050102010706020507" pitchFamily="18" charset="2"/>
              </a:rPr>
              <a:t>t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．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又在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i="1" kern="100" dirty="0">
                <a:latin typeface="Times New Roman" panose="02020603050405020304" pitchFamily="18" charset="0"/>
              </a:rPr>
              <a:t>′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系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x</a:t>
            </a:r>
            <a:r>
              <a:rPr lang="zh-CN" altLang="zh-CN" sz="2400" b="1" i="1" kern="100" dirty="0">
                <a:latin typeface="Times New Roman" panose="02020603050405020304" pitchFamily="18" charset="0"/>
              </a:rPr>
              <a:t>′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轴上放置一静止于该系，长度为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的细杆，从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系测得此杆的长度为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l, 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则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(A)  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t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&lt; 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t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&lt; 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(B)  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t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&lt; </a:t>
            </a:r>
            <a:r>
              <a:rPr lang="en-US" altLang="zh-CN" sz="2400" b="1" i="1" kern="100" dirty="0">
                <a:latin typeface="Symbol" panose="05050102010706020507" pitchFamily="18" charset="2"/>
              </a:rPr>
              <a:t>t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；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&gt; 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 smtClean="0">
                <a:latin typeface="Times New Roman" panose="02020603050405020304" pitchFamily="18" charset="0"/>
              </a:rPr>
              <a:t>   (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C)  </a:t>
            </a:r>
            <a:r>
              <a:rPr lang="en-US" altLang="zh-CN" sz="2400" b="1" i="1" kern="100" dirty="0">
                <a:latin typeface="Symbol" panose="05050102010706020507" pitchFamily="18" charset="2"/>
                <a:cs typeface="Times New Roman" panose="02020603050405020304" pitchFamily="18" charset="0"/>
              </a:rPr>
              <a:t>t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&gt; </a:t>
            </a:r>
            <a:r>
              <a:rPr lang="en-US" altLang="zh-CN" sz="2400" b="1" i="1" kern="100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&gt; 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     (D)  </a:t>
            </a:r>
            <a:r>
              <a:rPr lang="en-US" altLang="zh-CN" sz="2400" b="1" i="1" kern="100" dirty="0">
                <a:latin typeface="Symbol" panose="05050102010706020507" pitchFamily="18" charset="2"/>
                <a:cs typeface="Times New Roman" panose="02020603050405020304" pitchFamily="18" charset="0"/>
              </a:rPr>
              <a:t>t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&gt; </a:t>
            </a:r>
            <a:r>
              <a:rPr lang="en-US" altLang="zh-CN" sz="2400" b="1" i="1" kern="100" dirty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 &lt; 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kern="1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95896"/>
              </p:ext>
            </p:extLst>
          </p:nvPr>
        </p:nvGraphicFramePr>
        <p:xfrm>
          <a:off x="7010400" y="6858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85800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95896"/>
              </p:ext>
            </p:extLst>
          </p:nvPr>
        </p:nvGraphicFramePr>
        <p:xfrm>
          <a:off x="4324350" y="4572000"/>
          <a:ext cx="49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5" imgW="164880" imgH="164880" progId="Equation.DSMT4">
                  <p:embed/>
                </p:oleObj>
              </mc:Choice>
              <mc:Fallback>
                <p:oleObj name="Equation" r:id="rId5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572000"/>
                        <a:ext cx="49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7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28600" y="0"/>
            <a:ext cx="746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简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</a:rPr>
              <a:t>答和简单计算题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小题，共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30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分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3" name="矩形 2"/>
          <p:cNvSpPr/>
          <p:nvPr/>
        </p:nvSpPr>
        <p:spPr>
          <a:xfrm>
            <a:off x="242455" y="828644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静电力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做功有何特点？这表明静电场是什么性质的场？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5" y="1905000"/>
            <a:ext cx="870314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1000" y="1524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图，半圆形线圈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(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)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通有电流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．线圈处在与线圈平面平行向右的均匀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磁场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．试求：线圈所受磁力矩的大小和方向？</a:t>
            </a:r>
            <a:endParaRPr lang="zh-CN" altLang="en-US" sz="24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89193"/>
              </p:ext>
            </p:extLst>
          </p:nvPr>
        </p:nvGraphicFramePr>
        <p:xfrm>
          <a:off x="3865418" y="532623"/>
          <a:ext cx="347275" cy="43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3" imgW="152334" imgH="190417" progId="Equation.DSMT4">
                  <p:embed/>
                </p:oleObj>
              </mc:Choice>
              <mc:Fallback>
                <p:oleObj name="Equation" r:id="rId3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418" y="532623"/>
                        <a:ext cx="347275" cy="439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58649"/>
            <a:ext cx="2286000" cy="245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15" y="3462867"/>
            <a:ext cx="695695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130076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</a:rPr>
              <a:t>3</a:t>
            </a:r>
            <a:r>
              <a:rPr lang="zh-CN" altLang="zh-CN" sz="2400" b="1" kern="100" dirty="0" smtClean="0">
                <a:latin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图所示，线圈的自感系数为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L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，闭合开关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K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电流达到稳定值</a:t>
            </a:r>
            <a:r>
              <a:rPr lang="en-US" altLang="zh-CN" sz="2400" b="1" i="1" kern="100" dirty="0">
                <a:latin typeface="Times New Roman" panose="02020603050405020304" pitchFamily="18" charset="0"/>
              </a:rPr>
              <a:t>I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时，线圈中储存的自感磁能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）这能量是由什么能量转化来的？（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）试分析：能量转化过程是如何实现的？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729261"/>
              </p:ext>
            </p:extLst>
          </p:nvPr>
        </p:nvGraphicFramePr>
        <p:xfrm>
          <a:off x="5257800" y="912093"/>
          <a:ext cx="1385452" cy="7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685800" imgH="393700" progId="Equation.DSMT4">
                  <p:embed/>
                </p:oleObj>
              </mc:Choice>
              <mc:Fallback>
                <p:oleObj name="Equation" r:id="rId3" imgW="6858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2093"/>
                        <a:ext cx="1385452" cy="78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9" name="图片 1" descr="C:\Documents and Settings\Administrator\Application Data\Tencent\Users\68777283\QQ\WinTemp\RichOle\1[KP85AEB7JWI~2GJV(KHZ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06017"/>
            <a:ext cx="29123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09" y="4267200"/>
            <a:ext cx="8536129" cy="13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1656</Words>
  <Application>Microsoft Office PowerPoint</Application>
  <PresentationFormat>全屏显示(4:3)</PresentationFormat>
  <Paragraphs>79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华文新魏</vt:lpstr>
      <vt:lpstr>楷体_GB2312</vt:lpstr>
      <vt:lpstr>宋体</vt:lpstr>
      <vt:lpstr>Arial</vt:lpstr>
      <vt:lpstr>Bookman Old Style</vt:lpstr>
      <vt:lpstr>Symbol</vt:lpstr>
      <vt:lpstr>Times New Roman</vt:lpstr>
      <vt:lpstr>默认设计模板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ysd</dc:creator>
  <cp:lastModifiedBy>admin</cp:lastModifiedBy>
  <cp:revision>33</cp:revision>
  <cp:lastPrinted>1601-01-01T00:00:00Z</cp:lastPrinted>
  <dcterms:created xsi:type="dcterms:W3CDTF">1601-01-01T00:00:00Z</dcterms:created>
  <dcterms:modified xsi:type="dcterms:W3CDTF">2016-12-13T07:15:22Z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