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256" r:id="rId3"/>
    <p:sldId id="281" r:id="rId4"/>
    <p:sldId id="282" r:id="rId5"/>
    <p:sldId id="261" r:id="rId6"/>
    <p:sldId id="263" r:id="rId7"/>
    <p:sldId id="264" r:id="rId8"/>
    <p:sldId id="258" r:id="rId9"/>
    <p:sldId id="259" r:id="rId10"/>
    <p:sldId id="260" r:id="rId11"/>
    <p:sldId id="262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83" r:id="rId20"/>
  </p:sldIdLst>
  <p:sldSz cx="9144000" cy="6858000" type="screen4x3"/>
  <p:notesSz cx="6815138" cy="9944100"/>
  <p:defaultTextStyle>
    <a:defPPr>
      <a:defRPr lang="en-GB"/>
    </a:defPPr>
    <a:lvl1pPr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 baseline="-250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1pPr>
    <a:lvl2pPr marL="742950" indent="-28575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 baseline="-250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2pPr>
    <a:lvl3pPr marL="11430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 baseline="-250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3pPr>
    <a:lvl4pPr marL="16002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 baseline="-250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4pPr>
    <a:lvl5pPr marL="20574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 baseline="-250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 baseline="-250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 baseline="-250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 baseline="-250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 baseline="-250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8">
          <p15:clr>
            <a:srgbClr val="A4A3A4"/>
          </p15:clr>
        </p15:guide>
        <p15:guide id="2" pos="19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CCE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422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8"/>
        <p:guide pos="19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931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5931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975CD749-9EC1-4355-8E63-E691CB94FC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477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15138" cy="9944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15138" cy="9944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15138" cy="9944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3925" y="755650"/>
            <a:ext cx="4960938" cy="37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1038" y="4722967"/>
            <a:ext cx="5446712" cy="44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52750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 baseline="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zh-CN" alt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857626" y="1"/>
            <a:ext cx="2951163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 baseline="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444325"/>
            <a:ext cx="2952750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 baseline="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7626" y="9444325"/>
            <a:ext cx="2951163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 baseline="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AD8ECAE4-8D12-49E6-97A0-42FCC7AE373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52161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2B4317-DFA7-480E-9A6F-C136B1A8E301}" type="slidenum">
              <a:rPr lang="zh-CN" altLang="en-GB"/>
              <a:pPr/>
              <a:t>1</a:t>
            </a:fld>
            <a:endParaRPr lang="en-GB" altLang="zh-CN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755650"/>
            <a:ext cx="4964112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1038" y="4722966"/>
            <a:ext cx="5448300" cy="44706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357" tIns="41678" rIns="83357" bIns="4167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9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2BA59B-23C5-4815-AA3E-D60FBF816A7E}" type="slidenum">
              <a:rPr lang="zh-CN" altLang="en-GB"/>
              <a:pPr/>
              <a:t>13</a:t>
            </a:fld>
            <a:endParaRPr lang="en-GB" altLang="zh-CN"/>
          </a:p>
        </p:txBody>
      </p:sp>
      <p:sp>
        <p:nvSpPr>
          <p:cNvPr id="583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9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021D85-AF3E-4ADD-94D9-A86006C44C4E}" type="slidenum">
              <a:rPr lang="zh-CN" altLang="en-GB"/>
              <a:pPr/>
              <a:t>14</a:t>
            </a:fld>
            <a:endParaRPr lang="en-GB" altLang="zh-CN"/>
          </a:p>
        </p:txBody>
      </p:sp>
      <p:sp>
        <p:nvSpPr>
          <p:cNvPr id="604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04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2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B93EA7-64BB-4882-9AC3-3D91E4FA3B08}" type="slidenum">
              <a:rPr lang="zh-CN" altLang="en-GB"/>
              <a:pPr/>
              <a:t>15</a:t>
            </a:fld>
            <a:endParaRPr lang="en-GB" altLang="zh-CN"/>
          </a:p>
        </p:txBody>
      </p:sp>
      <p:sp>
        <p:nvSpPr>
          <p:cNvPr id="62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74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6AED6-59D8-423E-9898-4EE434F446C5}" type="slidenum">
              <a:rPr lang="zh-CN" altLang="en-GB"/>
              <a:pPr/>
              <a:t>16</a:t>
            </a:fld>
            <a:endParaRPr lang="en-GB" altLang="zh-CN"/>
          </a:p>
        </p:txBody>
      </p:sp>
      <p:sp>
        <p:nvSpPr>
          <p:cNvPr id="645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5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80D204-2633-4A3E-A01D-1157BA342D28}" type="slidenum">
              <a:rPr lang="zh-CN" altLang="en-GB"/>
              <a:pPr/>
              <a:t>17</a:t>
            </a:fld>
            <a:endParaRPr lang="en-GB" altLang="zh-CN"/>
          </a:p>
        </p:txBody>
      </p:sp>
      <p:sp>
        <p:nvSpPr>
          <p:cNvPr id="665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6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C8AB06-47CC-4AE0-A8DF-2325CEEDC0CE}" type="slidenum">
              <a:rPr lang="zh-CN" altLang="en-GB"/>
              <a:pPr/>
              <a:t>4</a:t>
            </a:fld>
            <a:endParaRPr lang="en-GB" altLang="zh-CN"/>
          </a:p>
        </p:txBody>
      </p:sp>
      <p:sp>
        <p:nvSpPr>
          <p:cNvPr id="4608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4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1C8AFD-1944-4A59-A732-1D1C91334C43}" type="slidenum">
              <a:rPr lang="zh-CN" altLang="en-GB"/>
              <a:pPr/>
              <a:t>5</a:t>
            </a:fld>
            <a:endParaRPr lang="en-GB" altLang="zh-CN"/>
          </a:p>
        </p:txBody>
      </p:sp>
      <p:sp>
        <p:nvSpPr>
          <p:cNvPr id="501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3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6E7AC2-A64C-4F92-B22F-DEFA57E08488}" type="slidenum">
              <a:rPr lang="zh-CN" altLang="en-GB"/>
              <a:pPr/>
              <a:t>6</a:t>
            </a:fld>
            <a:endParaRPr lang="en-GB" altLang="zh-CN"/>
          </a:p>
        </p:txBody>
      </p:sp>
      <p:sp>
        <p:nvSpPr>
          <p:cNvPr id="522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4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4D163D-669A-4065-BC6A-6079FEC41FCC}" type="slidenum">
              <a:rPr lang="zh-CN" altLang="en-GB"/>
              <a:pPr/>
              <a:t>7</a:t>
            </a:fld>
            <a:endParaRPr lang="en-GB" altLang="zh-CN"/>
          </a:p>
        </p:txBody>
      </p:sp>
      <p:sp>
        <p:nvSpPr>
          <p:cNvPr id="399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399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7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9D8C9E-8377-4182-9EFA-5A70E180786D}" type="slidenum">
              <a:rPr lang="zh-CN" altLang="en-GB"/>
              <a:pPr/>
              <a:t>8</a:t>
            </a:fld>
            <a:endParaRPr lang="en-GB" altLang="zh-CN"/>
          </a:p>
        </p:txBody>
      </p:sp>
      <p:sp>
        <p:nvSpPr>
          <p:cNvPr id="419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9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2B88C9-73BF-497C-A292-D1027D81E2F0}" type="slidenum">
              <a:rPr lang="zh-CN" altLang="en-GB"/>
              <a:pPr/>
              <a:t>9</a:t>
            </a:fld>
            <a:endParaRPr lang="en-GB" altLang="zh-CN"/>
          </a:p>
        </p:txBody>
      </p:sp>
      <p:sp>
        <p:nvSpPr>
          <p:cNvPr id="440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440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9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E55FB4-4476-4F82-A30C-6074BC996AB0}" type="slidenum">
              <a:rPr lang="zh-CN" altLang="en-GB"/>
              <a:pPr/>
              <a:t>10</a:t>
            </a:fld>
            <a:endParaRPr lang="en-GB" altLang="zh-CN"/>
          </a:p>
        </p:txBody>
      </p:sp>
      <p:sp>
        <p:nvSpPr>
          <p:cNvPr id="481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481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73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DB69B7-CC5F-49DC-B39F-1150B3CEB50F}" type="slidenum">
              <a:rPr lang="zh-CN" altLang="en-GB"/>
              <a:pPr/>
              <a:t>12</a:t>
            </a:fld>
            <a:endParaRPr lang="en-GB" altLang="zh-CN"/>
          </a:p>
        </p:txBody>
      </p:sp>
      <p:sp>
        <p:nvSpPr>
          <p:cNvPr id="563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6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0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7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9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6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7593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66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14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36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379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630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5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0584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19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2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11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7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1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154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05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t="17181" r="26" b="9898"/>
          <a:stretch>
            <a:fillRect/>
          </a:stretch>
        </p:blipFill>
        <p:spPr bwMode="auto">
          <a:xfrm>
            <a:off x="1258888" y="620713"/>
            <a:ext cx="6840537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225" t="17181" r="26" b="989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79388" y="115888"/>
            <a:ext cx="8785225" cy="6553200"/>
          </a:xfrm>
          <a:prstGeom prst="rect">
            <a:avLst/>
          </a:prstGeom>
          <a:noFill/>
          <a:ln w="22225" cap="rnd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2pPr>
      <a:lvl3pPr marL="1143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3pPr>
      <a:lvl4pPr marL="1600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4pPr>
      <a:lvl5pPr marL="20574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5pPr>
      <a:lvl6pPr marL="25146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6pPr>
      <a:lvl7pPr marL="29718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7pPr>
      <a:lvl8pPr marL="3429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8pPr>
      <a:lvl9pPr marL="3886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9pPr>
    </p:titleStyle>
    <p:bodyStyle>
      <a:lvl1pPr marL="301625" indent="-225425" algn="l" defTabSz="449263" rtl="0" fontAlgn="base" hangingPunct="0">
        <a:lnSpc>
          <a:spcPct val="102000"/>
        </a:lnSpc>
        <a:spcBef>
          <a:spcPct val="0"/>
        </a:spcBef>
        <a:spcAft>
          <a:spcPts val="1000"/>
        </a:spcAft>
        <a:buClr>
          <a:srgbClr val="000000"/>
        </a:buClr>
        <a:buSzPct val="100000"/>
        <a:buFont typeface="Symbol" pitchFamily="18" charset="2"/>
        <a:buChar char="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04838" indent="-227013" algn="l" defTabSz="449263" rtl="0" fontAlgn="base" hangingPunct="0">
        <a:lnSpc>
          <a:spcPct val="102000"/>
        </a:lnSpc>
        <a:spcBef>
          <a:spcPct val="0"/>
        </a:spcBef>
        <a:spcAft>
          <a:spcPts val="800"/>
        </a:spcAft>
        <a:buClr>
          <a:srgbClr val="000000"/>
        </a:buClr>
        <a:buSzPct val="75000"/>
        <a:buFont typeface="Symbol" pitchFamily="18" charset="2"/>
        <a:buChar char=""/>
        <a:defRPr sz="2400">
          <a:solidFill>
            <a:srgbClr val="000000"/>
          </a:solidFill>
          <a:latin typeface="+mn-lt"/>
          <a:ea typeface="+mn-ea"/>
        </a:defRPr>
      </a:lvl2pPr>
      <a:lvl3pPr marL="908050" indent="-200025" algn="l" defTabSz="449263" rtl="0" fontAlgn="base" hangingPunct="0">
        <a:lnSpc>
          <a:spcPct val="102000"/>
        </a:lnSpc>
        <a:spcBef>
          <a:spcPct val="0"/>
        </a:spcBef>
        <a:spcAft>
          <a:spcPts val="600"/>
        </a:spcAft>
        <a:buClr>
          <a:srgbClr val="000000"/>
        </a:buClr>
        <a:buSzPct val="100000"/>
        <a:buFont typeface="Symbol" pitchFamily="18" charset="2"/>
        <a:buChar char=""/>
        <a:defRPr sz="2000">
          <a:solidFill>
            <a:srgbClr val="000000"/>
          </a:solidFill>
          <a:latin typeface="+mn-lt"/>
          <a:ea typeface="+mn-ea"/>
        </a:defRPr>
      </a:lvl3pPr>
      <a:lvl4pPr marL="1209675" indent="-149225" algn="l" defTabSz="449263" rtl="0" fontAlgn="base" hangingPunct="0">
        <a:lnSpc>
          <a:spcPct val="102000"/>
        </a:lnSpc>
        <a:spcBef>
          <a:spcPct val="0"/>
        </a:spcBef>
        <a:spcAft>
          <a:spcPts val="413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5128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5pPr>
      <a:lvl6pPr marL="19700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6pPr>
      <a:lvl7pPr marL="24272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7pPr>
      <a:lvl8pPr marL="28844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8pPr>
      <a:lvl9pPr marL="33416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89588"/>
            <a:ext cx="1152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647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 noChangeArrowheads="1"/>
          </p:cNvSpPr>
          <p:nvPr userDrawn="1"/>
        </p:nvSpPr>
        <p:spPr bwMode="auto">
          <a:xfrm>
            <a:off x="179388" y="115888"/>
            <a:ext cx="8785225" cy="6553200"/>
          </a:xfrm>
          <a:prstGeom prst="rect">
            <a:avLst/>
          </a:prstGeom>
          <a:noFill/>
          <a:ln w="19050" cap="rnd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2pPr>
      <a:lvl3pPr marL="1143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3pPr>
      <a:lvl4pPr marL="1600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4pPr>
      <a:lvl5pPr marL="20574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5pPr>
      <a:lvl6pPr marL="25146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6pPr>
      <a:lvl7pPr marL="29718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7pPr>
      <a:lvl8pPr marL="3429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8pPr>
      <a:lvl9pPr marL="3886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charset="-122"/>
        </a:defRPr>
      </a:lvl9pPr>
    </p:titleStyle>
    <p:bodyStyle>
      <a:lvl1pPr marL="301625" indent="-225425" algn="l" defTabSz="449263" rtl="0" fontAlgn="base" hangingPunct="0">
        <a:lnSpc>
          <a:spcPct val="102000"/>
        </a:lnSpc>
        <a:spcBef>
          <a:spcPct val="0"/>
        </a:spcBef>
        <a:spcAft>
          <a:spcPts val="1000"/>
        </a:spcAft>
        <a:buClr>
          <a:srgbClr val="000000"/>
        </a:buClr>
        <a:buSzPct val="100000"/>
        <a:buFont typeface="Symbol" pitchFamily="18" charset="2"/>
        <a:buChar char="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04838" indent="-227013" algn="l" defTabSz="449263" rtl="0" fontAlgn="base" hangingPunct="0">
        <a:lnSpc>
          <a:spcPct val="102000"/>
        </a:lnSpc>
        <a:spcBef>
          <a:spcPct val="0"/>
        </a:spcBef>
        <a:spcAft>
          <a:spcPts val="800"/>
        </a:spcAft>
        <a:buClr>
          <a:srgbClr val="000000"/>
        </a:buClr>
        <a:buSzPct val="75000"/>
        <a:buFont typeface="Symbol" pitchFamily="18" charset="2"/>
        <a:buChar char=""/>
        <a:defRPr sz="2400">
          <a:solidFill>
            <a:srgbClr val="000000"/>
          </a:solidFill>
          <a:latin typeface="+mn-lt"/>
          <a:ea typeface="+mn-ea"/>
        </a:defRPr>
      </a:lvl2pPr>
      <a:lvl3pPr marL="908050" indent="-200025" algn="l" defTabSz="449263" rtl="0" fontAlgn="base" hangingPunct="0">
        <a:lnSpc>
          <a:spcPct val="102000"/>
        </a:lnSpc>
        <a:spcBef>
          <a:spcPct val="0"/>
        </a:spcBef>
        <a:spcAft>
          <a:spcPts val="600"/>
        </a:spcAft>
        <a:buClr>
          <a:srgbClr val="000000"/>
        </a:buClr>
        <a:buSzPct val="100000"/>
        <a:buFont typeface="Symbol" pitchFamily="18" charset="2"/>
        <a:buChar char=""/>
        <a:defRPr sz="2000">
          <a:solidFill>
            <a:srgbClr val="000000"/>
          </a:solidFill>
          <a:latin typeface="+mn-lt"/>
          <a:ea typeface="+mn-ea"/>
        </a:defRPr>
      </a:lvl3pPr>
      <a:lvl4pPr marL="1209675" indent="-149225" algn="l" defTabSz="449263" rtl="0" fontAlgn="base" hangingPunct="0">
        <a:lnSpc>
          <a:spcPct val="102000"/>
        </a:lnSpc>
        <a:spcBef>
          <a:spcPct val="0"/>
        </a:spcBef>
        <a:spcAft>
          <a:spcPts val="413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5128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5pPr>
      <a:lvl6pPr marL="19700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6pPr>
      <a:lvl7pPr marL="24272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7pPr>
      <a:lvl8pPr marL="28844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8pPr>
      <a:lvl9pPr marL="33416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59.w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29" Type="http://schemas.openxmlformats.org/officeDocument/2006/relationships/image" Target="../media/image6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28" Type="http://schemas.openxmlformats.org/officeDocument/2006/relationships/oleObject" Target="../embeddings/oleObject76.bin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6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75.png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9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78.wmf"/><Relationship Id="rId4" Type="http://schemas.openxmlformats.org/officeDocument/2006/relationships/image" Target="../media/image82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9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9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97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93.wmf"/><Relationship Id="rId4" Type="http://schemas.openxmlformats.org/officeDocument/2006/relationships/image" Target="../media/image98.png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5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05.wmf"/><Relationship Id="rId4" Type="http://schemas.openxmlformats.org/officeDocument/2006/relationships/image" Target="../media/image109.png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4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2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6.bin"/><Relationship Id="rId39" Type="http://schemas.openxmlformats.org/officeDocument/2006/relationships/oleObject" Target="../embeddings/oleObject26.bin"/><Relationship Id="rId21" Type="http://schemas.openxmlformats.org/officeDocument/2006/relationships/oleObject" Target="../embeddings/oleObject13.bin"/><Relationship Id="rId34" Type="http://schemas.openxmlformats.org/officeDocument/2006/relationships/oleObject" Target="../embeddings/oleObject22.bin"/><Relationship Id="rId42" Type="http://schemas.openxmlformats.org/officeDocument/2006/relationships/oleObject" Target="../embeddings/oleObject29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.bin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21.bin"/><Relationship Id="rId37" Type="http://schemas.openxmlformats.org/officeDocument/2006/relationships/oleObject" Target="../embeddings/oleObject24.bin"/><Relationship Id="rId40" Type="http://schemas.openxmlformats.org/officeDocument/2006/relationships/oleObject" Target="../embeddings/oleObject27.bin"/><Relationship Id="rId45" Type="http://schemas.openxmlformats.org/officeDocument/2006/relationships/oleObject" Target="../embeddings/oleObject31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4.bin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20.bin"/><Relationship Id="rId44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Relationship Id="rId22" Type="http://schemas.openxmlformats.org/officeDocument/2006/relationships/image" Target="../media/image13.wmf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19.bin"/><Relationship Id="rId35" Type="http://schemas.openxmlformats.org/officeDocument/2006/relationships/image" Target="../media/image17.wmf"/><Relationship Id="rId43" Type="http://schemas.openxmlformats.org/officeDocument/2006/relationships/oleObject" Target="../embeddings/oleObject30.bin"/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14.wmf"/><Relationship Id="rId33" Type="http://schemas.openxmlformats.org/officeDocument/2006/relationships/image" Target="../media/image16.wmf"/><Relationship Id="rId38" Type="http://schemas.openxmlformats.org/officeDocument/2006/relationships/oleObject" Target="../embeddings/oleObject25.bin"/><Relationship Id="rId46" Type="http://schemas.openxmlformats.org/officeDocument/2006/relationships/image" Target="../media/image19.wmf"/><Relationship Id="rId20" Type="http://schemas.openxmlformats.org/officeDocument/2006/relationships/image" Target="../media/image12.wmf"/><Relationship Id="rId41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3.w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53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45.wmf"/><Relationship Id="rId10" Type="http://schemas.openxmlformats.org/officeDocument/2006/relationships/slide" Target="slide8.xml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8.wmf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42988" y="1989138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8000" b="0" baseline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大学物理学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00100" y="4143380"/>
            <a:ext cx="76438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aseline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第十</a:t>
            </a:r>
            <a:r>
              <a:rPr lang="zh-CN" altLang="en-US" sz="3600" baseline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七</a:t>
            </a:r>
            <a:r>
              <a:rPr lang="zh-CN" altLang="en-US" sz="3600" baseline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sz="3600" baseline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电磁感应   电磁场理论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50" name="Group 46"/>
          <p:cNvGrpSpPr>
            <a:grpSpLocks/>
          </p:cNvGrpSpPr>
          <p:nvPr/>
        </p:nvGrpSpPr>
        <p:grpSpPr bwMode="auto">
          <a:xfrm>
            <a:off x="5029200" y="1333500"/>
            <a:ext cx="2590800" cy="3048000"/>
            <a:chOff x="3168" y="840"/>
            <a:chExt cx="1632" cy="1920"/>
          </a:xfrm>
        </p:grpSpPr>
        <p:grpSp>
          <p:nvGrpSpPr>
            <p:cNvPr id="47148" name="Group 44"/>
            <p:cNvGrpSpPr>
              <a:grpSpLocks/>
            </p:cNvGrpSpPr>
            <p:nvPr/>
          </p:nvGrpSpPr>
          <p:grpSpPr bwMode="auto">
            <a:xfrm>
              <a:off x="3168" y="840"/>
              <a:ext cx="1632" cy="1920"/>
              <a:chOff x="3168" y="840"/>
              <a:chExt cx="1632" cy="1920"/>
            </a:xfrm>
          </p:grpSpPr>
          <p:grpSp>
            <p:nvGrpSpPr>
              <p:cNvPr id="47118" name="Group 14"/>
              <p:cNvGrpSpPr>
                <a:grpSpLocks/>
              </p:cNvGrpSpPr>
              <p:nvPr/>
            </p:nvGrpSpPr>
            <p:grpSpPr bwMode="auto">
              <a:xfrm>
                <a:off x="3168" y="840"/>
                <a:ext cx="1632" cy="1920"/>
                <a:chOff x="1968" y="1008"/>
                <a:chExt cx="1632" cy="1920"/>
              </a:xfrm>
            </p:grpSpPr>
            <p:sp>
              <p:nvSpPr>
                <p:cNvPr id="47119" name="AutoShape 15"/>
                <p:cNvSpPr>
                  <a:spLocks noChangeArrowheads="1"/>
                </p:cNvSpPr>
                <p:nvPr/>
              </p:nvSpPr>
              <p:spPr bwMode="auto">
                <a:xfrm>
                  <a:off x="2256" y="1008"/>
                  <a:ext cx="1344" cy="1920"/>
                </a:xfrm>
                <a:prstGeom prst="can">
                  <a:avLst>
                    <a:gd name="adj" fmla="val 35714"/>
                  </a:avLst>
                </a:prstGeom>
                <a:solidFill>
                  <a:srgbClr val="33CCCC">
                    <a:alpha val="50000"/>
                  </a:srgbClr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7120" name="Oval 16"/>
                <p:cNvSpPr>
                  <a:spLocks noChangeArrowheads="1"/>
                </p:cNvSpPr>
                <p:nvPr/>
              </p:nvSpPr>
              <p:spPr bwMode="auto">
                <a:xfrm>
                  <a:off x="2736" y="2544"/>
                  <a:ext cx="432" cy="144"/>
                </a:xfrm>
                <a:prstGeom prst="ellipse">
                  <a:avLst/>
                </a:prstGeom>
                <a:solidFill>
                  <a:srgbClr val="FF6600">
                    <a:alpha val="50000"/>
                  </a:srgbClr>
                </a:solidFill>
                <a:ln w="222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7121" name="Line 17"/>
                <p:cNvSpPr>
                  <a:spLocks noChangeShapeType="1"/>
                </p:cNvSpPr>
                <p:nvPr/>
              </p:nvSpPr>
              <p:spPr bwMode="auto">
                <a:xfrm>
                  <a:off x="3168" y="1296"/>
                  <a:ext cx="0" cy="134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7122" name="Rectangle 18"/>
                <p:cNvSpPr>
                  <a:spLocks noChangeArrowheads="1"/>
                </p:cNvSpPr>
                <p:nvPr/>
              </p:nvSpPr>
              <p:spPr bwMode="auto">
                <a:xfrm>
                  <a:off x="2736" y="1296"/>
                  <a:ext cx="432" cy="1344"/>
                </a:xfrm>
                <a:prstGeom prst="rect">
                  <a:avLst/>
                </a:prstGeom>
                <a:solidFill>
                  <a:srgbClr val="FF66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7123" name="Oval 19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432" cy="144"/>
                </a:xfrm>
                <a:prstGeom prst="ellipse">
                  <a:avLst/>
                </a:prstGeom>
                <a:solidFill>
                  <a:srgbClr val="FF6600">
                    <a:alpha val="50000"/>
                  </a:srgbClr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7124" name="Line 20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0" cy="134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7125" name="Line 21"/>
                <p:cNvSpPr>
                  <a:spLocks noChangeShapeType="1"/>
                </p:cNvSpPr>
                <p:nvPr/>
              </p:nvSpPr>
              <p:spPr bwMode="auto">
                <a:xfrm>
                  <a:off x="2928" y="1824"/>
                  <a:ext cx="0" cy="432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7126" name="Line 22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0" cy="48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7127" name="Line 23"/>
                <p:cNvSpPr>
                  <a:spLocks noChangeShapeType="1"/>
                </p:cNvSpPr>
                <p:nvPr/>
              </p:nvSpPr>
              <p:spPr bwMode="auto">
                <a:xfrm>
                  <a:off x="3600" y="1824"/>
                  <a:ext cx="0" cy="432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ea typeface="华文楷体" pitchFamily="2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47128" name="Object 24"/>
                <p:cNvGraphicFramePr>
                  <a:graphicFrameLocks noChangeAspect="1"/>
                </p:cNvGraphicFramePr>
                <p:nvPr/>
              </p:nvGraphicFramePr>
              <p:xfrm>
                <a:off x="1968" y="1910"/>
                <a:ext cx="205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242" name="公式" r:id="rId4" imgW="126780" imgH="164814" progId="Equation.3">
                        <p:embed/>
                      </p:oleObj>
                    </mc:Choice>
                    <mc:Fallback>
                      <p:oleObj name="公式" r:id="rId4" imgW="126780" imgH="164814" progId="Equation.3">
                        <p:embed/>
                        <p:pic>
                          <p:nvPicPr>
                            <p:cNvPr id="0" name="Picture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68" y="1910"/>
                              <a:ext cx="205" cy="2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129" name="Object 25"/>
                <p:cNvGraphicFramePr>
                  <a:graphicFrameLocks noChangeAspect="1"/>
                </p:cNvGraphicFramePr>
                <p:nvPr/>
              </p:nvGraphicFramePr>
              <p:xfrm>
                <a:off x="2963" y="1920"/>
                <a:ext cx="205" cy="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243" name="Equation" r:id="rId6" imgW="126835" imgH="152202" progId="Equation.3">
                        <p:embed/>
                      </p:oleObj>
                    </mc:Choice>
                    <mc:Fallback>
                      <p:oleObj name="Equation" r:id="rId6" imgW="126835" imgH="152202" progId="Equation.3">
                        <p:embed/>
                        <p:pic>
                          <p:nvPicPr>
                            <p:cNvPr id="0" name="Picture 8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63" y="1920"/>
                              <a:ext cx="205" cy="24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7144" name="Line 40"/>
              <p:cNvSpPr>
                <a:spLocks noChangeShapeType="1"/>
              </p:cNvSpPr>
              <p:nvPr/>
            </p:nvSpPr>
            <p:spPr bwMode="auto">
              <a:xfrm>
                <a:off x="4159" y="1102"/>
                <a:ext cx="2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7145" name="Line 41"/>
              <p:cNvSpPr>
                <a:spLocks noChangeShapeType="1"/>
              </p:cNvSpPr>
              <p:nvPr/>
            </p:nvSpPr>
            <p:spPr bwMode="auto">
              <a:xfrm flipH="1" flipV="1">
                <a:off x="3585" y="945"/>
                <a:ext cx="571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7146" name="Object 42"/>
              <p:cNvGraphicFramePr>
                <a:graphicFrameLocks noChangeAspect="1"/>
              </p:cNvGraphicFramePr>
              <p:nvPr/>
            </p:nvGraphicFramePr>
            <p:xfrm>
              <a:off x="4377" y="981"/>
              <a:ext cx="18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44" name="公式" r:id="rId8" imgW="190335" imgH="215713" progId="Equation.3">
                      <p:embed/>
                    </p:oleObj>
                  </mc:Choice>
                  <mc:Fallback>
                    <p:oleObj name="公式" r:id="rId8" imgW="190335" imgH="215713" progId="Equation.3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981"/>
                            <a:ext cx="180" cy="2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7" name="Object 43"/>
              <p:cNvGraphicFramePr>
                <a:graphicFrameLocks noChangeAspect="1"/>
              </p:cNvGraphicFramePr>
              <p:nvPr/>
            </p:nvGraphicFramePr>
            <p:xfrm>
              <a:off x="3645" y="1026"/>
              <a:ext cx="192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45" name="公式" r:id="rId10" imgW="203024" imgH="215713" progId="Equation.3">
                      <p:embed/>
                    </p:oleObj>
                  </mc:Choice>
                  <mc:Fallback>
                    <p:oleObj name="公式" r:id="rId10" imgW="203024" imgH="215713" progId="Equation.3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5" y="1026"/>
                            <a:ext cx="192" cy="2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49" name="Object 45"/>
            <p:cNvGraphicFramePr>
              <a:graphicFrameLocks noChangeAspect="1"/>
            </p:cNvGraphicFramePr>
            <p:nvPr/>
          </p:nvGraphicFramePr>
          <p:xfrm>
            <a:off x="3560" y="1888"/>
            <a:ext cx="21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46" name="公式" r:id="rId12" imgW="152268" imgH="164957" progId="Equation.3">
                    <p:embed/>
                  </p:oleObj>
                </mc:Choice>
                <mc:Fallback>
                  <p:oleObj name="公式" r:id="rId12" imgW="152268" imgH="164957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888"/>
                          <a:ext cx="216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230188"/>
            <a:ext cx="585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 dirty="0" smtClean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例题</a:t>
            </a:r>
            <a:r>
              <a:rPr kumimoji="1" lang="en-US" altLang="zh-CN" baseline="0" dirty="0" smtClean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2  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求同轴电缆单位长度的自感。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103313" y="1611313"/>
          <a:ext cx="18018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7" name="Equation" r:id="rId14" imgW="571252" imgH="406224" progId="Equation.3">
                  <p:embed/>
                </p:oleObj>
              </mc:Choice>
              <mc:Fallback>
                <p:oleObj name="Equation" r:id="rId14" imgW="571252" imgH="406224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611313"/>
                        <a:ext cx="1801812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152525" y="3357563"/>
          <a:ext cx="34877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公式" r:id="rId16" imgW="1396394" imgH="406224" progId="Equation.3">
                  <p:embed/>
                </p:oleObj>
              </mc:Choice>
              <mc:Fallback>
                <p:oleObj name="公式" r:id="rId16" imgW="1396394" imgH="406224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357563"/>
                        <a:ext cx="34877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3008313" y="1866900"/>
          <a:ext cx="18208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9" name="Equation" r:id="rId18" imgW="863225" imgH="215806" progId="Equation.3">
                  <p:embed/>
                </p:oleObj>
              </mc:Choice>
              <mc:Fallback>
                <p:oleObj name="Equation" r:id="rId18" imgW="863225" imgH="215806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866900"/>
                        <a:ext cx="1820862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555875" y="4437063"/>
          <a:ext cx="47990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0" name="公式" r:id="rId20" imgW="1778000" imgH="457200" progId="Equation.3">
                  <p:embed/>
                </p:oleObj>
              </mc:Choice>
              <mc:Fallback>
                <p:oleObj name="公式" r:id="rId20" imgW="1778000" imgH="4572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437063"/>
                        <a:ext cx="479901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4037013" y="5519738"/>
          <a:ext cx="3527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1" name="Equation" r:id="rId22" imgW="1396394" imgH="444307" progId="Equation.3">
                  <p:embed/>
                </p:oleObj>
              </mc:Choice>
              <mc:Fallback>
                <p:oleObj name="Equation" r:id="rId22" imgW="1396394" imgH="444307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5519738"/>
                        <a:ext cx="35274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28675" y="5676900"/>
            <a:ext cx="320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电缆单位长度的自感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152400" y="703263"/>
            <a:ext cx="866775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       解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根据对称性和安培环路定理</a:t>
            </a:r>
            <a:r>
              <a:rPr kumimoji="1" lang="zh-CN" altLang="en-US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，磁场只存在于内、外圆筒之间。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两圆筒间磁场为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:</a:t>
            </a:r>
            <a:endParaRPr kumimoji="1" lang="en-US" altLang="zh-CN" sz="2000" b="0" baseline="0" dirty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990600" y="29337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则通过该面元的磁通量为：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990600" y="2438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在两圆筒间取面元如图</a:t>
            </a:r>
            <a:endParaRPr kumimoji="1" lang="zh-CN" altLang="en-US" sz="2800" i="1" baseline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914400" y="4381500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该面积的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总磁通：</a:t>
            </a:r>
          </a:p>
        </p:txBody>
      </p: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6588125" y="1412875"/>
            <a:ext cx="1489075" cy="2952750"/>
            <a:chOff x="4150" y="890"/>
            <a:chExt cx="938" cy="1860"/>
          </a:xfrm>
        </p:grpSpPr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4368" y="1560"/>
              <a:ext cx="429" cy="62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4800" y="15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4800" y="21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flipV="1">
              <a:off x="4944" y="15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flipV="1">
              <a:off x="4944" y="19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47136" name="Object 32"/>
            <p:cNvGraphicFramePr>
              <a:graphicFrameLocks noChangeAspect="1"/>
            </p:cNvGraphicFramePr>
            <p:nvPr/>
          </p:nvGraphicFramePr>
          <p:xfrm>
            <a:off x="4924" y="1704"/>
            <a:ext cx="1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52" name="Equation" r:id="rId24" imgW="101468" imgH="177569" progId="Equation.3">
                    <p:embed/>
                  </p:oleObj>
                </mc:Choice>
                <mc:Fallback>
                  <p:oleObj name="Equation" r:id="rId24" imgW="101468" imgH="177569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1704"/>
                          <a:ext cx="16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7" name="Rectangle 33" descr="宽下对角线"/>
            <p:cNvSpPr>
              <a:spLocks noChangeArrowheads="1"/>
            </p:cNvSpPr>
            <p:nvPr/>
          </p:nvSpPr>
          <p:spPr bwMode="auto">
            <a:xfrm>
              <a:off x="4560" y="1560"/>
              <a:ext cx="96" cy="624"/>
            </a:xfrm>
            <a:prstGeom prst="rect">
              <a:avLst/>
            </a:prstGeom>
            <a:pattFill prst="wdDnDiag">
              <a:fgClr>
                <a:srgbClr val="339966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47138" name="Object 34"/>
            <p:cNvGraphicFramePr>
              <a:graphicFrameLocks noChangeAspect="1"/>
            </p:cNvGraphicFramePr>
            <p:nvPr/>
          </p:nvGraphicFramePr>
          <p:xfrm>
            <a:off x="4512" y="1368"/>
            <a:ext cx="17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53" name="Equation" r:id="rId26" imgW="215619" imgH="177569" progId="Equation.3">
                    <p:embed/>
                  </p:oleObj>
                </mc:Choice>
                <mc:Fallback>
                  <p:oleObj name="Equation" r:id="rId26" imgW="215619" imgH="177569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68"/>
                          <a:ext cx="17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9" name="Object 35"/>
            <p:cNvGraphicFramePr>
              <a:graphicFrameLocks noChangeAspect="1"/>
            </p:cNvGraphicFramePr>
            <p:nvPr/>
          </p:nvGraphicFramePr>
          <p:xfrm>
            <a:off x="4377" y="1752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54" name="Equation" r:id="rId28" imgW="114102" imgH="126780" progId="Equation.3">
                    <p:embed/>
                  </p:oleObj>
                </mc:Choice>
                <mc:Fallback>
                  <p:oleObj name="Equation" r:id="rId28" imgW="114102" imgH="126780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752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>
              <a:off x="4150" y="1706"/>
              <a:ext cx="4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4159" y="890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13" grpId="0" autoUpdateAnimBg="0"/>
      <p:bldP spid="47114" grpId="0" autoUpdateAnimBg="0"/>
      <p:bldP spid="47115" grpId="0" autoUpdateAnimBg="0"/>
      <p:bldP spid="47116" grpId="0" autoUpdateAnimBg="0"/>
      <p:bldP spid="471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15-14"/>
          <p:cNvPicPr>
            <a:picLocks noChangeAspect="1" noChangeArrowheads="1"/>
          </p:cNvPicPr>
          <p:nvPr/>
        </p:nvPicPr>
        <p:blipFill>
          <a:blip r:embed="rId3" cstate="print"/>
          <a:srcRect t="-2953" r="-2481" b="9821"/>
          <a:stretch>
            <a:fillRect/>
          </a:stretch>
        </p:blipFill>
        <p:spPr bwMode="auto">
          <a:xfrm>
            <a:off x="5724525" y="115888"/>
            <a:ext cx="2951163" cy="230346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2625" y="199720"/>
            <a:ext cx="388937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三、互感和自感的关系</a:t>
            </a:r>
            <a:endParaRPr lang="en-US" altLang="zh-CN" baseline="0" dirty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395288" y="692150"/>
            <a:ext cx="211788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两线圈的互感 </a:t>
            </a:r>
          </a:p>
        </p:txBody>
      </p:sp>
      <p:graphicFrame>
        <p:nvGraphicFramePr>
          <p:cNvPr id="5" name="Object 34"/>
          <p:cNvGraphicFramePr>
            <a:graphicFrameLocks noChangeAspect="1"/>
          </p:cNvGraphicFramePr>
          <p:nvPr/>
        </p:nvGraphicFramePr>
        <p:xfrm>
          <a:off x="2555875" y="547673"/>
          <a:ext cx="200818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公式" r:id="rId4" imgW="1015920" imgH="444240" progId="Equation.3">
                  <p:embed/>
                </p:oleObj>
              </mc:Choice>
              <mc:Fallback>
                <p:oleObj name="公式" r:id="rId4" imgW="101592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7673"/>
                        <a:ext cx="2008188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3"/>
          <p:cNvGraphicFramePr>
            <a:graphicFrameLocks noChangeAspect="1"/>
          </p:cNvGraphicFramePr>
          <p:nvPr/>
        </p:nvGraphicFramePr>
        <p:xfrm>
          <a:off x="1476375" y="1317617"/>
          <a:ext cx="270351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1" name="公式" r:id="rId6" imgW="1333440" imgH="444240" progId="Equation.3">
                  <p:embed/>
                </p:oleObj>
              </mc:Choice>
              <mc:Fallback>
                <p:oleObj name="公式" r:id="rId6" imgW="133344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17617"/>
                        <a:ext cx="2703513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395288" y="1341438"/>
            <a:ext cx="803425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自感</a:t>
            </a:r>
          </a:p>
        </p:txBody>
      </p:sp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684213" y="2619376"/>
          <a:ext cx="5184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2" name="公式" r:id="rId8" imgW="2463480" imgH="457200" progId="Equation.3">
                  <p:embed/>
                </p:oleObj>
              </mc:Choice>
              <mc:Fallback>
                <p:oleObj name="公式" r:id="rId8" imgW="24634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19376"/>
                        <a:ext cx="51847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9"/>
          <p:cNvGraphicFramePr>
            <a:graphicFrameLocks noChangeAspect="1"/>
          </p:cNvGraphicFramePr>
          <p:nvPr/>
        </p:nvGraphicFramePr>
        <p:xfrm>
          <a:off x="6084888" y="2565400"/>
          <a:ext cx="208756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3" name="公式" r:id="rId10" imgW="952200" imgH="457200" progId="Equation.3">
                  <p:embed/>
                </p:oleObj>
              </mc:Choice>
              <mc:Fallback>
                <p:oleObj name="公式" r:id="rId10" imgW="9522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565400"/>
                        <a:ext cx="2087562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395288" y="2199984"/>
            <a:ext cx="281939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消去</a:t>
            </a:r>
            <a:r>
              <a:rPr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可得</a:t>
            </a:r>
          </a:p>
        </p:txBody>
      </p:sp>
      <p:graphicFrame>
        <p:nvGraphicFramePr>
          <p:cNvPr id="11" name="Object 58"/>
          <p:cNvGraphicFramePr>
            <a:graphicFrameLocks noChangeAspect="1"/>
          </p:cNvGraphicFramePr>
          <p:nvPr/>
        </p:nvGraphicFramePr>
        <p:xfrm>
          <a:off x="3125792" y="3573463"/>
          <a:ext cx="21605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4" name="公式" r:id="rId12" imgW="863280" imgH="228600" progId="Equation.3">
                  <p:embed/>
                </p:oleObj>
              </mc:Choice>
              <mc:Fallback>
                <p:oleObj name="公式" r:id="rId12" imgW="8632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92" y="3573463"/>
                        <a:ext cx="216058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87450" y="5373688"/>
            <a:ext cx="280828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无漏磁时，</a:t>
            </a:r>
            <a:r>
              <a:rPr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k </a:t>
            </a:r>
            <a:r>
              <a:rPr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= 1</a:t>
            </a:r>
            <a:endParaRPr lang="zh-CN" altLang="en-US" baseline="0" dirty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3851275" y="5229225"/>
            <a:ext cx="2376488" cy="711200"/>
            <a:chOff x="2786050" y="1857371"/>
            <a:chExt cx="2714644" cy="857249"/>
          </a:xfrm>
        </p:grpSpPr>
        <p:grpSp>
          <p:nvGrpSpPr>
            <p:cNvPr id="14" name="Group 173"/>
            <p:cNvGrpSpPr>
              <a:grpSpLocks/>
            </p:cNvGrpSpPr>
            <p:nvPr/>
          </p:nvGrpSpPr>
          <p:grpSpPr bwMode="auto">
            <a:xfrm>
              <a:off x="2786050" y="1857371"/>
              <a:ext cx="2714644" cy="857249"/>
              <a:chOff x="483" y="3113"/>
              <a:chExt cx="2177" cy="408"/>
            </a:xfrm>
          </p:grpSpPr>
          <p:sp>
            <p:nvSpPr>
              <p:cNvPr id="16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7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8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5" name="Object 2"/>
            <p:cNvGraphicFramePr>
              <a:graphicFrameLocks noChangeAspect="1"/>
            </p:cNvGraphicFramePr>
            <p:nvPr/>
          </p:nvGraphicFramePr>
          <p:xfrm>
            <a:off x="2857488" y="1928802"/>
            <a:ext cx="2484438" cy="700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5" name="Equation" r:id="rId14" imgW="774360" imgH="253800" progId="Equation.3">
                    <p:embed/>
                  </p:oleObj>
                </mc:Choice>
                <mc:Fallback>
                  <p:oleObj name="Equation" r:id="rId14" imgW="774360" imgH="253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1928802"/>
                          <a:ext cx="2484438" cy="700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331913" y="6021388"/>
          <a:ext cx="53641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6" name="公式" r:id="rId16" imgW="2514600" imgH="253800" progId="Equation.3">
                  <p:embed/>
                </p:oleObj>
              </mc:Choice>
              <mc:Fallback>
                <p:oleObj name="公式" r:id="rId16" imgW="25146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021388"/>
                        <a:ext cx="53641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87"/>
          <p:cNvGrpSpPr>
            <a:grpSpLocks/>
          </p:cNvGrpSpPr>
          <p:nvPr/>
        </p:nvGrpSpPr>
        <p:grpSpPr bwMode="auto">
          <a:xfrm>
            <a:off x="515909" y="4116383"/>
            <a:ext cx="8580438" cy="533399"/>
            <a:chOff x="442" y="2602"/>
            <a:chExt cx="5405" cy="336"/>
          </a:xfrm>
        </p:grpSpPr>
        <p:graphicFrame>
          <p:nvGraphicFramePr>
            <p:cNvPr id="22" name="Object 77"/>
            <p:cNvGraphicFramePr>
              <a:graphicFrameLocks noChangeAspect="1"/>
            </p:cNvGraphicFramePr>
            <p:nvPr/>
          </p:nvGraphicFramePr>
          <p:xfrm>
            <a:off x="442" y="2602"/>
            <a:ext cx="35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7" name="公式" r:id="rId18" imgW="253800" imgH="228600" progId="Equation.3">
                    <p:embed/>
                  </p:oleObj>
                </mc:Choice>
                <mc:Fallback>
                  <p:oleObj name="公式" r:id="rId18" imgW="25380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602"/>
                          <a:ext cx="350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83"/>
            <p:cNvSpPr>
              <a:spLocks noChangeArrowheads="1"/>
            </p:cNvSpPr>
            <p:nvPr/>
          </p:nvSpPr>
          <p:spPr bwMode="auto">
            <a:xfrm>
              <a:off x="810" y="2659"/>
              <a:ext cx="5037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aseline="0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表示电流的磁场通过自己线圈的每匝线圈的平均磁通量。 </a:t>
              </a:r>
            </a:p>
          </p:txBody>
        </p:sp>
      </p:grpSp>
      <p:grpSp>
        <p:nvGrpSpPr>
          <p:cNvPr id="24" name="Group 86"/>
          <p:cNvGrpSpPr>
            <a:grpSpLocks/>
          </p:cNvGrpSpPr>
          <p:nvPr/>
        </p:nvGrpSpPr>
        <p:grpSpPr bwMode="auto">
          <a:xfrm>
            <a:off x="428596" y="4594226"/>
            <a:ext cx="8582024" cy="503238"/>
            <a:chOff x="466" y="2894"/>
            <a:chExt cx="5406" cy="317"/>
          </a:xfrm>
        </p:grpSpPr>
        <p:graphicFrame>
          <p:nvGraphicFramePr>
            <p:cNvPr id="25" name="Object 78"/>
            <p:cNvGraphicFramePr>
              <a:graphicFrameLocks noChangeAspect="1"/>
            </p:cNvGraphicFramePr>
            <p:nvPr/>
          </p:nvGraphicFramePr>
          <p:xfrm>
            <a:off x="466" y="2894"/>
            <a:ext cx="40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8" name="公式" r:id="rId20" imgW="291960" imgH="228600" progId="Equation.3">
                    <p:embed/>
                  </p:oleObj>
                </mc:Choice>
                <mc:Fallback>
                  <p:oleObj name="公式" r:id="rId20" imgW="291960" imgH="2286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2894"/>
                          <a:ext cx="40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884" y="2931"/>
              <a:ext cx="498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表示电流的磁场通过其他线圈的每匝线圈的平均磁通量。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9" name="组合 48"/>
          <p:cNvGrpSpPr>
            <a:grpSpLocks/>
          </p:cNvGrpSpPr>
          <p:nvPr/>
        </p:nvGrpSpPr>
        <p:grpSpPr bwMode="auto">
          <a:xfrm>
            <a:off x="2843213" y="188913"/>
            <a:ext cx="3875087" cy="576262"/>
            <a:chOff x="2500298" y="71438"/>
            <a:chExt cx="3357586" cy="714375"/>
          </a:xfrm>
        </p:grpSpPr>
        <p:grpSp>
          <p:nvGrpSpPr>
            <p:cNvPr id="55300" name="Group 166"/>
            <p:cNvGrpSpPr>
              <a:grpSpLocks/>
            </p:cNvGrpSpPr>
            <p:nvPr/>
          </p:nvGrpSpPr>
          <p:grpSpPr bwMode="auto">
            <a:xfrm>
              <a:off x="2500298" y="71438"/>
              <a:ext cx="3286148" cy="714375"/>
              <a:chOff x="3696" y="1348"/>
              <a:chExt cx="1363" cy="1800"/>
            </a:xfrm>
          </p:grpSpPr>
          <p:sp>
            <p:nvSpPr>
              <p:cNvPr id="55301" name="AutoShape 167"/>
              <p:cNvSpPr>
                <a:spLocks noChangeArrowheads="1"/>
              </p:cNvSpPr>
              <p:nvPr/>
            </p:nvSpPr>
            <p:spPr bwMode="gray">
              <a:xfrm>
                <a:off x="3696" y="1348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5302" name="AutoShape 168"/>
              <p:cNvSpPr>
                <a:spLocks noChangeArrowheads="1"/>
              </p:cNvSpPr>
              <p:nvPr/>
            </p:nvSpPr>
            <p:spPr bwMode="gray">
              <a:xfrm>
                <a:off x="3717" y="1353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5303" name="AutoShape 169"/>
              <p:cNvSpPr>
                <a:spLocks noChangeArrowheads="1"/>
              </p:cNvSpPr>
              <p:nvPr/>
            </p:nvSpPr>
            <p:spPr bwMode="gray">
              <a:xfrm>
                <a:off x="3728" y="2653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5304" name="AutoShape 170"/>
              <p:cNvSpPr>
                <a:spLocks noChangeArrowheads="1"/>
              </p:cNvSpPr>
              <p:nvPr/>
            </p:nvSpPr>
            <p:spPr bwMode="gray">
              <a:xfrm>
                <a:off x="3728" y="1367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55305" name="Text Box 4"/>
            <p:cNvSpPr txBox="1">
              <a:spLocks noChangeArrowheads="1"/>
            </p:cNvSpPr>
            <p:nvPr/>
          </p:nvSpPr>
          <p:spPr bwMode="auto">
            <a:xfrm>
              <a:off x="2643350" y="215057"/>
              <a:ext cx="3214534" cy="537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aseline="0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§</a:t>
              </a:r>
              <a:r>
                <a:rPr kumimoji="1" lang="en-US" altLang="zh-CN" sz="2800" baseline="0" dirty="0" smtClean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17. </a:t>
              </a:r>
              <a:r>
                <a:rPr kumimoji="1" lang="en-US" altLang="zh-CN" sz="2800" baseline="0" dirty="0" smtClean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4    </a:t>
              </a:r>
              <a:r>
                <a:rPr kumimoji="1" lang="zh-CN" altLang="en-US" sz="2800" baseline="0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磁场的能量</a:t>
              </a:r>
            </a:p>
          </p:txBody>
        </p:sp>
      </p:grp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466725" y="836613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一、磁场的能量</a:t>
            </a:r>
            <a:endParaRPr kumimoji="1" lang="zh-CN" altLang="en-US" b="0" baseline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55307" name="Picture 11" descr="15-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59" r="-4459" b="17677"/>
          <a:stretch>
            <a:fillRect/>
          </a:stretch>
        </p:blipFill>
        <p:spPr bwMode="auto">
          <a:xfrm>
            <a:off x="6083300" y="1196975"/>
            <a:ext cx="28797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466725" y="1412875"/>
            <a:ext cx="5618163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      设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t 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= 0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时刻开关接通，电源要克服自感电动势做功，使电流和磁感应强度逐渐增加 。设某时刻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t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，电流为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684213" y="2636838"/>
            <a:ext cx="35369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根据回路的欧姆定律，得</a:t>
            </a:r>
          </a:p>
        </p:txBody>
      </p:sp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3924300" y="3125788"/>
          <a:ext cx="195103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公式" r:id="rId5" imgW="914003" imgH="406224" progId="Equation.3">
                  <p:embed/>
                </p:oleObj>
              </mc:Choice>
              <mc:Fallback>
                <p:oleObj name="公式" r:id="rId5" imgW="914003" imgH="406224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125788"/>
                        <a:ext cx="1951038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6" name="Group 30"/>
          <p:cNvGrpSpPr>
            <a:grpSpLocks/>
          </p:cNvGrpSpPr>
          <p:nvPr/>
        </p:nvGrpSpPr>
        <p:grpSpPr bwMode="auto">
          <a:xfrm>
            <a:off x="323850" y="3949700"/>
            <a:ext cx="2722563" cy="487363"/>
            <a:chOff x="204" y="2432"/>
            <a:chExt cx="1715" cy="307"/>
          </a:xfrm>
        </p:grpSpPr>
        <p:graphicFrame>
          <p:nvGraphicFramePr>
            <p:cNvPr id="55312" name="Object 16"/>
            <p:cNvGraphicFramePr>
              <a:graphicFrameLocks noChangeAspect="1"/>
            </p:cNvGraphicFramePr>
            <p:nvPr/>
          </p:nvGraphicFramePr>
          <p:xfrm>
            <a:off x="1235" y="2496"/>
            <a:ext cx="6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5" name="公式" r:id="rId7" imgW="507780" imgH="203112" progId="Equation.3">
                    <p:embed/>
                  </p:oleObj>
                </mc:Choice>
                <mc:Fallback>
                  <p:oleObj name="公式" r:id="rId7" imgW="507780" imgH="203112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2496"/>
                          <a:ext cx="68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204" y="2432"/>
              <a:ext cx="1076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两边同乘以</a:t>
              </a:r>
            </a:p>
          </p:txBody>
        </p:sp>
      </p:grpSp>
      <p:graphicFrame>
        <p:nvGraphicFramePr>
          <p:cNvPr id="55314" name="Object 18"/>
          <p:cNvGraphicFramePr>
            <a:graphicFrameLocks noChangeAspect="1"/>
          </p:cNvGraphicFramePr>
          <p:nvPr/>
        </p:nvGraphicFramePr>
        <p:xfrm>
          <a:off x="3419475" y="3979863"/>
          <a:ext cx="3529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公式" r:id="rId9" imgW="1320227" imgH="203112" progId="Equation.3">
                  <p:embed/>
                </p:oleObj>
              </mc:Choice>
              <mc:Fallback>
                <p:oleObj name="公式" r:id="rId9" imgW="1320227" imgH="203112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979863"/>
                        <a:ext cx="3529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1273175" y="5013325"/>
            <a:ext cx="6623050" cy="860425"/>
            <a:chOff x="666" y="3067"/>
            <a:chExt cx="4172" cy="542"/>
          </a:xfrm>
        </p:grpSpPr>
        <p:sp>
          <p:nvSpPr>
            <p:cNvPr id="55316" name="AutoShape 174"/>
            <p:cNvSpPr>
              <a:spLocks noChangeArrowheads="1"/>
            </p:cNvSpPr>
            <p:nvPr/>
          </p:nvSpPr>
          <p:spPr bwMode="gray">
            <a:xfrm>
              <a:off x="666" y="3067"/>
              <a:ext cx="4172" cy="540"/>
            </a:xfrm>
            <a:prstGeom prst="roundRect">
              <a:avLst>
                <a:gd name="adj" fmla="val 17509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5317" name="AutoShape 175"/>
            <p:cNvSpPr>
              <a:spLocks noChangeArrowheads="1"/>
            </p:cNvSpPr>
            <p:nvPr/>
          </p:nvSpPr>
          <p:spPr bwMode="gray">
            <a:xfrm>
              <a:off x="686" y="3067"/>
              <a:ext cx="4135" cy="529"/>
            </a:xfrm>
            <a:prstGeom prst="roundRect">
              <a:avLst>
                <a:gd name="adj" fmla="val 16667"/>
              </a:avLst>
            </a:prstGeom>
            <a:solidFill>
              <a:srgbClr val="FFB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5318" name="AutoShape 176"/>
            <p:cNvSpPr>
              <a:spLocks noChangeArrowheads="1"/>
            </p:cNvSpPr>
            <p:nvPr/>
          </p:nvSpPr>
          <p:spPr bwMode="gray">
            <a:xfrm>
              <a:off x="712" y="3473"/>
              <a:ext cx="4080" cy="13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B84F"/>
                </a:gs>
                <a:gs pos="100000">
                  <a:srgbClr val="FFD89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5319" name="AutoShape 177"/>
            <p:cNvSpPr>
              <a:spLocks noChangeArrowheads="1"/>
            </p:cNvSpPr>
            <p:nvPr/>
          </p:nvSpPr>
          <p:spPr bwMode="gray">
            <a:xfrm>
              <a:off x="712" y="3067"/>
              <a:ext cx="4080" cy="13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E2B7"/>
                </a:gs>
                <a:gs pos="100000">
                  <a:srgbClr val="FFB84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55320" name="Object 24"/>
            <p:cNvGraphicFramePr>
              <a:graphicFrameLocks noChangeAspect="1"/>
            </p:cNvGraphicFramePr>
            <p:nvPr/>
          </p:nvGraphicFramePr>
          <p:xfrm>
            <a:off x="784" y="3067"/>
            <a:ext cx="3964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7" name="公式" r:id="rId11" imgW="2946400" imgH="406400" progId="Equation.3">
                    <p:embed/>
                  </p:oleObj>
                </mc:Choice>
                <mc:Fallback>
                  <p:oleObj name="公式" r:id="rId11" imgW="2946400" imgH="40640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3067"/>
                          <a:ext cx="3964" cy="5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29" name="Text Box 37"/>
          <p:cNvSpPr txBox="1">
            <a:spLocks noChangeArrowheads="1"/>
          </p:cNvSpPr>
          <p:nvPr/>
        </p:nvSpPr>
        <p:spPr bwMode="auto">
          <a:xfrm>
            <a:off x="755650" y="4508500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电流 由 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→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时，电源所作的总功为：</a:t>
            </a:r>
          </a:p>
        </p:txBody>
      </p:sp>
      <p:sp>
        <p:nvSpPr>
          <p:cNvPr id="55322" name="AutoShape 26"/>
          <p:cNvSpPr>
            <a:spLocks noChangeArrowheads="1"/>
          </p:cNvSpPr>
          <p:nvPr/>
        </p:nvSpPr>
        <p:spPr bwMode="auto">
          <a:xfrm>
            <a:off x="2700338" y="6165850"/>
            <a:ext cx="2663825" cy="288925"/>
          </a:xfrm>
          <a:prstGeom prst="wedgeRoundRectCallout">
            <a:avLst>
              <a:gd name="adj1" fmla="val 83074"/>
              <a:gd name="adj2" fmla="val -223079"/>
              <a:gd name="adj3" fmla="val 16667"/>
            </a:avLst>
          </a:prstGeom>
          <a:solidFill>
            <a:srgbClr val="00CCFF">
              <a:alpha val="2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>
              <a:lnSpc>
                <a:spcPct val="70000"/>
              </a:lnSpc>
              <a:buClrTx/>
              <a:buSzTx/>
              <a:buFontTx/>
              <a:buNone/>
            </a:pPr>
            <a:r>
              <a:rPr lang="zh-CN" altLang="en-US" sz="1800" b="0" baseline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电阻</a:t>
            </a:r>
            <a:r>
              <a:rPr lang="en-US" altLang="zh-CN" sz="1800" b="0" i="1" baseline="0">
                <a:solidFill>
                  <a:schemeClr val="tx1"/>
                </a:solidFill>
                <a:ea typeface="隶书" pitchFamily="49" charset="-122"/>
              </a:rPr>
              <a:t>R</a:t>
            </a:r>
            <a:r>
              <a:rPr lang="zh-CN" altLang="en-US" sz="1800" b="0" baseline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上放出的焦耳热 </a:t>
            </a:r>
          </a:p>
        </p:txBody>
      </p:sp>
      <p:sp>
        <p:nvSpPr>
          <p:cNvPr id="55323" name="AutoShape 27"/>
          <p:cNvSpPr>
            <a:spLocks noChangeArrowheads="1"/>
          </p:cNvSpPr>
          <p:nvPr/>
        </p:nvSpPr>
        <p:spPr bwMode="auto">
          <a:xfrm>
            <a:off x="5435600" y="6165850"/>
            <a:ext cx="3529013" cy="288925"/>
          </a:xfrm>
          <a:prstGeom prst="wedgeRoundRectCallout">
            <a:avLst>
              <a:gd name="adj1" fmla="val 3398"/>
              <a:gd name="adj2" fmla="val -168681"/>
              <a:gd name="adj3" fmla="val 16667"/>
            </a:avLst>
          </a:prstGeom>
          <a:solidFill>
            <a:srgbClr val="FF00FF">
              <a:alpha val="2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>
              <a:lnSpc>
                <a:spcPct val="70000"/>
              </a:lnSpc>
              <a:buClrTx/>
              <a:buSzTx/>
              <a:buFontTx/>
              <a:buNone/>
            </a:pPr>
            <a:r>
              <a:rPr lang="zh-CN" altLang="en-US" sz="1800" b="0" baseline="0">
                <a:solidFill>
                  <a:schemeClr val="tx1"/>
                </a:solidFill>
                <a:ea typeface="隶书" pitchFamily="49" charset="-122"/>
              </a:rPr>
              <a:t>储存在自感线圈磁场内的能量</a:t>
            </a:r>
          </a:p>
        </p:txBody>
      </p:sp>
      <p:graphicFrame>
        <p:nvGraphicFramePr>
          <p:cNvPr id="55324" name="Object 28"/>
          <p:cNvGraphicFramePr>
            <a:graphicFrameLocks noChangeAspect="1"/>
          </p:cNvGraphicFramePr>
          <p:nvPr/>
        </p:nvGraphicFramePr>
        <p:xfrm>
          <a:off x="1619250" y="3284538"/>
          <a:ext cx="16795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公式" r:id="rId13" imgW="787400" imgH="228600" progId="Equation.3">
                  <p:embed/>
                </p:oleObj>
              </mc:Choice>
              <mc:Fallback>
                <p:oleObj name="公式" r:id="rId13" imgW="787400" imgH="2286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538"/>
                        <a:ext cx="16795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5" name="Object 29"/>
          <p:cNvGraphicFramePr>
            <a:graphicFrameLocks noChangeAspect="1"/>
          </p:cNvGraphicFramePr>
          <p:nvPr/>
        </p:nvGraphicFramePr>
        <p:xfrm>
          <a:off x="6443663" y="3141663"/>
          <a:ext cx="19510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公式" r:id="rId15" imgW="914003" imgH="406224" progId="Equation.3">
                  <p:embed/>
                </p:oleObj>
              </mc:Choice>
              <mc:Fallback>
                <p:oleObj name="公式" r:id="rId15" imgW="914003" imgH="406224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141663"/>
                        <a:ext cx="1951037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7" name="AutoShape 31"/>
          <p:cNvSpPr>
            <a:spLocks noChangeArrowheads="1"/>
          </p:cNvSpPr>
          <p:nvPr/>
        </p:nvSpPr>
        <p:spPr bwMode="auto">
          <a:xfrm>
            <a:off x="215900" y="6165850"/>
            <a:ext cx="2268538" cy="288925"/>
          </a:xfrm>
          <a:prstGeom prst="wedgeRoundRectCallout">
            <a:avLst>
              <a:gd name="adj1" fmla="val 39153"/>
              <a:gd name="adj2" fmla="val -236264"/>
              <a:gd name="adj3" fmla="val 16667"/>
            </a:avLst>
          </a:prstGeom>
          <a:solidFill>
            <a:srgbClr val="FFFF00">
              <a:alpha val="2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>
              <a:lnSpc>
                <a:spcPct val="70000"/>
              </a:lnSpc>
              <a:buClrTx/>
              <a:buSzTx/>
              <a:buFontTx/>
              <a:buNone/>
            </a:pPr>
            <a:r>
              <a:rPr lang="zh-CN" altLang="en-US" sz="1800" b="0" baseline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电源提供的总能量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55308" grpId="0"/>
      <p:bldP spid="55309" grpId="0"/>
      <p:bldP spid="161829" grpId="0"/>
      <p:bldP spid="55322" grpId="0" animBg="1"/>
      <p:bldP spid="55323" grpId="0" animBg="1"/>
      <p:bldP spid="553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1831" name="Text Box 39"/>
          <p:cNvSpPr txBox="1">
            <a:spLocks noChangeArrowheads="1"/>
          </p:cNvSpPr>
          <p:nvPr/>
        </p:nvSpPr>
        <p:spPr bwMode="auto">
          <a:xfrm>
            <a:off x="612775" y="171450"/>
            <a:ext cx="734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自感为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L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的线圈通有电流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 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时所具有的磁能为：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306763" y="628650"/>
            <a:ext cx="2449512" cy="857250"/>
            <a:chOff x="1927" y="436"/>
            <a:chExt cx="1543" cy="540"/>
          </a:xfrm>
        </p:grpSpPr>
        <p:grpSp>
          <p:nvGrpSpPr>
            <p:cNvPr id="57349" name="Group 173"/>
            <p:cNvGrpSpPr>
              <a:grpSpLocks/>
            </p:cNvGrpSpPr>
            <p:nvPr/>
          </p:nvGrpSpPr>
          <p:grpSpPr bwMode="auto">
            <a:xfrm>
              <a:off x="1927" y="436"/>
              <a:ext cx="1543" cy="540"/>
              <a:chOff x="483" y="3113"/>
              <a:chExt cx="2177" cy="408"/>
            </a:xfrm>
          </p:grpSpPr>
          <p:sp>
            <p:nvSpPr>
              <p:cNvPr id="57350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7351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7352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7353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61832" name="Object 4"/>
            <p:cNvGraphicFramePr>
              <a:graphicFrameLocks noChangeAspect="1"/>
            </p:cNvGraphicFramePr>
            <p:nvPr/>
          </p:nvGraphicFramePr>
          <p:xfrm>
            <a:off x="2120" y="436"/>
            <a:ext cx="1214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5" name="Equation" r:id="rId4" imgW="774364" imgH="406224" progId="Equation.3">
                    <p:embed/>
                  </p:oleObj>
                </mc:Choice>
                <mc:Fallback>
                  <p:oleObj name="Equation" r:id="rId4" imgW="774364" imgH="406224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436"/>
                          <a:ext cx="1214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520700" y="1636713"/>
            <a:ext cx="57467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若自感线圈是均匀密绕很长的螺线管，则 </a:t>
            </a:r>
          </a:p>
        </p:txBody>
      </p:sp>
      <p:graphicFrame>
        <p:nvGraphicFramePr>
          <p:cNvPr id="89094" name="Object 5"/>
          <p:cNvGraphicFramePr>
            <a:graphicFrameLocks noChangeAspect="1"/>
          </p:cNvGraphicFramePr>
          <p:nvPr/>
        </p:nvGraphicFramePr>
        <p:xfrm>
          <a:off x="1684338" y="1997075"/>
          <a:ext cx="32067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6" imgW="1371600" imgH="431800" progId="Equation.3">
                  <p:embed/>
                </p:oleObj>
              </mc:Choice>
              <mc:Fallback>
                <p:oleObj name="Equation" r:id="rId6" imgW="1371600" imgH="4318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1997075"/>
                        <a:ext cx="32067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6"/>
          <p:cNvGraphicFramePr>
            <a:graphicFrameLocks noChangeAspect="1"/>
          </p:cNvGraphicFramePr>
          <p:nvPr/>
        </p:nvGraphicFramePr>
        <p:xfrm>
          <a:off x="1290638" y="3005138"/>
          <a:ext cx="20383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Equation" r:id="rId8" imgW="774364" imgH="406224" progId="Equation.3">
                  <p:embed/>
                </p:oleObj>
              </mc:Choice>
              <mc:Fallback>
                <p:oleObj name="Equation" r:id="rId8" imgW="774364" imgH="406224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3005138"/>
                        <a:ext cx="20383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2617788" y="4086225"/>
            <a:ext cx="5081587" cy="935038"/>
            <a:chOff x="1539" y="2569"/>
            <a:chExt cx="3201" cy="589"/>
          </a:xfrm>
        </p:grpSpPr>
        <p:grpSp>
          <p:nvGrpSpPr>
            <p:cNvPr id="57359" name="Group 15"/>
            <p:cNvGrpSpPr>
              <a:grpSpLocks/>
            </p:cNvGrpSpPr>
            <p:nvPr/>
          </p:nvGrpSpPr>
          <p:grpSpPr bwMode="auto">
            <a:xfrm>
              <a:off x="3969" y="2614"/>
              <a:ext cx="771" cy="499"/>
              <a:chOff x="3969" y="2614"/>
              <a:chExt cx="771" cy="499"/>
            </a:xfrm>
          </p:grpSpPr>
          <p:sp>
            <p:nvSpPr>
              <p:cNvPr id="57360" name="AutoShape 174"/>
              <p:cNvSpPr>
                <a:spLocks noChangeArrowheads="1"/>
              </p:cNvSpPr>
              <p:nvPr/>
            </p:nvSpPr>
            <p:spPr bwMode="gray">
              <a:xfrm>
                <a:off x="3969" y="2614"/>
                <a:ext cx="771" cy="499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7361" name="AutoShape 175"/>
              <p:cNvSpPr>
                <a:spLocks noChangeArrowheads="1"/>
              </p:cNvSpPr>
              <p:nvPr/>
            </p:nvSpPr>
            <p:spPr bwMode="gray">
              <a:xfrm>
                <a:off x="3982" y="2614"/>
                <a:ext cx="748" cy="489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7362" name="AutoShape 176"/>
              <p:cNvSpPr>
                <a:spLocks noChangeArrowheads="1"/>
              </p:cNvSpPr>
              <p:nvPr/>
            </p:nvSpPr>
            <p:spPr bwMode="gray">
              <a:xfrm>
                <a:off x="3987" y="2989"/>
                <a:ext cx="738" cy="12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7363" name="AutoShape 177"/>
              <p:cNvSpPr>
                <a:spLocks noChangeArrowheads="1"/>
              </p:cNvSpPr>
              <p:nvPr/>
            </p:nvSpPr>
            <p:spPr bwMode="gray">
              <a:xfrm>
                <a:off x="3987" y="2614"/>
                <a:ext cx="738" cy="12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89096" name="Object 7"/>
            <p:cNvGraphicFramePr>
              <a:graphicFrameLocks noChangeAspect="1"/>
            </p:cNvGraphicFramePr>
            <p:nvPr/>
          </p:nvGraphicFramePr>
          <p:xfrm>
            <a:off x="1539" y="2569"/>
            <a:ext cx="3183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8" name="公式" r:id="rId10" imgW="2298700" imgH="444500" progId="Equation.3">
                    <p:embed/>
                  </p:oleObj>
                </mc:Choice>
                <mc:Fallback>
                  <p:oleObj name="公式" r:id="rId10" imgW="2298700" imgH="4445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2569"/>
                          <a:ext cx="3183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01" name="Object 9"/>
          <p:cNvGraphicFramePr>
            <a:graphicFrameLocks noChangeAspect="1"/>
          </p:cNvGraphicFramePr>
          <p:nvPr/>
        </p:nvGraphicFramePr>
        <p:xfrm>
          <a:off x="3306763" y="3025775"/>
          <a:ext cx="234156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Equation" r:id="rId12" imgW="1054100" imgH="431800" progId="Equation.3">
                  <p:embed/>
                </p:oleObj>
              </mc:Choice>
              <mc:Fallback>
                <p:oleObj name="Equation" r:id="rId12" imgW="1054100" imgH="4318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025775"/>
                        <a:ext cx="234156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10"/>
          <p:cNvGraphicFramePr>
            <a:graphicFrameLocks noChangeAspect="1"/>
          </p:cNvGraphicFramePr>
          <p:nvPr/>
        </p:nvGraphicFramePr>
        <p:xfrm>
          <a:off x="5754688" y="3005138"/>
          <a:ext cx="137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14" imgW="685502" imgH="444307" progId="Equation.3">
                  <p:embed/>
                </p:oleObj>
              </mc:Choice>
              <mc:Fallback>
                <p:oleObj name="Equation" r:id="rId14" imgW="685502" imgH="444307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3005138"/>
                        <a:ext cx="137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1"/>
          <p:cNvGraphicFramePr>
            <a:graphicFrameLocks noChangeAspect="1"/>
          </p:cNvGraphicFramePr>
          <p:nvPr/>
        </p:nvGraphicFramePr>
        <p:xfrm>
          <a:off x="5251450" y="2212975"/>
          <a:ext cx="165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Equation" r:id="rId16" imgW="723586" imgH="228501" progId="Equation.3">
                  <p:embed/>
                </p:oleObj>
              </mc:Choice>
              <mc:Fallback>
                <p:oleObj name="Equation" r:id="rId16" imgW="723586" imgH="228501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212975"/>
                        <a:ext cx="1657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8" name="Group 24"/>
          <p:cNvGrpSpPr>
            <a:grpSpLocks/>
          </p:cNvGrpSpPr>
          <p:nvPr/>
        </p:nvGrpSpPr>
        <p:grpSpPr bwMode="auto">
          <a:xfrm>
            <a:off x="1001713" y="5237163"/>
            <a:ext cx="7242175" cy="1000125"/>
            <a:chOff x="490" y="3249"/>
            <a:chExt cx="4562" cy="630"/>
          </a:xfrm>
        </p:grpSpPr>
        <p:grpSp>
          <p:nvGrpSpPr>
            <p:cNvPr id="57369" name="Group 25"/>
            <p:cNvGrpSpPr>
              <a:grpSpLocks/>
            </p:cNvGrpSpPr>
            <p:nvPr/>
          </p:nvGrpSpPr>
          <p:grpSpPr bwMode="auto">
            <a:xfrm>
              <a:off x="1383" y="3249"/>
              <a:ext cx="3669" cy="630"/>
              <a:chOff x="1425" y="3294"/>
              <a:chExt cx="3669" cy="630"/>
            </a:xfrm>
          </p:grpSpPr>
          <p:sp>
            <p:nvSpPr>
              <p:cNvPr id="57370" name="AutoShape 174"/>
              <p:cNvSpPr>
                <a:spLocks noChangeArrowheads="1"/>
              </p:cNvSpPr>
              <p:nvPr/>
            </p:nvSpPr>
            <p:spPr bwMode="gray">
              <a:xfrm>
                <a:off x="1425" y="3294"/>
                <a:ext cx="3669" cy="630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7371" name="AutoShape 175"/>
              <p:cNvSpPr>
                <a:spLocks noChangeArrowheads="1"/>
              </p:cNvSpPr>
              <p:nvPr/>
            </p:nvSpPr>
            <p:spPr bwMode="gray">
              <a:xfrm>
                <a:off x="1448" y="3294"/>
                <a:ext cx="3622" cy="618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7372" name="AutoShape 176"/>
              <p:cNvSpPr>
                <a:spLocks noChangeArrowheads="1"/>
              </p:cNvSpPr>
              <p:nvPr/>
            </p:nvSpPr>
            <p:spPr bwMode="gray">
              <a:xfrm>
                <a:off x="1470" y="3768"/>
                <a:ext cx="3574" cy="15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7373" name="AutoShape 177"/>
              <p:cNvSpPr>
                <a:spLocks noChangeArrowheads="1"/>
              </p:cNvSpPr>
              <p:nvPr/>
            </p:nvSpPr>
            <p:spPr bwMode="gray">
              <a:xfrm>
                <a:off x="1470" y="3294"/>
                <a:ext cx="3574" cy="15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89097" name="Object 8"/>
              <p:cNvGraphicFramePr>
                <a:graphicFrameLocks noChangeAspect="1"/>
              </p:cNvGraphicFramePr>
              <p:nvPr/>
            </p:nvGraphicFramePr>
            <p:xfrm>
              <a:off x="1606" y="3339"/>
              <a:ext cx="3260" cy="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32" name="公式" r:id="rId18" imgW="2171700" imgH="406400" progId="Equation.3">
                      <p:embed/>
                    </p:oleObj>
                  </mc:Choice>
                  <mc:Fallback>
                    <p:oleObj name="公式" r:id="rId18" imgW="2171700" imgH="406400" progId="Equation.3">
                      <p:embed/>
                      <p:pic>
                        <p:nvPicPr>
                          <p:cNvPr id="0" name="Picture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6" y="3339"/>
                            <a:ext cx="3260" cy="5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5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9099" name="Text Box 11"/>
            <p:cNvSpPr txBox="1">
              <a:spLocks noChangeArrowheads="1"/>
            </p:cNvSpPr>
            <p:nvPr/>
          </p:nvSpPr>
          <p:spPr bwMode="auto">
            <a:xfrm>
              <a:off x="490" y="3430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总磁能</a:t>
              </a:r>
            </a:p>
          </p:txBody>
        </p:sp>
      </p:grp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900113" y="4292600"/>
            <a:ext cx="1625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磁能密度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31" grpId="0"/>
      <p:bldP spid="57355" grpId="0"/>
      <p:bldP spid="573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60400" y="116632"/>
            <a:ext cx="2398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二、互感磁能</a:t>
            </a:r>
          </a:p>
        </p:txBody>
      </p:sp>
      <p:pic>
        <p:nvPicPr>
          <p:cNvPr id="31" name="Picture 4" descr="15-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5" t="-5412" r="-4559" b="14590"/>
          <a:stretch>
            <a:fillRect/>
          </a:stretch>
        </p:blipFill>
        <p:spPr bwMode="auto">
          <a:xfrm>
            <a:off x="5515818" y="116632"/>
            <a:ext cx="3240088" cy="2320644"/>
          </a:xfrm>
          <a:prstGeom prst="rect">
            <a:avLst/>
          </a:prstGeom>
          <a:noFill/>
          <a:ln w="158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250825" y="548680"/>
            <a:ext cx="5184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      ①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先闭合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，使 </a:t>
            </a:r>
            <a:r>
              <a:rPr kumimoji="1" lang="en-US" altLang="zh-CN" i="1" baseline="0" dirty="0" err="1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Math C" pitchFamily="2" charset="2"/>
              </a:rPr>
              <a:t>1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Math C" pitchFamily="2" charset="2"/>
              </a:rPr>
              <a:t>从 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Math C" pitchFamily="2" charset="2"/>
              </a:rPr>
              <a:t>0 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Math C" pitchFamily="2" charset="2"/>
              </a:rPr>
              <a:t>增至 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Math C" pitchFamily="2" charset="2"/>
              </a:rPr>
              <a:t>I 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Math C" pitchFamily="2" charset="2"/>
              </a:rPr>
              <a:t>1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Math C" pitchFamily="2" charset="2"/>
              </a:rPr>
              <a:t>，此过程储存自感磁能为：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365041"/>
              </p:ext>
            </p:extLst>
          </p:nvPr>
        </p:nvGraphicFramePr>
        <p:xfrm>
          <a:off x="2195736" y="1353121"/>
          <a:ext cx="2222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name="Equation" r:id="rId5" imgW="888614" imgH="406224" progId="Equation.3">
                  <p:embed/>
                </p:oleObj>
              </mc:Choice>
              <mc:Fallback>
                <p:oleObj name="Equation" r:id="rId5" imgW="888614" imgH="406224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353121"/>
                        <a:ext cx="22225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268288" y="2060847"/>
            <a:ext cx="50241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      ②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再闭合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，且调节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R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使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不变，（则线圈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中无互感）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由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0 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增至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，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Math C" pitchFamily="2" charset="2"/>
              </a:rPr>
              <a:t>此过程储存自感磁能为：</a:t>
            </a:r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23979"/>
              </p:ext>
            </p:extLst>
          </p:nvPr>
        </p:nvGraphicFramePr>
        <p:xfrm>
          <a:off x="5511259" y="2423187"/>
          <a:ext cx="21875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Equation" r:id="rId7" imgW="914003" imgH="406224" progId="Equation.3">
                  <p:embed/>
                </p:oleObj>
              </mc:Choice>
              <mc:Fallback>
                <p:oleObj name="Equation" r:id="rId7" imgW="914003" imgH="406224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259" y="2423187"/>
                        <a:ext cx="21875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2"/>
          <p:cNvSpPr txBox="1">
            <a:spLocks noChangeArrowheads="1"/>
          </p:cNvSpPr>
          <p:nvPr/>
        </p:nvSpPr>
        <p:spPr bwMode="auto">
          <a:xfrm>
            <a:off x="388937" y="3331840"/>
            <a:ext cx="526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此过程在线圈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中</a:t>
            </a:r>
            <a:r>
              <a:rPr kumimoji="1" lang="zh-CN" altLang="en-US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产生的互感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电动势为：</a:t>
            </a: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408331"/>
              </p:ext>
            </p:extLst>
          </p:nvPr>
        </p:nvGraphicFramePr>
        <p:xfrm>
          <a:off x="5836950" y="3166417"/>
          <a:ext cx="17399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3" name="公式" r:id="rId9" imgW="838080" imgH="431640" progId="Equation.3">
                  <p:embed/>
                </p:oleObj>
              </mc:Choice>
              <mc:Fallback>
                <p:oleObj name="公式" r:id="rId9" imgW="838080" imgH="4316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950" y="3166417"/>
                        <a:ext cx="17399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4932363" y="404813"/>
            <a:ext cx="2376487" cy="714375"/>
            <a:chOff x="2448" y="2016"/>
            <a:chExt cx="2688" cy="1728"/>
          </a:xfrm>
        </p:grpSpPr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2448" y="2880"/>
              <a:ext cx="26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0" name="Arc 8"/>
            <p:cNvSpPr>
              <a:spLocks/>
            </p:cNvSpPr>
            <p:nvPr/>
          </p:nvSpPr>
          <p:spPr bwMode="auto">
            <a:xfrm flipH="1" flipV="1">
              <a:off x="2592" y="2016"/>
              <a:ext cx="2544" cy="767"/>
            </a:xfrm>
            <a:custGeom>
              <a:avLst/>
              <a:gdLst>
                <a:gd name="T0" fmla="*/ 0 w 21600"/>
                <a:gd name="T1" fmla="*/ 0 h 21600"/>
                <a:gd name="T2" fmla="*/ 2544 w 21600"/>
                <a:gd name="T3" fmla="*/ 767 h 21600"/>
                <a:gd name="T4" fmla="*/ 0 w 21600"/>
                <a:gd name="T5" fmla="*/ 76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1" name="Arc 9"/>
            <p:cNvSpPr>
              <a:spLocks/>
            </p:cNvSpPr>
            <p:nvPr/>
          </p:nvSpPr>
          <p:spPr bwMode="auto">
            <a:xfrm flipH="1">
              <a:off x="2592" y="2976"/>
              <a:ext cx="2544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2" name="Group 2"/>
          <p:cNvGrpSpPr>
            <a:grpSpLocks/>
          </p:cNvGrpSpPr>
          <p:nvPr/>
        </p:nvGrpSpPr>
        <p:grpSpPr bwMode="auto">
          <a:xfrm>
            <a:off x="5073650" y="369888"/>
            <a:ext cx="2435225" cy="795337"/>
            <a:chOff x="2592" y="1920"/>
            <a:chExt cx="2928" cy="1920"/>
          </a:xfrm>
        </p:grpSpPr>
        <p:sp>
          <p:nvSpPr>
            <p:cNvPr id="43" name="Line 3"/>
            <p:cNvSpPr>
              <a:spLocks noChangeShapeType="1"/>
            </p:cNvSpPr>
            <p:nvPr/>
          </p:nvSpPr>
          <p:spPr bwMode="auto">
            <a:xfrm>
              <a:off x="2736" y="2881"/>
              <a:ext cx="27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4" name="Arc 4"/>
            <p:cNvSpPr>
              <a:spLocks/>
            </p:cNvSpPr>
            <p:nvPr/>
          </p:nvSpPr>
          <p:spPr bwMode="auto">
            <a:xfrm>
              <a:off x="2592" y="2977"/>
              <a:ext cx="2293" cy="863"/>
            </a:xfrm>
            <a:custGeom>
              <a:avLst/>
              <a:gdLst>
                <a:gd name="T0" fmla="*/ 0 w 22933"/>
                <a:gd name="T1" fmla="*/ 2 h 21600"/>
                <a:gd name="T2" fmla="*/ 2293 w 22933"/>
                <a:gd name="T3" fmla="*/ 863 h 21600"/>
                <a:gd name="T4" fmla="*/ 133 w 22933"/>
                <a:gd name="T5" fmla="*/ 863 h 21600"/>
                <a:gd name="T6" fmla="*/ 0 60000 65536"/>
                <a:gd name="T7" fmla="*/ 0 60000 65536"/>
                <a:gd name="T8" fmla="*/ 0 60000 65536"/>
                <a:gd name="T9" fmla="*/ 0 w 22933"/>
                <a:gd name="T10" fmla="*/ 0 h 21600"/>
                <a:gd name="T11" fmla="*/ 22933 w 229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33" h="21600" fill="none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</a:path>
                <a:path w="22933" h="21600" stroke="0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  <a:lnTo>
                    <a:pt x="1333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5" name="Arc 5"/>
            <p:cNvSpPr>
              <a:spLocks/>
            </p:cNvSpPr>
            <p:nvPr/>
          </p:nvSpPr>
          <p:spPr bwMode="auto">
            <a:xfrm flipV="1">
              <a:off x="2592" y="1920"/>
              <a:ext cx="2293" cy="863"/>
            </a:xfrm>
            <a:custGeom>
              <a:avLst/>
              <a:gdLst>
                <a:gd name="T0" fmla="*/ 0 w 22933"/>
                <a:gd name="T1" fmla="*/ 2 h 21600"/>
                <a:gd name="T2" fmla="*/ 2293 w 22933"/>
                <a:gd name="T3" fmla="*/ 863 h 21600"/>
                <a:gd name="T4" fmla="*/ 133 w 22933"/>
                <a:gd name="T5" fmla="*/ 863 h 21600"/>
                <a:gd name="T6" fmla="*/ 0 60000 65536"/>
                <a:gd name="T7" fmla="*/ 0 60000 65536"/>
                <a:gd name="T8" fmla="*/ 0 60000 65536"/>
                <a:gd name="T9" fmla="*/ 0 w 22933"/>
                <a:gd name="T10" fmla="*/ 0 h 21600"/>
                <a:gd name="T11" fmla="*/ 22933 w 229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33" h="21600" fill="none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</a:path>
                <a:path w="22933" h="21600" stroke="0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  <a:lnTo>
                    <a:pt x="1333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6300788" y="404813"/>
            <a:ext cx="2376487" cy="714375"/>
            <a:chOff x="2448" y="2016"/>
            <a:chExt cx="2688" cy="1728"/>
          </a:xfrm>
        </p:grpSpPr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>
              <a:off x="2448" y="2880"/>
              <a:ext cx="26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8" name="Arc 8"/>
            <p:cNvSpPr>
              <a:spLocks/>
            </p:cNvSpPr>
            <p:nvPr/>
          </p:nvSpPr>
          <p:spPr bwMode="auto">
            <a:xfrm flipH="1" flipV="1">
              <a:off x="2592" y="2016"/>
              <a:ext cx="2544" cy="767"/>
            </a:xfrm>
            <a:custGeom>
              <a:avLst/>
              <a:gdLst>
                <a:gd name="T0" fmla="*/ 0 w 21600"/>
                <a:gd name="T1" fmla="*/ 0 h 21600"/>
                <a:gd name="T2" fmla="*/ 2544 w 21600"/>
                <a:gd name="T3" fmla="*/ 767 h 21600"/>
                <a:gd name="T4" fmla="*/ 0 w 21600"/>
                <a:gd name="T5" fmla="*/ 76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9" name="Arc 9"/>
            <p:cNvSpPr>
              <a:spLocks/>
            </p:cNvSpPr>
            <p:nvPr/>
          </p:nvSpPr>
          <p:spPr bwMode="auto">
            <a:xfrm flipH="1">
              <a:off x="2592" y="2976"/>
              <a:ext cx="2544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0" name="Group 2"/>
          <p:cNvGrpSpPr>
            <a:grpSpLocks/>
          </p:cNvGrpSpPr>
          <p:nvPr/>
        </p:nvGrpSpPr>
        <p:grpSpPr bwMode="auto">
          <a:xfrm>
            <a:off x="5651500" y="404813"/>
            <a:ext cx="2435225" cy="795337"/>
            <a:chOff x="2592" y="1920"/>
            <a:chExt cx="2928" cy="1920"/>
          </a:xfrm>
        </p:grpSpPr>
        <p:sp>
          <p:nvSpPr>
            <p:cNvPr id="51" name="Line 3"/>
            <p:cNvSpPr>
              <a:spLocks noChangeShapeType="1"/>
            </p:cNvSpPr>
            <p:nvPr/>
          </p:nvSpPr>
          <p:spPr bwMode="auto">
            <a:xfrm>
              <a:off x="2736" y="2881"/>
              <a:ext cx="27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2" name="Arc 4"/>
            <p:cNvSpPr>
              <a:spLocks/>
            </p:cNvSpPr>
            <p:nvPr/>
          </p:nvSpPr>
          <p:spPr bwMode="auto">
            <a:xfrm>
              <a:off x="2592" y="2977"/>
              <a:ext cx="2293" cy="863"/>
            </a:xfrm>
            <a:custGeom>
              <a:avLst/>
              <a:gdLst>
                <a:gd name="T0" fmla="*/ 0 w 22933"/>
                <a:gd name="T1" fmla="*/ 2 h 21600"/>
                <a:gd name="T2" fmla="*/ 2293 w 22933"/>
                <a:gd name="T3" fmla="*/ 863 h 21600"/>
                <a:gd name="T4" fmla="*/ 133 w 22933"/>
                <a:gd name="T5" fmla="*/ 863 h 21600"/>
                <a:gd name="T6" fmla="*/ 0 60000 65536"/>
                <a:gd name="T7" fmla="*/ 0 60000 65536"/>
                <a:gd name="T8" fmla="*/ 0 60000 65536"/>
                <a:gd name="T9" fmla="*/ 0 w 22933"/>
                <a:gd name="T10" fmla="*/ 0 h 21600"/>
                <a:gd name="T11" fmla="*/ 22933 w 229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33" h="21600" fill="none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</a:path>
                <a:path w="22933" h="21600" stroke="0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  <a:lnTo>
                    <a:pt x="1333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3" name="Arc 5"/>
            <p:cNvSpPr>
              <a:spLocks/>
            </p:cNvSpPr>
            <p:nvPr/>
          </p:nvSpPr>
          <p:spPr bwMode="auto">
            <a:xfrm flipV="1">
              <a:off x="2592" y="1920"/>
              <a:ext cx="2293" cy="863"/>
            </a:xfrm>
            <a:custGeom>
              <a:avLst/>
              <a:gdLst>
                <a:gd name="T0" fmla="*/ 0 w 22933"/>
                <a:gd name="T1" fmla="*/ 2 h 21600"/>
                <a:gd name="T2" fmla="*/ 2293 w 22933"/>
                <a:gd name="T3" fmla="*/ 863 h 21600"/>
                <a:gd name="T4" fmla="*/ 133 w 22933"/>
                <a:gd name="T5" fmla="*/ 863 h 21600"/>
                <a:gd name="T6" fmla="*/ 0 60000 65536"/>
                <a:gd name="T7" fmla="*/ 0 60000 65536"/>
                <a:gd name="T8" fmla="*/ 0 60000 65536"/>
                <a:gd name="T9" fmla="*/ 0 w 22933"/>
                <a:gd name="T10" fmla="*/ 0 h 21600"/>
                <a:gd name="T11" fmla="*/ 22933 w 229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33" h="21600" fill="none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</a:path>
                <a:path w="22933" h="21600" stroke="0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  <a:lnTo>
                    <a:pt x="1333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5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795866"/>
              </p:ext>
            </p:extLst>
          </p:nvPr>
        </p:nvGraphicFramePr>
        <p:xfrm>
          <a:off x="854075" y="5157788"/>
          <a:ext cx="71072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公式" r:id="rId11" imgW="3327120" imgH="330120" progId="Equation.3">
                  <p:embed/>
                </p:oleObj>
              </mc:Choice>
              <mc:Fallback>
                <p:oleObj name="公式" r:id="rId11" imgW="3327120" imgH="33012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5157788"/>
                        <a:ext cx="7107238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047744"/>
              </p:ext>
            </p:extLst>
          </p:nvPr>
        </p:nvGraphicFramePr>
        <p:xfrm>
          <a:off x="606425" y="4076700"/>
          <a:ext cx="1898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公式" r:id="rId13" imgW="888840" imgH="228600" progId="Equation.3">
                  <p:embed/>
                </p:oleObj>
              </mc:Choice>
              <mc:Fallback>
                <p:oleObj name="公式" r:id="rId13" imgW="888840" imgH="2286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4076700"/>
                        <a:ext cx="18986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881522"/>
              </p:ext>
            </p:extLst>
          </p:nvPr>
        </p:nvGraphicFramePr>
        <p:xfrm>
          <a:off x="2727325" y="3916363"/>
          <a:ext cx="233203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公式" r:id="rId15" imgW="1091880" imgH="406080" progId="Equation.3">
                  <p:embed/>
                </p:oleObj>
              </mc:Choice>
              <mc:Fallback>
                <p:oleObj name="公式" r:id="rId15" imgW="1091880" imgH="4060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3916363"/>
                        <a:ext cx="2332038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30"/>
          <p:cNvGrpSpPr>
            <a:grpSpLocks/>
          </p:cNvGrpSpPr>
          <p:nvPr/>
        </p:nvGrpSpPr>
        <p:grpSpPr bwMode="auto">
          <a:xfrm>
            <a:off x="5220072" y="4064496"/>
            <a:ext cx="3008315" cy="457200"/>
            <a:chOff x="204" y="2432"/>
            <a:chExt cx="1895" cy="288"/>
          </a:xfrm>
        </p:grpSpPr>
        <p:graphicFrame>
          <p:nvGraphicFramePr>
            <p:cNvPr id="5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269147"/>
                </p:ext>
              </p:extLst>
            </p:nvPr>
          </p:nvGraphicFramePr>
          <p:xfrm>
            <a:off x="1193" y="2462"/>
            <a:ext cx="90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67" name="公式" r:id="rId17" imgW="672840" imgH="215640" progId="Equation.3">
                    <p:embed/>
                  </p:oleObj>
                </mc:Choice>
                <mc:Fallback>
                  <p:oleObj name="公式" r:id="rId17" imgW="672840" imgH="21564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2462"/>
                          <a:ext cx="90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204" y="2432"/>
              <a:ext cx="1076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baseline="0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两边同乘以</a:t>
              </a:r>
            </a:p>
          </p:txBody>
        </p:sp>
      </p:grp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468313" y="4653136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电流 由 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→ </a:t>
            </a:r>
            <a:r>
              <a:rPr kumimoji="1" lang="en-US" altLang="zh-CN" i="1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i="1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时，</a:t>
            </a:r>
            <a:r>
              <a:rPr kumimoji="1" lang="zh-CN" altLang="en-US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电源</a:t>
            </a:r>
            <a:r>
              <a:rPr kumimoji="1" lang="en-US" altLang="zh-CN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所做的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总功为：</a:t>
            </a:r>
          </a:p>
        </p:txBody>
      </p:sp>
      <p:sp>
        <p:nvSpPr>
          <p:cNvPr id="61" name="AutoShape 26"/>
          <p:cNvSpPr>
            <a:spLocks noChangeArrowheads="1"/>
          </p:cNvSpPr>
          <p:nvPr/>
        </p:nvSpPr>
        <p:spPr bwMode="auto">
          <a:xfrm>
            <a:off x="2700338" y="6165850"/>
            <a:ext cx="2663825" cy="288925"/>
          </a:xfrm>
          <a:prstGeom prst="wedgeRoundRectCallout">
            <a:avLst>
              <a:gd name="adj1" fmla="val 83074"/>
              <a:gd name="adj2" fmla="val -223079"/>
              <a:gd name="adj3" fmla="val 16667"/>
            </a:avLst>
          </a:prstGeom>
          <a:solidFill>
            <a:srgbClr val="00CCFF">
              <a:alpha val="2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>
              <a:lnSpc>
                <a:spcPct val="70000"/>
              </a:lnSpc>
              <a:buClrTx/>
              <a:buSzTx/>
              <a:buFontTx/>
              <a:buNone/>
            </a:pPr>
            <a:r>
              <a:rPr lang="zh-CN" altLang="en-US" sz="1800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电阻</a:t>
            </a:r>
            <a:r>
              <a:rPr lang="en-US" altLang="zh-CN" sz="1800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R</a:t>
            </a:r>
            <a:r>
              <a:rPr lang="zh-CN" altLang="en-US" sz="1800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上放出的焦耳热 </a:t>
            </a:r>
          </a:p>
        </p:txBody>
      </p:sp>
      <p:sp>
        <p:nvSpPr>
          <p:cNvPr id="62" name="AutoShape 27"/>
          <p:cNvSpPr>
            <a:spLocks noChangeArrowheads="1"/>
          </p:cNvSpPr>
          <p:nvPr/>
        </p:nvSpPr>
        <p:spPr bwMode="auto">
          <a:xfrm>
            <a:off x="5435600" y="6165850"/>
            <a:ext cx="3529013" cy="288925"/>
          </a:xfrm>
          <a:prstGeom prst="wedgeRoundRectCallout">
            <a:avLst>
              <a:gd name="adj1" fmla="val -2270"/>
              <a:gd name="adj2" fmla="val -228021"/>
              <a:gd name="adj3" fmla="val 16667"/>
            </a:avLst>
          </a:prstGeom>
          <a:solidFill>
            <a:srgbClr val="FF00FF">
              <a:alpha val="2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>
              <a:lnSpc>
                <a:spcPct val="70000"/>
              </a:lnSpc>
              <a:buClrTx/>
              <a:buSzTx/>
              <a:buFontTx/>
              <a:buNone/>
            </a:pPr>
            <a:r>
              <a:rPr lang="zh-CN" altLang="en-US" sz="1800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储存</a:t>
            </a:r>
            <a:r>
              <a:rPr lang="zh-CN" altLang="en-US" sz="1800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在线圈</a:t>
            </a:r>
            <a:r>
              <a:rPr lang="en-US" altLang="zh-CN" sz="1800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1800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内的互感</a:t>
            </a:r>
            <a:r>
              <a:rPr lang="zh-CN" altLang="en-US" sz="1800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磁场</a:t>
            </a:r>
            <a:r>
              <a:rPr lang="zh-CN" altLang="en-US" sz="1800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能量</a:t>
            </a:r>
            <a:endParaRPr lang="zh-CN" altLang="en-US" sz="1800" baseline="0" dirty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3" name="AutoShape 31"/>
          <p:cNvSpPr>
            <a:spLocks noChangeArrowheads="1"/>
          </p:cNvSpPr>
          <p:nvPr/>
        </p:nvSpPr>
        <p:spPr bwMode="auto">
          <a:xfrm>
            <a:off x="215900" y="6165850"/>
            <a:ext cx="2268538" cy="288925"/>
          </a:xfrm>
          <a:prstGeom prst="wedgeRoundRectCallout">
            <a:avLst>
              <a:gd name="adj1" fmla="val -2415"/>
              <a:gd name="adj2" fmla="val -219780"/>
              <a:gd name="adj3" fmla="val 16667"/>
            </a:avLst>
          </a:prstGeom>
          <a:solidFill>
            <a:srgbClr val="FFFF00">
              <a:alpha val="2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>
              <a:lnSpc>
                <a:spcPct val="70000"/>
              </a:lnSpc>
              <a:buClrTx/>
              <a:buSzTx/>
              <a:buFontTx/>
              <a:buNone/>
            </a:pPr>
            <a:r>
              <a:rPr lang="zh-CN" altLang="en-US" sz="1800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电源</a:t>
            </a:r>
            <a:r>
              <a:rPr lang="en-US" altLang="zh-CN" sz="1800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1800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提供</a:t>
            </a:r>
            <a:r>
              <a:rPr lang="zh-CN" altLang="en-US" sz="1800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的总能量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2" grpId="0" autoUpdateAnimBg="0"/>
      <p:bldP spid="34" grpId="0" autoUpdateAnimBg="0"/>
      <p:bldP spid="36" grpId="0" autoUpdateAnimBg="0"/>
      <p:bldP spid="60" grpId="0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94519" y="4108451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     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自感磁能永为正；互感磁能可为正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两线圈的磁场互相加强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，可能为负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磁场互相减弱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。</a:t>
            </a:r>
            <a:endParaRPr kumimoji="1" lang="zh-CN" altLang="en-US" baseline="0" dirty="0">
              <a:solidFill>
                <a:srgbClr val="FF3300"/>
              </a:solidFill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547664" y="340384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即互感磁能大小为</a:t>
            </a:r>
          </a:p>
        </p:txBody>
      </p:sp>
      <p:grpSp>
        <p:nvGrpSpPr>
          <p:cNvPr id="27" name="组合 16"/>
          <p:cNvGrpSpPr>
            <a:grpSpLocks/>
          </p:cNvGrpSpPr>
          <p:nvPr/>
        </p:nvGrpSpPr>
        <p:grpSpPr bwMode="auto">
          <a:xfrm>
            <a:off x="4211960" y="3165285"/>
            <a:ext cx="2725316" cy="857250"/>
            <a:chOff x="3571868" y="2000239"/>
            <a:chExt cx="2786082" cy="857257"/>
          </a:xfrm>
        </p:grpSpPr>
        <p:grpSp>
          <p:nvGrpSpPr>
            <p:cNvPr id="28" name="Group 173"/>
            <p:cNvGrpSpPr>
              <a:grpSpLocks/>
            </p:cNvGrpSpPr>
            <p:nvPr/>
          </p:nvGrpSpPr>
          <p:grpSpPr bwMode="auto">
            <a:xfrm>
              <a:off x="3571868" y="2000239"/>
              <a:ext cx="2786082" cy="857257"/>
              <a:chOff x="483" y="3113"/>
              <a:chExt cx="2177" cy="408"/>
            </a:xfrm>
          </p:grpSpPr>
          <p:sp>
            <p:nvSpPr>
              <p:cNvPr id="30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1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2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2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6768385"/>
                </p:ext>
              </p:extLst>
            </p:nvPr>
          </p:nvGraphicFramePr>
          <p:xfrm>
            <a:off x="3804438" y="2158220"/>
            <a:ext cx="2320942" cy="565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3" name="公式" r:id="rId4" imgW="939600" imgH="228600" progId="Equation.3">
                    <p:embed/>
                  </p:oleObj>
                </mc:Choice>
                <mc:Fallback>
                  <p:oleObj name="公式" r:id="rId4" imgW="939600" imgH="2286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438" y="2158220"/>
                          <a:ext cx="2320942" cy="565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12"/>
          <p:cNvGrpSpPr>
            <a:grpSpLocks/>
          </p:cNvGrpSpPr>
          <p:nvPr/>
        </p:nvGrpSpPr>
        <p:grpSpPr bwMode="auto">
          <a:xfrm>
            <a:off x="1698625" y="5484813"/>
            <a:ext cx="5454651" cy="876300"/>
            <a:chOff x="1098" y="3249"/>
            <a:chExt cx="3480" cy="630"/>
          </a:xfrm>
        </p:grpSpPr>
        <p:sp>
          <p:nvSpPr>
            <p:cNvPr id="35" name="AutoShape 174"/>
            <p:cNvSpPr>
              <a:spLocks noChangeArrowheads="1"/>
            </p:cNvSpPr>
            <p:nvPr/>
          </p:nvSpPr>
          <p:spPr bwMode="gray">
            <a:xfrm>
              <a:off x="1098" y="3249"/>
              <a:ext cx="3480" cy="630"/>
            </a:xfrm>
            <a:prstGeom prst="roundRect">
              <a:avLst>
                <a:gd name="adj" fmla="val 17509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6" name="AutoShape 175"/>
            <p:cNvSpPr>
              <a:spLocks noChangeArrowheads="1"/>
            </p:cNvSpPr>
            <p:nvPr/>
          </p:nvSpPr>
          <p:spPr bwMode="gray">
            <a:xfrm>
              <a:off x="1128" y="3249"/>
              <a:ext cx="3422" cy="618"/>
            </a:xfrm>
            <a:prstGeom prst="roundRect">
              <a:avLst>
                <a:gd name="adj" fmla="val 16667"/>
              </a:avLst>
            </a:prstGeom>
            <a:solidFill>
              <a:srgbClr val="FFB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7" name="AutoShape 176"/>
            <p:cNvSpPr>
              <a:spLocks noChangeArrowheads="1"/>
            </p:cNvSpPr>
            <p:nvPr/>
          </p:nvSpPr>
          <p:spPr bwMode="gray">
            <a:xfrm>
              <a:off x="1149" y="3723"/>
              <a:ext cx="3385" cy="1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B84F"/>
                </a:gs>
                <a:gs pos="100000">
                  <a:srgbClr val="FFD89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8" name="AutoShape 177"/>
            <p:cNvSpPr>
              <a:spLocks noChangeArrowheads="1"/>
            </p:cNvSpPr>
            <p:nvPr/>
          </p:nvSpPr>
          <p:spPr bwMode="gray">
            <a:xfrm>
              <a:off x="1149" y="3249"/>
              <a:ext cx="3385" cy="1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E2B7"/>
                </a:gs>
                <a:gs pos="100000">
                  <a:srgbClr val="FFB84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9" name="Object 3"/>
            <p:cNvGraphicFramePr>
              <a:graphicFrameLocks noChangeAspect="1"/>
            </p:cNvGraphicFramePr>
            <p:nvPr/>
          </p:nvGraphicFramePr>
          <p:xfrm>
            <a:off x="1319" y="3294"/>
            <a:ext cx="2945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4" name="Equation" r:id="rId6" imgW="2057400" imgH="406080" progId="Equation.3">
                    <p:embed/>
                  </p:oleObj>
                </mc:Choice>
                <mc:Fallback>
                  <p:oleObj name="Equation" r:id="rId6" imgW="2057400" imgH="40608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3294"/>
                          <a:ext cx="2945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819150" y="5011739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故互感线圈磁场中的总磁能为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99245"/>
              </p:ext>
            </p:extLst>
          </p:nvPr>
        </p:nvGraphicFramePr>
        <p:xfrm>
          <a:off x="1877913" y="2235746"/>
          <a:ext cx="50593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公式" r:id="rId8" imgW="1904760" imgH="406080" progId="Equation.3">
                  <p:embed/>
                </p:oleObj>
              </mc:Choice>
              <mc:Fallback>
                <p:oleObj name="公式" r:id="rId8" imgW="1904760" imgH="40608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913" y="2235746"/>
                        <a:ext cx="50593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349622" y="1765201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同理：若先合上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，再合上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，则有</a:t>
            </a:r>
          </a:p>
        </p:txBody>
      </p:sp>
      <p:grpSp>
        <p:nvGrpSpPr>
          <p:cNvPr id="43" name="组合 39"/>
          <p:cNvGrpSpPr>
            <a:grpSpLocks/>
          </p:cNvGrpSpPr>
          <p:nvPr/>
        </p:nvGrpSpPr>
        <p:grpSpPr bwMode="auto">
          <a:xfrm>
            <a:off x="161925" y="3334643"/>
            <a:ext cx="1187450" cy="1016000"/>
            <a:chOff x="0" y="3143248"/>
            <a:chExt cx="1071538" cy="857256"/>
          </a:xfrm>
        </p:grpSpPr>
        <p:sp>
          <p:nvSpPr>
            <p:cNvPr id="44" name="爆炸形 2 38"/>
            <p:cNvSpPr>
              <a:spLocks noChangeArrowheads="1"/>
            </p:cNvSpPr>
            <p:nvPr/>
          </p:nvSpPr>
          <p:spPr bwMode="auto">
            <a:xfrm>
              <a:off x="0" y="3143248"/>
              <a:ext cx="1071538" cy="857256"/>
            </a:xfrm>
            <a:prstGeom prst="irregularSeal2">
              <a:avLst/>
            </a:prstGeom>
            <a:solidFill>
              <a:srgbClr val="FFFF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143254" y="3378993"/>
              <a:ext cx="796491" cy="38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baseline="0" dirty="0" smtClean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说明</a:t>
              </a:r>
              <a:endPara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664916"/>
              </p:ext>
            </p:extLst>
          </p:nvPr>
        </p:nvGraphicFramePr>
        <p:xfrm>
          <a:off x="3429000" y="1122155"/>
          <a:ext cx="19939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公式" r:id="rId10" imgW="952200" imgH="228600" progId="Equation.3">
                  <p:embed/>
                </p:oleObj>
              </mc:Choice>
              <mc:Fallback>
                <p:oleObj name="公式" r:id="rId10" imgW="95220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22155"/>
                        <a:ext cx="19939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328637" y="260648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      </a:t>
            </a:r>
            <a:r>
              <a:rPr kumimoji="1" lang="zh-CN" altLang="en-US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线圈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的电源为了维持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 </a:t>
            </a:r>
            <a:r>
              <a:rPr kumimoji="1"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而反抗</a:t>
            </a:r>
            <a:r>
              <a:rPr kumimoji="1" lang="zh-CN" altLang="en-US" baseline="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互感</a:t>
            </a:r>
            <a:r>
              <a:rPr kumimoji="1" lang="zh-CN" altLang="en-US" baseline="0" dirty="0" smtClean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电动势</a:t>
            </a:r>
            <a:r>
              <a:rPr kumimoji="1" lang="zh-CN" altLang="en-US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做功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，转化为互感磁能贮存于磁场中：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40" grpId="0" autoUpdateAnimBg="0"/>
      <p:bldP spid="42" grpId="0" autoUpdateAnimBg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07950" y="227013"/>
            <a:ext cx="8569325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        例题</a:t>
            </a:r>
            <a:r>
              <a:rPr kumimoji="1" lang="en-US" altLang="zh-CN" baseline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1 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同轴电缆由半径分别为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R</a:t>
            </a:r>
            <a:r>
              <a:rPr kumimoji="1" lang="en-US" altLang="zh-CN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和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R</a:t>
            </a:r>
            <a:r>
              <a:rPr kumimoji="1" lang="en-US" altLang="zh-CN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的两个无限长同轴长导体圆柱面组成，它们所通过的电流大小相等、方向相反。试求无限长同轴电缆中长度为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l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的一段的磁场能量。</a:t>
            </a:r>
            <a:endParaRPr kumimoji="1" lang="en-US" altLang="zh-CN" baseline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63492" name="Picture 4" descr="15-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>
            <a:fillRect/>
          </a:stretch>
        </p:blipFill>
        <p:spPr bwMode="auto">
          <a:xfrm>
            <a:off x="6588125" y="1919288"/>
            <a:ext cx="21351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684213" y="1343025"/>
            <a:ext cx="71183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根据安培环路定理，磁场只存在于两导体面之间 </a:t>
            </a:r>
          </a:p>
        </p:txBody>
      </p:sp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2916238" y="1703388"/>
          <a:ext cx="16557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公式" r:id="rId5" imgW="723586" imgH="431613" progId="Equation.3">
                  <p:embed/>
                </p:oleObj>
              </mc:Choice>
              <mc:Fallback>
                <p:oleObj name="公式" r:id="rId5" imgW="723586" imgH="431613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03388"/>
                        <a:ext cx="16557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3"/>
          <p:cNvGraphicFramePr>
            <a:graphicFrameLocks noChangeAspect="1"/>
          </p:cNvGraphicFramePr>
          <p:nvPr/>
        </p:nvGraphicFramePr>
        <p:xfrm>
          <a:off x="5003800" y="1990725"/>
          <a:ext cx="168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Equation" r:id="rId7" imgW="863225" imgH="215806" progId="Equation.3">
                  <p:embed/>
                </p:oleObj>
              </mc:Choice>
              <mc:Fallback>
                <p:oleObj name="Equation" r:id="rId7" imgW="863225" imgH="215806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990725"/>
                        <a:ext cx="168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827088" y="4295775"/>
          <a:ext cx="53038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公式" r:id="rId9" imgW="2311400" imgH="419100" progId="Equation.3">
                  <p:embed/>
                </p:oleObj>
              </mc:Choice>
              <mc:Fallback>
                <p:oleObj name="公式" r:id="rId9" imgW="2311400" imgH="4191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5775"/>
                        <a:ext cx="5303837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1463675" y="5230813"/>
          <a:ext cx="22447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公式" r:id="rId11" imgW="1041400" imgH="457200" progId="Equation.3">
                  <p:embed/>
                </p:oleObj>
              </mc:Choice>
              <mc:Fallback>
                <p:oleObj name="公式" r:id="rId11" imgW="1041400" imgH="4572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230813"/>
                        <a:ext cx="22447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/>
          <p:cNvGraphicFramePr>
            <a:graphicFrameLocks noChangeAspect="1"/>
          </p:cNvGraphicFramePr>
          <p:nvPr/>
        </p:nvGraphicFramePr>
        <p:xfrm>
          <a:off x="1838325" y="2495550"/>
          <a:ext cx="337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公式" r:id="rId13" imgW="1524000" imgH="419100" progId="Equation.3">
                  <p:embed/>
                </p:oleObj>
              </mc:Choice>
              <mc:Fallback>
                <p:oleObj name="公式" r:id="rId13" imgW="1524000" imgH="4191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495550"/>
                        <a:ext cx="337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33488" y="1703388"/>
          <a:ext cx="12779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公式" r:id="rId15" imgW="622030" imgH="431613" progId="Equation.3">
                  <p:embed/>
                </p:oleObj>
              </mc:Choice>
              <mc:Fallback>
                <p:oleObj name="公式" r:id="rId15" imgW="622030" imgH="431613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703388"/>
                        <a:ext cx="127793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23850" y="3359150"/>
            <a:ext cx="61468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在距中心轴线为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r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处取宽为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d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r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的薄柱体为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d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V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331788" y="3862388"/>
            <a:ext cx="43846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则长为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l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的同轴线内的总磁能为</a:t>
            </a:r>
            <a:r>
              <a:rPr kumimoji="1" lang="zh-CN" altLang="en-US" sz="900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  <p:bldP spid="63493" grpId="0"/>
      <p:bldP spid="63500" grpId="0"/>
      <p:bldP spid="635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组合 44"/>
          <p:cNvGrpSpPr>
            <a:grpSpLocks/>
          </p:cNvGrpSpPr>
          <p:nvPr/>
        </p:nvGrpSpPr>
        <p:grpSpPr bwMode="auto">
          <a:xfrm>
            <a:off x="3525838" y="333375"/>
            <a:ext cx="2428875" cy="792163"/>
            <a:chOff x="2500298" y="0"/>
            <a:chExt cx="4032250" cy="792163"/>
          </a:xfrm>
        </p:grpSpPr>
        <p:grpSp>
          <p:nvGrpSpPr>
            <p:cNvPr id="65540" name="Group 166"/>
            <p:cNvGrpSpPr>
              <a:grpSpLocks/>
            </p:cNvGrpSpPr>
            <p:nvPr/>
          </p:nvGrpSpPr>
          <p:grpSpPr bwMode="auto">
            <a:xfrm>
              <a:off x="2500298" y="0"/>
              <a:ext cx="4032250" cy="792163"/>
              <a:chOff x="3696" y="1348"/>
              <a:chExt cx="1363" cy="1800"/>
            </a:xfrm>
          </p:grpSpPr>
          <p:sp>
            <p:nvSpPr>
              <p:cNvPr id="65541" name="AutoShape 167"/>
              <p:cNvSpPr>
                <a:spLocks noChangeArrowheads="1"/>
              </p:cNvSpPr>
              <p:nvPr/>
            </p:nvSpPr>
            <p:spPr bwMode="gray">
              <a:xfrm>
                <a:off x="3696" y="1348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5542" name="AutoShape 168"/>
              <p:cNvSpPr>
                <a:spLocks noChangeArrowheads="1"/>
              </p:cNvSpPr>
              <p:nvPr/>
            </p:nvSpPr>
            <p:spPr bwMode="gray">
              <a:xfrm>
                <a:off x="3717" y="1353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5543" name="AutoShape 169"/>
              <p:cNvSpPr>
                <a:spLocks noChangeArrowheads="1"/>
              </p:cNvSpPr>
              <p:nvPr/>
            </p:nvSpPr>
            <p:spPr bwMode="gray">
              <a:xfrm>
                <a:off x="3728" y="2653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5544" name="AutoShape 170"/>
              <p:cNvSpPr>
                <a:spLocks noChangeArrowheads="1"/>
              </p:cNvSpPr>
              <p:nvPr/>
            </p:nvSpPr>
            <p:spPr bwMode="gray">
              <a:xfrm>
                <a:off x="3728" y="1367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39268" name="Text Box 4"/>
            <p:cNvSpPr txBox="1">
              <a:spLocks noChangeArrowheads="1"/>
            </p:cNvSpPr>
            <p:nvPr/>
          </p:nvSpPr>
          <p:spPr bwMode="auto">
            <a:xfrm>
              <a:off x="3127537" y="123825"/>
              <a:ext cx="2812032" cy="5191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aseline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楷体" pitchFamily="2" charset="-122"/>
                  <a:cs typeface="Times New Roman" pitchFamily="18" charset="0"/>
                </a:rPr>
                <a:t>小   结</a:t>
              </a:r>
            </a:p>
          </p:txBody>
        </p:sp>
      </p:grp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971550" y="2951163"/>
            <a:ext cx="233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、自感电动势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1004888" y="1608138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、互感电动势</a:t>
            </a:r>
          </a:p>
        </p:txBody>
      </p:sp>
      <p:graphicFrame>
        <p:nvGraphicFramePr>
          <p:cNvPr id="167944" name="Object 2"/>
          <p:cNvGraphicFramePr>
            <a:graphicFrameLocks noChangeAspect="1"/>
          </p:cNvGraphicFramePr>
          <p:nvPr/>
        </p:nvGraphicFramePr>
        <p:xfrm>
          <a:off x="1797050" y="3624263"/>
          <a:ext cx="19018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name="公式" r:id="rId4" imgW="748975" imgH="406224" progId="Equation.3">
                  <p:embed/>
                </p:oleObj>
              </mc:Choice>
              <mc:Fallback>
                <p:oleObj name="公式" r:id="rId4" imgW="748975" imgH="406224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3624263"/>
                        <a:ext cx="19018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3"/>
          <p:cNvGraphicFramePr>
            <a:graphicFrameLocks noChangeAspect="1"/>
          </p:cNvGraphicFramePr>
          <p:nvPr/>
        </p:nvGraphicFramePr>
        <p:xfrm>
          <a:off x="3094038" y="2112963"/>
          <a:ext cx="18002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0" name="公式" r:id="rId6" imgW="812447" imgH="406224" progId="Equation.3">
                  <p:embed/>
                </p:oleObj>
              </mc:Choice>
              <mc:Fallback>
                <p:oleObj name="公式" r:id="rId6" imgW="812447" imgH="406224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112963"/>
                        <a:ext cx="18002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4389438" y="3789363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自感</a:t>
            </a:r>
          </a:p>
        </p:txBody>
      </p:sp>
      <p:graphicFrame>
        <p:nvGraphicFramePr>
          <p:cNvPr id="167947" name="Object 4"/>
          <p:cNvGraphicFramePr>
            <a:graphicFrameLocks noChangeAspect="1"/>
          </p:cNvGraphicFramePr>
          <p:nvPr/>
        </p:nvGraphicFramePr>
        <p:xfrm>
          <a:off x="5613400" y="3717925"/>
          <a:ext cx="20875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name="公式" r:id="rId8" imgW="939392" imgH="406224" progId="Equation.3">
                  <p:embed/>
                </p:oleObj>
              </mc:Choice>
              <mc:Fallback>
                <p:oleObj name="公式" r:id="rId8" imgW="939392" imgH="406224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17925"/>
                        <a:ext cx="208756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2" name="Object 8"/>
          <p:cNvGraphicFramePr>
            <a:graphicFrameLocks noChangeAspect="1"/>
          </p:cNvGraphicFramePr>
          <p:nvPr/>
        </p:nvGraphicFramePr>
        <p:xfrm>
          <a:off x="6694488" y="2112963"/>
          <a:ext cx="10080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2" name="Equation" r:id="rId10" imgW="520474" imgH="406224" progId="Equation.3">
                  <p:embed/>
                </p:oleObj>
              </mc:Choice>
              <mc:Fallback>
                <p:oleObj name="Equation" r:id="rId10" imgW="520474" imgH="406224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2112963"/>
                        <a:ext cx="10080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5397500" y="2255838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互感</a:t>
            </a: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1004888" y="4560888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3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、磁场能量</a:t>
            </a:r>
          </a:p>
        </p:txBody>
      </p:sp>
      <p:grpSp>
        <p:nvGrpSpPr>
          <p:cNvPr id="65555" name="Group 19"/>
          <p:cNvGrpSpPr>
            <a:grpSpLocks/>
          </p:cNvGrpSpPr>
          <p:nvPr/>
        </p:nvGrpSpPr>
        <p:grpSpPr bwMode="auto">
          <a:xfrm>
            <a:off x="2857488" y="4857760"/>
            <a:ext cx="4781550" cy="808038"/>
            <a:chOff x="1882" y="3158"/>
            <a:chExt cx="3012" cy="509"/>
          </a:xfrm>
        </p:grpSpPr>
        <p:graphicFrame>
          <p:nvGraphicFramePr>
            <p:cNvPr id="16794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1097415"/>
                </p:ext>
              </p:extLst>
            </p:nvPr>
          </p:nvGraphicFramePr>
          <p:xfrm>
            <a:off x="3833" y="3158"/>
            <a:ext cx="1061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3" name="公式" r:id="rId12" imgW="520560" imgH="406080" progId="Equation.3">
                    <p:embed/>
                  </p:oleObj>
                </mc:Choice>
                <mc:Fallback>
                  <p:oleObj name="公式" r:id="rId12" imgW="520560" imgH="40608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158"/>
                          <a:ext cx="1061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153905"/>
                </p:ext>
              </p:extLst>
            </p:nvPr>
          </p:nvGraphicFramePr>
          <p:xfrm>
            <a:off x="1882" y="3158"/>
            <a:ext cx="1996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4" name="公式" r:id="rId14" imgW="1307880" imgH="406080" progId="Equation.3">
                    <p:embed/>
                  </p:oleObj>
                </mc:Choice>
                <mc:Fallback>
                  <p:oleObj name="公式" r:id="rId14" imgW="1307880" imgH="40608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158"/>
                          <a:ext cx="1996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5"/>
          <p:cNvSpPr>
            <a:spLocks noChangeArrowheads="1"/>
          </p:cNvSpPr>
          <p:nvPr/>
        </p:nvSpPr>
        <p:spPr bwMode="auto">
          <a:xfrm>
            <a:off x="395288" y="1847850"/>
            <a:ext cx="82089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ts val="36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zh-CN" baseline="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1</a:t>
            </a:r>
            <a:r>
              <a:rPr kumimoji="1" lang="zh-CN" altLang="en-US" baseline="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、为什么要提出位移电流假设？位移电流是什么？</a:t>
            </a:r>
            <a:endParaRPr kumimoji="1" lang="zh-CN" altLang="en-US" baseline="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7107" name="Group 23"/>
          <p:cNvGrpSpPr>
            <a:grpSpLocks/>
          </p:cNvGrpSpPr>
          <p:nvPr/>
        </p:nvGrpSpPr>
        <p:grpSpPr bwMode="auto">
          <a:xfrm>
            <a:off x="684213" y="476250"/>
            <a:ext cx="2374900" cy="1079500"/>
            <a:chOff x="314" y="119"/>
            <a:chExt cx="826" cy="457"/>
          </a:xfrm>
        </p:grpSpPr>
        <p:sp>
          <p:nvSpPr>
            <p:cNvPr id="47110" name="Oval 20"/>
            <p:cNvSpPr>
              <a:spLocks noChangeArrowheads="1"/>
            </p:cNvSpPr>
            <p:nvPr/>
          </p:nvSpPr>
          <p:spPr bwMode="auto">
            <a:xfrm>
              <a:off x="365" y="119"/>
              <a:ext cx="685" cy="4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kumimoji="1"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11" name="Rectangle 21"/>
            <p:cNvSpPr>
              <a:spLocks noChangeArrowheads="1"/>
            </p:cNvSpPr>
            <p:nvPr/>
          </p:nvSpPr>
          <p:spPr bwMode="auto">
            <a:xfrm>
              <a:off x="314" y="245"/>
              <a:ext cx="826" cy="2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kumimoji="1"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12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435" y="287"/>
              <a:ext cx="517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40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预习思考</a:t>
              </a:r>
            </a:p>
          </p:txBody>
        </p:sp>
      </p:grp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72271" y="2795607"/>
            <a:ext cx="82319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ts val="36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baseline="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2</a:t>
            </a:r>
            <a:r>
              <a:rPr lang="zh-CN" altLang="en-US" baseline="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、位移电流假设的实质是什么</a:t>
            </a:r>
            <a:r>
              <a:rPr kumimoji="1" lang="zh-CN" altLang="en-US" baseline="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  <a:endParaRPr kumimoji="1" lang="zh-CN" altLang="en-US" baseline="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843416" y="4437112"/>
            <a:ext cx="748556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13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baseline="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aseline="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、为什说麦克斯韦方程组是经典电磁场理论的核心？</a:t>
            </a:r>
            <a:endParaRPr kumimoji="1" lang="zh-CN" altLang="en-US" baseline="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0449" y="3517257"/>
            <a:ext cx="67318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ts val="36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baseline="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aseline="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aseline="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、变化的电场与变化的电场是什么关系</a:t>
            </a:r>
            <a:r>
              <a:rPr kumimoji="1" lang="zh-CN" altLang="en-US" baseline="0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  <a:endParaRPr kumimoji="1" lang="zh-CN" altLang="en-US" baseline="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1188" y="260350"/>
            <a:ext cx="1223962" cy="576263"/>
            <a:chOff x="295" y="119"/>
            <a:chExt cx="826" cy="457"/>
          </a:xfrm>
        </p:grpSpPr>
        <p:sp>
          <p:nvSpPr>
            <p:cNvPr id="43031" name="Oval 20"/>
            <p:cNvSpPr>
              <a:spLocks noChangeArrowheads="1"/>
            </p:cNvSpPr>
            <p:nvPr/>
          </p:nvSpPr>
          <p:spPr bwMode="auto">
            <a:xfrm>
              <a:off x="365" y="119"/>
              <a:ext cx="685" cy="457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defTabSz="914400" eaLnBrk="1" hangingPunct="1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032" name="Rectangle 21"/>
            <p:cNvSpPr>
              <a:spLocks noChangeArrowheads="1"/>
            </p:cNvSpPr>
            <p:nvPr/>
          </p:nvSpPr>
          <p:spPr bwMode="auto">
            <a:xfrm>
              <a:off x="295" y="242"/>
              <a:ext cx="826" cy="2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defTabSz="914400" eaLnBrk="1" hangingPunct="1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033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04" y="274"/>
              <a:ext cx="810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随堂讨论</a:t>
              </a:r>
            </a:p>
          </p:txBody>
        </p:sp>
      </p:grp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50825" y="844550"/>
            <a:ext cx="85693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hangingPunct="1">
              <a:lnSpc>
                <a:spcPct val="120000"/>
              </a:lnSpc>
            </a:pP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        </a:t>
            </a:r>
            <a:r>
              <a:rPr lang="en-US" altLang="zh-CN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、在无限长的载流直导线附近放置一矩形闭合线圈，开始时线圈与导线在同一平面内，且线圈中两条边与导线平行，当线圈以相同的速率作如图所示的三种不同方向的平动时，线圈中的感应电流                          </a:t>
            </a:r>
          </a:p>
          <a:p>
            <a:pPr hangingPunct="1">
              <a:lnSpc>
                <a:spcPct val="120000"/>
              </a:lnSpc>
            </a:pP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） 以情况</a:t>
            </a:r>
            <a:r>
              <a:rPr lang="en-US" altLang="zh-CN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Ⅰ</a:t>
            </a: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中为最大。       </a:t>
            </a:r>
            <a:r>
              <a:rPr lang="en-US" altLang="zh-CN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） 以情况</a:t>
            </a:r>
            <a:r>
              <a:rPr lang="en-US" altLang="zh-CN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Ⅱ</a:t>
            </a: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中为最大。      </a:t>
            </a:r>
          </a:p>
          <a:p>
            <a:pPr hangingPunct="1">
              <a:lnSpc>
                <a:spcPct val="120000"/>
              </a:lnSpc>
            </a:pP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） 以情况</a:t>
            </a:r>
            <a:r>
              <a:rPr lang="en-US" altLang="zh-CN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Ⅲ</a:t>
            </a: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中为最大。    </a:t>
            </a:r>
            <a:r>
              <a:rPr lang="en-US" altLang="zh-CN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） 在情况</a:t>
            </a:r>
            <a:r>
              <a:rPr lang="en-US" altLang="zh-CN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Ⅰ</a:t>
            </a: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Ⅱ</a:t>
            </a:r>
            <a:r>
              <a:rPr lang="zh-CN" altLang="en-US" sz="2000" baseline="0">
                <a:solidFill>
                  <a:schemeClr val="tx1"/>
                </a:solidFill>
                <a:ea typeface="华文楷体" panose="02010600040101010101" pitchFamily="2" charset="-122"/>
              </a:rPr>
              <a:t>中相同。 </a:t>
            </a: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05113"/>
            <a:ext cx="511651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9388" y="561498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spcBef>
                <a:spcPct val="50000"/>
              </a:spcBef>
            </a:pPr>
            <a:r>
              <a:rPr kumimoji="1" lang="en-US" altLang="zh-CN" baseline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zh-CN" altLang="en-US" baseline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kumimoji="1" lang="en-US" altLang="zh-CN" baseline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37902"/>
              </p:ext>
            </p:extLst>
          </p:nvPr>
        </p:nvGraphicFramePr>
        <p:xfrm>
          <a:off x="1179513" y="5543550"/>
          <a:ext cx="16732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公式" r:id="rId4" imgW="781050" imgH="390525" progId="Equation.3">
                  <p:embed/>
                </p:oleObj>
              </mc:Choice>
              <mc:Fallback>
                <p:oleObj name="公式" r:id="rId4" imgW="781050" imgH="390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5543550"/>
                        <a:ext cx="16732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987675" y="5400675"/>
            <a:ext cx="259237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hangingPunct="1"/>
            <a:r>
              <a:rPr lang="zh-CN" altLang="en-US" sz="2000" baseline="0">
                <a:solidFill>
                  <a:srgbClr val="0000FF"/>
                </a:solidFill>
                <a:ea typeface="华文楷体" panose="02010600040101010101" pitchFamily="2" charset="-122"/>
              </a:rPr>
              <a:t>情况</a:t>
            </a:r>
            <a:r>
              <a:rPr lang="en-US" altLang="zh-CN" sz="2000" baseline="0">
                <a:solidFill>
                  <a:srgbClr val="0000FF"/>
                </a:solidFill>
                <a:ea typeface="华文楷体" panose="02010600040101010101" pitchFamily="2" charset="-122"/>
              </a:rPr>
              <a:t>Ⅰ</a:t>
            </a:r>
            <a:r>
              <a:rPr lang="zh-CN" altLang="en-US" sz="2000" baseline="0">
                <a:solidFill>
                  <a:srgbClr val="0000FF"/>
                </a:solidFill>
                <a:ea typeface="华文楷体" panose="02010600040101010101" pitchFamily="2" charset="-122"/>
              </a:rPr>
              <a:t>中磁通不变化。</a:t>
            </a: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6083300" y="3311525"/>
            <a:ext cx="2878138" cy="2722563"/>
            <a:chOff x="3698" y="2123"/>
            <a:chExt cx="1813" cy="1715"/>
          </a:xfrm>
        </p:grpSpPr>
        <p:grpSp>
          <p:nvGrpSpPr>
            <p:cNvPr id="43018" name="Group 17"/>
            <p:cNvGrpSpPr>
              <a:grpSpLocks/>
            </p:cNvGrpSpPr>
            <p:nvPr/>
          </p:nvGrpSpPr>
          <p:grpSpPr bwMode="auto">
            <a:xfrm>
              <a:off x="3698" y="2123"/>
              <a:ext cx="1667" cy="1715"/>
              <a:chOff x="4667" y="2631"/>
              <a:chExt cx="463" cy="463"/>
            </a:xfrm>
          </p:grpSpPr>
          <p:sp>
            <p:nvSpPr>
              <p:cNvPr id="43026" name="Oval 18"/>
              <p:cNvSpPr>
                <a:spLocks noChangeArrowheads="1"/>
              </p:cNvSpPr>
              <p:nvPr/>
            </p:nvSpPr>
            <p:spPr bwMode="auto">
              <a:xfrm>
                <a:off x="4852" y="2815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aseline="0">
                  <a:ea typeface="华文楷体" panose="02010600040101010101" pitchFamily="2" charset="-122"/>
                </a:endParaRPr>
              </a:p>
            </p:txBody>
          </p:sp>
          <p:sp>
            <p:nvSpPr>
              <p:cNvPr id="43027" name="Oval 19"/>
              <p:cNvSpPr>
                <a:spLocks noChangeArrowheads="1"/>
              </p:cNvSpPr>
              <p:nvPr/>
            </p:nvSpPr>
            <p:spPr bwMode="auto">
              <a:xfrm>
                <a:off x="4715" y="2682"/>
                <a:ext cx="359" cy="35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aseline="0">
                  <a:ea typeface="华文楷体" panose="02010600040101010101" pitchFamily="2" charset="-122"/>
                </a:endParaRPr>
              </a:p>
            </p:txBody>
          </p:sp>
          <p:sp>
            <p:nvSpPr>
              <p:cNvPr id="43028" name="Oval 20"/>
              <p:cNvSpPr>
                <a:spLocks noChangeArrowheads="1"/>
              </p:cNvSpPr>
              <p:nvPr/>
            </p:nvSpPr>
            <p:spPr bwMode="auto">
              <a:xfrm>
                <a:off x="4806" y="2773"/>
                <a:ext cx="182" cy="18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aseline="0">
                  <a:ea typeface="华文楷体" panose="02010600040101010101" pitchFamily="2" charset="-122"/>
                </a:endParaRPr>
              </a:p>
            </p:txBody>
          </p:sp>
          <p:sp>
            <p:nvSpPr>
              <p:cNvPr id="43029" name="Oval 21"/>
              <p:cNvSpPr>
                <a:spLocks noChangeArrowheads="1"/>
              </p:cNvSpPr>
              <p:nvPr/>
            </p:nvSpPr>
            <p:spPr bwMode="auto">
              <a:xfrm>
                <a:off x="4773" y="2736"/>
                <a:ext cx="250" cy="25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aseline="0">
                  <a:ea typeface="华文楷体" panose="02010600040101010101" pitchFamily="2" charset="-122"/>
                </a:endParaRPr>
              </a:p>
            </p:txBody>
          </p:sp>
          <p:sp>
            <p:nvSpPr>
              <p:cNvPr id="43030" name="Oval 22"/>
              <p:cNvSpPr>
                <a:spLocks noChangeArrowheads="1"/>
              </p:cNvSpPr>
              <p:nvPr/>
            </p:nvSpPr>
            <p:spPr bwMode="auto">
              <a:xfrm>
                <a:off x="4667" y="2631"/>
                <a:ext cx="463" cy="463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aseline="0"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3019" name="Line 23"/>
            <p:cNvSpPr>
              <a:spLocks noChangeShapeType="1"/>
            </p:cNvSpPr>
            <p:nvPr/>
          </p:nvSpPr>
          <p:spPr bwMode="auto">
            <a:xfrm>
              <a:off x="4859" y="2984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aseline="0"/>
            </a:p>
          </p:txBody>
        </p:sp>
        <p:sp>
          <p:nvSpPr>
            <p:cNvPr id="43020" name="Line 24"/>
            <p:cNvSpPr>
              <a:spLocks noChangeShapeType="1"/>
            </p:cNvSpPr>
            <p:nvPr/>
          </p:nvSpPr>
          <p:spPr bwMode="auto">
            <a:xfrm>
              <a:off x="4996" y="2983"/>
              <a:ext cx="3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aseline="0"/>
            </a:p>
          </p:txBody>
        </p:sp>
        <p:sp>
          <p:nvSpPr>
            <p:cNvPr id="43021" name="Line 25"/>
            <p:cNvSpPr>
              <a:spLocks noChangeShapeType="1"/>
            </p:cNvSpPr>
            <p:nvPr/>
          </p:nvSpPr>
          <p:spPr bwMode="auto">
            <a:xfrm rot="5400000">
              <a:off x="4808" y="3171"/>
              <a:ext cx="3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aseline="0"/>
            </a:p>
          </p:txBody>
        </p:sp>
        <p:sp>
          <p:nvSpPr>
            <p:cNvPr id="43022" name="Line 26"/>
            <p:cNvSpPr>
              <a:spLocks noChangeShapeType="1"/>
            </p:cNvSpPr>
            <p:nvPr/>
          </p:nvSpPr>
          <p:spPr bwMode="auto">
            <a:xfrm>
              <a:off x="5375" y="2980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aseline="0"/>
            </a:p>
          </p:txBody>
        </p:sp>
        <p:sp>
          <p:nvSpPr>
            <p:cNvPr id="43023" name="Line 27"/>
            <p:cNvSpPr>
              <a:spLocks noChangeShapeType="1"/>
            </p:cNvSpPr>
            <p:nvPr/>
          </p:nvSpPr>
          <p:spPr bwMode="auto">
            <a:xfrm>
              <a:off x="4863" y="3360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aseline="0"/>
            </a:p>
          </p:txBody>
        </p:sp>
        <p:sp>
          <p:nvSpPr>
            <p:cNvPr id="43024" name="Rectangle 28"/>
            <p:cNvSpPr>
              <a:spLocks noChangeArrowheads="1"/>
            </p:cNvSpPr>
            <p:nvPr/>
          </p:nvSpPr>
          <p:spPr bwMode="auto">
            <a:xfrm>
              <a:off x="5013" y="2712"/>
              <a:ext cx="231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hangingPunct="1"/>
              <a:r>
                <a:rPr kumimoji="1" lang="en-US" altLang="zh-CN" sz="2200" b="0" baseline="0">
                  <a:solidFill>
                    <a:schemeClr val="tx1"/>
                  </a:solidFill>
                  <a:ea typeface="华文楷体" panose="02010600040101010101" pitchFamily="2" charset="-122"/>
                </a:rPr>
                <a:t>Ⅱ</a:t>
              </a:r>
              <a:endParaRPr kumimoji="1" lang="zh-CN" altLang="en-US" sz="2200" b="0" baseline="0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3025" name="Rectangle 29"/>
            <p:cNvSpPr>
              <a:spLocks noChangeArrowheads="1"/>
            </p:cNvSpPr>
            <p:nvPr/>
          </p:nvSpPr>
          <p:spPr bwMode="auto">
            <a:xfrm>
              <a:off x="4993" y="3030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hangingPunct="1"/>
              <a:r>
                <a:rPr kumimoji="1" lang="en-US" altLang="zh-CN" sz="2200" b="0" baseline="0">
                  <a:solidFill>
                    <a:schemeClr val="tx1"/>
                  </a:solidFill>
                  <a:ea typeface="华文楷体" panose="02010600040101010101" pitchFamily="2" charset="-122"/>
                </a:rPr>
                <a:t>Ⅲ</a:t>
              </a:r>
              <a:endParaRPr kumimoji="1" lang="zh-CN" altLang="en-US" sz="2200" b="0" baseline="0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698750" y="5976938"/>
            <a:ext cx="41894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hangingPunct="1"/>
            <a:r>
              <a:rPr lang="zh-CN" altLang="en-US" sz="2000" baseline="0">
                <a:solidFill>
                  <a:srgbClr val="0000FF"/>
                </a:solidFill>
                <a:ea typeface="华文楷体" panose="02010600040101010101" pitchFamily="2" charset="-122"/>
              </a:rPr>
              <a:t>情况</a:t>
            </a:r>
            <a:r>
              <a:rPr lang="en-US" altLang="en-US" sz="2200" baseline="0">
                <a:solidFill>
                  <a:srgbClr val="0000FF"/>
                </a:solidFill>
                <a:ea typeface="华文楷体" panose="02010600040101010101" pitchFamily="2" charset="-122"/>
              </a:rPr>
              <a:t>Ⅱ</a:t>
            </a:r>
            <a:r>
              <a:rPr lang="zh-CN" altLang="en-US" sz="2000" baseline="0">
                <a:solidFill>
                  <a:srgbClr val="0000FF"/>
                </a:solidFill>
                <a:ea typeface="华文楷体" panose="02010600040101010101" pitchFamily="2" charset="-122"/>
              </a:rPr>
              <a:t>中磁通量变化大于</a:t>
            </a:r>
            <a:r>
              <a:rPr lang="zh-CN" altLang="en-US" sz="2200" baseline="0">
                <a:solidFill>
                  <a:srgbClr val="0000FF"/>
                </a:solidFill>
                <a:ea typeface="华文楷体" panose="02010600040101010101" pitchFamily="2" charset="-122"/>
              </a:rPr>
              <a:t>情况</a:t>
            </a:r>
            <a:r>
              <a:rPr lang="en-US" altLang="en-US" sz="2200" baseline="0">
                <a:solidFill>
                  <a:srgbClr val="0000FF"/>
                </a:solidFill>
                <a:ea typeface="华文楷体" panose="02010600040101010101" pitchFamily="2" charset="-122"/>
              </a:rPr>
              <a:t>Ⅲ</a:t>
            </a:r>
            <a:r>
              <a:rPr lang="zh-CN" altLang="en-US" sz="2200" b="0" baseline="0">
                <a:solidFill>
                  <a:srgbClr val="0000FF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000" baseline="0">
                <a:solidFill>
                  <a:srgbClr val="0000FF"/>
                </a:solidFill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59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2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46506" y="476672"/>
            <a:ext cx="8174037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hangingPunct="1"/>
            <a:r>
              <a:rPr lang="zh-CN" altLang="en-US" baseline="0" dirty="0">
                <a:solidFill>
                  <a:schemeClr val="tx1"/>
                </a:solidFill>
                <a:ea typeface="华文楷体" panose="02010600040101010101" pitchFamily="2" charset="-122"/>
              </a:rPr>
              <a:t>         </a:t>
            </a:r>
            <a:r>
              <a:rPr lang="en-US" altLang="zh-CN" baseline="0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baseline="0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、</a:t>
            </a:r>
            <a:r>
              <a:rPr lang="zh-CN" altLang="en-US" baseline="0" dirty="0">
                <a:solidFill>
                  <a:schemeClr val="tx1"/>
                </a:solidFill>
                <a:ea typeface="华文楷体" panose="02010600040101010101" pitchFamily="2" charset="-122"/>
              </a:rPr>
              <a:t>用导线围成如图所示的回路</a:t>
            </a:r>
            <a:r>
              <a:rPr lang="en-US" altLang="zh-CN" baseline="0" dirty="0">
                <a:solidFill>
                  <a:schemeClr val="tx1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baseline="0" dirty="0">
                <a:solidFill>
                  <a:schemeClr val="tx1"/>
                </a:solidFill>
                <a:ea typeface="华文楷体" panose="02010600040101010101" pitchFamily="2" charset="-122"/>
              </a:rPr>
              <a:t>以</a:t>
            </a:r>
            <a:r>
              <a:rPr lang="en-US" altLang="zh-CN" i="1" baseline="0" dirty="0">
                <a:solidFill>
                  <a:schemeClr val="tx1"/>
                </a:solidFill>
                <a:ea typeface="华文楷体" panose="02010600040101010101" pitchFamily="2" charset="-122"/>
              </a:rPr>
              <a:t>O</a:t>
            </a:r>
            <a:r>
              <a:rPr lang="zh-CN" altLang="en-US" baseline="0" dirty="0">
                <a:solidFill>
                  <a:schemeClr val="tx1"/>
                </a:solidFill>
                <a:ea typeface="华文楷体" panose="02010600040101010101" pitchFamily="2" charset="-122"/>
              </a:rPr>
              <a:t>点为心的圆，加一直径</a:t>
            </a:r>
            <a:r>
              <a:rPr lang="en-US" altLang="zh-CN" baseline="0" dirty="0">
                <a:solidFill>
                  <a:schemeClr val="tx1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baseline="0" dirty="0">
                <a:solidFill>
                  <a:schemeClr val="tx1"/>
                </a:solidFill>
                <a:ea typeface="华文楷体" panose="02010600040101010101" pitchFamily="2" charset="-122"/>
              </a:rPr>
              <a:t>，放在轴线通过</a:t>
            </a:r>
            <a:r>
              <a:rPr lang="en-US" altLang="zh-CN" i="1" baseline="0" dirty="0">
                <a:solidFill>
                  <a:schemeClr val="tx1"/>
                </a:solidFill>
                <a:ea typeface="华文楷体" panose="02010600040101010101" pitchFamily="2" charset="-122"/>
              </a:rPr>
              <a:t>O</a:t>
            </a:r>
            <a:r>
              <a:rPr lang="zh-CN" altLang="en-US" baseline="0" dirty="0">
                <a:solidFill>
                  <a:schemeClr val="tx1"/>
                </a:solidFill>
                <a:ea typeface="华文楷体" panose="02010600040101010101" pitchFamily="2" charset="-122"/>
              </a:rPr>
              <a:t>点垂直于图面的圆柱形均匀磁场中，如磁场方向垂直图面向里，其大小随时间减小，则感应电流的流向为</a:t>
            </a:r>
          </a:p>
        </p:txBody>
      </p:sp>
      <p:grpSp>
        <p:nvGrpSpPr>
          <p:cNvPr id="47" name="Group 23"/>
          <p:cNvGrpSpPr>
            <a:grpSpLocks/>
          </p:cNvGrpSpPr>
          <p:nvPr/>
        </p:nvGrpSpPr>
        <p:grpSpPr bwMode="auto">
          <a:xfrm>
            <a:off x="1102948" y="2110354"/>
            <a:ext cx="7056438" cy="1601788"/>
            <a:chOff x="249" y="935"/>
            <a:chExt cx="4900" cy="1101"/>
          </a:xfrm>
        </p:grpSpPr>
        <p:grpSp>
          <p:nvGrpSpPr>
            <p:cNvPr id="44039" name="Group 24"/>
            <p:cNvGrpSpPr>
              <a:grpSpLocks/>
            </p:cNvGrpSpPr>
            <p:nvPr/>
          </p:nvGrpSpPr>
          <p:grpSpPr bwMode="auto">
            <a:xfrm>
              <a:off x="1429" y="935"/>
              <a:ext cx="1043" cy="1043"/>
              <a:chOff x="4422" y="1661"/>
              <a:chExt cx="1043" cy="1043"/>
            </a:xfrm>
          </p:grpSpPr>
          <p:grpSp>
            <p:nvGrpSpPr>
              <p:cNvPr id="44086" name="Group 25"/>
              <p:cNvGrpSpPr>
                <a:grpSpLocks/>
              </p:cNvGrpSpPr>
              <p:nvPr/>
            </p:nvGrpSpPr>
            <p:grpSpPr bwMode="auto">
              <a:xfrm>
                <a:off x="4422" y="1661"/>
                <a:ext cx="1043" cy="1043"/>
                <a:chOff x="4332" y="1842"/>
                <a:chExt cx="1043" cy="1043"/>
              </a:xfrm>
            </p:grpSpPr>
            <p:sp>
              <p:nvSpPr>
                <p:cNvPr id="44088" name="Oval 26"/>
                <p:cNvSpPr>
                  <a:spLocks noChangeArrowheads="1"/>
                </p:cNvSpPr>
                <p:nvPr/>
              </p:nvSpPr>
              <p:spPr bwMode="auto">
                <a:xfrm>
                  <a:off x="4332" y="1842"/>
                  <a:ext cx="1043" cy="1043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44089" name="Group 27"/>
                <p:cNvGrpSpPr>
                  <a:grpSpLocks/>
                </p:cNvGrpSpPr>
                <p:nvPr/>
              </p:nvGrpSpPr>
              <p:grpSpPr bwMode="auto">
                <a:xfrm>
                  <a:off x="4559" y="2062"/>
                  <a:ext cx="595" cy="591"/>
                  <a:chOff x="4281" y="1180"/>
                  <a:chExt cx="685" cy="680"/>
                </a:xfrm>
              </p:grpSpPr>
              <p:sp>
                <p:nvSpPr>
                  <p:cNvPr id="44095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286" y="1180"/>
                    <a:ext cx="680" cy="680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aseline="0"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09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281" y="1527"/>
                    <a:ext cx="681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aseline="0"/>
                  </a:p>
                </p:txBody>
              </p:sp>
              <p:graphicFrame>
                <p:nvGraphicFramePr>
                  <p:cNvPr id="44097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4586" y="1488"/>
                  <a:ext cx="90" cy="9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0744" name="公式" r:id="rId3" imgW="114102" imgH="114102" progId="Equation.3">
                          <p:embed/>
                        </p:oleObj>
                      </mc:Choice>
                      <mc:Fallback>
                        <p:oleObj name="公式" r:id="rId3" imgW="114102" imgH="11410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86" y="1488"/>
                                <a:ext cx="90" cy="9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098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4422" y="1570"/>
                  <a:ext cx="178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0745" name="公式" r:id="rId5" imgW="164814" imgH="177492" progId="Equation.3">
                          <p:embed/>
                        </p:oleObj>
                      </mc:Choice>
                      <mc:Fallback>
                        <p:oleObj name="公式" r:id="rId5" imgW="164814" imgH="17749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22" y="1570"/>
                                <a:ext cx="178" cy="1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44090" name="Object 32"/>
                <p:cNvGraphicFramePr>
                  <a:graphicFrameLocks noChangeAspect="1"/>
                </p:cNvGraphicFramePr>
                <p:nvPr/>
              </p:nvGraphicFramePr>
              <p:xfrm>
                <a:off x="4332" y="2251"/>
                <a:ext cx="211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46" name="公式" r:id="rId7" imgW="164814" imgH="177492" progId="Equation.3">
                        <p:embed/>
                      </p:oleObj>
                    </mc:Choice>
                    <mc:Fallback>
                      <p:oleObj name="公式" r:id="rId7" imgW="164814" imgH="17749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2" y="2251"/>
                              <a:ext cx="211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91" name="Object 33"/>
                <p:cNvGraphicFramePr>
                  <a:graphicFrameLocks noChangeAspect="1"/>
                </p:cNvGraphicFramePr>
                <p:nvPr/>
              </p:nvGraphicFramePr>
              <p:xfrm>
                <a:off x="4877" y="1887"/>
                <a:ext cx="156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47" name="公式" r:id="rId9" imgW="164885" imgH="215619" progId="Equation.3">
                        <p:embed/>
                      </p:oleObj>
                    </mc:Choice>
                    <mc:Fallback>
                      <p:oleObj name="公式" r:id="rId9" imgW="164885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77" y="1887"/>
                              <a:ext cx="156" cy="2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92" name="Object 34"/>
                <p:cNvGraphicFramePr>
                  <a:graphicFrameLocks noChangeAspect="1"/>
                </p:cNvGraphicFramePr>
                <p:nvPr/>
              </p:nvGraphicFramePr>
              <p:xfrm>
                <a:off x="5019" y="2567"/>
                <a:ext cx="156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48" name="公式" r:id="rId11" imgW="164885" imgH="215619" progId="Equation.3">
                        <p:embed/>
                      </p:oleObj>
                    </mc:Choice>
                    <mc:Fallback>
                      <p:oleObj name="公式" r:id="rId11" imgW="164885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19" y="2567"/>
                              <a:ext cx="156" cy="2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093" name="Arc 35"/>
                <p:cNvSpPr>
                  <a:spLocks/>
                </p:cNvSpPr>
                <p:nvPr/>
              </p:nvSpPr>
              <p:spPr bwMode="auto">
                <a:xfrm>
                  <a:off x="4854" y="2062"/>
                  <a:ext cx="231" cy="294"/>
                </a:xfrm>
                <a:custGeom>
                  <a:avLst/>
                  <a:gdLst>
                    <a:gd name="T0" fmla="*/ 0 w 16574"/>
                    <a:gd name="T1" fmla="*/ 0 h 21600"/>
                    <a:gd name="T2" fmla="*/ 0 w 16574"/>
                    <a:gd name="T3" fmla="*/ 0 h 21600"/>
                    <a:gd name="T4" fmla="*/ 0 w 165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6574"/>
                    <a:gd name="T10" fmla="*/ 0 h 21600"/>
                    <a:gd name="T11" fmla="*/ 16574 w 165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574" h="21600" fill="none" extrusionOk="0">
                      <a:moveTo>
                        <a:pt x="-1" y="0"/>
                      </a:moveTo>
                      <a:cubicBezTo>
                        <a:pt x="6399" y="0"/>
                        <a:pt x="12469" y="2837"/>
                        <a:pt x="16573" y="7748"/>
                      </a:cubicBezTo>
                    </a:path>
                    <a:path w="16574" h="21600" stroke="0" extrusionOk="0">
                      <a:moveTo>
                        <a:pt x="-1" y="0"/>
                      </a:moveTo>
                      <a:cubicBezTo>
                        <a:pt x="6399" y="0"/>
                        <a:pt x="12469" y="2837"/>
                        <a:pt x="16573" y="774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/>
                </a:p>
              </p:txBody>
            </p:sp>
            <p:sp>
              <p:nvSpPr>
                <p:cNvPr id="44094" name="Arc 36"/>
                <p:cNvSpPr>
                  <a:spLocks/>
                </p:cNvSpPr>
                <p:nvPr/>
              </p:nvSpPr>
              <p:spPr bwMode="auto">
                <a:xfrm>
                  <a:off x="4855" y="2362"/>
                  <a:ext cx="250" cy="285"/>
                </a:xfrm>
                <a:custGeom>
                  <a:avLst/>
                  <a:gdLst>
                    <a:gd name="T0" fmla="*/ 0 w 18208"/>
                    <a:gd name="T1" fmla="*/ 0 h 20955"/>
                    <a:gd name="T2" fmla="*/ 0 w 18208"/>
                    <a:gd name="T3" fmla="*/ 0 h 20955"/>
                    <a:gd name="T4" fmla="*/ 0 w 18208"/>
                    <a:gd name="T5" fmla="*/ 0 h 20955"/>
                    <a:gd name="T6" fmla="*/ 0 60000 65536"/>
                    <a:gd name="T7" fmla="*/ 0 60000 65536"/>
                    <a:gd name="T8" fmla="*/ 0 60000 65536"/>
                    <a:gd name="T9" fmla="*/ 0 w 18208"/>
                    <a:gd name="T10" fmla="*/ 0 h 20955"/>
                    <a:gd name="T11" fmla="*/ 18208 w 18208"/>
                    <a:gd name="T12" fmla="*/ 20955 h 209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208" h="20955" fill="none" extrusionOk="0">
                      <a:moveTo>
                        <a:pt x="18208" y="11620"/>
                      </a:moveTo>
                      <a:cubicBezTo>
                        <a:pt x="15237" y="16274"/>
                        <a:pt x="10597" y="19614"/>
                        <a:pt x="5240" y="20954"/>
                      </a:cubicBezTo>
                    </a:path>
                    <a:path w="18208" h="20955" stroke="0" extrusionOk="0">
                      <a:moveTo>
                        <a:pt x="18208" y="11620"/>
                      </a:moveTo>
                      <a:cubicBezTo>
                        <a:pt x="15237" y="16274"/>
                        <a:pt x="10597" y="19614"/>
                        <a:pt x="5240" y="20954"/>
                      </a:cubicBezTo>
                      <a:lnTo>
                        <a:pt x="0" y="0"/>
                      </a:lnTo>
                      <a:lnTo>
                        <a:pt x="18208" y="1162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/>
                </a:p>
              </p:txBody>
            </p:sp>
          </p:grpSp>
          <p:graphicFrame>
            <p:nvGraphicFramePr>
              <p:cNvPr id="44087" name="Object 37"/>
              <p:cNvGraphicFramePr>
                <a:graphicFrameLocks noChangeAspect="1"/>
              </p:cNvGraphicFramePr>
              <p:nvPr/>
            </p:nvGraphicFramePr>
            <p:xfrm>
              <a:off x="4513" y="2251"/>
              <a:ext cx="19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49" name="公式" r:id="rId13" imgW="164957" imgH="190335" progId="Equation.3">
                      <p:embed/>
                    </p:oleObj>
                  </mc:Choice>
                  <mc:Fallback>
                    <p:oleObj name="公式" r:id="rId13" imgW="164957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3" y="2251"/>
                            <a:ext cx="19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040" name="Group 38"/>
            <p:cNvGrpSpPr>
              <a:grpSpLocks/>
            </p:cNvGrpSpPr>
            <p:nvPr/>
          </p:nvGrpSpPr>
          <p:grpSpPr bwMode="auto">
            <a:xfrm>
              <a:off x="249" y="935"/>
              <a:ext cx="1043" cy="1043"/>
              <a:chOff x="3969" y="663"/>
              <a:chExt cx="1043" cy="1043"/>
            </a:xfrm>
          </p:grpSpPr>
          <p:sp>
            <p:nvSpPr>
              <p:cNvPr id="44073" name="Oval 39"/>
              <p:cNvSpPr>
                <a:spLocks noChangeArrowheads="1"/>
              </p:cNvSpPr>
              <p:nvPr/>
            </p:nvSpPr>
            <p:spPr bwMode="auto">
              <a:xfrm>
                <a:off x="3969" y="663"/>
                <a:ext cx="1043" cy="1043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aseline="0">
                  <a:ea typeface="华文楷体" panose="02010600040101010101" pitchFamily="2" charset="-122"/>
                </a:endParaRPr>
              </a:p>
            </p:txBody>
          </p:sp>
          <p:sp>
            <p:nvSpPr>
              <p:cNvPr id="44074" name="Oval 40"/>
              <p:cNvSpPr>
                <a:spLocks noChangeArrowheads="1"/>
              </p:cNvSpPr>
              <p:nvPr/>
            </p:nvSpPr>
            <p:spPr bwMode="auto">
              <a:xfrm>
                <a:off x="4200" y="883"/>
                <a:ext cx="591" cy="591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aseline="0">
                  <a:ea typeface="华文楷体" panose="02010600040101010101" pitchFamily="2" charset="-122"/>
                </a:endParaRPr>
              </a:p>
            </p:txBody>
          </p:sp>
          <p:sp>
            <p:nvSpPr>
              <p:cNvPr id="44075" name="Line 41"/>
              <p:cNvSpPr>
                <a:spLocks noChangeShapeType="1"/>
              </p:cNvSpPr>
              <p:nvPr/>
            </p:nvSpPr>
            <p:spPr bwMode="auto">
              <a:xfrm>
                <a:off x="4196" y="1185"/>
                <a:ext cx="5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aseline="0"/>
              </a:p>
            </p:txBody>
          </p:sp>
          <p:graphicFrame>
            <p:nvGraphicFramePr>
              <p:cNvPr id="44076" name="Object 42"/>
              <p:cNvGraphicFramePr>
                <a:graphicFrameLocks noChangeAspect="1"/>
              </p:cNvGraphicFramePr>
              <p:nvPr/>
            </p:nvGraphicFramePr>
            <p:xfrm>
              <a:off x="4461" y="1151"/>
              <a:ext cx="78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50" name="公式" r:id="rId15" imgW="114102" imgH="114102" progId="Equation.3">
                      <p:embed/>
                    </p:oleObj>
                  </mc:Choice>
                  <mc:Fallback>
                    <p:oleObj name="公式" r:id="rId15" imgW="114102" imgH="1141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1" y="1151"/>
                            <a:ext cx="78" cy="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77" name="Object 43"/>
              <p:cNvGraphicFramePr>
                <a:graphicFrameLocks noChangeAspect="1"/>
              </p:cNvGraphicFramePr>
              <p:nvPr/>
            </p:nvGraphicFramePr>
            <p:xfrm>
              <a:off x="4318" y="1222"/>
              <a:ext cx="155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51" name="公式" r:id="rId16" imgW="164814" imgH="177492" progId="Equation.3">
                      <p:embed/>
                    </p:oleObj>
                  </mc:Choice>
                  <mc:Fallback>
                    <p:oleObj name="公式" r:id="rId16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8" y="1222"/>
                            <a:ext cx="155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78" name="Object 44"/>
              <p:cNvGraphicFramePr>
                <a:graphicFrameLocks noChangeAspect="1"/>
              </p:cNvGraphicFramePr>
              <p:nvPr/>
            </p:nvGraphicFramePr>
            <p:xfrm>
              <a:off x="4014" y="981"/>
              <a:ext cx="211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52" name="公式" r:id="rId17" imgW="164814" imgH="177492" progId="Equation.3">
                      <p:embed/>
                    </p:oleObj>
                  </mc:Choice>
                  <mc:Fallback>
                    <p:oleObj name="公式" r:id="rId17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4" y="981"/>
                            <a:ext cx="211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79" name="Object 45"/>
              <p:cNvGraphicFramePr>
                <a:graphicFrameLocks noChangeAspect="1"/>
              </p:cNvGraphicFramePr>
              <p:nvPr/>
            </p:nvGraphicFramePr>
            <p:xfrm>
              <a:off x="4514" y="708"/>
              <a:ext cx="15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53" name="公式" r:id="rId18" imgW="164885" imgH="215619" progId="Equation.3">
                      <p:embed/>
                    </p:oleObj>
                  </mc:Choice>
                  <mc:Fallback>
                    <p:oleObj name="公式" r:id="rId18" imgW="164885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4" y="708"/>
                            <a:ext cx="15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0" name="Object 46"/>
              <p:cNvGraphicFramePr>
                <a:graphicFrameLocks noChangeAspect="1"/>
              </p:cNvGraphicFramePr>
              <p:nvPr/>
            </p:nvGraphicFramePr>
            <p:xfrm>
              <a:off x="4650" y="1388"/>
              <a:ext cx="168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54" name="公式" r:id="rId19" imgW="177569" imgH="215619" progId="Equation.3">
                      <p:embed/>
                    </p:oleObj>
                  </mc:Choice>
                  <mc:Fallback>
                    <p:oleObj name="公式" r:id="rId19" imgW="177569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0" y="1388"/>
                            <a:ext cx="168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1" name="Object 47"/>
              <p:cNvGraphicFramePr>
                <a:graphicFrameLocks noChangeAspect="1"/>
              </p:cNvGraphicFramePr>
              <p:nvPr/>
            </p:nvGraphicFramePr>
            <p:xfrm>
              <a:off x="4468" y="1207"/>
              <a:ext cx="16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55" name="公式" r:id="rId21" imgW="177646" imgH="228402" progId="Equation.3">
                      <p:embed/>
                    </p:oleObj>
                  </mc:Choice>
                  <mc:Fallback>
                    <p:oleObj name="公式" r:id="rId21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1207"/>
                            <a:ext cx="16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82" name="Arc 48"/>
              <p:cNvSpPr>
                <a:spLocks/>
              </p:cNvSpPr>
              <p:nvPr/>
            </p:nvSpPr>
            <p:spPr bwMode="auto">
              <a:xfrm>
                <a:off x="4491" y="883"/>
                <a:ext cx="231" cy="294"/>
              </a:xfrm>
              <a:custGeom>
                <a:avLst/>
                <a:gdLst>
                  <a:gd name="T0" fmla="*/ 0 w 16574"/>
                  <a:gd name="T1" fmla="*/ 0 h 21600"/>
                  <a:gd name="T2" fmla="*/ 0 w 16574"/>
                  <a:gd name="T3" fmla="*/ 0 h 21600"/>
                  <a:gd name="T4" fmla="*/ 0 w 165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6574"/>
                  <a:gd name="T10" fmla="*/ 0 h 21600"/>
                  <a:gd name="T11" fmla="*/ 16574 w 165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74" h="21600" fill="none" extrusionOk="0">
                    <a:moveTo>
                      <a:pt x="-1" y="0"/>
                    </a:moveTo>
                    <a:cubicBezTo>
                      <a:pt x="6399" y="0"/>
                      <a:pt x="12469" y="2837"/>
                      <a:pt x="16573" y="7748"/>
                    </a:cubicBezTo>
                  </a:path>
                  <a:path w="16574" h="21600" stroke="0" extrusionOk="0">
                    <a:moveTo>
                      <a:pt x="-1" y="0"/>
                    </a:moveTo>
                    <a:cubicBezTo>
                      <a:pt x="6399" y="0"/>
                      <a:pt x="12469" y="2837"/>
                      <a:pt x="16573" y="774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aseline="0"/>
              </a:p>
            </p:txBody>
          </p:sp>
          <p:sp>
            <p:nvSpPr>
              <p:cNvPr id="44083" name="Arc 49"/>
              <p:cNvSpPr>
                <a:spLocks/>
              </p:cNvSpPr>
              <p:nvPr/>
            </p:nvSpPr>
            <p:spPr bwMode="auto">
              <a:xfrm>
                <a:off x="4492" y="1183"/>
                <a:ext cx="250" cy="285"/>
              </a:xfrm>
              <a:custGeom>
                <a:avLst/>
                <a:gdLst>
                  <a:gd name="T0" fmla="*/ 0 w 18208"/>
                  <a:gd name="T1" fmla="*/ 0 h 20955"/>
                  <a:gd name="T2" fmla="*/ 0 w 18208"/>
                  <a:gd name="T3" fmla="*/ 0 h 20955"/>
                  <a:gd name="T4" fmla="*/ 0 w 18208"/>
                  <a:gd name="T5" fmla="*/ 0 h 20955"/>
                  <a:gd name="T6" fmla="*/ 0 60000 65536"/>
                  <a:gd name="T7" fmla="*/ 0 60000 65536"/>
                  <a:gd name="T8" fmla="*/ 0 60000 65536"/>
                  <a:gd name="T9" fmla="*/ 0 w 18208"/>
                  <a:gd name="T10" fmla="*/ 0 h 20955"/>
                  <a:gd name="T11" fmla="*/ 18208 w 18208"/>
                  <a:gd name="T12" fmla="*/ 20955 h 209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08" h="20955" fill="none" extrusionOk="0">
                    <a:moveTo>
                      <a:pt x="18208" y="11620"/>
                    </a:moveTo>
                    <a:cubicBezTo>
                      <a:pt x="15237" y="16274"/>
                      <a:pt x="10597" y="19614"/>
                      <a:pt x="5240" y="20954"/>
                    </a:cubicBezTo>
                  </a:path>
                  <a:path w="18208" h="20955" stroke="0" extrusionOk="0">
                    <a:moveTo>
                      <a:pt x="18208" y="11620"/>
                    </a:moveTo>
                    <a:cubicBezTo>
                      <a:pt x="15237" y="16274"/>
                      <a:pt x="10597" y="19614"/>
                      <a:pt x="5240" y="20954"/>
                    </a:cubicBezTo>
                    <a:lnTo>
                      <a:pt x="0" y="0"/>
                    </a:lnTo>
                    <a:lnTo>
                      <a:pt x="18208" y="1162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aseline="0"/>
              </a:p>
            </p:txBody>
          </p:sp>
          <p:sp>
            <p:nvSpPr>
              <p:cNvPr id="44084" name="Line 50"/>
              <p:cNvSpPr>
                <a:spLocks noChangeShapeType="1"/>
              </p:cNvSpPr>
              <p:nvPr/>
            </p:nvSpPr>
            <p:spPr bwMode="auto">
              <a:xfrm>
                <a:off x="4594" y="118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aseline="0"/>
              </a:p>
            </p:txBody>
          </p:sp>
          <p:graphicFrame>
            <p:nvGraphicFramePr>
              <p:cNvPr id="44085" name="Object 51"/>
              <p:cNvGraphicFramePr>
                <a:graphicFrameLocks noChangeAspect="1"/>
              </p:cNvGraphicFramePr>
              <p:nvPr/>
            </p:nvGraphicFramePr>
            <p:xfrm>
              <a:off x="4014" y="1207"/>
              <a:ext cx="19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56" name="公式" r:id="rId23" imgW="164957" imgH="190335" progId="Equation.3">
                      <p:embed/>
                    </p:oleObj>
                  </mc:Choice>
                  <mc:Fallback>
                    <p:oleObj name="公式" r:id="rId23" imgW="164957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4" y="1207"/>
                            <a:ext cx="19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041" name="Object 52"/>
            <p:cNvGraphicFramePr>
              <a:graphicFrameLocks noChangeAspect="1"/>
            </p:cNvGraphicFramePr>
            <p:nvPr/>
          </p:nvGraphicFramePr>
          <p:xfrm>
            <a:off x="1157" y="1797"/>
            <a:ext cx="30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57" name="公式" r:id="rId24" imgW="241195" imgH="190417" progId="Equation.3">
                    <p:embed/>
                  </p:oleObj>
                </mc:Choice>
                <mc:Fallback>
                  <p:oleObj name="公式" r:id="rId24" imgW="241195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797"/>
                          <a:ext cx="30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2" name="Object 53"/>
            <p:cNvGraphicFramePr>
              <a:graphicFrameLocks noChangeAspect="1"/>
            </p:cNvGraphicFramePr>
            <p:nvPr/>
          </p:nvGraphicFramePr>
          <p:xfrm>
            <a:off x="2472" y="1797"/>
            <a:ext cx="30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58" name="公式" r:id="rId26" imgW="241195" imgH="190417" progId="Equation.3">
                    <p:embed/>
                  </p:oleObj>
                </mc:Choice>
                <mc:Fallback>
                  <p:oleObj name="公式" r:id="rId26" imgW="241195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797"/>
                          <a:ext cx="30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43" name="Group 54"/>
            <p:cNvGrpSpPr>
              <a:grpSpLocks/>
            </p:cNvGrpSpPr>
            <p:nvPr/>
          </p:nvGrpSpPr>
          <p:grpSpPr bwMode="auto">
            <a:xfrm>
              <a:off x="3878" y="936"/>
              <a:ext cx="1043" cy="1043"/>
              <a:chOff x="2789" y="663"/>
              <a:chExt cx="1043" cy="1043"/>
            </a:xfrm>
          </p:grpSpPr>
          <p:grpSp>
            <p:nvGrpSpPr>
              <p:cNvPr id="44061" name="Group 55"/>
              <p:cNvGrpSpPr>
                <a:grpSpLocks/>
              </p:cNvGrpSpPr>
              <p:nvPr/>
            </p:nvGrpSpPr>
            <p:grpSpPr bwMode="auto">
              <a:xfrm>
                <a:off x="2789" y="663"/>
                <a:ext cx="1043" cy="1043"/>
                <a:chOff x="2789" y="663"/>
                <a:chExt cx="1043" cy="1043"/>
              </a:xfrm>
            </p:grpSpPr>
            <p:sp>
              <p:nvSpPr>
                <p:cNvPr id="44063" name="Oval 56"/>
                <p:cNvSpPr>
                  <a:spLocks noChangeArrowheads="1"/>
                </p:cNvSpPr>
                <p:nvPr/>
              </p:nvSpPr>
              <p:spPr bwMode="auto">
                <a:xfrm>
                  <a:off x="2789" y="663"/>
                  <a:ext cx="1043" cy="1043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064" name="Oval 57"/>
                <p:cNvSpPr>
                  <a:spLocks noChangeArrowheads="1"/>
                </p:cNvSpPr>
                <p:nvPr/>
              </p:nvSpPr>
              <p:spPr bwMode="auto">
                <a:xfrm>
                  <a:off x="3020" y="883"/>
                  <a:ext cx="591" cy="591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065" name="Line 58"/>
                <p:cNvSpPr>
                  <a:spLocks noChangeShapeType="1"/>
                </p:cNvSpPr>
                <p:nvPr/>
              </p:nvSpPr>
              <p:spPr bwMode="auto">
                <a:xfrm>
                  <a:off x="3016" y="1185"/>
                  <a:ext cx="5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aseline="0"/>
                </a:p>
              </p:txBody>
            </p:sp>
            <p:graphicFrame>
              <p:nvGraphicFramePr>
                <p:cNvPr id="44066" name="Object 59"/>
                <p:cNvGraphicFramePr>
                  <a:graphicFrameLocks noChangeAspect="1"/>
                </p:cNvGraphicFramePr>
                <p:nvPr/>
              </p:nvGraphicFramePr>
              <p:xfrm>
                <a:off x="3281" y="1151"/>
                <a:ext cx="78" cy="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59" name="公式" r:id="rId28" imgW="114102" imgH="114102" progId="Equation.3">
                        <p:embed/>
                      </p:oleObj>
                    </mc:Choice>
                    <mc:Fallback>
                      <p:oleObj name="公式" r:id="rId28" imgW="114102" imgH="11410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81" y="1151"/>
                              <a:ext cx="78" cy="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67" name="Object 60"/>
                <p:cNvGraphicFramePr>
                  <a:graphicFrameLocks noChangeAspect="1"/>
                </p:cNvGraphicFramePr>
                <p:nvPr/>
              </p:nvGraphicFramePr>
              <p:xfrm>
                <a:off x="3138" y="1222"/>
                <a:ext cx="155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60" name="公式" r:id="rId29" imgW="164814" imgH="177492" progId="Equation.3">
                        <p:embed/>
                      </p:oleObj>
                    </mc:Choice>
                    <mc:Fallback>
                      <p:oleObj name="公式" r:id="rId29" imgW="164814" imgH="17749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38" y="1222"/>
                              <a:ext cx="155" cy="1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68" name="Object 61"/>
                <p:cNvGraphicFramePr>
                  <a:graphicFrameLocks noChangeAspect="1"/>
                </p:cNvGraphicFramePr>
                <p:nvPr/>
              </p:nvGraphicFramePr>
              <p:xfrm>
                <a:off x="2880" y="799"/>
                <a:ext cx="211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61" name="公式" r:id="rId30" imgW="164814" imgH="177492" progId="Equation.3">
                        <p:embed/>
                      </p:oleObj>
                    </mc:Choice>
                    <mc:Fallback>
                      <p:oleObj name="公式" r:id="rId30" imgW="164814" imgH="17749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0" y="799"/>
                              <a:ext cx="211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69" name="Object 62"/>
                <p:cNvGraphicFramePr>
                  <a:graphicFrameLocks noChangeAspect="1"/>
                </p:cNvGraphicFramePr>
                <p:nvPr/>
              </p:nvGraphicFramePr>
              <p:xfrm>
                <a:off x="3334" y="708"/>
                <a:ext cx="156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62" name="公式" r:id="rId31" imgW="164885" imgH="215619" progId="Equation.3">
                        <p:embed/>
                      </p:oleObj>
                    </mc:Choice>
                    <mc:Fallback>
                      <p:oleObj name="公式" r:id="rId31" imgW="164885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34" y="708"/>
                              <a:ext cx="156" cy="2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70" name="Object 63"/>
                <p:cNvGraphicFramePr>
                  <a:graphicFrameLocks noChangeAspect="1"/>
                </p:cNvGraphicFramePr>
                <p:nvPr/>
              </p:nvGraphicFramePr>
              <p:xfrm>
                <a:off x="3476" y="1388"/>
                <a:ext cx="156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63" name="公式" r:id="rId32" imgW="164885" imgH="215619" progId="Equation.3">
                        <p:embed/>
                      </p:oleObj>
                    </mc:Choice>
                    <mc:Fallback>
                      <p:oleObj name="公式" r:id="rId32" imgW="164885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76" y="1388"/>
                              <a:ext cx="156" cy="2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071" name="Arc 64"/>
                <p:cNvSpPr>
                  <a:spLocks/>
                </p:cNvSpPr>
                <p:nvPr/>
              </p:nvSpPr>
              <p:spPr bwMode="auto">
                <a:xfrm>
                  <a:off x="3311" y="883"/>
                  <a:ext cx="231" cy="294"/>
                </a:xfrm>
                <a:custGeom>
                  <a:avLst/>
                  <a:gdLst>
                    <a:gd name="T0" fmla="*/ 0 w 16574"/>
                    <a:gd name="T1" fmla="*/ 0 h 21600"/>
                    <a:gd name="T2" fmla="*/ 0 w 16574"/>
                    <a:gd name="T3" fmla="*/ 0 h 21600"/>
                    <a:gd name="T4" fmla="*/ 0 w 165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6574"/>
                    <a:gd name="T10" fmla="*/ 0 h 21600"/>
                    <a:gd name="T11" fmla="*/ 16574 w 165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574" h="21600" fill="none" extrusionOk="0">
                      <a:moveTo>
                        <a:pt x="-1" y="0"/>
                      </a:moveTo>
                      <a:cubicBezTo>
                        <a:pt x="6399" y="0"/>
                        <a:pt x="12469" y="2837"/>
                        <a:pt x="16573" y="7748"/>
                      </a:cubicBezTo>
                    </a:path>
                    <a:path w="16574" h="21600" stroke="0" extrusionOk="0">
                      <a:moveTo>
                        <a:pt x="-1" y="0"/>
                      </a:moveTo>
                      <a:cubicBezTo>
                        <a:pt x="6399" y="0"/>
                        <a:pt x="12469" y="2837"/>
                        <a:pt x="16573" y="774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/>
                </a:p>
              </p:txBody>
            </p:sp>
            <p:sp>
              <p:nvSpPr>
                <p:cNvPr id="44072" name="Arc 65"/>
                <p:cNvSpPr>
                  <a:spLocks/>
                </p:cNvSpPr>
                <p:nvPr/>
              </p:nvSpPr>
              <p:spPr bwMode="auto">
                <a:xfrm>
                  <a:off x="3312" y="1183"/>
                  <a:ext cx="250" cy="285"/>
                </a:xfrm>
                <a:custGeom>
                  <a:avLst/>
                  <a:gdLst>
                    <a:gd name="T0" fmla="*/ 0 w 18208"/>
                    <a:gd name="T1" fmla="*/ 0 h 20955"/>
                    <a:gd name="T2" fmla="*/ 0 w 18208"/>
                    <a:gd name="T3" fmla="*/ 0 h 20955"/>
                    <a:gd name="T4" fmla="*/ 0 w 18208"/>
                    <a:gd name="T5" fmla="*/ 0 h 20955"/>
                    <a:gd name="T6" fmla="*/ 0 60000 65536"/>
                    <a:gd name="T7" fmla="*/ 0 60000 65536"/>
                    <a:gd name="T8" fmla="*/ 0 60000 65536"/>
                    <a:gd name="T9" fmla="*/ 0 w 18208"/>
                    <a:gd name="T10" fmla="*/ 0 h 20955"/>
                    <a:gd name="T11" fmla="*/ 18208 w 18208"/>
                    <a:gd name="T12" fmla="*/ 20955 h 209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208" h="20955" fill="none" extrusionOk="0">
                      <a:moveTo>
                        <a:pt x="18208" y="11620"/>
                      </a:moveTo>
                      <a:cubicBezTo>
                        <a:pt x="15237" y="16274"/>
                        <a:pt x="10597" y="19614"/>
                        <a:pt x="5240" y="20954"/>
                      </a:cubicBezTo>
                    </a:path>
                    <a:path w="18208" h="20955" stroke="0" extrusionOk="0">
                      <a:moveTo>
                        <a:pt x="18208" y="11620"/>
                      </a:moveTo>
                      <a:cubicBezTo>
                        <a:pt x="15237" y="16274"/>
                        <a:pt x="10597" y="19614"/>
                        <a:pt x="5240" y="20954"/>
                      </a:cubicBezTo>
                      <a:lnTo>
                        <a:pt x="0" y="0"/>
                      </a:lnTo>
                      <a:lnTo>
                        <a:pt x="18208" y="1162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/>
                </a:p>
              </p:txBody>
            </p:sp>
          </p:grpSp>
          <p:graphicFrame>
            <p:nvGraphicFramePr>
              <p:cNvPr id="44062" name="Object 66"/>
              <p:cNvGraphicFramePr>
                <a:graphicFrameLocks noChangeAspect="1"/>
              </p:cNvGraphicFramePr>
              <p:nvPr/>
            </p:nvGraphicFramePr>
            <p:xfrm>
              <a:off x="2835" y="981"/>
              <a:ext cx="19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64" name="公式" r:id="rId34" imgW="164957" imgH="190335" progId="Equation.3">
                      <p:embed/>
                    </p:oleObj>
                  </mc:Choice>
                  <mc:Fallback>
                    <p:oleObj name="公式" r:id="rId34" imgW="164957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5" y="981"/>
                            <a:ext cx="19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044" name="Group 67"/>
            <p:cNvGrpSpPr>
              <a:grpSpLocks/>
            </p:cNvGrpSpPr>
            <p:nvPr/>
          </p:nvGrpSpPr>
          <p:grpSpPr bwMode="auto">
            <a:xfrm>
              <a:off x="2653" y="935"/>
              <a:ext cx="1043" cy="1043"/>
              <a:chOff x="4059" y="2840"/>
              <a:chExt cx="1043" cy="1043"/>
            </a:xfrm>
          </p:grpSpPr>
          <p:grpSp>
            <p:nvGrpSpPr>
              <p:cNvPr id="44047" name="Group 68"/>
              <p:cNvGrpSpPr>
                <a:grpSpLocks/>
              </p:cNvGrpSpPr>
              <p:nvPr/>
            </p:nvGrpSpPr>
            <p:grpSpPr bwMode="auto">
              <a:xfrm>
                <a:off x="4059" y="2840"/>
                <a:ext cx="1043" cy="1043"/>
                <a:chOff x="4059" y="2840"/>
                <a:chExt cx="1043" cy="1043"/>
              </a:xfrm>
            </p:grpSpPr>
            <p:sp>
              <p:nvSpPr>
                <p:cNvPr id="44049" name="Oval 69"/>
                <p:cNvSpPr>
                  <a:spLocks noChangeArrowheads="1"/>
                </p:cNvSpPr>
                <p:nvPr/>
              </p:nvSpPr>
              <p:spPr bwMode="auto">
                <a:xfrm>
                  <a:off x="4059" y="2840"/>
                  <a:ext cx="1043" cy="1043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050" name="Oval 70"/>
                <p:cNvSpPr>
                  <a:spLocks noChangeArrowheads="1"/>
                </p:cNvSpPr>
                <p:nvPr/>
              </p:nvSpPr>
              <p:spPr bwMode="auto">
                <a:xfrm>
                  <a:off x="4290" y="3060"/>
                  <a:ext cx="591" cy="591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051" name="Line 71"/>
                <p:cNvSpPr>
                  <a:spLocks noChangeShapeType="1"/>
                </p:cNvSpPr>
                <p:nvPr/>
              </p:nvSpPr>
              <p:spPr bwMode="auto">
                <a:xfrm>
                  <a:off x="4286" y="3362"/>
                  <a:ext cx="5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aseline="0"/>
                </a:p>
              </p:txBody>
            </p:sp>
            <p:graphicFrame>
              <p:nvGraphicFramePr>
                <p:cNvPr id="44052" name="Object 72"/>
                <p:cNvGraphicFramePr>
                  <a:graphicFrameLocks noChangeAspect="1"/>
                </p:cNvGraphicFramePr>
                <p:nvPr/>
              </p:nvGraphicFramePr>
              <p:xfrm>
                <a:off x="4551" y="3328"/>
                <a:ext cx="78" cy="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65" name="公式" r:id="rId36" imgW="114102" imgH="114102" progId="Equation.3">
                        <p:embed/>
                      </p:oleObj>
                    </mc:Choice>
                    <mc:Fallback>
                      <p:oleObj name="公式" r:id="rId36" imgW="114102" imgH="11410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1" y="3328"/>
                              <a:ext cx="78" cy="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53" name="Object 73"/>
                <p:cNvGraphicFramePr>
                  <a:graphicFrameLocks noChangeAspect="1"/>
                </p:cNvGraphicFramePr>
                <p:nvPr/>
              </p:nvGraphicFramePr>
              <p:xfrm>
                <a:off x="4558" y="3354"/>
                <a:ext cx="155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66" name="公式" r:id="rId37" imgW="164814" imgH="177492" progId="Equation.3">
                        <p:embed/>
                      </p:oleObj>
                    </mc:Choice>
                    <mc:Fallback>
                      <p:oleObj name="公式" r:id="rId37" imgW="164814" imgH="17749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8" y="3354"/>
                              <a:ext cx="155" cy="1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54" name="Object 74"/>
                <p:cNvGraphicFramePr>
                  <a:graphicFrameLocks noChangeAspect="1"/>
                </p:cNvGraphicFramePr>
                <p:nvPr/>
              </p:nvGraphicFramePr>
              <p:xfrm>
                <a:off x="4105" y="3067"/>
                <a:ext cx="211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67" name="公式" r:id="rId38" imgW="164814" imgH="177492" progId="Equation.3">
                        <p:embed/>
                      </p:oleObj>
                    </mc:Choice>
                    <mc:Fallback>
                      <p:oleObj name="公式" r:id="rId38" imgW="164814" imgH="17749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5" y="3067"/>
                              <a:ext cx="211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55" name="Object 75"/>
                <p:cNvGraphicFramePr>
                  <a:graphicFrameLocks noChangeAspect="1"/>
                </p:cNvGraphicFramePr>
                <p:nvPr/>
              </p:nvGraphicFramePr>
              <p:xfrm>
                <a:off x="4604" y="2885"/>
                <a:ext cx="156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68" name="公式" r:id="rId39" imgW="164885" imgH="215619" progId="Equation.3">
                        <p:embed/>
                      </p:oleObj>
                    </mc:Choice>
                    <mc:Fallback>
                      <p:oleObj name="公式" r:id="rId39" imgW="164885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4" y="2885"/>
                              <a:ext cx="156" cy="2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56" name="Object 76"/>
                <p:cNvGraphicFramePr>
                  <a:graphicFrameLocks noChangeAspect="1"/>
                </p:cNvGraphicFramePr>
                <p:nvPr/>
              </p:nvGraphicFramePr>
              <p:xfrm>
                <a:off x="4740" y="3565"/>
                <a:ext cx="168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69" name="公式" r:id="rId40" imgW="177569" imgH="215619" progId="Equation.3">
                        <p:embed/>
                      </p:oleObj>
                    </mc:Choice>
                    <mc:Fallback>
                      <p:oleObj name="公式" r:id="rId40" imgW="177569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40" y="3565"/>
                              <a:ext cx="168" cy="2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057" name="Object 77"/>
                <p:cNvGraphicFramePr>
                  <a:graphicFrameLocks noChangeAspect="1"/>
                </p:cNvGraphicFramePr>
                <p:nvPr/>
              </p:nvGraphicFramePr>
              <p:xfrm>
                <a:off x="4377" y="3384"/>
                <a:ext cx="168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0770" name="公式" r:id="rId41" imgW="177646" imgH="228402" progId="Equation.3">
                        <p:embed/>
                      </p:oleObj>
                    </mc:Choice>
                    <mc:Fallback>
                      <p:oleObj name="公式" r:id="rId41" imgW="177646" imgH="22840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77" y="3384"/>
                              <a:ext cx="168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058" name="Arc 78"/>
                <p:cNvSpPr>
                  <a:spLocks/>
                </p:cNvSpPr>
                <p:nvPr/>
              </p:nvSpPr>
              <p:spPr bwMode="auto">
                <a:xfrm>
                  <a:off x="4581" y="3060"/>
                  <a:ext cx="231" cy="294"/>
                </a:xfrm>
                <a:custGeom>
                  <a:avLst/>
                  <a:gdLst>
                    <a:gd name="T0" fmla="*/ 0 w 16574"/>
                    <a:gd name="T1" fmla="*/ 0 h 21600"/>
                    <a:gd name="T2" fmla="*/ 0 w 16574"/>
                    <a:gd name="T3" fmla="*/ 0 h 21600"/>
                    <a:gd name="T4" fmla="*/ 0 w 165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6574"/>
                    <a:gd name="T10" fmla="*/ 0 h 21600"/>
                    <a:gd name="T11" fmla="*/ 16574 w 165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574" h="21600" fill="none" extrusionOk="0">
                      <a:moveTo>
                        <a:pt x="-1" y="0"/>
                      </a:moveTo>
                      <a:cubicBezTo>
                        <a:pt x="6399" y="0"/>
                        <a:pt x="12469" y="2837"/>
                        <a:pt x="16573" y="7748"/>
                      </a:cubicBezTo>
                    </a:path>
                    <a:path w="16574" h="21600" stroke="0" extrusionOk="0">
                      <a:moveTo>
                        <a:pt x="-1" y="0"/>
                      </a:moveTo>
                      <a:cubicBezTo>
                        <a:pt x="6399" y="0"/>
                        <a:pt x="12469" y="2837"/>
                        <a:pt x="16573" y="774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/>
                </a:p>
              </p:txBody>
            </p:sp>
            <p:sp>
              <p:nvSpPr>
                <p:cNvPr id="44059" name="Arc 79"/>
                <p:cNvSpPr>
                  <a:spLocks/>
                </p:cNvSpPr>
                <p:nvPr/>
              </p:nvSpPr>
              <p:spPr bwMode="auto">
                <a:xfrm>
                  <a:off x="4582" y="3360"/>
                  <a:ext cx="250" cy="285"/>
                </a:xfrm>
                <a:custGeom>
                  <a:avLst/>
                  <a:gdLst>
                    <a:gd name="T0" fmla="*/ 0 w 18208"/>
                    <a:gd name="T1" fmla="*/ 0 h 20955"/>
                    <a:gd name="T2" fmla="*/ 0 w 18208"/>
                    <a:gd name="T3" fmla="*/ 0 h 20955"/>
                    <a:gd name="T4" fmla="*/ 0 w 18208"/>
                    <a:gd name="T5" fmla="*/ 0 h 20955"/>
                    <a:gd name="T6" fmla="*/ 0 60000 65536"/>
                    <a:gd name="T7" fmla="*/ 0 60000 65536"/>
                    <a:gd name="T8" fmla="*/ 0 60000 65536"/>
                    <a:gd name="T9" fmla="*/ 0 w 18208"/>
                    <a:gd name="T10" fmla="*/ 0 h 20955"/>
                    <a:gd name="T11" fmla="*/ 18208 w 18208"/>
                    <a:gd name="T12" fmla="*/ 20955 h 209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208" h="20955" fill="none" extrusionOk="0">
                      <a:moveTo>
                        <a:pt x="18208" y="11620"/>
                      </a:moveTo>
                      <a:cubicBezTo>
                        <a:pt x="15237" y="16274"/>
                        <a:pt x="10597" y="19614"/>
                        <a:pt x="5240" y="20954"/>
                      </a:cubicBezTo>
                    </a:path>
                    <a:path w="18208" h="20955" stroke="0" extrusionOk="0">
                      <a:moveTo>
                        <a:pt x="18208" y="11620"/>
                      </a:moveTo>
                      <a:cubicBezTo>
                        <a:pt x="15237" y="16274"/>
                        <a:pt x="10597" y="19614"/>
                        <a:pt x="5240" y="20954"/>
                      </a:cubicBezTo>
                      <a:lnTo>
                        <a:pt x="0" y="0"/>
                      </a:lnTo>
                      <a:lnTo>
                        <a:pt x="18208" y="1162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aseline="0"/>
                </a:p>
              </p:txBody>
            </p:sp>
            <p:sp>
              <p:nvSpPr>
                <p:cNvPr id="44060" name="Line 80"/>
                <p:cNvSpPr>
                  <a:spLocks noChangeShapeType="1"/>
                </p:cNvSpPr>
                <p:nvPr/>
              </p:nvSpPr>
              <p:spPr bwMode="auto">
                <a:xfrm>
                  <a:off x="4331" y="3360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aseline="0"/>
                </a:p>
              </p:txBody>
            </p:sp>
          </p:grpSp>
          <p:graphicFrame>
            <p:nvGraphicFramePr>
              <p:cNvPr id="44048" name="Object 81"/>
              <p:cNvGraphicFramePr>
                <a:graphicFrameLocks noChangeAspect="1"/>
              </p:cNvGraphicFramePr>
              <p:nvPr/>
            </p:nvGraphicFramePr>
            <p:xfrm>
              <a:off x="4105" y="3294"/>
              <a:ext cx="19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71" name="公式" r:id="rId42" imgW="164957" imgH="190335" progId="Equation.3">
                      <p:embed/>
                    </p:oleObj>
                  </mc:Choice>
                  <mc:Fallback>
                    <p:oleObj name="公式" r:id="rId42" imgW="164957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5" y="3294"/>
                            <a:ext cx="19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045" name="Object 82"/>
            <p:cNvGraphicFramePr>
              <a:graphicFrameLocks noChangeAspect="1"/>
            </p:cNvGraphicFramePr>
            <p:nvPr/>
          </p:nvGraphicFramePr>
          <p:xfrm>
            <a:off x="3591" y="1797"/>
            <a:ext cx="28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72" name="公式" r:id="rId43" imgW="228600" imgH="190500" progId="Equation.3">
                    <p:embed/>
                  </p:oleObj>
                </mc:Choice>
                <mc:Fallback>
                  <p:oleObj name="公式" r:id="rId43" imgW="2286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1797"/>
                          <a:ext cx="28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6" name="Object 83"/>
            <p:cNvGraphicFramePr>
              <a:graphicFrameLocks noChangeAspect="1"/>
            </p:cNvGraphicFramePr>
            <p:nvPr/>
          </p:nvGraphicFramePr>
          <p:xfrm>
            <a:off x="4830" y="1785"/>
            <a:ext cx="31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73" name="公式" r:id="rId45" imgW="253890" imgH="190417" progId="Equation.3">
                    <p:embed/>
                  </p:oleObj>
                </mc:Choice>
                <mc:Fallback>
                  <p:oleObj name="公式" r:id="rId45" imgW="253890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785"/>
                          <a:ext cx="31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" name="Rectangle 5"/>
          <p:cNvSpPr>
            <a:spLocks noChangeArrowheads="1"/>
          </p:cNvSpPr>
          <p:nvPr/>
        </p:nvSpPr>
        <p:spPr bwMode="auto">
          <a:xfrm>
            <a:off x="4165236" y="3364433"/>
            <a:ext cx="93186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4200" baseline="0" dirty="0">
                <a:solidFill>
                  <a:srgbClr val="FF3300"/>
                </a:solidFill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00851" y="4182772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zh-CN" altLang="en-US" baseline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kumimoji="1" lang="en-US" altLang="zh-CN" baseline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</p:txBody>
      </p:sp>
      <p:sp>
        <p:nvSpPr>
          <p:cNvPr id="107" name="Rectangle 87"/>
          <p:cNvSpPr>
            <a:spLocks noChangeArrowheads="1"/>
          </p:cNvSpPr>
          <p:nvPr/>
        </p:nvSpPr>
        <p:spPr bwMode="auto">
          <a:xfrm>
            <a:off x="707661" y="4824885"/>
            <a:ext cx="7451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rgbClr val="0000FF"/>
                </a:solidFill>
                <a:ea typeface="华文楷体" panose="02010600040101010101" pitchFamily="2" charset="-122"/>
              </a:rPr>
              <a:t>变化的磁场在周围空间产生感应电场，感应电场力做功产生感应电流。</a:t>
            </a:r>
          </a:p>
        </p:txBody>
      </p:sp>
    </p:spTree>
    <p:extLst>
      <p:ext uri="{BB962C8B-B14F-4D97-AF65-F5344CB8AC3E}">
        <p14:creationId xmlns:p14="http://schemas.microsoft.com/office/powerpoint/2010/main" val="419215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05" grpId="0"/>
      <p:bldP spid="106" grpId="0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60963" y="1982788"/>
            <a:ext cx="3929062" cy="2097087"/>
            <a:chOff x="2592" y="1920"/>
            <a:chExt cx="2928" cy="1920"/>
          </a:xfrm>
        </p:grpSpPr>
        <p:sp>
          <p:nvSpPr>
            <p:cNvPr id="164867" name="Line 3"/>
            <p:cNvSpPr>
              <a:spLocks noChangeShapeType="1"/>
            </p:cNvSpPr>
            <p:nvPr/>
          </p:nvSpPr>
          <p:spPr bwMode="auto">
            <a:xfrm>
              <a:off x="2736" y="2881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868" name="Arc 4"/>
            <p:cNvSpPr>
              <a:spLocks/>
            </p:cNvSpPr>
            <p:nvPr/>
          </p:nvSpPr>
          <p:spPr bwMode="auto">
            <a:xfrm>
              <a:off x="2592" y="2977"/>
              <a:ext cx="2293" cy="863"/>
            </a:xfrm>
            <a:custGeom>
              <a:avLst/>
              <a:gdLst>
                <a:gd name="G0" fmla="+- 1333 0 0"/>
                <a:gd name="G1" fmla="+- 21600 0 0"/>
                <a:gd name="G2" fmla="+- 21600 0 0"/>
                <a:gd name="T0" fmla="*/ 0 w 22933"/>
                <a:gd name="T1" fmla="*/ 41 h 21600"/>
                <a:gd name="T2" fmla="*/ 22933 w 22933"/>
                <a:gd name="T3" fmla="*/ 21600 h 21600"/>
                <a:gd name="T4" fmla="*/ 1333 w 229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33" h="21600" fill="none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</a:path>
                <a:path w="22933" h="21600" stroke="0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  <a:lnTo>
                    <a:pt x="133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869" name="Arc 5"/>
            <p:cNvSpPr>
              <a:spLocks/>
            </p:cNvSpPr>
            <p:nvPr/>
          </p:nvSpPr>
          <p:spPr bwMode="auto">
            <a:xfrm flipV="1">
              <a:off x="2592" y="1920"/>
              <a:ext cx="2293" cy="863"/>
            </a:xfrm>
            <a:custGeom>
              <a:avLst/>
              <a:gdLst>
                <a:gd name="T0" fmla="*/ 0 w 22933"/>
                <a:gd name="T1" fmla="*/ 2 h 21600"/>
                <a:gd name="T2" fmla="*/ 2293 w 22933"/>
                <a:gd name="T3" fmla="*/ 863 h 21600"/>
                <a:gd name="T4" fmla="*/ 133 w 22933"/>
                <a:gd name="T5" fmla="*/ 863 h 21600"/>
                <a:gd name="T6" fmla="*/ 0 60000 65536"/>
                <a:gd name="T7" fmla="*/ 0 60000 65536"/>
                <a:gd name="T8" fmla="*/ 0 60000 65536"/>
                <a:gd name="T9" fmla="*/ 0 w 22933"/>
                <a:gd name="T10" fmla="*/ 0 h 21600"/>
                <a:gd name="T11" fmla="*/ 22933 w 229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33" h="21600" fill="none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</a:path>
                <a:path w="22933" h="21600" stroke="0" extrusionOk="0">
                  <a:moveTo>
                    <a:pt x="0" y="41"/>
                  </a:moveTo>
                  <a:cubicBezTo>
                    <a:pt x="443" y="13"/>
                    <a:pt x="888" y="-1"/>
                    <a:pt x="1333" y="0"/>
                  </a:cubicBezTo>
                  <a:cubicBezTo>
                    <a:pt x="13262" y="0"/>
                    <a:pt x="22933" y="9670"/>
                    <a:pt x="22933" y="21600"/>
                  </a:cubicBezTo>
                  <a:lnTo>
                    <a:pt x="133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32363" y="2111375"/>
            <a:ext cx="3606800" cy="1887538"/>
            <a:chOff x="2448" y="2016"/>
            <a:chExt cx="2688" cy="1728"/>
          </a:xfrm>
        </p:grpSpPr>
        <p:sp>
          <p:nvSpPr>
            <p:cNvPr id="164871" name="Line 7"/>
            <p:cNvSpPr>
              <a:spLocks noChangeShapeType="1"/>
            </p:cNvSpPr>
            <p:nvPr/>
          </p:nvSpPr>
          <p:spPr bwMode="auto">
            <a:xfrm flipH="1">
              <a:off x="2448" y="2881"/>
              <a:ext cx="26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872" name="Arc 8"/>
            <p:cNvSpPr>
              <a:spLocks/>
            </p:cNvSpPr>
            <p:nvPr/>
          </p:nvSpPr>
          <p:spPr bwMode="auto">
            <a:xfrm flipH="1" flipV="1">
              <a:off x="2592" y="2016"/>
              <a:ext cx="2544" cy="767"/>
            </a:xfrm>
            <a:custGeom>
              <a:avLst/>
              <a:gdLst>
                <a:gd name="T0" fmla="*/ 0 w 21600"/>
                <a:gd name="T1" fmla="*/ 0 h 21600"/>
                <a:gd name="T2" fmla="*/ 2544 w 21600"/>
                <a:gd name="T3" fmla="*/ 767 h 21600"/>
                <a:gd name="T4" fmla="*/ 0 w 21600"/>
                <a:gd name="T5" fmla="*/ 76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873" name="Arc 9"/>
            <p:cNvSpPr>
              <a:spLocks/>
            </p:cNvSpPr>
            <p:nvPr/>
          </p:nvSpPr>
          <p:spPr bwMode="auto">
            <a:xfrm flipH="1">
              <a:off x="2592" y="2977"/>
              <a:ext cx="2544" cy="7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18163" y="1773238"/>
            <a:ext cx="2833687" cy="1939925"/>
            <a:chOff x="2880" y="1824"/>
            <a:chExt cx="2112" cy="1776"/>
          </a:xfrm>
        </p:grpSpPr>
        <p:grpSp>
          <p:nvGrpSpPr>
            <p:cNvPr id="45068" name="Group 11"/>
            <p:cNvGrpSpPr>
              <a:grpSpLocks/>
            </p:cNvGrpSpPr>
            <p:nvPr/>
          </p:nvGrpSpPr>
          <p:grpSpPr bwMode="auto">
            <a:xfrm>
              <a:off x="2880" y="2160"/>
              <a:ext cx="2112" cy="1440"/>
              <a:chOff x="3072" y="2160"/>
              <a:chExt cx="2112" cy="1440"/>
            </a:xfrm>
          </p:grpSpPr>
          <p:sp>
            <p:nvSpPr>
              <p:cNvPr id="164876" name="Oval 12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672" cy="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64877" name="Oval 13"/>
              <p:cNvSpPr>
                <a:spLocks noChangeArrowheads="1"/>
              </p:cNvSpPr>
              <p:nvPr/>
            </p:nvSpPr>
            <p:spPr bwMode="auto">
              <a:xfrm>
                <a:off x="3121" y="2160"/>
                <a:ext cx="672" cy="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64878" name="Oval 14"/>
              <p:cNvSpPr>
                <a:spLocks noChangeArrowheads="1"/>
              </p:cNvSpPr>
              <p:nvPr/>
            </p:nvSpPr>
            <p:spPr bwMode="auto">
              <a:xfrm>
                <a:off x="3168" y="2160"/>
                <a:ext cx="672" cy="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64879" name="Oval 15"/>
              <p:cNvSpPr>
                <a:spLocks noChangeArrowheads="1"/>
              </p:cNvSpPr>
              <p:nvPr/>
            </p:nvSpPr>
            <p:spPr bwMode="auto">
              <a:xfrm>
                <a:off x="4416" y="2160"/>
                <a:ext cx="672" cy="14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64880" name="Oval 16"/>
              <p:cNvSpPr>
                <a:spLocks noChangeArrowheads="1"/>
              </p:cNvSpPr>
              <p:nvPr/>
            </p:nvSpPr>
            <p:spPr bwMode="auto">
              <a:xfrm>
                <a:off x="4463" y="2160"/>
                <a:ext cx="672" cy="14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64881" name="Oval 17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672" cy="14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64882" name="Rectangle 18"/>
            <p:cNvSpPr>
              <a:spLocks noChangeArrowheads="1"/>
            </p:cNvSpPr>
            <p:nvPr/>
          </p:nvSpPr>
          <p:spPr bwMode="auto">
            <a:xfrm>
              <a:off x="3120" y="1824"/>
              <a:ext cx="251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zh-CN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4883" name="Rectangle 19"/>
            <p:cNvSpPr>
              <a:spLocks noChangeArrowheads="1"/>
            </p:cNvSpPr>
            <p:nvPr/>
          </p:nvSpPr>
          <p:spPr bwMode="auto">
            <a:xfrm>
              <a:off x="4512" y="1824"/>
              <a:ext cx="251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aseline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569075" y="2630488"/>
            <a:ext cx="404813" cy="509587"/>
            <a:chOff x="3600" y="2784"/>
            <a:chExt cx="303" cy="468"/>
          </a:xfrm>
        </p:grpSpPr>
        <p:sp>
          <p:nvSpPr>
            <p:cNvPr id="164885" name="Line 21"/>
            <p:cNvSpPr>
              <a:spLocks noChangeShapeType="1"/>
            </p:cNvSpPr>
            <p:nvPr/>
          </p:nvSpPr>
          <p:spPr bwMode="auto">
            <a:xfrm flipV="1">
              <a:off x="3600" y="278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886" name="Rectangle 22"/>
            <p:cNvSpPr>
              <a:spLocks noChangeArrowheads="1"/>
            </p:cNvSpPr>
            <p:nvPr/>
          </p:nvSpPr>
          <p:spPr bwMode="auto">
            <a:xfrm>
              <a:off x="3600" y="2832"/>
              <a:ext cx="30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zh-CN" i="1" baseline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kumimoji="1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楷体" pitchFamily="2" charset="-12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577138" y="2557463"/>
            <a:ext cx="442912" cy="509587"/>
            <a:chOff x="4944" y="2784"/>
            <a:chExt cx="331" cy="468"/>
          </a:xfrm>
        </p:grpSpPr>
        <p:sp>
          <p:nvSpPr>
            <p:cNvPr id="164888" name="Line 24"/>
            <p:cNvSpPr>
              <a:spLocks noChangeShapeType="1"/>
            </p:cNvSpPr>
            <p:nvPr/>
          </p:nvSpPr>
          <p:spPr bwMode="auto">
            <a:xfrm flipV="1">
              <a:off x="4944" y="2784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889" name="Rectangle 25"/>
            <p:cNvSpPr>
              <a:spLocks noChangeArrowheads="1"/>
            </p:cNvSpPr>
            <p:nvPr/>
          </p:nvSpPr>
          <p:spPr bwMode="auto">
            <a:xfrm>
              <a:off x="4944" y="2832"/>
              <a:ext cx="331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zh-CN" i="1" baseline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楷体" pitchFamily="2" charset="-122"/>
                  <a:cs typeface="Times New Roman" pitchFamily="18" charset="0"/>
                </a:rPr>
                <a:t>I</a:t>
              </a:r>
              <a:r>
                <a:rPr kumimoji="1"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楷体" pitchFamily="2" charset="-122"/>
                  <a:cs typeface="Times New Roman" pitchFamily="18" charset="0"/>
                </a:rPr>
                <a:t>2</a:t>
              </a:r>
            </a:p>
          </p:txBody>
        </p:sp>
      </p:grpSp>
      <p:graphicFrame>
        <p:nvGraphicFramePr>
          <p:cNvPr id="164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92609"/>
              </p:ext>
            </p:extLst>
          </p:nvPr>
        </p:nvGraphicFramePr>
        <p:xfrm>
          <a:off x="5884863" y="3789363"/>
          <a:ext cx="4937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" name="公式" r:id="rId4" imgW="253800" imgH="215640" progId="Equation.3">
                  <p:embed/>
                </p:oleObj>
              </mc:Choice>
              <mc:Fallback>
                <p:oleObj name="公式" r:id="rId4" imgW="253800" imgH="21564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3789363"/>
                        <a:ext cx="493712" cy="420687"/>
                      </a:xfrm>
                      <a:prstGeom prst="rect">
                        <a:avLst/>
                      </a:prstGeom>
                      <a:noFill/>
                      <a:effectLst>
                        <a:outerShdw dist="28398" dir="1593903" algn="ctr" rotWithShape="0">
                          <a:schemeClr val="folHlink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75725"/>
              </p:ext>
            </p:extLst>
          </p:nvPr>
        </p:nvGraphicFramePr>
        <p:xfrm>
          <a:off x="7672388" y="3789363"/>
          <a:ext cx="492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" name="公式" r:id="rId6" imgW="253800" imgH="215640" progId="Equation.3">
                  <p:embed/>
                </p:oleObj>
              </mc:Choice>
              <mc:Fallback>
                <p:oleObj name="公式" r:id="rId6" imgW="253800" imgH="21564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3789363"/>
                        <a:ext cx="492125" cy="419100"/>
                      </a:xfrm>
                      <a:prstGeom prst="rect">
                        <a:avLst/>
                      </a:prstGeom>
                      <a:noFill/>
                      <a:effectLst>
                        <a:outerShdw dist="28398" dir="1593903" algn="ctr" rotWithShape="0">
                          <a:schemeClr val="folHlink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3" name="Text Box 29"/>
          <p:cNvSpPr txBox="1">
            <a:spLocks noChangeArrowheads="1"/>
          </p:cNvSpPr>
          <p:nvPr/>
        </p:nvSpPr>
        <p:spPr bwMode="auto">
          <a:xfrm>
            <a:off x="428596" y="400032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一、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互感</a:t>
            </a:r>
            <a:endParaRPr kumimoji="1" lang="zh-CN" altLang="en-US" b="0" baseline="0" dirty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341313" y="86995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、互感现象：载流回路的电流随时间发生变化时，在别的导体</a:t>
            </a:r>
          </a:p>
          <a:p>
            <a:pPr algn="just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                        回路中产生感应电动势的的现象称为互感现象。</a:t>
            </a:r>
            <a:endParaRPr kumimoji="1" lang="zh-CN" altLang="en-US" b="0" baseline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352425" y="173513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、互感电动势</a:t>
            </a:r>
            <a:endParaRPr kumimoji="1" lang="en-US" altLang="zh-CN" baseline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64896" name="Object 4"/>
          <p:cNvGraphicFramePr>
            <a:graphicFrameLocks noChangeAspect="1"/>
          </p:cNvGraphicFramePr>
          <p:nvPr/>
        </p:nvGraphicFramePr>
        <p:xfrm>
          <a:off x="303213" y="2360613"/>
          <a:ext cx="48910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2" name="公式" r:id="rId8" imgW="2590560" imgH="215640" progId="Equation.3">
                  <p:embed/>
                </p:oleObj>
              </mc:Choice>
              <mc:Fallback>
                <p:oleObj name="公式" r:id="rId8" imgW="2590560" imgH="21564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2360613"/>
                        <a:ext cx="489108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22710"/>
              </p:ext>
            </p:extLst>
          </p:nvPr>
        </p:nvGraphicFramePr>
        <p:xfrm>
          <a:off x="1081088" y="3984625"/>
          <a:ext cx="19573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3" name="公式" r:id="rId10" imgW="774360" imgH="215640" progId="Equation.3">
                  <p:embed/>
                </p:oleObj>
              </mc:Choice>
              <mc:Fallback>
                <p:oleObj name="公式" r:id="rId10" imgW="774360" imgH="21564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984625"/>
                        <a:ext cx="19573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9" name="Text Box 35"/>
          <p:cNvSpPr txBox="1">
            <a:spLocks noChangeArrowheads="1"/>
          </p:cNvSpPr>
          <p:nvPr/>
        </p:nvSpPr>
        <p:spPr bwMode="auto">
          <a:xfrm>
            <a:off x="649288" y="3478213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由毕 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-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萨定律知  </a:t>
            </a:r>
            <a:r>
              <a:rPr kumimoji="1" lang="zh-CN" altLang="en-US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Symbol" pitchFamily="18" charset="2"/>
              </a:rPr>
              <a:t>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Symbol" pitchFamily="18" charset="2"/>
              </a:rPr>
              <a:t>∝ 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  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                         </a:t>
            </a:r>
            <a:endParaRPr kumimoji="1" lang="en-US" altLang="zh-CN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649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653550"/>
              </p:ext>
            </p:extLst>
          </p:nvPr>
        </p:nvGraphicFramePr>
        <p:xfrm>
          <a:off x="3543300" y="3998913"/>
          <a:ext cx="1771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4" name="公式" r:id="rId12" imgW="774360" imgH="215640" progId="Equation.3">
                  <p:embed/>
                </p:oleObj>
              </mc:Choice>
              <mc:Fallback>
                <p:oleObj name="公式" r:id="rId12" imgW="774360" imgH="21564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3998913"/>
                        <a:ext cx="1771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01" name="Text Box 37"/>
          <p:cNvSpPr txBox="1">
            <a:spLocks noChangeArrowheads="1"/>
          </p:cNvSpPr>
          <p:nvPr/>
        </p:nvSpPr>
        <p:spPr bwMode="auto">
          <a:xfrm>
            <a:off x="611188" y="45085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当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发生变化时，在 线圈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中产生互感电动势：</a:t>
            </a:r>
          </a:p>
        </p:txBody>
      </p:sp>
      <p:graphicFrame>
        <p:nvGraphicFramePr>
          <p:cNvPr id="16490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764354"/>
              </p:ext>
            </p:extLst>
          </p:nvPr>
        </p:nvGraphicFramePr>
        <p:xfrm>
          <a:off x="1819275" y="4953000"/>
          <a:ext cx="40544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5" name="公式" r:id="rId14" imgW="1587240" imgH="406080" progId="Equation.3">
                  <p:embed/>
                </p:oleObj>
              </mc:Choice>
              <mc:Fallback>
                <p:oleObj name="公式" r:id="rId14" imgW="1587240" imgH="40608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4953000"/>
                        <a:ext cx="40544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200064"/>
              </p:ext>
            </p:extLst>
          </p:nvPr>
        </p:nvGraphicFramePr>
        <p:xfrm>
          <a:off x="1851025" y="5734050"/>
          <a:ext cx="38576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6" name="公式" r:id="rId16" imgW="1574640" imgH="406080" progId="Equation.3">
                  <p:embed/>
                </p:oleObj>
              </mc:Choice>
              <mc:Fallback>
                <p:oleObj name="公式" r:id="rId16" imgW="1574640" imgH="40608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5734050"/>
                        <a:ext cx="38576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68"/>
          <p:cNvGrpSpPr>
            <a:grpSpLocks/>
          </p:cNvGrpSpPr>
          <p:nvPr/>
        </p:nvGrpSpPr>
        <p:grpSpPr bwMode="auto">
          <a:xfrm>
            <a:off x="6372225" y="5229225"/>
            <a:ext cx="2428875" cy="1000125"/>
            <a:chOff x="6429388" y="5143512"/>
            <a:chExt cx="2428892" cy="1000126"/>
          </a:xfrm>
        </p:grpSpPr>
        <p:grpSp>
          <p:nvGrpSpPr>
            <p:cNvPr id="45097" name="Group 173"/>
            <p:cNvGrpSpPr>
              <a:grpSpLocks/>
            </p:cNvGrpSpPr>
            <p:nvPr/>
          </p:nvGrpSpPr>
          <p:grpSpPr bwMode="auto">
            <a:xfrm>
              <a:off x="6429388" y="5143512"/>
              <a:ext cx="2428892" cy="1000126"/>
              <a:chOff x="483" y="3113"/>
              <a:chExt cx="2177" cy="408"/>
            </a:xfrm>
          </p:grpSpPr>
          <p:sp>
            <p:nvSpPr>
              <p:cNvPr id="45098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5099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5100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5101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64904" name="Object 10"/>
            <p:cNvGraphicFramePr>
              <a:graphicFrameLocks noChangeAspect="1"/>
            </p:cNvGraphicFramePr>
            <p:nvPr/>
          </p:nvGraphicFramePr>
          <p:xfrm>
            <a:off x="6556389" y="5246700"/>
            <a:ext cx="2101865" cy="839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7" name="公式" r:id="rId18" imgW="837836" imgH="406224" progId="Equation.3">
                    <p:embed/>
                  </p:oleObj>
                </mc:Choice>
                <mc:Fallback>
                  <p:oleObj name="公式" r:id="rId18" imgW="837836" imgH="406224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6389" y="5246700"/>
                          <a:ext cx="2101865" cy="839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905" name="Text Box 41"/>
          <p:cNvSpPr txBox="1">
            <a:spLocks noChangeArrowheads="1"/>
          </p:cNvSpPr>
          <p:nvPr/>
        </p:nvSpPr>
        <p:spPr bwMode="auto">
          <a:xfrm>
            <a:off x="720725" y="5807075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同理：</a:t>
            </a:r>
          </a:p>
        </p:txBody>
      </p:sp>
      <p:graphicFrame>
        <p:nvGraphicFramePr>
          <p:cNvPr id="164897" name="Object 5"/>
          <p:cNvGraphicFramePr>
            <a:graphicFrameLocks noChangeAspect="1"/>
          </p:cNvGraphicFramePr>
          <p:nvPr/>
        </p:nvGraphicFramePr>
        <p:xfrm>
          <a:off x="341313" y="2932113"/>
          <a:ext cx="47767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8" name="公式" r:id="rId20" imgW="2590560" imgH="215640" progId="Equation.3">
                  <p:embed/>
                </p:oleObj>
              </mc:Choice>
              <mc:Fallback>
                <p:oleObj name="公式" r:id="rId20" imgW="2590560" imgH="21564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2932113"/>
                        <a:ext cx="477678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9" name="公式" r:id="rId22" imgW="114120" imgH="215640" progId="Equation.3">
                  <p:embed/>
                </p:oleObj>
              </mc:Choice>
              <mc:Fallback>
                <p:oleObj name="公式" r:id="rId22" imgW="114120" imgH="21564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48"/>
          <p:cNvGrpSpPr>
            <a:grpSpLocks/>
          </p:cNvGrpSpPr>
          <p:nvPr/>
        </p:nvGrpSpPr>
        <p:grpSpPr bwMode="auto">
          <a:xfrm>
            <a:off x="2576062" y="183744"/>
            <a:ext cx="3873500" cy="714375"/>
            <a:chOff x="2786064" y="71438"/>
            <a:chExt cx="3357572" cy="714375"/>
          </a:xfrm>
        </p:grpSpPr>
        <p:grpSp>
          <p:nvGrpSpPr>
            <p:cNvPr id="49" name="Group 166"/>
            <p:cNvGrpSpPr>
              <a:grpSpLocks/>
            </p:cNvGrpSpPr>
            <p:nvPr/>
          </p:nvGrpSpPr>
          <p:grpSpPr bwMode="auto">
            <a:xfrm>
              <a:off x="2786064" y="71438"/>
              <a:ext cx="3357572" cy="714375"/>
              <a:chOff x="3696" y="1348"/>
              <a:chExt cx="1363" cy="1800"/>
            </a:xfrm>
          </p:grpSpPr>
          <p:sp>
            <p:nvSpPr>
              <p:cNvPr id="51" name="AutoShape 167"/>
              <p:cNvSpPr>
                <a:spLocks noChangeArrowheads="1"/>
              </p:cNvSpPr>
              <p:nvPr/>
            </p:nvSpPr>
            <p:spPr bwMode="gray">
              <a:xfrm>
                <a:off x="3696" y="1348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sz="2800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2" name="AutoShape 168"/>
              <p:cNvSpPr>
                <a:spLocks noChangeArrowheads="1"/>
              </p:cNvSpPr>
              <p:nvPr/>
            </p:nvSpPr>
            <p:spPr bwMode="gray">
              <a:xfrm>
                <a:off x="3717" y="1353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sz="2800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3" name="AutoShape 169"/>
              <p:cNvSpPr>
                <a:spLocks noChangeArrowheads="1"/>
              </p:cNvSpPr>
              <p:nvPr/>
            </p:nvSpPr>
            <p:spPr bwMode="gray">
              <a:xfrm>
                <a:off x="3728" y="2653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sz="2800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4" name="AutoShape 170"/>
              <p:cNvSpPr>
                <a:spLocks noChangeArrowheads="1"/>
              </p:cNvSpPr>
              <p:nvPr/>
            </p:nvSpPr>
            <p:spPr bwMode="gray">
              <a:xfrm>
                <a:off x="3728" y="1367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sz="2800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50" name="Text Box 28"/>
            <p:cNvSpPr txBox="1">
              <a:spLocks noChangeArrowheads="1"/>
            </p:cNvSpPr>
            <p:nvPr/>
          </p:nvSpPr>
          <p:spPr bwMode="auto">
            <a:xfrm>
              <a:off x="3000728" y="214313"/>
              <a:ext cx="2928244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kumimoji="1" lang="en-US" altLang="zh-CN" sz="2800" baseline="0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§</a:t>
              </a:r>
              <a:r>
                <a:rPr kumimoji="1" lang="en-US" altLang="zh-CN" sz="2800" baseline="0" dirty="0" smtClean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17.3  </a:t>
              </a:r>
              <a:r>
                <a:rPr kumimoji="1" lang="zh-CN" altLang="en-US" sz="2800" baseline="0" dirty="0" smtClean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互感和自感             </a:t>
              </a:r>
              <a:endParaRPr kumimoji="1" lang="zh-CN" altLang="en-US" sz="2800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3" grpId="0" autoUpdateAnimBg="0"/>
      <p:bldP spid="164894" grpId="0" autoUpdateAnimBg="0"/>
      <p:bldP spid="164895" grpId="0" autoUpdateAnimBg="0"/>
      <p:bldP spid="164899" grpId="0" autoUpdateAnimBg="0"/>
      <p:bldP spid="164901" grpId="0" autoUpdateAnimBg="0"/>
      <p:bldP spid="1649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696913" y="307975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kumimoji="1" lang="zh-CN" altLang="en-US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、互感系数（互感）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3" y="271463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描述回路之间互感强弱的物理量。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11188" y="9874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①</a:t>
            </a:r>
            <a:r>
              <a:rPr kumimoji="1" lang="zh-CN" altLang="en-US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定义</a:t>
            </a:r>
            <a:endParaRPr kumimoji="1" lang="en-US" altLang="zh-CN" baseline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971550" y="3217863"/>
            <a:ext cx="5759450" cy="866775"/>
            <a:chOff x="567" y="1977"/>
            <a:chExt cx="3628" cy="546"/>
          </a:xfrm>
        </p:grpSpPr>
        <p:sp>
          <p:nvSpPr>
            <p:cNvPr id="165893" name="Text Box 5"/>
            <p:cNvSpPr txBox="1">
              <a:spLocks noChangeArrowheads="1"/>
            </p:cNvSpPr>
            <p:nvPr/>
          </p:nvSpPr>
          <p:spPr bwMode="auto">
            <a:xfrm>
              <a:off x="567" y="2069"/>
              <a:ext cx="217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defTabSz="914400" hangingPunct="1">
                <a:lnSpc>
                  <a:spcPct val="110000"/>
                </a:lnSpc>
                <a:buClrTx/>
                <a:buSzTx/>
                <a:buFontTx/>
                <a:buNone/>
              </a:pPr>
              <a:r>
                <a:rPr kumimoji="1" lang="zh-CN" altLang="en-US" baseline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在</a:t>
              </a:r>
              <a:r>
                <a:rPr kumimoji="1" lang="zh-CN" altLang="en-US" baseline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无铁磁质</a:t>
              </a:r>
              <a:r>
                <a:rPr kumimoji="1" lang="zh-CN" altLang="en-US" baseline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的情况下</a:t>
              </a:r>
            </a:p>
          </p:txBody>
        </p:sp>
        <p:grpSp>
          <p:nvGrpSpPr>
            <p:cNvPr id="49160" name="Group 8"/>
            <p:cNvGrpSpPr>
              <a:grpSpLocks/>
            </p:cNvGrpSpPr>
            <p:nvPr/>
          </p:nvGrpSpPr>
          <p:grpSpPr bwMode="auto">
            <a:xfrm>
              <a:off x="2562" y="1977"/>
              <a:ext cx="1633" cy="546"/>
              <a:chOff x="2562" y="1979"/>
              <a:chExt cx="1633" cy="546"/>
            </a:xfrm>
          </p:grpSpPr>
          <p:grpSp>
            <p:nvGrpSpPr>
              <p:cNvPr id="49161" name="Group 173"/>
              <p:cNvGrpSpPr>
                <a:grpSpLocks/>
              </p:cNvGrpSpPr>
              <p:nvPr/>
            </p:nvGrpSpPr>
            <p:grpSpPr bwMode="auto">
              <a:xfrm>
                <a:off x="2562" y="1979"/>
                <a:ext cx="1633" cy="546"/>
                <a:chOff x="483" y="3113"/>
                <a:chExt cx="2177" cy="408"/>
              </a:xfrm>
            </p:grpSpPr>
            <p:sp>
              <p:nvSpPr>
                <p:cNvPr id="49162" name="AutoShape 174"/>
                <p:cNvSpPr>
                  <a:spLocks noChangeArrowheads="1"/>
                </p:cNvSpPr>
                <p:nvPr/>
              </p:nvSpPr>
              <p:spPr bwMode="gray">
                <a:xfrm>
                  <a:off x="483" y="3113"/>
                  <a:ext cx="2177" cy="408"/>
                </a:xfrm>
                <a:prstGeom prst="roundRect">
                  <a:avLst>
                    <a:gd name="adj" fmla="val 17509"/>
                  </a:avLst>
                </a:pr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kumimoji="1" lang="zh-CN" altLang="en-US" baseline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</a:endParaRPr>
                </a:p>
              </p:txBody>
            </p:sp>
            <p:sp>
              <p:nvSpPr>
                <p:cNvPr id="49163" name="AutoShape 175"/>
                <p:cNvSpPr>
                  <a:spLocks noChangeArrowheads="1"/>
                </p:cNvSpPr>
                <p:nvPr/>
              </p:nvSpPr>
              <p:spPr bwMode="gray">
                <a:xfrm>
                  <a:off x="521" y="3113"/>
                  <a:ext cx="2111" cy="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B8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kumimoji="1" lang="zh-CN" altLang="en-US" baseline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</a:endParaRPr>
                </a:p>
              </p:txBody>
            </p:sp>
            <p:sp>
              <p:nvSpPr>
                <p:cNvPr id="49164" name="AutoShape 176"/>
                <p:cNvSpPr>
                  <a:spLocks noChangeArrowheads="1"/>
                </p:cNvSpPr>
                <p:nvPr/>
              </p:nvSpPr>
              <p:spPr bwMode="gray">
                <a:xfrm>
                  <a:off x="534" y="3420"/>
                  <a:ext cx="2083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B84F"/>
                    </a:gs>
                    <a:gs pos="100000">
                      <a:srgbClr val="FFD89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kumimoji="1" lang="zh-CN" altLang="en-US" baseline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</a:endParaRPr>
                </a:p>
              </p:txBody>
            </p:sp>
            <p:sp>
              <p:nvSpPr>
                <p:cNvPr id="49165" name="AutoShape 177"/>
                <p:cNvSpPr>
                  <a:spLocks noChangeArrowheads="1"/>
                </p:cNvSpPr>
                <p:nvPr/>
              </p:nvSpPr>
              <p:spPr bwMode="gray">
                <a:xfrm>
                  <a:off x="534" y="3113"/>
                  <a:ext cx="2083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E2B7"/>
                    </a:gs>
                    <a:gs pos="100000">
                      <a:srgbClr val="FFB84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kumimoji="1" lang="zh-CN" altLang="en-US" baseline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</a:endParaRPr>
                </a:p>
              </p:txBody>
            </p:sp>
          </p:grpSp>
          <p:graphicFrame>
            <p:nvGraphicFramePr>
              <p:cNvPr id="165894" name="Object 2"/>
              <p:cNvGraphicFramePr>
                <a:graphicFrameLocks noChangeAspect="1"/>
              </p:cNvGraphicFramePr>
              <p:nvPr/>
            </p:nvGraphicFramePr>
            <p:xfrm>
              <a:off x="2653" y="2069"/>
              <a:ext cx="1452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06" name="Equation" r:id="rId4" imgW="1028700" imgH="209550" progId="Equation.3">
                      <p:embed/>
                    </p:oleObj>
                  </mc:Choice>
                  <mc:Fallback>
                    <p:oleObj name="Equation" r:id="rId4" imgW="1028700" imgH="209550" progId="Equation.3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2069"/>
                            <a:ext cx="1452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611188" y="1995488"/>
            <a:ext cx="82089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i="1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M</a:t>
            </a:r>
            <a:r>
              <a:rPr kumimoji="1" lang="en-US" altLang="zh-CN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21</a:t>
            </a:r>
            <a:r>
              <a:rPr kumimoji="1" lang="zh-CN" altLang="en-US" i="1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kumimoji="1" lang="en-US" altLang="zh-CN" i="1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kumimoji="1" lang="en-US" altLang="zh-CN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12</a:t>
            </a:r>
            <a:r>
              <a:rPr kumimoji="1" lang="en-US" altLang="zh-CN" i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是</a:t>
            </a:r>
            <a:r>
              <a:rPr kumimoji="1" lang="zh-CN" altLang="en-US" baseline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线圈系统</a:t>
            </a:r>
            <a:r>
              <a:rPr kumimoji="1" lang="zh-CN" altLang="en-US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的固有属性，只与线圈本身的性质（几何形状、大小，圈数，周围的介质，线圈相对位置等）有关，与磁场，电流等外界因素无关。（恒正）</a:t>
            </a: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286000" y="865188"/>
            <a:ext cx="3643313" cy="1000125"/>
            <a:chOff x="2214546" y="785794"/>
            <a:chExt cx="3643338" cy="1000126"/>
          </a:xfrm>
        </p:grpSpPr>
        <p:grpSp>
          <p:nvGrpSpPr>
            <p:cNvPr id="49169" name="Group 173"/>
            <p:cNvGrpSpPr>
              <a:grpSpLocks/>
            </p:cNvGrpSpPr>
            <p:nvPr/>
          </p:nvGrpSpPr>
          <p:grpSpPr bwMode="auto">
            <a:xfrm>
              <a:off x="2214546" y="785794"/>
              <a:ext cx="3643338" cy="1000126"/>
              <a:chOff x="483" y="3113"/>
              <a:chExt cx="2177" cy="408"/>
            </a:xfrm>
          </p:grpSpPr>
          <p:sp>
            <p:nvSpPr>
              <p:cNvPr id="49170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  <p:sp>
            <p:nvSpPr>
              <p:cNvPr id="49171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  <p:sp>
            <p:nvSpPr>
              <p:cNvPr id="49172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  <p:sp>
            <p:nvSpPr>
              <p:cNvPr id="49173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  <p:graphicFrame>
          <p:nvGraphicFramePr>
            <p:cNvPr id="165896" name="Object 3"/>
            <p:cNvGraphicFramePr>
              <a:graphicFrameLocks noChangeAspect="1"/>
            </p:cNvGraphicFramePr>
            <p:nvPr/>
          </p:nvGraphicFramePr>
          <p:xfrm>
            <a:off x="2400285" y="877869"/>
            <a:ext cx="1344622" cy="836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7" name="公式" r:id="rId6" imgW="710891" imgH="444307" progId="Equation.3">
                    <p:embed/>
                  </p:oleObj>
                </mc:Choice>
                <mc:Fallback>
                  <p:oleObj name="公式" r:id="rId6" imgW="710891" imgH="444307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285" y="877869"/>
                          <a:ext cx="1344622" cy="836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7" name="Object 4"/>
            <p:cNvGraphicFramePr>
              <a:graphicFrameLocks noChangeAspect="1"/>
            </p:cNvGraphicFramePr>
            <p:nvPr/>
          </p:nvGraphicFramePr>
          <p:xfrm>
            <a:off x="4357686" y="908050"/>
            <a:ext cx="1343025" cy="836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8" name="公式" r:id="rId8" imgW="710891" imgH="444307" progId="Equation.3">
                    <p:embed/>
                  </p:oleObj>
                </mc:Choice>
                <mc:Fallback>
                  <p:oleObj name="公式" r:id="rId8" imgW="710891" imgH="444307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86" y="908050"/>
                          <a:ext cx="1343025" cy="836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528638" y="4117975"/>
            <a:ext cx="353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②</a:t>
            </a:r>
            <a:r>
              <a:rPr kumimoji="1" lang="zh-CN" altLang="en-US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单位：亨利 （</a:t>
            </a:r>
            <a:r>
              <a:rPr kumimoji="1" lang="en-US" altLang="zh-CN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H </a:t>
            </a:r>
            <a:r>
              <a:rPr kumimoji="1" lang="zh-CN" altLang="en-US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）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533400" y="483711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③</a:t>
            </a:r>
            <a:r>
              <a:rPr kumimoji="1" lang="zh-CN" altLang="en-US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计算：</a:t>
            </a:r>
            <a:endParaRPr kumimoji="1" lang="zh-CN" altLang="en-US" sz="2000" baseline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1763713" y="486886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形状规则的回路：</a:t>
            </a:r>
          </a:p>
        </p:txBody>
      </p:sp>
      <p:graphicFrame>
        <p:nvGraphicFramePr>
          <p:cNvPr id="165902" name="Object 6"/>
          <p:cNvGraphicFramePr>
            <a:graphicFrameLocks noChangeAspect="1"/>
          </p:cNvGraphicFramePr>
          <p:nvPr/>
        </p:nvGraphicFramePr>
        <p:xfrm>
          <a:off x="2916238" y="5373688"/>
          <a:ext cx="37655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公式" r:id="rId10" imgW="1358640" imgH="444240" progId="Equation.3">
                  <p:embed/>
                </p:oleObj>
              </mc:Choice>
              <mc:Fallback>
                <p:oleObj name="公式" r:id="rId10" imgW="1358640" imgH="4442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373688"/>
                        <a:ext cx="37655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891" grpId="0" autoUpdateAnimBg="0"/>
      <p:bldP spid="165892" grpId="0" autoUpdateAnimBg="0"/>
      <p:bldP spid="165895" grpId="0" autoUpdateAnimBg="0"/>
      <p:bldP spid="165898" grpId="0" autoUpdateAnimBg="0"/>
      <p:bldP spid="165899" grpId="0" autoUpdateAnimBg="0"/>
      <p:bldP spid="1659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9388" y="463550"/>
            <a:ext cx="87137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        </a:t>
            </a:r>
            <a:r>
              <a:rPr kumimoji="1" lang="zh-CN" altLang="en-US" baseline="0" dirty="0" smtClean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例题</a:t>
            </a:r>
            <a:r>
              <a:rPr kumimoji="1" lang="en-US" altLang="zh-CN" baseline="0" dirty="0" smtClean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i="1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已知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长为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l </a:t>
            </a:r>
            <a:r>
              <a:rPr kumimoji="1" lang="zh-CN" altLang="en-US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，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宽为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a 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的线圈，放在距长直导线为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d 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的位置，求它们的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Wingdings" pitchFamily="2" charset="2"/>
              </a:rPr>
              <a:t>互感系数 </a:t>
            </a:r>
            <a:r>
              <a:rPr kumimoji="1" lang="en-US" altLang="zh-CN" i="1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Wingdings" pitchFamily="2" charset="2"/>
              </a:rPr>
              <a:t>M</a:t>
            </a:r>
            <a:r>
              <a:rPr kumimoji="1" lang="en-US" altLang="zh-CN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Wingdings" pitchFamily="2" charset="2"/>
              </a:rPr>
              <a:t>。</a:t>
            </a:r>
            <a:endParaRPr kumimoji="1" lang="zh-CN" altLang="en-US" baseline="0" dirty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7170738" y="1862138"/>
            <a:ext cx="784225" cy="1590675"/>
            <a:chOff x="2971" y="1480"/>
            <a:chExt cx="494" cy="1002"/>
          </a:xfrm>
        </p:grpSpPr>
        <p:graphicFrame>
          <p:nvGraphicFramePr>
            <p:cNvPr id="51205" name="Object 13"/>
            <p:cNvGraphicFramePr>
              <a:graphicFrameLocks noChangeAspect="1"/>
            </p:cNvGraphicFramePr>
            <p:nvPr/>
          </p:nvGraphicFramePr>
          <p:xfrm>
            <a:off x="2971" y="2270"/>
            <a:ext cx="21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9" name="公式" r:id="rId4" imgW="139700" imgH="139700" progId="Equation.3">
                    <p:embed/>
                  </p:oleObj>
                </mc:Choice>
                <mc:Fallback>
                  <p:oleObj name="公式" r:id="rId4" imgW="139700" imgH="13970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270"/>
                          <a:ext cx="21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6" name="Rectangle 26"/>
            <p:cNvSpPr>
              <a:spLocks noChangeArrowheads="1"/>
            </p:cNvSpPr>
            <p:nvPr/>
          </p:nvSpPr>
          <p:spPr bwMode="auto">
            <a:xfrm>
              <a:off x="3243" y="1480"/>
              <a:ext cx="45" cy="77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51207" name="Object 8"/>
            <p:cNvGraphicFramePr>
              <a:graphicFrameLocks noChangeAspect="1"/>
            </p:cNvGraphicFramePr>
            <p:nvPr/>
          </p:nvGraphicFramePr>
          <p:xfrm>
            <a:off x="3152" y="2251"/>
            <a:ext cx="31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0" name="公式" r:id="rId6" imgW="241091" imgH="177646" progId="Equation.3">
                    <p:embed/>
                  </p:oleObj>
                </mc:Choice>
                <mc:Fallback>
                  <p:oleObj name="公式" r:id="rId6" imgW="241091" imgH="177646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251"/>
                          <a:ext cx="313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6081713" y="1285875"/>
            <a:ext cx="2954337" cy="2520950"/>
            <a:chOff x="2290" y="1117"/>
            <a:chExt cx="1861" cy="1588"/>
          </a:xfrm>
        </p:grpSpPr>
        <p:grpSp>
          <p:nvGrpSpPr>
            <p:cNvPr id="51209" name="Group 9"/>
            <p:cNvGrpSpPr>
              <a:grpSpLocks/>
            </p:cNvGrpSpPr>
            <p:nvPr/>
          </p:nvGrpSpPr>
          <p:grpSpPr bwMode="auto">
            <a:xfrm>
              <a:off x="2517" y="1117"/>
              <a:ext cx="0" cy="1588"/>
              <a:chOff x="4059" y="1162"/>
              <a:chExt cx="0" cy="1588"/>
            </a:xfrm>
          </p:grpSpPr>
          <p:sp>
            <p:nvSpPr>
              <p:cNvPr id="51210" name="Line 10"/>
              <p:cNvSpPr>
                <a:spLocks noChangeShapeType="1"/>
              </p:cNvSpPr>
              <p:nvPr/>
            </p:nvSpPr>
            <p:spPr bwMode="auto">
              <a:xfrm>
                <a:off x="4059" y="1162"/>
                <a:ext cx="0" cy="15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1211" name="Line 11"/>
              <p:cNvSpPr>
                <a:spLocks noChangeShapeType="1"/>
              </p:cNvSpPr>
              <p:nvPr/>
            </p:nvSpPr>
            <p:spPr bwMode="auto">
              <a:xfrm>
                <a:off x="4059" y="1616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lg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51212" name="Object 14"/>
            <p:cNvGraphicFramePr>
              <a:graphicFrameLocks noChangeAspect="1"/>
            </p:cNvGraphicFramePr>
            <p:nvPr/>
          </p:nvGraphicFramePr>
          <p:xfrm>
            <a:off x="2290" y="2251"/>
            <a:ext cx="21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1" name="公式" r:id="rId8" imgW="164814" imgH="177492" progId="Equation.3">
                    <p:embed/>
                  </p:oleObj>
                </mc:Choice>
                <mc:Fallback>
                  <p:oleObj name="公式" r:id="rId8" imgW="164814" imgH="177492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251"/>
                          <a:ext cx="214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3" name="Object 10"/>
            <p:cNvGraphicFramePr>
              <a:graphicFrameLocks noChangeAspect="1"/>
            </p:cNvGraphicFramePr>
            <p:nvPr/>
          </p:nvGraphicFramePr>
          <p:xfrm>
            <a:off x="2628" y="1616"/>
            <a:ext cx="20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2" name="公式" r:id="rId10" imgW="139579" imgH="177646" progId="Equation.3">
                    <p:embed/>
                  </p:oleObj>
                </mc:Choice>
                <mc:Fallback>
                  <p:oleObj name="公式" r:id="rId10" imgW="139579" imgH="177646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1616"/>
                          <a:ext cx="207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4" name="Rectangle 19"/>
            <p:cNvSpPr>
              <a:spLocks noChangeArrowheads="1"/>
            </p:cNvSpPr>
            <p:nvPr/>
          </p:nvSpPr>
          <p:spPr bwMode="auto">
            <a:xfrm>
              <a:off x="2925" y="1480"/>
              <a:ext cx="644" cy="77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51215" name="Object 11"/>
            <p:cNvGraphicFramePr>
              <a:graphicFrameLocks noChangeAspect="1"/>
            </p:cNvGraphicFramePr>
            <p:nvPr/>
          </p:nvGraphicFramePr>
          <p:xfrm>
            <a:off x="3152" y="1162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3" name="公式" r:id="rId12" imgW="126835" imgH="139518" progId="Equation.3">
                    <p:embed/>
                  </p:oleObj>
                </mc:Choice>
                <mc:Fallback>
                  <p:oleObj name="公式" r:id="rId12" imgW="126835" imgH="139518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162"/>
                          <a:ext cx="21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12"/>
            <p:cNvGraphicFramePr>
              <a:graphicFrameLocks noChangeAspect="1"/>
            </p:cNvGraphicFramePr>
            <p:nvPr/>
          </p:nvGraphicFramePr>
          <p:xfrm>
            <a:off x="3696" y="1706"/>
            <a:ext cx="17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4" name="公式" r:id="rId14" imgW="101468" imgH="177569" progId="Equation.3">
                    <p:embed/>
                  </p:oleObj>
                </mc:Choice>
                <mc:Fallback>
                  <p:oleObj name="公式" r:id="rId14" imgW="101468" imgH="177569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706"/>
                          <a:ext cx="174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2517" y="2251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3576" y="147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3651" y="1480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51220" name="Object 13"/>
            <p:cNvGraphicFramePr>
              <a:graphicFrameLocks noChangeAspect="1"/>
            </p:cNvGraphicFramePr>
            <p:nvPr/>
          </p:nvGraphicFramePr>
          <p:xfrm>
            <a:off x="3923" y="2251"/>
            <a:ext cx="22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5" name="公式" r:id="rId16" imgW="139700" imgH="139700" progId="Equation.3">
                    <p:embed/>
                  </p:oleObj>
                </mc:Choice>
                <mc:Fallback>
                  <p:oleObj name="公式" r:id="rId16" imgW="139700" imgH="13970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51"/>
                          <a:ext cx="22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rot="5400000">
              <a:off x="2849" y="141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5400000">
              <a:off x="3504" y="141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2517" y="1888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>
              <a:off x="2925" y="138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755650" y="1430338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解 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Wingdings" pitchFamily="2" charset="2"/>
              </a:rPr>
              <a:t>设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直导线中通有电流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166918" name="Object 2"/>
          <p:cNvGraphicFramePr>
            <a:graphicFrameLocks noChangeAspect="1"/>
          </p:cNvGraphicFramePr>
          <p:nvPr/>
        </p:nvGraphicFramePr>
        <p:xfrm>
          <a:off x="4122738" y="2517775"/>
          <a:ext cx="12557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6" name="公式" r:id="rId18" imgW="571252" imgH="406224" progId="Equation.3">
                  <p:embed/>
                </p:oleObj>
              </mc:Choice>
              <mc:Fallback>
                <p:oleObj name="公式" r:id="rId18" imgW="571252" imgH="406224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2517775"/>
                        <a:ext cx="1255712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3"/>
          <p:cNvGraphicFramePr>
            <a:graphicFrameLocks noChangeAspect="1"/>
          </p:cNvGraphicFramePr>
          <p:nvPr/>
        </p:nvGraphicFramePr>
        <p:xfrm>
          <a:off x="4176713" y="3328988"/>
          <a:ext cx="21526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" name="公式" r:id="rId20" imgW="990170" imgH="406224" progId="Equation.3">
                  <p:embed/>
                </p:oleObj>
              </mc:Choice>
              <mc:Fallback>
                <p:oleObj name="公式" r:id="rId20" imgW="990170" imgH="406224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328988"/>
                        <a:ext cx="21526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0" name="Object 4"/>
          <p:cNvGraphicFramePr>
            <a:graphicFrameLocks noChangeAspect="1"/>
          </p:cNvGraphicFramePr>
          <p:nvPr/>
        </p:nvGraphicFramePr>
        <p:xfrm>
          <a:off x="1331913" y="4383088"/>
          <a:ext cx="5016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8" name="公式" r:id="rId22" imgW="2108200" imgH="406400" progId="Equation.3">
                  <p:embed/>
                </p:oleObj>
              </mc:Choice>
              <mc:Fallback>
                <p:oleObj name="公式" r:id="rId22" imgW="2108200" imgH="4064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83088"/>
                        <a:ext cx="501650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1" name="Object 5"/>
          <p:cNvGraphicFramePr>
            <a:graphicFrameLocks noChangeAspect="1"/>
          </p:cNvGraphicFramePr>
          <p:nvPr/>
        </p:nvGraphicFramePr>
        <p:xfrm>
          <a:off x="2268538" y="5462588"/>
          <a:ext cx="345598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9" name="公式" r:id="rId24" imgW="1409088" imgH="406224" progId="Equation.3">
                  <p:embed/>
                </p:oleObj>
              </mc:Choice>
              <mc:Fallback>
                <p:oleObj name="公式" r:id="rId24" imgW="1409088" imgH="406224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462588"/>
                        <a:ext cx="3455987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971550" y="2628900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x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处产生的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为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95288" y="3446463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通过面元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l 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d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x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的磁通量为：</a:t>
            </a:r>
          </a:p>
        </p:txBody>
      </p:sp>
      <p:sp>
        <p:nvSpPr>
          <p:cNvPr id="166946" name="Text Box 34"/>
          <p:cNvSpPr txBox="1">
            <a:spLocks noChangeArrowheads="1"/>
          </p:cNvSpPr>
          <p:nvPr/>
        </p:nvSpPr>
        <p:spPr bwMode="auto">
          <a:xfrm>
            <a:off x="179388" y="2078038"/>
            <a:ext cx="568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建立坐标系，在距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O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点为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x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处取微元 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d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166917" grpId="0" autoUpdateAnimBg="0"/>
      <p:bldP spid="166923" grpId="0" autoUpdateAnimBg="0"/>
      <p:bldP spid="166924" grpId="0" autoUpdateAnimBg="0"/>
      <p:bldP spid="16694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785786" y="357166"/>
            <a:ext cx="190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 dirty="0" smtClean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二、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自感</a:t>
            </a: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3708400" y="4025900"/>
          <a:ext cx="1368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公式" r:id="rId4" imgW="596641" imgH="203112" progId="Equation.3">
                  <p:embed/>
                </p:oleObj>
              </mc:Choice>
              <mc:Fallback>
                <p:oleObj name="公式" r:id="rId4" imgW="596641" imgH="203112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25900"/>
                        <a:ext cx="13684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900113" y="3475038"/>
            <a:ext cx="7056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当线圈通过电流为 </a:t>
            </a:r>
            <a:r>
              <a:rPr kumimoji="1" lang="zh-CN" altLang="en-US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Symbol" pitchFamily="18" charset="2"/>
              </a:rPr>
              <a:t> 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时，由毕 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-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萨定律知  </a:t>
            </a:r>
            <a:r>
              <a:rPr kumimoji="1" lang="zh-CN" altLang="en-US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Symbol" pitchFamily="18" charset="2"/>
              </a:rPr>
              <a:t>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  <a:sym typeface="Symbol" pitchFamily="18" charset="2"/>
              </a:rPr>
              <a:t>∝ 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endParaRPr kumimoji="1" lang="zh-CN" altLang="en-US" baseline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500063" y="3043238"/>
            <a:ext cx="3810000" cy="457200"/>
            <a:chOff x="500034" y="2571744"/>
            <a:chExt cx="3810000" cy="457200"/>
          </a:xfrm>
        </p:grpSpPr>
        <p:sp>
          <p:nvSpPr>
            <p:cNvPr id="38971" name="Text Box 9"/>
            <p:cNvSpPr txBox="1">
              <a:spLocks noChangeArrowheads="1"/>
            </p:cNvSpPr>
            <p:nvPr/>
          </p:nvSpPr>
          <p:spPr bwMode="auto">
            <a:xfrm>
              <a:off x="500034" y="2571744"/>
              <a:ext cx="3810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aseline="0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kumimoji="1" lang="zh-CN" altLang="en-US" baseline="0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）</a:t>
              </a:r>
              <a:r>
                <a:rPr kumimoji="1" lang="en-US" altLang="zh-CN" baseline="0" dirty="0">
                  <a:solidFill>
                    <a:schemeClr val="tx1"/>
                  </a:solidFill>
                  <a:latin typeface="Kunstler Script" pitchFamily="66" charset="0"/>
                  <a:ea typeface="华文楷体" pitchFamily="2" charset="-122"/>
                  <a:cs typeface="Times New Roman" pitchFamily="18" charset="0"/>
                </a:rPr>
                <a:t>E</a:t>
              </a:r>
              <a:r>
                <a:rPr kumimoji="1" lang="zh-CN" altLang="en-US" baseline="0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  与              的关系 </a:t>
              </a:r>
            </a:p>
          </p:txBody>
        </p:sp>
        <p:graphicFrame>
          <p:nvGraphicFramePr>
            <p:cNvPr id="38972" name="Object 5"/>
            <p:cNvGraphicFramePr>
              <a:graphicFrameLocks noChangeAspect="1"/>
            </p:cNvGraphicFramePr>
            <p:nvPr/>
          </p:nvGraphicFramePr>
          <p:xfrm>
            <a:off x="1785918" y="2643182"/>
            <a:ext cx="814386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9" name="Equation" r:id="rId6" imgW="457002" imgH="177723" progId="Equation.3">
                    <p:embed/>
                  </p:oleObj>
                </mc:Choice>
                <mc:Fallback>
                  <p:oleObj name="Equation" r:id="rId6" imgW="457002" imgH="177723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2643182"/>
                          <a:ext cx="814386" cy="357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2700338" y="5092700"/>
            <a:ext cx="3429000" cy="1000125"/>
            <a:chOff x="3071802" y="4429132"/>
            <a:chExt cx="3429024" cy="1000125"/>
          </a:xfrm>
        </p:grpSpPr>
        <p:grpSp>
          <p:nvGrpSpPr>
            <p:cNvPr id="38974" name="Group 173"/>
            <p:cNvGrpSpPr>
              <a:grpSpLocks/>
            </p:cNvGrpSpPr>
            <p:nvPr/>
          </p:nvGrpSpPr>
          <p:grpSpPr bwMode="auto">
            <a:xfrm>
              <a:off x="3071802" y="4429132"/>
              <a:ext cx="3429024" cy="1000125"/>
              <a:chOff x="483" y="3113"/>
              <a:chExt cx="2177" cy="408"/>
            </a:xfrm>
          </p:grpSpPr>
          <p:sp>
            <p:nvSpPr>
              <p:cNvPr id="38975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8976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8977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8978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13676" name="Object 3"/>
            <p:cNvGraphicFramePr>
              <a:graphicFrameLocks noChangeAspect="1"/>
            </p:cNvGraphicFramePr>
            <p:nvPr/>
          </p:nvGraphicFramePr>
          <p:xfrm>
            <a:off x="3301991" y="4506920"/>
            <a:ext cx="2921021" cy="865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0" name="公式" r:id="rId8" imgW="1307532" imgH="406224" progId="Equation.3">
                    <p:embed/>
                  </p:oleObj>
                </mc:Choice>
                <mc:Fallback>
                  <p:oleObj name="公式" r:id="rId8" imgW="1307532" imgH="406224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991" y="4506920"/>
                          <a:ext cx="2921021" cy="865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330200" y="2540000"/>
            <a:ext cx="287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、自感电动势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900112" y="6165850"/>
            <a:ext cx="75603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自感电动势的方向总是</a:t>
            </a:r>
            <a:r>
              <a:rPr kumimoji="1" lang="zh-CN" altLang="en-US" baseline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阻碍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自身回路中原电流的</a:t>
            </a:r>
            <a:r>
              <a:rPr kumimoji="1" lang="zh-CN" altLang="en-US" baseline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变化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38982" name="Group 70"/>
          <p:cNvGrpSpPr>
            <a:grpSpLocks/>
          </p:cNvGrpSpPr>
          <p:nvPr/>
        </p:nvGrpSpPr>
        <p:grpSpPr bwMode="auto">
          <a:xfrm>
            <a:off x="500034" y="857232"/>
            <a:ext cx="2951163" cy="457200"/>
            <a:chOff x="68" y="391"/>
            <a:chExt cx="1859" cy="288"/>
          </a:xfrm>
        </p:grpSpPr>
        <p:sp>
          <p:nvSpPr>
            <p:cNvPr id="38983" name="Text Box 3"/>
            <p:cNvSpPr txBox="1">
              <a:spLocks noChangeArrowheads="1"/>
            </p:cNvSpPr>
            <p:nvPr/>
          </p:nvSpPr>
          <p:spPr bwMode="auto">
            <a:xfrm>
              <a:off x="68" y="391"/>
              <a:ext cx="18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aseline="0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 1</a:t>
              </a:r>
              <a:r>
                <a:rPr kumimoji="1" lang="zh-CN" altLang="en-US" baseline="0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、自感现象</a:t>
              </a:r>
            </a:p>
          </p:txBody>
        </p:sp>
        <p:sp>
          <p:nvSpPr>
            <p:cNvPr id="38984" name="太阳形 15">
              <a:hlinkClick r:id="rId1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92" y="482"/>
              <a:ext cx="135" cy="135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38985" name="Rectangle 73"/>
          <p:cNvSpPr>
            <a:spLocks noChangeArrowheads="1"/>
          </p:cNvSpPr>
          <p:nvPr/>
        </p:nvSpPr>
        <p:spPr bwMode="auto">
          <a:xfrm>
            <a:off x="285720" y="1454995"/>
            <a:ext cx="8712200" cy="83099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      载流回路的电流发生变化时，在回路自身中产生感应电动势的现象为</a:t>
            </a:r>
            <a:r>
              <a:rPr kumimoji="1" lang="zh-CN" altLang="en-US" baseline="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自感现象</a:t>
            </a:r>
            <a:r>
              <a:rPr kumimoji="1" lang="zh-CN" altLang="en-US" b="0" baseline="0" dirty="0">
                <a:solidFill>
                  <a:schemeClr val="accent2"/>
                </a:solidFill>
                <a:ea typeface="华文楷体" pitchFamily="2" charset="-122"/>
                <a:cs typeface="Times New Roman" pitchFamily="18" charset="0"/>
              </a:rPr>
              <a:t>。</a:t>
            </a:r>
            <a:r>
              <a:rPr kumimoji="1" lang="zh-CN" altLang="en-US" baseline="0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所产生的感应电动势叫做</a:t>
            </a:r>
            <a:r>
              <a:rPr kumimoji="1" lang="zh-CN" altLang="en-US" baseline="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自感电动势。</a:t>
            </a:r>
          </a:p>
        </p:txBody>
      </p:sp>
      <p:sp>
        <p:nvSpPr>
          <p:cNvPr id="164901" name="Text Box 37"/>
          <p:cNvSpPr txBox="1">
            <a:spLocks noChangeArrowheads="1"/>
          </p:cNvSpPr>
          <p:nvPr/>
        </p:nvSpPr>
        <p:spPr bwMode="auto">
          <a:xfrm>
            <a:off x="1042988" y="4556125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当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发生变化时，在线圈中产生自感电动势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69" grpId="0" autoUpdateAnimBg="0"/>
      <p:bldP spid="113677" grpId="0" autoUpdateAnimBg="0"/>
      <p:bldP spid="113678" grpId="0" autoUpdateAnimBg="0"/>
      <p:bldP spid="38985" grpId="0"/>
      <p:bldP spid="1649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太阳形 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4572000" y="6000750"/>
            <a:ext cx="285750" cy="28575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kumimoji="1" lang="zh-CN" altLang="en-US" baseline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68" r:id="rId2" imgW="7775640" imgH="5202360"/>
        </mc:Choice>
        <mc:Fallback>
          <p:control r:id="rId2" imgW="7775640" imgH="520236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827088" y="692150"/>
                  <a:ext cx="7775575" cy="52022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66750" y="402907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②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单位：亨利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1504950" y="3127375"/>
            <a:ext cx="73152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baseline="0" dirty="0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* </a:t>
            </a:r>
            <a:r>
              <a:rPr kumimoji="1" lang="zh-CN" altLang="en-US" baseline="0" dirty="0">
                <a:solidFill>
                  <a:schemeClr val="tx2"/>
                </a:solidFill>
                <a:ea typeface="华文楷体" pitchFamily="2" charset="-122"/>
                <a:cs typeface="Times New Roman" pitchFamily="18" charset="0"/>
              </a:rPr>
              <a:t>自感 </a:t>
            </a:r>
            <a:r>
              <a:rPr kumimoji="1" lang="en-US" altLang="zh-CN" i="1" baseline="0" dirty="0">
                <a:solidFill>
                  <a:schemeClr val="tx2"/>
                </a:solidFill>
                <a:ea typeface="华文楷体" pitchFamily="2" charset="-122"/>
                <a:cs typeface="Times New Roman" pitchFamily="18" charset="0"/>
              </a:rPr>
              <a:t>L </a:t>
            </a:r>
            <a:r>
              <a:rPr kumimoji="1" lang="zh-CN" altLang="en-US" baseline="0" dirty="0">
                <a:solidFill>
                  <a:schemeClr val="tx2"/>
                </a:solidFill>
                <a:ea typeface="华文楷体" pitchFamily="2" charset="-122"/>
                <a:cs typeface="Times New Roman" pitchFamily="18" charset="0"/>
              </a:rPr>
              <a:t>有维持原电路状态的能力，它是回路电磁</a:t>
            </a:r>
          </a:p>
          <a:p>
            <a:pPr algn="just" defTabSz="91440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baseline="0" dirty="0">
                <a:solidFill>
                  <a:schemeClr val="tx2"/>
                </a:solidFill>
                <a:ea typeface="华文楷体" pitchFamily="2" charset="-122"/>
                <a:cs typeface="Times New Roman" pitchFamily="18" charset="0"/>
              </a:rPr>
              <a:t>   惯性大小的量度。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504950" y="2198688"/>
            <a:ext cx="7109639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* </a:t>
            </a:r>
            <a:r>
              <a:rPr kumimoji="1" lang="en-US" altLang="zh-CN" i="1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L 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取决于线圈的形状、大小、匝数及存在的介质，</a:t>
            </a:r>
          </a:p>
          <a:p>
            <a:pPr defTabSz="914400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无铁磁质时与电流无关。 （恒正）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684213" y="49418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③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计算：</a:t>
            </a:r>
            <a:endParaRPr kumimoji="1" lang="zh-CN" altLang="en-US" sz="2000" baseline="0">
              <a:solidFill>
                <a:schemeClr val="tx1"/>
              </a:solidFill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1885950" y="4638675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、 形状不规则的回路：采用实验测量的方法。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908175" y="5229225"/>
            <a:ext cx="339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、 形状规则的回路：</a:t>
            </a:r>
          </a:p>
        </p:txBody>
      </p:sp>
      <p:graphicFrame>
        <p:nvGraphicFramePr>
          <p:cNvPr id="115721" name="Object 2"/>
          <p:cNvGraphicFramePr>
            <a:graphicFrameLocks noChangeAspect="1"/>
          </p:cNvGraphicFramePr>
          <p:nvPr/>
        </p:nvGraphicFramePr>
        <p:xfrm>
          <a:off x="5076825" y="5084763"/>
          <a:ext cx="38163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公式" r:id="rId4" imgW="1777229" imgH="406224" progId="Equation.3">
                  <p:embed/>
                </p:oleObj>
              </mc:Choice>
              <mc:Fallback>
                <p:oleObj name="公式" r:id="rId4" imgW="1777229" imgH="406224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084763"/>
                        <a:ext cx="381635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900113" y="260350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3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、自感系数（自感）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742950" y="12065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①</a:t>
            </a: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定义</a:t>
            </a:r>
            <a:r>
              <a:rPr kumimoji="1" lang="en-US" altLang="zh-CN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2628900" y="1147763"/>
            <a:ext cx="3643313" cy="1000125"/>
            <a:chOff x="2571736" y="928670"/>
            <a:chExt cx="3643338" cy="1000125"/>
          </a:xfrm>
        </p:grpSpPr>
        <p:grpSp>
          <p:nvGrpSpPr>
            <p:cNvPr id="43021" name="Group 173"/>
            <p:cNvGrpSpPr>
              <a:grpSpLocks/>
            </p:cNvGrpSpPr>
            <p:nvPr/>
          </p:nvGrpSpPr>
          <p:grpSpPr bwMode="auto">
            <a:xfrm>
              <a:off x="2571736" y="928670"/>
              <a:ext cx="3643338" cy="1000125"/>
              <a:chOff x="483" y="3113"/>
              <a:chExt cx="2177" cy="408"/>
            </a:xfrm>
          </p:grpSpPr>
          <p:sp>
            <p:nvSpPr>
              <p:cNvPr id="43022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3023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3024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43025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15724" name="Object 3"/>
            <p:cNvGraphicFramePr>
              <a:graphicFrameLocks noChangeAspect="1"/>
            </p:cNvGraphicFramePr>
            <p:nvPr/>
          </p:nvGraphicFramePr>
          <p:xfrm>
            <a:off x="2714627" y="998538"/>
            <a:ext cx="1285869" cy="855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9" name="公式" r:id="rId6" imgW="457002" imgH="406224" progId="Equation.3">
                    <p:embed/>
                  </p:oleObj>
                </mc:Choice>
                <mc:Fallback>
                  <p:oleObj name="公式" r:id="rId6" imgW="457002" imgH="406224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27" y="998538"/>
                          <a:ext cx="1285869" cy="855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5" name="Object 4"/>
            <p:cNvGraphicFramePr>
              <a:graphicFrameLocks noChangeAspect="1"/>
            </p:cNvGraphicFramePr>
            <p:nvPr/>
          </p:nvGraphicFramePr>
          <p:xfrm>
            <a:off x="4349748" y="1000108"/>
            <a:ext cx="1722450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0" name="公式" r:id="rId8" imgW="787058" imgH="444307" progId="Equation.3">
                    <p:embed/>
                  </p:oleObj>
                </mc:Choice>
                <mc:Fallback>
                  <p:oleObj name="公式" r:id="rId8" imgW="787058" imgH="444307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9748" y="1000108"/>
                          <a:ext cx="1722450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3765550" y="479425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baseline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描述回路自感强弱的物理量。</a:t>
            </a:r>
          </a:p>
        </p:txBody>
      </p:sp>
      <p:grpSp>
        <p:nvGrpSpPr>
          <p:cNvPr id="3" name="组合 39"/>
          <p:cNvGrpSpPr>
            <a:grpSpLocks/>
          </p:cNvGrpSpPr>
          <p:nvPr/>
        </p:nvGrpSpPr>
        <p:grpSpPr bwMode="auto">
          <a:xfrm>
            <a:off x="381000" y="2495550"/>
            <a:ext cx="1187450" cy="1016000"/>
            <a:chOff x="0" y="3143248"/>
            <a:chExt cx="1071538" cy="857256"/>
          </a:xfrm>
        </p:grpSpPr>
        <p:sp>
          <p:nvSpPr>
            <p:cNvPr id="43030" name="爆炸形 2 38"/>
            <p:cNvSpPr>
              <a:spLocks noChangeArrowheads="1"/>
            </p:cNvSpPr>
            <p:nvPr/>
          </p:nvSpPr>
          <p:spPr bwMode="auto">
            <a:xfrm>
              <a:off x="0" y="3143248"/>
              <a:ext cx="1071538" cy="857256"/>
            </a:xfrm>
            <a:prstGeom prst="irregularSeal2">
              <a:avLst/>
            </a:prstGeom>
            <a:solidFill>
              <a:srgbClr val="FFFF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3031" name="Rectangle 57"/>
            <p:cNvSpPr>
              <a:spLocks noChangeArrowheads="1"/>
            </p:cNvSpPr>
            <p:nvPr/>
          </p:nvSpPr>
          <p:spPr bwMode="auto">
            <a:xfrm>
              <a:off x="143254" y="3357562"/>
              <a:ext cx="796491" cy="38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baseline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rPr>
                <a:t>说明</a:t>
              </a:r>
            </a:p>
          </p:txBody>
        </p:sp>
      </p:grpSp>
      <p:graphicFrame>
        <p:nvGraphicFramePr>
          <p:cNvPr id="165900" name="Object 5"/>
          <p:cNvGraphicFramePr>
            <a:graphicFrameLocks noChangeAspect="1"/>
          </p:cNvGraphicFramePr>
          <p:nvPr/>
        </p:nvGraphicFramePr>
        <p:xfrm>
          <a:off x="3203575" y="5805488"/>
          <a:ext cx="32400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公式" r:id="rId10" imgW="1701800" imgH="406400" progId="Equation.3">
                  <p:embed/>
                </p:oleObj>
              </mc:Choice>
              <mc:Fallback>
                <p:oleObj name="公式" r:id="rId10" imgW="1701800" imgH="4064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805488"/>
                        <a:ext cx="32400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2124075" y="594995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aseline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类似：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5" grpId="0" autoUpdateAnimBg="0"/>
      <p:bldP spid="115716" grpId="0" autoUpdateAnimBg="0"/>
      <p:bldP spid="115718" grpId="0" autoUpdateAnimBg="0"/>
      <p:bldP spid="115719" grpId="0" autoUpdateAnimBg="0"/>
      <p:bldP spid="115720" grpId="0" autoUpdateAnimBg="0"/>
      <p:bldP spid="115722" grpId="0" autoUpdateAnimBg="0"/>
      <p:bldP spid="115723" grpId="0" autoUpdateAnimBg="0"/>
      <p:bldP spid="115726" grpId="0" autoUpdateAnimBg="0"/>
      <p:bldP spid="16590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35798</TotalTime>
  <Words>1237</Words>
  <Application>Microsoft Office PowerPoint</Application>
  <PresentationFormat>全屏显示(4:3)</PresentationFormat>
  <Paragraphs>132</Paragraphs>
  <Slides>18</Slides>
  <Notes>14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Math C</vt:lpstr>
      <vt:lpstr>华文楷体</vt:lpstr>
      <vt:lpstr>楷体_GB2312</vt:lpstr>
      <vt:lpstr>隶书</vt:lpstr>
      <vt:lpstr>宋体</vt:lpstr>
      <vt:lpstr>Arial</vt:lpstr>
      <vt:lpstr>Calibri</vt:lpstr>
      <vt:lpstr>Kunstler Script</vt:lpstr>
      <vt:lpstr>StarSymbol</vt:lpstr>
      <vt:lpstr>Symbol</vt:lpstr>
      <vt:lpstr>Times New Roman</vt:lpstr>
      <vt:lpstr>Wingdings</vt:lpstr>
      <vt:lpstr>默认设计模板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hhe</dc:creator>
  <cp:lastModifiedBy>dell</cp:lastModifiedBy>
  <cp:revision>55</cp:revision>
  <cp:lastPrinted>1601-01-01T00:00:00Z</cp:lastPrinted>
  <dcterms:created xsi:type="dcterms:W3CDTF">1601-01-01T00:00:00Z</dcterms:created>
  <dcterms:modified xsi:type="dcterms:W3CDTF">2018-09-10T12:31:25Z</dcterms:modified>
</cp:coreProperties>
</file>