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6"/>
  </p:notesMasterIdLst>
  <p:handoutMasterIdLst>
    <p:handoutMasterId r:id="rId27"/>
  </p:handoutMasterIdLst>
  <p:sldIdLst>
    <p:sldId id="256" r:id="rId3"/>
    <p:sldId id="257" r:id="rId4"/>
    <p:sldId id="258" r:id="rId5"/>
    <p:sldId id="259" r:id="rId6"/>
    <p:sldId id="260" r:id="rId7"/>
    <p:sldId id="261" r:id="rId8"/>
    <p:sldId id="262" r:id="rId9"/>
    <p:sldId id="263" r:id="rId10"/>
    <p:sldId id="264" r:id="rId11"/>
    <p:sldId id="266" r:id="rId12"/>
    <p:sldId id="267" r:id="rId13"/>
    <p:sldId id="265" r:id="rId14"/>
    <p:sldId id="268" r:id="rId15"/>
    <p:sldId id="269" r:id="rId16"/>
    <p:sldId id="270" r:id="rId17"/>
    <p:sldId id="271" r:id="rId18"/>
    <p:sldId id="277" r:id="rId19"/>
    <p:sldId id="272" r:id="rId20"/>
    <p:sldId id="273" r:id="rId21"/>
    <p:sldId id="274" r:id="rId22"/>
    <p:sldId id="275" r:id="rId23"/>
    <p:sldId id="276" r:id="rId24"/>
    <p:sldId id="278" r:id="rId25"/>
  </p:sldIdLst>
  <p:sldSz cx="9144000" cy="6858000" type="screen4x3"/>
  <p:notesSz cx="6815138" cy="9823450"/>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bg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bg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bg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bg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46">
          <p15:clr>
            <a:srgbClr val="A4A3A4"/>
          </p15:clr>
        </p15:guide>
        <p15:guide id="2" pos="19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1061" autoAdjust="0"/>
  </p:normalViewPr>
  <p:slideViewPr>
    <p:cSldViewPr>
      <p:cViewPr varScale="1">
        <p:scale>
          <a:sx n="84" d="100"/>
          <a:sy n="84" d="100"/>
        </p:scale>
        <p:origin x="161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646"/>
        <p:guide pos="19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55.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image" Target="../media/image84.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83.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image" Target="../media/image89.wmf"/><Relationship Id="rId7" Type="http://schemas.openxmlformats.org/officeDocument/2006/relationships/image" Target="../media/image93.e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6.wmf"/><Relationship Id="rId1" Type="http://schemas.openxmlformats.org/officeDocument/2006/relationships/image" Target="../media/image99.wmf"/><Relationship Id="rId5" Type="http://schemas.openxmlformats.org/officeDocument/2006/relationships/image" Target="../media/image10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solidFill>
                  <a:srgbClr val="000000"/>
                </a:solidFill>
                <a:ea typeface="宋体" pitchFamily="2" charset="-122"/>
              </a:defRPr>
            </a:lvl1pPr>
          </a:lstStyle>
          <a:p>
            <a:pPr>
              <a:defRPr/>
            </a:pPr>
            <a:endParaRPr lang="zh-CN" altLang="en-US"/>
          </a:p>
        </p:txBody>
      </p:sp>
      <p:sp>
        <p:nvSpPr>
          <p:cNvPr id="95235" name="Rectangle 3"/>
          <p:cNvSpPr>
            <a:spLocks noGrp="1" noChangeArrowheads="1"/>
          </p:cNvSpPr>
          <p:nvPr>
            <p:ph type="dt" sz="quarter" idx="1"/>
          </p:nvPr>
        </p:nvSpPr>
        <p:spPr bwMode="auto">
          <a:xfrm>
            <a:off x="386080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solidFill>
                  <a:srgbClr val="000000"/>
                </a:solidFill>
                <a:ea typeface="宋体" pitchFamily="2" charset="-122"/>
              </a:defRPr>
            </a:lvl1pPr>
          </a:lstStyle>
          <a:p>
            <a:pPr>
              <a:defRPr/>
            </a:pPr>
            <a:endParaRPr lang="en-US" altLang="zh-CN"/>
          </a:p>
        </p:txBody>
      </p:sp>
      <p:sp>
        <p:nvSpPr>
          <p:cNvPr id="95236" name="Rectangle 4"/>
          <p:cNvSpPr>
            <a:spLocks noGrp="1" noChangeArrowheads="1"/>
          </p:cNvSpPr>
          <p:nvPr>
            <p:ph type="ftr" sz="quarter" idx="2"/>
          </p:nvPr>
        </p:nvSpPr>
        <p:spPr bwMode="auto">
          <a:xfrm>
            <a:off x="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solidFill>
                  <a:srgbClr val="000000"/>
                </a:solidFill>
                <a:ea typeface="宋体" pitchFamily="2" charset="-122"/>
              </a:defRPr>
            </a:lvl1pPr>
          </a:lstStyle>
          <a:p>
            <a:pPr>
              <a:defRPr/>
            </a:pPr>
            <a:endParaRPr lang="en-US" altLang="zh-CN"/>
          </a:p>
        </p:txBody>
      </p:sp>
      <p:sp>
        <p:nvSpPr>
          <p:cNvPr id="95237" name="Rectangle 5"/>
          <p:cNvSpPr>
            <a:spLocks noGrp="1" noChangeArrowheads="1"/>
          </p:cNvSpPr>
          <p:nvPr>
            <p:ph type="sldNum" sz="quarter" idx="3"/>
          </p:nvPr>
        </p:nvSpPr>
        <p:spPr bwMode="auto">
          <a:xfrm>
            <a:off x="386080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solidFill>
                  <a:srgbClr val="000000"/>
                </a:solidFill>
                <a:ea typeface="宋体" pitchFamily="2" charset="-122"/>
              </a:defRPr>
            </a:lvl1pPr>
          </a:lstStyle>
          <a:p>
            <a:pPr>
              <a:defRPr/>
            </a:pPr>
            <a:fld id="{F40FAB48-3160-4F2C-B3AA-01BDC0DCC190}" type="slidenum">
              <a:rPr lang="zh-CN" altLang="en-US"/>
              <a:pPr>
                <a:defRPr/>
              </a:pPr>
              <a:t>‹#›</a:t>
            </a:fld>
            <a:endParaRPr lang="en-US" altLang="zh-CN"/>
          </a:p>
        </p:txBody>
      </p:sp>
    </p:spTree>
    <p:extLst>
      <p:ext uri="{BB962C8B-B14F-4D97-AF65-F5344CB8AC3E}">
        <p14:creationId xmlns:p14="http://schemas.microsoft.com/office/powerpoint/2010/main" val="221662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AutoShape 1"/>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7" name="AutoShape 2"/>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8" name="AutoShape 3"/>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9" name="Rectangle 4"/>
          <p:cNvSpPr>
            <a:spLocks noGrp="1" noRot="1" noChangeAspect="1" noChangeArrowheads="1"/>
          </p:cNvSpPr>
          <p:nvPr>
            <p:ph type="sldImg"/>
          </p:nvPr>
        </p:nvSpPr>
        <p:spPr bwMode="auto">
          <a:xfrm>
            <a:off x="952500" y="746125"/>
            <a:ext cx="4903788" cy="367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1038" y="4665663"/>
            <a:ext cx="5446712"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en-US" noProof="0" smtClean="0"/>
          </a:p>
        </p:txBody>
      </p:sp>
      <p:sp>
        <p:nvSpPr>
          <p:cNvPr id="3078" name="Rectangle 6"/>
          <p:cNvSpPr>
            <a:spLocks noGrp="1" noChangeArrowheads="1"/>
          </p:cNvSpPr>
          <p:nvPr>
            <p:ph type="hdr"/>
          </p:nvPr>
        </p:nvSpPr>
        <p:spPr bwMode="auto">
          <a:xfrm>
            <a:off x="0" y="0"/>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zh-CN" altLang="en-GB"/>
          </a:p>
        </p:txBody>
      </p:sp>
      <p:sp>
        <p:nvSpPr>
          <p:cNvPr id="3079" name="Rectangle 7"/>
          <p:cNvSpPr>
            <a:spLocks noGrp="1" noChangeArrowheads="1"/>
          </p:cNvSpPr>
          <p:nvPr>
            <p:ph type="dt"/>
          </p:nvPr>
        </p:nvSpPr>
        <p:spPr bwMode="auto">
          <a:xfrm>
            <a:off x="3857625" y="0"/>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en-GB" altLang="zh-CN"/>
          </a:p>
        </p:txBody>
      </p:sp>
      <p:sp>
        <p:nvSpPr>
          <p:cNvPr id="3080" name="Rectangle 8"/>
          <p:cNvSpPr>
            <a:spLocks noGrp="1" noChangeArrowheads="1"/>
          </p:cNvSpPr>
          <p:nvPr>
            <p:ph type="ftr"/>
          </p:nvPr>
        </p:nvSpPr>
        <p:spPr bwMode="auto">
          <a:xfrm>
            <a:off x="0" y="9329738"/>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en-GB" altLang="zh-CN"/>
          </a:p>
        </p:txBody>
      </p:sp>
      <p:sp>
        <p:nvSpPr>
          <p:cNvPr id="3081" name="Rectangle 9"/>
          <p:cNvSpPr>
            <a:spLocks noGrp="1" noChangeArrowheads="1"/>
          </p:cNvSpPr>
          <p:nvPr>
            <p:ph type="sldNum"/>
          </p:nvPr>
        </p:nvSpPr>
        <p:spPr bwMode="auto">
          <a:xfrm>
            <a:off x="3857625" y="9329738"/>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fld id="{9313456C-30A6-44F6-B618-5D0AFF439DF1}" type="slidenum">
              <a:rPr lang="zh-CN" altLang="en-GB"/>
              <a:pPr>
                <a:defRPr/>
              </a:pPr>
              <a:t>‹#›</a:t>
            </a:fld>
            <a:endParaRPr lang="en-GB" altLang="zh-CN"/>
          </a:p>
        </p:txBody>
      </p:sp>
    </p:spTree>
    <p:extLst>
      <p:ext uri="{BB962C8B-B14F-4D97-AF65-F5344CB8AC3E}">
        <p14:creationId xmlns:p14="http://schemas.microsoft.com/office/powerpoint/2010/main" val="355786423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08E99E23-2967-4F5A-9B7D-F6396549F424}" type="slidenum">
              <a:rPr lang="zh-CN" altLang="en-GB" sz="1300" b="0">
                <a:solidFill>
                  <a:srgbClr val="000000"/>
                </a:solidFill>
                <a:ea typeface="宋体" pitchFamily="2" charset="-122"/>
              </a:rPr>
              <a:pPr eaLnBrk="1"/>
              <a:t>1</a:t>
            </a:fld>
            <a:endParaRPr lang="en-GB" altLang="zh-CN" sz="1300" b="0">
              <a:solidFill>
                <a:srgbClr val="000000"/>
              </a:solidFill>
              <a:ea typeface="宋体" pitchFamily="2" charset="-122"/>
            </a:endParaRPr>
          </a:p>
        </p:txBody>
      </p:sp>
      <p:sp>
        <p:nvSpPr>
          <p:cNvPr id="27651" name="Rectangle 1"/>
          <p:cNvSpPr txBox="1">
            <a:spLocks noGrp="1" noRot="1" noChangeAspect="1" noChangeArrowheads="1" noTextEdit="1"/>
          </p:cNvSpPr>
          <p:nvPr>
            <p:ph type="sldImg"/>
          </p:nvPr>
        </p:nvSpPr>
        <p:spPr>
          <a:xfrm>
            <a:off x="950913" y="746125"/>
            <a:ext cx="4906962" cy="36798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txBox="1">
            <a:spLocks noGrp="1" noChangeArrowheads="1"/>
          </p:cNvSpPr>
          <p:nvPr>
            <p:ph type="body" idx="1"/>
          </p:nvPr>
        </p:nvSpPr>
        <p:spPr>
          <a:xfrm>
            <a:off x="681038" y="4665663"/>
            <a:ext cx="5448300" cy="44164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smtClean="0"/>
          </a:p>
        </p:txBody>
      </p:sp>
    </p:spTree>
    <p:extLst>
      <p:ext uri="{BB962C8B-B14F-4D97-AF65-F5344CB8AC3E}">
        <p14:creationId xmlns:p14="http://schemas.microsoft.com/office/powerpoint/2010/main" val="3616334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18B5EDA0-5CB6-47E8-B434-DCFFF22B220A}" type="slidenum">
              <a:rPr lang="zh-CN" altLang="en-GB" sz="1300" b="0">
                <a:solidFill>
                  <a:srgbClr val="000000"/>
                </a:solidFill>
                <a:ea typeface="宋体" pitchFamily="2" charset="-122"/>
              </a:rPr>
              <a:pPr eaLnBrk="1"/>
              <a:t>10</a:t>
            </a:fld>
            <a:endParaRPr lang="en-GB" altLang="zh-CN" sz="1300" b="0">
              <a:solidFill>
                <a:srgbClr val="000000"/>
              </a:solidFill>
              <a:ea typeface="宋体" pitchFamily="2" charset="-122"/>
            </a:endParaRPr>
          </a:p>
        </p:txBody>
      </p:sp>
      <p:sp>
        <p:nvSpPr>
          <p:cNvPr id="36867" name="Rectangle 2"/>
          <p:cNvSpPr>
            <a:spLocks noGrp="1" noRot="1" noChangeAspect="1" noChangeArrowheads="1" noTextEdit="1"/>
          </p:cNvSpPr>
          <p:nvPr>
            <p:ph type="sldImg"/>
          </p:nvPr>
        </p:nvSpPr>
        <p:spPr>
          <a:xfrm>
            <a:off x="950913" y="746125"/>
            <a:ext cx="4906962" cy="3679825"/>
          </a:xfrm>
          <a:ln/>
        </p:spPr>
      </p:sp>
      <p:sp>
        <p:nvSpPr>
          <p:cNvPr id="36868"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230055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67804383-65BE-46F8-9E7D-3EA920830289}" type="slidenum">
              <a:rPr lang="zh-CN" altLang="en-GB" sz="1300" b="0">
                <a:solidFill>
                  <a:srgbClr val="000000"/>
                </a:solidFill>
                <a:ea typeface="宋体" pitchFamily="2" charset="-122"/>
              </a:rPr>
              <a:pPr eaLnBrk="1"/>
              <a:t>11</a:t>
            </a:fld>
            <a:endParaRPr lang="en-GB" altLang="zh-CN" sz="1300" b="0">
              <a:solidFill>
                <a:srgbClr val="000000"/>
              </a:solidFill>
              <a:ea typeface="宋体" pitchFamily="2" charset="-122"/>
            </a:endParaRPr>
          </a:p>
        </p:txBody>
      </p:sp>
      <p:sp>
        <p:nvSpPr>
          <p:cNvPr id="37891" name="Rectangle 2"/>
          <p:cNvSpPr>
            <a:spLocks noGrp="1" noRot="1" noChangeAspect="1" noChangeArrowheads="1" noTextEdit="1"/>
          </p:cNvSpPr>
          <p:nvPr>
            <p:ph type="sldImg"/>
          </p:nvPr>
        </p:nvSpPr>
        <p:spPr>
          <a:xfrm>
            <a:off x="950913" y="746125"/>
            <a:ext cx="4906962" cy="3679825"/>
          </a:xfrm>
          <a:ln/>
        </p:spPr>
      </p:sp>
      <p:sp>
        <p:nvSpPr>
          <p:cNvPr id="37892"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232970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224C0FE8-DE81-440B-8E49-1ED52F0E4334}" type="slidenum">
              <a:rPr lang="zh-CN" altLang="en-GB" sz="1300" b="0">
                <a:solidFill>
                  <a:srgbClr val="000000"/>
                </a:solidFill>
                <a:ea typeface="宋体" pitchFamily="2" charset="-122"/>
              </a:rPr>
              <a:pPr eaLnBrk="1"/>
              <a:t>12</a:t>
            </a:fld>
            <a:endParaRPr lang="en-GB" altLang="zh-CN" sz="1300" b="0">
              <a:solidFill>
                <a:srgbClr val="000000"/>
              </a:solidFill>
              <a:ea typeface="宋体" pitchFamily="2" charset="-122"/>
            </a:endParaRPr>
          </a:p>
        </p:txBody>
      </p:sp>
      <p:sp>
        <p:nvSpPr>
          <p:cNvPr id="38915" name="Rectangle 2"/>
          <p:cNvSpPr>
            <a:spLocks noGrp="1" noRot="1" noChangeAspect="1" noChangeArrowheads="1" noTextEdit="1"/>
          </p:cNvSpPr>
          <p:nvPr>
            <p:ph type="sldImg"/>
          </p:nvPr>
        </p:nvSpPr>
        <p:spPr>
          <a:xfrm>
            <a:off x="950913" y="746125"/>
            <a:ext cx="4906962" cy="3679825"/>
          </a:xfrm>
          <a:ln/>
        </p:spPr>
      </p:sp>
      <p:sp>
        <p:nvSpPr>
          <p:cNvPr id="38916"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295475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57016F82-290F-47C7-B14E-FC560F8C39A9}" type="slidenum">
              <a:rPr lang="zh-CN" altLang="en-GB" sz="1300" b="0">
                <a:solidFill>
                  <a:srgbClr val="000000"/>
                </a:solidFill>
                <a:ea typeface="宋体" pitchFamily="2" charset="-122"/>
              </a:rPr>
              <a:pPr eaLnBrk="1"/>
              <a:t>13</a:t>
            </a:fld>
            <a:endParaRPr lang="en-GB" altLang="zh-CN" sz="1300" b="0">
              <a:solidFill>
                <a:srgbClr val="000000"/>
              </a:solidFill>
              <a:ea typeface="宋体" pitchFamily="2" charset="-122"/>
            </a:endParaRPr>
          </a:p>
        </p:txBody>
      </p:sp>
      <p:sp>
        <p:nvSpPr>
          <p:cNvPr id="39939" name="Rectangle 2"/>
          <p:cNvSpPr>
            <a:spLocks noGrp="1" noRot="1" noChangeAspect="1" noChangeArrowheads="1" noTextEdit="1"/>
          </p:cNvSpPr>
          <p:nvPr>
            <p:ph type="sldImg"/>
          </p:nvPr>
        </p:nvSpPr>
        <p:spPr>
          <a:xfrm>
            <a:off x="950913" y="746125"/>
            <a:ext cx="4906962" cy="3679825"/>
          </a:xfrm>
          <a:ln/>
        </p:spPr>
      </p:sp>
      <p:sp>
        <p:nvSpPr>
          <p:cNvPr id="39940"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1639137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0179FE9B-EA47-4A00-AF7E-D1823906E2EB}" type="slidenum">
              <a:rPr lang="zh-CN" altLang="en-GB" sz="1300" b="0">
                <a:solidFill>
                  <a:srgbClr val="000000"/>
                </a:solidFill>
                <a:ea typeface="宋体" pitchFamily="2" charset="-122"/>
              </a:rPr>
              <a:pPr eaLnBrk="1"/>
              <a:t>14</a:t>
            </a:fld>
            <a:endParaRPr lang="en-GB" altLang="zh-CN" sz="1300" b="0">
              <a:solidFill>
                <a:srgbClr val="000000"/>
              </a:solidFill>
              <a:ea typeface="宋体" pitchFamily="2" charset="-122"/>
            </a:endParaRPr>
          </a:p>
        </p:txBody>
      </p:sp>
      <p:sp>
        <p:nvSpPr>
          <p:cNvPr id="40963" name="Rectangle 2"/>
          <p:cNvSpPr>
            <a:spLocks noGrp="1" noRot="1" noChangeAspect="1" noChangeArrowheads="1" noTextEdit="1"/>
          </p:cNvSpPr>
          <p:nvPr>
            <p:ph type="sldImg"/>
          </p:nvPr>
        </p:nvSpPr>
        <p:spPr>
          <a:xfrm>
            <a:off x="950913" y="746125"/>
            <a:ext cx="4906962" cy="3679825"/>
          </a:xfrm>
          <a:ln/>
        </p:spPr>
      </p:sp>
      <p:sp>
        <p:nvSpPr>
          <p:cNvPr id="40964"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891476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538F1A26-2BD1-4853-BBE2-6E4CBC535D63}" type="slidenum">
              <a:rPr lang="zh-CN" altLang="en-GB" sz="1300" b="0">
                <a:solidFill>
                  <a:srgbClr val="000000"/>
                </a:solidFill>
                <a:ea typeface="宋体" pitchFamily="2" charset="-122"/>
              </a:rPr>
              <a:pPr eaLnBrk="1"/>
              <a:t>15</a:t>
            </a:fld>
            <a:endParaRPr lang="en-GB" altLang="zh-CN" sz="1300" b="0">
              <a:solidFill>
                <a:srgbClr val="000000"/>
              </a:solidFill>
              <a:ea typeface="宋体" pitchFamily="2" charset="-122"/>
            </a:endParaRPr>
          </a:p>
        </p:txBody>
      </p:sp>
      <p:sp>
        <p:nvSpPr>
          <p:cNvPr id="41987" name="Rectangle 2"/>
          <p:cNvSpPr>
            <a:spLocks noGrp="1" noRot="1" noChangeAspect="1" noChangeArrowheads="1" noTextEdit="1"/>
          </p:cNvSpPr>
          <p:nvPr>
            <p:ph type="sldImg"/>
          </p:nvPr>
        </p:nvSpPr>
        <p:spPr>
          <a:xfrm>
            <a:off x="950913" y="746125"/>
            <a:ext cx="4906962" cy="3679825"/>
          </a:xfrm>
          <a:ln/>
        </p:spPr>
      </p:sp>
      <p:sp>
        <p:nvSpPr>
          <p:cNvPr id="41988"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90443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9F1BF3AD-CE3A-4599-862E-4A939E913273}" type="slidenum">
              <a:rPr lang="zh-CN" altLang="en-GB" sz="1300" b="0">
                <a:solidFill>
                  <a:srgbClr val="000000"/>
                </a:solidFill>
                <a:ea typeface="宋体" pitchFamily="2" charset="-122"/>
              </a:rPr>
              <a:pPr eaLnBrk="1"/>
              <a:t>16</a:t>
            </a:fld>
            <a:endParaRPr lang="en-GB" altLang="zh-CN" sz="1300" b="0">
              <a:solidFill>
                <a:srgbClr val="000000"/>
              </a:solidFill>
              <a:ea typeface="宋体" pitchFamily="2" charset="-122"/>
            </a:endParaRPr>
          </a:p>
        </p:txBody>
      </p:sp>
      <p:sp>
        <p:nvSpPr>
          <p:cNvPr id="43011" name="Rectangle 2"/>
          <p:cNvSpPr>
            <a:spLocks noGrp="1" noRot="1" noChangeAspect="1" noChangeArrowheads="1" noTextEdit="1"/>
          </p:cNvSpPr>
          <p:nvPr>
            <p:ph type="sldImg"/>
          </p:nvPr>
        </p:nvSpPr>
        <p:spPr>
          <a:xfrm>
            <a:off x="950913" y="746125"/>
            <a:ext cx="4906962" cy="3679825"/>
          </a:xfrm>
          <a:ln/>
        </p:spPr>
      </p:sp>
      <p:sp>
        <p:nvSpPr>
          <p:cNvPr id="43012"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3238865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4C832D72-DCD5-4403-AF08-030FD9AD8C79}" type="slidenum">
              <a:rPr lang="zh-CN" altLang="en-GB" sz="1300" b="0">
                <a:solidFill>
                  <a:srgbClr val="000000"/>
                </a:solidFill>
                <a:ea typeface="宋体" pitchFamily="2" charset="-122"/>
              </a:rPr>
              <a:pPr eaLnBrk="1"/>
              <a:t>18</a:t>
            </a:fld>
            <a:endParaRPr lang="en-GB" altLang="zh-CN" sz="1300" b="0">
              <a:solidFill>
                <a:srgbClr val="000000"/>
              </a:solidFill>
              <a:ea typeface="宋体" pitchFamily="2" charset="-122"/>
            </a:endParaRPr>
          </a:p>
        </p:txBody>
      </p:sp>
      <p:sp>
        <p:nvSpPr>
          <p:cNvPr id="44035" name="Rectangle 2"/>
          <p:cNvSpPr>
            <a:spLocks noGrp="1" noRot="1" noChangeAspect="1" noChangeArrowheads="1" noTextEdit="1"/>
          </p:cNvSpPr>
          <p:nvPr>
            <p:ph type="sldImg"/>
          </p:nvPr>
        </p:nvSpPr>
        <p:spPr>
          <a:xfrm>
            <a:off x="950913" y="746125"/>
            <a:ext cx="4906962" cy="3679825"/>
          </a:xfrm>
          <a:ln/>
        </p:spPr>
      </p:sp>
      <p:sp>
        <p:nvSpPr>
          <p:cNvPr id="44036"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121531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BA2763E5-6D67-40CE-A3E1-5C329D1C7B3F}" type="slidenum">
              <a:rPr lang="zh-CN" altLang="en-GB" sz="1300" b="0">
                <a:solidFill>
                  <a:srgbClr val="000000"/>
                </a:solidFill>
                <a:ea typeface="宋体" pitchFamily="2" charset="-122"/>
              </a:rPr>
              <a:pPr eaLnBrk="1"/>
              <a:t>19</a:t>
            </a:fld>
            <a:endParaRPr lang="en-GB" altLang="zh-CN" sz="1300" b="0">
              <a:solidFill>
                <a:srgbClr val="000000"/>
              </a:solidFill>
              <a:ea typeface="宋体" pitchFamily="2" charset="-122"/>
            </a:endParaRPr>
          </a:p>
        </p:txBody>
      </p:sp>
      <p:sp>
        <p:nvSpPr>
          <p:cNvPr id="45059" name="Rectangle 2"/>
          <p:cNvSpPr>
            <a:spLocks noGrp="1" noRot="1" noChangeAspect="1" noChangeArrowheads="1" noTextEdit="1"/>
          </p:cNvSpPr>
          <p:nvPr>
            <p:ph type="sldImg"/>
          </p:nvPr>
        </p:nvSpPr>
        <p:spPr>
          <a:xfrm>
            <a:off x="950913" y="746125"/>
            <a:ext cx="4906962" cy="3679825"/>
          </a:xfrm>
          <a:ln/>
        </p:spPr>
      </p:sp>
      <p:sp>
        <p:nvSpPr>
          <p:cNvPr id="45060"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2320428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7BFA5AE7-DAAE-45DB-9D66-F3C7602887C5}" type="slidenum">
              <a:rPr lang="zh-CN" altLang="en-GB" sz="1300" b="0">
                <a:solidFill>
                  <a:srgbClr val="000000"/>
                </a:solidFill>
                <a:ea typeface="宋体" pitchFamily="2" charset="-122"/>
              </a:rPr>
              <a:pPr eaLnBrk="1"/>
              <a:t>20</a:t>
            </a:fld>
            <a:endParaRPr lang="en-GB" altLang="zh-CN" sz="1300" b="0">
              <a:solidFill>
                <a:srgbClr val="000000"/>
              </a:solidFill>
              <a:ea typeface="宋体" pitchFamily="2" charset="-122"/>
            </a:endParaRPr>
          </a:p>
        </p:txBody>
      </p:sp>
      <p:sp>
        <p:nvSpPr>
          <p:cNvPr id="46083" name="Rectangle 2"/>
          <p:cNvSpPr>
            <a:spLocks noGrp="1" noRot="1" noChangeAspect="1" noChangeArrowheads="1" noTextEdit="1"/>
          </p:cNvSpPr>
          <p:nvPr>
            <p:ph type="sldImg"/>
          </p:nvPr>
        </p:nvSpPr>
        <p:spPr>
          <a:xfrm>
            <a:off x="950913" y="746125"/>
            <a:ext cx="4906962" cy="3679825"/>
          </a:xfrm>
          <a:ln/>
        </p:spPr>
      </p:sp>
      <p:sp>
        <p:nvSpPr>
          <p:cNvPr id="46084"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94156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B0098B6B-75FE-4CB6-B57F-C13E1AD7BEA0}" type="slidenum">
              <a:rPr lang="zh-CN" altLang="en-GB" sz="1300" b="0">
                <a:solidFill>
                  <a:srgbClr val="000000"/>
                </a:solidFill>
                <a:ea typeface="宋体" pitchFamily="2" charset="-122"/>
              </a:rPr>
              <a:pPr eaLnBrk="1"/>
              <a:t>2</a:t>
            </a:fld>
            <a:endParaRPr lang="en-GB" altLang="zh-CN" sz="1300" b="0">
              <a:solidFill>
                <a:srgbClr val="000000"/>
              </a:solidFill>
              <a:ea typeface="宋体" pitchFamily="2" charset="-122"/>
            </a:endParaRPr>
          </a:p>
        </p:txBody>
      </p:sp>
      <p:sp>
        <p:nvSpPr>
          <p:cNvPr id="28675" name="Rectangle 1"/>
          <p:cNvSpPr txBox="1">
            <a:spLocks noGrp="1" noRot="1" noChangeAspect="1" noChangeArrowheads="1" noTextEdit="1"/>
          </p:cNvSpPr>
          <p:nvPr>
            <p:ph type="sldImg"/>
          </p:nvPr>
        </p:nvSpPr>
        <p:spPr>
          <a:xfrm>
            <a:off x="950913" y="746125"/>
            <a:ext cx="4906962" cy="36798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txBox="1">
            <a:spLocks noGrp="1" noChangeArrowheads="1"/>
          </p:cNvSpPr>
          <p:nvPr>
            <p:ph type="body" idx="1"/>
          </p:nvPr>
        </p:nvSpPr>
        <p:spPr>
          <a:xfrm>
            <a:off x="681038" y="4665663"/>
            <a:ext cx="5448300" cy="44164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smtClean="0"/>
          </a:p>
        </p:txBody>
      </p:sp>
    </p:spTree>
    <p:extLst>
      <p:ext uri="{BB962C8B-B14F-4D97-AF65-F5344CB8AC3E}">
        <p14:creationId xmlns:p14="http://schemas.microsoft.com/office/powerpoint/2010/main" val="3803441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6722D428-66DF-4576-9EF6-6D6CBFD12D34}" type="slidenum">
              <a:rPr lang="zh-CN" altLang="en-GB" sz="1300" b="0">
                <a:solidFill>
                  <a:srgbClr val="000000"/>
                </a:solidFill>
                <a:ea typeface="宋体" pitchFamily="2" charset="-122"/>
              </a:rPr>
              <a:pPr eaLnBrk="1"/>
              <a:t>21</a:t>
            </a:fld>
            <a:endParaRPr lang="en-GB" altLang="zh-CN" sz="1300" b="0">
              <a:solidFill>
                <a:srgbClr val="000000"/>
              </a:solidFill>
              <a:ea typeface="宋体" pitchFamily="2" charset="-122"/>
            </a:endParaRPr>
          </a:p>
        </p:txBody>
      </p:sp>
      <p:sp>
        <p:nvSpPr>
          <p:cNvPr id="47107" name="Rectangle 2"/>
          <p:cNvSpPr>
            <a:spLocks noGrp="1" noRot="1" noChangeAspect="1" noChangeArrowheads="1" noTextEdit="1"/>
          </p:cNvSpPr>
          <p:nvPr>
            <p:ph type="sldImg"/>
          </p:nvPr>
        </p:nvSpPr>
        <p:spPr>
          <a:xfrm>
            <a:off x="950913" y="746125"/>
            <a:ext cx="4906962" cy="3679825"/>
          </a:xfrm>
          <a:ln/>
        </p:spPr>
      </p:sp>
      <p:sp>
        <p:nvSpPr>
          <p:cNvPr id="47108"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188268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F83D3787-50FC-4589-9660-8BD3D8D241CC}" type="slidenum">
              <a:rPr lang="zh-CN" altLang="en-GB" sz="1300" b="0">
                <a:solidFill>
                  <a:srgbClr val="000000"/>
                </a:solidFill>
                <a:ea typeface="宋体" pitchFamily="2" charset="-122"/>
              </a:rPr>
              <a:pPr eaLnBrk="1"/>
              <a:t>3</a:t>
            </a:fld>
            <a:endParaRPr lang="en-GB" altLang="zh-CN" sz="1300" b="0">
              <a:solidFill>
                <a:srgbClr val="000000"/>
              </a:solidFill>
              <a:ea typeface="宋体" pitchFamily="2" charset="-122"/>
            </a:endParaRPr>
          </a:p>
        </p:txBody>
      </p:sp>
      <p:sp>
        <p:nvSpPr>
          <p:cNvPr id="29699" name="Rectangle 2"/>
          <p:cNvSpPr>
            <a:spLocks noGrp="1" noRot="1" noChangeAspect="1" noChangeArrowheads="1" noTextEdit="1"/>
          </p:cNvSpPr>
          <p:nvPr>
            <p:ph type="sldImg"/>
          </p:nvPr>
        </p:nvSpPr>
        <p:spPr>
          <a:xfrm>
            <a:off x="950913" y="746125"/>
            <a:ext cx="4906962" cy="3679825"/>
          </a:xfrm>
          <a:ln/>
        </p:spPr>
      </p:sp>
      <p:sp>
        <p:nvSpPr>
          <p:cNvPr id="29700"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84972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54EFF7FD-5F1B-4BC1-AFD4-EC36CEA0A06E}" type="slidenum">
              <a:rPr lang="zh-CN" altLang="en-GB" sz="1300" b="0">
                <a:solidFill>
                  <a:srgbClr val="000000"/>
                </a:solidFill>
                <a:ea typeface="宋体" pitchFamily="2" charset="-122"/>
              </a:rPr>
              <a:pPr eaLnBrk="1"/>
              <a:t>4</a:t>
            </a:fld>
            <a:endParaRPr lang="en-GB" altLang="zh-CN" sz="1300" b="0">
              <a:solidFill>
                <a:srgbClr val="000000"/>
              </a:solidFill>
              <a:ea typeface="宋体" pitchFamily="2" charset="-122"/>
            </a:endParaRPr>
          </a:p>
        </p:txBody>
      </p:sp>
      <p:sp>
        <p:nvSpPr>
          <p:cNvPr id="30723" name="Rectangle 2"/>
          <p:cNvSpPr>
            <a:spLocks noGrp="1" noRot="1" noChangeAspect="1" noChangeArrowheads="1" noTextEdit="1"/>
          </p:cNvSpPr>
          <p:nvPr>
            <p:ph type="sldImg"/>
          </p:nvPr>
        </p:nvSpPr>
        <p:spPr>
          <a:xfrm>
            <a:off x="950913" y="746125"/>
            <a:ext cx="4906962" cy="3679825"/>
          </a:xfrm>
          <a:ln/>
        </p:spPr>
      </p:sp>
      <p:sp>
        <p:nvSpPr>
          <p:cNvPr id="30724"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217291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BC5D960C-775E-49B1-A505-F214BD164C4E}" type="slidenum">
              <a:rPr lang="zh-CN" altLang="en-GB" sz="1300" b="0">
                <a:solidFill>
                  <a:srgbClr val="000000"/>
                </a:solidFill>
                <a:ea typeface="宋体" pitchFamily="2" charset="-122"/>
              </a:rPr>
              <a:pPr eaLnBrk="1"/>
              <a:t>5</a:t>
            </a:fld>
            <a:endParaRPr lang="en-GB" altLang="zh-CN" sz="1300" b="0">
              <a:solidFill>
                <a:srgbClr val="000000"/>
              </a:solidFill>
              <a:ea typeface="宋体" pitchFamily="2" charset="-122"/>
            </a:endParaRPr>
          </a:p>
        </p:txBody>
      </p:sp>
      <p:sp>
        <p:nvSpPr>
          <p:cNvPr id="31747" name="Rectangle 2"/>
          <p:cNvSpPr>
            <a:spLocks noGrp="1" noRot="1" noChangeAspect="1" noChangeArrowheads="1" noTextEdit="1"/>
          </p:cNvSpPr>
          <p:nvPr>
            <p:ph type="sldImg"/>
          </p:nvPr>
        </p:nvSpPr>
        <p:spPr>
          <a:xfrm>
            <a:off x="950913" y="746125"/>
            <a:ext cx="4906962" cy="3679825"/>
          </a:xfrm>
          <a:ln/>
        </p:spPr>
      </p:sp>
      <p:sp>
        <p:nvSpPr>
          <p:cNvPr id="31748"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3598875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4ACA84DA-8DFA-4461-94F2-126FA41936D3}" type="slidenum">
              <a:rPr lang="zh-CN" altLang="en-GB" sz="1300" b="0">
                <a:solidFill>
                  <a:srgbClr val="000000"/>
                </a:solidFill>
                <a:ea typeface="宋体" pitchFamily="2" charset="-122"/>
              </a:rPr>
              <a:pPr eaLnBrk="1"/>
              <a:t>6</a:t>
            </a:fld>
            <a:endParaRPr lang="en-GB" altLang="zh-CN" sz="1300" b="0">
              <a:solidFill>
                <a:srgbClr val="000000"/>
              </a:solidFill>
              <a:ea typeface="宋体" pitchFamily="2" charset="-122"/>
            </a:endParaRPr>
          </a:p>
        </p:txBody>
      </p:sp>
      <p:sp>
        <p:nvSpPr>
          <p:cNvPr id="32771" name="Rectangle 2"/>
          <p:cNvSpPr>
            <a:spLocks noGrp="1" noRot="1" noChangeAspect="1" noChangeArrowheads="1" noTextEdit="1"/>
          </p:cNvSpPr>
          <p:nvPr>
            <p:ph type="sldImg"/>
          </p:nvPr>
        </p:nvSpPr>
        <p:spPr>
          <a:xfrm>
            <a:off x="950913" y="746125"/>
            <a:ext cx="4906962" cy="3679825"/>
          </a:xfrm>
          <a:ln/>
        </p:spPr>
      </p:sp>
      <p:sp>
        <p:nvSpPr>
          <p:cNvPr id="32772"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103934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BDB5A7B9-723B-4F7B-80BF-492AB4CA9EE0}" type="slidenum">
              <a:rPr lang="zh-CN" altLang="en-GB" sz="1300" b="0">
                <a:solidFill>
                  <a:srgbClr val="000000"/>
                </a:solidFill>
                <a:ea typeface="宋体" pitchFamily="2" charset="-122"/>
              </a:rPr>
              <a:pPr eaLnBrk="1"/>
              <a:t>7</a:t>
            </a:fld>
            <a:endParaRPr lang="en-GB" altLang="zh-CN" sz="1300" b="0">
              <a:solidFill>
                <a:srgbClr val="000000"/>
              </a:solidFill>
              <a:ea typeface="宋体" pitchFamily="2" charset="-122"/>
            </a:endParaRPr>
          </a:p>
        </p:txBody>
      </p:sp>
      <p:sp>
        <p:nvSpPr>
          <p:cNvPr id="33795" name="Rectangle 2"/>
          <p:cNvSpPr>
            <a:spLocks noGrp="1" noRot="1" noChangeAspect="1" noChangeArrowheads="1" noTextEdit="1"/>
          </p:cNvSpPr>
          <p:nvPr>
            <p:ph type="sldImg"/>
          </p:nvPr>
        </p:nvSpPr>
        <p:spPr>
          <a:xfrm>
            <a:off x="950913" y="746125"/>
            <a:ext cx="4906962" cy="3679825"/>
          </a:xfrm>
          <a:ln/>
        </p:spPr>
      </p:sp>
      <p:sp>
        <p:nvSpPr>
          <p:cNvPr id="33796"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3560357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4E829620-CC66-474D-9591-7CD3D178AEE4}" type="slidenum">
              <a:rPr lang="zh-CN" altLang="en-GB" sz="1300" b="0">
                <a:solidFill>
                  <a:srgbClr val="000000"/>
                </a:solidFill>
                <a:ea typeface="宋体" pitchFamily="2" charset="-122"/>
              </a:rPr>
              <a:pPr eaLnBrk="1"/>
              <a:t>8</a:t>
            </a:fld>
            <a:endParaRPr lang="en-GB" altLang="zh-CN" sz="1300" b="0">
              <a:solidFill>
                <a:srgbClr val="000000"/>
              </a:solidFill>
              <a:ea typeface="宋体" pitchFamily="2" charset="-122"/>
            </a:endParaRPr>
          </a:p>
        </p:txBody>
      </p:sp>
      <p:sp>
        <p:nvSpPr>
          <p:cNvPr id="34819" name="Rectangle 2"/>
          <p:cNvSpPr>
            <a:spLocks noGrp="1" noRot="1" noChangeAspect="1" noChangeArrowheads="1" noTextEdit="1"/>
          </p:cNvSpPr>
          <p:nvPr>
            <p:ph type="sldImg"/>
          </p:nvPr>
        </p:nvSpPr>
        <p:spPr>
          <a:xfrm>
            <a:off x="950913" y="746125"/>
            <a:ext cx="4906962" cy="3679825"/>
          </a:xfrm>
          <a:ln/>
        </p:spPr>
      </p:sp>
      <p:sp>
        <p:nvSpPr>
          <p:cNvPr id="34820"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99349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895D3879-4AB4-40F7-B766-E6A76B9DDEB5}" type="slidenum">
              <a:rPr lang="zh-CN" altLang="en-GB" sz="1300" b="0">
                <a:solidFill>
                  <a:srgbClr val="000000"/>
                </a:solidFill>
                <a:ea typeface="宋体" pitchFamily="2" charset="-122"/>
              </a:rPr>
              <a:pPr eaLnBrk="1"/>
              <a:t>9</a:t>
            </a:fld>
            <a:endParaRPr lang="en-GB" altLang="zh-CN" sz="1300" b="0">
              <a:solidFill>
                <a:srgbClr val="000000"/>
              </a:solidFill>
              <a:ea typeface="宋体" pitchFamily="2" charset="-122"/>
            </a:endParaRPr>
          </a:p>
        </p:txBody>
      </p:sp>
      <p:sp>
        <p:nvSpPr>
          <p:cNvPr id="35843" name="Rectangle 2"/>
          <p:cNvSpPr>
            <a:spLocks noGrp="1" noRot="1" noChangeAspect="1" noChangeArrowheads="1" noTextEdit="1"/>
          </p:cNvSpPr>
          <p:nvPr>
            <p:ph type="sldImg"/>
          </p:nvPr>
        </p:nvSpPr>
        <p:spPr>
          <a:xfrm>
            <a:off x="950913" y="746125"/>
            <a:ext cx="4906962" cy="3679825"/>
          </a:xfrm>
          <a:ln/>
        </p:spPr>
      </p:sp>
      <p:sp>
        <p:nvSpPr>
          <p:cNvPr id="35844" name="Rectangle 3"/>
          <p:cNvSpPr>
            <a:spLocks noGrp="1" noChangeArrowheads="1"/>
          </p:cNvSpPr>
          <p:nvPr>
            <p:ph type="body" idx="1"/>
          </p:nvPr>
        </p:nvSpPr>
        <p:spPr>
          <a:xfrm>
            <a:off x="681038" y="4665663"/>
            <a:ext cx="5448300" cy="4416425"/>
          </a:xfrm>
          <a:noFill/>
        </p:spPr>
        <p:txBody>
          <a:bodyPr wrap="none" anchor="ctr"/>
          <a:lstStyle/>
          <a:p>
            <a:endParaRPr lang="zh-CN" altLang="en-US" smtClean="0"/>
          </a:p>
        </p:txBody>
      </p:sp>
    </p:spTree>
    <p:extLst>
      <p:ext uri="{BB962C8B-B14F-4D97-AF65-F5344CB8AC3E}">
        <p14:creationId xmlns:p14="http://schemas.microsoft.com/office/powerpoint/2010/main" val="112373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0310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468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839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820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673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5370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1844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597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9371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44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4297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6804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49975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2657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240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600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357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62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665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53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935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6293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a:extLst>
              <a:ext uri="{28A0092B-C50C-407E-A947-70E740481C1C}">
                <a14:useLocalDpi xmlns:a14="http://schemas.microsoft.com/office/drawing/2010/main" val="0"/>
              </a:ext>
            </a:extLst>
          </a:blip>
          <a:srcRect l="7225" t="17181" r="26" b="9898"/>
          <a:stretch>
            <a:fillRect/>
          </a:stretch>
        </p:blipFill>
        <p:spPr bwMode="auto">
          <a:xfrm>
            <a:off x="1258888" y="620713"/>
            <a:ext cx="6840537" cy="4530725"/>
          </a:xfrm>
          <a:prstGeom prst="rect">
            <a:avLst/>
          </a:prstGeom>
          <a:noFill/>
          <a:ln>
            <a:noFill/>
          </a:ln>
          <a:effectLst/>
          <a:extLst>
            <a:ext uri="{909E8E84-426E-40DD-AFC4-6F175D3DCCD1}">
              <a14:hiddenFill xmlns:a14="http://schemas.microsoft.com/office/drawing/2010/main">
                <a:blipFill dpi="0" rotWithShape="0">
                  <a:blip/>
                  <a:srcRect l="7225" t="17181" r="26" b="9898"/>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10"/>
          <p:cNvSpPr>
            <a:spLocks noChangeArrowheads="1"/>
          </p:cNvSpPr>
          <p:nvPr userDrawn="1"/>
        </p:nvSpPr>
        <p:spPr bwMode="auto">
          <a:xfrm>
            <a:off x="179388" y="115888"/>
            <a:ext cx="8785225" cy="6553200"/>
          </a:xfrm>
          <a:prstGeom prst="rect">
            <a:avLst/>
          </a:prstGeom>
          <a:noFill/>
          <a:ln w="22225"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eaLnBrk="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eaLnBrk="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eaLnBrk="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eaLnBrk="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eaLnBrk="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5589588"/>
            <a:ext cx="1152525" cy="946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9388" y="115888"/>
            <a:ext cx="6477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Rectangle 9"/>
          <p:cNvSpPr>
            <a:spLocks noChangeArrowheads="1"/>
          </p:cNvSpPr>
          <p:nvPr userDrawn="1"/>
        </p:nvSpPr>
        <p:spPr bwMode="auto">
          <a:xfrm>
            <a:off x="179388" y="115888"/>
            <a:ext cx="8785225" cy="6553200"/>
          </a:xfrm>
          <a:prstGeom prst="rect">
            <a:avLst/>
          </a:prstGeom>
          <a:noFill/>
          <a:ln w="19050"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eaLnBrk="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eaLnBrk="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eaLnBrk="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eaLnBrk="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eaLnBrk="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1.xml"/><Relationship Id="rId7"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44.png"/><Relationship Id="rId5" Type="http://schemas.openxmlformats.org/officeDocument/2006/relationships/image" Target="../media/image42.w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12.xml"/><Relationship Id="rId7"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47.jpeg"/><Relationship Id="rId5" Type="http://schemas.openxmlformats.org/officeDocument/2006/relationships/image" Target="../media/image45.wmf"/><Relationship Id="rId4"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52.wmf"/><Relationship Id="rId18" Type="http://schemas.openxmlformats.org/officeDocument/2006/relationships/oleObject" Target="../embeddings/oleObject40.bin"/><Relationship Id="rId3" Type="http://schemas.openxmlformats.org/officeDocument/2006/relationships/notesSlide" Target="../notesSlides/notesSlide13.xml"/><Relationship Id="rId21" Type="http://schemas.openxmlformats.org/officeDocument/2006/relationships/oleObject" Target="../embeddings/oleObject41.bin"/><Relationship Id="rId7" Type="http://schemas.openxmlformats.org/officeDocument/2006/relationships/image" Target="../media/image49.wmf"/><Relationship Id="rId12" Type="http://schemas.openxmlformats.org/officeDocument/2006/relationships/oleObject" Target="../embeddings/oleObject37.bin"/><Relationship Id="rId17" Type="http://schemas.openxmlformats.org/officeDocument/2006/relationships/image" Target="../media/image54.wmf"/><Relationship Id="rId2" Type="http://schemas.openxmlformats.org/officeDocument/2006/relationships/slideLayout" Target="../slideLayouts/slideLayout18.xml"/><Relationship Id="rId16" Type="http://schemas.openxmlformats.org/officeDocument/2006/relationships/oleObject" Target="../embeddings/oleObject39.bin"/><Relationship Id="rId20" Type="http://schemas.openxmlformats.org/officeDocument/2006/relationships/image" Target="../media/image57.jpeg"/><Relationship Id="rId1" Type="http://schemas.openxmlformats.org/officeDocument/2006/relationships/vmlDrawing" Target="../drawings/vmlDrawing9.vml"/><Relationship Id="rId6" Type="http://schemas.openxmlformats.org/officeDocument/2006/relationships/oleObject" Target="../embeddings/oleObject34.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8.png"/><Relationship Id="rId10" Type="http://schemas.openxmlformats.org/officeDocument/2006/relationships/oleObject" Target="../embeddings/oleObject36.bin"/><Relationship Id="rId19" Type="http://schemas.openxmlformats.org/officeDocument/2006/relationships/image" Target="../media/image55.wmf"/><Relationship Id="rId4" Type="http://schemas.openxmlformats.org/officeDocument/2006/relationships/oleObject" Target="../embeddings/oleObject33.bin"/><Relationship Id="rId9" Type="http://schemas.openxmlformats.org/officeDocument/2006/relationships/image" Target="../media/image50.wmf"/><Relationship Id="rId14" Type="http://schemas.openxmlformats.org/officeDocument/2006/relationships/oleObject" Target="../embeddings/oleObject38.bin"/><Relationship Id="rId22" Type="http://schemas.openxmlformats.org/officeDocument/2006/relationships/image" Target="../media/image5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5.wmf"/><Relationship Id="rId3" Type="http://schemas.openxmlformats.org/officeDocument/2006/relationships/notesSlide" Target="../notesSlides/notesSlide15.xml"/><Relationship Id="rId7" Type="http://schemas.openxmlformats.org/officeDocument/2006/relationships/image" Target="../media/image60.wmf"/><Relationship Id="rId12"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43.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61.wmf"/></Relationships>
</file>

<file path=ppt/slides/_rels/slide1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6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8.wmf"/><Relationship Id="rId3" Type="http://schemas.openxmlformats.org/officeDocument/2006/relationships/notesSlide" Target="../notesSlides/notesSlide17.xml"/><Relationship Id="rId7" Type="http://schemas.openxmlformats.org/officeDocument/2006/relationships/image" Target="../media/image65.wmf"/><Relationship Id="rId12" Type="http://schemas.openxmlformats.org/officeDocument/2006/relationships/oleObject" Target="../embeddings/oleObject51.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48.bin"/><Relationship Id="rId11" Type="http://schemas.openxmlformats.org/officeDocument/2006/relationships/image" Target="../media/image67.wmf"/><Relationship Id="rId5" Type="http://schemas.openxmlformats.org/officeDocument/2006/relationships/image" Target="../media/image71.jpeg"/><Relationship Id="rId15" Type="http://schemas.openxmlformats.org/officeDocument/2006/relationships/image" Target="../media/image69.wmf"/><Relationship Id="rId10" Type="http://schemas.openxmlformats.org/officeDocument/2006/relationships/oleObject" Target="../embeddings/oleObject50.bin"/><Relationship Id="rId4" Type="http://schemas.openxmlformats.org/officeDocument/2006/relationships/image" Target="../media/image70.png"/><Relationship Id="rId9" Type="http://schemas.openxmlformats.org/officeDocument/2006/relationships/image" Target="../media/image66.wmf"/><Relationship Id="rId14" Type="http://schemas.openxmlformats.org/officeDocument/2006/relationships/oleObject" Target="../embeddings/oleObject5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76.wmf"/><Relationship Id="rId18" Type="http://schemas.openxmlformats.org/officeDocument/2006/relationships/oleObject" Target="../embeddings/oleObject60.bin"/><Relationship Id="rId26" Type="http://schemas.openxmlformats.org/officeDocument/2006/relationships/oleObject" Target="../embeddings/oleObject64.bin"/><Relationship Id="rId3" Type="http://schemas.openxmlformats.org/officeDocument/2006/relationships/notesSlide" Target="../notesSlides/notesSlide18.xml"/><Relationship Id="rId21" Type="http://schemas.openxmlformats.org/officeDocument/2006/relationships/image" Target="../media/image80.wmf"/><Relationship Id="rId7" Type="http://schemas.openxmlformats.org/officeDocument/2006/relationships/image" Target="../media/image73.wmf"/><Relationship Id="rId12" Type="http://schemas.openxmlformats.org/officeDocument/2006/relationships/oleObject" Target="../embeddings/oleObject57.bin"/><Relationship Id="rId17" Type="http://schemas.openxmlformats.org/officeDocument/2006/relationships/image" Target="../media/image78.wmf"/><Relationship Id="rId25" Type="http://schemas.openxmlformats.org/officeDocument/2006/relationships/image" Target="../media/image82.wmf"/><Relationship Id="rId2" Type="http://schemas.openxmlformats.org/officeDocument/2006/relationships/slideLayout" Target="../slideLayouts/slideLayout18.xml"/><Relationship Id="rId16" Type="http://schemas.openxmlformats.org/officeDocument/2006/relationships/oleObject" Target="../embeddings/oleObject59.bin"/><Relationship Id="rId20" Type="http://schemas.openxmlformats.org/officeDocument/2006/relationships/oleObject" Target="../embeddings/oleObject61.bin"/><Relationship Id="rId29" Type="http://schemas.openxmlformats.org/officeDocument/2006/relationships/image" Target="../media/image84.wmf"/><Relationship Id="rId1" Type="http://schemas.openxmlformats.org/officeDocument/2006/relationships/vmlDrawing" Target="../drawings/vmlDrawing13.vml"/><Relationship Id="rId6" Type="http://schemas.openxmlformats.org/officeDocument/2006/relationships/oleObject" Target="../embeddings/oleObject54.bin"/><Relationship Id="rId11" Type="http://schemas.openxmlformats.org/officeDocument/2006/relationships/image" Target="../media/image75.wmf"/><Relationship Id="rId24" Type="http://schemas.openxmlformats.org/officeDocument/2006/relationships/oleObject" Target="../embeddings/oleObject63.bin"/><Relationship Id="rId5" Type="http://schemas.openxmlformats.org/officeDocument/2006/relationships/image" Target="../media/image72.wmf"/><Relationship Id="rId15" Type="http://schemas.openxmlformats.org/officeDocument/2006/relationships/image" Target="../media/image77.wmf"/><Relationship Id="rId23" Type="http://schemas.openxmlformats.org/officeDocument/2006/relationships/image" Target="../media/image81.wmf"/><Relationship Id="rId28" Type="http://schemas.openxmlformats.org/officeDocument/2006/relationships/oleObject" Target="../embeddings/oleObject65.bin"/><Relationship Id="rId10" Type="http://schemas.openxmlformats.org/officeDocument/2006/relationships/oleObject" Target="../embeddings/oleObject56.bin"/><Relationship Id="rId19" Type="http://schemas.openxmlformats.org/officeDocument/2006/relationships/image" Target="../media/image79.wmf"/><Relationship Id="rId4" Type="http://schemas.openxmlformats.org/officeDocument/2006/relationships/oleObject" Target="../embeddings/oleObject53.bin"/><Relationship Id="rId9" Type="http://schemas.openxmlformats.org/officeDocument/2006/relationships/image" Target="../media/image74.wmf"/><Relationship Id="rId14" Type="http://schemas.openxmlformats.org/officeDocument/2006/relationships/oleObject" Target="../embeddings/oleObject58.bin"/><Relationship Id="rId22" Type="http://schemas.openxmlformats.org/officeDocument/2006/relationships/oleObject" Target="../embeddings/oleObject62.bin"/><Relationship Id="rId27" Type="http://schemas.openxmlformats.org/officeDocument/2006/relationships/image" Target="../media/image8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91.wmf"/><Relationship Id="rId18" Type="http://schemas.openxmlformats.org/officeDocument/2006/relationships/oleObject" Target="../embeddings/oleObject73.bin"/><Relationship Id="rId3" Type="http://schemas.openxmlformats.org/officeDocument/2006/relationships/notesSlide" Target="../notesSlides/notesSlide20.xml"/><Relationship Id="rId21" Type="http://schemas.openxmlformats.org/officeDocument/2006/relationships/image" Target="../media/image95.wmf"/><Relationship Id="rId7" Type="http://schemas.openxmlformats.org/officeDocument/2006/relationships/image" Target="../media/image88.wmf"/><Relationship Id="rId12" Type="http://schemas.openxmlformats.org/officeDocument/2006/relationships/oleObject" Target="../embeddings/oleObject70.bin"/><Relationship Id="rId17" Type="http://schemas.openxmlformats.org/officeDocument/2006/relationships/image" Target="../media/image93.emf"/><Relationship Id="rId2" Type="http://schemas.openxmlformats.org/officeDocument/2006/relationships/slideLayout" Target="../slideLayouts/slideLayout18.xml"/><Relationship Id="rId16" Type="http://schemas.openxmlformats.org/officeDocument/2006/relationships/oleObject" Target="../embeddings/oleObject72.bin"/><Relationship Id="rId20" Type="http://schemas.openxmlformats.org/officeDocument/2006/relationships/oleObject" Target="../embeddings/oleObject74.bin"/><Relationship Id="rId1" Type="http://schemas.openxmlformats.org/officeDocument/2006/relationships/vmlDrawing" Target="../drawings/vmlDrawing14.vml"/><Relationship Id="rId6" Type="http://schemas.openxmlformats.org/officeDocument/2006/relationships/oleObject" Target="../embeddings/oleObject67.bin"/><Relationship Id="rId11" Type="http://schemas.openxmlformats.org/officeDocument/2006/relationships/image" Target="../media/image90.wmf"/><Relationship Id="rId5" Type="http://schemas.openxmlformats.org/officeDocument/2006/relationships/image" Target="../media/image87.wmf"/><Relationship Id="rId15" Type="http://schemas.openxmlformats.org/officeDocument/2006/relationships/image" Target="../media/image92.wmf"/><Relationship Id="rId23" Type="http://schemas.openxmlformats.org/officeDocument/2006/relationships/image" Target="../media/image96.wmf"/><Relationship Id="rId10" Type="http://schemas.openxmlformats.org/officeDocument/2006/relationships/oleObject" Target="../embeddings/oleObject69.bin"/><Relationship Id="rId19" Type="http://schemas.openxmlformats.org/officeDocument/2006/relationships/image" Target="../media/image94.emf"/><Relationship Id="rId4" Type="http://schemas.openxmlformats.org/officeDocument/2006/relationships/oleObject" Target="../embeddings/oleObject66.bin"/><Relationship Id="rId9" Type="http://schemas.openxmlformats.org/officeDocument/2006/relationships/image" Target="../media/image89.wmf"/><Relationship Id="rId14" Type="http://schemas.openxmlformats.org/officeDocument/2006/relationships/oleObject" Target="../embeddings/oleObject71.bin"/><Relationship Id="rId22" Type="http://schemas.openxmlformats.org/officeDocument/2006/relationships/oleObject" Target="../embeddings/oleObject7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98.wmf"/><Relationship Id="rId5" Type="http://schemas.openxmlformats.org/officeDocument/2006/relationships/oleObject" Target="../embeddings/oleObject77.bin"/><Relationship Id="rId4" Type="http://schemas.openxmlformats.org/officeDocument/2006/relationships/image" Target="../media/image97.wmf"/></Relationships>
</file>

<file path=ppt/slides/_rels/slide23.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01.wmf"/><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96.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60.wmf"/><Relationship Id="rId4" Type="http://schemas.openxmlformats.org/officeDocument/2006/relationships/image" Target="../media/image99.wmf"/><Relationship Id="rId9" Type="http://schemas.openxmlformats.org/officeDocument/2006/relationships/oleObject" Target="../embeddings/oleObject81.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6.bin"/><Relationship Id="rId1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image" Target="../media/image9.wmf"/><Relationship Id="rId12" Type="http://schemas.openxmlformats.org/officeDocument/2006/relationships/image" Target="../media/image15.png"/><Relationship Id="rId17" Type="http://schemas.openxmlformats.org/officeDocument/2006/relationships/oleObject" Target="../embeddings/oleObject8.bin"/><Relationship Id="rId2" Type="http://schemas.openxmlformats.org/officeDocument/2006/relationships/slideLayout" Target="../slideLayouts/slideLayout18.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oleObject" Target="../embeddings/oleObject7.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image" Target="../media/image19.wmf"/><Relationship Id="rId12" Type="http://schemas.openxmlformats.org/officeDocument/2006/relationships/image" Target="../media/image21.e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2.bin"/><Relationship Id="rId5" Type="http://schemas.openxmlformats.org/officeDocument/2006/relationships/image" Target="../media/image18.wmf"/><Relationship Id="rId10" Type="http://schemas.openxmlformats.org/officeDocument/2006/relationships/image" Target="../media/image20.wmf"/><Relationship Id="rId4" Type="http://schemas.openxmlformats.org/officeDocument/2006/relationships/oleObject" Target="../embeddings/oleObject9.bin"/><Relationship Id="rId9" Type="http://schemas.openxmlformats.org/officeDocument/2006/relationships/oleObject" Target="../embeddings/oleObject11.bin"/><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slide" Target="slide9.xml"/><Relationship Id="rId3" Type="http://schemas.openxmlformats.org/officeDocument/2006/relationships/notesSlide" Target="../notesSlides/notesSlide8.xml"/><Relationship Id="rId7" Type="http://schemas.openxmlformats.org/officeDocument/2006/relationships/oleObject" Target="../embeddings/oleObject15.bin"/><Relationship Id="rId12" Type="http://schemas.openxmlformats.org/officeDocument/2006/relationships/image" Target="../media/image28.jpeg"/><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hyperlink" Target="http://tupian.hudong.com/a0_87_11_01300000329092123625115791333_jpg.html" TargetMode="External"/><Relationship Id="rId5" Type="http://schemas.openxmlformats.org/officeDocument/2006/relationships/oleObject" Target="../embeddings/oleObject14.bin"/><Relationship Id="rId10" Type="http://schemas.openxmlformats.org/officeDocument/2006/relationships/image" Target="../media/image26.wmf"/><Relationship Id="rId4" Type="http://schemas.openxmlformats.org/officeDocument/2006/relationships/image" Target="../media/image27.png"/><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3.wmf"/><Relationship Id="rId18" Type="http://schemas.openxmlformats.org/officeDocument/2006/relationships/oleObject" Target="../embeddings/oleObject24.bin"/><Relationship Id="rId26" Type="http://schemas.openxmlformats.org/officeDocument/2006/relationships/oleObject" Target="../embeddings/oleObject28.bin"/><Relationship Id="rId3" Type="http://schemas.openxmlformats.org/officeDocument/2006/relationships/notesSlide" Target="../notesSlides/notesSlide9.xml"/><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21.bin"/><Relationship Id="rId17" Type="http://schemas.openxmlformats.org/officeDocument/2006/relationships/image" Target="../media/image35.wmf"/><Relationship Id="rId25" Type="http://schemas.openxmlformats.org/officeDocument/2006/relationships/image" Target="../media/image39.wmf"/><Relationship Id="rId2" Type="http://schemas.openxmlformats.org/officeDocument/2006/relationships/slideLayout" Target="../slideLayouts/slideLayout18.xml"/><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32.wmf"/><Relationship Id="rId24" Type="http://schemas.openxmlformats.org/officeDocument/2006/relationships/oleObject" Target="../embeddings/oleObject27.bin"/><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10" Type="http://schemas.openxmlformats.org/officeDocument/2006/relationships/oleObject" Target="../embeddings/oleObject20.bin"/><Relationship Id="rId19" Type="http://schemas.openxmlformats.org/officeDocument/2006/relationships/image" Target="../media/image36.wmf"/><Relationship Id="rId4" Type="http://schemas.openxmlformats.org/officeDocument/2006/relationships/oleObject" Target="../embeddings/oleObject17.bin"/><Relationship Id="rId9" Type="http://schemas.openxmlformats.org/officeDocument/2006/relationships/image" Target="../media/image31.wmf"/><Relationship Id="rId14" Type="http://schemas.openxmlformats.org/officeDocument/2006/relationships/oleObject" Target="../embeddings/oleObject22.bin"/><Relationship Id="rId22" Type="http://schemas.openxmlformats.org/officeDocument/2006/relationships/oleObject" Target="../embeddings/oleObject26.bin"/><Relationship Id="rId27" Type="http://schemas.openxmlformats.org/officeDocument/2006/relationships/image" Target="../media/image4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042988" y="1989138"/>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8000" b="0">
                <a:solidFill>
                  <a:schemeClr val="tx1"/>
                </a:solidFill>
                <a:latin typeface="隶书" pitchFamily="49" charset="-122"/>
                <a:ea typeface="隶书" pitchFamily="49" charset="-122"/>
              </a:rPr>
              <a:t>大学物理学</a:t>
            </a:r>
          </a:p>
        </p:txBody>
      </p:sp>
      <p:sp>
        <p:nvSpPr>
          <p:cNvPr id="4099" name="Text Box 2"/>
          <p:cNvSpPr txBox="1">
            <a:spLocks noChangeArrowheads="1"/>
          </p:cNvSpPr>
          <p:nvPr/>
        </p:nvSpPr>
        <p:spPr bwMode="auto">
          <a:xfrm>
            <a:off x="1763713" y="4292600"/>
            <a:ext cx="6049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algn="ctr" defTabSz="914400" eaLnBrk="1" hangingPunct="1">
              <a:lnSpc>
                <a:spcPct val="100000"/>
              </a:lnSpc>
              <a:spcBef>
                <a:spcPct val="50000"/>
              </a:spcBef>
              <a:buClrTx/>
              <a:buSzTx/>
              <a:buFontTx/>
              <a:buNone/>
            </a:pPr>
            <a:r>
              <a:rPr lang="zh-CN" altLang="en-US" sz="3600" dirty="0" smtClean="0">
                <a:solidFill>
                  <a:schemeClr val="tx1"/>
                </a:solidFill>
                <a:latin typeface="华文楷体" panose="02010600040101010101" pitchFamily="2" charset="-122"/>
                <a:ea typeface="华文楷体" panose="02010600040101010101" pitchFamily="2" charset="-122"/>
              </a:rPr>
              <a:t>第十</a:t>
            </a:r>
            <a:r>
              <a:rPr lang="zh-CN" altLang="en-US" sz="3600" dirty="0">
                <a:solidFill>
                  <a:schemeClr val="tx1"/>
                </a:solidFill>
                <a:latin typeface="华文楷体" panose="02010600040101010101" pitchFamily="2" charset="-122"/>
                <a:ea typeface="华文楷体" panose="02010600040101010101" pitchFamily="2" charset="-122"/>
              </a:rPr>
              <a:t>九</a:t>
            </a:r>
            <a:r>
              <a:rPr lang="zh-CN" altLang="en-US" sz="3600" dirty="0" smtClean="0">
                <a:solidFill>
                  <a:schemeClr val="tx1"/>
                </a:solidFill>
                <a:latin typeface="华文楷体" panose="02010600040101010101" pitchFamily="2" charset="-122"/>
                <a:ea typeface="华文楷体" panose="02010600040101010101" pitchFamily="2" charset="-122"/>
              </a:rPr>
              <a:t>章 </a:t>
            </a:r>
            <a:r>
              <a:rPr lang="zh-CN" altLang="en-US" sz="3600" dirty="0">
                <a:solidFill>
                  <a:schemeClr val="tx1"/>
                </a:solidFill>
                <a:latin typeface="华文楷体" panose="02010600040101010101" pitchFamily="2" charset="-122"/>
                <a:ea typeface="华文楷体" panose="02010600040101010101" pitchFamily="2" charset="-122"/>
              </a:rPr>
              <a:t>量子</a:t>
            </a:r>
            <a:r>
              <a:rPr lang="zh-CN" altLang="en-US" sz="3600" dirty="0" smtClean="0">
                <a:solidFill>
                  <a:schemeClr val="tx1"/>
                </a:solidFill>
                <a:latin typeface="华文楷体" panose="02010600040101010101" pitchFamily="2" charset="-122"/>
                <a:ea typeface="华文楷体" panose="02010600040101010101" pitchFamily="2" charset="-122"/>
              </a:rPr>
              <a:t>物理基础</a:t>
            </a:r>
            <a:endParaRPr lang="zh-CN" altLang="en-US" sz="36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12291" name="Rectangle 3"/>
          <p:cNvSpPr>
            <a:spLocks noChangeArrowheads="1"/>
          </p:cNvSpPr>
          <p:nvPr/>
        </p:nvSpPr>
        <p:spPr bwMode="auto">
          <a:xfrm>
            <a:off x="323850" y="461963"/>
            <a:ext cx="67691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sz="2000">
                <a:solidFill>
                  <a:schemeClr val="tx1"/>
                </a:solidFill>
                <a:ea typeface="华文楷体" panose="02010600040101010101" pitchFamily="2" charset="-122"/>
              </a:rPr>
              <a:t>        </a:t>
            </a:r>
            <a:r>
              <a:rPr kumimoji="1" lang="zh-CN" altLang="en-US" sz="2000">
                <a:solidFill>
                  <a:srgbClr val="0000FF"/>
                </a:solidFill>
                <a:ea typeface="华文楷体" panose="02010600040101010101" pitchFamily="2" charset="-122"/>
              </a:rPr>
              <a:t>马克斯 </a:t>
            </a:r>
            <a:r>
              <a:rPr kumimoji="1" lang="en-US" altLang="zh-CN" sz="2000">
                <a:solidFill>
                  <a:srgbClr val="0000FF"/>
                </a:solidFill>
                <a:ea typeface="华文楷体" panose="02010600040101010101" pitchFamily="2" charset="-122"/>
              </a:rPr>
              <a:t>. </a:t>
            </a:r>
            <a:r>
              <a:rPr kumimoji="1" lang="zh-CN" altLang="en-US" sz="2000">
                <a:solidFill>
                  <a:srgbClr val="0000FF"/>
                </a:solidFill>
                <a:ea typeface="华文楷体" panose="02010600040101010101" pitchFamily="2" charset="-122"/>
              </a:rPr>
              <a:t>普朗克</a:t>
            </a:r>
            <a:r>
              <a:rPr kumimoji="1" lang="zh-CN" altLang="en-US" sz="2000">
                <a:solidFill>
                  <a:schemeClr val="tx1"/>
                </a:solidFill>
                <a:ea typeface="华文楷体" panose="02010600040101010101" pitchFamily="2" charset="-122"/>
              </a:rPr>
              <a:t>，德国物理学家，量子物理学的开创者和奠基人，</a:t>
            </a:r>
            <a:r>
              <a:rPr kumimoji="1" lang="en-US" altLang="zh-CN" sz="2000">
                <a:solidFill>
                  <a:srgbClr val="0000FF"/>
                </a:solidFill>
                <a:ea typeface="华文楷体" panose="02010600040101010101" pitchFamily="2" charset="-122"/>
              </a:rPr>
              <a:t>1918</a:t>
            </a:r>
            <a:r>
              <a:rPr kumimoji="1" lang="zh-CN" altLang="en-US" sz="2000">
                <a:solidFill>
                  <a:srgbClr val="0000FF"/>
                </a:solidFill>
                <a:ea typeface="华文楷体" panose="02010600040101010101" pitchFamily="2" charset="-122"/>
              </a:rPr>
              <a:t>年诺贝尔物理学奖的获得者</a:t>
            </a:r>
            <a:r>
              <a:rPr kumimoji="1" lang="zh-CN" altLang="en-US" sz="2000">
                <a:solidFill>
                  <a:schemeClr val="tx1"/>
                </a:solidFill>
                <a:ea typeface="华文楷体" panose="02010600040101010101" pitchFamily="2" charset="-122"/>
              </a:rPr>
              <a:t>。普朗克的伟大成就，就是创立了量子理论，这是物理学史上的一次巨大变革。从此结束了经典物理学一统天下的局面。</a:t>
            </a:r>
          </a:p>
        </p:txBody>
      </p:sp>
      <p:sp>
        <p:nvSpPr>
          <p:cNvPr id="12292" name="Rectangle 4"/>
          <p:cNvSpPr>
            <a:spLocks noChangeArrowheads="1"/>
          </p:cNvSpPr>
          <p:nvPr/>
        </p:nvSpPr>
        <p:spPr bwMode="auto">
          <a:xfrm>
            <a:off x="323850" y="4941888"/>
            <a:ext cx="8569325"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20000"/>
              </a:lnSpc>
              <a:buClrTx/>
              <a:buSzTx/>
              <a:buFontTx/>
              <a:buNone/>
            </a:pPr>
            <a:r>
              <a:rPr kumimoji="1" lang="zh-CN" altLang="en-US" sz="1800">
                <a:solidFill>
                  <a:schemeClr val="tx1"/>
                </a:solidFill>
                <a:ea typeface="华文楷体" panose="02010600040101010101" pitchFamily="2" charset="-122"/>
              </a:rPr>
              <a:t>　　自</a:t>
            </a:r>
            <a:r>
              <a:rPr kumimoji="1" lang="en-US" altLang="zh-CN" sz="1800">
                <a:solidFill>
                  <a:schemeClr val="tx1"/>
                </a:solidFill>
                <a:ea typeface="华文楷体" panose="02010600040101010101" pitchFamily="2" charset="-122"/>
              </a:rPr>
              <a:t>20</a:t>
            </a:r>
            <a:r>
              <a:rPr kumimoji="1" lang="zh-CN" altLang="en-US" sz="1800">
                <a:solidFill>
                  <a:schemeClr val="tx1"/>
                </a:solidFill>
                <a:ea typeface="华文楷体" panose="02010600040101010101" pitchFamily="2" charset="-122"/>
              </a:rPr>
              <a:t>世纪</a:t>
            </a:r>
            <a:r>
              <a:rPr kumimoji="1" lang="en-US" altLang="zh-CN" sz="1800">
                <a:solidFill>
                  <a:schemeClr val="tx1"/>
                </a:solidFill>
                <a:ea typeface="华文楷体" panose="02010600040101010101" pitchFamily="2" charset="-122"/>
              </a:rPr>
              <a:t>20</a:t>
            </a:r>
            <a:r>
              <a:rPr kumimoji="1" lang="zh-CN" altLang="en-US" sz="1800">
                <a:solidFill>
                  <a:schemeClr val="tx1"/>
                </a:solidFill>
                <a:ea typeface="华文楷体" panose="02010600040101010101" pitchFamily="2" charset="-122"/>
              </a:rPr>
              <a:t>年代以来，普朗克成了德国科学界的中心人物。</a:t>
            </a:r>
            <a:r>
              <a:rPr kumimoji="1" lang="en-US" altLang="zh-CN" sz="1800">
                <a:solidFill>
                  <a:schemeClr val="tx1"/>
                </a:solidFill>
                <a:ea typeface="华文楷体" panose="02010600040101010101" pitchFamily="2" charset="-122"/>
              </a:rPr>
              <a:t>1918</a:t>
            </a:r>
            <a:r>
              <a:rPr kumimoji="1" lang="zh-CN" altLang="en-US" sz="1800">
                <a:solidFill>
                  <a:schemeClr val="tx1"/>
                </a:solidFill>
                <a:ea typeface="华文楷体" panose="02010600040101010101" pitchFamily="2" charset="-122"/>
              </a:rPr>
              <a:t>年被选为英国皇家学会会员，</a:t>
            </a:r>
            <a:r>
              <a:rPr kumimoji="1" lang="en-US" altLang="zh-CN" sz="1800">
                <a:solidFill>
                  <a:schemeClr val="tx1"/>
                </a:solidFill>
                <a:ea typeface="华文楷体" panose="02010600040101010101" pitchFamily="2" charset="-122"/>
              </a:rPr>
              <a:t>1930</a:t>
            </a:r>
            <a:r>
              <a:rPr kumimoji="1" lang="zh-CN" altLang="en-US" sz="1800">
                <a:solidFill>
                  <a:schemeClr val="tx1"/>
                </a:solidFill>
                <a:ea typeface="华文楷体" panose="02010600040101010101" pitchFamily="2" charset="-122"/>
              </a:rPr>
              <a:t>～</a:t>
            </a:r>
            <a:r>
              <a:rPr kumimoji="1" lang="en-US" altLang="zh-CN" sz="1800">
                <a:solidFill>
                  <a:schemeClr val="tx1"/>
                </a:solidFill>
                <a:ea typeface="华文楷体" panose="02010600040101010101" pitchFamily="2" charset="-122"/>
              </a:rPr>
              <a:t>1937</a:t>
            </a:r>
            <a:r>
              <a:rPr kumimoji="1" lang="zh-CN" altLang="en-US" sz="1800">
                <a:solidFill>
                  <a:schemeClr val="tx1"/>
                </a:solidFill>
                <a:ea typeface="华文楷体" panose="02010600040101010101" pitchFamily="2" charset="-122"/>
              </a:rPr>
              <a:t>年他担任威廉皇帝协会会长。在纳粹攫取德国政权后，普朗克并没有与纳粹同流合污。</a:t>
            </a:r>
            <a:r>
              <a:rPr kumimoji="1" lang="en-US" altLang="zh-CN" sz="1800">
                <a:solidFill>
                  <a:schemeClr val="tx1"/>
                </a:solidFill>
                <a:ea typeface="华文楷体" panose="02010600040101010101" pitchFamily="2" charset="-122"/>
              </a:rPr>
              <a:t>1947</a:t>
            </a:r>
            <a:r>
              <a:rPr kumimoji="1" lang="zh-CN" altLang="en-US" sz="1800">
                <a:solidFill>
                  <a:schemeClr val="tx1"/>
                </a:solidFill>
                <a:ea typeface="华文楷体" panose="02010600040101010101" pitchFamily="2" charset="-122"/>
              </a:rPr>
              <a:t>年</a:t>
            </a:r>
            <a:r>
              <a:rPr kumimoji="1" lang="en-US" altLang="zh-CN" sz="1800">
                <a:solidFill>
                  <a:schemeClr val="tx1"/>
                </a:solidFill>
                <a:ea typeface="华文楷体" panose="02010600040101010101" pitchFamily="2" charset="-122"/>
              </a:rPr>
              <a:t>10</a:t>
            </a:r>
            <a:r>
              <a:rPr kumimoji="1" lang="zh-CN" altLang="en-US" sz="1800">
                <a:solidFill>
                  <a:schemeClr val="tx1"/>
                </a:solidFill>
                <a:ea typeface="华文楷体" panose="02010600040101010101" pitchFamily="2" charset="-122"/>
              </a:rPr>
              <a:t>月</a:t>
            </a:r>
            <a:r>
              <a:rPr kumimoji="1" lang="en-US" altLang="zh-CN" sz="1800">
                <a:solidFill>
                  <a:schemeClr val="tx1"/>
                </a:solidFill>
                <a:ea typeface="华文楷体" panose="02010600040101010101" pitchFamily="2" charset="-122"/>
              </a:rPr>
              <a:t>3</a:t>
            </a:r>
            <a:r>
              <a:rPr kumimoji="1" lang="zh-CN" altLang="en-US" sz="1800">
                <a:solidFill>
                  <a:schemeClr val="tx1"/>
                </a:solidFill>
                <a:ea typeface="华文楷体" panose="02010600040101010101" pitchFamily="2" charset="-122"/>
              </a:rPr>
              <a:t>日，普朗克在哥廷根病逝，终年</a:t>
            </a:r>
            <a:r>
              <a:rPr kumimoji="1" lang="en-US" altLang="zh-CN" sz="1800">
                <a:solidFill>
                  <a:schemeClr val="tx1"/>
                </a:solidFill>
                <a:ea typeface="华文楷体" panose="02010600040101010101" pitchFamily="2" charset="-122"/>
              </a:rPr>
              <a:t>89</a:t>
            </a:r>
            <a:r>
              <a:rPr kumimoji="1" lang="zh-CN" altLang="en-US" sz="1800">
                <a:solidFill>
                  <a:schemeClr val="tx1"/>
                </a:solidFill>
                <a:ea typeface="华文楷体" panose="02010600040101010101" pitchFamily="2" charset="-122"/>
              </a:rPr>
              <a:t>岁。德国政府为了纪念这位伟大的物理学家，把威廉皇家研究所改名叫普朗克研究所。 </a:t>
            </a:r>
          </a:p>
        </p:txBody>
      </p:sp>
      <p:pic>
        <p:nvPicPr>
          <p:cNvPr id="12293" name="Picture 5" descr="200672710041411"/>
          <p:cNvPicPr>
            <a:picLocks noChangeAspect="1" noChangeArrowheads="1"/>
          </p:cNvPicPr>
          <p:nvPr/>
        </p:nvPicPr>
        <p:blipFill>
          <a:blip r:embed="rId3">
            <a:extLst>
              <a:ext uri="{28A0092B-C50C-407E-A947-70E740481C1C}">
                <a14:useLocalDpi xmlns:a14="http://schemas.microsoft.com/office/drawing/2010/main" val="0"/>
              </a:ext>
            </a:extLst>
          </a:blip>
          <a:srcRect r="22508" b="21834"/>
          <a:stretch>
            <a:fillRect/>
          </a:stretch>
        </p:blipFill>
        <p:spPr bwMode="auto">
          <a:xfrm>
            <a:off x="6948488" y="549275"/>
            <a:ext cx="18923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6"/>
          <p:cNvSpPr>
            <a:spLocks noChangeArrowheads="1"/>
          </p:cNvSpPr>
          <p:nvPr/>
        </p:nvSpPr>
        <p:spPr bwMode="auto">
          <a:xfrm>
            <a:off x="179388" y="1989138"/>
            <a:ext cx="8856662"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10000"/>
              </a:lnSpc>
              <a:buClrTx/>
              <a:buSzTx/>
              <a:buFontTx/>
              <a:buNone/>
            </a:pPr>
            <a:r>
              <a:rPr kumimoji="1" lang="en-US" altLang="zh-CN" sz="1800">
                <a:solidFill>
                  <a:schemeClr val="tx1"/>
                </a:solidFill>
                <a:ea typeface="华文楷体" panose="02010600040101010101" pitchFamily="2" charset="-122"/>
              </a:rPr>
              <a:t>        1858</a:t>
            </a:r>
            <a:r>
              <a:rPr kumimoji="1" lang="zh-CN" altLang="en-US" sz="1800">
                <a:solidFill>
                  <a:schemeClr val="tx1"/>
                </a:solidFill>
                <a:ea typeface="华文楷体" panose="02010600040101010101" pitchFamily="2" charset="-122"/>
              </a:rPr>
              <a:t>年</a:t>
            </a:r>
            <a:r>
              <a:rPr kumimoji="1" lang="en-US" altLang="zh-CN" sz="1800">
                <a:solidFill>
                  <a:schemeClr val="tx1"/>
                </a:solidFill>
                <a:ea typeface="华文楷体" panose="02010600040101010101" pitchFamily="2" charset="-122"/>
              </a:rPr>
              <a:t>4</a:t>
            </a:r>
            <a:r>
              <a:rPr kumimoji="1" lang="zh-CN" altLang="en-US" sz="1800">
                <a:solidFill>
                  <a:schemeClr val="tx1"/>
                </a:solidFill>
                <a:ea typeface="华文楷体" panose="02010600040101010101" pitchFamily="2" charset="-122"/>
              </a:rPr>
              <a:t>月</a:t>
            </a:r>
            <a:r>
              <a:rPr kumimoji="1" lang="en-US" altLang="zh-CN" sz="1800">
                <a:solidFill>
                  <a:schemeClr val="tx1"/>
                </a:solidFill>
                <a:ea typeface="华文楷体" panose="02010600040101010101" pitchFamily="2" charset="-122"/>
              </a:rPr>
              <a:t>23</a:t>
            </a:r>
            <a:r>
              <a:rPr kumimoji="1" lang="zh-CN" altLang="en-US" sz="1800">
                <a:solidFill>
                  <a:schemeClr val="tx1"/>
                </a:solidFill>
                <a:ea typeface="华文楷体" panose="02010600040101010101" pitchFamily="2" charset="-122"/>
              </a:rPr>
              <a:t>日生于德国基尔市。普朗克在慕尼黑度过了少年</a:t>
            </a:r>
          </a:p>
          <a:p>
            <a:pPr hangingPunct="1">
              <a:lnSpc>
                <a:spcPct val="110000"/>
              </a:lnSpc>
              <a:buClrTx/>
              <a:buSzTx/>
              <a:buFontTx/>
              <a:buNone/>
            </a:pPr>
            <a:r>
              <a:rPr kumimoji="1" lang="zh-CN" altLang="en-US" sz="1800">
                <a:solidFill>
                  <a:schemeClr val="tx1"/>
                </a:solidFill>
                <a:ea typeface="华文楷体" panose="02010600040101010101" pitchFamily="2" charset="-122"/>
              </a:rPr>
              <a:t>时期，</a:t>
            </a:r>
            <a:r>
              <a:rPr kumimoji="1" lang="en-US" altLang="zh-CN" sz="1800">
                <a:solidFill>
                  <a:schemeClr val="tx1"/>
                </a:solidFill>
                <a:ea typeface="华文楷体" panose="02010600040101010101" pitchFamily="2" charset="-122"/>
              </a:rPr>
              <a:t>1874</a:t>
            </a:r>
            <a:r>
              <a:rPr kumimoji="1" lang="zh-CN" altLang="en-US" sz="1800">
                <a:solidFill>
                  <a:schemeClr val="tx1"/>
                </a:solidFill>
                <a:ea typeface="华文楷体" panose="02010600040101010101" pitchFamily="2" charset="-122"/>
              </a:rPr>
              <a:t>年入慕尼黑大学。</a:t>
            </a:r>
            <a:r>
              <a:rPr kumimoji="1" lang="en-US" altLang="zh-CN" sz="1800">
                <a:solidFill>
                  <a:schemeClr val="tx1"/>
                </a:solidFill>
                <a:ea typeface="华文楷体" panose="02010600040101010101" pitchFamily="2" charset="-122"/>
              </a:rPr>
              <a:t>1877</a:t>
            </a:r>
            <a:r>
              <a:rPr kumimoji="1" lang="zh-CN" altLang="en-US" sz="1800">
                <a:solidFill>
                  <a:schemeClr val="tx1"/>
                </a:solidFill>
                <a:ea typeface="华文楷体" panose="02010600040101010101" pitchFamily="2" charset="-122"/>
              </a:rPr>
              <a:t>～</a:t>
            </a:r>
            <a:r>
              <a:rPr kumimoji="1" lang="en-US" altLang="zh-CN" sz="1800">
                <a:solidFill>
                  <a:schemeClr val="tx1"/>
                </a:solidFill>
                <a:ea typeface="华文楷体" panose="02010600040101010101" pitchFamily="2" charset="-122"/>
              </a:rPr>
              <a:t>1878</a:t>
            </a:r>
            <a:r>
              <a:rPr kumimoji="1" lang="zh-CN" altLang="en-US" sz="1800">
                <a:solidFill>
                  <a:schemeClr val="tx1"/>
                </a:solidFill>
                <a:ea typeface="华文楷体" panose="02010600040101010101" pitchFamily="2" charset="-122"/>
              </a:rPr>
              <a:t>年间，去柏林大学听过物</a:t>
            </a:r>
          </a:p>
          <a:p>
            <a:pPr hangingPunct="1">
              <a:lnSpc>
                <a:spcPct val="110000"/>
              </a:lnSpc>
              <a:buClrTx/>
              <a:buSzTx/>
              <a:buFontTx/>
              <a:buNone/>
            </a:pPr>
            <a:r>
              <a:rPr kumimoji="1" lang="zh-CN" altLang="en-US" sz="1800">
                <a:solidFill>
                  <a:schemeClr val="tx1"/>
                </a:solidFill>
                <a:ea typeface="华文楷体" panose="02010600040101010101" pitchFamily="2" charset="-122"/>
              </a:rPr>
              <a:t>理学家亥姆霍兹和基尔霍夫的讲课。在柏林期间，普朗克认真自学</a:t>
            </a:r>
          </a:p>
          <a:p>
            <a:pPr hangingPunct="1">
              <a:lnSpc>
                <a:spcPct val="110000"/>
              </a:lnSpc>
              <a:buClrTx/>
              <a:buSzTx/>
              <a:buFontTx/>
              <a:buNone/>
            </a:pPr>
            <a:r>
              <a:rPr kumimoji="1" lang="zh-CN" altLang="en-US" sz="1800">
                <a:solidFill>
                  <a:schemeClr val="tx1"/>
                </a:solidFill>
                <a:ea typeface="华文楷体" panose="02010600040101010101" pitchFamily="2" charset="-122"/>
              </a:rPr>
              <a:t>了克劳修斯的主要著作</a:t>
            </a:r>
            <a:r>
              <a:rPr kumimoji="1" lang="en-US" altLang="zh-CN" sz="1800">
                <a:solidFill>
                  <a:schemeClr val="tx1"/>
                </a:solidFill>
                <a:ea typeface="华文楷体" panose="02010600040101010101" pitchFamily="2" charset="-122"/>
              </a:rPr>
              <a:t>《</a:t>
            </a:r>
            <a:r>
              <a:rPr kumimoji="1" lang="zh-CN" altLang="en-US" sz="1800">
                <a:solidFill>
                  <a:schemeClr val="tx1"/>
                </a:solidFill>
                <a:ea typeface="华文楷体" panose="02010600040101010101" pitchFamily="2" charset="-122"/>
              </a:rPr>
              <a:t>力学的热理论</a:t>
            </a:r>
            <a:r>
              <a:rPr kumimoji="1" lang="en-US" altLang="zh-CN" sz="1800">
                <a:solidFill>
                  <a:schemeClr val="tx1"/>
                </a:solidFill>
                <a:ea typeface="华文楷体" panose="02010600040101010101" pitchFamily="2" charset="-122"/>
              </a:rPr>
              <a:t>》</a:t>
            </a:r>
            <a:r>
              <a:rPr kumimoji="1" lang="zh-CN" altLang="en-US" sz="1800">
                <a:solidFill>
                  <a:schemeClr val="tx1"/>
                </a:solidFill>
                <a:ea typeface="华文楷体" panose="02010600040101010101" pitchFamily="2" charset="-122"/>
              </a:rPr>
              <a:t>，使他立志去寻找象热力</a:t>
            </a:r>
          </a:p>
          <a:p>
            <a:pPr hangingPunct="1">
              <a:lnSpc>
                <a:spcPct val="110000"/>
              </a:lnSpc>
              <a:buClrTx/>
              <a:buSzTx/>
              <a:buFontTx/>
              <a:buNone/>
            </a:pPr>
            <a:r>
              <a:rPr kumimoji="1" lang="zh-CN" altLang="en-US" sz="1800">
                <a:solidFill>
                  <a:schemeClr val="tx1"/>
                </a:solidFill>
                <a:ea typeface="华文楷体" panose="02010600040101010101" pitchFamily="2" charset="-122"/>
              </a:rPr>
              <a:t>学定律那样具有普遍性的规律。</a:t>
            </a:r>
            <a:r>
              <a:rPr kumimoji="1" lang="en-US" altLang="zh-CN" sz="1800">
                <a:solidFill>
                  <a:schemeClr val="tx1"/>
                </a:solidFill>
                <a:ea typeface="华文楷体" panose="02010600040101010101" pitchFamily="2" charset="-122"/>
              </a:rPr>
              <a:t>1879</a:t>
            </a:r>
            <a:r>
              <a:rPr kumimoji="1" lang="zh-CN" altLang="en-US" sz="1800">
                <a:solidFill>
                  <a:schemeClr val="tx1"/>
                </a:solidFill>
                <a:ea typeface="华文楷体" panose="02010600040101010101" pitchFamily="2" charset="-122"/>
              </a:rPr>
              <a:t>年普朗克在慕尼黑大学得博士学位后，先后在慕尼黑大学和基尔大学任教。</a:t>
            </a:r>
            <a:r>
              <a:rPr kumimoji="1" lang="en-US" altLang="zh-CN" sz="1800">
                <a:solidFill>
                  <a:schemeClr val="tx1"/>
                </a:solidFill>
                <a:ea typeface="华文楷体" panose="02010600040101010101" pitchFamily="2" charset="-122"/>
              </a:rPr>
              <a:t>1888</a:t>
            </a:r>
            <a:r>
              <a:rPr kumimoji="1" lang="zh-CN" altLang="en-US" sz="1800">
                <a:solidFill>
                  <a:schemeClr val="tx1"/>
                </a:solidFill>
                <a:ea typeface="华文楷体" panose="02010600040101010101" pitchFamily="2" charset="-122"/>
              </a:rPr>
              <a:t>年基尔霍夫逝世后，柏林大学任命他为基尔霍夫的继任人和理论物理学研究所主任。在此期间，他开始研究黑体辐射现象。</a:t>
            </a:r>
            <a:r>
              <a:rPr kumimoji="1" lang="en-US" altLang="zh-CN" sz="1800">
                <a:solidFill>
                  <a:schemeClr val="tx1"/>
                </a:solidFill>
                <a:ea typeface="华文楷体" panose="02010600040101010101" pitchFamily="2" charset="-122"/>
              </a:rPr>
              <a:t>1900</a:t>
            </a:r>
            <a:r>
              <a:rPr kumimoji="1" lang="zh-CN" altLang="en-US" sz="1800">
                <a:solidFill>
                  <a:schemeClr val="tx1"/>
                </a:solidFill>
                <a:ea typeface="华文楷体" panose="02010600040101010101" pitchFamily="2" charset="-122"/>
              </a:rPr>
              <a:t>年，他在黑体辐射研究中引入能量量子。由于这一发现对物理学的发展作出的贡献，他获得</a:t>
            </a:r>
            <a:r>
              <a:rPr kumimoji="1" lang="en-US" altLang="zh-CN" sz="1800">
                <a:solidFill>
                  <a:schemeClr val="tx1"/>
                </a:solidFill>
                <a:ea typeface="华文楷体" panose="02010600040101010101" pitchFamily="2" charset="-122"/>
              </a:rPr>
              <a:t>1918</a:t>
            </a:r>
            <a:r>
              <a:rPr kumimoji="1" lang="zh-CN" altLang="en-US" sz="1800">
                <a:solidFill>
                  <a:schemeClr val="tx1"/>
                </a:solidFill>
                <a:ea typeface="华文楷体" panose="02010600040101010101" pitchFamily="2" charset="-122"/>
              </a:rPr>
              <a:t>年诺贝尔物理学奖。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250825" y="804863"/>
            <a:ext cx="84788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en-US" altLang="zh-CN">
                <a:solidFill>
                  <a:schemeClr val="tx1"/>
                </a:solidFill>
                <a:ea typeface="华文楷体" panose="02010600040101010101" pitchFamily="2" charset="-122"/>
              </a:rPr>
              <a:t>         1900</a:t>
            </a:r>
            <a:r>
              <a:rPr kumimoji="1" lang="zh-CN" altLang="en-US">
                <a:solidFill>
                  <a:schemeClr val="tx1"/>
                </a:solidFill>
                <a:ea typeface="华文楷体" panose="02010600040101010101" pitchFamily="2" charset="-122"/>
              </a:rPr>
              <a:t>年，德国的物理学家</a:t>
            </a:r>
            <a:r>
              <a:rPr kumimoji="1" lang="zh-CN" altLang="en-US">
                <a:solidFill>
                  <a:srgbClr val="0000FF"/>
                </a:solidFill>
                <a:ea typeface="华文楷体" panose="02010600040101010101" pitchFamily="2" charset="-122"/>
              </a:rPr>
              <a:t>普朗克</a:t>
            </a:r>
            <a:r>
              <a:rPr kumimoji="1" lang="zh-CN" altLang="en-US">
                <a:solidFill>
                  <a:schemeClr val="tx1"/>
                </a:solidFill>
                <a:ea typeface="华文楷体" panose="02010600040101010101" pitchFamily="2" charset="-122"/>
              </a:rPr>
              <a:t>用内插法得出了著名的普朗克公式</a:t>
            </a:r>
          </a:p>
        </p:txBody>
      </p:sp>
      <p:graphicFrame>
        <p:nvGraphicFramePr>
          <p:cNvPr id="57348" name="Object 4"/>
          <p:cNvGraphicFramePr>
            <a:graphicFrameLocks noChangeAspect="1"/>
          </p:cNvGraphicFramePr>
          <p:nvPr>
            <p:extLst>
              <p:ext uri="{D42A27DB-BD31-4B8C-83A1-F6EECF244321}">
                <p14:modId xmlns:p14="http://schemas.microsoft.com/office/powerpoint/2010/main" val="1731692122"/>
              </p:ext>
            </p:extLst>
          </p:nvPr>
        </p:nvGraphicFramePr>
        <p:xfrm>
          <a:off x="2266950" y="1412875"/>
          <a:ext cx="5545138" cy="1003300"/>
        </p:xfrm>
        <a:graphic>
          <a:graphicData uri="http://schemas.openxmlformats.org/presentationml/2006/ole">
            <mc:AlternateContent xmlns:mc="http://schemas.openxmlformats.org/markup-compatibility/2006">
              <mc:Choice xmlns:v="urn:schemas-microsoft-com:vml" Requires="v">
                <p:oleObj spid="_x0000_s13350" name="公式" r:id="rId4" imgW="1828800" imgH="508000" progId="Equation.3">
                  <p:embed/>
                </p:oleObj>
              </mc:Choice>
              <mc:Fallback>
                <p:oleObj name="公式" r:id="rId4" imgW="1828800" imgH="508000" progId="Equation.3">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950" y="1412875"/>
                        <a:ext cx="5545138" cy="10033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9" name="Text Box 5"/>
          <p:cNvSpPr txBox="1">
            <a:spLocks noChangeArrowheads="1"/>
          </p:cNvSpPr>
          <p:nvPr/>
        </p:nvSpPr>
        <p:spPr bwMode="auto">
          <a:xfrm>
            <a:off x="754063" y="23495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sym typeface="Symbol" pitchFamily="18" charset="2"/>
              </a:rPr>
              <a:t>四、普朗克能量子假说</a:t>
            </a:r>
            <a:endParaRPr kumimoji="1" lang="zh-CN" altLang="en-US" b="0">
              <a:solidFill>
                <a:schemeClr val="tx1"/>
              </a:solidFill>
              <a:ea typeface="华文楷体" panose="02010600040101010101" pitchFamily="2" charset="-122"/>
              <a:sym typeface="Symbol" pitchFamily="18" charset="2"/>
            </a:endParaRPr>
          </a:p>
        </p:txBody>
      </p:sp>
      <p:sp>
        <p:nvSpPr>
          <p:cNvPr id="57350" name="Rectangle 6"/>
          <p:cNvSpPr>
            <a:spLocks noChangeArrowheads="1"/>
          </p:cNvSpPr>
          <p:nvPr/>
        </p:nvSpPr>
        <p:spPr bwMode="auto">
          <a:xfrm>
            <a:off x="466725" y="2611438"/>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实验物理学家</a:t>
            </a:r>
            <a:r>
              <a:rPr kumimoji="1" lang="zh-CN" altLang="en-US">
                <a:solidFill>
                  <a:srgbClr val="0000FF"/>
                </a:solidFill>
                <a:ea typeface="华文楷体" panose="02010600040101010101" pitchFamily="2" charset="-122"/>
              </a:rPr>
              <a:t>鲁本斯</a:t>
            </a:r>
            <a:r>
              <a:rPr kumimoji="1" lang="zh-CN" altLang="en-US">
                <a:solidFill>
                  <a:schemeClr val="tx1"/>
                </a:solidFill>
                <a:ea typeface="华文楷体" panose="02010600040101010101" pitchFamily="2" charset="-122"/>
              </a:rPr>
              <a:t>把它同最新的实验结果比较发现</a:t>
            </a:r>
          </a:p>
        </p:txBody>
      </p:sp>
      <p:sp>
        <p:nvSpPr>
          <p:cNvPr id="57351" name="Rectangle 7"/>
          <p:cNvSpPr>
            <a:spLocks noChangeArrowheads="1"/>
          </p:cNvSpPr>
          <p:nvPr/>
        </p:nvSpPr>
        <p:spPr bwMode="auto">
          <a:xfrm>
            <a:off x="6372225" y="4510088"/>
            <a:ext cx="2520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FF0000"/>
                </a:solidFill>
                <a:ea typeface="华文楷体" panose="02010600040101010101" pitchFamily="2" charset="-122"/>
              </a:rPr>
              <a:t>在全波段与实验结果惊人符合</a:t>
            </a:r>
          </a:p>
        </p:txBody>
      </p:sp>
      <p:grpSp>
        <p:nvGrpSpPr>
          <p:cNvPr id="57352" name="Group 8"/>
          <p:cNvGrpSpPr>
            <a:grpSpLocks/>
          </p:cNvGrpSpPr>
          <p:nvPr/>
        </p:nvGrpSpPr>
        <p:grpSpPr bwMode="auto">
          <a:xfrm>
            <a:off x="611188" y="3213100"/>
            <a:ext cx="5761037" cy="3168650"/>
            <a:chOff x="249" y="1933"/>
            <a:chExt cx="3629" cy="1953"/>
          </a:xfrm>
        </p:grpSpPr>
        <p:pic>
          <p:nvPicPr>
            <p:cNvPr id="13320" name="Picture 9" descr="Image1661"/>
            <p:cNvPicPr>
              <a:picLocks noChangeAspect="1" noChangeArrowheads="1"/>
            </p:cNvPicPr>
            <p:nvPr/>
          </p:nvPicPr>
          <p:blipFill>
            <a:blip r:embed="rId6">
              <a:extLst>
                <a:ext uri="{28A0092B-C50C-407E-A947-70E740481C1C}">
                  <a14:useLocalDpi xmlns:a14="http://schemas.microsoft.com/office/drawing/2010/main" val="0"/>
                </a:ext>
              </a:extLst>
            </a:blip>
            <a:srcRect l="8502" t="4071"/>
            <a:stretch>
              <a:fillRect/>
            </a:stretch>
          </p:blipFill>
          <p:spPr bwMode="auto">
            <a:xfrm>
              <a:off x="567" y="1933"/>
              <a:ext cx="3311" cy="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21" name="Object 10"/>
            <p:cNvGraphicFramePr>
              <a:graphicFrameLocks noChangeAspect="1"/>
            </p:cNvGraphicFramePr>
            <p:nvPr/>
          </p:nvGraphicFramePr>
          <p:xfrm>
            <a:off x="249" y="1979"/>
            <a:ext cx="331" cy="229"/>
          </p:xfrm>
          <a:graphic>
            <a:graphicData uri="http://schemas.openxmlformats.org/presentationml/2006/ole">
              <mc:AlternateContent xmlns:mc="http://schemas.openxmlformats.org/markup-compatibility/2006">
                <mc:Choice xmlns:v="urn:schemas-microsoft-com:vml" Requires="v">
                  <p:oleObj spid="_x0000_s13351" name="公式" r:id="rId7" imgW="330200" imgH="228600" progId="Equation.3">
                    <p:embed/>
                  </p:oleObj>
                </mc:Choice>
                <mc:Fallback>
                  <p:oleObj name="公式" r:id="rId7" imgW="330200" imgH="228600"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1979"/>
                          <a:ext cx="331"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left)">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wipe(left)">
                                      <p:cBhvr>
                                        <p:cTn id="17" dur="500"/>
                                        <p:tgtEl>
                                          <p:spTgt spid="573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50"/>
                                        </p:tgtEl>
                                        <p:attrNameLst>
                                          <p:attrName>style.visibility</p:attrName>
                                        </p:attrNameLst>
                                      </p:cBhvr>
                                      <p:to>
                                        <p:strVal val="visible"/>
                                      </p:to>
                                    </p:set>
                                    <p:animEffect transition="in" filter="wipe(left)">
                                      <p:cBhvr>
                                        <p:cTn id="22" dur="500"/>
                                        <p:tgtEl>
                                          <p:spTgt spid="57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7352"/>
                                        </p:tgtEl>
                                        <p:attrNameLst>
                                          <p:attrName>style.visibility</p:attrName>
                                        </p:attrNameLst>
                                      </p:cBhvr>
                                      <p:to>
                                        <p:strVal val="visible"/>
                                      </p:to>
                                    </p:set>
                                    <p:animEffect transition="in" filter="wipe(up)">
                                      <p:cBhvr>
                                        <p:cTn id="27" dur="500"/>
                                        <p:tgtEl>
                                          <p:spTgt spid="573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51"/>
                                        </p:tgtEl>
                                        <p:attrNameLst>
                                          <p:attrName>style.visibility</p:attrName>
                                        </p:attrNameLst>
                                      </p:cBhvr>
                                      <p:to>
                                        <p:strVal val="visible"/>
                                      </p:to>
                                    </p:set>
                                    <p:animEffect transition="in" filter="wipe(left)">
                                      <p:cBhvr>
                                        <p:cTn id="32"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9" grpId="0"/>
      <p:bldP spid="57350" grpId="0"/>
      <p:bldP spid="573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776288" y="196850"/>
            <a:ext cx="3074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普朗克能量子假说</a:t>
            </a:r>
          </a:p>
        </p:txBody>
      </p:sp>
      <p:sp>
        <p:nvSpPr>
          <p:cNvPr id="53252" name="Text Box 4"/>
          <p:cNvSpPr txBox="1">
            <a:spLocks noChangeArrowheads="1"/>
          </p:cNvSpPr>
          <p:nvPr/>
        </p:nvSpPr>
        <p:spPr bwMode="auto">
          <a:xfrm>
            <a:off x="179388" y="3068638"/>
            <a:ext cx="5338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en-US" altLang="zh-CN">
                <a:solidFill>
                  <a:schemeClr val="tx1"/>
                </a:solidFill>
                <a:ea typeface="华文楷体" panose="02010600040101010101" pitchFamily="2" charset="-122"/>
              </a:rPr>
              <a:t>4</a:t>
            </a:r>
            <a:r>
              <a:rPr kumimoji="1" lang="zh-CN" altLang="en-US">
                <a:solidFill>
                  <a:schemeClr val="tx1"/>
                </a:solidFill>
                <a:ea typeface="华文楷体" panose="02010600040101010101" pitchFamily="2" charset="-122"/>
              </a:rPr>
              <a:t>、振子只能一份一份地按不连续方式  </a:t>
            </a:r>
          </a:p>
          <a:p>
            <a:pPr algn="just" hangingPunct="1">
              <a:lnSpc>
                <a:spcPct val="100000"/>
              </a:lnSpc>
              <a:buClrTx/>
              <a:buSzTx/>
              <a:buFontTx/>
              <a:buNone/>
            </a:pPr>
            <a:r>
              <a:rPr kumimoji="1" lang="zh-CN" altLang="en-US">
                <a:solidFill>
                  <a:schemeClr val="tx1"/>
                </a:solidFill>
                <a:ea typeface="华文楷体" panose="02010600040101010101" pitchFamily="2" charset="-122"/>
              </a:rPr>
              <a:t>      辐射或吸收能。</a:t>
            </a:r>
          </a:p>
        </p:txBody>
      </p:sp>
      <p:sp>
        <p:nvSpPr>
          <p:cNvPr id="53253" name="Rectangle 5"/>
          <p:cNvSpPr>
            <a:spLocks noChangeArrowheads="1"/>
          </p:cNvSpPr>
          <p:nvPr/>
        </p:nvSpPr>
        <p:spPr bwMode="auto">
          <a:xfrm>
            <a:off x="184150" y="1627188"/>
            <a:ext cx="8375650" cy="53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spcBef>
                <a:spcPct val="50000"/>
              </a:spcBef>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谐振子的能量只能取某一最小值</a:t>
            </a:r>
            <a:r>
              <a:rPr kumimoji="1" lang="en-US" altLang="zh-CN" i="1">
                <a:solidFill>
                  <a:srgbClr val="0000FF"/>
                </a:solidFill>
                <a:ea typeface="华文楷体" panose="02010600040101010101" pitchFamily="2" charset="-122"/>
              </a:rPr>
              <a:t>ε</a:t>
            </a:r>
            <a:r>
              <a:rPr kumimoji="1" lang="en-US" altLang="zh-CN" baseline="-25000">
                <a:solidFill>
                  <a:srgbClr val="0000FF"/>
                </a:solidFill>
                <a:ea typeface="华文楷体" panose="02010600040101010101" pitchFamily="2" charset="-122"/>
              </a:rPr>
              <a:t>0</a:t>
            </a:r>
            <a:r>
              <a:rPr kumimoji="1" lang="en-US" altLang="zh-CN" i="1" baseline="-25000">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的整数倍，即</a:t>
            </a:r>
          </a:p>
        </p:txBody>
      </p:sp>
      <p:sp>
        <p:nvSpPr>
          <p:cNvPr id="53254" name="Text Box 6"/>
          <p:cNvSpPr txBox="1">
            <a:spLocks noChangeArrowheads="1"/>
          </p:cNvSpPr>
          <p:nvPr/>
        </p:nvSpPr>
        <p:spPr bwMode="auto">
          <a:xfrm>
            <a:off x="200025" y="1090613"/>
            <a:ext cx="7261225" cy="53386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、谐振子存在能量的最小单元（</a:t>
            </a:r>
            <a:r>
              <a:rPr kumimoji="1" lang="zh-CN" altLang="en-US">
                <a:solidFill>
                  <a:srgbClr val="0000FF"/>
                </a:solidFill>
                <a:ea typeface="华文楷体" panose="02010600040101010101" pitchFamily="2" charset="-122"/>
              </a:rPr>
              <a:t>能量子 </a:t>
            </a:r>
            <a:r>
              <a:rPr kumimoji="1" lang="zh-CN" altLang="en-US" i="1">
                <a:solidFill>
                  <a:srgbClr val="0000FF"/>
                </a:solidFill>
                <a:ea typeface="华文楷体" panose="02010600040101010101" pitchFamily="2" charset="-122"/>
                <a:sym typeface="Symbol" pitchFamily="18" charset="2"/>
              </a:rPr>
              <a:t> </a:t>
            </a:r>
            <a:r>
              <a:rPr kumimoji="1" lang="en-US" altLang="zh-CN" baseline="-25000">
                <a:solidFill>
                  <a:srgbClr val="0000FF"/>
                </a:solidFill>
                <a:ea typeface="华文楷体" panose="02010600040101010101" pitchFamily="2" charset="-122"/>
                <a:sym typeface="Symbol" pitchFamily="18" charset="2"/>
              </a:rPr>
              <a:t>0 </a:t>
            </a:r>
            <a:r>
              <a:rPr kumimoji="1" lang="en-US" altLang="zh-CN" i="1">
                <a:solidFill>
                  <a:srgbClr val="0000FF"/>
                </a:solidFill>
                <a:ea typeface="华文楷体" panose="02010600040101010101" pitchFamily="2" charset="-122"/>
                <a:sym typeface="Symbol" pitchFamily="18" charset="2"/>
              </a:rPr>
              <a:t>=  </a:t>
            </a:r>
            <a:r>
              <a:rPr kumimoji="1" lang="en-US" altLang="zh-CN" i="1">
                <a:solidFill>
                  <a:srgbClr val="0000FF"/>
                </a:solidFill>
                <a:ea typeface="华文楷体" panose="02010600040101010101" pitchFamily="2" charset="-122"/>
              </a:rPr>
              <a:t>h</a:t>
            </a:r>
            <a:r>
              <a:rPr kumimoji="1" lang="en-US" altLang="zh-CN" i="1">
                <a:solidFill>
                  <a:srgbClr val="0000FF"/>
                </a:solidFill>
                <a:ea typeface="华文楷体" panose="02010600040101010101" pitchFamily="2" charset="-122"/>
                <a:sym typeface="Symbol" pitchFamily="18" charset="2"/>
              </a:rPr>
              <a:t>ν</a:t>
            </a:r>
            <a:r>
              <a:rPr kumimoji="1" lang="en-US" altLang="zh-CN">
                <a:solidFill>
                  <a:schemeClr val="tx1"/>
                </a:solidFill>
                <a:ea typeface="华文楷体" panose="02010600040101010101" pitchFamily="2" charset="-122"/>
                <a:sym typeface="Symbol" pitchFamily="18" charset="2"/>
              </a:rPr>
              <a:t>);</a:t>
            </a:r>
          </a:p>
        </p:txBody>
      </p:sp>
      <p:sp>
        <p:nvSpPr>
          <p:cNvPr id="53255" name="Rectangle 7"/>
          <p:cNvSpPr>
            <a:spLocks noChangeArrowheads="1"/>
          </p:cNvSpPr>
          <p:nvPr/>
        </p:nvSpPr>
        <p:spPr bwMode="auto">
          <a:xfrm>
            <a:off x="184150" y="693738"/>
            <a:ext cx="895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、黑体中的分子、原子视为带电谐振子，它辐射或吸收电磁波；</a:t>
            </a:r>
          </a:p>
        </p:txBody>
      </p:sp>
      <p:sp>
        <p:nvSpPr>
          <p:cNvPr id="53256" name="Rectangle 8"/>
          <p:cNvSpPr>
            <a:spLocks noChangeArrowheads="1"/>
          </p:cNvSpPr>
          <p:nvPr/>
        </p:nvSpPr>
        <p:spPr bwMode="auto">
          <a:xfrm>
            <a:off x="395288" y="3933825"/>
            <a:ext cx="540067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1900</a:t>
            </a:r>
            <a:r>
              <a:rPr kumimoji="1" lang="zh-CN" altLang="en-US">
                <a:solidFill>
                  <a:schemeClr val="tx1"/>
                </a:solidFill>
                <a:ea typeface="华文楷体" panose="02010600040101010101" pitchFamily="2" charset="-122"/>
              </a:rPr>
              <a:t>年</a:t>
            </a:r>
            <a:r>
              <a:rPr kumimoji="1" lang="en-US" altLang="zh-CN">
                <a:solidFill>
                  <a:schemeClr val="tx1"/>
                </a:solidFill>
                <a:ea typeface="华文楷体" panose="02010600040101010101" pitchFamily="2" charset="-122"/>
              </a:rPr>
              <a:t>12</a:t>
            </a:r>
            <a:r>
              <a:rPr kumimoji="1" lang="zh-CN" altLang="en-US">
                <a:solidFill>
                  <a:schemeClr val="tx1"/>
                </a:solidFill>
                <a:ea typeface="华文楷体" panose="02010600040101010101" pitchFamily="2" charset="-122"/>
              </a:rPr>
              <a:t>月</a:t>
            </a:r>
            <a:r>
              <a:rPr kumimoji="1" lang="en-US" altLang="zh-CN">
                <a:solidFill>
                  <a:schemeClr val="tx1"/>
                </a:solidFill>
                <a:ea typeface="华文楷体" panose="02010600040101010101" pitchFamily="2" charset="-122"/>
              </a:rPr>
              <a:t>14</a:t>
            </a:r>
            <a:r>
              <a:rPr kumimoji="1" lang="zh-CN" altLang="en-US">
                <a:solidFill>
                  <a:schemeClr val="tx1"/>
                </a:solidFill>
                <a:ea typeface="华文楷体" panose="02010600040101010101" pitchFamily="2" charset="-122"/>
              </a:rPr>
              <a:t>日，普朗克在柏林德国物理学会宣读了</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关于正常光谱中能量分布定律的理论</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为题的论文</a:t>
            </a:r>
            <a:r>
              <a:rPr kumimoji="1" lang="zh-CN" altLang="en-US" sz="2800">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这一天，成为</a:t>
            </a:r>
            <a:r>
              <a:rPr kumimoji="1" lang="zh-CN" altLang="en-US">
                <a:solidFill>
                  <a:srgbClr val="0000FF"/>
                </a:solidFill>
                <a:ea typeface="华文楷体" panose="02010600040101010101" pitchFamily="2" charset="-122"/>
              </a:rPr>
              <a:t>量子论</a:t>
            </a:r>
            <a:r>
              <a:rPr kumimoji="1" lang="zh-CN" altLang="en-US">
                <a:solidFill>
                  <a:schemeClr val="tx1"/>
                </a:solidFill>
                <a:ea typeface="华文楷体" panose="02010600040101010101" pitchFamily="2" charset="-122"/>
              </a:rPr>
              <a:t>诞生的日子，是物理学新纪元的开始。普朗克获得</a:t>
            </a:r>
            <a:r>
              <a:rPr kumimoji="1" lang="en-US" altLang="zh-CN">
                <a:solidFill>
                  <a:srgbClr val="0000FF"/>
                </a:solidFill>
                <a:ea typeface="华文楷体" panose="02010600040101010101" pitchFamily="2" charset="-122"/>
              </a:rPr>
              <a:t>1918</a:t>
            </a:r>
            <a:r>
              <a:rPr kumimoji="1" lang="zh-CN" altLang="en-US">
                <a:solidFill>
                  <a:srgbClr val="0000FF"/>
                </a:solidFill>
                <a:ea typeface="华文楷体" panose="02010600040101010101" pitchFamily="2" charset="-122"/>
              </a:rPr>
              <a:t>年的诺贝尔物理学奖</a:t>
            </a:r>
            <a:r>
              <a:rPr kumimoji="1" lang="zh-CN" altLang="en-US">
                <a:solidFill>
                  <a:schemeClr val="tx1"/>
                </a:solidFill>
                <a:ea typeface="华文楷体" panose="02010600040101010101" pitchFamily="2" charset="-122"/>
              </a:rPr>
              <a:t>。</a:t>
            </a:r>
          </a:p>
        </p:txBody>
      </p:sp>
      <p:graphicFrame>
        <p:nvGraphicFramePr>
          <p:cNvPr id="53257" name="Object 9"/>
          <p:cNvGraphicFramePr>
            <a:graphicFrameLocks noChangeAspect="1"/>
          </p:cNvGraphicFramePr>
          <p:nvPr>
            <p:extLst>
              <p:ext uri="{D42A27DB-BD31-4B8C-83A1-F6EECF244321}">
                <p14:modId xmlns:p14="http://schemas.microsoft.com/office/powerpoint/2010/main" val="1209858536"/>
              </p:ext>
            </p:extLst>
          </p:nvPr>
        </p:nvGraphicFramePr>
        <p:xfrm>
          <a:off x="4678363" y="2273300"/>
          <a:ext cx="3897312" cy="457200"/>
        </p:xfrm>
        <a:graphic>
          <a:graphicData uri="http://schemas.openxmlformats.org/presentationml/2006/ole">
            <mc:AlternateContent xmlns:mc="http://schemas.openxmlformats.org/markup-compatibility/2006">
              <mc:Choice xmlns:v="urn:schemas-microsoft-com:vml" Requires="v">
                <p:oleObj spid="_x0000_s14381" name="Equation" r:id="rId4" imgW="1866900" imgH="228600" progId="Equation.3">
                  <p:embed/>
                </p:oleObj>
              </mc:Choice>
              <mc:Fallback>
                <p:oleObj name="Equation" r:id="rId4" imgW="1866900" imgH="228600"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363" y="2273300"/>
                        <a:ext cx="38973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3258" name="Picture 10" descr="t17_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852738"/>
            <a:ext cx="265906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9" name="Group 11"/>
          <p:cNvGrpSpPr>
            <a:grpSpLocks/>
          </p:cNvGrpSpPr>
          <p:nvPr/>
        </p:nvGrpSpPr>
        <p:grpSpPr bwMode="auto">
          <a:xfrm>
            <a:off x="611188" y="2205038"/>
            <a:ext cx="3743325" cy="722312"/>
            <a:chOff x="340" y="1387"/>
            <a:chExt cx="2358" cy="455"/>
          </a:xfrm>
        </p:grpSpPr>
        <p:grpSp>
          <p:nvGrpSpPr>
            <p:cNvPr id="14347" name="Group 173"/>
            <p:cNvGrpSpPr>
              <a:grpSpLocks/>
            </p:cNvGrpSpPr>
            <p:nvPr/>
          </p:nvGrpSpPr>
          <p:grpSpPr bwMode="auto">
            <a:xfrm>
              <a:off x="340" y="1387"/>
              <a:ext cx="2358" cy="455"/>
              <a:chOff x="483" y="3113"/>
              <a:chExt cx="2177" cy="408"/>
            </a:xfrm>
          </p:grpSpPr>
          <p:sp>
            <p:nvSpPr>
              <p:cNvPr id="14349"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4350"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4351"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4352"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4348" name="Object 17"/>
            <p:cNvGraphicFramePr>
              <a:graphicFrameLocks noChangeAspect="1"/>
            </p:cNvGraphicFramePr>
            <p:nvPr/>
          </p:nvGraphicFramePr>
          <p:xfrm>
            <a:off x="476" y="1483"/>
            <a:ext cx="2169" cy="266"/>
          </p:xfrm>
          <a:graphic>
            <a:graphicData uri="http://schemas.openxmlformats.org/presentationml/2006/ole">
              <mc:AlternateContent xmlns:mc="http://schemas.openxmlformats.org/markup-compatibility/2006">
                <mc:Choice xmlns:v="urn:schemas-microsoft-com:vml" Requires="v">
                  <p:oleObj spid="_x0000_s14382" name="公式" r:id="rId7" imgW="1497950" imgH="203112" progId="Equation.3">
                    <p:embed/>
                  </p:oleObj>
                </mc:Choice>
                <mc:Fallback>
                  <p:oleObj name="公式" r:id="rId7" imgW="1497950" imgH="203112"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483"/>
                          <a:ext cx="2169"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5">
                                            <p:txEl>
                                              <p:pRg st="0" end="0"/>
                                            </p:txEl>
                                          </p:spTgt>
                                        </p:tgtEl>
                                        <p:attrNameLst>
                                          <p:attrName>style.visibility</p:attrName>
                                        </p:attrNameLst>
                                      </p:cBhvr>
                                      <p:to>
                                        <p:strVal val="visible"/>
                                      </p:to>
                                    </p:set>
                                    <p:animEffect transition="in" filter="wipe(left)">
                                      <p:cBhvr>
                                        <p:cTn id="12" dur="500"/>
                                        <p:tgtEl>
                                          <p:spTgt spid="532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4">
                                            <p:txEl>
                                              <p:pRg st="0" end="0"/>
                                            </p:txEl>
                                          </p:spTgt>
                                        </p:tgtEl>
                                        <p:attrNameLst>
                                          <p:attrName>style.visibility</p:attrName>
                                        </p:attrNameLst>
                                      </p:cBhvr>
                                      <p:to>
                                        <p:strVal val="visible"/>
                                      </p:to>
                                    </p:set>
                                    <p:animEffect transition="in" filter="wipe(left)">
                                      <p:cBhvr>
                                        <p:cTn id="17" dur="500"/>
                                        <p:tgtEl>
                                          <p:spTgt spid="5325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xEl>
                                              <p:pRg st="0" end="0"/>
                                            </p:txEl>
                                          </p:spTgt>
                                        </p:tgtEl>
                                        <p:attrNameLst>
                                          <p:attrName>style.visibility</p:attrName>
                                        </p:attrNameLst>
                                      </p:cBhvr>
                                      <p:to>
                                        <p:strVal val="visible"/>
                                      </p:to>
                                    </p:set>
                                    <p:animEffect transition="in" filter="wipe(left)">
                                      <p:cBhvr>
                                        <p:cTn id="22" dur="500"/>
                                        <p:tgtEl>
                                          <p:spTgt spid="532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59"/>
                                        </p:tgtEl>
                                        <p:attrNameLst>
                                          <p:attrName>style.visibility</p:attrName>
                                        </p:attrNameLst>
                                      </p:cBhvr>
                                      <p:to>
                                        <p:strVal val="visible"/>
                                      </p:to>
                                    </p:set>
                                    <p:animEffect transition="in" filter="wipe(left)">
                                      <p:cBhvr>
                                        <p:cTn id="27" dur="500"/>
                                        <p:tgtEl>
                                          <p:spTgt spid="532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257"/>
                                        </p:tgtEl>
                                        <p:attrNameLst>
                                          <p:attrName>style.visibility</p:attrName>
                                        </p:attrNameLst>
                                      </p:cBhvr>
                                      <p:to>
                                        <p:strVal val="visible"/>
                                      </p:to>
                                    </p:set>
                                    <p:animEffect transition="in" filter="wipe(left)">
                                      <p:cBhvr>
                                        <p:cTn id="32" dur="500"/>
                                        <p:tgtEl>
                                          <p:spTgt spid="532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53258"/>
                                        </p:tgtEl>
                                        <p:attrNameLst>
                                          <p:attrName>style.visibility</p:attrName>
                                        </p:attrNameLst>
                                      </p:cBhvr>
                                      <p:to>
                                        <p:strVal val="visible"/>
                                      </p:to>
                                    </p:set>
                                    <p:animEffect transition="in" filter="blinds(vertical)">
                                      <p:cBhvr>
                                        <p:cTn id="37" dur="500"/>
                                        <p:tgtEl>
                                          <p:spTgt spid="532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2"/>
                                        </p:tgtEl>
                                        <p:attrNameLst>
                                          <p:attrName>style.visibility</p:attrName>
                                        </p:attrNameLst>
                                      </p:cBhvr>
                                      <p:to>
                                        <p:strVal val="visible"/>
                                      </p:to>
                                    </p:set>
                                    <p:animEffect transition="in" filter="wipe(left)">
                                      <p:cBhvr>
                                        <p:cTn id="42" dur="500"/>
                                        <p:tgtEl>
                                          <p:spTgt spid="532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6">
                                            <p:txEl>
                                              <p:pRg st="0" end="0"/>
                                            </p:txEl>
                                          </p:spTgt>
                                        </p:tgtEl>
                                        <p:attrNameLst>
                                          <p:attrName>style.visibility</p:attrName>
                                        </p:attrNameLst>
                                      </p:cBhvr>
                                      <p:to>
                                        <p:strVal val="visible"/>
                                      </p:to>
                                    </p:set>
                                    <p:animEffect transition="in" filter="wipe(left)">
                                      <p:cBhvr>
                                        <p:cTn id="47" dur="500"/>
                                        <p:tgtEl>
                                          <p:spTgt spid="532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utoUpdateAnimBg="0"/>
      <p:bldP spid="53253" grpId="0" build="p" autoUpdateAnimBg="0"/>
      <p:bldP spid="53254" grpId="0" build="p" autoUpdateAnimBg="0"/>
      <p:bldP spid="53255" grpId="0" build="p" autoUpdateAnimBg="0"/>
      <p:bldP spid="5325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176213" y="858838"/>
            <a:ext cx="497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2"/>
                </a:solidFill>
                <a:ea typeface="华文楷体" panose="02010600040101010101" pitchFamily="2" charset="-122"/>
              </a:rPr>
              <a:t>一、光电效应的实验规律</a:t>
            </a:r>
          </a:p>
        </p:txBody>
      </p:sp>
      <p:sp>
        <p:nvSpPr>
          <p:cNvPr id="59396" name="Text Box 4"/>
          <p:cNvSpPr txBox="1">
            <a:spLocks noChangeArrowheads="1"/>
          </p:cNvSpPr>
          <p:nvPr/>
        </p:nvSpPr>
        <p:spPr bwMode="auto">
          <a:xfrm>
            <a:off x="179388" y="1284288"/>
            <a:ext cx="6192837"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zh-CN" altLang="en-US">
                <a:solidFill>
                  <a:schemeClr val="tx1"/>
                </a:solidFill>
                <a:ea typeface="华文楷体" panose="02010600040101010101" pitchFamily="2" charset="-122"/>
              </a:rPr>
              <a:t>       物质</a:t>
            </a:r>
            <a:r>
              <a:rPr kumimoji="1" lang="zh-CN" altLang="en-US" smtClean="0">
                <a:solidFill>
                  <a:schemeClr val="tx1"/>
                </a:solidFill>
                <a:ea typeface="华文楷体" panose="02010600040101010101" pitchFamily="2" charset="-122"/>
              </a:rPr>
              <a:t>表面</a:t>
            </a:r>
            <a:r>
              <a:rPr kumimoji="1" lang="zh-CN" altLang="en-US" dirty="0">
                <a:solidFill>
                  <a:schemeClr val="tx1"/>
                </a:solidFill>
                <a:ea typeface="华文楷体" panose="02010600040101010101" pitchFamily="2" charset="-122"/>
              </a:rPr>
              <a:t>被光照射后释放电子的现象，称为</a:t>
            </a:r>
            <a:r>
              <a:rPr kumimoji="1" lang="zh-CN" altLang="en-US" dirty="0">
                <a:solidFill>
                  <a:srgbClr val="0000FF"/>
                </a:solidFill>
                <a:ea typeface="华文楷体" panose="02010600040101010101" pitchFamily="2" charset="-122"/>
              </a:rPr>
              <a:t>光电效应，</a:t>
            </a:r>
            <a:r>
              <a:rPr kumimoji="1" lang="zh-CN" altLang="en-US" dirty="0">
                <a:solidFill>
                  <a:schemeClr val="tx1"/>
                </a:solidFill>
                <a:ea typeface="华文楷体" panose="02010600040101010101" pitchFamily="2" charset="-122"/>
              </a:rPr>
              <a:t>逸出的电子叫</a:t>
            </a:r>
            <a:r>
              <a:rPr kumimoji="1" lang="zh-CN" altLang="en-US" dirty="0">
                <a:solidFill>
                  <a:srgbClr val="0000FF"/>
                </a:solidFill>
                <a:ea typeface="华文楷体" panose="02010600040101010101" pitchFamily="2" charset="-122"/>
              </a:rPr>
              <a:t>光电子</a:t>
            </a:r>
            <a:r>
              <a:rPr kumimoji="1" lang="zh-CN" altLang="en-US" dirty="0">
                <a:solidFill>
                  <a:schemeClr val="tx1"/>
                </a:solidFill>
                <a:ea typeface="华文楷体" panose="02010600040101010101" pitchFamily="2" charset="-122"/>
              </a:rPr>
              <a:t>。 </a:t>
            </a:r>
          </a:p>
        </p:txBody>
      </p:sp>
      <p:sp>
        <p:nvSpPr>
          <p:cNvPr id="59451" name="Rectangle 59"/>
          <p:cNvSpPr>
            <a:spLocks noChangeArrowheads="1"/>
          </p:cNvSpPr>
          <p:nvPr/>
        </p:nvSpPr>
        <p:spPr bwMode="auto">
          <a:xfrm>
            <a:off x="3995738" y="858838"/>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a:t>
            </a:r>
            <a:r>
              <a:rPr kumimoji="1" lang="en-US" altLang="zh-CN">
                <a:solidFill>
                  <a:srgbClr val="0000FF"/>
                </a:solidFill>
                <a:ea typeface="华文楷体" panose="02010600040101010101" pitchFamily="2" charset="-122"/>
              </a:rPr>
              <a:t>1887</a:t>
            </a:r>
            <a:r>
              <a:rPr kumimoji="1" lang="zh-CN" altLang="en-US">
                <a:solidFill>
                  <a:srgbClr val="0000FF"/>
                </a:solidFill>
                <a:ea typeface="华文楷体" panose="02010600040101010101" pitchFamily="2" charset="-122"/>
              </a:rPr>
              <a:t>年，赫兹）</a:t>
            </a:r>
          </a:p>
        </p:txBody>
      </p:sp>
      <p:grpSp>
        <p:nvGrpSpPr>
          <p:cNvPr id="59452" name="Group 60"/>
          <p:cNvGrpSpPr>
            <a:grpSpLocks/>
          </p:cNvGrpSpPr>
          <p:nvPr/>
        </p:nvGrpSpPr>
        <p:grpSpPr bwMode="auto">
          <a:xfrm>
            <a:off x="1620838" y="234950"/>
            <a:ext cx="6191250" cy="576263"/>
            <a:chOff x="930" y="0"/>
            <a:chExt cx="3900" cy="476"/>
          </a:xfrm>
        </p:grpSpPr>
        <p:grpSp>
          <p:nvGrpSpPr>
            <p:cNvPr id="15403" name="Group 32"/>
            <p:cNvGrpSpPr>
              <a:grpSpLocks/>
            </p:cNvGrpSpPr>
            <p:nvPr/>
          </p:nvGrpSpPr>
          <p:grpSpPr bwMode="auto">
            <a:xfrm>
              <a:off x="930" y="0"/>
              <a:ext cx="3855" cy="476"/>
              <a:chOff x="1450" y="7"/>
              <a:chExt cx="3039" cy="401"/>
            </a:xfrm>
          </p:grpSpPr>
          <p:sp>
            <p:nvSpPr>
              <p:cNvPr id="1540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40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40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40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15404" name="Text Box 66"/>
            <p:cNvSpPr txBox="1">
              <a:spLocks noChangeArrowheads="1"/>
            </p:cNvSpPr>
            <p:nvPr/>
          </p:nvSpPr>
          <p:spPr bwMode="auto">
            <a:xfrm>
              <a:off x="930" y="73"/>
              <a:ext cx="390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90000"/>
                </a:lnSpc>
                <a:spcBef>
                  <a:spcPct val="50000"/>
                </a:spcBef>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19.2   </a:t>
              </a:r>
              <a:r>
                <a:rPr kumimoji="1" lang="zh-CN" altLang="en-US" sz="2800" dirty="0">
                  <a:solidFill>
                    <a:schemeClr val="tx1"/>
                  </a:solidFill>
                  <a:ea typeface="华文楷体" panose="02010600040101010101" pitchFamily="2" charset="-122"/>
                </a:rPr>
                <a:t>光电效应  爱因斯坦光子理论       </a:t>
              </a:r>
              <a:endParaRPr kumimoji="1" lang="zh-CN" altLang="en-US" sz="2800" i="1" dirty="0">
                <a:solidFill>
                  <a:srgbClr val="0000FF"/>
                </a:solidFill>
                <a:ea typeface="华文楷体" panose="02010600040101010101" pitchFamily="2" charset="-122"/>
              </a:endParaRPr>
            </a:p>
          </p:txBody>
        </p:sp>
      </p:grpSp>
      <p:sp>
        <p:nvSpPr>
          <p:cNvPr id="59459" name="Rectangle 67"/>
          <p:cNvSpPr>
            <a:spLocks noChangeArrowheads="1"/>
          </p:cNvSpPr>
          <p:nvPr/>
        </p:nvSpPr>
        <p:spPr bwMode="auto">
          <a:xfrm>
            <a:off x="250825" y="2252663"/>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实验规律</a:t>
            </a:r>
          </a:p>
        </p:txBody>
      </p:sp>
      <p:sp>
        <p:nvSpPr>
          <p:cNvPr id="59460" name="Rectangle 68"/>
          <p:cNvSpPr>
            <a:spLocks noChangeArrowheads="1"/>
          </p:cNvSpPr>
          <p:nvPr/>
        </p:nvSpPr>
        <p:spPr bwMode="auto">
          <a:xfrm>
            <a:off x="611188" y="3908425"/>
            <a:ext cx="547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en-US" sz="2000">
                <a:solidFill>
                  <a:srgbClr val="0000FF"/>
                </a:solidFill>
                <a:ea typeface="华文楷体" panose="02010600040101010101" pitchFamily="2" charset="-122"/>
              </a:rPr>
              <a:t>②</a:t>
            </a:r>
            <a:r>
              <a:rPr kumimoji="1" lang="en-US" altLang="zh-CN" sz="2000">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饱和光电流 </a:t>
            </a:r>
            <a:r>
              <a:rPr kumimoji="1" lang="en-US" altLang="zh-CN" i="1">
                <a:solidFill>
                  <a:srgbClr val="0000FF"/>
                </a:solidFill>
                <a:ea typeface="华文楷体" panose="02010600040101010101" pitchFamily="2" charset="-122"/>
              </a:rPr>
              <a:t>I</a:t>
            </a:r>
            <a:r>
              <a:rPr kumimoji="1" lang="en-US" altLang="zh-CN" i="1" baseline="-25000">
                <a:solidFill>
                  <a:srgbClr val="0000FF"/>
                </a:solidFill>
                <a:ea typeface="华文楷体" panose="02010600040101010101" pitchFamily="2" charset="-122"/>
              </a:rPr>
              <a:t>s</a:t>
            </a:r>
            <a:r>
              <a:rPr kumimoji="1" lang="en-US" altLang="zh-CN" i="1">
                <a:solidFill>
                  <a:srgbClr val="0000FF"/>
                </a:solidFill>
                <a:ea typeface="华文楷体" panose="02010600040101010101" pitchFamily="2" charset="-122"/>
              </a:rPr>
              <a:t>  </a:t>
            </a:r>
            <a:r>
              <a:rPr kumimoji="1" lang="zh-CN" altLang="zh-CN">
                <a:solidFill>
                  <a:srgbClr val="0000FF"/>
                </a:solidFill>
                <a:ea typeface="华文楷体" panose="02010600040101010101" pitchFamily="2" charset="-122"/>
              </a:rPr>
              <a:t>与</a:t>
            </a:r>
            <a:r>
              <a:rPr kumimoji="1" lang="zh-CN" altLang="en-US">
                <a:solidFill>
                  <a:srgbClr val="0000FF"/>
                </a:solidFill>
                <a:ea typeface="华文楷体" panose="02010600040101010101" pitchFamily="2" charset="-122"/>
              </a:rPr>
              <a:t>入射光强成正比。</a:t>
            </a:r>
          </a:p>
        </p:txBody>
      </p:sp>
      <p:grpSp>
        <p:nvGrpSpPr>
          <p:cNvPr id="59461" name="Group 69"/>
          <p:cNvGrpSpPr>
            <a:grpSpLocks/>
          </p:cNvGrpSpPr>
          <p:nvPr/>
        </p:nvGrpSpPr>
        <p:grpSpPr bwMode="auto">
          <a:xfrm>
            <a:off x="6156325" y="3357563"/>
            <a:ext cx="2520950" cy="1706562"/>
            <a:chOff x="3810" y="2432"/>
            <a:chExt cx="1801" cy="1681"/>
          </a:xfrm>
        </p:grpSpPr>
        <p:sp>
          <p:nvSpPr>
            <p:cNvPr id="15388" name="Rectangle 70"/>
            <p:cNvSpPr>
              <a:spLocks noChangeArrowheads="1"/>
            </p:cNvSpPr>
            <p:nvPr/>
          </p:nvSpPr>
          <p:spPr bwMode="auto">
            <a:xfrm>
              <a:off x="3810" y="2432"/>
              <a:ext cx="1801" cy="1653"/>
            </a:xfrm>
            <a:prstGeom prst="rect">
              <a:avLst/>
            </a:prstGeom>
            <a:solidFill>
              <a:schemeClr val="bg1"/>
            </a:soli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cxnSp>
          <p:nvCxnSpPr>
            <p:cNvPr id="15389" name="AutoShape 71"/>
            <p:cNvCxnSpPr>
              <a:cxnSpLocks noChangeShapeType="1"/>
              <a:stCxn id="15388" idx="0"/>
            </p:cNvCxnSpPr>
            <p:nvPr/>
          </p:nvCxnSpPr>
          <p:spPr bwMode="auto">
            <a:xfrm rot="-5400000" flipH="1" flipV="1">
              <a:off x="4211" y="2314"/>
              <a:ext cx="382" cy="618"/>
            </a:xfrm>
            <a:prstGeom prst="curvedConnector4">
              <a:avLst>
                <a:gd name="adj1" fmla="val -34125"/>
                <a:gd name="adj2" fmla="val -165745"/>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390" name="Line 72"/>
            <p:cNvSpPr>
              <a:spLocks noChangeShapeType="1"/>
            </p:cNvSpPr>
            <p:nvPr/>
          </p:nvSpPr>
          <p:spPr bwMode="auto">
            <a:xfrm flipV="1">
              <a:off x="3974" y="3802"/>
              <a:ext cx="1555"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15391" name="Line 73"/>
            <p:cNvSpPr>
              <a:spLocks noChangeShapeType="1"/>
            </p:cNvSpPr>
            <p:nvPr/>
          </p:nvSpPr>
          <p:spPr bwMode="auto">
            <a:xfrm flipV="1">
              <a:off x="4352" y="2586"/>
              <a:ext cx="0" cy="1216"/>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15392" name="Line 74"/>
            <p:cNvSpPr>
              <a:spLocks noChangeShapeType="1"/>
            </p:cNvSpPr>
            <p:nvPr/>
          </p:nvSpPr>
          <p:spPr bwMode="auto">
            <a:xfrm>
              <a:off x="4352" y="3145"/>
              <a:ext cx="98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15393" name="Line 75"/>
            <p:cNvSpPr>
              <a:spLocks noChangeShapeType="1"/>
            </p:cNvSpPr>
            <p:nvPr/>
          </p:nvSpPr>
          <p:spPr bwMode="auto">
            <a:xfrm>
              <a:off x="4352" y="2882"/>
              <a:ext cx="98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15394" name="Object 76"/>
            <p:cNvGraphicFramePr>
              <a:graphicFrameLocks noChangeAspect="1"/>
            </p:cNvGraphicFramePr>
            <p:nvPr/>
          </p:nvGraphicFramePr>
          <p:xfrm>
            <a:off x="4386" y="2490"/>
            <a:ext cx="118" cy="240"/>
          </p:xfrm>
          <a:graphic>
            <a:graphicData uri="http://schemas.openxmlformats.org/presentationml/2006/ole">
              <mc:AlternateContent xmlns:mc="http://schemas.openxmlformats.org/markup-compatibility/2006">
                <mc:Choice xmlns:v="urn:schemas-microsoft-com:vml" Requires="v">
                  <p:oleObj spid="_x0000_s15535" name="公式" r:id="rId4" imgW="101468" imgH="177569" progId="Equation.3">
                    <p:embed/>
                  </p:oleObj>
                </mc:Choice>
                <mc:Fallback>
                  <p:oleObj name="公式" r:id="rId4" imgW="101468" imgH="177569" progId="Equation.3">
                    <p:embed/>
                    <p:pic>
                      <p:nvPicPr>
                        <p:cNvPr id="0" name="Picture 1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 y="2490"/>
                          <a:ext cx="11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5" name="Object 77"/>
            <p:cNvGraphicFramePr>
              <a:graphicFrameLocks noChangeAspect="1"/>
            </p:cNvGraphicFramePr>
            <p:nvPr/>
          </p:nvGraphicFramePr>
          <p:xfrm>
            <a:off x="4260" y="3824"/>
            <a:ext cx="230" cy="289"/>
          </p:xfrm>
          <a:graphic>
            <a:graphicData uri="http://schemas.openxmlformats.org/presentationml/2006/ole">
              <mc:AlternateContent xmlns:mc="http://schemas.openxmlformats.org/markup-compatibility/2006">
                <mc:Choice xmlns:v="urn:schemas-microsoft-com:vml" Requires="v">
                  <p:oleObj spid="_x0000_s15536" name="Equation" r:id="rId6" imgW="126835" imgH="139518" progId="Equation.3">
                    <p:embed/>
                  </p:oleObj>
                </mc:Choice>
                <mc:Fallback>
                  <p:oleObj name="Equation" r:id="rId6" imgW="126835" imgH="139518" progId="Equation.3">
                    <p:embed/>
                    <p:pic>
                      <p:nvPicPr>
                        <p:cNvPr id="0" name="Picture 1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0" y="3824"/>
                          <a:ext cx="230"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96" name="Object 78"/>
            <p:cNvGraphicFramePr>
              <a:graphicFrameLocks noChangeAspect="1"/>
            </p:cNvGraphicFramePr>
            <p:nvPr/>
          </p:nvGraphicFramePr>
          <p:xfrm>
            <a:off x="5369" y="3853"/>
            <a:ext cx="168" cy="207"/>
          </p:xfrm>
          <a:graphic>
            <a:graphicData uri="http://schemas.openxmlformats.org/presentationml/2006/ole">
              <mc:AlternateContent xmlns:mc="http://schemas.openxmlformats.org/markup-compatibility/2006">
                <mc:Choice xmlns:v="urn:schemas-microsoft-com:vml" Requires="v">
                  <p:oleObj spid="_x0000_s15537" name="公式" r:id="rId8" imgW="164814" imgH="177492" progId="Equation.3">
                    <p:embed/>
                  </p:oleObj>
                </mc:Choice>
                <mc:Fallback>
                  <p:oleObj name="公式" r:id="rId8" imgW="164814" imgH="177492" progId="Equation.3">
                    <p:embed/>
                    <p:pic>
                      <p:nvPicPr>
                        <p:cNvPr id="0" name="Picture 1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9" y="3853"/>
                          <a:ext cx="168"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7" name="Freeform 79"/>
            <p:cNvSpPr>
              <a:spLocks/>
            </p:cNvSpPr>
            <p:nvPr/>
          </p:nvSpPr>
          <p:spPr bwMode="auto">
            <a:xfrm>
              <a:off x="4065" y="3135"/>
              <a:ext cx="1270" cy="661"/>
            </a:xfrm>
            <a:custGeom>
              <a:avLst/>
              <a:gdLst>
                <a:gd name="T0" fmla="*/ 0 w 1489"/>
                <a:gd name="T1" fmla="*/ 661 h 729"/>
                <a:gd name="T2" fmla="*/ 165 w 1489"/>
                <a:gd name="T3" fmla="*/ 624 h 729"/>
                <a:gd name="T4" fmla="*/ 308 w 1489"/>
                <a:gd name="T5" fmla="*/ 537 h 729"/>
                <a:gd name="T6" fmla="*/ 446 w 1489"/>
                <a:gd name="T7" fmla="*/ 368 h 729"/>
                <a:gd name="T8" fmla="*/ 600 w 1489"/>
                <a:gd name="T9" fmla="*/ 123 h 729"/>
                <a:gd name="T10" fmla="*/ 693 w 1489"/>
                <a:gd name="T11" fmla="*/ 24 h 729"/>
                <a:gd name="T12" fmla="*/ 891 w 1489"/>
                <a:gd name="T13" fmla="*/ 4 h 729"/>
                <a:gd name="T14" fmla="*/ 1270 w 1489"/>
                <a:gd name="T15" fmla="*/ 4 h 7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15398" name="Freeform 80"/>
            <p:cNvSpPr>
              <a:spLocks/>
            </p:cNvSpPr>
            <p:nvPr/>
          </p:nvSpPr>
          <p:spPr bwMode="auto">
            <a:xfrm>
              <a:off x="4065" y="2869"/>
              <a:ext cx="1280" cy="933"/>
            </a:xfrm>
            <a:custGeom>
              <a:avLst/>
              <a:gdLst>
                <a:gd name="T0" fmla="*/ 0 w 1501"/>
                <a:gd name="T1" fmla="*/ 933 h 1030"/>
                <a:gd name="T2" fmla="*/ 231 w 1501"/>
                <a:gd name="T3" fmla="*/ 792 h 1030"/>
                <a:gd name="T4" fmla="*/ 379 w 1501"/>
                <a:gd name="T5" fmla="*/ 531 h 1030"/>
                <a:gd name="T6" fmla="*/ 473 w 1501"/>
                <a:gd name="T7" fmla="*/ 245 h 1030"/>
                <a:gd name="T8" fmla="*/ 583 w 1501"/>
                <a:gd name="T9" fmla="*/ 65 h 1030"/>
                <a:gd name="T10" fmla="*/ 799 w 1501"/>
                <a:gd name="T11" fmla="*/ 9 h 1030"/>
                <a:gd name="T12" fmla="*/ 1280 w 1501"/>
                <a:gd name="T13" fmla="*/ 9 h 10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15399" name="Object 81"/>
            <p:cNvGraphicFramePr>
              <a:graphicFrameLocks noChangeAspect="1"/>
            </p:cNvGraphicFramePr>
            <p:nvPr/>
          </p:nvGraphicFramePr>
          <p:xfrm>
            <a:off x="3848" y="3832"/>
            <a:ext cx="340" cy="257"/>
          </p:xfrm>
          <a:graphic>
            <a:graphicData uri="http://schemas.openxmlformats.org/presentationml/2006/ole">
              <mc:AlternateContent xmlns:mc="http://schemas.openxmlformats.org/markup-compatibility/2006">
                <mc:Choice xmlns:v="urn:schemas-microsoft-com:vml" Requires="v">
                  <p:oleObj spid="_x0000_s15538" name="公式" r:id="rId10" imgW="330200" imgH="228600" progId="Equation.3">
                    <p:embed/>
                  </p:oleObj>
                </mc:Choice>
                <mc:Fallback>
                  <p:oleObj name="公式" r:id="rId10" imgW="330200" imgH="228600" progId="Equation.3">
                    <p:embed/>
                    <p:pic>
                      <p:nvPicPr>
                        <p:cNvPr id="0" name="Picture 1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8" y="3832"/>
                          <a:ext cx="340"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0" name="Object 82"/>
            <p:cNvGraphicFramePr>
              <a:graphicFrameLocks noChangeAspect="1"/>
            </p:cNvGraphicFramePr>
            <p:nvPr/>
          </p:nvGraphicFramePr>
          <p:xfrm>
            <a:off x="4838" y="2676"/>
            <a:ext cx="705" cy="475"/>
          </p:xfrm>
          <a:graphic>
            <a:graphicData uri="http://schemas.openxmlformats.org/presentationml/2006/ole">
              <mc:AlternateContent xmlns:mc="http://schemas.openxmlformats.org/markup-compatibility/2006">
                <mc:Choice xmlns:v="urn:schemas-microsoft-com:vml" Requires="v">
                  <p:oleObj spid="_x0000_s15539" name="公式" r:id="rId12" imgW="660400" imgH="457200" progId="Equation.3">
                    <p:embed/>
                  </p:oleObj>
                </mc:Choice>
                <mc:Fallback>
                  <p:oleObj name="公式" r:id="rId12" imgW="660400" imgH="457200" progId="Equation.3">
                    <p:embed/>
                    <p:pic>
                      <p:nvPicPr>
                        <p:cNvPr id="0" name="Picture 1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8" y="2676"/>
                          <a:ext cx="705"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1" name="Object 83"/>
            <p:cNvGraphicFramePr>
              <a:graphicFrameLocks noChangeAspect="1"/>
            </p:cNvGraphicFramePr>
            <p:nvPr/>
          </p:nvGraphicFramePr>
          <p:xfrm>
            <a:off x="4043" y="2993"/>
            <a:ext cx="251" cy="308"/>
          </p:xfrm>
          <a:graphic>
            <a:graphicData uri="http://schemas.openxmlformats.org/presentationml/2006/ole">
              <mc:AlternateContent xmlns:mc="http://schemas.openxmlformats.org/markup-compatibility/2006">
                <mc:Choice xmlns:v="urn:schemas-microsoft-com:vml" Requires="v">
                  <p:oleObj spid="_x0000_s15540" name="公式" r:id="rId14" imgW="215713" imgH="241091" progId="Equation.3">
                    <p:embed/>
                  </p:oleObj>
                </mc:Choice>
                <mc:Fallback>
                  <p:oleObj name="公式" r:id="rId14" imgW="215713" imgH="241091" progId="Equation.3">
                    <p:embed/>
                    <p:pic>
                      <p:nvPicPr>
                        <p:cNvPr id="0" name="Picture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43" y="2993"/>
                          <a:ext cx="25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2" name="Object 84"/>
            <p:cNvGraphicFramePr>
              <a:graphicFrameLocks noChangeAspect="1"/>
            </p:cNvGraphicFramePr>
            <p:nvPr/>
          </p:nvGraphicFramePr>
          <p:xfrm>
            <a:off x="4065" y="2672"/>
            <a:ext cx="254" cy="306"/>
          </p:xfrm>
          <a:graphic>
            <a:graphicData uri="http://schemas.openxmlformats.org/presentationml/2006/ole">
              <mc:AlternateContent xmlns:mc="http://schemas.openxmlformats.org/markup-compatibility/2006">
                <mc:Choice xmlns:v="urn:schemas-microsoft-com:vml" Requires="v">
                  <p:oleObj spid="_x0000_s15541" name="公式" r:id="rId16" imgW="203112" imgH="241195" progId="Equation.3">
                    <p:embed/>
                  </p:oleObj>
                </mc:Choice>
                <mc:Fallback>
                  <p:oleObj name="公式" r:id="rId16" imgW="203112" imgH="241195" progId="Equation.3">
                    <p:embed/>
                    <p:pic>
                      <p:nvPicPr>
                        <p:cNvPr id="0" name="Picture 1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5" y="2672"/>
                          <a:ext cx="25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9477" name="Rectangle 85"/>
          <p:cNvSpPr>
            <a:spLocks noChangeArrowheads="1"/>
          </p:cNvSpPr>
          <p:nvPr/>
        </p:nvSpPr>
        <p:spPr bwMode="auto">
          <a:xfrm>
            <a:off x="252413" y="4365625"/>
            <a:ext cx="59039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sz="2000">
                <a:solidFill>
                  <a:srgbClr val="0000FF"/>
                </a:solidFill>
                <a:ea typeface="华文楷体" panose="02010600040101010101" pitchFamily="2" charset="-122"/>
              </a:rPr>
              <a:t>      </a:t>
            </a:r>
            <a:r>
              <a:rPr kumimoji="1" lang="en-US" altLang="en-US" sz="2000">
                <a:solidFill>
                  <a:srgbClr val="0000FF"/>
                </a:solidFill>
                <a:ea typeface="华文楷体" panose="02010600040101010101" pitchFamily="2" charset="-122"/>
              </a:rPr>
              <a:t>③</a:t>
            </a:r>
            <a:r>
              <a:rPr kumimoji="1" lang="zh-CN" altLang="en-US">
                <a:solidFill>
                  <a:srgbClr val="0000FF"/>
                </a:solidFill>
                <a:ea typeface="华文楷体" panose="02010600040101010101" pitchFamily="2" charset="-122"/>
              </a:rPr>
              <a:t>光电子最大初动能（</a:t>
            </a:r>
            <a:r>
              <a:rPr kumimoji="1" lang="en-US" altLang="zh-CN">
                <a:solidFill>
                  <a:srgbClr val="0000FF"/>
                </a:solidFill>
                <a:ea typeface="华文楷体" panose="02010600040101010101" pitchFamily="2" charset="-122"/>
              </a:rPr>
              <a:t>遏止电压</a:t>
            </a:r>
            <a:r>
              <a:rPr kumimoji="1" lang="zh-CN" altLang="en-US">
                <a:solidFill>
                  <a:srgbClr val="0000FF"/>
                </a:solidFill>
                <a:ea typeface="华文楷体" panose="02010600040101010101" pitchFamily="2" charset="-122"/>
              </a:rPr>
              <a:t>）和入射光频率</a:t>
            </a:r>
            <a:r>
              <a:rPr kumimoji="1" lang="en-US" altLang="zh-CN" sz="2000" i="1">
                <a:solidFill>
                  <a:srgbClr val="0000FF"/>
                </a:solidFill>
                <a:ea typeface="华文楷体" panose="02010600040101010101" pitchFamily="2" charset="-122"/>
              </a:rPr>
              <a:t>ν</a:t>
            </a:r>
            <a:r>
              <a:rPr kumimoji="1" lang="en-US" altLang="zh-CN" i="1">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成线性关系，与入射光的强度无关。</a:t>
            </a:r>
          </a:p>
        </p:txBody>
      </p:sp>
      <p:sp>
        <p:nvSpPr>
          <p:cNvPr id="59478" name="Rectangle 86"/>
          <p:cNvSpPr>
            <a:spLocks noChangeArrowheads="1"/>
          </p:cNvSpPr>
          <p:nvPr/>
        </p:nvSpPr>
        <p:spPr bwMode="auto">
          <a:xfrm>
            <a:off x="611188" y="2684463"/>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①</a:t>
            </a:r>
            <a:r>
              <a:rPr kumimoji="1" lang="zh-CN" altLang="en-US" sz="2000">
                <a:solidFill>
                  <a:schemeClr val="tx1"/>
                </a:solidFill>
                <a:ea typeface="华文楷体" panose="02010600040101010101" pitchFamily="2" charset="-122"/>
              </a:rPr>
              <a:t> </a:t>
            </a:r>
            <a:r>
              <a:rPr kumimoji="1" lang="zh-CN" altLang="en-US">
                <a:solidFill>
                  <a:srgbClr val="0000FF"/>
                </a:solidFill>
                <a:ea typeface="华文楷体" panose="02010600040101010101" pitchFamily="2" charset="-122"/>
              </a:rPr>
              <a:t>存在截止频率</a:t>
            </a:r>
            <a:r>
              <a:rPr kumimoji="1" lang="en-US" altLang="zh-CN" sz="2000" i="1">
                <a:solidFill>
                  <a:srgbClr val="0000FF"/>
                </a:solidFill>
                <a:ea typeface="华文楷体" panose="02010600040101010101" pitchFamily="2" charset="-122"/>
              </a:rPr>
              <a:t>ν</a:t>
            </a:r>
            <a:r>
              <a:rPr kumimoji="1" lang="en-US" altLang="zh-CN" sz="2000" baseline="-25000">
                <a:solidFill>
                  <a:srgbClr val="0000FF"/>
                </a:solidFill>
                <a:ea typeface="华文楷体" panose="02010600040101010101" pitchFamily="2" charset="-122"/>
              </a:rPr>
              <a:t>0</a:t>
            </a:r>
            <a:r>
              <a:rPr kumimoji="1" lang="zh-CN" altLang="en-US" sz="2000" baseline="-25000">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（红限频率）</a:t>
            </a:r>
          </a:p>
        </p:txBody>
      </p:sp>
      <p:sp>
        <p:nvSpPr>
          <p:cNvPr id="59479" name="Rectangle 87"/>
          <p:cNvSpPr>
            <a:spLocks noChangeArrowheads="1"/>
          </p:cNvSpPr>
          <p:nvPr/>
        </p:nvSpPr>
        <p:spPr bwMode="auto">
          <a:xfrm>
            <a:off x="649288" y="6211888"/>
            <a:ext cx="2338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en-US" sz="2000">
                <a:solidFill>
                  <a:srgbClr val="0000FF"/>
                </a:solidFill>
                <a:ea typeface="华文楷体" panose="02010600040101010101" pitchFamily="2" charset="-122"/>
              </a:rPr>
              <a:t>④</a:t>
            </a:r>
            <a:r>
              <a:rPr kumimoji="1" lang="en-US" altLang="zh-CN" sz="2000">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瞬时性</a:t>
            </a:r>
          </a:p>
        </p:txBody>
      </p:sp>
      <p:sp>
        <p:nvSpPr>
          <p:cNvPr id="59480" name="Text Box 88"/>
          <p:cNvSpPr txBox="1">
            <a:spLocks noChangeArrowheads="1"/>
          </p:cNvSpPr>
          <p:nvPr/>
        </p:nvSpPr>
        <p:spPr bwMode="auto">
          <a:xfrm>
            <a:off x="395288" y="3116263"/>
            <a:ext cx="5759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hangingPunct="1">
              <a:lnSpc>
                <a:spcPct val="110000"/>
              </a:lnSpc>
              <a:buClrTx/>
              <a:buSzTx/>
              <a:buFontTx/>
              <a:buNone/>
            </a:pPr>
            <a:r>
              <a:rPr kumimoji="1" lang="zh-CN" altLang="en-US" sz="2000">
                <a:solidFill>
                  <a:schemeClr val="tx1"/>
                </a:solidFill>
                <a:ea typeface="华文楷体" panose="02010600040101010101" pitchFamily="2" charset="-122"/>
              </a:rPr>
              <a:t>       对于某种金属，只有当入射光的频率</a:t>
            </a:r>
            <a:r>
              <a:rPr kumimoji="1" lang="en-US" altLang="zh-CN" sz="2000" i="1">
                <a:solidFill>
                  <a:schemeClr val="tx1"/>
                </a:solidFill>
                <a:ea typeface="华文楷体" panose="02010600040101010101" pitchFamily="2" charset="-122"/>
              </a:rPr>
              <a:t>ν </a:t>
            </a:r>
            <a:r>
              <a:rPr kumimoji="1" lang="en-US" altLang="zh-CN" sz="2000">
                <a:solidFill>
                  <a:schemeClr val="tx1"/>
                </a:solidFill>
                <a:ea typeface="华文楷体" panose="02010600040101010101" pitchFamily="2" charset="-122"/>
              </a:rPr>
              <a:t>&gt;</a:t>
            </a:r>
            <a:r>
              <a:rPr kumimoji="1" lang="en-US" altLang="zh-CN" sz="2000" i="1">
                <a:solidFill>
                  <a:schemeClr val="tx1"/>
                </a:solidFill>
                <a:ea typeface="华文楷体" panose="02010600040101010101" pitchFamily="2" charset="-122"/>
              </a:rPr>
              <a:t>ν</a:t>
            </a:r>
            <a:r>
              <a:rPr kumimoji="1" lang="en-US" altLang="zh-CN" sz="2000" baseline="-25000">
                <a:solidFill>
                  <a:schemeClr val="tx1"/>
                </a:solidFill>
                <a:ea typeface="华文楷体" panose="02010600040101010101" pitchFamily="2" charset="-122"/>
              </a:rPr>
              <a:t>0</a:t>
            </a:r>
            <a:r>
              <a:rPr kumimoji="1" lang="zh-CN" altLang="en-US" sz="2000">
                <a:solidFill>
                  <a:schemeClr val="tx1"/>
                </a:solidFill>
                <a:ea typeface="华文楷体" panose="02010600040101010101" pitchFamily="2" charset="-122"/>
              </a:rPr>
              <a:t>时，才会产生光电效应。</a:t>
            </a:r>
          </a:p>
        </p:txBody>
      </p:sp>
      <p:grpSp>
        <p:nvGrpSpPr>
          <p:cNvPr id="59481" name="Group 89"/>
          <p:cNvGrpSpPr>
            <a:grpSpLocks/>
          </p:cNvGrpSpPr>
          <p:nvPr/>
        </p:nvGrpSpPr>
        <p:grpSpPr bwMode="auto">
          <a:xfrm>
            <a:off x="1258888" y="5300663"/>
            <a:ext cx="4176712" cy="866775"/>
            <a:chOff x="657" y="2931"/>
            <a:chExt cx="2575" cy="546"/>
          </a:xfrm>
        </p:grpSpPr>
        <p:grpSp>
          <p:nvGrpSpPr>
            <p:cNvPr id="15379" name="Group 90"/>
            <p:cNvGrpSpPr>
              <a:grpSpLocks/>
            </p:cNvGrpSpPr>
            <p:nvPr/>
          </p:nvGrpSpPr>
          <p:grpSpPr bwMode="auto">
            <a:xfrm>
              <a:off x="657" y="2931"/>
              <a:ext cx="1633" cy="546"/>
              <a:chOff x="2426" y="2750"/>
              <a:chExt cx="1633" cy="546"/>
            </a:xfrm>
          </p:grpSpPr>
          <p:grpSp>
            <p:nvGrpSpPr>
              <p:cNvPr id="15382" name="Group 173"/>
              <p:cNvGrpSpPr>
                <a:grpSpLocks/>
              </p:cNvGrpSpPr>
              <p:nvPr/>
            </p:nvGrpSpPr>
            <p:grpSpPr bwMode="auto">
              <a:xfrm>
                <a:off x="2426" y="2750"/>
                <a:ext cx="1633" cy="546"/>
                <a:chOff x="483" y="3113"/>
                <a:chExt cx="2177" cy="408"/>
              </a:xfrm>
            </p:grpSpPr>
            <p:sp>
              <p:nvSpPr>
                <p:cNvPr id="1538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38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38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38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5383" name="Object 96"/>
              <p:cNvGraphicFramePr>
                <a:graphicFrameLocks noChangeAspect="1"/>
              </p:cNvGraphicFramePr>
              <p:nvPr/>
            </p:nvGraphicFramePr>
            <p:xfrm>
              <a:off x="2608" y="2750"/>
              <a:ext cx="1355" cy="499"/>
            </p:xfrm>
            <a:graphic>
              <a:graphicData uri="http://schemas.openxmlformats.org/presentationml/2006/ole">
                <mc:AlternateContent xmlns:mc="http://schemas.openxmlformats.org/markup-compatibility/2006">
                  <mc:Choice xmlns:v="urn:schemas-microsoft-com:vml" Requires="v">
                    <p:oleObj spid="_x0000_s15542" name="公式" r:id="rId18" imgW="926698" imgH="406224" progId="Equation.3">
                      <p:embed/>
                    </p:oleObj>
                  </mc:Choice>
                  <mc:Fallback>
                    <p:oleObj name="公式" r:id="rId18" imgW="926698" imgH="406224" progId="Equation.3">
                      <p:embed/>
                      <p:pic>
                        <p:nvPicPr>
                          <p:cNvPr id="0" name="Picture 1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08" y="2750"/>
                            <a:ext cx="1355" cy="4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80" name="Rectangle 97"/>
            <p:cNvSpPr>
              <a:spLocks noChangeArrowheads="1"/>
            </p:cNvSpPr>
            <p:nvPr/>
          </p:nvSpPr>
          <p:spPr bwMode="auto">
            <a:xfrm>
              <a:off x="2472" y="3067"/>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遏止电压</a:t>
              </a:r>
            </a:p>
          </p:txBody>
        </p:sp>
        <p:sp>
          <p:nvSpPr>
            <p:cNvPr id="15381" name="Line 98"/>
            <p:cNvSpPr>
              <a:spLocks noChangeShapeType="1"/>
            </p:cNvSpPr>
            <p:nvPr/>
          </p:nvSpPr>
          <p:spPr bwMode="auto">
            <a:xfrm flipH="1">
              <a:off x="2109" y="3203"/>
              <a:ext cx="363"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59494" name="Group 102"/>
          <p:cNvGrpSpPr>
            <a:grpSpLocks/>
          </p:cNvGrpSpPr>
          <p:nvPr/>
        </p:nvGrpSpPr>
        <p:grpSpPr bwMode="auto">
          <a:xfrm>
            <a:off x="6372225" y="5157788"/>
            <a:ext cx="2016125" cy="1473200"/>
            <a:chOff x="4059" y="2069"/>
            <a:chExt cx="1270" cy="928"/>
          </a:xfrm>
        </p:grpSpPr>
        <p:pic>
          <p:nvPicPr>
            <p:cNvPr id="15376" name="Picture 99" descr="t17_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9" y="2069"/>
              <a:ext cx="1270"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100" descr="t17_8"/>
            <p:cNvPicPr>
              <a:picLocks noChangeAspect="1" noChangeArrowheads="1"/>
            </p:cNvPicPr>
            <p:nvPr/>
          </p:nvPicPr>
          <p:blipFill>
            <a:blip r:embed="rId20">
              <a:extLst>
                <a:ext uri="{28A0092B-C50C-407E-A947-70E740481C1C}">
                  <a14:useLocalDpi xmlns:a14="http://schemas.microsoft.com/office/drawing/2010/main" val="0"/>
                </a:ext>
              </a:extLst>
            </a:blip>
            <a:srcRect l="25040" r="60709" b="85345"/>
            <a:stretch>
              <a:fillRect/>
            </a:stretch>
          </p:blipFill>
          <p:spPr bwMode="auto">
            <a:xfrm>
              <a:off x="4187" y="208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78" name="Object 101"/>
            <p:cNvGraphicFramePr>
              <a:graphicFrameLocks noChangeAspect="1"/>
            </p:cNvGraphicFramePr>
            <p:nvPr/>
          </p:nvGraphicFramePr>
          <p:xfrm>
            <a:off x="4204" y="2094"/>
            <a:ext cx="136" cy="144"/>
          </p:xfrm>
          <a:graphic>
            <a:graphicData uri="http://schemas.openxmlformats.org/presentationml/2006/ole">
              <mc:AlternateContent xmlns:mc="http://schemas.openxmlformats.org/markup-compatibility/2006">
                <mc:Choice xmlns:v="urn:schemas-microsoft-com:vml" Requires="v">
                  <p:oleObj spid="_x0000_s15543" name="公式" r:id="rId21" imgW="200025" imgH="209550" progId="Equation.3">
                    <p:embed/>
                  </p:oleObj>
                </mc:Choice>
                <mc:Fallback>
                  <p:oleObj name="公式" r:id="rId21" imgW="200025" imgH="209550" progId="Equation.3">
                    <p:embed/>
                    <p:pic>
                      <p:nvPicPr>
                        <p:cNvPr id="0" name="Picture 1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4" y="2094"/>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9496" name="Picture 104" descr="image00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6688" y="908050"/>
            <a:ext cx="19431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452"/>
                                        </p:tgtEl>
                                        <p:attrNameLst>
                                          <p:attrName>style.visibility</p:attrName>
                                        </p:attrNameLst>
                                      </p:cBhvr>
                                      <p:to>
                                        <p:strVal val="visible"/>
                                      </p:to>
                                    </p:set>
                                    <p:animEffect transition="in" filter="wipe(left)">
                                      <p:cBhvr>
                                        <p:cTn id="7" dur="500"/>
                                        <p:tgtEl>
                                          <p:spTgt spid="59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wipe(left)">
                                      <p:cBhvr>
                                        <p:cTn id="12" dur="5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9496"/>
                                        </p:tgtEl>
                                        <p:attrNameLst>
                                          <p:attrName>style.visibility</p:attrName>
                                        </p:attrNameLst>
                                      </p:cBhvr>
                                      <p:to>
                                        <p:strVal val="visible"/>
                                      </p:to>
                                    </p:set>
                                    <p:animEffect transition="in" filter="wipe(up)">
                                      <p:cBhvr>
                                        <p:cTn id="17" dur="500"/>
                                        <p:tgtEl>
                                          <p:spTgt spid="59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451"/>
                                        </p:tgtEl>
                                        <p:attrNameLst>
                                          <p:attrName>style.visibility</p:attrName>
                                        </p:attrNameLst>
                                      </p:cBhvr>
                                      <p:to>
                                        <p:strVal val="visible"/>
                                      </p:to>
                                    </p:set>
                                    <p:animEffect transition="in" filter="wipe(left)">
                                      <p:cBhvr>
                                        <p:cTn id="22" dur="500"/>
                                        <p:tgtEl>
                                          <p:spTgt spid="59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6"/>
                                        </p:tgtEl>
                                        <p:attrNameLst>
                                          <p:attrName>style.visibility</p:attrName>
                                        </p:attrNameLst>
                                      </p:cBhvr>
                                      <p:to>
                                        <p:strVal val="visible"/>
                                      </p:to>
                                    </p:set>
                                    <p:animEffect transition="in" filter="wipe(left)">
                                      <p:cBhvr>
                                        <p:cTn id="27" dur="500"/>
                                        <p:tgtEl>
                                          <p:spTgt spid="593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59"/>
                                        </p:tgtEl>
                                        <p:attrNameLst>
                                          <p:attrName>style.visibility</p:attrName>
                                        </p:attrNameLst>
                                      </p:cBhvr>
                                      <p:to>
                                        <p:strVal val="visible"/>
                                      </p:to>
                                    </p:set>
                                    <p:animEffect transition="in" filter="wipe(left)">
                                      <p:cBhvr>
                                        <p:cTn id="32" dur="500"/>
                                        <p:tgtEl>
                                          <p:spTgt spid="594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478"/>
                                        </p:tgtEl>
                                        <p:attrNameLst>
                                          <p:attrName>style.visibility</p:attrName>
                                        </p:attrNameLst>
                                      </p:cBhvr>
                                      <p:to>
                                        <p:strVal val="visible"/>
                                      </p:to>
                                    </p:set>
                                    <p:animEffect transition="in" filter="wipe(left)">
                                      <p:cBhvr>
                                        <p:cTn id="37" dur="500"/>
                                        <p:tgtEl>
                                          <p:spTgt spid="594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480"/>
                                        </p:tgtEl>
                                        <p:attrNameLst>
                                          <p:attrName>style.visibility</p:attrName>
                                        </p:attrNameLst>
                                      </p:cBhvr>
                                      <p:to>
                                        <p:strVal val="visible"/>
                                      </p:to>
                                    </p:set>
                                    <p:animEffect transition="in" filter="wipe(left)">
                                      <p:cBhvr>
                                        <p:cTn id="42" dur="500"/>
                                        <p:tgtEl>
                                          <p:spTgt spid="594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9460"/>
                                        </p:tgtEl>
                                        <p:attrNameLst>
                                          <p:attrName>style.visibility</p:attrName>
                                        </p:attrNameLst>
                                      </p:cBhvr>
                                      <p:to>
                                        <p:strVal val="visible"/>
                                      </p:to>
                                    </p:set>
                                    <p:animEffect transition="in" filter="wipe(left)">
                                      <p:cBhvr>
                                        <p:cTn id="47" dur="500"/>
                                        <p:tgtEl>
                                          <p:spTgt spid="594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9461"/>
                                        </p:tgtEl>
                                        <p:attrNameLst>
                                          <p:attrName>style.visibility</p:attrName>
                                        </p:attrNameLst>
                                      </p:cBhvr>
                                      <p:to>
                                        <p:strVal val="visible"/>
                                      </p:to>
                                    </p:set>
                                    <p:animEffect transition="in" filter="wipe(left)">
                                      <p:cBhvr>
                                        <p:cTn id="52" dur="500"/>
                                        <p:tgtEl>
                                          <p:spTgt spid="594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9477"/>
                                        </p:tgtEl>
                                        <p:attrNameLst>
                                          <p:attrName>style.visibility</p:attrName>
                                        </p:attrNameLst>
                                      </p:cBhvr>
                                      <p:to>
                                        <p:strVal val="visible"/>
                                      </p:to>
                                    </p:set>
                                    <p:animEffect transition="in" filter="wipe(left)">
                                      <p:cBhvr>
                                        <p:cTn id="57" dur="500"/>
                                        <p:tgtEl>
                                          <p:spTgt spid="594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9481"/>
                                        </p:tgtEl>
                                        <p:attrNameLst>
                                          <p:attrName>style.visibility</p:attrName>
                                        </p:attrNameLst>
                                      </p:cBhvr>
                                      <p:to>
                                        <p:strVal val="visible"/>
                                      </p:to>
                                    </p:set>
                                    <p:animEffect transition="in" filter="wipe(left)">
                                      <p:cBhvr>
                                        <p:cTn id="62" dur="500"/>
                                        <p:tgtEl>
                                          <p:spTgt spid="594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59494"/>
                                        </p:tgtEl>
                                        <p:attrNameLst>
                                          <p:attrName>style.visibility</p:attrName>
                                        </p:attrNameLst>
                                      </p:cBhvr>
                                      <p:to>
                                        <p:strVal val="visible"/>
                                      </p:to>
                                    </p:set>
                                    <p:animEffect transition="in" filter="wipe(up)">
                                      <p:cBhvr>
                                        <p:cTn id="67" dur="500"/>
                                        <p:tgtEl>
                                          <p:spTgt spid="5949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9479"/>
                                        </p:tgtEl>
                                        <p:attrNameLst>
                                          <p:attrName>style.visibility</p:attrName>
                                        </p:attrNameLst>
                                      </p:cBhvr>
                                      <p:to>
                                        <p:strVal val="visible"/>
                                      </p:to>
                                    </p:set>
                                    <p:animEffect transition="in" filter="wipe(left)">
                                      <p:cBhvr>
                                        <p:cTn id="72" dur="500"/>
                                        <p:tgtEl>
                                          <p:spTgt spid="5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p:bldP spid="59451" grpId="0"/>
      <p:bldP spid="59459" grpId="0"/>
      <p:bldP spid="59460" grpId="0"/>
      <p:bldP spid="59477" grpId="0"/>
      <p:bldP spid="59478" grpId="0"/>
      <p:bldP spid="59479" grpId="0"/>
      <p:bldP spid="594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676275" y="180975"/>
            <a:ext cx="367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二、经典理论遇到的困难</a:t>
            </a:r>
          </a:p>
        </p:txBody>
      </p:sp>
      <p:sp>
        <p:nvSpPr>
          <p:cNvPr id="61444" name="Rectangle 4"/>
          <p:cNvSpPr>
            <a:spLocks noChangeArrowheads="1"/>
          </p:cNvSpPr>
          <p:nvPr/>
        </p:nvSpPr>
        <p:spPr bwMode="auto">
          <a:xfrm>
            <a:off x="323850" y="2636838"/>
            <a:ext cx="7620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a:t>
            </a:r>
          </a:p>
        </p:txBody>
      </p:sp>
      <p:sp>
        <p:nvSpPr>
          <p:cNvPr id="61445" name="Text Box 5"/>
          <p:cNvSpPr txBox="1">
            <a:spLocks noChangeArrowheads="1"/>
          </p:cNvSpPr>
          <p:nvPr/>
        </p:nvSpPr>
        <p:spPr bwMode="auto">
          <a:xfrm>
            <a:off x="1042988" y="2636838"/>
            <a:ext cx="7620000" cy="47625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经典物理解释：</a:t>
            </a:r>
            <a:r>
              <a:rPr kumimoji="1" lang="zh-CN" altLang="en-US">
                <a:solidFill>
                  <a:schemeClr val="tx1"/>
                </a:solidFill>
                <a:latin typeface="华文楷体" panose="02010600040101010101" pitchFamily="2" charset="-122"/>
                <a:ea typeface="华文楷体" panose="02010600040101010101" pitchFamily="2" charset="-122"/>
              </a:rPr>
              <a:t>光电子的初动能应与入射光强成正比；</a:t>
            </a:r>
            <a:endParaRPr kumimoji="1" lang="zh-CN" altLang="en-US" b="0">
              <a:solidFill>
                <a:schemeClr val="tx1"/>
              </a:solidFill>
              <a:ea typeface="华文楷体" panose="02010600040101010101" pitchFamily="2" charset="-122"/>
            </a:endParaRPr>
          </a:p>
        </p:txBody>
      </p:sp>
      <p:sp>
        <p:nvSpPr>
          <p:cNvPr id="61446" name="Rectangle 6"/>
          <p:cNvSpPr>
            <a:spLocks noChangeArrowheads="1"/>
          </p:cNvSpPr>
          <p:nvPr/>
        </p:nvSpPr>
        <p:spPr bwMode="auto">
          <a:xfrm>
            <a:off x="1258888" y="3357563"/>
            <a:ext cx="5111750" cy="47625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实验结果：</a:t>
            </a:r>
            <a:r>
              <a:rPr kumimoji="1" lang="zh-CN" altLang="en-US">
                <a:solidFill>
                  <a:schemeClr val="tx1"/>
                </a:solidFill>
                <a:latin typeface="华文楷体" panose="02010600040101010101" pitchFamily="2" charset="-122"/>
                <a:ea typeface="华文楷体" panose="02010600040101010101" pitchFamily="2" charset="-122"/>
              </a:rPr>
              <a:t>最大初动能与光强无关。</a:t>
            </a:r>
          </a:p>
        </p:txBody>
      </p:sp>
      <p:sp>
        <p:nvSpPr>
          <p:cNvPr id="61447" name="Rectangle 7"/>
          <p:cNvSpPr>
            <a:spLocks noChangeArrowheads="1"/>
          </p:cNvSpPr>
          <p:nvPr/>
        </p:nvSpPr>
        <p:spPr bwMode="auto">
          <a:xfrm>
            <a:off x="323850" y="836613"/>
            <a:ext cx="7620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a:t>
            </a:r>
          </a:p>
        </p:txBody>
      </p:sp>
      <p:sp>
        <p:nvSpPr>
          <p:cNvPr id="61448" name="Text Box 8"/>
          <p:cNvSpPr txBox="1">
            <a:spLocks noChangeArrowheads="1"/>
          </p:cNvSpPr>
          <p:nvPr/>
        </p:nvSpPr>
        <p:spPr bwMode="auto">
          <a:xfrm>
            <a:off x="1187450" y="765175"/>
            <a:ext cx="7537450" cy="84137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经典物理解释：</a:t>
            </a:r>
            <a:r>
              <a:rPr kumimoji="1" lang="zh-CN" altLang="en-US">
                <a:solidFill>
                  <a:schemeClr val="tx1"/>
                </a:solidFill>
                <a:latin typeface="华文楷体" panose="02010600040101010101" pitchFamily="2" charset="-122"/>
                <a:ea typeface="华文楷体" panose="02010600040101010101" pitchFamily="2" charset="-122"/>
              </a:rPr>
              <a:t>只要光强足够大，电子就可获得足够的能量而逸出金属表面，不存在红限频率；</a:t>
            </a:r>
          </a:p>
        </p:txBody>
      </p:sp>
      <p:sp>
        <p:nvSpPr>
          <p:cNvPr id="61449" name="Rectangle 9"/>
          <p:cNvSpPr>
            <a:spLocks noChangeArrowheads="1"/>
          </p:cNvSpPr>
          <p:nvPr/>
        </p:nvSpPr>
        <p:spPr bwMode="auto">
          <a:xfrm>
            <a:off x="1181100" y="1819275"/>
            <a:ext cx="3886200" cy="47625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实验结果：</a:t>
            </a:r>
            <a:r>
              <a:rPr kumimoji="1" lang="zh-CN" altLang="en-US">
                <a:solidFill>
                  <a:schemeClr val="tx1"/>
                </a:solidFill>
                <a:latin typeface="华文楷体" panose="02010600040101010101" pitchFamily="2" charset="-122"/>
                <a:ea typeface="华文楷体" panose="02010600040101010101" pitchFamily="2" charset="-122"/>
              </a:rPr>
              <a:t>存在红限频率。</a:t>
            </a:r>
          </a:p>
        </p:txBody>
      </p:sp>
      <p:sp>
        <p:nvSpPr>
          <p:cNvPr id="61450" name="Rectangle 10"/>
          <p:cNvSpPr>
            <a:spLocks noChangeArrowheads="1"/>
          </p:cNvSpPr>
          <p:nvPr/>
        </p:nvSpPr>
        <p:spPr bwMode="auto">
          <a:xfrm>
            <a:off x="301625" y="4873625"/>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a:t>
            </a:r>
          </a:p>
        </p:txBody>
      </p:sp>
      <p:sp>
        <p:nvSpPr>
          <p:cNvPr id="61451" name="Text Box 11"/>
          <p:cNvSpPr txBox="1">
            <a:spLocks noChangeArrowheads="1"/>
          </p:cNvSpPr>
          <p:nvPr/>
        </p:nvSpPr>
        <p:spPr bwMode="auto">
          <a:xfrm>
            <a:off x="1116013" y="4437063"/>
            <a:ext cx="7308850" cy="12065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经典物理解释：</a:t>
            </a:r>
            <a:r>
              <a:rPr kumimoji="1" lang="zh-CN" altLang="en-US">
                <a:solidFill>
                  <a:schemeClr val="tx1"/>
                </a:solidFill>
                <a:latin typeface="华文楷体" panose="02010600040101010101" pitchFamily="2" charset="-122"/>
                <a:ea typeface="华文楷体" panose="02010600040101010101" pitchFamily="2" charset="-122"/>
              </a:rPr>
              <a:t>当光强很弱时，电子需要经一定的时间积累能量。因此，光照射后应隔一定的时间才有光电子逸出；</a:t>
            </a:r>
          </a:p>
        </p:txBody>
      </p:sp>
      <p:sp>
        <p:nvSpPr>
          <p:cNvPr id="61452" name="Rectangle 12"/>
          <p:cNvSpPr>
            <a:spLocks noChangeArrowheads="1"/>
          </p:cNvSpPr>
          <p:nvPr/>
        </p:nvSpPr>
        <p:spPr bwMode="auto">
          <a:xfrm>
            <a:off x="1187450" y="5876925"/>
            <a:ext cx="6542088" cy="47625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CC0066"/>
                </a:solidFill>
                <a:latin typeface="华文楷体" panose="02010600040101010101" pitchFamily="2" charset="-122"/>
                <a:ea typeface="华文楷体" panose="02010600040101010101" pitchFamily="2" charset="-122"/>
              </a:rPr>
              <a:t>实验结果：</a:t>
            </a:r>
            <a:r>
              <a:rPr kumimoji="1" lang="zh-CN" altLang="en-US">
                <a:solidFill>
                  <a:schemeClr val="tx1"/>
                </a:solidFill>
                <a:latin typeface="华文楷体" panose="02010600040101010101" pitchFamily="2" charset="-122"/>
                <a:ea typeface="华文楷体" panose="02010600040101010101" pitchFamily="2" charset="-122"/>
              </a:rPr>
              <a:t>光电子的逸出几乎是瞬时的。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7">
                                            <p:txEl>
                                              <p:pRg st="0" end="0"/>
                                            </p:txEl>
                                          </p:spTgt>
                                        </p:tgtEl>
                                        <p:attrNameLst>
                                          <p:attrName>style.visibility</p:attrName>
                                        </p:attrNameLst>
                                      </p:cBhvr>
                                      <p:to>
                                        <p:strVal val="visible"/>
                                      </p:to>
                                    </p:set>
                                    <p:animEffect transition="in" filter="wipe(left)">
                                      <p:cBhvr>
                                        <p:cTn id="12" dur="500"/>
                                        <p:tgtEl>
                                          <p:spTgt spid="614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8"/>
                                        </p:tgtEl>
                                        <p:attrNameLst>
                                          <p:attrName>style.visibility</p:attrName>
                                        </p:attrNameLst>
                                      </p:cBhvr>
                                      <p:to>
                                        <p:strVal val="visible"/>
                                      </p:to>
                                    </p:set>
                                    <p:animEffect transition="in" filter="wipe(left)">
                                      <p:cBhvr>
                                        <p:cTn id="17" dur="500"/>
                                        <p:tgtEl>
                                          <p:spTgt spid="61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49"/>
                                        </p:tgtEl>
                                        <p:attrNameLst>
                                          <p:attrName>style.visibility</p:attrName>
                                        </p:attrNameLst>
                                      </p:cBhvr>
                                      <p:to>
                                        <p:strVal val="visible"/>
                                      </p:to>
                                    </p:set>
                                    <p:animEffect transition="in" filter="wipe(left)">
                                      <p:cBhvr>
                                        <p:cTn id="22" dur="500"/>
                                        <p:tgtEl>
                                          <p:spTgt spid="614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4">
                                            <p:txEl>
                                              <p:pRg st="0" end="0"/>
                                            </p:txEl>
                                          </p:spTgt>
                                        </p:tgtEl>
                                        <p:attrNameLst>
                                          <p:attrName>style.visibility</p:attrName>
                                        </p:attrNameLst>
                                      </p:cBhvr>
                                      <p:to>
                                        <p:strVal val="visible"/>
                                      </p:to>
                                    </p:set>
                                    <p:animEffect transition="in" filter="wipe(left)">
                                      <p:cBhvr>
                                        <p:cTn id="27" dur="500"/>
                                        <p:tgtEl>
                                          <p:spTgt spid="6144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5"/>
                                        </p:tgtEl>
                                        <p:attrNameLst>
                                          <p:attrName>style.visibility</p:attrName>
                                        </p:attrNameLst>
                                      </p:cBhvr>
                                      <p:to>
                                        <p:strVal val="visible"/>
                                      </p:to>
                                    </p:set>
                                    <p:animEffect transition="in" filter="wipe(left)">
                                      <p:cBhvr>
                                        <p:cTn id="32" dur="500"/>
                                        <p:tgtEl>
                                          <p:spTgt spid="614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6"/>
                                        </p:tgtEl>
                                        <p:attrNameLst>
                                          <p:attrName>style.visibility</p:attrName>
                                        </p:attrNameLst>
                                      </p:cBhvr>
                                      <p:to>
                                        <p:strVal val="visible"/>
                                      </p:to>
                                    </p:set>
                                    <p:animEffect transition="in" filter="wipe(left)">
                                      <p:cBhvr>
                                        <p:cTn id="37" dur="500"/>
                                        <p:tgtEl>
                                          <p:spTgt spid="614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50">
                                            <p:txEl>
                                              <p:pRg st="0" end="0"/>
                                            </p:txEl>
                                          </p:spTgt>
                                        </p:tgtEl>
                                        <p:attrNameLst>
                                          <p:attrName>style.visibility</p:attrName>
                                        </p:attrNameLst>
                                      </p:cBhvr>
                                      <p:to>
                                        <p:strVal val="visible"/>
                                      </p:to>
                                    </p:set>
                                    <p:animEffect transition="in" filter="wipe(left)">
                                      <p:cBhvr>
                                        <p:cTn id="42" dur="500"/>
                                        <p:tgtEl>
                                          <p:spTgt spid="614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51"/>
                                        </p:tgtEl>
                                        <p:attrNameLst>
                                          <p:attrName>style.visibility</p:attrName>
                                        </p:attrNameLst>
                                      </p:cBhvr>
                                      <p:to>
                                        <p:strVal val="visible"/>
                                      </p:to>
                                    </p:set>
                                    <p:animEffect transition="in" filter="wipe(left)">
                                      <p:cBhvr>
                                        <p:cTn id="47" dur="500"/>
                                        <p:tgtEl>
                                          <p:spTgt spid="614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52"/>
                                        </p:tgtEl>
                                        <p:attrNameLst>
                                          <p:attrName>style.visibility</p:attrName>
                                        </p:attrNameLst>
                                      </p:cBhvr>
                                      <p:to>
                                        <p:strVal val="visible"/>
                                      </p:to>
                                    </p:set>
                                    <p:animEffect transition="in" filter="wipe(left)">
                                      <p:cBhvr>
                                        <p:cTn id="52"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build="p" autoUpdateAnimBg="0"/>
      <p:bldP spid="61445" grpId="0" animBg="1" autoUpdateAnimBg="0"/>
      <p:bldP spid="61446" grpId="0" animBg="1" autoUpdateAnimBg="0"/>
      <p:bldP spid="61447" grpId="0" build="p" autoUpdateAnimBg="0"/>
      <p:bldP spid="61448" grpId="0" animBg="1" autoUpdateAnimBg="0"/>
      <p:bldP spid="61450" grpId="0" build="p" autoUpdateAnimBg="0"/>
      <p:bldP spid="61451" grpId="0" animBg="1" autoUpdateAnimBg="0"/>
      <p:bldP spid="6145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325438" y="642938"/>
            <a:ext cx="8574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1905</a:t>
            </a:r>
            <a:r>
              <a:rPr kumimoji="1" lang="zh-CN" altLang="en-US">
                <a:solidFill>
                  <a:schemeClr val="tx1"/>
                </a:solidFill>
                <a:ea typeface="华文楷体" panose="02010600040101010101" pitchFamily="2" charset="-122"/>
              </a:rPr>
              <a:t>年爱因斯坦发展了普朗克能量子假说，提出了</a:t>
            </a:r>
            <a:r>
              <a:rPr kumimoji="1" lang="zh-CN" altLang="en-US">
                <a:solidFill>
                  <a:srgbClr val="0000FF"/>
                </a:solidFill>
                <a:ea typeface="华文楷体" panose="02010600040101010101" pitchFamily="2" charset="-122"/>
              </a:rPr>
              <a:t>光量子</a:t>
            </a:r>
            <a:r>
              <a:rPr kumimoji="1" lang="zh-CN" altLang="en-US">
                <a:solidFill>
                  <a:schemeClr val="tx1"/>
                </a:solidFill>
                <a:ea typeface="华文楷体" panose="02010600040101010101" pitchFamily="2" charset="-122"/>
              </a:rPr>
              <a:t>的概念：假定光是由光子组成的</a:t>
            </a:r>
            <a:r>
              <a:rPr kumimoji="1" lang="zh-CN" altLang="en-US">
                <a:solidFill>
                  <a:srgbClr val="0000FF"/>
                </a:solidFill>
                <a:ea typeface="华文楷体" panose="02010600040101010101" pitchFamily="2" charset="-122"/>
              </a:rPr>
              <a:t>粒子流</a:t>
            </a:r>
            <a:r>
              <a:rPr kumimoji="1" lang="zh-CN" altLang="en-US">
                <a:solidFill>
                  <a:schemeClr val="tx1"/>
                </a:solidFill>
                <a:ea typeface="华文楷体" panose="02010600040101010101" pitchFamily="2" charset="-122"/>
              </a:rPr>
              <a:t>，每个光子的能量为：</a:t>
            </a:r>
          </a:p>
        </p:txBody>
      </p:sp>
      <p:sp>
        <p:nvSpPr>
          <p:cNvPr id="63492" name="Rectangle 4"/>
          <p:cNvSpPr>
            <a:spLocks noChangeArrowheads="1"/>
          </p:cNvSpPr>
          <p:nvPr/>
        </p:nvSpPr>
        <p:spPr bwMode="auto">
          <a:xfrm>
            <a:off x="571500" y="182563"/>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kumimoji="1" lang="zh-CN" altLang="en-US">
                <a:solidFill>
                  <a:schemeClr val="tx1"/>
                </a:solidFill>
                <a:ea typeface="华文楷体" panose="02010600040101010101" pitchFamily="2" charset="-122"/>
              </a:rPr>
              <a:t>三、爱因斯坦光量子假设</a:t>
            </a:r>
          </a:p>
        </p:txBody>
      </p:sp>
      <p:sp>
        <p:nvSpPr>
          <p:cNvPr id="63493" name="Rectangle 5"/>
          <p:cNvSpPr>
            <a:spLocks noChangeArrowheads="1"/>
          </p:cNvSpPr>
          <p:nvPr/>
        </p:nvSpPr>
        <p:spPr bwMode="auto">
          <a:xfrm>
            <a:off x="3635375" y="1560513"/>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kumimoji="1" lang="zh-CN" altLang="en-US" i="1">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v  </a:t>
            </a:r>
            <a:r>
              <a:rPr kumimoji="1" lang="zh-CN" altLang="en-US">
                <a:solidFill>
                  <a:schemeClr val="tx1"/>
                </a:solidFill>
                <a:ea typeface="华文楷体" panose="02010600040101010101" pitchFamily="2" charset="-122"/>
              </a:rPr>
              <a:t>为光的频率，</a:t>
            </a:r>
            <a:r>
              <a:rPr kumimoji="1" lang="en-US" altLang="zh-CN" i="1">
                <a:solidFill>
                  <a:schemeClr val="tx1"/>
                </a:solidFill>
                <a:ea typeface="华文楷体" panose="02010600040101010101" pitchFamily="2" charset="-122"/>
              </a:rPr>
              <a:t>h </a:t>
            </a:r>
            <a:r>
              <a:rPr kumimoji="1" lang="zh-CN" altLang="en-US">
                <a:solidFill>
                  <a:schemeClr val="tx1"/>
                </a:solidFill>
                <a:ea typeface="华文楷体" panose="02010600040101010101" pitchFamily="2" charset="-122"/>
              </a:rPr>
              <a:t>为普朗克常数。</a:t>
            </a:r>
          </a:p>
        </p:txBody>
      </p:sp>
      <p:sp>
        <p:nvSpPr>
          <p:cNvPr id="63494" name="Text Box 6"/>
          <p:cNvSpPr txBox="1">
            <a:spLocks noChangeArrowheads="1"/>
          </p:cNvSpPr>
          <p:nvPr/>
        </p:nvSpPr>
        <p:spPr bwMode="auto">
          <a:xfrm>
            <a:off x="395288" y="2636838"/>
            <a:ext cx="8424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        光子和金属中的电子发生碰撞作用，光子将能量</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 hν</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全部传给电子，电子获得能量后，克服正离子引力而做功 ─ 逸出功</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 A </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，剩下的能量转化为电子逸出表面时的最大动能。</a:t>
            </a:r>
          </a:p>
        </p:txBody>
      </p:sp>
      <p:sp>
        <p:nvSpPr>
          <p:cNvPr id="63495" name="Text Box 7"/>
          <p:cNvSpPr txBox="1">
            <a:spLocks noChangeArrowheads="1"/>
          </p:cNvSpPr>
          <p:nvPr/>
        </p:nvSpPr>
        <p:spPr bwMode="auto">
          <a:xfrm>
            <a:off x="4140200" y="4149725"/>
            <a:ext cx="3622675"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76200">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爱因斯坦光电效应方程</a:t>
            </a:r>
          </a:p>
        </p:txBody>
      </p:sp>
      <p:sp>
        <p:nvSpPr>
          <p:cNvPr id="63496" name="Rectangle 8"/>
          <p:cNvSpPr>
            <a:spLocks noChangeArrowheads="1"/>
          </p:cNvSpPr>
          <p:nvPr/>
        </p:nvSpPr>
        <p:spPr bwMode="auto">
          <a:xfrm>
            <a:off x="265113" y="2179638"/>
            <a:ext cx="2722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光电效应的实质</a:t>
            </a:r>
          </a:p>
        </p:txBody>
      </p:sp>
      <p:grpSp>
        <p:nvGrpSpPr>
          <p:cNvPr id="63497" name="Group 9"/>
          <p:cNvGrpSpPr>
            <a:grpSpLocks/>
          </p:cNvGrpSpPr>
          <p:nvPr/>
        </p:nvGrpSpPr>
        <p:grpSpPr bwMode="auto">
          <a:xfrm>
            <a:off x="1514475" y="1481138"/>
            <a:ext cx="1762125" cy="723900"/>
            <a:chOff x="884" y="935"/>
            <a:chExt cx="1110" cy="456"/>
          </a:xfrm>
        </p:grpSpPr>
        <p:grpSp>
          <p:nvGrpSpPr>
            <p:cNvPr id="17445" name="Group 173"/>
            <p:cNvGrpSpPr>
              <a:grpSpLocks/>
            </p:cNvGrpSpPr>
            <p:nvPr/>
          </p:nvGrpSpPr>
          <p:grpSpPr bwMode="auto">
            <a:xfrm>
              <a:off x="884" y="935"/>
              <a:ext cx="1089" cy="456"/>
              <a:chOff x="483" y="3113"/>
              <a:chExt cx="2177" cy="408"/>
            </a:xfrm>
          </p:grpSpPr>
          <p:sp>
            <p:nvSpPr>
              <p:cNvPr id="17447"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48"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49"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50"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7446" name="Object 15"/>
            <p:cNvGraphicFramePr>
              <a:graphicFrameLocks noChangeAspect="1"/>
            </p:cNvGraphicFramePr>
            <p:nvPr/>
          </p:nvGraphicFramePr>
          <p:xfrm>
            <a:off x="930" y="1026"/>
            <a:ext cx="1064" cy="314"/>
          </p:xfrm>
          <a:graphic>
            <a:graphicData uri="http://schemas.openxmlformats.org/presentationml/2006/ole">
              <mc:AlternateContent xmlns:mc="http://schemas.openxmlformats.org/markup-compatibility/2006">
                <mc:Choice xmlns:v="urn:schemas-microsoft-com:vml" Requires="v">
                  <p:oleObj spid="_x0000_s17521" name="公式" r:id="rId4" imgW="482181" imgH="177646" progId="Equation.3">
                    <p:embed/>
                  </p:oleObj>
                </mc:Choice>
                <mc:Fallback>
                  <p:oleObj name="公式" r:id="rId4" imgW="482181" imgH="177646" progId="Equation.3">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1026"/>
                          <a:ext cx="1064" cy="3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504" name="Group 16"/>
          <p:cNvGrpSpPr>
            <a:grpSpLocks/>
          </p:cNvGrpSpPr>
          <p:nvPr/>
        </p:nvGrpSpPr>
        <p:grpSpPr bwMode="auto">
          <a:xfrm>
            <a:off x="971550" y="3933825"/>
            <a:ext cx="3024188" cy="865188"/>
            <a:chOff x="204" y="2560"/>
            <a:chExt cx="2041" cy="598"/>
          </a:xfrm>
        </p:grpSpPr>
        <p:grpSp>
          <p:nvGrpSpPr>
            <p:cNvPr id="17439" name="Group 17"/>
            <p:cNvGrpSpPr>
              <a:grpSpLocks/>
            </p:cNvGrpSpPr>
            <p:nvPr/>
          </p:nvGrpSpPr>
          <p:grpSpPr bwMode="auto">
            <a:xfrm>
              <a:off x="204" y="2568"/>
              <a:ext cx="2041" cy="589"/>
              <a:chOff x="2018" y="2387"/>
              <a:chExt cx="2041" cy="546"/>
            </a:xfrm>
          </p:grpSpPr>
          <p:sp>
            <p:nvSpPr>
              <p:cNvPr id="17441"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42"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43"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44"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7440" name="Object 22"/>
            <p:cNvGraphicFramePr>
              <a:graphicFrameLocks noChangeAspect="1"/>
            </p:cNvGraphicFramePr>
            <p:nvPr/>
          </p:nvGraphicFramePr>
          <p:xfrm>
            <a:off x="340" y="2560"/>
            <a:ext cx="1724" cy="598"/>
          </p:xfrm>
          <a:graphic>
            <a:graphicData uri="http://schemas.openxmlformats.org/presentationml/2006/ole">
              <mc:AlternateContent xmlns:mc="http://schemas.openxmlformats.org/markup-compatibility/2006">
                <mc:Choice xmlns:v="urn:schemas-microsoft-com:vml" Requires="v">
                  <p:oleObj spid="_x0000_s17522" name="Equation" r:id="rId6" imgW="1053643" imgH="406224" progId="Equation.3">
                    <p:embed/>
                  </p:oleObj>
                </mc:Choice>
                <mc:Fallback>
                  <p:oleObj name="Equation" r:id="rId6" imgW="1053643" imgH="406224" progId="Equation.3">
                    <p:embed/>
                    <p:pic>
                      <p:nvPicPr>
                        <p:cNvPr id="0"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2560"/>
                          <a:ext cx="1724" cy="598"/>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511" name="Group 23"/>
          <p:cNvGrpSpPr>
            <a:grpSpLocks/>
          </p:cNvGrpSpPr>
          <p:nvPr/>
        </p:nvGrpSpPr>
        <p:grpSpPr bwMode="auto">
          <a:xfrm>
            <a:off x="179388" y="5229225"/>
            <a:ext cx="1584325" cy="720725"/>
            <a:chOff x="340" y="3430"/>
            <a:chExt cx="1089" cy="501"/>
          </a:xfrm>
        </p:grpSpPr>
        <p:grpSp>
          <p:nvGrpSpPr>
            <p:cNvPr id="17433" name="Group 173"/>
            <p:cNvGrpSpPr>
              <a:grpSpLocks/>
            </p:cNvGrpSpPr>
            <p:nvPr/>
          </p:nvGrpSpPr>
          <p:grpSpPr bwMode="auto">
            <a:xfrm>
              <a:off x="340" y="3430"/>
              <a:ext cx="1089" cy="501"/>
              <a:chOff x="483" y="3113"/>
              <a:chExt cx="2177" cy="408"/>
            </a:xfrm>
          </p:grpSpPr>
          <p:sp>
            <p:nvSpPr>
              <p:cNvPr id="1743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7434" name="Object 29"/>
            <p:cNvGraphicFramePr>
              <a:graphicFrameLocks noChangeAspect="1"/>
            </p:cNvGraphicFramePr>
            <p:nvPr/>
          </p:nvGraphicFramePr>
          <p:xfrm>
            <a:off x="479" y="3527"/>
            <a:ext cx="849" cy="357"/>
          </p:xfrm>
          <a:graphic>
            <a:graphicData uri="http://schemas.openxmlformats.org/presentationml/2006/ole">
              <mc:AlternateContent xmlns:mc="http://schemas.openxmlformats.org/markup-compatibility/2006">
                <mc:Choice xmlns:v="urn:schemas-microsoft-com:vml" Requires="v">
                  <p:oleObj spid="_x0000_s17523" name="公式" r:id="rId8" imgW="545863" imgH="228501" progId="Equation.3">
                    <p:embed/>
                  </p:oleObj>
                </mc:Choice>
                <mc:Fallback>
                  <p:oleObj name="公式" r:id="rId8" imgW="545863" imgH="228501" progId="Equation.3">
                    <p:embed/>
                    <p:pic>
                      <p:nvPicPr>
                        <p:cNvPr id="0" name="Picture 1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 y="3527"/>
                          <a:ext cx="849" cy="357"/>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518" name="Group 30"/>
          <p:cNvGrpSpPr>
            <a:grpSpLocks/>
          </p:cNvGrpSpPr>
          <p:nvPr/>
        </p:nvGrpSpPr>
        <p:grpSpPr bwMode="auto">
          <a:xfrm>
            <a:off x="1979613" y="5229225"/>
            <a:ext cx="4319587" cy="792163"/>
            <a:chOff x="1565" y="3430"/>
            <a:chExt cx="3311" cy="589"/>
          </a:xfrm>
        </p:grpSpPr>
        <p:grpSp>
          <p:nvGrpSpPr>
            <p:cNvPr id="17427" name="Group 31"/>
            <p:cNvGrpSpPr>
              <a:grpSpLocks/>
            </p:cNvGrpSpPr>
            <p:nvPr/>
          </p:nvGrpSpPr>
          <p:grpSpPr bwMode="auto">
            <a:xfrm>
              <a:off x="1565" y="3430"/>
              <a:ext cx="3311" cy="589"/>
              <a:chOff x="2018" y="2387"/>
              <a:chExt cx="2041" cy="546"/>
            </a:xfrm>
          </p:grpSpPr>
          <p:sp>
            <p:nvSpPr>
              <p:cNvPr id="17429"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0"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1"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32"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7428" name="Object 36"/>
            <p:cNvGraphicFramePr>
              <a:graphicFrameLocks noChangeAspect="1"/>
            </p:cNvGraphicFramePr>
            <p:nvPr/>
          </p:nvGraphicFramePr>
          <p:xfrm>
            <a:off x="1683" y="3430"/>
            <a:ext cx="3102" cy="577"/>
          </p:xfrm>
          <a:graphic>
            <a:graphicData uri="http://schemas.openxmlformats.org/presentationml/2006/ole">
              <mc:AlternateContent xmlns:mc="http://schemas.openxmlformats.org/markup-compatibility/2006">
                <mc:Choice xmlns:v="urn:schemas-microsoft-com:vml" Requires="v">
                  <p:oleObj spid="_x0000_s17524" name="Equation" r:id="rId10" imgW="2171700" imgH="406400" progId="Equation.3">
                    <p:embed/>
                  </p:oleObj>
                </mc:Choice>
                <mc:Fallback>
                  <p:oleObj name="Equation" r:id="rId10" imgW="2171700" imgH="406400" progId="Equation.3">
                    <p:embed/>
                    <p:pic>
                      <p:nvPicPr>
                        <p:cNvPr id="0" name="Picture 1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3" y="3430"/>
                          <a:ext cx="3102" cy="577"/>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525" name="Group 37"/>
          <p:cNvGrpSpPr>
            <a:grpSpLocks/>
          </p:cNvGrpSpPr>
          <p:nvPr/>
        </p:nvGrpSpPr>
        <p:grpSpPr bwMode="auto">
          <a:xfrm>
            <a:off x="6659563" y="5157788"/>
            <a:ext cx="2254250" cy="866775"/>
            <a:chOff x="2426" y="2750"/>
            <a:chExt cx="1633" cy="546"/>
          </a:xfrm>
        </p:grpSpPr>
        <p:grpSp>
          <p:nvGrpSpPr>
            <p:cNvPr id="17421" name="Group 173"/>
            <p:cNvGrpSpPr>
              <a:grpSpLocks/>
            </p:cNvGrpSpPr>
            <p:nvPr/>
          </p:nvGrpSpPr>
          <p:grpSpPr bwMode="auto">
            <a:xfrm>
              <a:off x="2426" y="2750"/>
              <a:ext cx="1633" cy="546"/>
              <a:chOff x="483" y="3113"/>
              <a:chExt cx="2177" cy="408"/>
            </a:xfrm>
          </p:grpSpPr>
          <p:sp>
            <p:nvSpPr>
              <p:cNvPr id="17423"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24"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25"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426"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7422" name="Object 43"/>
            <p:cNvGraphicFramePr>
              <a:graphicFrameLocks noChangeAspect="1"/>
            </p:cNvGraphicFramePr>
            <p:nvPr/>
          </p:nvGraphicFramePr>
          <p:xfrm>
            <a:off x="2608" y="2750"/>
            <a:ext cx="1355" cy="499"/>
          </p:xfrm>
          <a:graphic>
            <a:graphicData uri="http://schemas.openxmlformats.org/presentationml/2006/ole">
              <mc:AlternateContent xmlns:mc="http://schemas.openxmlformats.org/markup-compatibility/2006">
                <mc:Choice xmlns:v="urn:schemas-microsoft-com:vml" Requires="v">
                  <p:oleObj spid="_x0000_s17525" name="公式" r:id="rId12" imgW="926698" imgH="406224" progId="Equation.3">
                    <p:embed/>
                  </p:oleObj>
                </mc:Choice>
                <mc:Fallback>
                  <p:oleObj name="公式" r:id="rId12" imgW="926698" imgH="406224" progId="Equation.3">
                    <p:embed/>
                    <p:pic>
                      <p:nvPicPr>
                        <p:cNvPr id="0" name="Picture 1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 y="2750"/>
                          <a:ext cx="1355" cy="4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wipe(left)">
                                      <p:cBhvr>
                                        <p:cTn id="7" dur="500"/>
                                        <p:tgtEl>
                                          <p:spTgt spid="63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animEffect transition="in" filter="wipe(left)">
                                      <p:cBhvr>
                                        <p:cTn id="12" dur="500"/>
                                        <p:tgtEl>
                                          <p:spTgt spid="63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3">
                                            <p:txEl>
                                              <p:pRg st="0" end="0"/>
                                            </p:txEl>
                                          </p:spTgt>
                                        </p:tgtEl>
                                        <p:attrNameLst>
                                          <p:attrName>style.visibility</p:attrName>
                                        </p:attrNameLst>
                                      </p:cBhvr>
                                      <p:to>
                                        <p:strVal val="visible"/>
                                      </p:to>
                                    </p:set>
                                    <p:animEffect transition="in" filter="wipe(left)">
                                      <p:cBhvr>
                                        <p:cTn id="22" dur="500"/>
                                        <p:tgtEl>
                                          <p:spTgt spid="634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6">
                                            <p:txEl>
                                              <p:pRg st="0" end="0"/>
                                            </p:txEl>
                                          </p:spTgt>
                                        </p:tgtEl>
                                        <p:attrNameLst>
                                          <p:attrName>style.visibility</p:attrName>
                                        </p:attrNameLst>
                                      </p:cBhvr>
                                      <p:to>
                                        <p:strVal val="visible"/>
                                      </p:to>
                                    </p:set>
                                    <p:animEffect transition="in" filter="wipe(left)">
                                      <p:cBhvr>
                                        <p:cTn id="27" dur="500"/>
                                        <p:tgtEl>
                                          <p:spTgt spid="634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4"/>
                                        </p:tgtEl>
                                        <p:attrNameLst>
                                          <p:attrName>style.visibility</p:attrName>
                                        </p:attrNameLst>
                                      </p:cBhvr>
                                      <p:to>
                                        <p:strVal val="visible"/>
                                      </p:to>
                                    </p:set>
                                    <p:animEffect transition="in" filter="wipe(left)">
                                      <p:cBhvr>
                                        <p:cTn id="32" dur="500"/>
                                        <p:tgtEl>
                                          <p:spTgt spid="634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504"/>
                                        </p:tgtEl>
                                        <p:attrNameLst>
                                          <p:attrName>style.visibility</p:attrName>
                                        </p:attrNameLst>
                                      </p:cBhvr>
                                      <p:to>
                                        <p:strVal val="visible"/>
                                      </p:to>
                                    </p:set>
                                    <p:animEffect transition="in" filter="wipe(left)">
                                      <p:cBhvr>
                                        <p:cTn id="37" dur="500"/>
                                        <p:tgtEl>
                                          <p:spTgt spid="635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495"/>
                                        </p:tgtEl>
                                        <p:attrNameLst>
                                          <p:attrName>style.visibility</p:attrName>
                                        </p:attrNameLst>
                                      </p:cBhvr>
                                      <p:to>
                                        <p:strVal val="visible"/>
                                      </p:to>
                                    </p:set>
                                    <p:animEffect transition="in" filter="wipe(left)">
                                      <p:cBhvr>
                                        <p:cTn id="42" dur="500"/>
                                        <p:tgtEl>
                                          <p:spTgt spid="63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511"/>
                                        </p:tgtEl>
                                        <p:attrNameLst>
                                          <p:attrName>style.visibility</p:attrName>
                                        </p:attrNameLst>
                                      </p:cBhvr>
                                      <p:to>
                                        <p:strVal val="visible"/>
                                      </p:to>
                                    </p:set>
                                    <p:animEffect transition="in" filter="wipe(left)">
                                      <p:cBhvr>
                                        <p:cTn id="47" dur="500"/>
                                        <p:tgtEl>
                                          <p:spTgt spid="63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3518"/>
                                        </p:tgtEl>
                                        <p:attrNameLst>
                                          <p:attrName>style.visibility</p:attrName>
                                        </p:attrNameLst>
                                      </p:cBhvr>
                                      <p:to>
                                        <p:strVal val="visible"/>
                                      </p:to>
                                    </p:set>
                                    <p:animEffect transition="in" filter="wipe(left)">
                                      <p:cBhvr>
                                        <p:cTn id="52" dur="500"/>
                                        <p:tgtEl>
                                          <p:spTgt spid="635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3525"/>
                                        </p:tgtEl>
                                        <p:attrNameLst>
                                          <p:attrName>style.visibility</p:attrName>
                                        </p:attrNameLst>
                                      </p:cBhvr>
                                      <p:to>
                                        <p:strVal val="visible"/>
                                      </p:to>
                                    </p:set>
                                    <p:animEffect transition="in" filter="wipe(left)">
                                      <p:cBhvr>
                                        <p:cTn id="57" dur="500"/>
                                        <p:tgtEl>
                                          <p:spTgt spid="63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2" grpId="0" build="p" autoUpdateAnimBg="0"/>
      <p:bldP spid="63493" grpId="0" build="p" autoUpdateAnimBg="0"/>
      <p:bldP spid="63494" grpId="0" autoUpdateAnimBg="0"/>
      <p:bldP spid="63495" grpId="0" autoUpdateAnimBg="0"/>
      <p:bldP spid="6349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ChangeArrowheads="1"/>
          </p:cNvSpPr>
          <p:nvPr/>
        </p:nvSpPr>
        <p:spPr bwMode="auto">
          <a:xfrm>
            <a:off x="900113" y="188913"/>
            <a:ext cx="284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具体解释</a:t>
            </a:r>
          </a:p>
        </p:txBody>
      </p:sp>
      <p:sp>
        <p:nvSpPr>
          <p:cNvPr id="65540" name="Rectangle 4"/>
          <p:cNvSpPr>
            <a:spLocks noChangeArrowheads="1"/>
          </p:cNvSpPr>
          <p:nvPr/>
        </p:nvSpPr>
        <p:spPr bwMode="auto">
          <a:xfrm>
            <a:off x="179388" y="4076700"/>
            <a:ext cx="848201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20000"/>
              </a:lnSpc>
              <a:buClrTx/>
              <a:buSzTx/>
              <a:buFontTx/>
              <a:buNone/>
            </a:pPr>
            <a:r>
              <a:rPr kumimoji="1" lang="zh-CN" altLang="en-US" sz="2000">
                <a:solidFill>
                  <a:schemeClr val="tx1"/>
                </a:solidFill>
                <a:ea typeface="华文楷体" panose="02010600040101010101" pitchFamily="2" charset="-122"/>
              </a:rPr>
              <a:t>③</a:t>
            </a:r>
            <a:r>
              <a:rPr kumimoji="1" lang="zh-CN" altLang="en-US">
                <a:solidFill>
                  <a:schemeClr val="tx1"/>
                </a:solidFill>
                <a:ea typeface="华文楷体" panose="02010600040101010101" pitchFamily="2" charset="-122"/>
              </a:rPr>
              <a:t> </a:t>
            </a:r>
            <a:r>
              <a:rPr kumimoji="1" lang="zh-CN" altLang="en-US">
                <a:solidFill>
                  <a:srgbClr val="0000FF"/>
                </a:solidFill>
                <a:ea typeface="华文楷体" panose="02010600040101010101" pitchFamily="2" charset="-122"/>
              </a:rPr>
              <a:t>光强越大，含光子数越多，</a:t>
            </a:r>
            <a:r>
              <a:rPr kumimoji="1" lang="zh-CN" altLang="en-US">
                <a:solidFill>
                  <a:schemeClr val="tx1"/>
                </a:solidFill>
                <a:ea typeface="华文楷体" panose="02010600040101010101" pitchFamily="2" charset="-122"/>
              </a:rPr>
              <a:t>从金属表面逸出的光电子越多，</a:t>
            </a:r>
          </a:p>
          <a:p>
            <a:pPr hangingPunct="1">
              <a:lnSpc>
                <a:spcPct val="120000"/>
              </a:lnSpc>
              <a:buClrTx/>
              <a:buSzTx/>
              <a:buFontTx/>
              <a:buNone/>
            </a:pPr>
            <a:r>
              <a:rPr kumimoji="1" lang="zh-CN" altLang="en-US">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I</a:t>
            </a:r>
            <a:r>
              <a:rPr kumimoji="1" lang="en-US" altLang="zh-CN" baseline="-25000">
                <a:solidFill>
                  <a:schemeClr val="tx1"/>
                </a:solidFill>
                <a:ea typeface="华文楷体" panose="02010600040101010101" pitchFamily="2" charset="-122"/>
              </a:rPr>
              <a:t>s  </a:t>
            </a:r>
            <a:r>
              <a:rPr kumimoji="1" lang="zh-CN" altLang="en-US">
                <a:solidFill>
                  <a:schemeClr val="tx1"/>
                </a:solidFill>
                <a:ea typeface="华文楷体" panose="02010600040101010101" pitchFamily="2" charset="-122"/>
              </a:rPr>
              <a:t>越大。</a:t>
            </a:r>
          </a:p>
        </p:txBody>
      </p:sp>
      <p:sp>
        <p:nvSpPr>
          <p:cNvPr id="65541" name="Rectangle 5"/>
          <p:cNvSpPr>
            <a:spLocks noChangeArrowheads="1"/>
          </p:cNvSpPr>
          <p:nvPr/>
        </p:nvSpPr>
        <p:spPr bwMode="auto">
          <a:xfrm>
            <a:off x="187325" y="2852738"/>
            <a:ext cx="8705850" cy="98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② 一个电子只吸收与它碰撞的一个光子的能量，所以光电子的</a:t>
            </a:r>
          </a:p>
          <a:p>
            <a:pPr hangingPunct="1">
              <a:lnSpc>
                <a:spcPct val="80000"/>
              </a:lnSpc>
              <a:spcBef>
                <a:spcPct val="50000"/>
              </a:spcBef>
              <a:buClrTx/>
              <a:buSzTx/>
              <a:buFontTx/>
              <a:buNone/>
            </a:pPr>
            <a:r>
              <a:rPr kumimoji="1" lang="zh-CN" altLang="en-US">
                <a:solidFill>
                  <a:schemeClr val="tx1"/>
                </a:solidFill>
                <a:ea typeface="华文楷体" panose="02010600040101010101" pitchFamily="2" charset="-122"/>
              </a:rPr>
              <a:t>     最大初动能只与 </a:t>
            </a:r>
            <a:r>
              <a:rPr kumimoji="1" lang="en-US" altLang="zh-CN" i="1">
                <a:solidFill>
                  <a:schemeClr val="tx1"/>
                </a:solidFill>
                <a:ea typeface="华文楷体" panose="02010600040101010101" pitchFamily="2" charset="-122"/>
              </a:rPr>
              <a:t>hν</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和逸出功 </a:t>
            </a:r>
            <a:r>
              <a:rPr kumimoji="1" lang="en-US" altLang="zh-CN" i="1">
                <a:solidFill>
                  <a:schemeClr val="tx1"/>
                </a:solidFill>
                <a:ea typeface="华文楷体" panose="02010600040101010101" pitchFamily="2" charset="-122"/>
              </a:rPr>
              <a:t>A</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有关，与光强无关。</a:t>
            </a:r>
          </a:p>
        </p:txBody>
      </p:sp>
      <p:sp>
        <p:nvSpPr>
          <p:cNvPr id="65542" name="Rectangle 6"/>
          <p:cNvSpPr>
            <a:spLocks noChangeArrowheads="1"/>
          </p:cNvSpPr>
          <p:nvPr/>
        </p:nvSpPr>
        <p:spPr bwMode="auto">
          <a:xfrm>
            <a:off x="179388" y="5157788"/>
            <a:ext cx="84296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buClrTx/>
              <a:buSzTx/>
              <a:buFontTx/>
              <a:buNone/>
            </a:pPr>
            <a:r>
              <a:rPr kumimoji="1" lang="zh-CN" altLang="en-US">
                <a:solidFill>
                  <a:schemeClr val="tx1"/>
                </a:solidFill>
                <a:ea typeface="华文楷体" panose="02010600040101010101" pitchFamily="2" charset="-122"/>
              </a:rPr>
              <a:t>④ 光的能量集中在每一个光子上，光子与电子相互作用时， </a:t>
            </a:r>
          </a:p>
          <a:p>
            <a:pPr hangingPunct="1">
              <a:lnSpc>
                <a:spcPct val="120000"/>
              </a:lnSpc>
              <a:buClrTx/>
              <a:buSzTx/>
              <a:buFontTx/>
              <a:buNone/>
            </a:pPr>
            <a:r>
              <a:rPr kumimoji="1" lang="zh-CN" altLang="en-US">
                <a:solidFill>
                  <a:schemeClr val="tx1"/>
                </a:solidFill>
                <a:ea typeface="华文楷体" panose="02010600040101010101" pitchFamily="2" charset="-122"/>
              </a:rPr>
              <a:t>     把能量一次全部传递给电子，不需要时间积累。</a:t>
            </a:r>
          </a:p>
        </p:txBody>
      </p:sp>
      <p:pic>
        <p:nvPicPr>
          <p:cNvPr id="65543" name="Picture 7" descr="light_908"/>
          <p:cNvPicPr>
            <a:picLocks noChangeAspect="1" noChangeArrowheads="1"/>
          </p:cNvPicPr>
          <p:nvPr/>
        </p:nvPicPr>
        <p:blipFill>
          <a:blip r:embed="rId3" cstate="print">
            <a:extLst>
              <a:ext uri="{28A0092B-C50C-407E-A947-70E740481C1C}">
                <a14:useLocalDpi xmlns:a14="http://schemas.microsoft.com/office/drawing/2010/main" val="0"/>
              </a:ext>
            </a:extLst>
          </a:blip>
          <a:srcRect l="5997"/>
          <a:stretch>
            <a:fillRect/>
          </a:stretch>
        </p:blipFill>
        <p:spPr bwMode="auto">
          <a:xfrm>
            <a:off x="5651500" y="249238"/>
            <a:ext cx="338455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 Box 8"/>
          <p:cNvSpPr txBox="1">
            <a:spLocks noChangeArrowheads="1"/>
          </p:cNvSpPr>
          <p:nvPr/>
        </p:nvSpPr>
        <p:spPr bwMode="auto">
          <a:xfrm>
            <a:off x="250825" y="620713"/>
            <a:ext cx="5329238"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zh-CN" altLang="en-US" sz="2000">
                <a:solidFill>
                  <a:schemeClr val="tx1"/>
                </a:solidFill>
                <a:ea typeface="华文楷体" panose="02010600040101010101" pitchFamily="2" charset="-122"/>
              </a:rPr>
              <a:t>①</a:t>
            </a:r>
            <a:r>
              <a:rPr kumimoji="1" lang="zh-CN" altLang="en-US">
                <a:solidFill>
                  <a:schemeClr val="tx1"/>
                </a:solidFill>
                <a:ea typeface="华文楷体" panose="02010600040101010101" pitchFamily="2" charset="-122"/>
              </a:rPr>
              <a:t>当</a:t>
            </a:r>
            <a:r>
              <a:rPr kumimoji="1" lang="en-US" altLang="zh-CN" i="1">
                <a:solidFill>
                  <a:schemeClr val="tx1"/>
                </a:solidFill>
                <a:ea typeface="华文楷体" panose="02010600040101010101" pitchFamily="2" charset="-122"/>
              </a:rPr>
              <a:t>ν&lt;ν</a:t>
            </a:r>
            <a:r>
              <a:rPr kumimoji="1" lang="en-US" altLang="zh-CN" baseline="-25000">
                <a:solidFill>
                  <a:schemeClr val="tx1"/>
                </a:solidFill>
                <a:ea typeface="华文楷体" panose="02010600040101010101" pitchFamily="2" charset="-122"/>
              </a:rPr>
              <a:t>0 </a:t>
            </a:r>
            <a:r>
              <a:rPr kumimoji="1" lang="zh-CN" altLang="en-US">
                <a:solidFill>
                  <a:schemeClr val="tx1"/>
                </a:solidFill>
                <a:ea typeface="华文楷体" panose="02010600040101010101" pitchFamily="2" charset="-122"/>
              </a:rPr>
              <a:t>时， 能量 </a:t>
            </a:r>
            <a:r>
              <a:rPr kumimoji="1" lang="en-US" altLang="zh-CN" i="1">
                <a:solidFill>
                  <a:schemeClr val="tx1"/>
                </a:solidFill>
                <a:ea typeface="华文楷体" panose="02010600040101010101" pitchFamily="2" charset="-122"/>
              </a:rPr>
              <a:t>hν&lt; hν</a:t>
            </a:r>
            <a:r>
              <a:rPr kumimoji="1" lang="en-US" altLang="zh-CN" baseline="-25000">
                <a:solidFill>
                  <a:schemeClr val="tx1"/>
                </a:solidFill>
                <a:ea typeface="华文楷体" panose="02010600040101010101" pitchFamily="2" charset="-122"/>
              </a:rPr>
              <a:t>0 </a:t>
            </a:r>
            <a:r>
              <a:rPr kumimoji="1" lang="en-US" altLang="zh-CN" i="1">
                <a:solidFill>
                  <a:schemeClr val="tx1"/>
                </a:solidFill>
                <a:ea typeface="华文楷体" panose="02010600040101010101" pitchFamily="2" charset="-122"/>
              </a:rPr>
              <a:t>= A</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电子不能从表面逸出，不产生光电效应。这是存在红限频率的原因。不同金属，逸出功 </a:t>
            </a:r>
            <a:r>
              <a:rPr kumimoji="1" lang="en-US" altLang="zh-CN" i="1">
                <a:solidFill>
                  <a:schemeClr val="tx1"/>
                </a:solidFill>
                <a:ea typeface="华文楷体" panose="02010600040101010101" pitchFamily="2" charset="-122"/>
              </a:rPr>
              <a:t>A</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不同，故</a:t>
            </a:r>
            <a:r>
              <a:rPr kumimoji="1" lang="en-US" altLang="zh-CN" i="1">
                <a:solidFill>
                  <a:schemeClr val="tx1"/>
                </a:solidFill>
                <a:ea typeface="华文楷体" panose="02010600040101010101" pitchFamily="2" charset="-122"/>
              </a:rPr>
              <a:t>ν</a:t>
            </a:r>
            <a:r>
              <a:rPr kumimoji="1" lang="en-US" altLang="zh-CN" baseline="-25000">
                <a:solidFill>
                  <a:schemeClr val="tx1"/>
                </a:solidFill>
                <a:ea typeface="华文楷体" panose="02010600040101010101" pitchFamily="2" charset="-122"/>
              </a:rPr>
              <a:t>0 </a:t>
            </a:r>
            <a:r>
              <a:rPr kumimoji="1" lang="zh-CN" altLang="en-US">
                <a:solidFill>
                  <a:schemeClr val="tx1"/>
                </a:solidFill>
                <a:ea typeface="华文楷体" panose="02010600040101010101" pitchFamily="2" charset="-122"/>
              </a:rPr>
              <a:t>也不同。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vertical)">
                                      <p:cBhvr>
                                        <p:cTn id="12" dur="500"/>
                                        <p:tgtEl>
                                          <p:spTgt spid="655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wipe(left)">
                                      <p:cBhvr>
                                        <p:cTn id="17" dur="500"/>
                                        <p:tgtEl>
                                          <p:spTgt spid="655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41"/>
                                        </p:tgtEl>
                                        <p:attrNameLst>
                                          <p:attrName>style.visibility</p:attrName>
                                        </p:attrNameLst>
                                      </p:cBhvr>
                                      <p:to>
                                        <p:strVal val="visible"/>
                                      </p:to>
                                    </p:set>
                                    <p:animEffect transition="in" filter="wipe(left)">
                                      <p:cBhvr>
                                        <p:cTn id="22" dur="500"/>
                                        <p:tgtEl>
                                          <p:spTgt spid="655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0"/>
                                        </p:tgtEl>
                                        <p:attrNameLst>
                                          <p:attrName>style.visibility</p:attrName>
                                        </p:attrNameLst>
                                      </p:cBhvr>
                                      <p:to>
                                        <p:strVal val="visible"/>
                                      </p:to>
                                    </p:set>
                                    <p:animEffect transition="in" filter="wipe(left)">
                                      <p:cBhvr>
                                        <p:cTn id="27" dur="500"/>
                                        <p:tgtEl>
                                          <p:spTgt spid="655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42"/>
                                        </p:tgtEl>
                                        <p:attrNameLst>
                                          <p:attrName>style.visibility</p:attrName>
                                        </p:attrNameLst>
                                      </p:cBhvr>
                                      <p:to>
                                        <p:strVal val="visible"/>
                                      </p:to>
                                    </p:set>
                                    <p:animEffect transition="in" filter="wipe(left)">
                                      <p:cBhvr>
                                        <p:cTn id="32"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0" grpId="0" autoUpdateAnimBg="0"/>
      <p:bldP spid="65541" grpId="0" autoUpdateAnimBg="0"/>
      <p:bldP spid="65542" grpId="0" autoUpdateAnimBg="0"/>
      <p:bldP spid="6554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684213" y="234950"/>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四、光的波粒二象性</a:t>
            </a:r>
          </a:p>
        </p:txBody>
      </p:sp>
      <p:sp>
        <p:nvSpPr>
          <p:cNvPr id="93189" name="Rectangle 5"/>
          <p:cNvSpPr>
            <a:spLocks noChangeArrowheads="1"/>
          </p:cNvSpPr>
          <p:nvPr/>
        </p:nvSpPr>
        <p:spPr bwMode="auto">
          <a:xfrm>
            <a:off x="107950" y="836613"/>
            <a:ext cx="871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光具有干涉、衍射和偏振现象，说明光具有波动性； 黑体辐射，光电效应，说明光具有粒子性。</a:t>
            </a:r>
          </a:p>
        </p:txBody>
      </p:sp>
      <p:sp>
        <p:nvSpPr>
          <p:cNvPr id="93190" name="Text Box 6"/>
          <p:cNvSpPr txBox="1">
            <a:spLocks noChangeArrowheads="1"/>
          </p:cNvSpPr>
          <p:nvPr/>
        </p:nvSpPr>
        <p:spPr bwMode="auto">
          <a:xfrm>
            <a:off x="250825" y="1773238"/>
            <a:ext cx="85693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buClrTx/>
              <a:buSzTx/>
              <a:buFontTx/>
              <a:buNone/>
            </a:pPr>
            <a:r>
              <a:rPr kumimoji="1" lang="zh-CN" altLang="en-US">
                <a:solidFill>
                  <a:srgbClr val="0000FF"/>
                </a:solidFill>
                <a:ea typeface="华文楷体" panose="02010600040101010101" pitchFamily="2" charset="-122"/>
              </a:rPr>
              <a:t>        光既具有波动性，又具有粒子性， 即光具有波粒二象性。</a:t>
            </a:r>
            <a:r>
              <a:rPr kumimoji="1" lang="zh-CN" altLang="en-US">
                <a:solidFill>
                  <a:schemeClr val="tx1"/>
                </a:solidFill>
                <a:ea typeface="华文楷体" panose="02010600040101010101" pitchFamily="2" charset="-122"/>
              </a:rPr>
              <a:t>光的</a:t>
            </a:r>
            <a:r>
              <a:rPr kumimoji="1" lang="zh-CN" altLang="en-US">
                <a:solidFill>
                  <a:srgbClr val="0000FF"/>
                </a:solidFill>
                <a:ea typeface="华文楷体" panose="02010600040101010101" pitchFamily="2" charset="-122"/>
              </a:rPr>
              <a:t>波粒二象性</a:t>
            </a:r>
            <a:r>
              <a:rPr kumimoji="1" lang="zh-CN" altLang="en-US">
                <a:solidFill>
                  <a:schemeClr val="tx1"/>
                </a:solidFill>
                <a:ea typeface="华文楷体" panose="02010600040101010101" pitchFamily="2" charset="-122"/>
              </a:rPr>
              <a:t>是同一物质在运动中的两种表现 </a:t>
            </a:r>
            <a:r>
              <a:rPr kumimoji="1" lang="zh-CN" altLang="en-US">
                <a:solidFill>
                  <a:srgbClr val="0000FF"/>
                </a:solidFill>
                <a:ea typeface="华文楷体" panose="02010600040101010101" pitchFamily="2" charset="-122"/>
              </a:rPr>
              <a:t>。</a:t>
            </a:r>
          </a:p>
        </p:txBody>
      </p:sp>
      <p:sp>
        <p:nvSpPr>
          <p:cNvPr id="93191" name="Text Box 7"/>
          <p:cNvSpPr txBox="1">
            <a:spLocks noChangeArrowheads="1"/>
          </p:cNvSpPr>
          <p:nvPr/>
        </p:nvSpPr>
        <p:spPr bwMode="auto">
          <a:xfrm>
            <a:off x="179388" y="2781300"/>
            <a:ext cx="8569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          描述粒子性的物理量（</a:t>
            </a:r>
            <a:r>
              <a:rPr kumimoji="1" lang="en-US" altLang="zh-CN" i="1">
                <a:solidFill>
                  <a:schemeClr val="tx1"/>
                </a:solidFill>
                <a:ea typeface="华文楷体" panose="02010600040101010101" pitchFamily="2" charset="-122"/>
              </a:rPr>
              <a:t>m</a:t>
            </a:r>
            <a:r>
              <a:rPr kumimoji="1" lang="en-US" altLang="zh-CN">
                <a:solidFill>
                  <a:schemeClr val="tx1"/>
                </a:solidFill>
                <a:ea typeface="华文楷体" panose="02010600040101010101" pitchFamily="2" charset="-122"/>
              </a:rPr>
              <a:t> , </a:t>
            </a:r>
            <a:r>
              <a:rPr kumimoji="1" lang="en-US" altLang="zh-CN" i="1">
                <a:solidFill>
                  <a:schemeClr val="tx1"/>
                </a:solidFill>
                <a:ea typeface="华文楷体" panose="02010600040101010101" pitchFamily="2" charset="-122"/>
              </a:rPr>
              <a:t>p </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ε</a:t>
            </a:r>
            <a:r>
              <a:rPr kumimoji="1" lang="zh-CN" altLang="en-US">
                <a:solidFill>
                  <a:schemeClr val="tx1"/>
                </a:solidFill>
                <a:ea typeface="华文楷体" panose="02010600040101010101" pitchFamily="2" charset="-122"/>
              </a:rPr>
              <a:t>）与波动性的物理量（</a:t>
            </a:r>
            <a:r>
              <a:rPr kumimoji="1" lang="en-US" altLang="zh-CN" i="1">
                <a:solidFill>
                  <a:schemeClr val="tx1"/>
                </a:solidFill>
                <a:ea typeface="华文楷体" panose="02010600040101010101" pitchFamily="2" charset="-122"/>
              </a:rPr>
              <a:t>λ</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ν</a:t>
            </a:r>
            <a:r>
              <a:rPr kumimoji="1" lang="zh-CN" altLang="en-US">
                <a:solidFill>
                  <a:schemeClr val="tx1"/>
                </a:solidFill>
                <a:ea typeface="华文楷体" panose="02010600040101010101" pitchFamily="2" charset="-122"/>
              </a:rPr>
              <a:t>）之间有如下关系</a:t>
            </a:r>
          </a:p>
        </p:txBody>
      </p:sp>
      <p:graphicFrame>
        <p:nvGraphicFramePr>
          <p:cNvPr id="93192" name="Object 8"/>
          <p:cNvGraphicFramePr>
            <a:graphicFrameLocks noChangeAspect="1"/>
          </p:cNvGraphicFramePr>
          <p:nvPr>
            <p:extLst>
              <p:ext uri="{D42A27DB-BD31-4B8C-83A1-F6EECF244321}">
                <p14:modId xmlns:p14="http://schemas.microsoft.com/office/powerpoint/2010/main" val="3978973025"/>
              </p:ext>
            </p:extLst>
          </p:nvPr>
        </p:nvGraphicFramePr>
        <p:xfrm>
          <a:off x="2555875" y="3789363"/>
          <a:ext cx="3168650" cy="2378075"/>
        </p:xfrm>
        <a:graphic>
          <a:graphicData uri="http://schemas.openxmlformats.org/presentationml/2006/ole">
            <mc:AlternateContent xmlns:mc="http://schemas.openxmlformats.org/markup-compatibility/2006">
              <mc:Choice xmlns:v="urn:schemas-microsoft-com:vml" Requires="v">
                <p:oleObj spid="_x0000_s19477" name="公式" r:id="rId3" imgW="1244600" imgH="1130300" progId="Equation.3">
                  <p:embed/>
                </p:oleObj>
              </mc:Choice>
              <mc:Fallback>
                <p:oleObj name="公式" r:id="rId3" imgW="1244600" imgH="11303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789363"/>
                        <a:ext cx="3168650" cy="2378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left)">
                                      <p:cBhvr>
                                        <p:cTn id="17" dur="500"/>
                                        <p:tgtEl>
                                          <p:spTgt spid="93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1">
                                            <p:txEl>
                                              <p:pRg st="0" end="0"/>
                                            </p:txEl>
                                          </p:spTgt>
                                        </p:tgtEl>
                                        <p:attrNameLst>
                                          <p:attrName>style.visibility</p:attrName>
                                        </p:attrNameLst>
                                      </p:cBhvr>
                                      <p:to>
                                        <p:strVal val="visible"/>
                                      </p:to>
                                    </p:set>
                                    <p:animEffect transition="in" filter="wipe(left)">
                                      <p:cBhvr>
                                        <p:cTn id="22" dur="500"/>
                                        <p:tgtEl>
                                          <p:spTgt spid="9319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192"/>
                                        </p:tgtEl>
                                        <p:attrNameLst>
                                          <p:attrName>style.visibility</p:attrName>
                                        </p:attrNameLst>
                                      </p:cBhvr>
                                      <p:to>
                                        <p:strVal val="visible"/>
                                      </p:to>
                                    </p:set>
                                    <p:animEffect transition="in" filter="wipe(left)">
                                      <p:cBhvr>
                                        <p:cTn id="27"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189" grpId="0" autoUpdateAnimBg="0"/>
      <p:bldP spid="93190" grpId="0"/>
      <p:bldP spid="931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152400" y="954088"/>
            <a:ext cx="672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一、康普顿效应</a:t>
            </a:r>
            <a:r>
              <a:rPr kumimoji="1" lang="zh-CN" altLang="en-US">
                <a:solidFill>
                  <a:srgbClr val="0000FF"/>
                </a:solidFill>
                <a:ea typeface="华文楷体" panose="02010600040101010101" pitchFamily="2" charset="-122"/>
              </a:rPr>
              <a:t>   </a:t>
            </a: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光的粒子性的进一步验证）</a:t>
            </a:r>
          </a:p>
        </p:txBody>
      </p:sp>
      <p:sp>
        <p:nvSpPr>
          <p:cNvPr id="67588" name="Text Box 4"/>
          <p:cNvSpPr txBox="1">
            <a:spLocks noChangeArrowheads="1"/>
          </p:cNvSpPr>
          <p:nvPr/>
        </p:nvSpPr>
        <p:spPr bwMode="auto">
          <a:xfrm>
            <a:off x="479425" y="2393950"/>
            <a:ext cx="229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、实验装置</a:t>
            </a:r>
          </a:p>
        </p:txBody>
      </p:sp>
      <p:pic>
        <p:nvPicPr>
          <p:cNvPr id="67589" name="Picture 5" descr="1927-Compton"/>
          <p:cNvPicPr>
            <a:picLocks noChangeAspect="1" noChangeArrowheads="1"/>
          </p:cNvPicPr>
          <p:nvPr/>
        </p:nvPicPr>
        <p:blipFill>
          <a:blip r:embed="rId4">
            <a:extLst>
              <a:ext uri="{28A0092B-C50C-407E-A947-70E740481C1C}">
                <a14:useLocalDpi xmlns:a14="http://schemas.microsoft.com/office/drawing/2010/main" val="0"/>
              </a:ext>
            </a:extLst>
          </a:blip>
          <a:srcRect l="3775" t="3792" r="4822" b="15591"/>
          <a:stretch>
            <a:fillRect/>
          </a:stretch>
        </p:blipFill>
        <p:spPr bwMode="auto">
          <a:xfrm>
            <a:off x="5940425" y="2251075"/>
            <a:ext cx="13668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Rectangle 6"/>
          <p:cNvSpPr>
            <a:spLocks noChangeArrowheads="1"/>
          </p:cNvSpPr>
          <p:nvPr/>
        </p:nvSpPr>
        <p:spPr bwMode="auto">
          <a:xfrm>
            <a:off x="250825" y="1460500"/>
            <a:ext cx="86407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         </a:t>
            </a:r>
            <a:r>
              <a:rPr kumimoji="1" lang="en-US" altLang="zh-CN" sz="2000">
                <a:solidFill>
                  <a:schemeClr val="tx1"/>
                </a:solidFill>
                <a:ea typeface="华文楷体" panose="02010600040101010101" pitchFamily="2" charset="-122"/>
              </a:rPr>
              <a:t>1923</a:t>
            </a:r>
            <a:r>
              <a:rPr kumimoji="1" lang="zh-CN" altLang="en-US" sz="2000">
                <a:solidFill>
                  <a:schemeClr val="tx1"/>
                </a:solidFill>
                <a:ea typeface="华文楷体" panose="02010600040101010101" pitchFamily="2" charset="-122"/>
              </a:rPr>
              <a:t>年，美国物理学家康普顿在研究 </a:t>
            </a:r>
            <a:r>
              <a:rPr kumimoji="1" lang="en-US" altLang="zh-CN" sz="2000" i="1">
                <a:solidFill>
                  <a:schemeClr val="tx1"/>
                </a:solidFill>
                <a:ea typeface="华文楷体" panose="02010600040101010101" pitchFamily="2" charset="-122"/>
              </a:rPr>
              <a:t>X </a:t>
            </a:r>
            <a:r>
              <a:rPr kumimoji="1" lang="zh-CN" altLang="en-US" sz="2000">
                <a:solidFill>
                  <a:schemeClr val="tx1"/>
                </a:solidFill>
                <a:ea typeface="华文楷体" panose="02010600040101010101" pitchFamily="2" charset="-122"/>
              </a:rPr>
              <a:t>射线与物质散射的实验里，第一次证明了爱因斯坦在</a:t>
            </a:r>
            <a:r>
              <a:rPr kumimoji="1" lang="en-US" altLang="zh-CN" sz="2000">
                <a:solidFill>
                  <a:schemeClr val="tx1"/>
                </a:solidFill>
                <a:ea typeface="华文楷体" panose="02010600040101010101" pitchFamily="2" charset="-122"/>
              </a:rPr>
              <a:t>1917</a:t>
            </a:r>
            <a:r>
              <a:rPr kumimoji="1" lang="zh-CN" altLang="en-US" sz="2000">
                <a:solidFill>
                  <a:schemeClr val="tx1"/>
                </a:solidFill>
                <a:ea typeface="华文楷体" panose="02010600040101010101" pitchFamily="2" charset="-122"/>
              </a:rPr>
              <a:t>年提出的光子具有动量的假设。证明了</a:t>
            </a:r>
            <a:r>
              <a:rPr kumimoji="1" lang="en-US" altLang="zh-CN" sz="2000" i="1">
                <a:solidFill>
                  <a:schemeClr val="tx1"/>
                </a:solidFill>
                <a:ea typeface="华文楷体" panose="02010600040101010101" pitchFamily="2" charset="-122"/>
              </a:rPr>
              <a:t>X </a:t>
            </a:r>
            <a:r>
              <a:rPr kumimoji="1" lang="zh-CN" altLang="en-US" sz="2000">
                <a:solidFill>
                  <a:schemeClr val="tx1"/>
                </a:solidFill>
                <a:ea typeface="华文楷体" panose="02010600040101010101" pitchFamily="2" charset="-122"/>
              </a:rPr>
              <a:t>射线的粒子性。</a:t>
            </a:r>
          </a:p>
        </p:txBody>
      </p:sp>
      <p:sp>
        <p:nvSpPr>
          <p:cNvPr id="67591" name="Rectangle 7"/>
          <p:cNvSpPr>
            <a:spLocks noChangeArrowheads="1"/>
          </p:cNvSpPr>
          <p:nvPr/>
        </p:nvSpPr>
        <p:spPr bwMode="auto">
          <a:xfrm>
            <a:off x="1476375" y="6067425"/>
            <a:ext cx="611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rgbClr val="0000FF"/>
                </a:solidFill>
                <a:ea typeface="华文楷体" panose="02010600040101010101" pitchFamily="2" charset="-122"/>
              </a:rPr>
              <a:t>有波长增加的散射现象称为康普顿效应。</a:t>
            </a:r>
          </a:p>
        </p:txBody>
      </p:sp>
      <p:grpSp>
        <p:nvGrpSpPr>
          <p:cNvPr id="67614" name="Group 30"/>
          <p:cNvGrpSpPr>
            <a:grpSpLocks/>
          </p:cNvGrpSpPr>
          <p:nvPr/>
        </p:nvGrpSpPr>
        <p:grpSpPr bwMode="auto">
          <a:xfrm>
            <a:off x="1331913" y="161925"/>
            <a:ext cx="6481762" cy="719138"/>
            <a:chOff x="1020" y="0"/>
            <a:chExt cx="4083" cy="476"/>
          </a:xfrm>
        </p:grpSpPr>
        <p:grpSp>
          <p:nvGrpSpPr>
            <p:cNvPr id="20492" name="Group 32"/>
            <p:cNvGrpSpPr>
              <a:grpSpLocks/>
            </p:cNvGrpSpPr>
            <p:nvPr/>
          </p:nvGrpSpPr>
          <p:grpSpPr bwMode="auto">
            <a:xfrm>
              <a:off x="1020" y="0"/>
              <a:ext cx="4083" cy="476"/>
              <a:chOff x="1450" y="7"/>
              <a:chExt cx="3039" cy="401"/>
            </a:xfrm>
          </p:grpSpPr>
          <p:sp>
            <p:nvSpPr>
              <p:cNvPr id="2049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049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049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049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20493" name="Rectangle 36"/>
            <p:cNvSpPr>
              <a:spLocks noChangeArrowheads="1"/>
            </p:cNvSpPr>
            <p:nvPr/>
          </p:nvSpPr>
          <p:spPr bwMode="auto">
            <a:xfrm>
              <a:off x="1111" y="73"/>
              <a:ext cx="3901"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19.3  </a:t>
              </a:r>
              <a:r>
                <a:rPr kumimoji="1" lang="zh-CN" altLang="en-US" sz="2800" dirty="0">
                  <a:solidFill>
                    <a:schemeClr val="tx1"/>
                  </a:solidFill>
                  <a:ea typeface="华文楷体" panose="02010600040101010101" pitchFamily="2" charset="-122"/>
                </a:rPr>
                <a:t>康普顿效应 光的波粒二象性</a:t>
              </a:r>
            </a:p>
          </p:txBody>
        </p:sp>
      </p:grpSp>
      <p:sp>
        <p:nvSpPr>
          <p:cNvPr id="67621" name="Rectangle 37"/>
          <p:cNvSpPr>
            <a:spLocks noChangeArrowheads="1"/>
          </p:cNvSpPr>
          <p:nvPr/>
        </p:nvSpPr>
        <p:spPr bwMode="auto">
          <a:xfrm>
            <a:off x="466725" y="4529138"/>
            <a:ext cx="288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、实验结果</a:t>
            </a:r>
          </a:p>
        </p:txBody>
      </p:sp>
      <p:sp>
        <p:nvSpPr>
          <p:cNvPr id="67622" name="Text Box 38"/>
          <p:cNvSpPr txBox="1">
            <a:spLocks noChangeArrowheads="1"/>
          </p:cNvSpPr>
          <p:nvPr/>
        </p:nvSpPr>
        <p:spPr bwMode="auto">
          <a:xfrm>
            <a:off x="395288" y="5130800"/>
            <a:ext cx="83597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在散射光中，除有波长与入射光相同的成分的</a:t>
            </a:r>
            <a:r>
              <a:rPr kumimoji="1" lang="zh-CN" altLang="en-US" i="1">
                <a:solidFill>
                  <a:schemeClr val="tx1"/>
                </a:solidFill>
                <a:ea typeface="华文楷体" panose="02010600040101010101" pitchFamily="2" charset="-122"/>
                <a:sym typeface="Symbol" pitchFamily="18" charset="2"/>
              </a:rPr>
              <a:t> </a:t>
            </a:r>
            <a:r>
              <a:rPr kumimoji="1" lang="en-US" altLang="zh-CN" baseline="-25000">
                <a:solidFill>
                  <a:schemeClr val="tx1"/>
                </a:solidFill>
                <a:ea typeface="华文楷体" panose="02010600040101010101" pitchFamily="2" charset="-122"/>
                <a:sym typeface="Symbol" pitchFamily="18" charset="2"/>
              </a:rPr>
              <a:t>0 </a:t>
            </a:r>
            <a:r>
              <a:rPr kumimoji="1" lang="zh-CN" altLang="en-US">
                <a:solidFill>
                  <a:schemeClr val="tx1"/>
                </a:solidFill>
                <a:ea typeface="华文楷体" panose="02010600040101010101" pitchFamily="2" charset="-122"/>
              </a:rPr>
              <a:t>外，还有波长较长的成分。</a:t>
            </a:r>
            <a:r>
              <a:rPr kumimoji="1" lang="zh-CN" altLang="en-US">
                <a:solidFill>
                  <a:schemeClr val="tx1"/>
                </a:solidFill>
                <a:latin typeface="华文楷体" panose="02010600040101010101" pitchFamily="2" charset="-122"/>
                <a:ea typeface="华文楷体" panose="02010600040101010101" pitchFamily="2" charset="-122"/>
              </a:rPr>
              <a:t>两者的波长差</a:t>
            </a:r>
            <a:r>
              <a:rPr kumimoji="1" lang="zh-CN" altLang="en-US" i="1">
                <a:solidFill>
                  <a:schemeClr val="tx1"/>
                </a:solidFill>
                <a:latin typeface="华文楷体" panose="02010600040101010101" pitchFamily="2" charset="-122"/>
                <a:ea typeface="华文楷体" panose="02010600040101010101" pitchFamily="2" charset="-122"/>
              </a:rPr>
              <a:t>△</a:t>
            </a:r>
            <a:r>
              <a:rPr kumimoji="1" lang="en-US" altLang="zh-CN" i="1">
                <a:solidFill>
                  <a:schemeClr val="tx1"/>
                </a:solidFill>
                <a:latin typeface="华文楷体" panose="02010600040101010101" pitchFamily="2" charset="-122"/>
                <a:ea typeface="华文楷体" panose="02010600040101010101" pitchFamily="2" charset="-122"/>
              </a:rPr>
              <a:t>λ</a:t>
            </a:r>
            <a:r>
              <a:rPr kumimoji="1" lang="zh-CN" altLang="en-US">
                <a:solidFill>
                  <a:schemeClr val="tx1"/>
                </a:solidFill>
                <a:latin typeface="华文楷体" panose="02010600040101010101" pitchFamily="2" charset="-122"/>
                <a:ea typeface="华文楷体" panose="02010600040101010101" pitchFamily="2" charset="-122"/>
              </a:rPr>
              <a:t>与散射角</a:t>
            </a:r>
            <a:r>
              <a:rPr kumimoji="1" lang="el-GR" altLang="zh-CN" i="1">
                <a:solidFill>
                  <a:schemeClr val="tx1"/>
                </a:solidFill>
                <a:ea typeface="华文楷体" panose="02010600040101010101" pitchFamily="2" charset="-122"/>
                <a:cs typeface="Times New Roman" pitchFamily="18" charset="0"/>
              </a:rPr>
              <a:t>φ</a:t>
            </a:r>
            <a:r>
              <a:rPr kumimoji="1" lang="en-US" altLang="zh-CN" i="1">
                <a:solidFill>
                  <a:schemeClr val="tx1"/>
                </a:solidFill>
                <a:ea typeface="华文楷体" panose="02010600040101010101" pitchFamily="2" charset="-122"/>
                <a:cs typeface="Times New Roman" pitchFamily="18" charset="0"/>
              </a:rPr>
              <a:t>  </a:t>
            </a:r>
            <a:r>
              <a:rPr kumimoji="1" lang="zh-CN" altLang="en-US">
                <a:solidFill>
                  <a:schemeClr val="tx1"/>
                </a:solidFill>
                <a:latin typeface="华文楷体" panose="02010600040101010101" pitchFamily="2" charset="-122"/>
                <a:ea typeface="华文楷体" panose="02010600040101010101" pitchFamily="2" charset="-122"/>
              </a:rPr>
              <a:t>有关。</a:t>
            </a:r>
          </a:p>
        </p:txBody>
      </p:sp>
      <p:pic>
        <p:nvPicPr>
          <p:cNvPr id="67623" name="Picture 39" descr="2009519182442884"/>
          <p:cNvPicPr>
            <a:picLocks noChangeAspect="1" noChangeArrowheads="1"/>
          </p:cNvPicPr>
          <p:nvPr/>
        </p:nvPicPr>
        <p:blipFill>
          <a:blip r:embed="rId5">
            <a:extLst>
              <a:ext uri="{28A0092B-C50C-407E-A947-70E740481C1C}">
                <a14:useLocalDpi xmlns:a14="http://schemas.microsoft.com/office/drawing/2010/main" val="0"/>
              </a:ext>
            </a:extLst>
          </a:blip>
          <a:srcRect r="6767"/>
          <a:stretch>
            <a:fillRect/>
          </a:stretch>
        </p:blipFill>
        <p:spPr bwMode="auto">
          <a:xfrm>
            <a:off x="7380288" y="3259138"/>
            <a:ext cx="14208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755650" y="2754313"/>
            <a:ext cx="5400675" cy="1951037"/>
            <a:chOff x="755650" y="2754313"/>
            <a:chExt cx="5400675" cy="1951037"/>
          </a:xfrm>
        </p:grpSpPr>
        <p:grpSp>
          <p:nvGrpSpPr>
            <p:cNvPr id="67592" name="Group 8"/>
            <p:cNvGrpSpPr>
              <a:grpSpLocks/>
            </p:cNvGrpSpPr>
            <p:nvPr/>
          </p:nvGrpSpPr>
          <p:grpSpPr bwMode="auto">
            <a:xfrm>
              <a:off x="755650" y="2754313"/>
              <a:ext cx="5400675" cy="1951037"/>
              <a:chOff x="521" y="1833"/>
              <a:chExt cx="3310" cy="1378"/>
            </a:xfrm>
          </p:grpSpPr>
          <p:sp>
            <p:nvSpPr>
              <p:cNvPr id="20498" name="Arc 9"/>
              <p:cNvSpPr>
                <a:spLocks/>
              </p:cNvSpPr>
              <p:nvPr/>
            </p:nvSpPr>
            <p:spPr bwMode="auto">
              <a:xfrm>
                <a:off x="2463" y="1833"/>
                <a:ext cx="598" cy="1124"/>
              </a:xfrm>
              <a:custGeom>
                <a:avLst/>
                <a:gdLst>
                  <a:gd name="T0" fmla="*/ 0 w 21600"/>
                  <a:gd name="T1" fmla="*/ 0 h 43200"/>
                  <a:gd name="T2" fmla="*/ 0 w 21600"/>
                  <a:gd name="T3" fmla="*/ 1124 h 43200"/>
                  <a:gd name="T4" fmla="*/ 0 w 21600"/>
                  <a:gd name="T5" fmla="*/ 562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499" name="AutoShape 10"/>
              <p:cNvSpPr>
                <a:spLocks noChangeArrowheads="1"/>
              </p:cNvSpPr>
              <p:nvPr/>
            </p:nvSpPr>
            <p:spPr bwMode="auto">
              <a:xfrm rot="-8202848">
                <a:off x="2719" y="1906"/>
                <a:ext cx="350" cy="115"/>
              </a:xfrm>
              <a:custGeom>
                <a:avLst/>
                <a:gdLst>
                  <a:gd name="T0" fmla="*/ 306 w 21600"/>
                  <a:gd name="T1" fmla="*/ 58 h 21600"/>
                  <a:gd name="T2" fmla="*/ 175 w 21600"/>
                  <a:gd name="T3" fmla="*/ 115 h 21600"/>
                  <a:gd name="T4" fmla="*/ 44 w 21600"/>
                  <a:gd name="T5" fmla="*/ 58 h 21600"/>
                  <a:gd name="T6" fmla="*/ 175 w 21600"/>
                  <a:gd name="T7" fmla="*/ 0 h 21600"/>
                  <a:gd name="T8" fmla="*/ 0 60000 65536"/>
                  <a:gd name="T9" fmla="*/ 0 60000 65536"/>
                  <a:gd name="T10" fmla="*/ 0 60000 65536"/>
                  <a:gd name="T11" fmla="*/ 0 60000 65536"/>
                  <a:gd name="T12" fmla="*/ 4505 w 21600"/>
                  <a:gd name="T13" fmla="*/ 4508 h 21600"/>
                  <a:gd name="T14" fmla="*/ 17095 w 21600"/>
                  <a:gd name="T15" fmla="*/ 170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00" name="Text Box 11"/>
              <p:cNvSpPr txBox="1">
                <a:spLocks noChangeArrowheads="1"/>
              </p:cNvSpPr>
              <p:nvPr/>
            </p:nvSpPr>
            <p:spPr bwMode="auto">
              <a:xfrm>
                <a:off x="521" y="2659"/>
                <a:ext cx="908" cy="3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40000"/>
                  </a:lnSpc>
                  <a:buClrTx/>
                  <a:buSzTx/>
                  <a:buFontTx/>
                  <a:buNone/>
                </a:pPr>
                <a:r>
                  <a:rPr kumimoji="1" lang="en-US" altLang="zh-CN" sz="2000">
                    <a:solidFill>
                      <a:schemeClr val="tx1"/>
                    </a:solidFill>
                    <a:ea typeface="华文楷体" panose="02010600040101010101" pitchFamily="2" charset="-122"/>
                  </a:rPr>
                  <a:t>X </a:t>
                </a:r>
                <a:r>
                  <a:rPr kumimoji="1" lang="zh-CN" altLang="en-US" sz="2000">
                    <a:solidFill>
                      <a:schemeClr val="tx1"/>
                    </a:solidFill>
                    <a:ea typeface="华文楷体" panose="02010600040101010101" pitchFamily="2" charset="-122"/>
                  </a:rPr>
                  <a:t>射线源</a:t>
                </a:r>
                <a:endParaRPr kumimoji="1" lang="zh-CN" altLang="en-US" sz="3200">
                  <a:solidFill>
                    <a:schemeClr val="tx1"/>
                  </a:solidFill>
                  <a:ea typeface="华文楷体" panose="02010600040101010101" pitchFamily="2" charset="-122"/>
                </a:endParaRPr>
              </a:p>
            </p:txBody>
          </p:sp>
          <p:sp>
            <p:nvSpPr>
              <p:cNvPr id="20501" name="Rectangle 12"/>
              <p:cNvSpPr>
                <a:spLocks noChangeArrowheads="1"/>
              </p:cNvSpPr>
              <p:nvPr/>
            </p:nvSpPr>
            <p:spPr bwMode="auto">
              <a:xfrm>
                <a:off x="1596" y="1864"/>
                <a:ext cx="70" cy="467"/>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02" name="Line 13"/>
              <p:cNvSpPr>
                <a:spLocks noChangeShapeType="1"/>
              </p:cNvSpPr>
              <p:nvPr/>
            </p:nvSpPr>
            <p:spPr bwMode="auto">
              <a:xfrm flipV="1">
                <a:off x="1557" y="2430"/>
                <a:ext cx="67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03" name="Line 14"/>
              <p:cNvSpPr>
                <a:spLocks noChangeShapeType="1"/>
              </p:cNvSpPr>
              <p:nvPr/>
            </p:nvSpPr>
            <p:spPr bwMode="auto">
              <a:xfrm flipV="1">
                <a:off x="2349" y="1978"/>
                <a:ext cx="464" cy="46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0504" name="Object 15"/>
              <p:cNvGraphicFramePr>
                <a:graphicFrameLocks noChangeAspect="1"/>
              </p:cNvGraphicFramePr>
              <p:nvPr/>
            </p:nvGraphicFramePr>
            <p:xfrm>
              <a:off x="2545" y="2245"/>
              <a:ext cx="199" cy="190"/>
            </p:xfrm>
            <a:graphic>
              <a:graphicData uri="http://schemas.openxmlformats.org/presentationml/2006/ole">
                <mc:AlternateContent xmlns:mc="http://schemas.openxmlformats.org/markup-compatibility/2006">
                  <mc:Choice xmlns:v="urn:schemas-microsoft-com:vml" Requires="v">
                    <p:oleObj spid="_x0000_s20575" name="公式" r:id="rId6" imgW="139579" imgH="164957" progId="Equation.3">
                      <p:embed/>
                    </p:oleObj>
                  </mc:Choice>
                  <mc:Fallback>
                    <p:oleObj name="公式" r:id="rId6" imgW="139579" imgH="164957" progId="Equation.3">
                      <p:embed/>
                      <p:pic>
                        <p:nvPicPr>
                          <p:cNvPr id="0" name="Picture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5" y="2245"/>
                            <a:ext cx="199"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5" name="Text Box 16"/>
              <p:cNvSpPr txBox="1">
                <a:spLocks noChangeArrowheads="1"/>
              </p:cNvSpPr>
              <p:nvPr/>
            </p:nvSpPr>
            <p:spPr bwMode="auto">
              <a:xfrm>
                <a:off x="2925" y="1842"/>
                <a:ext cx="906"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探测器</a:t>
                </a:r>
                <a:endParaRPr kumimoji="1" lang="zh-CN" altLang="en-US" sz="3200">
                  <a:solidFill>
                    <a:schemeClr val="tx1"/>
                  </a:solidFill>
                  <a:ea typeface="华文楷体" panose="02010600040101010101" pitchFamily="2" charset="-122"/>
                </a:endParaRPr>
              </a:p>
            </p:txBody>
          </p:sp>
          <p:sp>
            <p:nvSpPr>
              <p:cNvPr id="20506" name="Text Box 17"/>
              <p:cNvSpPr txBox="1">
                <a:spLocks noChangeArrowheads="1"/>
              </p:cNvSpPr>
              <p:nvPr/>
            </p:nvSpPr>
            <p:spPr bwMode="auto">
              <a:xfrm>
                <a:off x="1312" y="2931"/>
                <a:ext cx="797"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光阑</a:t>
                </a:r>
                <a:endParaRPr kumimoji="1" lang="zh-CN" altLang="en-US" sz="3200">
                  <a:solidFill>
                    <a:schemeClr val="tx1"/>
                  </a:solidFill>
                  <a:ea typeface="华文楷体" panose="02010600040101010101" pitchFamily="2" charset="-122"/>
                </a:endParaRPr>
              </a:p>
            </p:txBody>
          </p:sp>
          <p:sp>
            <p:nvSpPr>
              <p:cNvPr id="20507" name="Text Box 18"/>
              <p:cNvSpPr txBox="1">
                <a:spLocks noChangeArrowheads="1"/>
              </p:cNvSpPr>
              <p:nvPr/>
            </p:nvSpPr>
            <p:spPr bwMode="auto">
              <a:xfrm>
                <a:off x="1917" y="2602"/>
                <a:ext cx="873" cy="3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40000"/>
                  </a:lnSpc>
                  <a:buClrTx/>
                  <a:buSzTx/>
                  <a:buFontTx/>
                  <a:buNone/>
                </a:pPr>
                <a:r>
                  <a:rPr kumimoji="1" lang="zh-CN" altLang="en-US" sz="2000" dirty="0">
                    <a:solidFill>
                      <a:schemeClr val="tx1"/>
                    </a:solidFill>
                    <a:ea typeface="华文楷体" panose="02010600040101010101" pitchFamily="2" charset="-122"/>
                  </a:rPr>
                  <a:t>散射体</a:t>
                </a:r>
                <a:endParaRPr kumimoji="1" lang="zh-CN" altLang="en-US" sz="3200" dirty="0">
                  <a:solidFill>
                    <a:schemeClr val="tx1"/>
                  </a:solidFill>
                  <a:ea typeface="华文楷体" panose="02010600040101010101" pitchFamily="2" charset="-122"/>
                </a:endParaRPr>
              </a:p>
            </p:txBody>
          </p:sp>
          <p:sp>
            <p:nvSpPr>
              <p:cNvPr id="20508" name="Rectangle 19"/>
              <p:cNvSpPr>
                <a:spLocks noChangeArrowheads="1"/>
              </p:cNvSpPr>
              <p:nvPr/>
            </p:nvSpPr>
            <p:spPr bwMode="auto">
              <a:xfrm>
                <a:off x="1746" y="1874"/>
                <a:ext cx="70" cy="467"/>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09" name="Rectangle 20"/>
              <p:cNvSpPr>
                <a:spLocks noChangeArrowheads="1"/>
              </p:cNvSpPr>
              <p:nvPr/>
            </p:nvSpPr>
            <p:spPr bwMode="auto">
              <a:xfrm>
                <a:off x="1607" y="2504"/>
                <a:ext cx="70" cy="468"/>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1" name="Line 22"/>
              <p:cNvSpPr>
                <a:spLocks noChangeShapeType="1"/>
              </p:cNvSpPr>
              <p:nvPr/>
            </p:nvSpPr>
            <p:spPr bwMode="auto">
              <a:xfrm>
                <a:off x="1167" y="2428"/>
                <a:ext cx="315"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2" name="Line 23"/>
              <p:cNvSpPr>
                <a:spLocks noChangeShapeType="1"/>
              </p:cNvSpPr>
              <p:nvPr/>
            </p:nvSpPr>
            <p:spPr bwMode="auto">
              <a:xfrm flipV="1">
                <a:off x="1147" y="2308"/>
                <a:ext cx="304" cy="112"/>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3" name="Line 24"/>
              <p:cNvSpPr>
                <a:spLocks noChangeShapeType="1"/>
              </p:cNvSpPr>
              <p:nvPr/>
            </p:nvSpPr>
            <p:spPr bwMode="auto">
              <a:xfrm>
                <a:off x="1163" y="2458"/>
                <a:ext cx="315" cy="9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4" name="Rectangle 25"/>
              <p:cNvSpPr>
                <a:spLocks noChangeArrowheads="1"/>
              </p:cNvSpPr>
              <p:nvPr/>
            </p:nvSpPr>
            <p:spPr bwMode="auto">
              <a:xfrm>
                <a:off x="1746" y="2509"/>
                <a:ext cx="71" cy="467"/>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5" name="Line 26"/>
              <p:cNvSpPr>
                <a:spLocks noChangeShapeType="1"/>
              </p:cNvSpPr>
              <p:nvPr/>
            </p:nvSpPr>
            <p:spPr bwMode="auto">
              <a:xfrm flipV="1">
                <a:off x="2369" y="2450"/>
                <a:ext cx="911" cy="0"/>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0516" name="Rectangle 27"/>
              <p:cNvSpPr>
                <a:spLocks noChangeArrowheads="1"/>
              </p:cNvSpPr>
              <p:nvPr/>
            </p:nvSpPr>
            <p:spPr bwMode="auto">
              <a:xfrm>
                <a:off x="2229" y="2135"/>
                <a:ext cx="105" cy="55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0517" name="Object 28"/>
              <p:cNvGraphicFramePr>
                <a:graphicFrameLocks noChangeAspect="1"/>
              </p:cNvGraphicFramePr>
              <p:nvPr/>
            </p:nvGraphicFramePr>
            <p:xfrm>
              <a:off x="609" y="1973"/>
              <a:ext cx="812" cy="275"/>
            </p:xfrm>
            <a:graphic>
              <a:graphicData uri="http://schemas.openxmlformats.org/presentationml/2006/ole">
                <mc:AlternateContent xmlns:mc="http://schemas.openxmlformats.org/markup-compatibility/2006">
                  <mc:Choice xmlns:v="urn:schemas-microsoft-com:vml" Requires="v">
                    <p:oleObj spid="_x0000_s20576" name="公式" r:id="rId8" imgW="647700" imgH="228600" progId="Equation.3">
                      <p:embed/>
                    </p:oleObj>
                  </mc:Choice>
                  <mc:Fallback>
                    <p:oleObj name="公式" r:id="rId8" imgW="647700" imgH="228600" progId="Equation.3">
                      <p:embed/>
                      <p:pic>
                        <p:nvPicPr>
                          <p:cNvPr id="0"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 y="1973"/>
                            <a:ext cx="812"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8" name="Object 29"/>
              <p:cNvGraphicFramePr>
                <a:graphicFrameLocks noChangeAspect="1"/>
              </p:cNvGraphicFramePr>
              <p:nvPr/>
            </p:nvGraphicFramePr>
            <p:xfrm>
              <a:off x="2018" y="1895"/>
              <a:ext cx="585" cy="210"/>
            </p:xfrm>
            <a:graphic>
              <a:graphicData uri="http://schemas.openxmlformats.org/presentationml/2006/ole">
                <mc:AlternateContent xmlns:mc="http://schemas.openxmlformats.org/markup-compatibility/2006">
                  <mc:Choice xmlns:v="urn:schemas-microsoft-com:vml" Requires="v">
                    <p:oleObj spid="_x0000_s20577" name="公式" r:id="rId10" imgW="507960" imgH="190440" progId="Equation.3">
                      <p:embed/>
                    </p:oleObj>
                  </mc:Choice>
                  <mc:Fallback>
                    <p:oleObj name="公式" r:id="rId10" imgW="507960" imgH="190440" progId="Equation.3">
                      <p:embed/>
                      <p:pic>
                        <p:nvPicPr>
                          <p:cNvPr id="0" name="Picture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8" y="1895"/>
                            <a:ext cx="585"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组合 38"/>
            <p:cNvGrpSpPr/>
            <p:nvPr/>
          </p:nvGrpSpPr>
          <p:grpSpPr>
            <a:xfrm>
              <a:off x="1331913" y="3218245"/>
              <a:ext cx="419894" cy="849460"/>
              <a:chOff x="2460162" y="1163639"/>
              <a:chExt cx="927100" cy="1658938"/>
            </a:xfrm>
          </p:grpSpPr>
          <p:sp>
            <p:nvSpPr>
              <p:cNvPr id="40" name="Rectangle 14"/>
              <p:cNvSpPr>
                <a:spLocks noChangeAspect="1" noChangeArrowheads="1"/>
              </p:cNvSpPr>
              <p:nvPr/>
            </p:nvSpPr>
            <p:spPr bwMode="auto">
              <a:xfrm>
                <a:off x="2710987" y="1370014"/>
                <a:ext cx="427038" cy="1123950"/>
              </a:xfrm>
              <a:prstGeom prst="rect">
                <a:avLst/>
              </a:prstGeom>
              <a:gradFill rotWithShape="1">
                <a:gsLst>
                  <a:gs pos="0">
                    <a:srgbClr val="99CCFF"/>
                  </a:gs>
                  <a:gs pos="50000">
                    <a:srgbClr val="FFFFFF"/>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41" name="Oval 16"/>
              <p:cNvSpPr>
                <a:spLocks noChangeAspect="1" noChangeArrowheads="1"/>
              </p:cNvSpPr>
              <p:nvPr/>
            </p:nvSpPr>
            <p:spPr bwMode="auto">
              <a:xfrm>
                <a:off x="2704637" y="1163639"/>
                <a:ext cx="439738" cy="434975"/>
              </a:xfrm>
              <a:prstGeom prst="ellipse">
                <a:avLst/>
              </a:prstGeom>
              <a:gradFill rotWithShape="1">
                <a:gsLst>
                  <a:gs pos="0">
                    <a:srgbClr val="99CCFF"/>
                  </a:gs>
                  <a:gs pos="50000">
                    <a:srgbClr val="FFFFFF"/>
                  </a:gs>
                  <a:gs pos="100000">
                    <a:srgbClr val="99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42" name="Oval 17"/>
              <p:cNvSpPr>
                <a:spLocks noChangeAspect="1" noChangeArrowheads="1"/>
              </p:cNvSpPr>
              <p:nvPr/>
            </p:nvSpPr>
            <p:spPr bwMode="auto">
              <a:xfrm>
                <a:off x="2460162" y="1520826"/>
                <a:ext cx="927100" cy="869950"/>
              </a:xfrm>
              <a:prstGeom prst="ellipse">
                <a:avLst/>
              </a:prstGeom>
              <a:gradFill rotWithShape="1">
                <a:gsLst>
                  <a:gs pos="0">
                    <a:srgbClr val="99CCFF"/>
                  </a:gs>
                  <a:gs pos="50000">
                    <a:srgbClr val="FFFFFF"/>
                  </a:gs>
                  <a:gs pos="100000">
                    <a:srgbClr val="99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43" name="Oval 18"/>
              <p:cNvSpPr>
                <a:spLocks noChangeAspect="1" noChangeArrowheads="1"/>
              </p:cNvSpPr>
              <p:nvPr/>
            </p:nvSpPr>
            <p:spPr bwMode="auto">
              <a:xfrm>
                <a:off x="2701462" y="2297114"/>
                <a:ext cx="439738" cy="433388"/>
              </a:xfrm>
              <a:prstGeom prst="ellipse">
                <a:avLst/>
              </a:prstGeom>
              <a:gradFill rotWithShape="1">
                <a:gsLst>
                  <a:gs pos="0">
                    <a:srgbClr val="99CCFF"/>
                  </a:gs>
                  <a:gs pos="50000">
                    <a:srgbClr val="FFFFFF"/>
                  </a:gs>
                  <a:gs pos="100000">
                    <a:srgbClr val="99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nvGrpSpPr>
              <p:cNvPr id="44" name="Group 19"/>
              <p:cNvGrpSpPr>
                <a:grpSpLocks noChangeAspect="1"/>
              </p:cNvGrpSpPr>
              <p:nvPr/>
            </p:nvGrpSpPr>
            <p:grpSpPr bwMode="auto">
              <a:xfrm flipV="1">
                <a:off x="2844337" y="2201864"/>
                <a:ext cx="157163" cy="620713"/>
                <a:chOff x="2685" y="6954"/>
                <a:chExt cx="180" cy="756"/>
              </a:xfrm>
            </p:grpSpPr>
            <p:grpSp>
              <p:nvGrpSpPr>
                <p:cNvPr id="48" name="Group 20"/>
                <p:cNvGrpSpPr>
                  <a:grpSpLocks noChangeAspect="1"/>
                </p:cNvGrpSpPr>
                <p:nvPr/>
              </p:nvGrpSpPr>
              <p:grpSpPr bwMode="auto">
                <a:xfrm flipH="1" flipV="1">
                  <a:off x="2685" y="7554"/>
                  <a:ext cx="180" cy="156"/>
                  <a:chOff x="6480" y="8304"/>
                  <a:chExt cx="1260" cy="1404"/>
                </a:xfrm>
              </p:grpSpPr>
              <p:sp>
                <p:nvSpPr>
                  <p:cNvPr id="51" name="Arc 21"/>
                  <p:cNvSpPr>
                    <a:spLocks noChangeAspect="1"/>
                  </p:cNvSpPr>
                  <p:nvPr/>
                </p:nvSpPr>
                <p:spPr bwMode="auto">
                  <a:xfrm>
                    <a:off x="6480" y="8304"/>
                    <a:ext cx="720" cy="764"/>
                  </a:xfrm>
                  <a:custGeom>
                    <a:avLst/>
                    <a:gdLst>
                      <a:gd name="T0" fmla="*/ 0 w 43200"/>
                      <a:gd name="T1" fmla="*/ 489 h 35221"/>
                      <a:gd name="T2" fmla="*/ 639 w 43200"/>
                      <a:gd name="T3" fmla="*/ 764 h 35221"/>
                      <a:gd name="T4" fmla="*/ 360 w 43200"/>
                      <a:gd name="T5" fmla="*/ 469 h 35221"/>
                      <a:gd name="T6" fmla="*/ 0 60000 65536"/>
                      <a:gd name="T7" fmla="*/ 0 60000 65536"/>
                      <a:gd name="T8" fmla="*/ 0 60000 65536"/>
                    </a:gdLst>
                    <a:ahLst/>
                    <a:cxnLst>
                      <a:cxn ang="T6">
                        <a:pos x="T0" y="T1"/>
                      </a:cxn>
                      <a:cxn ang="T7">
                        <a:pos x="T2" y="T3"/>
                      </a:cxn>
                      <a:cxn ang="T8">
                        <a:pos x="T4" y="T5"/>
                      </a:cxn>
                    </a:cxnLst>
                    <a:rect l="0" t="0" r="r" b="b"/>
                    <a:pathLst>
                      <a:path w="43200" h="35221" fill="none" extrusionOk="0">
                        <a:moveTo>
                          <a:pt x="20" y="22549"/>
                        </a:moveTo>
                        <a:cubicBezTo>
                          <a:pt x="6" y="22232"/>
                          <a:pt x="0" y="21916"/>
                          <a:pt x="0" y="21600"/>
                        </a:cubicBezTo>
                        <a:cubicBezTo>
                          <a:pt x="0" y="9670"/>
                          <a:pt x="9670" y="0"/>
                          <a:pt x="21600" y="0"/>
                        </a:cubicBezTo>
                        <a:cubicBezTo>
                          <a:pt x="33529" y="0"/>
                          <a:pt x="43200" y="9670"/>
                          <a:pt x="43200" y="21600"/>
                        </a:cubicBezTo>
                        <a:cubicBezTo>
                          <a:pt x="43200" y="26560"/>
                          <a:pt x="41492" y="31370"/>
                          <a:pt x="38363" y="35220"/>
                        </a:cubicBezTo>
                      </a:path>
                      <a:path w="43200" h="35221" stroke="0" extrusionOk="0">
                        <a:moveTo>
                          <a:pt x="20" y="22549"/>
                        </a:moveTo>
                        <a:cubicBezTo>
                          <a:pt x="6" y="22232"/>
                          <a:pt x="0" y="21916"/>
                          <a:pt x="0" y="21600"/>
                        </a:cubicBezTo>
                        <a:cubicBezTo>
                          <a:pt x="0" y="9670"/>
                          <a:pt x="9670" y="0"/>
                          <a:pt x="21600" y="0"/>
                        </a:cubicBezTo>
                        <a:cubicBezTo>
                          <a:pt x="33529" y="0"/>
                          <a:pt x="43200" y="9670"/>
                          <a:pt x="43200" y="21600"/>
                        </a:cubicBezTo>
                        <a:cubicBezTo>
                          <a:pt x="43200" y="26560"/>
                          <a:pt x="41492" y="31370"/>
                          <a:pt x="38363" y="35220"/>
                        </a:cubicBezTo>
                        <a:lnTo>
                          <a:pt x="21600" y="21600"/>
                        </a:lnTo>
                        <a:lnTo>
                          <a:pt x="20" y="22549"/>
                        </a:lnTo>
                        <a:close/>
                      </a:path>
                    </a:pathLst>
                  </a:cu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Arc 22"/>
                  <p:cNvSpPr>
                    <a:spLocks noChangeAspect="1"/>
                  </p:cNvSpPr>
                  <p:nvPr/>
                </p:nvSpPr>
                <p:spPr bwMode="auto">
                  <a:xfrm>
                    <a:off x="7019" y="8304"/>
                    <a:ext cx="720" cy="769"/>
                  </a:xfrm>
                  <a:custGeom>
                    <a:avLst/>
                    <a:gdLst>
                      <a:gd name="T0" fmla="*/ 84 w 43200"/>
                      <a:gd name="T1" fmla="*/ 769 h 35439"/>
                      <a:gd name="T2" fmla="*/ 720 w 43200"/>
                      <a:gd name="T3" fmla="*/ 469 h 35439"/>
                      <a:gd name="T4" fmla="*/ 360 w 43200"/>
                      <a:gd name="T5" fmla="*/ 469 h 35439"/>
                      <a:gd name="T6" fmla="*/ 0 60000 65536"/>
                      <a:gd name="T7" fmla="*/ 0 60000 65536"/>
                      <a:gd name="T8" fmla="*/ 0 60000 65536"/>
                    </a:gdLst>
                    <a:ahLst/>
                    <a:cxnLst>
                      <a:cxn ang="T6">
                        <a:pos x="T0" y="T1"/>
                      </a:cxn>
                      <a:cxn ang="T7">
                        <a:pos x="T2" y="T3"/>
                      </a:cxn>
                      <a:cxn ang="T8">
                        <a:pos x="T4" y="T5"/>
                      </a:cxn>
                    </a:cxnLst>
                    <a:rect l="0" t="0" r="r" b="b"/>
                    <a:pathLst>
                      <a:path w="43200" h="35439" fill="none" extrusionOk="0">
                        <a:moveTo>
                          <a:pt x="5015" y="35438"/>
                        </a:moveTo>
                        <a:cubicBezTo>
                          <a:pt x="1774" y="31555"/>
                          <a:pt x="0" y="26657"/>
                          <a:pt x="0" y="21600"/>
                        </a:cubicBezTo>
                        <a:cubicBezTo>
                          <a:pt x="0" y="9670"/>
                          <a:pt x="9670" y="0"/>
                          <a:pt x="21600" y="0"/>
                        </a:cubicBezTo>
                        <a:cubicBezTo>
                          <a:pt x="33529" y="-1"/>
                          <a:pt x="43199" y="9670"/>
                          <a:pt x="43200" y="21599"/>
                        </a:cubicBezTo>
                      </a:path>
                      <a:path w="43200" h="35439" stroke="0" extrusionOk="0">
                        <a:moveTo>
                          <a:pt x="5015" y="35438"/>
                        </a:moveTo>
                        <a:cubicBezTo>
                          <a:pt x="1774" y="31555"/>
                          <a:pt x="0" y="26657"/>
                          <a:pt x="0" y="21600"/>
                        </a:cubicBezTo>
                        <a:cubicBezTo>
                          <a:pt x="0" y="9670"/>
                          <a:pt x="9670" y="0"/>
                          <a:pt x="21600" y="0"/>
                        </a:cubicBezTo>
                        <a:cubicBezTo>
                          <a:pt x="33529" y="-1"/>
                          <a:pt x="43199" y="9670"/>
                          <a:pt x="43200" y="21599"/>
                        </a:cubicBezTo>
                        <a:lnTo>
                          <a:pt x="21600" y="21600"/>
                        </a:lnTo>
                        <a:lnTo>
                          <a:pt x="5015" y="35438"/>
                        </a:lnTo>
                        <a:close/>
                      </a:path>
                    </a:pathLst>
                  </a:cu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Line 23"/>
                  <p:cNvSpPr>
                    <a:spLocks noChangeAspect="1" noChangeShapeType="1"/>
                  </p:cNvSpPr>
                  <p:nvPr/>
                </p:nvSpPr>
                <p:spPr bwMode="auto">
                  <a:xfrm>
                    <a:off x="6480" y="8772"/>
                    <a:ext cx="0" cy="9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4"/>
                  <p:cNvSpPr>
                    <a:spLocks noChangeAspect="1" noChangeShapeType="1"/>
                  </p:cNvSpPr>
                  <p:nvPr/>
                </p:nvSpPr>
                <p:spPr bwMode="auto">
                  <a:xfrm>
                    <a:off x="7740" y="8772"/>
                    <a:ext cx="0" cy="9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 name="Line 25"/>
                <p:cNvSpPr>
                  <a:spLocks noChangeAspect="1" noChangeShapeType="1"/>
                </p:cNvSpPr>
                <p:nvPr/>
              </p:nvSpPr>
              <p:spPr bwMode="auto">
                <a:xfrm flipV="1">
                  <a:off x="2685" y="6954"/>
                  <a:ext cx="0" cy="62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6"/>
                <p:cNvSpPr>
                  <a:spLocks noChangeAspect="1" noChangeShapeType="1"/>
                </p:cNvSpPr>
                <p:nvPr/>
              </p:nvSpPr>
              <p:spPr bwMode="auto">
                <a:xfrm flipV="1">
                  <a:off x="2865" y="6978"/>
                  <a:ext cx="0" cy="62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Line 27"/>
              <p:cNvSpPr>
                <a:spLocks noChangeAspect="1" noChangeShapeType="1"/>
              </p:cNvSpPr>
              <p:nvPr/>
            </p:nvSpPr>
            <p:spPr bwMode="auto">
              <a:xfrm rot="1486842" flipV="1">
                <a:off x="2860212" y="1627189"/>
                <a:ext cx="130175" cy="19367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 name="Object 28"/>
              <p:cNvGraphicFramePr>
                <a:graphicFrameLocks noChangeAspect="1"/>
              </p:cNvGraphicFramePr>
              <p:nvPr>
                <p:extLst>
                  <p:ext uri="{D42A27DB-BD31-4B8C-83A1-F6EECF244321}">
                    <p14:modId xmlns:p14="http://schemas.microsoft.com/office/powerpoint/2010/main" val="3378690277"/>
                  </p:ext>
                </p:extLst>
              </p:nvPr>
            </p:nvGraphicFramePr>
            <p:xfrm>
              <a:off x="2568112" y="2019301"/>
              <a:ext cx="298450" cy="298450"/>
            </p:xfrm>
            <a:graphic>
              <a:graphicData uri="http://schemas.openxmlformats.org/presentationml/2006/ole">
                <mc:AlternateContent xmlns:mc="http://schemas.openxmlformats.org/markup-compatibility/2006">
                  <mc:Choice xmlns:v="urn:schemas-microsoft-com:vml" Requires="v">
                    <p:oleObj spid="_x0000_s20578" name="公式" r:id="rId12" imgW="164885" imgH="164885" progId="Equation.3">
                      <p:embed/>
                    </p:oleObj>
                  </mc:Choice>
                  <mc:Fallback>
                    <p:oleObj name="公式" r:id="rId12" imgW="164885" imgH="164885" progId="Equation.3">
                      <p:embed/>
                      <p:pic>
                        <p:nvPicPr>
                          <p:cNvPr id="0" name="Picture 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8112" y="2019301"/>
                            <a:ext cx="2984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29"/>
              <p:cNvGraphicFramePr>
                <a:graphicFrameLocks noChangeAspect="1"/>
              </p:cNvGraphicFramePr>
              <p:nvPr>
                <p:extLst>
                  <p:ext uri="{D42A27DB-BD31-4B8C-83A1-F6EECF244321}">
                    <p14:modId xmlns:p14="http://schemas.microsoft.com/office/powerpoint/2010/main" val="3981663934"/>
                  </p:ext>
                </p:extLst>
              </p:nvPr>
            </p:nvGraphicFramePr>
            <p:xfrm>
              <a:off x="2677649" y="1420814"/>
              <a:ext cx="317500" cy="317500"/>
            </p:xfrm>
            <a:graphic>
              <a:graphicData uri="http://schemas.openxmlformats.org/presentationml/2006/ole">
                <mc:AlternateContent xmlns:mc="http://schemas.openxmlformats.org/markup-compatibility/2006">
                  <mc:Choice xmlns:v="urn:schemas-microsoft-com:vml" Requires="v">
                    <p:oleObj spid="_x0000_s20579" name="公式" r:id="rId14" imgW="164885" imgH="164885" progId="Equation.3">
                      <p:embed/>
                    </p:oleObj>
                  </mc:Choice>
                  <mc:Fallback>
                    <p:oleObj name="公式" r:id="rId14" imgW="164885" imgH="164885" progId="Equation.3">
                      <p:embed/>
                      <p:pic>
                        <p:nvPicPr>
                          <p:cNvPr id="0" name="Picture 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7649" y="1420814"/>
                            <a:ext cx="3175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614"/>
                                        </p:tgtEl>
                                        <p:attrNameLst>
                                          <p:attrName>style.visibility</p:attrName>
                                        </p:attrNameLst>
                                      </p:cBhvr>
                                      <p:to>
                                        <p:strVal val="visible"/>
                                      </p:to>
                                    </p:set>
                                    <p:animEffect transition="in" filter="wipe(left)">
                                      <p:cBhvr>
                                        <p:cTn id="7" dur="500"/>
                                        <p:tgtEl>
                                          <p:spTgt spid="67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wipe(left)">
                                      <p:cBhvr>
                                        <p:cTn id="12" dur="500"/>
                                        <p:tgtEl>
                                          <p:spTgt spid="67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0">
                                            <p:txEl>
                                              <p:pRg st="0" end="0"/>
                                            </p:txEl>
                                          </p:spTgt>
                                        </p:tgtEl>
                                        <p:attrNameLst>
                                          <p:attrName>style.visibility</p:attrName>
                                        </p:attrNameLst>
                                      </p:cBhvr>
                                      <p:to>
                                        <p:strVal val="visible"/>
                                      </p:to>
                                    </p:set>
                                    <p:animEffect transition="in" filter="wipe(left)">
                                      <p:cBhvr>
                                        <p:cTn id="17" dur="500"/>
                                        <p:tgtEl>
                                          <p:spTgt spid="6759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wipe(left)">
                                      <p:cBhvr>
                                        <p:cTn id="22" dur="500"/>
                                        <p:tgtEl>
                                          <p:spTgt spid="67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8"/>
                                        </p:tgtEl>
                                        <p:attrNameLst>
                                          <p:attrName>style.visibility</p:attrName>
                                        </p:attrNameLst>
                                      </p:cBhvr>
                                      <p:to>
                                        <p:strVal val="visible"/>
                                      </p:to>
                                    </p:set>
                                    <p:animEffect transition="in" filter="wipe(left)">
                                      <p:cBhvr>
                                        <p:cTn id="27" dur="500"/>
                                        <p:tgtEl>
                                          <p:spTgt spid="675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621"/>
                                        </p:tgtEl>
                                        <p:attrNameLst>
                                          <p:attrName>style.visibility</p:attrName>
                                        </p:attrNameLst>
                                      </p:cBhvr>
                                      <p:to>
                                        <p:strVal val="visible"/>
                                      </p:to>
                                    </p:set>
                                    <p:animEffect transition="in" filter="wipe(left)">
                                      <p:cBhvr>
                                        <p:cTn id="37" dur="500"/>
                                        <p:tgtEl>
                                          <p:spTgt spid="676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622"/>
                                        </p:tgtEl>
                                        <p:attrNameLst>
                                          <p:attrName>style.visibility</p:attrName>
                                        </p:attrNameLst>
                                      </p:cBhvr>
                                      <p:to>
                                        <p:strVal val="visible"/>
                                      </p:to>
                                    </p:set>
                                    <p:animEffect transition="in" filter="wipe(left)">
                                      <p:cBhvr>
                                        <p:cTn id="42" dur="500"/>
                                        <p:tgtEl>
                                          <p:spTgt spid="676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591">
                                            <p:txEl>
                                              <p:pRg st="0" end="0"/>
                                            </p:txEl>
                                          </p:spTgt>
                                        </p:tgtEl>
                                        <p:attrNameLst>
                                          <p:attrName>style.visibility</p:attrName>
                                        </p:attrNameLst>
                                      </p:cBhvr>
                                      <p:to>
                                        <p:strVal val="visible"/>
                                      </p:to>
                                    </p:set>
                                    <p:animEffect transition="in" filter="wipe(left)">
                                      <p:cBhvr>
                                        <p:cTn id="47" dur="500"/>
                                        <p:tgtEl>
                                          <p:spTgt spid="67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7623"/>
                                        </p:tgtEl>
                                        <p:attrNameLst>
                                          <p:attrName>style.visibility</p:attrName>
                                        </p:attrNameLst>
                                      </p:cBhvr>
                                      <p:to>
                                        <p:strVal val="visible"/>
                                      </p:to>
                                    </p:set>
                                    <p:animEffect transition="in" filter="wipe(up)">
                                      <p:cBhvr>
                                        <p:cTn id="52" dur="500"/>
                                        <p:tgtEl>
                                          <p:spTgt spid="67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88" grpId="0" autoUpdateAnimBg="0"/>
      <p:bldP spid="67590" grpId="0" build="p" autoUpdateAnimBg="0"/>
      <p:bldP spid="67591" grpId="0" build="p" autoUpdateAnimBg="0"/>
      <p:bldP spid="67621" grpId="0" autoUpdateAnimBg="0"/>
      <p:bldP spid="6762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5" name="Group 3"/>
          <p:cNvGrpSpPr>
            <a:grpSpLocks/>
          </p:cNvGrpSpPr>
          <p:nvPr/>
        </p:nvGrpSpPr>
        <p:grpSpPr bwMode="auto">
          <a:xfrm>
            <a:off x="1908175" y="193675"/>
            <a:ext cx="5903913" cy="2414588"/>
            <a:chOff x="1195" y="1120"/>
            <a:chExt cx="3661" cy="1853"/>
          </a:xfrm>
        </p:grpSpPr>
        <p:sp>
          <p:nvSpPr>
            <p:cNvPr id="21521" name="Line 4"/>
            <p:cNvSpPr>
              <a:spLocks noChangeShapeType="1"/>
            </p:cNvSpPr>
            <p:nvPr/>
          </p:nvSpPr>
          <p:spPr bwMode="auto">
            <a:xfrm>
              <a:off x="1662" y="2649"/>
              <a:ext cx="245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22" name="Line 5"/>
            <p:cNvSpPr>
              <a:spLocks noChangeShapeType="1"/>
            </p:cNvSpPr>
            <p:nvPr/>
          </p:nvSpPr>
          <p:spPr bwMode="auto">
            <a:xfrm rot="-5400000">
              <a:off x="2563" y="2116"/>
              <a:ext cx="10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23" name="Line 6"/>
            <p:cNvSpPr>
              <a:spLocks noChangeShapeType="1"/>
            </p:cNvSpPr>
            <p:nvPr/>
          </p:nvSpPr>
          <p:spPr bwMode="auto">
            <a:xfrm rot="10800000">
              <a:off x="1981" y="2602"/>
              <a:ext cx="107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24" name="Line 7"/>
            <p:cNvSpPr>
              <a:spLocks noChangeShapeType="1"/>
            </p:cNvSpPr>
            <p:nvPr/>
          </p:nvSpPr>
          <p:spPr bwMode="auto">
            <a:xfrm rot="18900000" flipV="1">
              <a:off x="2653" y="1680"/>
              <a:ext cx="1" cy="108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25" name="Freeform 8"/>
            <p:cNvSpPr>
              <a:spLocks/>
            </p:cNvSpPr>
            <p:nvPr/>
          </p:nvSpPr>
          <p:spPr bwMode="auto">
            <a:xfrm>
              <a:off x="3312" y="2507"/>
              <a:ext cx="83" cy="142"/>
            </a:xfrm>
            <a:custGeom>
              <a:avLst/>
              <a:gdLst>
                <a:gd name="T0" fmla="*/ 0 w 96"/>
                <a:gd name="T1" fmla="*/ 0 h 144"/>
                <a:gd name="T2" fmla="*/ 65 w 96"/>
                <a:gd name="T3" fmla="*/ 54 h 144"/>
                <a:gd name="T4" fmla="*/ 83 w 96"/>
                <a:gd name="T5" fmla="*/ 142 h 144"/>
                <a:gd name="T6" fmla="*/ 0 60000 65536"/>
                <a:gd name="T7" fmla="*/ 0 60000 65536"/>
                <a:gd name="T8" fmla="*/ 0 60000 65536"/>
              </a:gdLst>
              <a:ahLst/>
              <a:cxnLst>
                <a:cxn ang="T6">
                  <a:pos x="T0" y="T1"/>
                </a:cxn>
                <a:cxn ang="T7">
                  <a:pos x="T2" y="T3"/>
                </a:cxn>
                <a:cxn ang="T8">
                  <a:pos x="T4" y="T5"/>
                </a:cxn>
              </a:cxnLst>
              <a:rect l="0" t="0" r="r" b="b"/>
              <a:pathLst>
                <a:path w="96" h="144">
                  <a:moveTo>
                    <a:pt x="0" y="0"/>
                  </a:moveTo>
                  <a:cubicBezTo>
                    <a:pt x="12" y="9"/>
                    <a:pt x="59" y="31"/>
                    <a:pt x="75" y="55"/>
                  </a:cubicBezTo>
                  <a:cubicBezTo>
                    <a:pt x="91" y="79"/>
                    <a:pt x="92" y="126"/>
                    <a:pt x="96" y="144"/>
                  </a:cubicBezTo>
                </a:path>
              </a:pathLst>
            </a:custGeom>
            <a:noFill/>
            <a:ln w="190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21526" name="Text Box 9"/>
            <p:cNvSpPr txBox="1">
              <a:spLocks noChangeArrowheads="1"/>
            </p:cNvSpPr>
            <p:nvPr/>
          </p:nvSpPr>
          <p:spPr bwMode="auto">
            <a:xfrm>
              <a:off x="3446" y="2408"/>
              <a:ext cx="299"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2"/>
                  </a:solidFill>
                  <a:ea typeface="华文楷体" panose="02010600040101010101" pitchFamily="2" charset="-122"/>
                  <a:sym typeface="Symbol" pitchFamily="18" charset="2"/>
                </a:rPr>
                <a:t></a:t>
              </a:r>
              <a:endParaRPr kumimoji="1" lang="zh-CN" altLang="en-US" sz="2000">
                <a:solidFill>
                  <a:schemeClr val="tx2"/>
                </a:solidFill>
                <a:ea typeface="华文楷体" panose="02010600040101010101" pitchFamily="2" charset="-122"/>
              </a:endParaRPr>
            </a:p>
          </p:txBody>
        </p:sp>
        <p:sp>
          <p:nvSpPr>
            <p:cNvPr id="21527" name="Rectangle 10"/>
            <p:cNvSpPr>
              <a:spLocks noChangeArrowheads="1"/>
            </p:cNvSpPr>
            <p:nvPr/>
          </p:nvSpPr>
          <p:spPr bwMode="auto">
            <a:xfrm>
              <a:off x="2408" y="2668"/>
              <a:ext cx="58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hangingPunct="1">
                <a:lnSpc>
                  <a:spcPct val="100000"/>
                </a:lnSpc>
                <a:buClrTx/>
                <a:buSzTx/>
                <a:buFontTx/>
                <a:buNone/>
              </a:pPr>
              <a:r>
                <a:rPr kumimoji="1" lang="zh-CN" altLang="en-US" sz="2000">
                  <a:solidFill>
                    <a:schemeClr val="tx2"/>
                  </a:solidFill>
                  <a:ea typeface="华文楷体" panose="02010600040101010101" pitchFamily="2" charset="-122"/>
                </a:rPr>
                <a:t>散射体</a:t>
              </a:r>
            </a:p>
          </p:txBody>
        </p:sp>
        <p:sp>
          <p:nvSpPr>
            <p:cNvPr id="21528" name="AutoShape 11"/>
            <p:cNvSpPr>
              <a:spLocks noChangeArrowheads="1"/>
            </p:cNvSpPr>
            <p:nvPr/>
          </p:nvSpPr>
          <p:spPr bwMode="auto">
            <a:xfrm>
              <a:off x="2999" y="2565"/>
              <a:ext cx="180" cy="177"/>
            </a:xfrm>
            <a:custGeom>
              <a:avLst/>
              <a:gdLst>
                <a:gd name="T0" fmla="*/ 90 w 21600"/>
                <a:gd name="T1" fmla="*/ 0 h 21600"/>
                <a:gd name="T2" fmla="*/ 26 w 21600"/>
                <a:gd name="T3" fmla="*/ 26 h 21600"/>
                <a:gd name="T4" fmla="*/ 0 w 21600"/>
                <a:gd name="T5" fmla="*/ 89 h 21600"/>
                <a:gd name="T6" fmla="*/ 26 w 21600"/>
                <a:gd name="T7" fmla="*/ 151 h 21600"/>
                <a:gd name="T8" fmla="*/ 90 w 21600"/>
                <a:gd name="T9" fmla="*/ 177 h 21600"/>
                <a:gd name="T10" fmla="*/ 154 w 21600"/>
                <a:gd name="T11" fmla="*/ 151 h 21600"/>
                <a:gd name="T12" fmla="*/ 180 w 21600"/>
                <a:gd name="T13" fmla="*/ 89 h 21600"/>
                <a:gd name="T14" fmla="*/ 154 w 21600"/>
                <a:gd name="T15" fmla="*/ 26 h 21600"/>
                <a:gd name="T16" fmla="*/ 0 60000 65536"/>
                <a:gd name="T17" fmla="*/ 0 60000 65536"/>
                <a:gd name="T18" fmla="*/ 0 60000 65536"/>
                <a:gd name="T19" fmla="*/ 0 60000 65536"/>
                <a:gd name="T20" fmla="*/ 0 60000 65536"/>
                <a:gd name="T21" fmla="*/ 0 60000 65536"/>
                <a:gd name="T22" fmla="*/ 0 60000 65536"/>
                <a:gd name="T23" fmla="*/ 0 60000 65536"/>
                <a:gd name="T24" fmla="*/ 3120 w 21600"/>
                <a:gd name="T25" fmla="*/ 3173 h 21600"/>
                <a:gd name="T26" fmla="*/ 18480 w 21600"/>
                <a:gd name="T27" fmla="*/ 1842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00" y="10800"/>
                  </a:moveTo>
                  <a:cubicBezTo>
                    <a:pt x="10800" y="10800"/>
                    <a:pt x="10800" y="10800"/>
                    <a:pt x="10800" y="10800"/>
                  </a:cubicBezTo>
                  <a:cubicBezTo>
                    <a:pt x="10800" y="10800"/>
                    <a:pt x="10800" y="10800"/>
                    <a:pt x="10800" y="10800"/>
                  </a:cubicBezTo>
                  <a:cubicBezTo>
                    <a:pt x="10800" y="10800"/>
                    <a:pt x="10800" y="10800"/>
                    <a:pt x="10800" y="10800"/>
                  </a:cubicBezTo>
                  <a:cubicBezTo>
                    <a:pt x="10800" y="10800"/>
                    <a:pt x="10800" y="10800"/>
                    <a:pt x="10800" y="10800"/>
                  </a:cubicBezTo>
                  <a:close/>
                </a:path>
              </a:pathLst>
            </a:custGeom>
            <a:solidFill>
              <a:srgbClr val="99CC00"/>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29" name="Text Box 12"/>
            <p:cNvSpPr txBox="1">
              <a:spLocks noChangeArrowheads="1"/>
            </p:cNvSpPr>
            <p:nvPr/>
          </p:nvSpPr>
          <p:spPr bwMode="auto">
            <a:xfrm>
              <a:off x="1397" y="2658"/>
              <a:ext cx="63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2"/>
                  </a:solidFill>
                  <a:ea typeface="华文楷体" panose="02010600040101010101" pitchFamily="2" charset="-122"/>
                </a:rPr>
                <a:t>入射光</a:t>
              </a:r>
              <a:endParaRPr kumimoji="1" lang="zh-CN" altLang="en-US" sz="2000" baseline="-25000">
                <a:solidFill>
                  <a:schemeClr val="tx2"/>
                </a:solidFill>
                <a:ea typeface="华文楷体" panose="02010600040101010101" pitchFamily="2" charset="-122"/>
              </a:endParaRPr>
            </a:p>
          </p:txBody>
        </p:sp>
        <p:sp>
          <p:nvSpPr>
            <p:cNvPr id="21530" name="Text Box 13"/>
            <p:cNvSpPr txBox="1">
              <a:spLocks noChangeArrowheads="1"/>
            </p:cNvSpPr>
            <p:nvPr/>
          </p:nvSpPr>
          <p:spPr bwMode="auto">
            <a:xfrm rot="18900000">
              <a:off x="3508" y="2076"/>
              <a:ext cx="666"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2"/>
                  </a:solidFill>
                  <a:ea typeface="华文楷体" panose="02010600040101010101" pitchFamily="2" charset="-122"/>
                </a:rPr>
                <a:t>散射光</a:t>
              </a:r>
              <a:endParaRPr kumimoji="1" lang="zh-CN" altLang="en-US" sz="2000">
                <a:solidFill>
                  <a:schemeClr val="tx2"/>
                </a:solidFill>
                <a:ea typeface="华文楷体" panose="02010600040101010101" pitchFamily="2" charset="-122"/>
                <a:sym typeface="Symbol" pitchFamily="18" charset="2"/>
              </a:endParaRPr>
            </a:p>
          </p:txBody>
        </p:sp>
        <p:sp>
          <p:nvSpPr>
            <p:cNvPr id="21531" name="Freeform 14"/>
            <p:cNvSpPr>
              <a:spLocks/>
            </p:cNvSpPr>
            <p:nvPr/>
          </p:nvSpPr>
          <p:spPr bwMode="auto">
            <a:xfrm>
              <a:off x="4198" y="2227"/>
              <a:ext cx="658" cy="463"/>
            </a:xfrm>
            <a:custGeom>
              <a:avLst/>
              <a:gdLst>
                <a:gd name="T0" fmla="*/ 0 w 528"/>
                <a:gd name="T1" fmla="*/ 430 h 375"/>
                <a:gd name="T2" fmla="*/ 171 w 528"/>
                <a:gd name="T3" fmla="*/ 400 h 375"/>
                <a:gd name="T4" fmla="*/ 219 w 528"/>
                <a:gd name="T5" fmla="*/ 56 h 375"/>
                <a:gd name="T6" fmla="*/ 279 w 528"/>
                <a:gd name="T7" fmla="*/ 65 h 375"/>
                <a:gd name="T8" fmla="*/ 338 w 528"/>
                <a:gd name="T9" fmla="*/ 388 h 375"/>
                <a:gd name="T10" fmla="*/ 658 w 528"/>
                <a:gd name="T11" fmla="*/ 43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375">
                  <a:moveTo>
                    <a:pt x="0" y="348"/>
                  </a:moveTo>
                  <a:cubicBezTo>
                    <a:pt x="23" y="344"/>
                    <a:pt x="108" y="375"/>
                    <a:pt x="137" y="324"/>
                  </a:cubicBezTo>
                  <a:cubicBezTo>
                    <a:pt x="166" y="273"/>
                    <a:pt x="162" y="90"/>
                    <a:pt x="176" y="45"/>
                  </a:cubicBezTo>
                  <a:cubicBezTo>
                    <a:pt x="190" y="0"/>
                    <a:pt x="208" y="8"/>
                    <a:pt x="224" y="53"/>
                  </a:cubicBezTo>
                  <a:cubicBezTo>
                    <a:pt x="240" y="98"/>
                    <a:pt x="220" y="265"/>
                    <a:pt x="271" y="314"/>
                  </a:cubicBezTo>
                  <a:cubicBezTo>
                    <a:pt x="322" y="363"/>
                    <a:pt x="475" y="341"/>
                    <a:pt x="528" y="348"/>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21532" name="Freeform 15"/>
            <p:cNvSpPr>
              <a:spLocks/>
            </p:cNvSpPr>
            <p:nvPr/>
          </p:nvSpPr>
          <p:spPr bwMode="auto">
            <a:xfrm>
              <a:off x="3934" y="1404"/>
              <a:ext cx="658" cy="445"/>
            </a:xfrm>
            <a:custGeom>
              <a:avLst/>
              <a:gdLst>
                <a:gd name="T0" fmla="*/ 0 w 528"/>
                <a:gd name="T1" fmla="*/ 402 h 361"/>
                <a:gd name="T2" fmla="*/ 171 w 528"/>
                <a:gd name="T3" fmla="*/ 372 h 361"/>
                <a:gd name="T4" fmla="*/ 194 w 528"/>
                <a:gd name="T5" fmla="*/ 145 h 361"/>
                <a:gd name="T6" fmla="*/ 249 w 528"/>
                <a:gd name="T7" fmla="*/ 136 h 361"/>
                <a:gd name="T8" fmla="*/ 289 w 528"/>
                <a:gd name="T9" fmla="*/ 258 h 361"/>
                <a:gd name="T10" fmla="*/ 334 w 528"/>
                <a:gd name="T11" fmla="*/ 233 h 361"/>
                <a:gd name="T12" fmla="*/ 349 w 528"/>
                <a:gd name="T13" fmla="*/ 51 h 361"/>
                <a:gd name="T14" fmla="*/ 414 w 528"/>
                <a:gd name="T15" fmla="*/ 55 h 361"/>
                <a:gd name="T16" fmla="*/ 474 w 528"/>
                <a:gd name="T17" fmla="*/ 387 h 361"/>
                <a:gd name="T18" fmla="*/ 658 w 528"/>
                <a:gd name="T19" fmla="*/ 402 h 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8" h="361">
                  <a:moveTo>
                    <a:pt x="0" y="326"/>
                  </a:moveTo>
                  <a:cubicBezTo>
                    <a:pt x="23" y="322"/>
                    <a:pt x="111" y="337"/>
                    <a:pt x="137" y="302"/>
                  </a:cubicBezTo>
                  <a:cubicBezTo>
                    <a:pt x="163" y="267"/>
                    <a:pt x="145" y="150"/>
                    <a:pt x="156" y="118"/>
                  </a:cubicBezTo>
                  <a:cubicBezTo>
                    <a:pt x="167" y="86"/>
                    <a:pt x="187" y="95"/>
                    <a:pt x="200" y="110"/>
                  </a:cubicBezTo>
                  <a:cubicBezTo>
                    <a:pt x="213" y="125"/>
                    <a:pt x="221" y="196"/>
                    <a:pt x="232" y="209"/>
                  </a:cubicBezTo>
                  <a:cubicBezTo>
                    <a:pt x="243" y="222"/>
                    <a:pt x="260" y="217"/>
                    <a:pt x="268" y="189"/>
                  </a:cubicBezTo>
                  <a:cubicBezTo>
                    <a:pt x="276" y="161"/>
                    <a:pt x="269" y="65"/>
                    <a:pt x="280" y="41"/>
                  </a:cubicBezTo>
                  <a:cubicBezTo>
                    <a:pt x="291" y="17"/>
                    <a:pt x="315" y="0"/>
                    <a:pt x="332" y="45"/>
                  </a:cubicBezTo>
                  <a:cubicBezTo>
                    <a:pt x="349" y="90"/>
                    <a:pt x="347" y="267"/>
                    <a:pt x="380" y="314"/>
                  </a:cubicBezTo>
                  <a:cubicBezTo>
                    <a:pt x="413" y="361"/>
                    <a:pt x="497" y="324"/>
                    <a:pt x="528" y="326"/>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21533" name="Freeform 16"/>
            <p:cNvSpPr>
              <a:spLocks/>
            </p:cNvSpPr>
            <p:nvPr/>
          </p:nvSpPr>
          <p:spPr bwMode="auto">
            <a:xfrm>
              <a:off x="2743" y="1120"/>
              <a:ext cx="731" cy="590"/>
            </a:xfrm>
            <a:custGeom>
              <a:avLst/>
              <a:gdLst>
                <a:gd name="T0" fmla="*/ 0 w 504"/>
                <a:gd name="T1" fmla="*/ 527 h 363"/>
                <a:gd name="T2" fmla="*/ 151 w 504"/>
                <a:gd name="T3" fmla="*/ 475 h 363"/>
                <a:gd name="T4" fmla="*/ 191 w 504"/>
                <a:gd name="T5" fmla="*/ 182 h 363"/>
                <a:gd name="T6" fmla="*/ 273 w 504"/>
                <a:gd name="T7" fmla="*/ 169 h 363"/>
                <a:gd name="T8" fmla="*/ 296 w 504"/>
                <a:gd name="T9" fmla="*/ 293 h 363"/>
                <a:gd name="T10" fmla="*/ 360 w 504"/>
                <a:gd name="T11" fmla="*/ 332 h 363"/>
                <a:gd name="T12" fmla="*/ 400 w 504"/>
                <a:gd name="T13" fmla="*/ 273 h 363"/>
                <a:gd name="T14" fmla="*/ 435 w 504"/>
                <a:gd name="T15" fmla="*/ 67 h 363"/>
                <a:gd name="T16" fmla="*/ 511 w 504"/>
                <a:gd name="T17" fmla="*/ 73 h 363"/>
                <a:gd name="T18" fmla="*/ 580 w 504"/>
                <a:gd name="T19" fmla="*/ 510 h 363"/>
                <a:gd name="T20" fmla="*/ 731 w 504"/>
                <a:gd name="T21" fmla="*/ 553 h 3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4" h="363">
                  <a:moveTo>
                    <a:pt x="0" y="324"/>
                  </a:moveTo>
                  <a:cubicBezTo>
                    <a:pt x="17" y="319"/>
                    <a:pt x="82" y="327"/>
                    <a:pt x="104" y="292"/>
                  </a:cubicBezTo>
                  <a:cubicBezTo>
                    <a:pt x="126" y="257"/>
                    <a:pt x="118" y="143"/>
                    <a:pt x="132" y="112"/>
                  </a:cubicBezTo>
                  <a:cubicBezTo>
                    <a:pt x="146" y="81"/>
                    <a:pt x="176" y="93"/>
                    <a:pt x="188" y="104"/>
                  </a:cubicBezTo>
                  <a:cubicBezTo>
                    <a:pt x="200" y="115"/>
                    <a:pt x="194" y="163"/>
                    <a:pt x="204" y="180"/>
                  </a:cubicBezTo>
                  <a:cubicBezTo>
                    <a:pt x="214" y="197"/>
                    <a:pt x="236" y="206"/>
                    <a:pt x="248" y="204"/>
                  </a:cubicBezTo>
                  <a:cubicBezTo>
                    <a:pt x="260" y="202"/>
                    <a:pt x="267" y="195"/>
                    <a:pt x="276" y="168"/>
                  </a:cubicBezTo>
                  <a:cubicBezTo>
                    <a:pt x="285" y="141"/>
                    <a:pt x="287" y="62"/>
                    <a:pt x="300" y="41"/>
                  </a:cubicBezTo>
                  <a:cubicBezTo>
                    <a:pt x="313" y="20"/>
                    <a:pt x="335" y="0"/>
                    <a:pt x="352" y="45"/>
                  </a:cubicBezTo>
                  <a:cubicBezTo>
                    <a:pt x="369" y="90"/>
                    <a:pt x="375" y="265"/>
                    <a:pt x="400" y="314"/>
                  </a:cubicBezTo>
                  <a:cubicBezTo>
                    <a:pt x="425" y="363"/>
                    <a:pt x="482" y="335"/>
                    <a:pt x="504" y="340"/>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21534" name="Freeform 17"/>
            <p:cNvSpPr>
              <a:spLocks/>
            </p:cNvSpPr>
            <p:nvPr/>
          </p:nvSpPr>
          <p:spPr bwMode="auto">
            <a:xfrm>
              <a:off x="1195" y="2050"/>
              <a:ext cx="937" cy="469"/>
            </a:xfrm>
            <a:custGeom>
              <a:avLst/>
              <a:gdLst>
                <a:gd name="T0" fmla="*/ 0 w 492"/>
                <a:gd name="T1" fmla="*/ 446 h 348"/>
                <a:gd name="T2" fmla="*/ 152 w 492"/>
                <a:gd name="T3" fmla="*/ 441 h 348"/>
                <a:gd name="T4" fmla="*/ 175 w 492"/>
                <a:gd name="T5" fmla="*/ 274 h 348"/>
                <a:gd name="T6" fmla="*/ 274 w 492"/>
                <a:gd name="T7" fmla="*/ 263 h 348"/>
                <a:gd name="T8" fmla="*/ 335 w 492"/>
                <a:gd name="T9" fmla="*/ 430 h 348"/>
                <a:gd name="T10" fmla="*/ 609 w 492"/>
                <a:gd name="T11" fmla="*/ 403 h 348"/>
                <a:gd name="T12" fmla="*/ 686 w 492"/>
                <a:gd name="T13" fmla="*/ 58 h 348"/>
                <a:gd name="T14" fmla="*/ 777 w 492"/>
                <a:gd name="T15" fmla="*/ 58 h 348"/>
                <a:gd name="T16" fmla="*/ 796 w 492"/>
                <a:gd name="T17" fmla="*/ 402 h 348"/>
                <a:gd name="T18" fmla="*/ 937 w 492"/>
                <a:gd name="T19" fmla="*/ 430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2" h="348">
                  <a:moveTo>
                    <a:pt x="0" y="331"/>
                  </a:moveTo>
                  <a:cubicBezTo>
                    <a:pt x="13" y="330"/>
                    <a:pt x="65" y="348"/>
                    <a:pt x="80" y="327"/>
                  </a:cubicBezTo>
                  <a:cubicBezTo>
                    <a:pt x="95" y="306"/>
                    <a:pt x="81" y="225"/>
                    <a:pt x="92" y="203"/>
                  </a:cubicBezTo>
                  <a:cubicBezTo>
                    <a:pt x="103" y="181"/>
                    <a:pt x="130" y="176"/>
                    <a:pt x="144" y="195"/>
                  </a:cubicBezTo>
                  <a:cubicBezTo>
                    <a:pt x="158" y="214"/>
                    <a:pt x="147" y="302"/>
                    <a:pt x="176" y="319"/>
                  </a:cubicBezTo>
                  <a:cubicBezTo>
                    <a:pt x="205" y="336"/>
                    <a:pt x="289" y="345"/>
                    <a:pt x="320" y="299"/>
                  </a:cubicBezTo>
                  <a:cubicBezTo>
                    <a:pt x="351" y="253"/>
                    <a:pt x="345" y="86"/>
                    <a:pt x="360" y="43"/>
                  </a:cubicBezTo>
                  <a:cubicBezTo>
                    <a:pt x="375" y="0"/>
                    <a:pt x="398" y="1"/>
                    <a:pt x="408" y="43"/>
                  </a:cubicBezTo>
                  <a:cubicBezTo>
                    <a:pt x="418" y="85"/>
                    <a:pt x="404" y="252"/>
                    <a:pt x="418" y="298"/>
                  </a:cubicBezTo>
                  <a:cubicBezTo>
                    <a:pt x="432" y="344"/>
                    <a:pt x="477" y="315"/>
                    <a:pt x="492" y="319"/>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aphicFrame>
          <p:nvGraphicFramePr>
            <p:cNvPr id="21535" name="Object 18"/>
            <p:cNvGraphicFramePr>
              <a:graphicFrameLocks noChangeAspect="1"/>
            </p:cNvGraphicFramePr>
            <p:nvPr/>
          </p:nvGraphicFramePr>
          <p:xfrm>
            <a:off x="4509" y="2206"/>
            <a:ext cx="138" cy="173"/>
          </p:xfrm>
          <a:graphic>
            <a:graphicData uri="http://schemas.openxmlformats.org/presentationml/2006/ole">
              <mc:AlternateContent xmlns:mc="http://schemas.openxmlformats.org/markup-compatibility/2006">
                <mc:Choice xmlns:v="urn:schemas-microsoft-com:vml" Requires="v">
                  <p:oleObj spid="_x0000_s21732" name="公式" r:id="rId4" imgW="139579" imgH="177646" progId="Equation.3">
                    <p:embed/>
                  </p:oleObj>
                </mc:Choice>
                <mc:Fallback>
                  <p:oleObj name="公式" r:id="rId4" imgW="139579" imgH="177646" progId="Equation.3">
                    <p:embed/>
                    <p:pic>
                      <p:nvPicPr>
                        <p:cNvPr id="0" name="Picture 2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 y="2206"/>
                          <a:ext cx="138"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6" name="Object 19"/>
            <p:cNvGraphicFramePr>
              <a:graphicFrameLocks noChangeAspect="1"/>
            </p:cNvGraphicFramePr>
            <p:nvPr/>
          </p:nvGraphicFramePr>
          <p:xfrm>
            <a:off x="1480" y="2125"/>
            <a:ext cx="175" cy="221"/>
          </p:xfrm>
          <a:graphic>
            <a:graphicData uri="http://schemas.openxmlformats.org/presentationml/2006/ole">
              <mc:AlternateContent xmlns:mc="http://schemas.openxmlformats.org/markup-compatibility/2006">
                <mc:Choice xmlns:v="urn:schemas-microsoft-com:vml" Requires="v">
                  <p:oleObj spid="_x0000_s21733" name="公式" r:id="rId6" imgW="139579" imgH="177646" progId="Equation.3">
                    <p:embed/>
                  </p:oleObj>
                </mc:Choice>
                <mc:Fallback>
                  <p:oleObj name="公式" r:id="rId6" imgW="139579" imgH="177646" progId="Equation.3">
                    <p:embed/>
                    <p:pic>
                      <p:nvPicPr>
                        <p:cNvPr id="0" name="Picture 2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 y="2125"/>
                          <a:ext cx="175"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7" name="Object 20"/>
            <p:cNvGraphicFramePr>
              <a:graphicFrameLocks noChangeAspect="1"/>
            </p:cNvGraphicFramePr>
            <p:nvPr/>
          </p:nvGraphicFramePr>
          <p:xfrm>
            <a:off x="4407" y="1388"/>
            <a:ext cx="207" cy="201"/>
          </p:xfrm>
          <a:graphic>
            <a:graphicData uri="http://schemas.openxmlformats.org/presentationml/2006/ole">
              <mc:AlternateContent xmlns:mc="http://schemas.openxmlformats.org/markup-compatibility/2006">
                <mc:Choice xmlns:v="urn:schemas-microsoft-com:vml" Requires="v">
                  <p:oleObj spid="_x0000_s21734" name="公式" r:id="rId8" imgW="177492" imgH="177492" progId="Equation.3">
                    <p:embed/>
                  </p:oleObj>
                </mc:Choice>
                <mc:Fallback>
                  <p:oleObj name="公式" r:id="rId8" imgW="177492" imgH="177492" progId="Equation.3">
                    <p:embed/>
                    <p:pic>
                      <p:nvPicPr>
                        <p:cNvPr id="0" name="Picture 2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7" y="1388"/>
                          <a:ext cx="207"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8" name="Object 21"/>
            <p:cNvGraphicFramePr>
              <a:graphicFrameLocks noChangeAspect="1"/>
            </p:cNvGraphicFramePr>
            <p:nvPr/>
          </p:nvGraphicFramePr>
          <p:xfrm>
            <a:off x="3930" y="1452"/>
            <a:ext cx="158" cy="197"/>
          </p:xfrm>
          <a:graphic>
            <a:graphicData uri="http://schemas.openxmlformats.org/presentationml/2006/ole">
              <mc:AlternateContent xmlns:mc="http://schemas.openxmlformats.org/markup-compatibility/2006">
                <mc:Choice xmlns:v="urn:schemas-microsoft-com:vml" Requires="v">
                  <p:oleObj spid="_x0000_s21735" name="公式" r:id="rId10" imgW="139579" imgH="177646" progId="Equation.3">
                    <p:embed/>
                  </p:oleObj>
                </mc:Choice>
                <mc:Fallback>
                  <p:oleObj name="公式" r:id="rId10" imgW="139579" imgH="177646" progId="Equation.3">
                    <p:embed/>
                    <p:pic>
                      <p:nvPicPr>
                        <p:cNvPr id="0" name="Picture 2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0" y="1452"/>
                          <a:ext cx="158"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9" name="Object 22"/>
            <p:cNvGraphicFramePr>
              <a:graphicFrameLocks noChangeAspect="1"/>
            </p:cNvGraphicFramePr>
            <p:nvPr/>
          </p:nvGraphicFramePr>
          <p:xfrm>
            <a:off x="3310" y="1128"/>
            <a:ext cx="203" cy="200"/>
          </p:xfrm>
          <a:graphic>
            <a:graphicData uri="http://schemas.openxmlformats.org/presentationml/2006/ole">
              <mc:AlternateContent xmlns:mc="http://schemas.openxmlformats.org/markup-compatibility/2006">
                <mc:Choice xmlns:v="urn:schemas-microsoft-com:vml" Requires="v">
                  <p:oleObj spid="_x0000_s21736" name="公式" r:id="rId12" imgW="177492" imgH="177492" progId="Equation.3">
                    <p:embed/>
                  </p:oleObj>
                </mc:Choice>
                <mc:Fallback>
                  <p:oleObj name="公式" r:id="rId12" imgW="177492" imgH="177492" progId="Equation.3">
                    <p:embed/>
                    <p:pic>
                      <p:nvPicPr>
                        <p:cNvPr id="0" name="Picture 2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0" y="1128"/>
                          <a:ext cx="20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0" name="Object 23"/>
            <p:cNvGraphicFramePr>
              <a:graphicFrameLocks noChangeAspect="1"/>
            </p:cNvGraphicFramePr>
            <p:nvPr/>
          </p:nvGraphicFramePr>
          <p:xfrm>
            <a:off x="2739" y="1221"/>
            <a:ext cx="163" cy="202"/>
          </p:xfrm>
          <a:graphic>
            <a:graphicData uri="http://schemas.openxmlformats.org/presentationml/2006/ole">
              <mc:AlternateContent xmlns:mc="http://schemas.openxmlformats.org/markup-compatibility/2006">
                <mc:Choice xmlns:v="urn:schemas-microsoft-com:vml" Requires="v">
                  <p:oleObj spid="_x0000_s21737" name="公式" r:id="rId14" imgW="139579" imgH="177646" progId="Equation.3">
                    <p:embed/>
                  </p:oleObj>
                </mc:Choice>
                <mc:Fallback>
                  <p:oleObj name="公式" r:id="rId14" imgW="139579" imgH="177646" progId="Equation.3">
                    <p:embed/>
                    <p:pic>
                      <p:nvPicPr>
                        <p:cNvPr id="0" name="Picture 2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9" y="1221"/>
                          <a:ext cx="163"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1" name="Object 24"/>
            <p:cNvGraphicFramePr>
              <a:graphicFrameLocks noChangeAspect="1"/>
            </p:cNvGraphicFramePr>
            <p:nvPr/>
          </p:nvGraphicFramePr>
          <p:xfrm>
            <a:off x="2473" y="1272"/>
            <a:ext cx="203" cy="201"/>
          </p:xfrm>
          <a:graphic>
            <a:graphicData uri="http://schemas.openxmlformats.org/presentationml/2006/ole">
              <mc:AlternateContent xmlns:mc="http://schemas.openxmlformats.org/markup-compatibility/2006">
                <mc:Choice xmlns:v="urn:schemas-microsoft-com:vml" Requires="v">
                  <p:oleObj spid="_x0000_s21738" name="公式" r:id="rId16" imgW="177492" imgH="177492" progId="Equation.3">
                    <p:embed/>
                  </p:oleObj>
                </mc:Choice>
                <mc:Fallback>
                  <p:oleObj name="公式" r:id="rId16" imgW="177492" imgH="177492" progId="Equation.3">
                    <p:embed/>
                    <p:pic>
                      <p:nvPicPr>
                        <p:cNvPr id="0" name="Picture 2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3" y="1272"/>
                          <a:ext cx="203"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2" name="Object 25"/>
            <p:cNvGraphicFramePr>
              <a:graphicFrameLocks noChangeAspect="1"/>
            </p:cNvGraphicFramePr>
            <p:nvPr/>
          </p:nvGraphicFramePr>
          <p:xfrm>
            <a:off x="1832" y="1525"/>
            <a:ext cx="177" cy="220"/>
          </p:xfrm>
          <a:graphic>
            <a:graphicData uri="http://schemas.openxmlformats.org/presentationml/2006/ole">
              <mc:AlternateContent xmlns:mc="http://schemas.openxmlformats.org/markup-compatibility/2006">
                <mc:Choice xmlns:v="urn:schemas-microsoft-com:vml" Requires="v">
                  <p:oleObj spid="_x0000_s21739" name="公式" r:id="rId18" imgW="139579" imgH="177646" progId="Equation.3">
                    <p:embed/>
                  </p:oleObj>
                </mc:Choice>
                <mc:Fallback>
                  <p:oleObj name="公式" r:id="rId18" imgW="139579" imgH="177646" progId="Equation.3">
                    <p:embed/>
                    <p:pic>
                      <p:nvPicPr>
                        <p:cNvPr id="0" name="Picture 2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2" y="1525"/>
                          <a:ext cx="177"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3" name="Line 26"/>
            <p:cNvSpPr>
              <a:spLocks noChangeShapeType="1"/>
            </p:cNvSpPr>
            <p:nvPr/>
          </p:nvSpPr>
          <p:spPr bwMode="auto">
            <a:xfrm flipV="1">
              <a:off x="3189" y="1835"/>
              <a:ext cx="766" cy="7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1544" name="Freeform 27"/>
            <p:cNvSpPr>
              <a:spLocks/>
            </p:cNvSpPr>
            <p:nvPr/>
          </p:nvSpPr>
          <p:spPr bwMode="auto">
            <a:xfrm>
              <a:off x="1922" y="1290"/>
              <a:ext cx="637" cy="538"/>
            </a:xfrm>
            <a:custGeom>
              <a:avLst/>
              <a:gdLst>
                <a:gd name="T0" fmla="*/ 0 w 492"/>
                <a:gd name="T1" fmla="*/ 512 h 348"/>
                <a:gd name="T2" fmla="*/ 104 w 492"/>
                <a:gd name="T3" fmla="*/ 506 h 348"/>
                <a:gd name="T4" fmla="*/ 119 w 492"/>
                <a:gd name="T5" fmla="*/ 314 h 348"/>
                <a:gd name="T6" fmla="*/ 186 w 492"/>
                <a:gd name="T7" fmla="*/ 301 h 348"/>
                <a:gd name="T8" fmla="*/ 228 w 492"/>
                <a:gd name="T9" fmla="*/ 493 h 348"/>
                <a:gd name="T10" fmla="*/ 414 w 492"/>
                <a:gd name="T11" fmla="*/ 462 h 348"/>
                <a:gd name="T12" fmla="*/ 466 w 492"/>
                <a:gd name="T13" fmla="*/ 66 h 348"/>
                <a:gd name="T14" fmla="*/ 528 w 492"/>
                <a:gd name="T15" fmla="*/ 66 h 348"/>
                <a:gd name="T16" fmla="*/ 541 w 492"/>
                <a:gd name="T17" fmla="*/ 461 h 348"/>
                <a:gd name="T18" fmla="*/ 637 w 492"/>
                <a:gd name="T19" fmla="*/ 493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2" h="348">
                  <a:moveTo>
                    <a:pt x="0" y="331"/>
                  </a:moveTo>
                  <a:cubicBezTo>
                    <a:pt x="13" y="330"/>
                    <a:pt x="65" y="348"/>
                    <a:pt x="80" y="327"/>
                  </a:cubicBezTo>
                  <a:cubicBezTo>
                    <a:pt x="95" y="306"/>
                    <a:pt x="81" y="225"/>
                    <a:pt x="92" y="203"/>
                  </a:cubicBezTo>
                  <a:cubicBezTo>
                    <a:pt x="103" y="181"/>
                    <a:pt x="130" y="176"/>
                    <a:pt x="144" y="195"/>
                  </a:cubicBezTo>
                  <a:cubicBezTo>
                    <a:pt x="158" y="214"/>
                    <a:pt x="147" y="302"/>
                    <a:pt x="176" y="319"/>
                  </a:cubicBezTo>
                  <a:cubicBezTo>
                    <a:pt x="205" y="336"/>
                    <a:pt x="289" y="345"/>
                    <a:pt x="320" y="299"/>
                  </a:cubicBezTo>
                  <a:cubicBezTo>
                    <a:pt x="351" y="253"/>
                    <a:pt x="345" y="86"/>
                    <a:pt x="360" y="43"/>
                  </a:cubicBezTo>
                  <a:cubicBezTo>
                    <a:pt x="375" y="0"/>
                    <a:pt x="398" y="1"/>
                    <a:pt x="408" y="43"/>
                  </a:cubicBezTo>
                  <a:cubicBezTo>
                    <a:pt x="418" y="85"/>
                    <a:pt x="404" y="252"/>
                    <a:pt x="418" y="298"/>
                  </a:cubicBezTo>
                  <a:cubicBezTo>
                    <a:pt x="432" y="344"/>
                    <a:pt x="477" y="315"/>
                    <a:pt x="492" y="319"/>
                  </a:cubicBezTo>
                </a:path>
              </a:pathLst>
            </a:custGeom>
            <a:noFill/>
            <a:ln w="254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aphicFrame>
          <p:nvGraphicFramePr>
            <p:cNvPr id="21545" name="Object 28"/>
            <p:cNvGraphicFramePr>
              <a:graphicFrameLocks noChangeAspect="1"/>
            </p:cNvGraphicFramePr>
            <p:nvPr/>
          </p:nvGraphicFramePr>
          <p:xfrm>
            <a:off x="1691" y="2442"/>
            <a:ext cx="342" cy="224"/>
          </p:xfrm>
          <a:graphic>
            <a:graphicData uri="http://schemas.openxmlformats.org/presentationml/2006/ole">
              <mc:AlternateContent xmlns:mc="http://schemas.openxmlformats.org/markup-compatibility/2006">
                <mc:Choice xmlns:v="urn:schemas-microsoft-com:vml" Requires="v">
                  <p:oleObj spid="_x0000_s21740" name="公式" r:id="rId20" imgW="304536" imgH="203024" progId="Equation.3">
                    <p:embed/>
                  </p:oleObj>
                </mc:Choice>
                <mc:Fallback>
                  <p:oleObj name="公式" r:id="rId20" imgW="304536" imgH="203024" progId="Equation.3">
                    <p:embed/>
                    <p:pic>
                      <p:nvPicPr>
                        <p:cNvPr id="0" name="Picture 2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1" y="2442"/>
                          <a:ext cx="342"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6" name="Object 29"/>
            <p:cNvGraphicFramePr>
              <a:graphicFrameLocks noChangeAspect="1"/>
            </p:cNvGraphicFramePr>
            <p:nvPr/>
          </p:nvGraphicFramePr>
          <p:xfrm>
            <a:off x="4046" y="2426"/>
            <a:ext cx="185" cy="224"/>
          </p:xfrm>
          <a:graphic>
            <a:graphicData uri="http://schemas.openxmlformats.org/presentationml/2006/ole">
              <mc:AlternateContent xmlns:mc="http://schemas.openxmlformats.org/markup-compatibility/2006">
                <mc:Choice xmlns:v="urn:schemas-microsoft-com:vml" Requires="v">
                  <p:oleObj spid="_x0000_s21741" name="Equation" r:id="rId22" imgW="164957" imgH="203024" progId="Equation.3">
                    <p:embed/>
                  </p:oleObj>
                </mc:Choice>
                <mc:Fallback>
                  <p:oleObj name="Equation" r:id="rId22" imgW="164957" imgH="203024" progId="Equation.3">
                    <p:embed/>
                    <p:pic>
                      <p:nvPicPr>
                        <p:cNvPr id="0" name="Picture 2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46" y="2426"/>
                          <a:ext cx="185"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47" name="Object 30"/>
            <p:cNvGraphicFramePr>
              <a:graphicFrameLocks noChangeAspect="1"/>
            </p:cNvGraphicFramePr>
            <p:nvPr/>
          </p:nvGraphicFramePr>
          <p:xfrm>
            <a:off x="3105" y="1666"/>
            <a:ext cx="273" cy="224"/>
          </p:xfrm>
          <a:graphic>
            <a:graphicData uri="http://schemas.openxmlformats.org/presentationml/2006/ole">
              <mc:AlternateContent xmlns:mc="http://schemas.openxmlformats.org/markup-compatibility/2006">
                <mc:Choice xmlns:v="urn:schemas-microsoft-com:vml" Requires="v">
                  <p:oleObj spid="_x0000_s21742" name="公式" r:id="rId24" imgW="241195" imgH="203112" progId="Equation.3">
                    <p:embed/>
                  </p:oleObj>
                </mc:Choice>
                <mc:Fallback>
                  <p:oleObj name="公式" r:id="rId24" imgW="241195" imgH="203112" progId="Equation.3">
                    <p:embed/>
                    <p:pic>
                      <p:nvPicPr>
                        <p:cNvPr id="0" name="Picture 2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05" y="1666"/>
                          <a:ext cx="273"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8" name="Line 31"/>
            <p:cNvSpPr>
              <a:spLocks noChangeShapeType="1"/>
            </p:cNvSpPr>
            <p:nvPr/>
          </p:nvSpPr>
          <p:spPr bwMode="auto">
            <a:xfrm>
              <a:off x="1974" y="2650"/>
              <a:ext cx="32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1549" name="Object 32"/>
            <p:cNvGraphicFramePr>
              <a:graphicFrameLocks noChangeAspect="1"/>
            </p:cNvGraphicFramePr>
            <p:nvPr/>
          </p:nvGraphicFramePr>
          <p:xfrm>
            <a:off x="2042" y="1991"/>
            <a:ext cx="203" cy="200"/>
          </p:xfrm>
          <a:graphic>
            <a:graphicData uri="http://schemas.openxmlformats.org/presentationml/2006/ole">
              <mc:AlternateContent xmlns:mc="http://schemas.openxmlformats.org/markup-compatibility/2006">
                <mc:Choice xmlns:v="urn:schemas-microsoft-com:vml" Requires="v">
                  <p:oleObj spid="_x0000_s21743" name="公式" r:id="rId26" imgW="177492" imgH="177492" progId="Equation.3">
                    <p:embed/>
                  </p:oleObj>
                </mc:Choice>
                <mc:Fallback>
                  <p:oleObj name="公式" r:id="rId26" imgW="177492" imgH="177492" progId="Equation.3">
                    <p:embed/>
                    <p:pic>
                      <p:nvPicPr>
                        <p:cNvPr id="0" name="Picture 2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42" y="1991"/>
                          <a:ext cx="20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9665" name="Text Box 33"/>
          <p:cNvSpPr txBox="1">
            <a:spLocks noChangeArrowheads="1"/>
          </p:cNvSpPr>
          <p:nvPr/>
        </p:nvSpPr>
        <p:spPr bwMode="auto">
          <a:xfrm>
            <a:off x="1042988" y="2536825"/>
            <a:ext cx="698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90000"/>
              </a:lnSpc>
              <a:spcBef>
                <a:spcPct val="50000"/>
              </a:spcBef>
              <a:buClrTx/>
              <a:buSzTx/>
              <a:buFontTx/>
              <a:buNone/>
            </a:pPr>
            <a:r>
              <a:rPr kumimoji="1" lang="en-US" altLang="en-US" sz="2000">
                <a:solidFill>
                  <a:schemeClr val="tx1"/>
                </a:solidFill>
                <a:ea typeface="华文楷体" panose="02010600040101010101" pitchFamily="2" charset="-122"/>
              </a:rPr>
              <a:t>①</a:t>
            </a:r>
            <a:r>
              <a:rPr kumimoji="1" lang="el-GR" altLang="zh-CN" sz="2800" i="1">
                <a:solidFill>
                  <a:schemeClr val="tx1"/>
                </a:solidFill>
                <a:latin typeface="华文楷体" panose="02010600040101010101" pitchFamily="2" charset="-122"/>
                <a:ea typeface="华文楷体" panose="02010600040101010101" pitchFamily="2" charset="-122"/>
              </a:rPr>
              <a:t>φ</a:t>
            </a:r>
            <a:r>
              <a:rPr kumimoji="1" lang="en-US" altLang="zh-CN">
                <a:solidFill>
                  <a:schemeClr val="tx1"/>
                </a:solidFill>
                <a:ea typeface="华文楷体" panose="02010600040101010101" pitchFamily="2" charset="-122"/>
              </a:rPr>
              <a:t> = 0</a:t>
            </a:r>
            <a:r>
              <a:rPr kumimoji="1" lang="zh-CN" altLang="en-US">
                <a:solidFill>
                  <a:schemeClr val="tx1"/>
                </a:solidFill>
                <a:ea typeface="华文楷体" panose="02010600040101010101" pitchFamily="2" charset="-122"/>
              </a:rPr>
              <a:t>时，仅有</a:t>
            </a:r>
            <a:r>
              <a:rPr kumimoji="1" lang="en-US" altLang="zh-CN" i="1">
                <a:solidFill>
                  <a:schemeClr val="tx1"/>
                </a:solidFill>
                <a:ea typeface="华文楷体" panose="02010600040101010101" pitchFamily="2" charset="-122"/>
              </a:rPr>
              <a:t>λ</a:t>
            </a:r>
            <a:r>
              <a:rPr kumimoji="1" lang="en-US" altLang="zh-CN" baseline="-25000">
                <a:solidFill>
                  <a:schemeClr val="tx1"/>
                </a:solidFill>
                <a:ea typeface="华文楷体" panose="02010600040101010101" pitchFamily="2" charset="-122"/>
              </a:rPr>
              <a:t>0</a:t>
            </a:r>
            <a:r>
              <a:rPr kumimoji="1" lang="zh-CN" altLang="en-US">
                <a:solidFill>
                  <a:schemeClr val="tx1"/>
                </a:solidFill>
                <a:ea typeface="华文楷体" panose="02010600040101010101" pitchFamily="2" charset="-122"/>
              </a:rPr>
              <a:t>的成分，波长 无改变。</a:t>
            </a:r>
          </a:p>
        </p:txBody>
      </p:sp>
      <p:sp>
        <p:nvSpPr>
          <p:cNvPr id="69666" name="Text Box 34"/>
          <p:cNvSpPr txBox="1">
            <a:spLocks noChangeArrowheads="1"/>
          </p:cNvSpPr>
          <p:nvPr/>
        </p:nvSpPr>
        <p:spPr bwMode="auto">
          <a:xfrm>
            <a:off x="1036638" y="3040063"/>
            <a:ext cx="7135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en-US" sz="2000">
                <a:solidFill>
                  <a:schemeClr val="tx1"/>
                </a:solidFill>
                <a:ea typeface="华文楷体" panose="02010600040101010101" pitchFamily="2" charset="-122"/>
              </a:rPr>
              <a:t>②</a:t>
            </a:r>
            <a:r>
              <a:rPr kumimoji="1" lang="el-GR" altLang="zh-CN" i="1">
                <a:solidFill>
                  <a:schemeClr val="tx1"/>
                </a:solidFill>
                <a:ea typeface="华文楷体" panose="02010600040101010101" pitchFamily="2" charset="-122"/>
              </a:rPr>
              <a:t>φ</a:t>
            </a:r>
            <a:r>
              <a:rPr kumimoji="1" lang="en-US" altLang="zh-CN">
                <a:solidFill>
                  <a:schemeClr val="tx1"/>
                </a:solidFill>
                <a:ea typeface="华文楷体" panose="02010600040101010101" pitchFamily="2" charset="-122"/>
              </a:rPr>
              <a:t> ≠0 </a:t>
            </a:r>
            <a:r>
              <a:rPr kumimoji="1" lang="zh-CN" altLang="en-US">
                <a:solidFill>
                  <a:schemeClr val="tx1"/>
                </a:solidFill>
                <a:ea typeface="华文楷体" panose="02010600040101010101" pitchFamily="2" charset="-122"/>
              </a:rPr>
              <a:t>时，除</a:t>
            </a:r>
            <a:r>
              <a:rPr kumimoji="1" lang="en-US" altLang="zh-CN" i="1">
                <a:solidFill>
                  <a:schemeClr val="tx1"/>
                </a:solidFill>
                <a:ea typeface="华文楷体" panose="02010600040101010101" pitchFamily="2" charset="-122"/>
              </a:rPr>
              <a:t>λ</a:t>
            </a:r>
            <a:r>
              <a:rPr kumimoji="1" lang="en-US" altLang="zh-CN" baseline="-25000">
                <a:solidFill>
                  <a:schemeClr val="tx1"/>
                </a:solidFill>
                <a:ea typeface="华文楷体" panose="02010600040101010101" pitchFamily="2" charset="-122"/>
              </a:rPr>
              <a:t>0 </a:t>
            </a:r>
            <a:r>
              <a:rPr kumimoji="1" lang="zh-CN" altLang="en-US">
                <a:solidFill>
                  <a:schemeClr val="tx1"/>
                </a:solidFill>
                <a:ea typeface="华文楷体" panose="02010600040101010101" pitchFamily="2" charset="-122"/>
              </a:rPr>
              <a:t>外，还有</a:t>
            </a:r>
            <a:r>
              <a:rPr kumimoji="1" lang="en-US" altLang="zh-CN" i="1">
                <a:solidFill>
                  <a:schemeClr val="tx1"/>
                </a:solidFill>
                <a:ea typeface="华文楷体" panose="02010600040101010101" pitchFamily="2" charset="-122"/>
              </a:rPr>
              <a:t>λ</a:t>
            </a:r>
            <a:r>
              <a:rPr kumimoji="1" lang="en-US" altLang="zh-CN">
                <a:solidFill>
                  <a:schemeClr val="tx1"/>
                </a:solidFill>
                <a:ea typeface="华文楷体" panose="02010600040101010101" pitchFamily="2" charset="-122"/>
              </a:rPr>
              <a:t>&gt;</a:t>
            </a:r>
            <a:r>
              <a:rPr kumimoji="1" lang="en-US" altLang="zh-CN" i="1">
                <a:solidFill>
                  <a:schemeClr val="tx1"/>
                </a:solidFill>
                <a:ea typeface="华文楷体" panose="02010600040101010101" pitchFamily="2" charset="-122"/>
              </a:rPr>
              <a:t>λ</a:t>
            </a:r>
            <a:r>
              <a:rPr kumimoji="1" lang="en-US" altLang="zh-CN" baseline="-25000">
                <a:solidFill>
                  <a:schemeClr val="tx1"/>
                </a:solidFill>
                <a:ea typeface="华文楷体" panose="02010600040101010101" pitchFamily="2" charset="-122"/>
              </a:rPr>
              <a:t>0</a:t>
            </a:r>
            <a:r>
              <a:rPr kumimoji="1" lang="zh-CN" altLang="en-US">
                <a:solidFill>
                  <a:schemeClr val="tx1"/>
                </a:solidFill>
                <a:ea typeface="华文楷体" panose="02010600040101010101" pitchFamily="2" charset="-122"/>
              </a:rPr>
              <a:t>的波长存在。</a:t>
            </a:r>
          </a:p>
        </p:txBody>
      </p:sp>
      <p:sp>
        <p:nvSpPr>
          <p:cNvPr id="69667" name="Text Box 35"/>
          <p:cNvSpPr txBox="1">
            <a:spLocks noChangeArrowheads="1"/>
          </p:cNvSpPr>
          <p:nvPr/>
        </p:nvSpPr>
        <p:spPr bwMode="auto">
          <a:xfrm>
            <a:off x="1042988" y="361632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en-US" sz="2000">
                <a:solidFill>
                  <a:schemeClr val="tx1"/>
                </a:solidFill>
                <a:ea typeface="华文楷体" panose="02010600040101010101" pitchFamily="2" charset="-122"/>
              </a:rPr>
              <a:t>③</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λ</a:t>
            </a:r>
            <a:r>
              <a:rPr kumimoji="1" lang="zh-CN" altLang="en-US">
                <a:solidFill>
                  <a:schemeClr val="tx1"/>
                </a:solidFill>
                <a:ea typeface="华文楷体" panose="02010600040101010101" pitchFamily="2" charset="-122"/>
              </a:rPr>
              <a:t>与 </a:t>
            </a:r>
            <a:r>
              <a:rPr kumimoji="1" lang="el-GR" altLang="zh-CN" i="1">
                <a:solidFill>
                  <a:schemeClr val="tx1"/>
                </a:solidFill>
                <a:ea typeface="华文楷体" panose="02010600040101010101" pitchFamily="2" charset="-122"/>
              </a:rPr>
              <a:t>φ</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角有关。</a:t>
            </a:r>
          </a:p>
        </p:txBody>
      </p:sp>
      <p:sp>
        <p:nvSpPr>
          <p:cNvPr id="69668" name="Text Box 36"/>
          <p:cNvSpPr txBox="1">
            <a:spLocks noChangeArrowheads="1"/>
          </p:cNvSpPr>
          <p:nvPr/>
        </p:nvSpPr>
        <p:spPr bwMode="auto">
          <a:xfrm>
            <a:off x="2555875" y="4265613"/>
            <a:ext cx="5761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spcBef>
                <a:spcPct val="50000"/>
              </a:spcBef>
              <a:buClrTx/>
              <a:buSzTx/>
              <a:buFontTx/>
              <a:buNone/>
            </a:pPr>
            <a:r>
              <a:rPr kumimoji="1" lang="zh-CN" altLang="en-US" sz="2000">
                <a:solidFill>
                  <a:srgbClr val="0000FF"/>
                </a:solidFill>
                <a:ea typeface="华文楷体" panose="02010600040101010101" pitchFamily="2" charset="-122"/>
              </a:rPr>
              <a:t>式中</a:t>
            </a:r>
            <a:r>
              <a:rPr kumimoji="1" lang="en-US" altLang="zh-CN" sz="2000" i="1">
                <a:solidFill>
                  <a:srgbClr val="0000FF"/>
                </a:solidFill>
                <a:ea typeface="华文楷体" panose="02010600040101010101" pitchFamily="2" charset="-122"/>
              </a:rPr>
              <a:t>K </a:t>
            </a:r>
            <a:r>
              <a:rPr kumimoji="1" lang="en-US" altLang="zh-CN" sz="2000">
                <a:solidFill>
                  <a:srgbClr val="0000FF"/>
                </a:solidFill>
                <a:ea typeface="华文楷体" panose="02010600040101010101" pitchFamily="2" charset="-122"/>
              </a:rPr>
              <a:t>= 0.0241</a:t>
            </a:r>
            <a:r>
              <a:rPr kumimoji="1" lang="zh-CN" altLang="en-US" sz="2000">
                <a:solidFill>
                  <a:srgbClr val="0000FF"/>
                </a:solidFill>
                <a:ea typeface="华文楷体" panose="02010600040101010101" pitchFamily="2" charset="-122"/>
              </a:rPr>
              <a:t>埃，是一个由实验测得的常量。</a:t>
            </a:r>
          </a:p>
        </p:txBody>
      </p:sp>
      <p:grpSp>
        <p:nvGrpSpPr>
          <p:cNvPr id="69669" name="Group 37"/>
          <p:cNvGrpSpPr>
            <a:grpSpLocks/>
          </p:cNvGrpSpPr>
          <p:nvPr/>
        </p:nvGrpSpPr>
        <p:grpSpPr bwMode="auto">
          <a:xfrm>
            <a:off x="3851275" y="3473450"/>
            <a:ext cx="3457575" cy="792163"/>
            <a:chOff x="2426" y="3294"/>
            <a:chExt cx="2178" cy="499"/>
          </a:xfrm>
        </p:grpSpPr>
        <p:grpSp>
          <p:nvGrpSpPr>
            <p:cNvPr id="21515" name="Group 38"/>
            <p:cNvGrpSpPr>
              <a:grpSpLocks/>
            </p:cNvGrpSpPr>
            <p:nvPr/>
          </p:nvGrpSpPr>
          <p:grpSpPr bwMode="auto">
            <a:xfrm>
              <a:off x="2426" y="3294"/>
              <a:ext cx="2178" cy="499"/>
              <a:chOff x="2018" y="2387"/>
              <a:chExt cx="2041" cy="546"/>
            </a:xfrm>
          </p:grpSpPr>
          <p:sp>
            <p:nvSpPr>
              <p:cNvPr id="21517"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1518"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1519"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1520"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21516" name="Object 43"/>
            <p:cNvGraphicFramePr>
              <a:graphicFrameLocks noChangeAspect="1"/>
            </p:cNvGraphicFramePr>
            <p:nvPr/>
          </p:nvGraphicFramePr>
          <p:xfrm>
            <a:off x="2517" y="3317"/>
            <a:ext cx="1956" cy="476"/>
          </p:xfrm>
          <a:graphic>
            <a:graphicData uri="http://schemas.openxmlformats.org/presentationml/2006/ole">
              <mc:AlternateContent xmlns:mc="http://schemas.openxmlformats.org/markup-compatibility/2006">
                <mc:Choice xmlns:v="urn:schemas-microsoft-com:vml" Requires="v">
                  <p:oleObj spid="_x0000_s21744" name="Equation" r:id="rId28" imgW="1562100" imgH="406400" progId="Equation.3">
                    <p:embed/>
                  </p:oleObj>
                </mc:Choice>
                <mc:Fallback>
                  <p:oleObj name="Equation" r:id="rId28" imgW="1562100" imgH="406400" progId="Equation.3">
                    <p:embed/>
                    <p:pic>
                      <p:nvPicPr>
                        <p:cNvPr id="0" name="Picture 2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17" y="3317"/>
                          <a:ext cx="1956" cy="476"/>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9676" name="Rectangle 44"/>
          <p:cNvSpPr>
            <a:spLocks noChangeArrowheads="1"/>
          </p:cNvSpPr>
          <p:nvPr/>
        </p:nvSpPr>
        <p:spPr bwMode="auto">
          <a:xfrm>
            <a:off x="466725" y="4697413"/>
            <a:ext cx="3814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2"/>
                </a:solidFill>
                <a:ea typeface="华文楷体" panose="02010600040101010101" pitchFamily="2" charset="-122"/>
              </a:rPr>
              <a:t>3</a:t>
            </a:r>
            <a:r>
              <a:rPr kumimoji="1" lang="zh-CN" altLang="en-US">
                <a:solidFill>
                  <a:schemeClr val="tx2"/>
                </a:solidFill>
                <a:ea typeface="华文楷体" panose="02010600040101010101" pitchFamily="2" charset="-122"/>
              </a:rPr>
              <a:t>、经典理论的困难</a:t>
            </a:r>
          </a:p>
        </p:txBody>
      </p:sp>
      <p:sp>
        <p:nvSpPr>
          <p:cNvPr id="69677" name="Rectangle 45"/>
          <p:cNvSpPr>
            <a:spLocks noChangeArrowheads="1"/>
          </p:cNvSpPr>
          <p:nvPr/>
        </p:nvSpPr>
        <p:spPr bwMode="auto">
          <a:xfrm>
            <a:off x="539750" y="5129213"/>
            <a:ext cx="84978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当电磁波入射物质时，物质中的带电粒子受电磁场的作用而做受迫振动，带电粒子受迫振动的频率与入射波相同，这些振动的电子将向各个方向发出电磁波，所以</a:t>
            </a:r>
            <a:r>
              <a:rPr kumimoji="1" lang="zh-CN" altLang="en-US">
                <a:solidFill>
                  <a:srgbClr val="0000FF"/>
                </a:solidFill>
                <a:ea typeface="华文楷体" panose="02010600040101010101" pitchFamily="2" charset="-122"/>
              </a:rPr>
              <a:t>散射后的 </a:t>
            </a:r>
            <a:r>
              <a:rPr kumimoji="1" lang="en-US" altLang="zh-CN">
                <a:solidFill>
                  <a:srgbClr val="0000FF"/>
                </a:solidFill>
                <a:ea typeface="华文楷体" panose="02010600040101010101" pitchFamily="2" charset="-122"/>
              </a:rPr>
              <a:t>X </a:t>
            </a:r>
            <a:r>
              <a:rPr kumimoji="1" lang="zh-CN" altLang="en-US">
                <a:solidFill>
                  <a:srgbClr val="0000FF"/>
                </a:solidFill>
                <a:ea typeface="华文楷体" panose="02010600040101010101" pitchFamily="2" charset="-122"/>
              </a:rPr>
              <a:t>光只能与入射光频率相同。</a:t>
            </a:r>
          </a:p>
        </p:txBody>
      </p:sp>
      <p:sp>
        <p:nvSpPr>
          <p:cNvPr id="69678" name="Rectangle 46"/>
          <p:cNvSpPr>
            <a:spLocks noChangeArrowheads="1"/>
          </p:cNvSpPr>
          <p:nvPr/>
        </p:nvSpPr>
        <p:spPr bwMode="auto">
          <a:xfrm>
            <a:off x="3348038" y="4697413"/>
            <a:ext cx="531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FF0000"/>
                </a:solidFill>
                <a:ea typeface="华文楷体" panose="02010600040101010101" pitchFamily="2" charset="-122"/>
              </a:rPr>
              <a:t>经典理论无法解释康普顿散射！！！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65"/>
                                        </p:tgtEl>
                                        <p:attrNameLst>
                                          <p:attrName>style.visibility</p:attrName>
                                        </p:attrNameLst>
                                      </p:cBhvr>
                                      <p:to>
                                        <p:strVal val="visible"/>
                                      </p:to>
                                    </p:set>
                                    <p:animEffect transition="in" filter="wipe(left)">
                                      <p:cBhvr>
                                        <p:cTn id="12" dur="500"/>
                                        <p:tgtEl>
                                          <p:spTgt spid="69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66"/>
                                        </p:tgtEl>
                                        <p:attrNameLst>
                                          <p:attrName>style.visibility</p:attrName>
                                        </p:attrNameLst>
                                      </p:cBhvr>
                                      <p:to>
                                        <p:strVal val="visible"/>
                                      </p:to>
                                    </p:set>
                                    <p:animEffect transition="in" filter="wipe(left)">
                                      <p:cBhvr>
                                        <p:cTn id="17" dur="500"/>
                                        <p:tgtEl>
                                          <p:spTgt spid="696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67"/>
                                        </p:tgtEl>
                                        <p:attrNameLst>
                                          <p:attrName>style.visibility</p:attrName>
                                        </p:attrNameLst>
                                      </p:cBhvr>
                                      <p:to>
                                        <p:strVal val="visible"/>
                                      </p:to>
                                    </p:set>
                                    <p:animEffect transition="in" filter="wipe(left)">
                                      <p:cBhvr>
                                        <p:cTn id="22" dur="500"/>
                                        <p:tgtEl>
                                          <p:spTgt spid="696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69"/>
                                        </p:tgtEl>
                                        <p:attrNameLst>
                                          <p:attrName>style.visibility</p:attrName>
                                        </p:attrNameLst>
                                      </p:cBhvr>
                                      <p:to>
                                        <p:strVal val="visible"/>
                                      </p:to>
                                    </p:set>
                                    <p:animEffect transition="in" filter="wipe(left)">
                                      <p:cBhvr>
                                        <p:cTn id="27" dur="500"/>
                                        <p:tgtEl>
                                          <p:spTgt spid="69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68"/>
                                        </p:tgtEl>
                                        <p:attrNameLst>
                                          <p:attrName>style.visibility</p:attrName>
                                        </p:attrNameLst>
                                      </p:cBhvr>
                                      <p:to>
                                        <p:strVal val="visible"/>
                                      </p:to>
                                    </p:set>
                                    <p:animEffect transition="in" filter="wipe(left)">
                                      <p:cBhvr>
                                        <p:cTn id="32" dur="500"/>
                                        <p:tgtEl>
                                          <p:spTgt spid="696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76">
                                            <p:txEl>
                                              <p:pRg st="0" end="0"/>
                                            </p:txEl>
                                          </p:spTgt>
                                        </p:tgtEl>
                                        <p:attrNameLst>
                                          <p:attrName>style.visibility</p:attrName>
                                        </p:attrNameLst>
                                      </p:cBhvr>
                                      <p:to>
                                        <p:strVal val="visible"/>
                                      </p:to>
                                    </p:set>
                                    <p:animEffect transition="in" filter="wipe(left)">
                                      <p:cBhvr>
                                        <p:cTn id="37" dur="500"/>
                                        <p:tgtEl>
                                          <p:spTgt spid="6967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77">
                                            <p:txEl>
                                              <p:pRg st="0" end="0"/>
                                            </p:txEl>
                                          </p:spTgt>
                                        </p:tgtEl>
                                        <p:attrNameLst>
                                          <p:attrName>style.visibility</p:attrName>
                                        </p:attrNameLst>
                                      </p:cBhvr>
                                      <p:to>
                                        <p:strVal val="visible"/>
                                      </p:to>
                                    </p:set>
                                    <p:animEffect transition="in" filter="wipe(left)">
                                      <p:cBhvr>
                                        <p:cTn id="42" dur="500"/>
                                        <p:tgtEl>
                                          <p:spTgt spid="6967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678">
                                            <p:txEl>
                                              <p:pRg st="0" end="0"/>
                                            </p:txEl>
                                          </p:spTgt>
                                        </p:tgtEl>
                                        <p:attrNameLst>
                                          <p:attrName>style.visibility</p:attrName>
                                        </p:attrNameLst>
                                      </p:cBhvr>
                                      <p:to>
                                        <p:strVal val="visible"/>
                                      </p:to>
                                    </p:set>
                                    <p:animEffect transition="in" filter="wipe(left)">
                                      <p:cBhvr>
                                        <p:cTn id="47" dur="500"/>
                                        <p:tgtEl>
                                          <p:spTgt spid="696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5" grpId="0" autoUpdateAnimBg="0"/>
      <p:bldP spid="69666" grpId="0" autoUpdateAnimBg="0"/>
      <p:bldP spid="69667" grpId="0" autoUpdateAnimBg="0"/>
      <p:bldP spid="69668" grpId="0" autoUpdateAnimBg="0"/>
      <p:bldP spid="69676" grpId="0" build="p" autoUpdateAnimBg="0"/>
      <p:bldP spid="69677" grpId="0" build="p" autoUpdateAnimBg="0"/>
      <p:bldP spid="6967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3" name="Rectangle 73"/>
          <p:cNvSpPr>
            <a:spLocks noChangeArrowheads="1"/>
          </p:cNvSpPr>
          <p:nvPr/>
        </p:nvSpPr>
        <p:spPr bwMode="auto">
          <a:xfrm>
            <a:off x="187325" y="1916113"/>
            <a:ext cx="4529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二、揭开研究微观世界序幕的三大发现</a:t>
            </a:r>
          </a:p>
        </p:txBody>
      </p:sp>
      <p:sp>
        <p:nvSpPr>
          <p:cNvPr id="5194" name="Rectangle 74"/>
          <p:cNvSpPr>
            <a:spLocks noChangeArrowheads="1"/>
          </p:cNvSpPr>
          <p:nvPr/>
        </p:nvSpPr>
        <p:spPr bwMode="auto">
          <a:xfrm>
            <a:off x="179388" y="549275"/>
            <a:ext cx="417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chemeClr val="tx1"/>
                </a:solidFill>
                <a:ea typeface="华文楷体" panose="02010600040101010101" pitchFamily="2" charset="-122"/>
              </a:rPr>
              <a:t>一、经典物理的辉煌成就</a:t>
            </a:r>
          </a:p>
        </p:txBody>
      </p:sp>
      <p:sp>
        <p:nvSpPr>
          <p:cNvPr id="5195" name="Rectangle 75"/>
          <p:cNvSpPr>
            <a:spLocks noChangeArrowheads="1"/>
          </p:cNvSpPr>
          <p:nvPr/>
        </p:nvSpPr>
        <p:spPr bwMode="auto">
          <a:xfrm>
            <a:off x="468313" y="908050"/>
            <a:ext cx="8426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en-US" altLang="zh-CN" sz="2000">
                <a:solidFill>
                  <a:schemeClr val="tx1"/>
                </a:solidFill>
                <a:ea typeface="华文楷体" panose="02010600040101010101" pitchFamily="2" charset="-122"/>
              </a:rPr>
              <a:t>       19</a:t>
            </a:r>
            <a:r>
              <a:rPr kumimoji="1" lang="zh-CN" altLang="en-US" sz="2000">
                <a:solidFill>
                  <a:schemeClr val="tx1"/>
                </a:solidFill>
                <a:ea typeface="华文楷体" panose="02010600040101010101" pitchFamily="2" charset="-122"/>
              </a:rPr>
              <a:t>世纪末，以经典力学、经典热力学统计物理和经典电磁学为支柱的经典物理学的理论体系已经相当完善。一切物理现象似乎都能够从相应的理论中得到满意的回答 。</a:t>
            </a:r>
          </a:p>
        </p:txBody>
      </p:sp>
      <p:grpSp>
        <p:nvGrpSpPr>
          <p:cNvPr id="5196" name="Group 76"/>
          <p:cNvGrpSpPr>
            <a:grpSpLocks/>
          </p:cNvGrpSpPr>
          <p:nvPr/>
        </p:nvGrpSpPr>
        <p:grpSpPr bwMode="auto">
          <a:xfrm>
            <a:off x="373063" y="2349500"/>
            <a:ext cx="1966912" cy="1871663"/>
            <a:chOff x="235" y="1480"/>
            <a:chExt cx="1239" cy="1179"/>
          </a:xfrm>
        </p:grpSpPr>
        <p:sp>
          <p:nvSpPr>
            <p:cNvPr id="5180" name="Text Box 77"/>
            <p:cNvSpPr txBox="1">
              <a:spLocks noChangeArrowheads="1"/>
            </p:cNvSpPr>
            <p:nvPr/>
          </p:nvSpPr>
          <p:spPr bwMode="auto">
            <a:xfrm>
              <a:off x="235" y="1480"/>
              <a:ext cx="504"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电气工业的萌芽</a:t>
              </a:r>
            </a:p>
          </p:txBody>
        </p:sp>
        <p:sp>
          <p:nvSpPr>
            <p:cNvPr id="5181" name="Text Box 78"/>
            <p:cNvSpPr txBox="1">
              <a:spLocks noChangeArrowheads="1"/>
            </p:cNvSpPr>
            <p:nvPr/>
          </p:nvSpPr>
          <p:spPr bwMode="auto">
            <a:xfrm>
              <a:off x="839" y="1537"/>
              <a:ext cx="45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电气照明</a:t>
              </a:r>
            </a:p>
          </p:txBody>
        </p:sp>
        <p:sp>
          <p:nvSpPr>
            <p:cNvPr id="5182" name="Text Box 79"/>
            <p:cNvSpPr txBox="1">
              <a:spLocks noChangeArrowheads="1"/>
            </p:cNvSpPr>
            <p:nvPr/>
          </p:nvSpPr>
          <p:spPr bwMode="auto">
            <a:xfrm>
              <a:off x="839" y="2069"/>
              <a:ext cx="45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高压输电</a:t>
              </a:r>
            </a:p>
          </p:txBody>
        </p:sp>
        <p:sp>
          <p:nvSpPr>
            <p:cNvPr id="5183" name="Line 80"/>
            <p:cNvSpPr>
              <a:spLocks noChangeShapeType="1"/>
            </p:cNvSpPr>
            <p:nvPr/>
          </p:nvSpPr>
          <p:spPr bwMode="auto">
            <a:xfrm>
              <a:off x="703" y="2024"/>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5201" name="Group 81"/>
          <p:cNvGrpSpPr>
            <a:grpSpLocks/>
          </p:cNvGrpSpPr>
          <p:nvPr/>
        </p:nvGrpSpPr>
        <p:grpSpPr bwMode="auto">
          <a:xfrm>
            <a:off x="2411413" y="2300288"/>
            <a:ext cx="1008062" cy="1920875"/>
            <a:chOff x="1519" y="1449"/>
            <a:chExt cx="635" cy="1210"/>
          </a:xfrm>
        </p:grpSpPr>
        <p:sp>
          <p:nvSpPr>
            <p:cNvPr id="5178" name="Text Box 82"/>
            <p:cNvSpPr txBox="1">
              <a:spLocks noChangeArrowheads="1"/>
            </p:cNvSpPr>
            <p:nvPr/>
          </p:nvSpPr>
          <p:spPr bwMode="auto">
            <a:xfrm>
              <a:off x="1519" y="1449"/>
              <a:ext cx="318"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低压气体放电</a:t>
              </a:r>
            </a:p>
          </p:txBody>
        </p:sp>
        <p:sp>
          <p:nvSpPr>
            <p:cNvPr id="5179" name="Line 83"/>
            <p:cNvSpPr>
              <a:spLocks noChangeShapeType="1"/>
            </p:cNvSpPr>
            <p:nvPr/>
          </p:nvSpPr>
          <p:spPr bwMode="auto">
            <a:xfrm>
              <a:off x="1791" y="2024"/>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5204" name="Rectangle 84"/>
          <p:cNvSpPr>
            <a:spLocks noChangeArrowheads="1"/>
          </p:cNvSpPr>
          <p:nvPr/>
        </p:nvSpPr>
        <p:spPr bwMode="auto">
          <a:xfrm>
            <a:off x="250825" y="4149725"/>
            <a:ext cx="177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三、两朵乌云 </a:t>
            </a:r>
          </a:p>
        </p:txBody>
      </p:sp>
      <p:grpSp>
        <p:nvGrpSpPr>
          <p:cNvPr id="5205" name="Group 85"/>
          <p:cNvGrpSpPr>
            <a:grpSpLocks/>
          </p:cNvGrpSpPr>
          <p:nvPr/>
        </p:nvGrpSpPr>
        <p:grpSpPr bwMode="auto">
          <a:xfrm>
            <a:off x="5003800" y="4941888"/>
            <a:ext cx="3240088" cy="520700"/>
            <a:chOff x="3152" y="3249"/>
            <a:chExt cx="2041" cy="328"/>
          </a:xfrm>
        </p:grpSpPr>
        <p:sp>
          <p:nvSpPr>
            <p:cNvPr id="5176" name="AutoShape 86"/>
            <p:cNvSpPr>
              <a:spLocks noChangeArrowheads="1"/>
            </p:cNvSpPr>
            <p:nvPr/>
          </p:nvSpPr>
          <p:spPr bwMode="auto">
            <a:xfrm>
              <a:off x="3152" y="3249"/>
              <a:ext cx="2041" cy="328"/>
            </a:xfrm>
            <a:prstGeom prst="cloudCallout">
              <a:avLst>
                <a:gd name="adj1" fmla="val -39222"/>
                <a:gd name="adj2" fmla="val 84755"/>
              </a:avLst>
            </a:prstGeom>
            <a:gradFill rotWithShape="1">
              <a:gsLst>
                <a:gs pos="0">
                  <a:srgbClr val="C0C0C0"/>
                </a:gs>
                <a:gs pos="100000">
                  <a:srgbClr val="E5E5E5"/>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kumimoji="1" lang="zh-CN" altLang="en-US" sz="2000">
                <a:solidFill>
                  <a:schemeClr val="tx1"/>
                </a:solidFill>
                <a:ea typeface="华文楷体" panose="02010600040101010101" pitchFamily="2" charset="-122"/>
              </a:endParaRPr>
            </a:p>
          </p:txBody>
        </p:sp>
        <p:sp>
          <p:nvSpPr>
            <p:cNvPr id="5177" name="Text Box 87"/>
            <p:cNvSpPr txBox="1">
              <a:spLocks noChangeArrowheads="1"/>
            </p:cNvSpPr>
            <p:nvPr/>
          </p:nvSpPr>
          <p:spPr bwMode="auto">
            <a:xfrm>
              <a:off x="3379" y="3249"/>
              <a:ext cx="1691" cy="26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sz="2000">
                  <a:solidFill>
                    <a:srgbClr val="0000FF"/>
                  </a:solidFill>
                  <a:ea typeface="华文楷体" panose="02010600040101010101" pitchFamily="2" charset="-122"/>
                </a:rPr>
                <a:t>黑体辐射的紫外灾难</a:t>
              </a:r>
              <a:endParaRPr kumimoji="1" lang="zh-CN" altLang="en-US" sz="2000">
                <a:ea typeface="华文楷体" panose="02010600040101010101" pitchFamily="2" charset="-122"/>
              </a:endParaRPr>
            </a:p>
          </p:txBody>
        </p:sp>
      </p:grpSp>
      <p:grpSp>
        <p:nvGrpSpPr>
          <p:cNvPr id="5208" name="Group 88"/>
          <p:cNvGrpSpPr>
            <a:grpSpLocks/>
          </p:cNvGrpSpPr>
          <p:nvPr/>
        </p:nvGrpSpPr>
        <p:grpSpPr bwMode="auto">
          <a:xfrm>
            <a:off x="900113" y="5840413"/>
            <a:ext cx="6264275" cy="396875"/>
            <a:chOff x="567" y="3702"/>
            <a:chExt cx="3946" cy="250"/>
          </a:xfrm>
        </p:grpSpPr>
        <p:sp>
          <p:nvSpPr>
            <p:cNvPr id="5173" name="Text Box 89"/>
            <p:cNvSpPr txBox="1">
              <a:spLocks noChangeArrowheads="1"/>
            </p:cNvSpPr>
            <p:nvPr/>
          </p:nvSpPr>
          <p:spPr bwMode="auto">
            <a:xfrm>
              <a:off x="567" y="3702"/>
              <a:ext cx="18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寻找以太的零结果</a:t>
              </a:r>
              <a:endParaRPr kumimoji="1" lang="zh-CN" altLang="en-US" sz="2000">
                <a:solidFill>
                  <a:schemeClr val="tx1"/>
                </a:solidFill>
                <a:ea typeface="华文楷体" panose="02010600040101010101" pitchFamily="2" charset="-122"/>
              </a:endParaRPr>
            </a:p>
          </p:txBody>
        </p:sp>
        <p:sp>
          <p:nvSpPr>
            <p:cNvPr id="5174" name="AutoShape 90"/>
            <p:cNvSpPr>
              <a:spLocks noChangeArrowheads="1"/>
            </p:cNvSpPr>
            <p:nvPr/>
          </p:nvSpPr>
          <p:spPr bwMode="auto">
            <a:xfrm>
              <a:off x="2290" y="3793"/>
              <a:ext cx="637" cy="136"/>
            </a:xfrm>
            <a:prstGeom prst="rightArrow">
              <a:avLst>
                <a:gd name="adj1" fmla="val 50000"/>
                <a:gd name="adj2" fmla="val 117096"/>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175" name="Rectangle 91"/>
            <p:cNvSpPr>
              <a:spLocks noChangeArrowheads="1"/>
            </p:cNvSpPr>
            <p:nvPr/>
          </p:nvSpPr>
          <p:spPr bwMode="auto">
            <a:xfrm>
              <a:off x="3198" y="3702"/>
              <a:ext cx="13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相对论（高速）</a:t>
              </a:r>
            </a:p>
          </p:txBody>
        </p:sp>
      </p:grpSp>
      <p:grpSp>
        <p:nvGrpSpPr>
          <p:cNvPr id="5212" name="Group 92"/>
          <p:cNvGrpSpPr>
            <a:grpSpLocks/>
          </p:cNvGrpSpPr>
          <p:nvPr/>
        </p:nvGrpSpPr>
        <p:grpSpPr bwMode="auto">
          <a:xfrm>
            <a:off x="900113" y="6165850"/>
            <a:ext cx="6192837" cy="396875"/>
            <a:chOff x="567" y="3974"/>
            <a:chExt cx="3901" cy="250"/>
          </a:xfrm>
        </p:grpSpPr>
        <p:sp>
          <p:nvSpPr>
            <p:cNvPr id="5170" name="Text Box 93"/>
            <p:cNvSpPr txBox="1">
              <a:spLocks noChangeArrowheads="1"/>
            </p:cNvSpPr>
            <p:nvPr/>
          </p:nvSpPr>
          <p:spPr bwMode="auto">
            <a:xfrm>
              <a:off x="567" y="3974"/>
              <a:ext cx="18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黑体辐射的紫外灾难</a:t>
              </a:r>
              <a:endParaRPr kumimoji="1" lang="zh-CN" altLang="en-US" sz="2000">
                <a:solidFill>
                  <a:srgbClr val="FF0000"/>
                </a:solidFill>
                <a:ea typeface="华文楷体" panose="02010600040101010101" pitchFamily="2" charset="-122"/>
              </a:endParaRPr>
            </a:p>
          </p:txBody>
        </p:sp>
        <p:sp>
          <p:nvSpPr>
            <p:cNvPr id="5171" name="AutoShape 94"/>
            <p:cNvSpPr>
              <a:spLocks noChangeArrowheads="1"/>
            </p:cNvSpPr>
            <p:nvPr/>
          </p:nvSpPr>
          <p:spPr bwMode="auto">
            <a:xfrm>
              <a:off x="2290" y="4065"/>
              <a:ext cx="648" cy="118"/>
            </a:xfrm>
            <a:prstGeom prst="rightArrow">
              <a:avLst>
                <a:gd name="adj1" fmla="val 50000"/>
                <a:gd name="adj2" fmla="val 137288"/>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172" name="Rectangle 95"/>
            <p:cNvSpPr>
              <a:spLocks noChangeArrowheads="1"/>
            </p:cNvSpPr>
            <p:nvPr/>
          </p:nvSpPr>
          <p:spPr bwMode="auto">
            <a:xfrm>
              <a:off x="3198" y="3974"/>
              <a:ext cx="1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量子论（微观）</a:t>
              </a:r>
            </a:p>
          </p:txBody>
        </p:sp>
      </p:grpSp>
      <p:grpSp>
        <p:nvGrpSpPr>
          <p:cNvPr id="5216" name="Group 96"/>
          <p:cNvGrpSpPr>
            <a:grpSpLocks/>
          </p:cNvGrpSpPr>
          <p:nvPr/>
        </p:nvGrpSpPr>
        <p:grpSpPr bwMode="auto">
          <a:xfrm>
            <a:off x="2843213" y="2349500"/>
            <a:ext cx="2016125" cy="2136775"/>
            <a:chOff x="1791" y="1480"/>
            <a:chExt cx="1270" cy="1346"/>
          </a:xfrm>
        </p:grpSpPr>
        <p:sp>
          <p:nvSpPr>
            <p:cNvPr id="5163" name="Line 97"/>
            <p:cNvSpPr>
              <a:spLocks noChangeShapeType="1"/>
            </p:cNvSpPr>
            <p:nvPr/>
          </p:nvSpPr>
          <p:spPr bwMode="auto">
            <a:xfrm>
              <a:off x="2381" y="2024"/>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nvGrpSpPr>
            <p:cNvPr id="5164" name="Group 98"/>
            <p:cNvGrpSpPr>
              <a:grpSpLocks/>
            </p:cNvGrpSpPr>
            <p:nvPr/>
          </p:nvGrpSpPr>
          <p:grpSpPr bwMode="auto">
            <a:xfrm>
              <a:off x="1791" y="1480"/>
              <a:ext cx="1224" cy="1346"/>
              <a:chOff x="1791" y="1480"/>
              <a:chExt cx="1224" cy="1346"/>
            </a:xfrm>
          </p:grpSpPr>
          <p:grpSp>
            <p:nvGrpSpPr>
              <p:cNvPr id="5165" name="Group 99"/>
              <p:cNvGrpSpPr>
                <a:grpSpLocks/>
              </p:cNvGrpSpPr>
              <p:nvPr/>
            </p:nvGrpSpPr>
            <p:grpSpPr bwMode="auto">
              <a:xfrm>
                <a:off x="1791" y="1480"/>
                <a:ext cx="1134" cy="1346"/>
                <a:chOff x="1791" y="1480"/>
                <a:chExt cx="1134" cy="1346"/>
              </a:xfrm>
            </p:grpSpPr>
            <p:sp>
              <p:nvSpPr>
                <p:cNvPr id="5168" name="Text Box 100"/>
                <p:cNvSpPr txBox="1">
                  <a:spLocks noChangeArrowheads="1"/>
                </p:cNvSpPr>
                <p:nvPr/>
              </p:nvSpPr>
              <p:spPr bwMode="auto">
                <a:xfrm>
                  <a:off x="1958" y="1480"/>
                  <a:ext cx="504"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阴极射线的发现</a:t>
                  </a:r>
                </a:p>
              </p:txBody>
            </p:sp>
            <p:sp>
              <p:nvSpPr>
                <p:cNvPr id="5169" name="Text Box 101"/>
                <p:cNvSpPr txBox="1">
                  <a:spLocks noChangeArrowheads="1"/>
                </p:cNvSpPr>
                <p:nvPr/>
              </p:nvSpPr>
              <p:spPr bwMode="auto">
                <a:xfrm>
                  <a:off x="1791" y="2614"/>
                  <a:ext cx="11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sz="1600">
                      <a:solidFill>
                        <a:srgbClr val="0000FF"/>
                      </a:solidFill>
                      <a:ea typeface="华文楷体" panose="02010600040101010101" pitchFamily="2" charset="-122"/>
                    </a:rPr>
                    <a:t>1858</a:t>
                  </a:r>
                  <a:r>
                    <a:rPr kumimoji="1" lang="zh-CN" altLang="en-US" sz="1600">
                      <a:solidFill>
                        <a:srgbClr val="0000FF"/>
                      </a:solidFill>
                      <a:ea typeface="华文楷体" panose="02010600040101010101" pitchFamily="2" charset="-122"/>
                    </a:rPr>
                    <a:t>年 普吕克尔 </a:t>
                  </a:r>
                </a:p>
              </p:txBody>
            </p:sp>
          </p:grpSp>
          <p:sp>
            <p:nvSpPr>
              <p:cNvPr id="5166" name="Text Box 102"/>
              <p:cNvSpPr txBox="1">
                <a:spLocks noChangeArrowheads="1"/>
              </p:cNvSpPr>
              <p:nvPr/>
            </p:nvSpPr>
            <p:spPr bwMode="auto">
              <a:xfrm>
                <a:off x="2426" y="1748"/>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800">
                    <a:solidFill>
                      <a:schemeClr val="tx1"/>
                    </a:solidFill>
                    <a:ea typeface="华文楷体" panose="02010600040101010101" pitchFamily="2" charset="-122"/>
                  </a:rPr>
                  <a:t>微粒说</a:t>
                </a:r>
              </a:p>
            </p:txBody>
          </p:sp>
          <p:sp>
            <p:nvSpPr>
              <p:cNvPr id="5167" name="Text Box 103"/>
              <p:cNvSpPr txBox="1">
                <a:spLocks noChangeArrowheads="1"/>
              </p:cNvSpPr>
              <p:nvPr/>
            </p:nvSpPr>
            <p:spPr bwMode="auto">
              <a:xfrm>
                <a:off x="2426" y="2069"/>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800">
                    <a:solidFill>
                      <a:schemeClr val="tx1"/>
                    </a:solidFill>
                    <a:ea typeface="华文楷体" panose="02010600040101010101" pitchFamily="2" charset="-122"/>
                  </a:rPr>
                  <a:t>以太说</a:t>
                </a:r>
              </a:p>
            </p:txBody>
          </p:sp>
        </p:grpSp>
      </p:grpSp>
      <p:grpSp>
        <p:nvGrpSpPr>
          <p:cNvPr id="5224" name="Group 104"/>
          <p:cNvGrpSpPr>
            <a:grpSpLocks/>
          </p:cNvGrpSpPr>
          <p:nvPr/>
        </p:nvGrpSpPr>
        <p:grpSpPr bwMode="auto">
          <a:xfrm>
            <a:off x="4859338" y="2349500"/>
            <a:ext cx="3816350" cy="863600"/>
            <a:chOff x="3061" y="1480"/>
            <a:chExt cx="2382" cy="544"/>
          </a:xfrm>
        </p:grpSpPr>
        <p:grpSp>
          <p:nvGrpSpPr>
            <p:cNvPr id="5159" name="Group 105"/>
            <p:cNvGrpSpPr>
              <a:grpSpLocks/>
            </p:cNvGrpSpPr>
            <p:nvPr/>
          </p:nvGrpSpPr>
          <p:grpSpPr bwMode="auto">
            <a:xfrm>
              <a:off x="3340" y="1480"/>
              <a:ext cx="2103" cy="250"/>
              <a:chOff x="3340" y="1480"/>
              <a:chExt cx="2103" cy="250"/>
            </a:xfrm>
          </p:grpSpPr>
          <p:sp>
            <p:nvSpPr>
              <p:cNvPr id="5161" name="Rectangle 106"/>
              <p:cNvSpPr>
                <a:spLocks noChangeArrowheads="1"/>
              </p:cNvSpPr>
              <p:nvPr/>
            </p:nvSpPr>
            <p:spPr bwMode="auto">
              <a:xfrm>
                <a:off x="3340" y="1480"/>
                <a:ext cx="1032" cy="250"/>
              </a:xfrm>
              <a:prstGeom prst="rect">
                <a:avLst/>
              </a:prstGeom>
              <a:solidFill>
                <a:srgbClr val="FF99CC">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sz="2000">
                    <a:solidFill>
                      <a:schemeClr val="tx1"/>
                    </a:solidFill>
                    <a:ea typeface="华文楷体" panose="02010600040101010101" pitchFamily="2" charset="-122"/>
                  </a:rPr>
                  <a:t>X</a:t>
                </a:r>
                <a:r>
                  <a:rPr kumimoji="1" lang="zh-CN" altLang="en-US" sz="2000">
                    <a:solidFill>
                      <a:schemeClr val="tx1"/>
                    </a:solidFill>
                    <a:ea typeface="华文楷体" panose="02010600040101010101" pitchFamily="2" charset="-122"/>
                  </a:rPr>
                  <a:t>射线的发现</a:t>
                </a:r>
              </a:p>
            </p:txBody>
          </p:sp>
          <p:sp>
            <p:nvSpPr>
              <p:cNvPr id="5162" name="Text Box 107"/>
              <p:cNvSpPr txBox="1">
                <a:spLocks noChangeArrowheads="1"/>
              </p:cNvSpPr>
              <p:nvPr/>
            </p:nvSpPr>
            <p:spPr bwMode="auto">
              <a:xfrm>
                <a:off x="4377" y="1480"/>
                <a:ext cx="10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sz="1800">
                    <a:solidFill>
                      <a:srgbClr val="0000FF"/>
                    </a:solidFill>
                    <a:ea typeface="华文楷体" panose="02010600040101010101" pitchFamily="2" charset="-122"/>
                  </a:rPr>
                  <a:t>1895</a:t>
                </a:r>
                <a:r>
                  <a:rPr kumimoji="1" lang="zh-CN" altLang="en-US" sz="1800">
                    <a:solidFill>
                      <a:srgbClr val="0000FF"/>
                    </a:solidFill>
                    <a:ea typeface="华文楷体" panose="02010600040101010101" pitchFamily="2" charset="-122"/>
                  </a:rPr>
                  <a:t>年 伦琴</a:t>
                </a:r>
              </a:p>
            </p:txBody>
          </p:sp>
        </p:grpSp>
        <p:sp>
          <p:nvSpPr>
            <p:cNvPr id="5160" name="Line 108"/>
            <p:cNvSpPr>
              <a:spLocks noChangeShapeType="1"/>
            </p:cNvSpPr>
            <p:nvPr/>
          </p:nvSpPr>
          <p:spPr bwMode="auto">
            <a:xfrm flipV="1">
              <a:off x="3061" y="1752"/>
              <a:ext cx="273"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5229" name="Group 109"/>
          <p:cNvGrpSpPr>
            <a:grpSpLocks/>
          </p:cNvGrpSpPr>
          <p:nvPr/>
        </p:nvGrpSpPr>
        <p:grpSpPr bwMode="auto">
          <a:xfrm>
            <a:off x="5292725" y="2781300"/>
            <a:ext cx="3671888" cy="792163"/>
            <a:chOff x="3334" y="1752"/>
            <a:chExt cx="2290" cy="499"/>
          </a:xfrm>
        </p:grpSpPr>
        <p:sp>
          <p:nvSpPr>
            <p:cNvPr id="5156" name="Rectangle 110"/>
            <p:cNvSpPr>
              <a:spLocks noChangeArrowheads="1"/>
            </p:cNvSpPr>
            <p:nvPr/>
          </p:nvSpPr>
          <p:spPr bwMode="auto">
            <a:xfrm>
              <a:off x="3334" y="2001"/>
              <a:ext cx="1071" cy="250"/>
            </a:xfrm>
            <a:prstGeom prst="rect">
              <a:avLst/>
            </a:prstGeom>
            <a:solidFill>
              <a:srgbClr val="FF99CC">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放射性的发现</a:t>
              </a:r>
            </a:p>
          </p:txBody>
        </p:sp>
        <p:sp>
          <p:nvSpPr>
            <p:cNvPr id="5157" name="Text Box 111"/>
            <p:cNvSpPr txBox="1">
              <a:spLocks noChangeArrowheads="1"/>
            </p:cNvSpPr>
            <p:nvPr/>
          </p:nvSpPr>
          <p:spPr bwMode="auto">
            <a:xfrm>
              <a:off x="4422" y="2020"/>
              <a:ext cx="1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sz="1800">
                  <a:solidFill>
                    <a:srgbClr val="0000FF"/>
                  </a:solidFill>
                  <a:ea typeface="华文楷体" panose="02010600040101010101" pitchFamily="2" charset="-122"/>
                </a:rPr>
                <a:t>1896</a:t>
              </a:r>
              <a:r>
                <a:rPr kumimoji="1" lang="zh-CN" altLang="en-US" sz="1800">
                  <a:solidFill>
                    <a:srgbClr val="0000FF"/>
                  </a:solidFill>
                  <a:ea typeface="华文楷体" panose="02010600040101010101" pitchFamily="2" charset="-122"/>
                </a:rPr>
                <a:t>年 贝克勒尔</a:t>
              </a:r>
            </a:p>
          </p:txBody>
        </p:sp>
        <p:sp>
          <p:nvSpPr>
            <p:cNvPr id="5158" name="Line 112"/>
            <p:cNvSpPr>
              <a:spLocks noChangeShapeType="1"/>
            </p:cNvSpPr>
            <p:nvPr/>
          </p:nvSpPr>
          <p:spPr bwMode="auto">
            <a:xfrm>
              <a:off x="3833" y="1752"/>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5233" name="Group 113"/>
          <p:cNvGrpSpPr>
            <a:grpSpLocks/>
          </p:cNvGrpSpPr>
          <p:nvPr/>
        </p:nvGrpSpPr>
        <p:grpSpPr bwMode="auto">
          <a:xfrm>
            <a:off x="5292725" y="3573463"/>
            <a:ext cx="3527425" cy="792162"/>
            <a:chOff x="3334" y="2251"/>
            <a:chExt cx="2222" cy="499"/>
          </a:xfrm>
        </p:grpSpPr>
        <p:sp>
          <p:nvSpPr>
            <p:cNvPr id="5153" name="Rectangle 114"/>
            <p:cNvSpPr>
              <a:spLocks noChangeArrowheads="1"/>
            </p:cNvSpPr>
            <p:nvPr/>
          </p:nvSpPr>
          <p:spPr bwMode="auto">
            <a:xfrm>
              <a:off x="3334" y="2500"/>
              <a:ext cx="1043" cy="250"/>
            </a:xfrm>
            <a:prstGeom prst="rect">
              <a:avLst/>
            </a:prstGeom>
            <a:solidFill>
              <a:srgbClr val="FF99CC">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a:lnSpc>
                  <a:spcPct val="100000"/>
                </a:lnSpc>
                <a:buClrTx/>
                <a:buSzTx/>
                <a:buFontTx/>
                <a:buNone/>
              </a:pPr>
              <a:r>
                <a:rPr kumimoji="1" lang="zh-CN" altLang="en-US" sz="2000">
                  <a:solidFill>
                    <a:schemeClr val="tx1"/>
                  </a:solidFill>
                  <a:ea typeface="华文楷体" panose="02010600040101010101" pitchFamily="2" charset="-122"/>
                </a:rPr>
                <a:t>电子的发现 </a:t>
              </a:r>
            </a:p>
          </p:txBody>
        </p:sp>
        <p:sp>
          <p:nvSpPr>
            <p:cNvPr id="5154" name="Text Box 115"/>
            <p:cNvSpPr txBox="1">
              <a:spLocks noChangeArrowheads="1"/>
            </p:cNvSpPr>
            <p:nvPr/>
          </p:nvSpPr>
          <p:spPr bwMode="auto">
            <a:xfrm>
              <a:off x="4422" y="2519"/>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sz="1800">
                  <a:solidFill>
                    <a:srgbClr val="0000FF"/>
                  </a:solidFill>
                  <a:ea typeface="华文楷体" panose="02010600040101010101" pitchFamily="2" charset="-122"/>
                </a:rPr>
                <a:t>1897</a:t>
              </a:r>
              <a:r>
                <a:rPr kumimoji="1" lang="zh-CN" altLang="en-US" sz="1800">
                  <a:solidFill>
                    <a:srgbClr val="0000FF"/>
                  </a:solidFill>
                  <a:ea typeface="华文楷体" panose="02010600040101010101" pitchFamily="2" charset="-122"/>
                </a:rPr>
                <a:t>年 汤姆逊</a:t>
              </a:r>
            </a:p>
          </p:txBody>
        </p:sp>
        <p:sp>
          <p:nvSpPr>
            <p:cNvPr id="5155" name="Line 116"/>
            <p:cNvSpPr>
              <a:spLocks noChangeShapeType="1"/>
            </p:cNvSpPr>
            <p:nvPr/>
          </p:nvSpPr>
          <p:spPr bwMode="auto">
            <a:xfrm>
              <a:off x="3833" y="2251"/>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5237" name="Rectangle 117"/>
          <p:cNvSpPr>
            <a:spLocks noChangeArrowheads="1"/>
          </p:cNvSpPr>
          <p:nvPr/>
        </p:nvSpPr>
        <p:spPr bwMode="auto">
          <a:xfrm>
            <a:off x="684213" y="4581525"/>
            <a:ext cx="561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zh-CN" sz="2000">
                <a:solidFill>
                  <a:schemeClr val="tx1"/>
                </a:solidFill>
                <a:ea typeface="华文楷体" panose="02010600040101010101" pitchFamily="2" charset="-122"/>
              </a:rPr>
              <a:t>1900</a:t>
            </a:r>
            <a:r>
              <a:rPr kumimoji="1" lang="zh-CN" altLang="en-US" sz="2000">
                <a:solidFill>
                  <a:schemeClr val="tx1"/>
                </a:solidFill>
                <a:ea typeface="华文楷体" panose="02010600040101010101" pitchFamily="2" charset="-122"/>
              </a:rPr>
              <a:t>年的</a:t>
            </a:r>
            <a:r>
              <a:rPr kumimoji="1" lang="zh-CN" altLang="zh-CN" sz="2000">
                <a:solidFill>
                  <a:schemeClr val="tx1"/>
                </a:solidFill>
                <a:ea typeface="华文楷体" panose="02010600040101010101" pitchFamily="2" charset="-122"/>
              </a:rPr>
              <a:t>4</a:t>
            </a:r>
            <a:r>
              <a:rPr kumimoji="1" lang="zh-CN" altLang="en-US" sz="2000">
                <a:solidFill>
                  <a:schemeClr val="tx1"/>
                </a:solidFill>
                <a:ea typeface="华文楷体" panose="02010600040101010101" pitchFamily="2" charset="-122"/>
              </a:rPr>
              <a:t>月</a:t>
            </a:r>
            <a:r>
              <a:rPr kumimoji="1" lang="zh-CN" altLang="zh-CN" sz="2000">
                <a:solidFill>
                  <a:schemeClr val="tx1"/>
                </a:solidFill>
                <a:ea typeface="华文楷体" panose="02010600040101010101" pitchFamily="2" charset="-122"/>
              </a:rPr>
              <a:t>27</a:t>
            </a:r>
            <a:r>
              <a:rPr kumimoji="1" lang="zh-CN" altLang="en-US" sz="2000">
                <a:solidFill>
                  <a:schemeClr val="tx1"/>
                </a:solidFill>
                <a:ea typeface="华文楷体" panose="02010600040101010101" pitchFamily="2" charset="-122"/>
              </a:rPr>
              <a:t>日，开尔文男爵  “一语成谶 ”。</a:t>
            </a:r>
          </a:p>
        </p:txBody>
      </p:sp>
      <p:grpSp>
        <p:nvGrpSpPr>
          <p:cNvPr id="5238" name="Group 118"/>
          <p:cNvGrpSpPr>
            <a:grpSpLocks/>
          </p:cNvGrpSpPr>
          <p:nvPr/>
        </p:nvGrpSpPr>
        <p:grpSpPr bwMode="auto">
          <a:xfrm>
            <a:off x="1187450" y="4941888"/>
            <a:ext cx="3024188" cy="503237"/>
            <a:chOff x="747" y="3248"/>
            <a:chExt cx="1860" cy="317"/>
          </a:xfrm>
        </p:grpSpPr>
        <p:sp>
          <p:nvSpPr>
            <p:cNvPr id="5151" name="AutoShape 119"/>
            <p:cNvSpPr>
              <a:spLocks noChangeArrowheads="1"/>
            </p:cNvSpPr>
            <p:nvPr/>
          </p:nvSpPr>
          <p:spPr bwMode="auto">
            <a:xfrm rot="-57242">
              <a:off x="747" y="3248"/>
              <a:ext cx="1860" cy="317"/>
            </a:xfrm>
            <a:prstGeom prst="cloudCallout">
              <a:avLst>
                <a:gd name="adj1" fmla="val 22912"/>
                <a:gd name="adj2" fmla="val 73731"/>
              </a:avLst>
            </a:prstGeom>
            <a:gradFill rotWithShape="1">
              <a:gsLst>
                <a:gs pos="0">
                  <a:srgbClr val="C0C0C0"/>
                </a:gs>
                <a:gs pos="100000">
                  <a:srgbClr val="E1E1E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kumimoji="1" lang="zh-CN" altLang="en-US" sz="2000">
                <a:solidFill>
                  <a:srgbClr val="0000FF"/>
                </a:solidFill>
                <a:ea typeface="华文楷体" panose="02010600040101010101" pitchFamily="2" charset="-122"/>
              </a:endParaRPr>
            </a:p>
          </p:txBody>
        </p:sp>
        <p:sp>
          <p:nvSpPr>
            <p:cNvPr id="5152" name="Rectangle 120"/>
            <p:cNvSpPr>
              <a:spLocks noChangeArrowheads="1"/>
            </p:cNvSpPr>
            <p:nvPr/>
          </p:nvSpPr>
          <p:spPr bwMode="auto">
            <a:xfrm>
              <a:off x="884" y="3271"/>
              <a:ext cx="1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sz="2000">
                  <a:solidFill>
                    <a:srgbClr val="0000FF"/>
                  </a:solidFill>
                  <a:ea typeface="华文楷体" panose="02010600040101010101" pitchFamily="2" charset="-122"/>
                </a:rPr>
                <a:t>寻找以太的 零结果</a:t>
              </a:r>
            </a:p>
          </p:txBody>
        </p:sp>
      </p:grpSp>
      <p:sp>
        <p:nvSpPr>
          <p:cNvPr id="5241" name="Text Box 121"/>
          <p:cNvSpPr txBox="1">
            <a:spLocks noChangeArrowheads="1"/>
          </p:cNvSpPr>
          <p:nvPr/>
        </p:nvSpPr>
        <p:spPr bwMode="auto">
          <a:xfrm>
            <a:off x="2627313" y="5445125"/>
            <a:ext cx="3817937"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rgbClr val="FF0000"/>
                </a:solidFill>
                <a:ea typeface="华文楷体" panose="02010600040101010101" pitchFamily="2" charset="-122"/>
              </a:rPr>
              <a:t>  </a:t>
            </a:r>
            <a:r>
              <a:rPr kumimoji="1" lang="zh-CN" altLang="en-US" sz="2000">
                <a:solidFill>
                  <a:schemeClr val="tx1"/>
                </a:solidFill>
                <a:ea typeface="华文楷体" panose="02010600040101010101" pitchFamily="2" charset="-122"/>
              </a:rPr>
              <a:t>带来经典物理学的巨大变革</a:t>
            </a:r>
          </a:p>
        </p:txBody>
      </p:sp>
      <p:grpSp>
        <p:nvGrpSpPr>
          <p:cNvPr id="5242" name="Group 122"/>
          <p:cNvGrpSpPr>
            <a:grpSpLocks/>
          </p:cNvGrpSpPr>
          <p:nvPr/>
        </p:nvGrpSpPr>
        <p:grpSpPr bwMode="auto">
          <a:xfrm>
            <a:off x="6410325" y="4365625"/>
            <a:ext cx="2298700" cy="487363"/>
            <a:chOff x="3969" y="2750"/>
            <a:chExt cx="1403" cy="307"/>
          </a:xfrm>
        </p:grpSpPr>
        <p:sp>
          <p:nvSpPr>
            <p:cNvPr id="5149" name="Rectangle 123"/>
            <p:cNvSpPr>
              <a:spLocks noChangeArrowheads="1"/>
            </p:cNvSpPr>
            <p:nvPr/>
          </p:nvSpPr>
          <p:spPr bwMode="auto">
            <a:xfrm>
              <a:off x="4468" y="2795"/>
              <a:ext cx="904" cy="262"/>
            </a:xfrm>
            <a:prstGeom prst="rect">
              <a:avLst/>
            </a:prstGeom>
            <a:solidFill>
              <a:srgbClr val="FFFF00">
                <a:alpha val="18039"/>
              </a:srgbClr>
            </a:solidFill>
            <a:ln w="1905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原子物理学</a:t>
              </a:r>
            </a:p>
          </p:txBody>
        </p:sp>
        <p:sp>
          <p:nvSpPr>
            <p:cNvPr id="5150" name="Line 124"/>
            <p:cNvSpPr>
              <a:spLocks noChangeShapeType="1"/>
            </p:cNvSpPr>
            <p:nvPr/>
          </p:nvSpPr>
          <p:spPr bwMode="auto">
            <a:xfrm>
              <a:off x="3969" y="2750"/>
              <a:ext cx="499"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5245" name="Group 125"/>
          <p:cNvGrpSpPr>
            <a:grpSpLocks/>
          </p:cNvGrpSpPr>
          <p:nvPr/>
        </p:nvGrpSpPr>
        <p:grpSpPr bwMode="auto">
          <a:xfrm>
            <a:off x="6443663" y="3573463"/>
            <a:ext cx="2449512" cy="415925"/>
            <a:chOff x="4059" y="2251"/>
            <a:chExt cx="1457" cy="262"/>
          </a:xfrm>
        </p:grpSpPr>
        <p:sp>
          <p:nvSpPr>
            <p:cNvPr id="5147" name="Rectangle 126"/>
            <p:cNvSpPr>
              <a:spLocks noChangeArrowheads="1"/>
            </p:cNvSpPr>
            <p:nvPr/>
          </p:nvSpPr>
          <p:spPr bwMode="auto">
            <a:xfrm>
              <a:off x="4422" y="2251"/>
              <a:ext cx="1094" cy="262"/>
            </a:xfrm>
            <a:prstGeom prst="rect">
              <a:avLst/>
            </a:prstGeom>
            <a:solidFill>
              <a:srgbClr val="FFFF00">
                <a:alpha val="18039"/>
              </a:srgbClr>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原子核物理学</a:t>
              </a:r>
            </a:p>
          </p:txBody>
        </p:sp>
        <p:sp>
          <p:nvSpPr>
            <p:cNvPr id="5148" name="Line 127"/>
            <p:cNvSpPr>
              <a:spLocks noChangeShapeType="1"/>
            </p:cNvSpPr>
            <p:nvPr/>
          </p:nvSpPr>
          <p:spPr bwMode="auto">
            <a:xfrm>
              <a:off x="4059" y="2251"/>
              <a:ext cx="363"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2" name="组合 44"/>
          <p:cNvGrpSpPr>
            <a:grpSpLocks/>
          </p:cNvGrpSpPr>
          <p:nvPr/>
        </p:nvGrpSpPr>
        <p:grpSpPr bwMode="auto">
          <a:xfrm>
            <a:off x="3222625" y="117475"/>
            <a:ext cx="2428875" cy="574675"/>
            <a:chOff x="2500298" y="0"/>
            <a:chExt cx="4032250" cy="792163"/>
          </a:xfrm>
        </p:grpSpPr>
        <p:grpSp>
          <p:nvGrpSpPr>
            <p:cNvPr id="5141" name="Group 166"/>
            <p:cNvGrpSpPr>
              <a:grpSpLocks/>
            </p:cNvGrpSpPr>
            <p:nvPr/>
          </p:nvGrpSpPr>
          <p:grpSpPr bwMode="auto">
            <a:xfrm>
              <a:off x="2500298" y="0"/>
              <a:ext cx="4032250" cy="792163"/>
              <a:chOff x="3696" y="1348"/>
              <a:chExt cx="1363" cy="1800"/>
            </a:xfrm>
          </p:grpSpPr>
          <p:sp>
            <p:nvSpPr>
              <p:cNvPr id="5143"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a:solidFill>
                    <a:schemeClr val="tx1"/>
                  </a:solidFill>
                  <a:latin typeface="华文楷体" panose="02010600040101010101" pitchFamily="2" charset="-122"/>
                  <a:ea typeface="华文楷体" panose="02010600040101010101" pitchFamily="2" charset="-122"/>
                </a:endParaRPr>
              </a:p>
            </p:txBody>
          </p:sp>
          <p:sp>
            <p:nvSpPr>
              <p:cNvPr id="5144"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a:solidFill>
                    <a:schemeClr val="tx1"/>
                  </a:solidFill>
                  <a:latin typeface="华文楷体" panose="02010600040101010101" pitchFamily="2" charset="-122"/>
                  <a:ea typeface="华文楷体" panose="02010600040101010101" pitchFamily="2" charset="-122"/>
                </a:endParaRPr>
              </a:p>
            </p:txBody>
          </p:sp>
          <p:sp>
            <p:nvSpPr>
              <p:cNvPr id="5145"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a:solidFill>
                    <a:schemeClr val="tx1"/>
                  </a:solidFill>
                  <a:latin typeface="华文楷体" panose="02010600040101010101" pitchFamily="2" charset="-122"/>
                  <a:ea typeface="华文楷体" panose="02010600040101010101" pitchFamily="2" charset="-122"/>
                </a:endParaRPr>
              </a:p>
            </p:txBody>
          </p:sp>
          <p:sp>
            <p:nvSpPr>
              <p:cNvPr id="5146"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7537" y="124734"/>
              <a:ext cx="2812034" cy="597404"/>
            </a:xfrm>
            <a:prstGeom prst="rect">
              <a:avLst/>
            </a:prstGeom>
            <a:noFill/>
            <a:ln w="28575">
              <a:noFill/>
              <a:miter lim="800000"/>
              <a:headEnd type="none" w="sm" len="sm"/>
              <a:tailEnd type="none" w="sm" len="sm"/>
            </a:ln>
            <a:effec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eaLnBrk="0">
                <a:lnSpc>
                  <a:spcPct val="80000"/>
                </a:lnSpc>
                <a:spcBef>
                  <a:spcPct val="50000"/>
                </a:spcBef>
                <a:buClrTx/>
                <a:buSzTx/>
                <a:buFontTx/>
                <a:buNone/>
                <a:defRPr/>
              </a:pPr>
              <a:r>
                <a:rPr lang="zh-CN" altLang="en-US" sz="2800" smtClean="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引  言</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94"/>
                                        </p:tgtEl>
                                        <p:attrNameLst>
                                          <p:attrName>style.visibility</p:attrName>
                                        </p:attrNameLst>
                                      </p:cBhvr>
                                      <p:to>
                                        <p:strVal val="visible"/>
                                      </p:to>
                                    </p:set>
                                    <p:animEffect transition="in" filter="wipe(left)">
                                      <p:cBhvr>
                                        <p:cTn id="12" dur="500"/>
                                        <p:tgtEl>
                                          <p:spTgt spid="51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95"/>
                                        </p:tgtEl>
                                        <p:attrNameLst>
                                          <p:attrName>style.visibility</p:attrName>
                                        </p:attrNameLst>
                                      </p:cBhvr>
                                      <p:to>
                                        <p:strVal val="visible"/>
                                      </p:to>
                                    </p:set>
                                    <p:animEffect transition="in" filter="wipe(left)">
                                      <p:cBhvr>
                                        <p:cTn id="17" dur="500"/>
                                        <p:tgtEl>
                                          <p:spTgt spid="5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93"/>
                                        </p:tgtEl>
                                        <p:attrNameLst>
                                          <p:attrName>style.visibility</p:attrName>
                                        </p:attrNameLst>
                                      </p:cBhvr>
                                      <p:to>
                                        <p:strVal val="visible"/>
                                      </p:to>
                                    </p:set>
                                    <p:animEffect transition="in" filter="wipe(left)">
                                      <p:cBhvr>
                                        <p:cTn id="22" dur="500"/>
                                        <p:tgtEl>
                                          <p:spTgt spid="5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96"/>
                                        </p:tgtEl>
                                        <p:attrNameLst>
                                          <p:attrName>style.visibility</p:attrName>
                                        </p:attrNameLst>
                                      </p:cBhvr>
                                      <p:to>
                                        <p:strVal val="visible"/>
                                      </p:to>
                                    </p:set>
                                    <p:animEffect transition="in" filter="wipe(left)">
                                      <p:cBhvr>
                                        <p:cTn id="27" dur="500"/>
                                        <p:tgtEl>
                                          <p:spTgt spid="5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01"/>
                                        </p:tgtEl>
                                        <p:attrNameLst>
                                          <p:attrName>style.visibility</p:attrName>
                                        </p:attrNameLst>
                                      </p:cBhvr>
                                      <p:to>
                                        <p:strVal val="visible"/>
                                      </p:to>
                                    </p:set>
                                    <p:animEffect transition="in" filter="wipe(left)">
                                      <p:cBhvr>
                                        <p:cTn id="32" dur="500"/>
                                        <p:tgtEl>
                                          <p:spTgt spid="52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16"/>
                                        </p:tgtEl>
                                        <p:attrNameLst>
                                          <p:attrName>style.visibility</p:attrName>
                                        </p:attrNameLst>
                                      </p:cBhvr>
                                      <p:to>
                                        <p:strVal val="visible"/>
                                      </p:to>
                                    </p:set>
                                    <p:animEffect transition="in" filter="wipe(left)">
                                      <p:cBhvr>
                                        <p:cTn id="37" dur="500"/>
                                        <p:tgtEl>
                                          <p:spTgt spid="5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24"/>
                                        </p:tgtEl>
                                        <p:attrNameLst>
                                          <p:attrName>style.visibility</p:attrName>
                                        </p:attrNameLst>
                                      </p:cBhvr>
                                      <p:to>
                                        <p:strVal val="visible"/>
                                      </p:to>
                                    </p:set>
                                    <p:animEffect transition="in" filter="wipe(left)">
                                      <p:cBhvr>
                                        <p:cTn id="42" dur="500"/>
                                        <p:tgtEl>
                                          <p:spTgt spid="52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229"/>
                                        </p:tgtEl>
                                        <p:attrNameLst>
                                          <p:attrName>style.visibility</p:attrName>
                                        </p:attrNameLst>
                                      </p:cBhvr>
                                      <p:to>
                                        <p:strVal val="visible"/>
                                      </p:to>
                                    </p:set>
                                    <p:animEffect transition="in" filter="wipe(left)">
                                      <p:cBhvr>
                                        <p:cTn id="47" dur="500"/>
                                        <p:tgtEl>
                                          <p:spTgt spid="52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33"/>
                                        </p:tgtEl>
                                        <p:attrNameLst>
                                          <p:attrName>style.visibility</p:attrName>
                                        </p:attrNameLst>
                                      </p:cBhvr>
                                      <p:to>
                                        <p:strVal val="visible"/>
                                      </p:to>
                                    </p:set>
                                    <p:animEffect transition="in" filter="wipe(left)">
                                      <p:cBhvr>
                                        <p:cTn id="52" dur="500"/>
                                        <p:tgtEl>
                                          <p:spTgt spid="52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245"/>
                                        </p:tgtEl>
                                        <p:attrNameLst>
                                          <p:attrName>style.visibility</p:attrName>
                                        </p:attrNameLst>
                                      </p:cBhvr>
                                      <p:to>
                                        <p:strVal val="visible"/>
                                      </p:to>
                                    </p:set>
                                    <p:animEffect transition="in" filter="wipe(left)">
                                      <p:cBhvr>
                                        <p:cTn id="57" dur="500"/>
                                        <p:tgtEl>
                                          <p:spTgt spid="52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242"/>
                                        </p:tgtEl>
                                        <p:attrNameLst>
                                          <p:attrName>style.visibility</p:attrName>
                                        </p:attrNameLst>
                                      </p:cBhvr>
                                      <p:to>
                                        <p:strVal val="visible"/>
                                      </p:to>
                                    </p:set>
                                    <p:animEffect transition="in" filter="wipe(left)">
                                      <p:cBhvr>
                                        <p:cTn id="62" dur="500"/>
                                        <p:tgtEl>
                                          <p:spTgt spid="52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04"/>
                                        </p:tgtEl>
                                        <p:attrNameLst>
                                          <p:attrName>style.visibility</p:attrName>
                                        </p:attrNameLst>
                                      </p:cBhvr>
                                      <p:to>
                                        <p:strVal val="visible"/>
                                      </p:to>
                                    </p:set>
                                    <p:animEffect transition="in" filter="wipe(left)">
                                      <p:cBhvr>
                                        <p:cTn id="67" dur="500"/>
                                        <p:tgtEl>
                                          <p:spTgt spid="52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237"/>
                                        </p:tgtEl>
                                        <p:attrNameLst>
                                          <p:attrName>style.visibility</p:attrName>
                                        </p:attrNameLst>
                                      </p:cBhvr>
                                      <p:to>
                                        <p:strVal val="visible"/>
                                      </p:to>
                                    </p:set>
                                    <p:animEffect transition="in" filter="wipe(left)">
                                      <p:cBhvr>
                                        <p:cTn id="72" dur="500"/>
                                        <p:tgtEl>
                                          <p:spTgt spid="523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238"/>
                                        </p:tgtEl>
                                        <p:attrNameLst>
                                          <p:attrName>style.visibility</p:attrName>
                                        </p:attrNameLst>
                                      </p:cBhvr>
                                      <p:to>
                                        <p:strVal val="visible"/>
                                      </p:to>
                                    </p:set>
                                    <p:animEffect transition="in" filter="wipe(left)">
                                      <p:cBhvr>
                                        <p:cTn id="77" dur="500"/>
                                        <p:tgtEl>
                                          <p:spTgt spid="52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205"/>
                                        </p:tgtEl>
                                        <p:attrNameLst>
                                          <p:attrName>style.visibility</p:attrName>
                                        </p:attrNameLst>
                                      </p:cBhvr>
                                      <p:to>
                                        <p:strVal val="visible"/>
                                      </p:to>
                                    </p:set>
                                    <p:animEffect transition="in" filter="wipe(left)">
                                      <p:cBhvr>
                                        <p:cTn id="82" dur="500"/>
                                        <p:tgtEl>
                                          <p:spTgt spid="520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241"/>
                                        </p:tgtEl>
                                        <p:attrNameLst>
                                          <p:attrName>style.visibility</p:attrName>
                                        </p:attrNameLst>
                                      </p:cBhvr>
                                      <p:to>
                                        <p:strVal val="visible"/>
                                      </p:to>
                                    </p:set>
                                    <p:animEffect transition="in" filter="wipe(left)">
                                      <p:cBhvr>
                                        <p:cTn id="87" dur="500"/>
                                        <p:tgtEl>
                                          <p:spTgt spid="524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5208"/>
                                        </p:tgtEl>
                                        <p:attrNameLst>
                                          <p:attrName>style.visibility</p:attrName>
                                        </p:attrNameLst>
                                      </p:cBhvr>
                                      <p:to>
                                        <p:strVal val="visible"/>
                                      </p:to>
                                    </p:set>
                                    <p:animEffect transition="in" filter="wipe(left)">
                                      <p:cBhvr>
                                        <p:cTn id="92" dur="500"/>
                                        <p:tgtEl>
                                          <p:spTgt spid="520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5212"/>
                                        </p:tgtEl>
                                        <p:attrNameLst>
                                          <p:attrName>style.visibility</p:attrName>
                                        </p:attrNameLst>
                                      </p:cBhvr>
                                      <p:to>
                                        <p:strVal val="visible"/>
                                      </p:to>
                                    </p:set>
                                    <p:animEffect transition="in" filter="wipe(left)">
                                      <p:cBhvr>
                                        <p:cTn id="97" dur="500"/>
                                        <p:tgtEl>
                                          <p:spTgt spid="5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3" grpId="0"/>
      <p:bldP spid="5194" grpId="0"/>
      <p:bldP spid="5195" grpId="0"/>
      <p:bldP spid="5204" grpId="0"/>
      <p:bldP spid="5237" grpId="0"/>
      <p:bldP spid="52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684213" y="115888"/>
            <a:ext cx="40862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61988" indent="-661988" eaLnBrk="0">
              <a:defRPr sz="2400" b="1">
                <a:solidFill>
                  <a:schemeClr val="bg1"/>
                </a:solidFill>
                <a:latin typeface="Times New Roman" pitchFamily="18" charset="0"/>
                <a:ea typeface="楷体_GB2312" pitchFamily="49" charset="-122"/>
              </a:defRPr>
            </a:lvl1pPr>
            <a:lvl2pPr marL="852488" eaLnBrk="0">
              <a:defRPr sz="2400" b="1">
                <a:solidFill>
                  <a:schemeClr val="bg1"/>
                </a:solidFill>
                <a:latin typeface="Times New Roman" pitchFamily="18" charset="0"/>
                <a:ea typeface="楷体_GB2312" pitchFamily="49" charset="-122"/>
              </a:defRPr>
            </a:lvl2pPr>
            <a:lvl3pPr marL="1042988" eaLnBrk="0">
              <a:defRPr sz="2400" b="1">
                <a:solidFill>
                  <a:schemeClr val="bg1"/>
                </a:solidFill>
                <a:latin typeface="Times New Roman" pitchFamily="18" charset="0"/>
                <a:ea typeface="楷体_GB2312" pitchFamily="49" charset="-122"/>
              </a:defRPr>
            </a:lvl3pPr>
            <a:lvl4pPr marL="1371600" eaLnBrk="0">
              <a:defRPr sz="2400" b="1">
                <a:solidFill>
                  <a:schemeClr val="bg1"/>
                </a:solidFill>
                <a:latin typeface="Times New Roman" pitchFamily="18" charset="0"/>
                <a:ea typeface="楷体_GB2312" pitchFamily="49" charset="-122"/>
              </a:defRPr>
            </a:lvl4pPr>
            <a:lvl5pPr marL="1828800" eaLnBrk="0">
              <a:defRPr sz="2400" b="1">
                <a:solidFill>
                  <a:schemeClr val="bg1"/>
                </a:solidFill>
                <a:latin typeface="Times New Roman" pitchFamily="18" charset="0"/>
                <a:ea typeface="楷体_GB2312" pitchFamily="49" charset="-122"/>
              </a:defRPr>
            </a:lvl5pPr>
            <a:lvl6pPr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a:lnSpc>
                <a:spcPct val="100000"/>
              </a:lnSpc>
              <a:spcBef>
                <a:spcPct val="50000"/>
              </a:spcBef>
              <a:buClrTx/>
              <a:buSzTx/>
              <a:buFontTx/>
              <a:buNone/>
            </a:pPr>
            <a:r>
              <a:rPr kumimoji="1" lang="zh-CN" altLang="en-US">
                <a:solidFill>
                  <a:schemeClr val="tx1"/>
                </a:solidFill>
                <a:ea typeface="华文楷体" panose="02010600040101010101" pitchFamily="2" charset="-122"/>
              </a:rPr>
              <a:t>二、康普顿效应的理论解释</a:t>
            </a:r>
            <a:endParaRPr kumimoji="1" lang="en-US" altLang="zh-CN">
              <a:solidFill>
                <a:schemeClr val="tx1"/>
              </a:solidFill>
              <a:ea typeface="华文楷体" panose="02010600040101010101" pitchFamily="2" charset="-122"/>
            </a:endParaRPr>
          </a:p>
        </p:txBody>
      </p:sp>
      <p:sp>
        <p:nvSpPr>
          <p:cNvPr id="71684" name="Text Box 4"/>
          <p:cNvSpPr txBox="1">
            <a:spLocks noChangeArrowheads="1"/>
          </p:cNvSpPr>
          <p:nvPr/>
        </p:nvSpPr>
        <p:spPr bwMode="auto">
          <a:xfrm>
            <a:off x="250825" y="595313"/>
            <a:ext cx="2016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lang="en-US" altLang="zh-CN">
                <a:solidFill>
                  <a:schemeClr val="tx1"/>
                </a:solidFill>
                <a:ea typeface="华文楷体" panose="02010600040101010101" pitchFamily="2" charset="-122"/>
              </a:rPr>
              <a:t>1</a:t>
            </a:r>
            <a:r>
              <a:rPr lang="zh-CN" altLang="en-US">
                <a:solidFill>
                  <a:schemeClr val="tx1"/>
                </a:solidFill>
                <a:ea typeface="华文楷体" panose="02010600040101010101" pitchFamily="2" charset="-122"/>
              </a:rPr>
              <a:t>、物理模型</a:t>
            </a:r>
          </a:p>
        </p:txBody>
      </p:sp>
      <p:sp>
        <p:nvSpPr>
          <p:cNvPr id="71685" name="Rectangle 5"/>
          <p:cNvSpPr>
            <a:spLocks noChangeArrowheads="1"/>
          </p:cNvSpPr>
          <p:nvPr/>
        </p:nvSpPr>
        <p:spPr bwMode="auto">
          <a:xfrm>
            <a:off x="539750" y="981075"/>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Blip>
                <a:blip r:embed="rId3"/>
              </a:buBlip>
            </a:pPr>
            <a:r>
              <a:rPr lang="zh-CN" altLang="en-US">
                <a:solidFill>
                  <a:schemeClr val="tx1"/>
                </a:solidFill>
                <a:ea typeface="华文楷体" panose="02010600040101010101" pitchFamily="2" charset="-122"/>
              </a:rPr>
              <a:t> 入射光子能量大</a:t>
            </a:r>
            <a:r>
              <a:rPr lang="zh-CN" altLang="en-US">
                <a:solidFill>
                  <a:srgbClr val="CC0000"/>
                </a:solidFill>
                <a:ea typeface="华文楷体" panose="02010600040101010101" pitchFamily="2" charset="-122"/>
              </a:rPr>
              <a:t> </a:t>
            </a:r>
            <a:r>
              <a:rPr lang="zh-CN" altLang="en-US">
                <a:solidFill>
                  <a:schemeClr val="tx1"/>
                </a:solidFill>
                <a:ea typeface="华文楷体" panose="02010600040101010101" pitchFamily="2" charset="-122"/>
              </a:rPr>
              <a:t>。</a:t>
            </a:r>
          </a:p>
        </p:txBody>
      </p:sp>
      <p:sp>
        <p:nvSpPr>
          <p:cNvPr id="71686" name="Text Box 6"/>
          <p:cNvSpPr txBox="1">
            <a:spLocks noChangeArrowheads="1"/>
          </p:cNvSpPr>
          <p:nvPr/>
        </p:nvSpPr>
        <p:spPr bwMode="auto">
          <a:xfrm>
            <a:off x="539750" y="1458913"/>
            <a:ext cx="410368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Blip>
                <a:blip r:embed="rId3"/>
              </a:buBlip>
            </a:pPr>
            <a:r>
              <a:rPr lang="zh-CN" altLang="en-US">
                <a:solidFill>
                  <a:schemeClr val="tx1"/>
                </a:solidFill>
                <a:latin typeface="华文楷体" panose="02010600040101010101" pitchFamily="2" charset="-122"/>
                <a:ea typeface="华文楷体" panose="02010600040101010101" pitchFamily="2" charset="-122"/>
              </a:rPr>
              <a:t> 外层电子束缚较弱，视为</a:t>
            </a:r>
            <a:r>
              <a:rPr lang="zh-CN" altLang="en-US">
                <a:solidFill>
                  <a:srgbClr val="0000FF"/>
                </a:solidFill>
                <a:latin typeface="华文楷体" panose="02010600040101010101" pitchFamily="2" charset="-122"/>
                <a:ea typeface="华文楷体" panose="02010600040101010101" pitchFamily="2" charset="-122"/>
              </a:rPr>
              <a:t>近静止自由电子</a:t>
            </a:r>
            <a:r>
              <a:rPr lang="zh-CN" altLang="en-US">
                <a:solidFill>
                  <a:schemeClr val="tx1"/>
                </a:solidFill>
                <a:latin typeface="华文楷体" panose="02010600040101010101" pitchFamily="2" charset="-122"/>
                <a:ea typeface="华文楷体" panose="02010600040101010101" pitchFamily="2" charset="-122"/>
              </a:rPr>
              <a:t>。</a:t>
            </a:r>
          </a:p>
        </p:txBody>
      </p:sp>
      <p:sp>
        <p:nvSpPr>
          <p:cNvPr id="71687" name="Text Box 7"/>
          <p:cNvSpPr txBox="1">
            <a:spLocks noChangeArrowheads="1"/>
          </p:cNvSpPr>
          <p:nvPr/>
        </p:nvSpPr>
        <p:spPr bwMode="auto">
          <a:xfrm>
            <a:off x="539750" y="2827338"/>
            <a:ext cx="6834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Blip>
                <a:blip r:embed="rId3"/>
              </a:buBlip>
            </a:pPr>
            <a:r>
              <a:rPr lang="zh-CN" altLang="en-US">
                <a:solidFill>
                  <a:schemeClr val="tx1"/>
                </a:solidFill>
                <a:ea typeface="华文楷体" panose="02010600040101010101" pitchFamily="2" charset="-122"/>
              </a:rPr>
              <a:t> 电子反冲速度很大，需用</a:t>
            </a:r>
            <a:r>
              <a:rPr lang="zh-CN" altLang="en-US">
                <a:solidFill>
                  <a:srgbClr val="0000FF"/>
                </a:solidFill>
                <a:ea typeface="华文楷体" panose="02010600040101010101" pitchFamily="2" charset="-122"/>
              </a:rPr>
              <a:t>相对论力学</a:t>
            </a:r>
            <a:r>
              <a:rPr lang="zh-CN" altLang="en-US">
                <a:solidFill>
                  <a:schemeClr val="tx1"/>
                </a:solidFill>
                <a:ea typeface="华文楷体" panose="02010600040101010101" pitchFamily="2" charset="-122"/>
              </a:rPr>
              <a:t>来处理。</a:t>
            </a:r>
          </a:p>
        </p:txBody>
      </p:sp>
      <p:sp>
        <p:nvSpPr>
          <p:cNvPr id="71688" name="Text Box 8"/>
          <p:cNvSpPr txBox="1">
            <a:spLocks noChangeArrowheads="1"/>
          </p:cNvSpPr>
          <p:nvPr/>
        </p:nvSpPr>
        <p:spPr bwMode="auto">
          <a:xfrm>
            <a:off x="395288" y="5680075"/>
            <a:ext cx="8424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       内层电子束缚紧，光子相当于和整个原子发生碰撞。光子质量远小于原子，据碰撞理论，碰撞前后光子能量几乎不变，</a:t>
            </a:r>
            <a:r>
              <a:rPr kumimoji="1" lang="zh-CN" altLang="en-US" sz="2000">
                <a:solidFill>
                  <a:srgbClr val="0000FF"/>
                </a:solidFill>
                <a:ea typeface="华文楷体" panose="02010600040101010101" pitchFamily="2" charset="-122"/>
              </a:rPr>
              <a:t>波长不变</a:t>
            </a:r>
            <a:r>
              <a:rPr kumimoji="1" lang="zh-CN" altLang="en-US" sz="2000">
                <a:solidFill>
                  <a:schemeClr val="tx1"/>
                </a:solidFill>
                <a:ea typeface="华文楷体" panose="02010600040101010101" pitchFamily="2" charset="-122"/>
              </a:rPr>
              <a:t>。</a:t>
            </a:r>
          </a:p>
        </p:txBody>
      </p:sp>
      <p:sp>
        <p:nvSpPr>
          <p:cNvPr id="71689" name="Text Box 9"/>
          <p:cNvSpPr txBox="1">
            <a:spLocks noChangeArrowheads="1"/>
          </p:cNvSpPr>
          <p:nvPr/>
        </p:nvSpPr>
        <p:spPr bwMode="auto">
          <a:xfrm>
            <a:off x="539750" y="4322763"/>
            <a:ext cx="8172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sz="2000">
                <a:solidFill>
                  <a:srgbClr val="0000FF"/>
                </a:solidFill>
                <a:ea typeface="华文楷体" panose="02010600040101010101" pitchFamily="2" charset="-122"/>
              </a:rPr>
              <a:t>       光子相当于与静止的自由电子做弹性碰撞</a:t>
            </a:r>
            <a:r>
              <a:rPr kumimoji="1" lang="zh-CN" altLang="en-US" sz="2000">
                <a:solidFill>
                  <a:schemeClr val="tx1"/>
                </a:solidFill>
                <a:ea typeface="华文楷体" panose="02010600040101010101" pitchFamily="2" charset="-122"/>
              </a:rPr>
              <a:t>。碰撞后，光子的能量因一部分传给电子而减小，由</a:t>
            </a:r>
            <a:r>
              <a:rPr kumimoji="1" lang="en-US" altLang="zh-CN" sz="2000" i="1">
                <a:solidFill>
                  <a:schemeClr val="tx1"/>
                </a:solidFill>
                <a:ea typeface="华文楷体" panose="02010600040101010101" pitchFamily="2" charset="-122"/>
              </a:rPr>
              <a:t>ε= hν</a:t>
            </a:r>
            <a:r>
              <a:rPr kumimoji="1" lang="zh-CN" altLang="en-US" sz="2000">
                <a:solidFill>
                  <a:schemeClr val="tx1"/>
                </a:solidFill>
                <a:ea typeface="华文楷体" panose="02010600040101010101" pitchFamily="2" charset="-122"/>
              </a:rPr>
              <a:t>，则频率</a:t>
            </a:r>
            <a:r>
              <a:rPr kumimoji="1" lang="en-US" altLang="zh-CN" sz="2000" i="1">
                <a:solidFill>
                  <a:schemeClr val="tx1"/>
                </a:solidFill>
                <a:ea typeface="华文楷体" panose="02010600040101010101" pitchFamily="2" charset="-122"/>
              </a:rPr>
              <a:t>ν </a:t>
            </a:r>
            <a:r>
              <a:rPr kumimoji="1" lang="zh-CN" altLang="en-US" sz="2000">
                <a:solidFill>
                  <a:schemeClr val="tx1"/>
                </a:solidFill>
                <a:ea typeface="华文楷体" panose="02010600040101010101" pitchFamily="2" charset="-122"/>
              </a:rPr>
              <a:t>降低，而</a:t>
            </a:r>
            <a:r>
              <a:rPr kumimoji="1" lang="zh-CN" altLang="en-US" sz="2000">
                <a:solidFill>
                  <a:srgbClr val="0000FF"/>
                </a:solidFill>
                <a:ea typeface="华文楷体" panose="02010600040101010101" pitchFamily="2" charset="-122"/>
              </a:rPr>
              <a:t>波长增大</a:t>
            </a:r>
            <a:r>
              <a:rPr kumimoji="1" lang="zh-CN" altLang="en-US" sz="2000">
                <a:solidFill>
                  <a:schemeClr val="tx1"/>
                </a:solidFill>
                <a:ea typeface="华文楷体" panose="02010600040101010101" pitchFamily="2" charset="-122"/>
              </a:rPr>
              <a:t>。</a:t>
            </a:r>
          </a:p>
        </p:txBody>
      </p:sp>
      <p:sp>
        <p:nvSpPr>
          <p:cNvPr id="71690" name="Rectangle 10"/>
          <p:cNvSpPr>
            <a:spLocks noChangeArrowheads="1"/>
          </p:cNvSpPr>
          <p:nvPr/>
        </p:nvSpPr>
        <p:spPr bwMode="auto">
          <a:xfrm>
            <a:off x="323850" y="3284538"/>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、理论解释</a:t>
            </a:r>
          </a:p>
        </p:txBody>
      </p:sp>
      <p:sp>
        <p:nvSpPr>
          <p:cNvPr id="71691" name="Rectangle 11"/>
          <p:cNvSpPr>
            <a:spLocks noChangeArrowheads="1"/>
          </p:cNvSpPr>
          <p:nvPr/>
        </p:nvSpPr>
        <p:spPr bwMode="auto">
          <a:xfrm>
            <a:off x="395288" y="3835400"/>
            <a:ext cx="568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①若光子与外层电子碰撞时，</a:t>
            </a:r>
            <a:r>
              <a:rPr kumimoji="1" lang="zh-CN" altLang="en-US">
                <a:solidFill>
                  <a:srgbClr val="0000FF"/>
                </a:solidFill>
                <a:ea typeface="华文楷体" panose="02010600040101010101" pitchFamily="2" charset="-122"/>
              </a:rPr>
              <a:t>波长增大</a:t>
            </a:r>
          </a:p>
        </p:txBody>
      </p:sp>
      <p:sp>
        <p:nvSpPr>
          <p:cNvPr id="71692" name="Rectangle 12"/>
          <p:cNvSpPr>
            <a:spLocks noChangeArrowheads="1"/>
          </p:cNvSpPr>
          <p:nvPr/>
        </p:nvSpPr>
        <p:spPr bwMode="auto">
          <a:xfrm>
            <a:off x="539750" y="5229225"/>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②若光子和</a:t>
            </a:r>
            <a:r>
              <a:rPr kumimoji="1" lang="zh-CN" altLang="en-US">
                <a:solidFill>
                  <a:srgbClr val="0000FF"/>
                </a:solidFill>
                <a:ea typeface="华文楷体" panose="02010600040101010101" pitchFamily="2" charset="-122"/>
              </a:rPr>
              <a:t>内层电子</a:t>
            </a:r>
            <a:r>
              <a:rPr kumimoji="1" lang="zh-CN" altLang="en-US">
                <a:solidFill>
                  <a:schemeClr val="tx1"/>
                </a:solidFill>
                <a:ea typeface="华文楷体" panose="02010600040101010101" pitchFamily="2" charset="-122"/>
              </a:rPr>
              <a:t>碰撞时，</a:t>
            </a:r>
            <a:r>
              <a:rPr kumimoji="1" lang="zh-CN" altLang="en-US">
                <a:solidFill>
                  <a:srgbClr val="0000FF"/>
                </a:solidFill>
                <a:ea typeface="华文楷体" panose="02010600040101010101" pitchFamily="2" charset="-122"/>
              </a:rPr>
              <a:t>波长不变</a:t>
            </a:r>
          </a:p>
        </p:txBody>
      </p:sp>
      <p:grpSp>
        <p:nvGrpSpPr>
          <p:cNvPr id="71693" name="Group 13"/>
          <p:cNvGrpSpPr>
            <a:grpSpLocks/>
          </p:cNvGrpSpPr>
          <p:nvPr/>
        </p:nvGrpSpPr>
        <p:grpSpPr bwMode="auto">
          <a:xfrm>
            <a:off x="4500563" y="333375"/>
            <a:ext cx="4465637" cy="1800225"/>
            <a:chOff x="1973" y="119"/>
            <a:chExt cx="2813" cy="1134"/>
          </a:xfrm>
        </p:grpSpPr>
        <p:sp>
          <p:nvSpPr>
            <p:cNvPr id="22542" name="Rectangle 14"/>
            <p:cNvSpPr>
              <a:spLocks noChangeArrowheads="1"/>
            </p:cNvSpPr>
            <p:nvPr/>
          </p:nvSpPr>
          <p:spPr bwMode="auto">
            <a:xfrm>
              <a:off x="1973" y="119"/>
              <a:ext cx="2813" cy="113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pic>
          <p:nvPicPr>
            <p:cNvPr id="22543" name="Picture 15" descr="19"/>
            <p:cNvPicPr>
              <a:picLocks noChangeAspect="1" noChangeArrowheads="1"/>
            </p:cNvPicPr>
            <p:nvPr/>
          </p:nvPicPr>
          <p:blipFill>
            <a:blip r:embed="rId4">
              <a:extLst>
                <a:ext uri="{28A0092B-C50C-407E-A947-70E740481C1C}">
                  <a14:useLocalDpi xmlns:a14="http://schemas.microsoft.com/office/drawing/2010/main" val="0"/>
                </a:ext>
              </a:extLst>
            </a:blip>
            <a:srcRect r="56438"/>
            <a:stretch>
              <a:fillRect/>
            </a:stretch>
          </p:blipFill>
          <p:spPr bwMode="auto">
            <a:xfrm>
              <a:off x="1985" y="164"/>
              <a:ext cx="1394"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6" descr="19"/>
            <p:cNvPicPr>
              <a:picLocks noChangeAspect="1" noChangeArrowheads="1"/>
            </p:cNvPicPr>
            <p:nvPr/>
          </p:nvPicPr>
          <p:blipFill>
            <a:blip r:embed="rId4">
              <a:extLst>
                <a:ext uri="{28A0092B-C50C-407E-A947-70E740481C1C}">
                  <a14:useLocalDpi xmlns:a14="http://schemas.microsoft.com/office/drawing/2010/main" val="0"/>
                </a:ext>
              </a:extLst>
            </a:blip>
            <a:srcRect l="58093" r="-624"/>
            <a:stretch>
              <a:fillRect/>
            </a:stretch>
          </p:blipFill>
          <p:spPr bwMode="auto">
            <a:xfrm>
              <a:off x="3334" y="164"/>
              <a:ext cx="1451"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697" name="Text Box 17"/>
          <p:cNvSpPr txBox="1">
            <a:spLocks noChangeArrowheads="1"/>
          </p:cNvSpPr>
          <p:nvPr/>
        </p:nvSpPr>
        <p:spPr bwMode="auto">
          <a:xfrm>
            <a:off x="539750" y="2276475"/>
            <a:ext cx="5905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Blip>
                <a:blip r:embed="rId3"/>
              </a:buBlip>
            </a:pPr>
            <a:r>
              <a:rPr lang="zh-CN" altLang="en-US">
                <a:solidFill>
                  <a:schemeClr val="tx1"/>
                </a:solidFill>
                <a:latin typeface="华文楷体" panose="02010600040101010101" pitchFamily="2" charset="-122"/>
                <a:ea typeface="华文楷体" panose="02010600040101010101" pitchFamily="2" charset="-122"/>
              </a:rPr>
              <a:t> 内层电子束缚较紧，视为</a:t>
            </a:r>
            <a:r>
              <a:rPr lang="zh-CN" altLang="en-US">
                <a:solidFill>
                  <a:srgbClr val="0000FF"/>
                </a:solidFill>
                <a:latin typeface="华文楷体" panose="02010600040101010101" pitchFamily="2" charset="-122"/>
                <a:ea typeface="华文楷体" panose="02010600040101010101" pitchFamily="2" charset="-122"/>
              </a:rPr>
              <a:t>整个原子</a:t>
            </a:r>
            <a:r>
              <a:rPr lang="zh-CN" altLang="en-US">
                <a:solidFill>
                  <a:schemeClr val="tx1"/>
                </a:solidFill>
                <a:latin typeface="华文楷体" panose="02010600040101010101" pitchFamily="2" charset="-122"/>
                <a:ea typeface="华文楷体" panose="02010600040101010101"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693"/>
                                        </p:tgtEl>
                                        <p:attrNameLst>
                                          <p:attrName>style.visibility</p:attrName>
                                        </p:attrNameLst>
                                      </p:cBhvr>
                                      <p:to>
                                        <p:strVal val="visible"/>
                                      </p:to>
                                    </p:set>
                                    <p:animEffect transition="in" filter="wipe(left)">
                                      <p:cBhvr>
                                        <p:cTn id="12" dur="500"/>
                                        <p:tgtEl>
                                          <p:spTgt spid="71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wipe(left)">
                                      <p:cBhvr>
                                        <p:cTn id="17" dur="500"/>
                                        <p:tgtEl>
                                          <p:spTgt spid="71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wipe(left)">
                                      <p:cBhvr>
                                        <p:cTn id="22" dur="500"/>
                                        <p:tgtEl>
                                          <p:spTgt spid="7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6"/>
                                        </p:tgtEl>
                                        <p:attrNameLst>
                                          <p:attrName>style.visibility</p:attrName>
                                        </p:attrNameLst>
                                      </p:cBhvr>
                                      <p:to>
                                        <p:strVal val="visible"/>
                                      </p:to>
                                    </p:set>
                                    <p:animEffect transition="in" filter="wipe(left)">
                                      <p:cBhvr>
                                        <p:cTn id="27" dur="500"/>
                                        <p:tgtEl>
                                          <p:spTgt spid="716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97"/>
                                        </p:tgtEl>
                                        <p:attrNameLst>
                                          <p:attrName>style.visibility</p:attrName>
                                        </p:attrNameLst>
                                      </p:cBhvr>
                                      <p:to>
                                        <p:strVal val="visible"/>
                                      </p:to>
                                    </p:set>
                                    <p:animEffect transition="in" filter="wipe(left)">
                                      <p:cBhvr>
                                        <p:cTn id="32" dur="500"/>
                                        <p:tgtEl>
                                          <p:spTgt spid="716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87"/>
                                        </p:tgtEl>
                                        <p:attrNameLst>
                                          <p:attrName>style.visibility</p:attrName>
                                        </p:attrNameLst>
                                      </p:cBhvr>
                                      <p:to>
                                        <p:strVal val="visible"/>
                                      </p:to>
                                    </p:set>
                                    <p:animEffect transition="in" filter="wipe(left)">
                                      <p:cBhvr>
                                        <p:cTn id="37" dur="500"/>
                                        <p:tgtEl>
                                          <p:spTgt spid="716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690"/>
                                        </p:tgtEl>
                                        <p:attrNameLst>
                                          <p:attrName>style.visibility</p:attrName>
                                        </p:attrNameLst>
                                      </p:cBhvr>
                                      <p:to>
                                        <p:strVal val="visible"/>
                                      </p:to>
                                    </p:set>
                                    <p:animEffect transition="in" filter="wipe(left)">
                                      <p:cBhvr>
                                        <p:cTn id="42" dur="500"/>
                                        <p:tgtEl>
                                          <p:spTgt spid="716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1"/>
                                        </p:tgtEl>
                                        <p:attrNameLst>
                                          <p:attrName>style.visibility</p:attrName>
                                        </p:attrNameLst>
                                      </p:cBhvr>
                                      <p:to>
                                        <p:strVal val="visible"/>
                                      </p:to>
                                    </p:set>
                                    <p:animEffect transition="in" filter="wipe(left)">
                                      <p:cBhvr>
                                        <p:cTn id="47" dur="500"/>
                                        <p:tgtEl>
                                          <p:spTgt spid="716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689">
                                            <p:txEl>
                                              <p:pRg st="0" end="0"/>
                                            </p:txEl>
                                          </p:spTgt>
                                        </p:tgtEl>
                                        <p:attrNameLst>
                                          <p:attrName>style.visibility</p:attrName>
                                        </p:attrNameLst>
                                      </p:cBhvr>
                                      <p:to>
                                        <p:strVal val="visible"/>
                                      </p:to>
                                    </p:set>
                                    <p:animEffect transition="in" filter="wipe(left)">
                                      <p:cBhvr>
                                        <p:cTn id="52" dur="500"/>
                                        <p:tgtEl>
                                          <p:spTgt spid="7168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692"/>
                                        </p:tgtEl>
                                        <p:attrNameLst>
                                          <p:attrName>style.visibility</p:attrName>
                                        </p:attrNameLst>
                                      </p:cBhvr>
                                      <p:to>
                                        <p:strVal val="visible"/>
                                      </p:to>
                                    </p:set>
                                    <p:animEffect transition="in" filter="wipe(left)">
                                      <p:cBhvr>
                                        <p:cTn id="57" dur="500"/>
                                        <p:tgtEl>
                                          <p:spTgt spid="716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1688">
                                            <p:txEl>
                                              <p:pRg st="0" end="0"/>
                                            </p:txEl>
                                          </p:spTgt>
                                        </p:tgtEl>
                                        <p:attrNameLst>
                                          <p:attrName>style.visibility</p:attrName>
                                        </p:attrNameLst>
                                      </p:cBhvr>
                                      <p:to>
                                        <p:strVal val="visible"/>
                                      </p:to>
                                    </p:set>
                                    <p:animEffect transition="in" filter="wipe(left)">
                                      <p:cBhvr>
                                        <p:cTn id="62" dur="500"/>
                                        <p:tgtEl>
                                          <p:spTgt spid="716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4" grpId="0"/>
      <p:bldP spid="71685" grpId="0"/>
      <p:bldP spid="71686" grpId="0"/>
      <p:bldP spid="71687" grpId="0" autoUpdateAnimBg="0"/>
      <p:bldP spid="71688" grpId="0" build="p" autoUpdateAnimBg="0"/>
      <p:bldP spid="71689" grpId="0" build="p" autoUpdateAnimBg="0"/>
      <p:bldP spid="71690" grpId="0"/>
      <p:bldP spid="71691" grpId="0"/>
      <p:bldP spid="71692" grpId="0"/>
      <p:bldP spid="716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1" name="Group 3"/>
          <p:cNvGrpSpPr>
            <a:grpSpLocks/>
          </p:cNvGrpSpPr>
          <p:nvPr/>
        </p:nvGrpSpPr>
        <p:grpSpPr bwMode="auto">
          <a:xfrm>
            <a:off x="954088" y="5364163"/>
            <a:ext cx="1728787" cy="869950"/>
            <a:chOff x="601" y="3379"/>
            <a:chExt cx="1089" cy="548"/>
          </a:xfrm>
        </p:grpSpPr>
        <p:grpSp>
          <p:nvGrpSpPr>
            <p:cNvPr id="23583" name="Group 173"/>
            <p:cNvGrpSpPr>
              <a:grpSpLocks/>
            </p:cNvGrpSpPr>
            <p:nvPr/>
          </p:nvGrpSpPr>
          <p:grpSpPr bwMode="auto">
            <a:xfrm>
              <a:off x="601" y="3379"/>
              <a:ext cx="1089" cy="546"/>
              <a:chOff x="483" y="3113"/>
              <a:chExt cx="2177" cy="408"/>
            </a:xfrm>
          </p:grpSpPr>
          <p:sp>
            <p:nvSpPr>
              <p:cNvPr id="2358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8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8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8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23584" name="Object 9"/>
            <p:cNvGraphicFramePr>
              <a:graphicFrameLocks noChangeAspect="1"/>
            </p:cNvGraphicFramePr>
            <p:nvPr/>
          </p:nvGraphicFramePr>
          <p:xfrm>
            <a:off x="703" y="3385"/>
            <a:ext cx="894" cy="542"/>
          </p:xfrm>
          <a:graphic>
            <a:graphicData uri="http://schemas.openxmlformats.org/presentationml/2006/ole">
              <mc:AlternateContent xmlns:mc="http://schemas.openxmlformats.org/markup-compatibility/2006">
                <mc:Choice xmlns:v="urn:schemas-microsoft-com:vml" Requires="v">
                  <p:oleObj spid="_x0000_s23729" name="Equation" r:id="rId4" imgW="609336" imgH="444307" progId="Equation.3">
                    <p:embed/>
                  </p:oleObj>
                </mc:Choice>
                <mc:Fallback>
                  <p:oleObj name="Equation" r:id="rId4" imgW="609336" imgH="444307" progId="Equation.3">
                    <p:embed/>
                    <p:pic>
                      <p:nvPicPr>
                        <p:cNvPr id="0" name="Picture 1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3385"/>
                          <a:ext cx="894" cy="54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3738" name="Rectangle 10"/>
          <p:cNvSpPr>
            <a:spLocks noChangeArrowheads="1"/>
          </p:cNvSpPr>
          <p:nvPr/>
        </p:nvSpPr>
        <p:spPr bwMode="auto">
          <a:xfrm>
            <a:off x="400050" y="609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康普顿</a:t>
            </a:r>
            <a:r>
              <a:rPr kumimoji="1" lang="zh-CN" altLang="en-US">
                <a:solidFill>
                  <a:schemeClr val="tx2"/>
                </a:solidFill>
                <a:latin typeface="宋体" pitchFamily="2" charset="-122"/>
                <a:ea typeface="华文楷体" panose="02010600040101010101" pitchFamily="2" charset="-122"/>
              </a:rPr>
              <a:t>散射是</a:t>
            </a:r>
            <a:r>
              <a:rPr kumimoji="1" lang="zh-CN" altLang="en-US">
                <a:solidFill>
                  <a:srgbClr val="0000FF"/>
                </a:solidFill>
                <a:latin typeface="华文楷体" panose="02010600040101010101" pitchFamily="2" charset="-122"/>
                <a:ea typeface="华文楷体" panose="02010600040101010101" pitchFamily="2" charset="-122"/>
              </a:rPr>
              <a:t>光子</a:t>
            </a:r>
            <a:r>
              <a:rPr kumimoji="1" lang="zh-CN" altLang="en-US">
                <a:solidFill>
                  <a:schemeClr val="tx1"/>
                </a:solidFill>
                <a:latin typeface="华文楷体" panose="02010600040101010101" pitchFamily="2" charset="-122"/>
                <a:ea typeface="华文楷体" panose="02010600040101010101" pitchFamily="2" charset="-122"/>
              </a:rPr>
              <a:t>与静止的</a:t>
            </a:r>
            <a:r>
              <a:rPr kumimoji="1" lang="zh-CN" altLang="en-US">
                <a:solidFill>
                  <a:srgbClr val="0000FF"/>
                </a:solidFill>
                <a:latin typeface="华文楷体" panose="02010600040101010101" pitchFamily="2" charset="-122"/>
                <a:ea typeface="华文楷体" panose="02010600040101010101" pitchFamily="2" charset="-122"/>
              </a:rPr>
              <a:t>自由电子</a:t>
            </a:r>
            <a:r>
              <a:rPr kumimoji="1" lang="zh-CN" altLang="en-US">
                <a:solidFill>
                  <a:schemeClr val="tx1"/>
                </a:solidFill>
                <a:latin typeface="华文楷体" panose="02010600040101010101" pitchFamily="2" charset="-122"/>
                <a:ea typeface="华文楷体" panose="02010600040101010101" pitchFamily="2" charset="-122"/>
              </a:rPr>
              <a:t>完全弹性碰撞的结果。 </a:t>
            </a:r>
          </a:p>
        </p:txBody>
      </p:sp>
      <p:sp>
        <p:nvSpPr>
          <p:cNvPr id="73739" name="Rectangle 11"/>
          <p:cNvSpPr>
            <a:spLocks noChangeArrowheads="1"/>
          </p:cNvSpPr>
          <p:nvPr/>
        </p:nvSpPr>
        <p:spPr bwMode="auto">
          <a:xfrm>
            <a:off x="700088" y="234950"/>
            <a:ext cx="372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、康普顿散射公式</a:t>
            </a:r>
          </a:p>
        </p:txBody>
      </p:sp>
      <p:sp>
        <p:nvSpPr>
          <p:cNvPr id="73740" name="Rectangle 12"/>
          <p:cNvSpPr>
            <a:spLocks noChangeArrowheads="1"/>
          </p:cNvSpPr>
          <p:nvPr/>
        </p:nvSpPr>
        <p:spPr bwMode="auto">
          <a:xfrm>
            <a:off x="366713" y="981075"/>
            <a:ext cx="4801314" cy="50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20000"/>
              </a:lnSpc>
              <a:buClrTx/>
              <a:buSzTx/>
              <a:buFontTx/>
              <a:buNone/>
            </a:pPr>
            <a:r>
              <a:rPr kumimoji="1" lang="zh-CN" altLang="en-US">
                <a:solidFill>
                  <a:schemeClr val="tx1"/>
                </a:solidFill>
                <a:ea typeface="华文楷体" panose="02010600040101010101" pitchFamily="2" charset="-122"/>
              </a:rPr>
              <a:t>按系统的能量和动量守恒，即有：</a:t>
            </a:r>
          </a:p>
        </p:txBody>
      </p:sp>
      <p:graphicFrame>
        <p:nvGraphicFramePr>
          <p:cNvPr id="73741" name="Object 13"/>
          <p:cNvGraphicFramePr>
            <a:graphicFrameLocks noChangeAspect="1"/>
          </p:cNvGraphicFramePr>
          <p:nvPr>
            <p:extLst>
              <p:ext uri="{D42A27DB-BD31-4B8C-83A1-F6EECF244321}">
                <p14:modId xmlns:p14="http://schemas.microsoft.com/office/powerpoint/2010/main" val="1575470249"/>
              </p:ext>
            </p:extLst>
          </p:nvPr>
        </p:nvGraphicFramePr>
        <p:xfrm>
          <a:off x="1908175" y="1484313"/>
          <a:ext cx="3095625" cy="519112"/>
        </p:xfrm>
        <a:graphic>
          <a:graphicData uri="http://schemas.openxmlformats.org/presentationml/2006/ole">
            <mc:AlternateContent xmlns:mc="http://schemas.openxmlformats.org/markup-compatibility/2006">
              <mc:Choice xmlns:v="urn:schemas-microsoft-com:vml" Requires="v">
                <p:oleObj spid="_x0000_s23730" name="Equation" r:id="rId6" imgW="1447800" imgH="241300" progId="Equation.3">
                  <p:embed/>
                </p:oleObj>
              </mc:Choice>
              <mc:Fallback>
                <p:oleObj name="Equation" r:id="rId6" imgW="1447800" imgH="241300" progId="Equation.3">
                  <p:embed/>
                  <p:pic>
                    <p:nvPicPr>
                      <p:cNvPr id="0" name="Picture 1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1484313"/>
                        <a:ext cx="3095625" cy="51911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sp>
        <p:nvSpPr>
          <p:cNvPr id="73742" name="Rectangle 14"/>
          <p:cNvSpPr>
            <a:spLocks noChangeArrowheads="1"/>
          </p:cNvSpPr>
          <p:nvPr/>
        </p:nvSpPr>
        <p:spPr bwMode="auto">
          <a:xfrm>
            <a:off x="481013" y="3598863"/>
            <a:ext cx="4419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500">
                <a:solidFill>
                  <a:schemeClr val="tx1"/>
                </a:solidFill>
                <a:ea typeface="华文楷体" panose="02010600040101010101" pitchFamily="2" charset="-122"/>
              </a:rPr>
              <a:t>把它们代入上式整理后可得：</a:t>
            </a:r>
          </a:p>
        </p:txBody>
      </p:sp>
      <p:sp>
        <p:nvSpPr>
          <p:cNvPr id="73743" name="Rectangle 15"/>
          <p:cNvSpPr>
            <a:spLocks noChangeArrowheads="1"/>
          </p:cNvSpPr>
          <p:nvPr/>
        </p:nvSpPr>
        <p:spPr bwMode="auto">
          <a:xfrm>
            <a:off x="5770563" y="5078413"/>
            <a:ext cx="24717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a:solidFill>
                  <a:srgbClr val="0000FF"/>
                </a:solidFill>
                <a:latin typeface="华文楷体" panose="02010600040101010101" pitchFamily="2" charset="-122"/>
                <a:ea typeface="华文楷体" panose="02010600040101010101" pitchFamily="2" charset="-122"/>
              </a:rPr>
              <a:t>康普顿散射公式</a:t>
            </a:r>
            <a:endParaRPr kumimoji="1" lang="zh-CN" altLang="en-US" sz="4400">
              <a:solidFill>
                <a:srgbClr val="0000FF"/>
              </a:solidFill>
              <a:latin typeface="华文楷体" panose="02010600040101010101" pitchFamily="2" charset="-122"/>
              <a:ea typeface="华文楷体" panose="02010600040101010101" pitchFamily="2" charset="-122"/>
            </a:endParaRPr>
          </a:p>
        </p:txBody>
      </p:sp>
      <p:sp>
        <p:nvSpPr>
          <p:cNvPr id="73744" name="Text Box 16"/>
          <p:cNvSpPr txBox="1">
            <a:spLocks noChangeArrowheads="1"/>
          </p:cNvSpPr>
          <p:nvPr/>
        </p:nvSpPr>
        <p:spPr bwMode="auto">
          <a:xfrm>
            <a:off x="2749550" y="5465763"/>
            <a:ext cx="5665788" cy="89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理论值为 </a:t>
            </a:r>
            <a:r>
              <a:rPr kumimoji="1" lang="en-US" altLang="zh-CN">
                <a:solidFill>
                  <a:schemeClr val="tx1"/>
                </a:solidFill>
                <a:ea typeface="华文楷体" panose="02010600040101010101" pitchFamily="2" charset="-122"/>
              </a:rPr>
              <a:t>0.02426 </a:t>
            </a:r>
            <a:r>
              <a:rPr kumimoji="1" lang="zh-CN" altLang="en-US">
                <a:solidFill>
                  <a:schemeClr val="tx1"/>
                </a:solidFill>
                <a:ea typeface="华文楷体" panose="02010600040101010101" pitchFamily="2" charset="-122"/>
              </a:rPr>
              <a:t>埃， </a:t>
            </a:r>
          </a:p>
          <a:p>
            <a:pPr hangingPunct="1">
              <a:lnSpc>
                <a:spcPct val="60000"/>
              </a:lnSpc>
              <a:spcBef>
                <a:spcPct val="50000"/>
              </a:spcBef>
              <a:buClrTx/>
              <a:buSzTx/>
              <a:buFontTx/>
              <a:buNone/>
            </a:pPr>
            <a:r>
              <a:rPr kumimoji="1" lang="zh-CN" altLang="en-US">
                <a:solidFill>
                  <a:schemeClr val="tx1"/>
                </a:solidFill>
                <a:ea typeface="华文楷体" panose="02010600040101010101" pitchFamily="2" charset="-122"/>
              </a:rPr>
              <a:t>实验值为 </a:t>
            </a:r>
            <a:r>
              <a:rPr kumimoji="1" lang="en-US" altLang="zh-CN">
                <a:solidFill>
                  <a:schemeClr val="tx1"/>
                </a:solidFill>
                <a:ea typeface="华文楷体" panose="02010600040101010101" pitchFamily="2" charset="-122"/>
              </a:rPr>
              <a:t>0.0241 </a:t>
            </a:r>
            <a:r>
              <a:rPr kumimoji="1" lang="zh-CN" altLang="en-US">
                <a:solidFill>
                  <a:schemeClr val="tx1"/>
                </a:solidFill>
                <a:ea typeface="华文楷体" panose="02010600040101010101" pitchFamily="2" charset="-122"/>
              </a:rPr>
              <a:t>埃，二者十分接近。</a:t>
            </a:r>
          </a:p>
        </p:txBody>
      </p:sp>
      <p:graphicFrame>
        <p:nvGraphicFramePr>
          <p:cNvPr id="73745" name="Object 17"/>
          <p:cNvGraphicFramePr>
            <a:graphicFrameLocks noChangeAspect="1"/>
          </p:cNvGraphicFramePr>
          <p:nvPr>
            <p:extLst>
              <p:ext uri="{D42A27DB-BD31-4B8C-83A1-F6EECF244321}">
                <p14:modId xmlns:p14="http://schemas.microsoft.com/office/powerpoint/2010/main" val="3538885236"/>
              </p:ext>
            </p:extLst>
          </p:nvPr>
        </p:nvGraphicFramePr>
        <p:xfrm>
          <a:off x="1403350" y="1989138"/>
          <a:ext cx="3922713" cy="879475"/>
        </p:xfrm>
        <a:graphic>
          <a:graphicData uri="http://schemas.openxmlformats.org/presentationml/2006/ole">
            <mc:AlternateContent xmlns:mc="http://schemas.openxmlformats.org/markup-compatibility/2006">
              <mc:Choice xmlns:v="urn:schemas-microsoft-com:vml" Requires="v">
                <p:oleObj spid="_x0000_s23731" name="Equation" r:id="rId8" imgW="1701800" imgH="406400" progId="Equation.3">
                  <p:embed/>
                </p:oleObj>
              </mc:Choice>
              <mc:Fallback>
                <p:oleObj name="Equation" r:id="rId8" imgW="1701800" imgH="406400" progId="Equation.3">
                  <p:embed/>
                  <p:pic>
                    <p:nvPicPr>
                      <p:cNvPr id="0" name="Picture 1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1989138"/>
                        <a:ext cx="3922713" cy="8794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aphicFrame>
        <p:nvGraphicFramePr>
          <p:cNvPr id="73746" name="Object 18"/>
          <p:cNvGraphicFramePr>
            <a:graphicFrameLocks noChangeAspect="1"/>
          </p:cNvGraphicFramePr>
          <p:nvPr>
            <p:extLst>
              <p:ext uri="{D42A27DB-BD31-4B8C-83A1-F6EECF244321}">
                <p14:modId xmlns:p14="http://schemas.microsoft.com/office/powerpoint/2010/main" val="2893700081"/>
              </p:ext>
            </p:extLst>
          </p:nvPr>
        </p:nvGraphicFramePr>
        <p:xfrm>
          <a:off x="1547813" y="2781300"/>
          <a:ext cx="3395662" cy="879475"/>
        </p:xfrm>
        <a:graphic>
          <a:graphicData uri="http://schemas.openxmlformats.org/presentationml/2006/ole">
            <mc:AlternateContent xmlns:mc="http://schemas.openxmlformats.org/markup-compatibility/2006">
              <mc:Choice xmlns:v="urn:schemas-microsoft-com:vml" Requires="v">
                <p:oleObj spid="_x0000_s23732" name="Equation" r:id="rId10" imgW="1473200" imgH="406400" progId="Equation.3">
                  <p:embed/>
                </p:oleObj>
              </mc:Choice>
              <mc:Fallback>
                <p:oleObj name="Equation" r:id="rId10" imgW="1473200" imgH="406400" progId="Equation.3">
                  <p:embed/>
                  <p:pic>
                    <p:nvPicPr>
                      <p:cNvPr id="0" name="Picture 1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2781300"/>
                        <a:ext cx="3395662" cy="8794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pSp>
        <p:nvGrpSpPr>
          <p:cNvPr id="73747" name="Group 19"/>
          <p:cNvGrpSpPr>
            <a:grpSpLocks/>
          </p:cNvGrpSpPr>
          <p:nvPr/>
        </p:nvGrpSpPr>
        <p:grpSpPr bwMode="auto">
          <a:xfrm>
            <a:off x="5724525" y="1125538"/>
            <a:ext cx="2676525" cy="2514600"/>
            <a:chOff x="3345" y="712"/>
            <a:chExt cx="1851" cy="1748"/>
          </a:xfrm>
        </p:grpSpPr>
        <p:sp>
          <p:nvSpPr>
            <p:cNvPr id="23572" name="Line 20"/>
            <p:cNvSpPr>
              <a:spLocks noChangeShapeType="1"/>
            </p:cNvSpPr>
            <p:nvPr/>
          </p:nvSpPr>
          <p:spPr bwMode="auto">
            <a:xfrm>
              <a:off x="3960" y="1548"/>
              <a:ext cx="12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3573" name="Line 21"/>
            <p:cNvSpPr>
              <a:spLocks noChangeShapeType="1"/>
            </p:cNvSpPr>
            <p:nvPr/>
          </p:nvSpPr>
          <p:spPr bwMode="auto">
            <a:xfrm>
              <a:off x="4044" y="1560"/>
              <a:ext cx="900" cy="9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3574" name="Oval 22"/>
            <p:cNvSpPr>
              <a:spLocks noChangeArrowheads="1"/>
            </p:cNvSpPr>
            <p:nvPr/>
          </p:nvSpPr>
          <p:spPr bwMode="auto">
            <a:xfrm>
              <a:off x="4500" y="2016"/>
              <a:ext cx="168" cy="168"/>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3575" name="Oval 23"/>
            <p:cNvSpPr>
              <a:spLocks noChangeArrowheads="1"/>
            </p:cNvSpPr>
            <p:nvPr/>
          </p:nvSpPr>
          <p:spPr bwMode="auto">
            <a:xfrm>
              <a:off x="3972" y="1476"/>
              <a:ext cx="168" cy="168"/>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3576" name="Object 24"/>
            <p:cNvGraphicFramePr>
              <a:graphicFrameLocks noChangeAspect="1"/>
            </p:cNvGraphicFramePr>
            <p:nvPr/>
          </p:nvGraphicFramePr>
          <p:xfrm>
            <a:off x="4271" y="1576"/>
            <a:ext cx="194" cy="246"/>
          </p:xfrm>
          <a:graphic>
            <a:graphicData uri="http://schemas.openxmlformats.org/presentationml/2006/ole">
              <mc:AlternateContent xmlns:mc="http://schemas.openxmlformats.org/markup-compatibility/2006">
                <mc:Choice xmlns:v="urn:schemas-microsoft-com:vml" Requires="v">
                  <p:oleObj spid="_x0000_s23733" name="公式" r:id="rId12" imgW="139579" imgH="177646" progId="Equation.3">
                    <p:embed/>
                  </p:oleObj>
                </mc:Choice>
                <mc:Fallback>
                  <p:oleObj name="公式" r:id="rId12" imgW="139579" imgH="177646" progId="Equation.3">
                    <p:embed/>
                    <p:pic>
                      <p:nvPicPr>
                        <p:cNvPr id="0" name="Picture 1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1" y="1576"/>
                          <a:ext cx="1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7" name="Object 25"/>
            <p:cNvGraphicFramePr>
              <a:graphicFrameLocks noChangeAspect="1"/>
            </p:cNvGraphicFramePr>
            <p:nvPr/>
          </p:nvGraphicFramePr>
          <p:xfrm>
            <a:off x="4356" y="1309"/>
            <a:ext cx="193" cy="228"/>
          </p:xfrm>
          <a:graphic>
            <a:graphicData uri="http://schemas.openxmlformats.org/presentationml/2006/ole">
              <mc:AlternateContent xmlns:mc="http://schemas.openxmlformats.org/markup-compatibility/2006">
                <mc:Choice xmlns:v="urn:schemas-microsoft-com:vml" Requires="v">
                  <p:oleObj spid="_x0000_s23734" name="公式" r:id="rId14" imgW="139579" imgH="164957" progId="Equation.3">
                    <p:embed/>
                  </p:oleObj>
                </mc:Choice>
                <mc:Fallback>
                  <p:oleObj name="公式" r:id="rId14" imgW="139579" imgH="164957" progId="Equation.3">
                    <p:embed/>
                    <p:pic>
                      <p:nvPicPr>
                        <p:cNvPr id="0" name="Picture 1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6" y="1309"/>
                          <a:ext cx="193"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8" name="Freeform 26"/>
            <p:cNvSpPr>
              <a:spLocks/>
            </p:cNvSpPr>
            <p:nvPr/>
          </p:nvSpPr>
          <p:spPr bwMode="auto">
            <a:xfrm>
              <a:off x="3345" y="1493"/>
              <a:ext cx="622" cy="104"/>
            </a:xfrm>
            <a:custGeom>
              <a:avLst/>
              <a:gdLst>
                <a:gd name="T0" fmla="*/ 0 w 720"/>
                <a:gd name="T1" fmla="*/ 0 h 104"/>
                <a:gd name="T2" fmla="*/ 41 w 720"/>
                <a:gd name="T3" fmla="*/ 96 h 104"/>
                <a:gd name="T4" fmla="*/ 83 w 720"/>
                <a:gd name="T5" fmla="*/ 0 h 104"/>
                <a:gd name="T6" fmla="*/ 124 w 720"/>
                <a:gd name="T7" fmla="*/ 96 h 104"/>
                <a:gd name="T8" fmla="*/ 166 w 720"/>
                <a:gd name="T9" fmla="*/ 0 h 104"/>
                <a:gd name="T10" fmla="*/ 207 w 720"/>
                <a:gd name="T11" fmla="*/ 96 h 104"/>
                <a:gd name="T12" fmla="*/ 249 w 720"/>
                <a:gd name="T13" fmla="*/ 0 h 104"/>
                <a:gd name="T14" fmla="*/ 290 w 720"/>
                <a:gd name="T15" fmla="*/ 96 h 104"/>
                <a:gd name="T16" fmla="*/ 332 w 720"/>
                <a:gd name="T17" fmla="*/ 0 h 104"/>
                <a:gd name="T18" fmla="*/ 373 w 720"/>
                <a:gd name="T19" fmla="*/ 96 h 104"/>
                <a:gd name="T20" fmla="*/ 415 w 720"/>
                <a:gd name="T21" fmla="*/ 0 h 104"/>
                <a:gd name="T22" fmla="*/ 456 w 720"/>
                <a:gd name="T23" fmla="*/ 96 h 104"/>
                <a:gd name="T24" fmla="*/ 498 w 720"/>
                <a:gd name="T25" fmla="*/ 48 h 104"/>
                <a:gd name="T26" fmla="*/ 622 w 720"/>
                <a:gd name="T27" fmla="*/ 4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8575">
              <a:solidFill>
                <a:srgbClr val="0000FF"/>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3579" name="Object 27"/>
            <p:cNvGraphicFramePr>
              <a:graphicFrameLocks noChangeAspect="1"/>
            </p:cNvGraphicFramePr>
            <p:nvPr/>
          </p:nvGraphicFramePr>
          <p:xfrm>
            <a:off x="3444" y="1565"/>
            <a:ext cx="354" cy="498"/>
          </p:xfrm>
          <a:graphic>
            <a:graphicData uri="http://schemas.openxmlformats.org/presentationml/2006/ole">
              <mc:AlternateContent xmlns:mc="http://schemas.openxmlformats.org/markup-compatibility/2006">
                <mc:Choice xmlns:v="urn:schemas-microsoft-com:vml" Requires="v">
                  <p:oleObj spid="_x0000_s23735" name="公式" r:id="rId16" imgW="295275" imgH="390525" progId="Equation.3">
                    <p:embed/>
                  </p:oleObj>
                </mc:Choice>
                <mc:Fallback>
                  <p:oleObj name="公式" r:id="rId16" imgW="295275" imgH="390525" progId="Equation.3">
                    <p:embed/>
                    <p:pic>
                      <p:nvPicPr>
                        <p:cNvPr id="0" name="Picture 17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44" y="1565"/>
                          <a:ext cx="354"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80" name="Freeform 28"/>
            <p:cNvSpPr>
              <a:spLocks/>
            </p:cNvSpPr>
            <p:nvPr/>
          </p:nvSpPr>
          <p:spPr bwMode="auto">
            <a:xfrm rot="-2700000">
              <a:off x="4018" y="1238"/>
              <a:ext cx="775" cy="48"/>
            </a:xfrm>
            <a:custGeom>
              <a:avLst/>
              <a:gdLst>
                <a:gd name="T0" fmla="*/ 0 w 720"/>
                <a:gd name="T1" fmla="*/ 0 h 104"/>
                <a:gd name="T2" fmla="*/ 52 w 720"/>
                <a:gd name="T3" fmla="*/ 44 h 104"/>
                <a:gd name="T4" fmla="*/ 103 w 720"/>
                <a:gd name="T5" fmla="*/ 0 h 104"/>
                <a:gd name="T6" fmla="*/ 155 w 720"/>
                <a:gd name="T7" fmla="*/ 44 h 104"/>
                <a:gd name="T8" fmla="*/ 207 w 720"/>
                <a:gd name="T9" fmla="*/ 0 h 104"/>
                <a:gd name="T10" fmla="*/ 258 w 720"/>
                <a:gd name="T11" fmla="*/ 44 h 104"/>
                <a:gd name="T12" fmla="*/ 310 w 720"/>
                <a:gd name="T13" fmla="*/ 0 h 104"/>
                <a:gd name="T14" fmla="*/ 362 w 720"/>
                <a:gd name="T15" fmla="*/ 44 h 104"/>
                <a:gd name="T16" fmla="*/ 413 w 720"/>
                <a:gd name="T17" fmla="*/ 0 h 104"/>
                <a:gd name="T18" fmla="*/ 465 w 720"/>
                <a:gd name="T19" fmla="*/ 44 h 104"/>
                <a:gd name="T20" fmla="*/ 517 w 720"/>
                <a:gd name="T21" fmla="*/ 0 h 104"/>
                <a:gd name="T22" fmla="*/ 568 w 720"/>
                <a:gd name="T23" fmla="*/ 44 h 104"/>
                <a:gd name="T24" fmla="*/ 620 w 720"/>
                <a:gd name="T25" fmla="*/ 22 h 104"/>
                <a:gd name="T26" fmla="*/ 775 w 720"/>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8575">
              <a:solidFill>
                <a:srgbClr val="0000FF"/>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23581" name="Object 29"/>
            <p:cNvGraphicFramePr>
              <a:graphicFrameLocks noChangeAspect="1"/>
            </p:cNvGraphicFramePr>
            <p:nvPr/>
          </p:nvGraphicFramePr>
          <p:xfrm>
            <a:off x="4732" y="712"/>
            <a:ext cx="297" cy="499"/>
          </p:xfrm>
          <a:graphic>
            <a:graphicData uri="http://schemas.openxmlformats.org/presentationml/2006/ole">
              <mc:AlternateContent xmlns:mc="http://schemas.openxmlformats.org/markup-compatibility/2006">
                <mc:Choice xmlns:v="urn:schemas-microsoft-com:vml" Requires="v">
                  <p:oleObj spid="_x0000_s23736" name="公式" r:id="rId18" imgW="247650" imgH="390525" progId="Equation.3">
                    <p:embed/>
                  </p:oleObj>
                </mc:Choice>
                <mc:Fallback>
                  <p:oleObj name="公式" r:id="rId18" imgW="247650" imgH="390525" progId="Equation.3">
                    <p:embed/>
                    <p:pic>
                      <p:nvPicPr>
                        <p:cNvPr id="0" name="Picture 1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32" y="712"/>
                          <a:ext cx="29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2" name="Object 30"/>
            <p:cNvGraphicFramePr>
              <a:graphicFrameLocks noChangeAspect="1"/>
            </p:cNvGraphicFramePr>
            <p:nvPr/>
          </p:nvGraphicFramePr>
          <p:xfrm>
            <a:off x="4672" y="1959"/>
            <a:ext cx="352" cy="247"/>
          </p:xfrm>
          <a:graphic>
            <a:graphicData uri="http://schemas.openxmlformats.org/presentationml/2006/ole">
              <mc:AlternateContent xmlns:mc="http://schemas.openxmlformats.org/markup-compatibility/2006">
                <mc:Choice xmlns:v="urn:schemas-microsoft-com:vml" Requires="v">
                  <p:oleObj spid="_x0000_s23737" name="公式" r:id="rId20" imgW="253670" imgH="177569" progId="Equation.3">
                    <p:embed/>
                  </p:oleObj>
                </mc:Choice>
                <mc:Fallback>
                  <p:oleObj name="公式" r:id="rId20" imgW="253670" imgH="177569" progId="Equation.3">
                    <p:embed/>
                    <p:pic>
                      <p:nvPicPr>
                        <p:cNvPr id="0" name="Picture 1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72" y="1959"/>
                          <a:ext cx="35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3759" name="Group 31"/>
          <p:cNvGrpSpPr>
            <a:grpSpLocks/>
          </p:cNvGrpSpPr>
          <p:nvPr/>
        </p:nvGrpSpPr>
        <p:grpSpPr bwMode="auto">
          <a:xfrm>
            <a:off x="971550" y="4103688"/>
            <a:ext cx="6624638" cy="981075"/>
            <a:chOff x="612" y="2568"/>
            <a:chExt cx="4173" cy="618"/>
          </a:xfrm>
        </p:grpSpPr>
        <p:grpSp>
          <p:nvGrpSpPr>
            <p:cNvPr id="23566" name="Group 32"/>
            <p:cNvGrpSpPr>
              <a:grpSpLocks/>
            </p:cNvGrpSpPr>
            <p:nvPr/>
          </p:nvGrpSpPr>
          <p:grpSpPr bwMode="auto">
            <a:xfrm>
              <a:off x="612" y="2568"/>
              <a:ext cx="4173" cy="589"/>
              <a:chOff x="2018" y="2387"/>
              <a:chExt cx="2041" cy="546"/>
            </a:xfrm>
          </p:grpSpPr>
          <p:sp>
            <p:nvSpPr>
              <p:cNvPr id="23568"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69"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70"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3571"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23567" name="Object 37"/>
            <p:cNvGraphicFramePr>
              <a:graphicFrameLocks noChangeAspect="1"/>
            </p:cNvGraphicFramePr>
            <p:nvPr/>
          </p:nvGraphicFramePr>
          <p:xfrm>
            <a:off x="703" y="2614"/>
            <a:ext cx="4074" cy="572"/>
          </p:xfrm>
          <a:graphic>
            <a:graphicData uri="http://schemas.openxmlformats.org/presentationml/2006/ole">
              <mc:AlternateContent xmlns:mc="http://schemas.openxmlformats.org/markup-compatibility/2006">
                <mc:Choice xmlns:v="urn:schemas-microsoft-com:vml" Requires="v">
                  <p:oleObj spid="_x0000_s23738" name="Equation" r:id="rId22" imgW="2768600" imgH="444500" progId="Equation.3">
                    <p:embed/>
                  </p:oleObj>
                </mc:Choice>
                <mc:Fallback>
                  <p:oleObj name="Equation" r:id="rId22" imgW="2768600" imgH="444500" progId="Equation.3">
                    <p:embed/>
                    <p:pic>
                      <p:nvPicPr>
                        <p:cNvPr id="0" name="Picture 17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3" y="2614"/>
                          <a:ext cx="4074" cy="57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Effect transition="in" filter="wipe(left)">
                                      <p:cBhvr>
                                        <p:cTn id="7" dur="500"/>
                                        <p:tgtEl>
                                          <p:spTgt spid="73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8">
                                            <p:txEl>
                                              <p:pRg st="0" end="0"/>
                                            </p:txEl>
                                          </p:spTgt>
                                        </p:tgtEl>
                                        <p:attrNameLst>
                                          <p:attrName>style.visibility</p:attrName>
                                        </p:attrNameLst>
                                      </p:cBhvr>
                                      <p:to>
                                        <p:strVal val="visible"/>
                                      </p:to>
                                    </p:set>
                                    <p:animEffect transition="in" filter="wipe(left)">
                                      <p:cBhvr>
                                        <p:cTn id="12" dur="500"/>
                                        <p:tgtEl>
                                          <p:spTgt spid="7373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47"/>
                                        </p:tgtEl>
                                        <p:attrNameLst>
                                          <p:attrName>style.visibility</p:attrName>
                                        </p:attrNameLst>
                                      </p:cBhvr>
                                      <p:to>
                                        <p:strVal val="visible"/>
                                      </p:to>
                                    </p:set>
                                    <p:animEffect transition="in" filter="wipe(left)">
                                      <p:cBhvr>
                                        <p:cTn id="17" dur="500"/>
                                        <p:tgtEl>
                                          <p:spTgt spid="73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40">
                                            <p:txEl>
                                              <p:pRg st="0" end="0"/>
                                            </p:txEl>
                                          </p:spTgt>
                                        </p:tgtEl>
                                        <p:attrNameLst>
                                          <p:attrName>style.visibility</p:attrName>
                                        </p:attrNameLst>
                                      </p:cBhvr>
                                      <p:to>
                                        <p:strVal val="visible"/>
                                      </p:to>
                                    </p:set>
                                    <p:animEffect transition="in" filter="wipe(left)">
                                      <p:cBhvr>
                                        <p:cTn id="22" dur="500"/>
                                        <p:tgtEl>
                                          <p:spTgt spid="7374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3741"/>
                                        </p:tgtEl>
                                        <p:attrNameLst>
                                          <p:attrName>style.visibility</p:attrName>
                                        </p:attrNameLst>
                                      </p:cBhvr>
                                      <p:to>
                                        <p:strVal val="visible"/>
                                      </p:to>
                                    </p:set>
                                    <p:animEffect transition="in" filter="wipe(left)">
                                      <p:cBhvr>
                                        <p:cTn id="27" dur="500"/>
                                        <p:tgtEl>
                                          <p:spTgt spid="737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3745"/>
                                        </p:tgtEl>
                                        <p:attrNameLst>
                                          <p:attrName>style.visibility</p:attrName>
                                        </p:attrNameLst>
                                      </p:cBhvr>
                                      <p:to>
                                        <p:strVal val="visible"/>
                                      </p:to>
                                    </p:set>
                                    <p:animEffect transition="in" filter="wipe(left)">
                                      <p:cBhvr>
                                        <p:cTn id="32" dur="500"/>
                                        <p:tgtEl>
                                          <p:spTgt spid="737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3746"/>
                                        </p:tgtEl>
                                        <p:attrNameLst>
                                          <p:attrName>style.visibility</p:attrName>
                                        </p:attrNameLst>
                                      </p:cBhvr>
                                      <p:to>
                                        <p:strVal val="visible"/>
                                      </p:to>
                                    </p:set>
                                    <p:animEffect transition="in" filter="wipe(left)">
                                      <p:cBhvr>
                                        <p:cTn id="37" dur="500"/>
                                        <p:tgtEl>
                                          <p:spTgt spid="737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742">
                                            <p:txEl>
                                              <p:pRg st="0" end="0"/>
                                            </p:txEl>
                                          </p:spTgt>
                                        </p:tgtEl>
                                        <p:attrNameLst>
                                          <p:attrName>style.visibility</p:attrName>
                                        </p:attrNameLst>
                                      </p:cBhvr>
                                      <p:to>
                                        <p:strVal val="visible"/>
                                      </p:to>
                                    </p:set>
                                    <p:animEffect transition="in" filter="wipe(left)">
                                      <p:cBhvr>
                                        <p:cTn id="42" dur="500"/>
                                        <p:tgtEl>
                                          <p:spTgt spid="7374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3759"/>
                                        </p:tgtEl>
                                        <p:attrNameLst>
                                          <p:attrName>style.visibility</p:attrName>
                                        </p:attrNameLst>
                                      </p:cBhvr>
                                      <p:to>
                                        <p:strVal val="visible"/>
                                      </p:to>
                                    </p:set>
                                    <p:animEffect transition="in" filter="wipe(left)">
                                      <p:cBhvr>
                                        <p:cTn id="47" dur="500"/>
                                        <p:tgtEl>
                                          <p:spTgt spid="737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743">
                                            <p:txEl>
                                              <p:pRg st="0" end="0"/>
                                            </p:txEl>
                                          </p:spTgt>
                                        </p:tgtEl>
                                        <p:attrNameLst>
                                          <p:attrName>style.visibility</p:attrName>
                                        </p:attrNameLst>
                                      </p:cBhvr>
                                      <p:to>
                                        <p:strVal val="visible"/>
                                      </p:to>
                                    </p:set>
                                    <p:animEffect transition="in" filter="wipe(left)">
                                      <p:cBhvr>
                                        <p:cTn id="52" dur="500"/>
                                        <p:tgtEl>
                                          <p:spTgt spid="7374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3731"/>
                                        </p:tgtEl>
                                        <p:attrNameLst>
                                          <p:attrName>style.visibility</p:attrName>
                                        </p:attrNameLst>
                                      </p:cBhvr>
                                      <p:to>
                                        <p:strVal val="visible"/>
                                      </p:to>
                                    </p:set>
                                    <p:animEffect transition="in" filter="wipe(left)">
                                      <p:cBhvr>
                                        <p:cTn id="57" dur="500"/>
                                        <p:tgtEl>
                                          <p:spTgt spid="737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744"/>
                                        </p:tgtEl>
                                        <p:attrNameLst>
                                          <p:attrName>style.visibility</p:attrName>
                                        </p:attrNameLst>
                                      </p:cBhvr>
                                      <p:to>
                                        <p:strVal val="visible"/>
                                      </p:to>
                                    </p:set>
                                    <p:animEffect transition="in" filter="wipe(left)">
                                      <p:cBhvr>
                                        <p:cTn id="62" dur="500"/>
                                        <p:tgtEl>
                                          <p:spTgt spid="73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build="p" autoUpdateAnimBg="0"/>
      <p:bldP spid="73739" grpId="0" autoUpdateAnimBg="0"/>
      <p:bldP spid="73740" grpId="0" build="p" autoUpdateAnimBg="0"/>
      <p:bldP spid="73742" grpId="0" build="p" autoUpdateAnimBg="0"/>
      <p:bldP spid="73743" grpId="0" build="p" autoUpdateAnimBg="0"/>
      <p:bldP spid="7374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465138" y="565150"/>
            <a:ext cx="4919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光电效应与康普顿效应的异同：</a:t>
            </a:r>
          </a:p>
        </p:txBody>
      </p:sp>
      <p:grpSp>
        <p:nvGrpSpPr>
          <p:cNvPr id="92165" name="Group 5"/>
          <p:cNvGrpSpPr>
            <a:grpSpLocks/>
          </p:cNvGrpSpPr>
          <p:nvPr/>
        </p:nvGrpSpPr>
        <p:grpSpPr bwMode="auto">
          <a:xfrm>
            <a:off x="892175" y="1930400"/>
            <a:ext cx="6646863" cy="877888"/>
            <a:chOff x="562" y="1216"/>
            <a:chExt cx="4187" cy="553"/>
          </a:xfrm>
        </p:grpSpPr>
        <p:sp>
          <p:nvSpPr>
            <p:cNvPr id="24603" name="Rectangle 6"/>
            <p:cNvSpPr>
              <a:spLocks noChangeArrowheads="1"/>
            </p:cNvSpPr>
            <p:nvPr/>
          </p:nvSpPr>
          <p:spPr bwMode="auto">
            <a:xfrm>
              <a:off x="562" y="1246"/>
              <a:ext cx="69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入射光</a:t>
              </a:r>
            </a:p>
            <a:p>
              <a:pPr hangingPunct="1">
                <a:lnSpc>
                  <a:spcPct val="100000"/>
                </a:lnSpc>
                <a:buClrTx/>
                <a:buSzTx/>
                <a:buFontTx/>
                <a:buNone/>
              </a:pPr>
              <a:r>
                <a:rPr kumimoji="1" lang="zh-CN" altLang="en-US">
                  <a:solidFill>
                    <a:schemeClr val="tx1"/>
                  </a:solidFill>
                  <a:ea typeface="华文楷体" panose="02010600040101010101" pitchFamily="2" charset="-122"/>
                </a:rPr>
                <a:t>的能量</a:t>
              </a:r>
            </a:p>
          </p:txBody>
        </p:sp>
        <p:sp>
          <p:nvSpPr>
            <p:cNvPr id="24604" name="Rectangle 7"/>
            <p:cNvSpPr>
              <a:spLocks noChangeArrowheads="1"/>
            </p:cNvSpPr>
            <p:nvPr/>
          </p:nvSpPr>
          <p:spPr bwMode="auto">
            <a:xfrm>
              <a:off x="3925" y="123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X</a:t>
              </a:r>
              <a:r>
                <a:rPr kumimoji="1" lang="zh-CN" altLang="en-US">
                  <a:solidFill>
                    <a:schemeClr val="tx1"/>
                  </a:solidFill>
                  <a:ea typeface="华文楷体" panose="02010600040101010101" pitchFamily="2" charset="-122"/>
                </a:rPr>
                <a:t>射线</a:t>
              </a:r>
            </a:p>
          </p:txBody>
        </p:sp>
        <p:sp>
          <p:nvSpPr>
            <p:cNvPr id="24605" name="Rectangle 8"/>
            <p:cNvSpPr>
              <a:spLocks noChangeArrowheads="1"/>
            </p:cNvSpPr>
            <p:nvPr/>
          </p:nvSpPr>
          <p:spPr bwMode="auto">
            <a:xfrm>
              <a:off x="1922" y="121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可见光</a:t>
              </a:r>
            </a:p>
          </p:txBody>
        </p:sp>
        <p:graphicFrame>
          <p:nvGraphicFramePr>
            <p:cNvPr id="24606" name="Object 9"/>
            <p:cNvGraphicFramePr>
              <a:graphicFrameLocks noChangeAspect="1"/>
            </p:cNvGraphicFramePr>
            <p:nvPr/>
          </p:nvGraphicFramePr>
          <p:xfrm>
            <a:off x="1817" y="1500"/>
            <a:ext cx="955" cy="223"/>
          </p:xfrm>
          <a:graphic>
            <a:graphicData uri="http://schemas.openxmlformats.org/presentationml/2006/ole">
              <mc:AlternateContent xmlns:mc="http://schemas.openxmlformats.org/markup-compatibility/2006">
                <mc:Choice xmlns:v="urn:schemas-microsoft-com:vml" Requires="v">
                  <p:oleObj spid="_x0000_s24636" name="公式" r:id="rId3" imgW="761669" imgH="177723" progId="Equation.3">
                    <p:embed/>
                  </p:oleObj>
                </mc:Choice>
                <mc:Fallback>
                  <p:oleObj name="公式" r:id="rId3" imgW="761669" imgH="177723"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 y="1500"/>
                          <a:ext cx="955"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7" name="Object 10"/>
            <p:cNvGraphicFramePr>
              <a:graphicFrameLocks noChangeAspect="1"/>
            </p:cNvGraphicFramePr>
            <p:nvPr/>
          </p:nvGraphicFramePr>
          <p:xfrm>
            <a:off x="3715" y="1510"/>
            <a:ext cx="1034" cy="255"/>
          </p:xfrm>
          <a:graphic>
            <a:graphicData uri="http://schemas.openxmlformats.org/presentationml/2006/ole">
              <mc:AlternateContent xmlns:mc="http://schemas.openxmlformats.org/markup-compatibility/2006">
                <mc:Choice xmlns:v="urn:schemas-microsoft-com:vml" Requires="v">
                  <p:oleObj spid="_x0000_s24637" name="公式" r:id="rId5" imgW="825500" imgH="203200" progId="Equation.3">
                    <p:embed/>
                  </p:oleObj>
                </mc:Choice>
                <mc:Fallback>
                  <p:oleObj name="公式" r:id="rId5" imgW="825500" imgH="20320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 y="1510"/>
                          <a:ext cx="1034"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171" name="Group 11"/>
          <p:cNvGrpSpPr>
            <a:grpSpLocks/>
          </p:cNvGrpSpPr>
          <p:nvPr/>
        </p:nvGrpSpPr>
        <p:grpSpPr bwMode="auto">
          <a:xfrm>
            <a:off x="725488" y="3000375"/>
            <a:ext cx="6845300" cy="487363"/>
            <a:chOff x="457" y="1890"/>
            <a:chExt cx="4312" cy="307"/>
          </a:xfrm>
        </p:grpSpPr>
        <p:sp>
          <p:nvSpPr>
            <p:cNvPr id="24600" name="Text Box 12"/>
            <p:cNvSpPr txBox="1">
              <a:spLocks noChangeArrowheads="1"/>
            </p:cNvSpPr>
            <p:nvPr/>
          </p:nvSpPr>
          <p:spPr bwMode="auto">
            <a:xfrm>
              <a:off x="457" y="1901"/>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电子模型</a:t>
              </a:r>
            </a:p>
          </p:txBody>
        </p:sp>
        <p:sp>
          <p:nvSpPr>
            <p:cNvPr id="24601" name="Text Box 13"/>
            <p:cNvSpPr txBox="1">
              <a:spLocks noChangeArrowheads="1"/>
            </p:cNvSpPr>
            <p:nvPr/>
          </p:nvSpPr>
          <p:spPr bwMode="auto">
            <a:xfrm>
              <a:off x="1772" y="1909"/>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束缚电子</a:t>
              </a:r>
            </a:p>
          </p:txBody>
        </p:sp>
        <p:sp>
          <p:nvSpPr>
            <p:cNvPr id="24602" name="Text Box 14"/>
            <p:cNvSpPr txBox="1">
              <a:spLocks noChangeArrowheads="1"/>
            </p:cNvSpPr>
            <p:nvPr/>
          </p:nvSpPr>
          <p:spPr bwMode="auto">
            <a:xfrm>
              <a:off x="3800" y="1890"/>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自由电子</a:t>
              </a:r>
            </a:p>
          </p:txBody>
        </p:sp>
      </p:grpSp>
      <p:grpSp>
        <p:nvGrpSpPr>
          <p:cNvPr id="92175" name="Group 15"/>
          <p:cNvGrpSpPr>
            <a:grpSpLocks/>
          </p:cNvGrpSpPr>
          <p:nvPr/>
        </p:nvGrpSpPr>
        <p:grpSpPr bwMode="auto">
          <a:xfrm>
            <a:off x="692150" y="3562352"/>
            <a:ext cx="7677150" cy="795338"/>
            <a:chOff x="436" y="2244"/>
            <a:chExt cx="4836" cy="501"/>
          </a:xfrm>
        </p:grpSpPr>
        <p:sp>
          <p:nvSpPr>
            <p:cNvPr id="24597" name="Text Box 16"/>
            <p:cNvSpPr txBox="1">
              <a:spLocks noChangeArrowheads="1"/>
            </p:cNvSpPr>
            <p:nvPr/>
          </p:nvSpPr>
          <p:spPr bwMode="auto">
            <a:xfrm>
              <a:off x="436" y="2311"/>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碰撞模型</a:t>
              </a:r>
            </a:p>
          </p:txBody>
        </p:sp>
        <p:sp>
          <p:nvSpPr>
            <p:cNvPr id="24598" name="Text Box 17"/>
            <p:cNvSpPr txBox="1">
              <a:spLocks noChangeArrowheads="1"/>
            </p:cNvSpPr>
            <p:nvPr/>
          </p:nvSpPr>
          <p:spPr bwMode="auto">
            <a:xfrm>
              <a:off x="1607" y="2245"/>
              <a:ext cx="147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完全非弹性碰撞</a:t>
              </a:r>
            </a:p>
            <a:p>
              <a:pPr hangingPunct="1">
                <a:lnSpc>
                  <a:spcPct val="40000"/>
                </a:lnSpc>
                <a:spcBef>
                  <a:spcPct val="50000"/>
                </a:spcBef>
                <a:buClrTx/>
                <a:buSzTx/>
                <a:buFontTx/>
                <a:buNone/>
              </a:pPr>
              <a:r>
                <a:rPr kumimoji="1" lang="zh-CN" altLang="en-US">
                  <a:solidFill>
                    <a:schemeClr val="tx1"/>
                  </a:solidFill>
                  <a:ea typeface="华文楷体" panose="02010600040101010101" pitchFamily="2" charset="-122"/>
                </a:rPr>
                <a:t>完全吸收光子</a:t>
              </a:r>
            </a:p>
          </p:txBody>
        </p:sp>
        <p:sp>
          <p:nvSpPr>
            <p:cNvPr id="24599" name="Text Box 18"/>
            <p:cNvSpPr txBox="1">
              <a:spLocks noChangeArrowheads="1"/>
            </p:cNvSpPr>
            <p:nvPr/>
          </p:nvSpPr>
          <p:spPr bwMode="auto">
            <a:xfrm>
              <a:off x="3608" y="2244"/>
              <a:ext cx="1664"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完全弹性碰撞</a:t>
              </a:r>
            </a:p>
            <a:p>
              <a:pPr hangingPunct="1">
                <a:lnSpc>
                  <a:spcPct val="30000"/>
                </a:lnSpc>
                <a:spcBef>
                  <a:spcPct val="50000"/>
                </a:spcBef>
                <a:buClrTx/>
                <a:buSzTx/>
                <a:buFontTx/>
                <a:buNone/>
              </a:pPr>
              <a:r>
                <a:rPr kumimoji="1" lang="zh-CN" altLang="en-US">
                  <a:solidFill>
                    <a:schemeClr val="tx1"/>
                  </a:solidFill>
                  <a:ea typeface="华文楷体" panose="02010600040101010101" pitchFamily="2" charset="-122"/>
                </a:rPr>
                <a:t>不能完全吸收光子</a:t>
              </a:r>
            </a:p>
          </p:txBody>
        </p:sp>
      </p:grpSp>
      <p:grpSp>
        <p:nvGrpSpPr>
          <p:cNvPr id="92179" name="Group 19"/>
          <p:cNvGrpSpPr>
            <a:grpSpLocks/>
          </p:cNvGrpSpPr>
          <p:nvPr/>
        </p:nvGrpSpPr>
        <p:grpSpPr bwMode="auto">
          <a:xfrm>
            <a:off x="682625" y="4462466"/>
            <a:ext cx="6619875" cy="871538"/>
            <a:chOff x="430" y="2811"/>
            <a:chExt cx="4170" cy="549"/>
          </a:xfrm>
        </p:grpSpPr>
        <p:sp>
          <p:nvSpPr>
            <p:cNvPr id="24594" name="Text Box 20"/>
            <p:cNvSpPr txBox="1">
              <a:spLocks noChangeArrowheads="1"/>
            </p:cNvSpPr>
            <p:nvPr/>
          </p:nvSpPr>
          <p:spPr bwMode="auto">
            <a:xfrm>
              <a:off x="430" y="2962"/>
              <a:ext cx="9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守恒情况</a:t>
              </a:r>
            </a:p>
          </p:txBody>
        </p:sp>
        <p:sp>
          <p:nvSpPr>
            <p:cNvPr id="24595" name="Rectangle 21"/>
            <p:cNvSpPr>
              <a:spLocks noChangeArrowheads="1"/>
            </p:cNvSpPr>
            <p:nvPr/>
          </p:nvSpPr>
          <p:spPr bwMode="auto">
            <a:xfrm>
              <a:off x="1753" y="2811"/>
              <a:ext cx="108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能量守恒</a:t>
              </a:r>
            </a:p>
            <a:p>
              <a:pPr hangingPunct="1">
                <a:lnSpc>
                  <a:spcPct val="100000"/>
                </a:lnSpc>
                <a:buClrTx/>
                <a:buSzTx/>
                <a:buFontTx/>
                <a:buNone/>
              </a:pPr>
              <a:r>
                <a:rPr kumimoji="1" lang="zh-CN" altLang="en-US">
                  <a:solidFill>
                    <a:schemeClr val="tx1"/>
                  </a:solidFill>
                  <a:ea typeface="华文楷体" panose="02010600040101010101" pitchFamily="2" charset="-122"/>
                </a:rPr>
                <a:t>动量不守恒</a:t>
              </a:r>
            </a:p>
          </p:txBody>
        </p:sp>
        <p:sp>
          <p:nvSpPr>
            <p:cNvPr id="24596" name="Rectangle 22"/>
            <p:cNvSpPr>
              <a:spLocks noChangeArrowheads="1"/>
            </p:cNvSpPr>
            <p:nvPr/>
          </p:nvSpPr>
          <p:spPr bwMode="auto">
            <a:xfrm>
              <a:off x="3708" y="2837"/>
              <a:ext cx="89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能量守恒</a:t>
              </a:r>
            </a:p>
            <a:p>
              <a:pPr hangingPunct="1">
                <a:lnSpc>
                  <a:spcPct val="100000"/>
                </a:lnSpc>
                <a:buClrTx/>
                <a:buSzTx/>
                <a:buFontTx/>
                <a:buNone/>
              </a:pPr>
              <a:r>
                <a:rPr kumimoji="1" lang="zh-CN" altLang="en-US">
                  <a:solidFill>
                    <a:schemeClr val="tx1"/>
                  </a:solidFill>
                  <a:ea typeface="华文楷体" panose="02010600040101010101" pitchFamily="2" charset="-122"/>
                </a:rPr>
                <a:t>动量守恒</a:t>
              </a:r>
            </a:p>
          </p:txBody>
        </p:sp>
      </p:grpSp>
      <p:grpSp>
        <p:nvGrpSpPr>
          <p:cNvPr id="92183" name="Group 23"/>
          <p:cNvGrpSpPr>
            <a:grpSpLocks/>
          </p:cNvGrpSpPr>
          <p:nvPr/>
        </p:nvGrpSpPr>
        <p:grpSpPr bwMode="auto">
          <a:xfrm>
            <a:off x="479425" y="1103313"/>
            <a:ext cx="7889875" cy="4987925"/>
            <a:chOff x="302" y="695"/>
            <a:chExt cx="4970" cy="3142"/>
          </a:xfrm>
        </p:grpSpPr>
        <p:sp>
          <p:nvSpPr>
            <p:cNvPr id="24584" name="Line 24"/>
            <p:cNvSpPr>
              <a:spLocks noChangeShapeType="1"/>
            </p:cNvSpPr>
            <p:nvPr/>
          </p:nvSpPr>
          <p:spPr bwMode="auto">
            <a:xfrm>
              <a:off x="445" y="3388"/>
              <a:ext cx="48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24585" name="Group 25"/>
            <p:cNvGrpSpPr>
              <a:grpSpLocks/>
            </p:cNvGrpSpPr>
            <p:nvPr/>
          </p:nvGrpSpPr>
          <p:grpSpPr bwMode="auto">
            <a:xfrm>
              <a:off x="302" y="695"/>
              <a:ext cx="4854" cy="3142"/>
              <a:chOff x="302" y="695"/>
              <a:chExt cx="4854" cy="3142"/>
            </a:xfrm>
          </p:grpSpPr>
          <p:sp>
            <p:nvSpPr>
              <p:cNvPr id="24586" name="Line 26"/>
              <p:cNvSpPr>
                <a:spLocks noChangeShapeType="1"/>
              </p:cNvSpPr>
              <p:nvPr/>
            </p:nvSpPr>
            <p:spPr bwMode="auto">
              <a:xfrm flipV="1">
                <a:off x="302" y="695"/>
                <a:ext cx="4854" cy="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4587" name="Line 27"/>
              <p:cNvSpPr>
                <a:spLocks noChangeShapeType="1"/>
              </p:cNvSpPr>
              <p:nvPr/>
            </p:nvSpPr>
            <p:spPr bwMode="auto">
              <a:xfrm>
                <a:off x="309" y="1168"/>
                <a:ext cx="48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4588" name="Line 28"/>
              <p:cNvSpPr>
                <a:spLocks noChangeShapeType="1"/>
              </p:cNvSpPr>
              <p:nvPr/>
            </p:nvSpPr>
            <p:spPr bwMode="auto">
              <a:xfrm>
                <a:off x="3236" y="713"/>
                <a:ext cx="0" cy="2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4589" name="Line 29"/>
              <p:cNvSpPr>
                <a:spLocks noChangeShapeType="1"/>
              </p:cNvSpPr>
              <p:nvPr/>
            </p:nvSpPr>
            <p:spPr bwMode="auto">
              <a:xfrm flipH="1">
                <a:off x="1383" y="713"/>
                <a:ext cx="3" cy="3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24590" name="Rectangle 30"/>
              <p:cNvSpPr>
                <a:spLocks noChangeArrowheads="1"/>
              </p:cNvSpPr>
              <p:nvPr/>
            </p:nvSpPr>
            <p:spPr bwMode="auto">
              <a:xfrm>
                <a:off x="1780" y="781"/>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光电效应</a:t>
                </a:r>
              </a:p>
            </p:txBody>
          </p:sp>
          <p:sp>
            <p:nvSpPr>
              <p:cNvPr id="24591" name="Rectangle 31"/>
              <p:cNvSpPr>
                <a:spLocks noChangeArrowheads="1"/>
              </p:cNvSpPr>
              <p:nvPr/>
            </p:nvSpPr>
            <p:spPr bwMode="auto">
              <a:xfrm>
                <a:off x="3640" y="781"/>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康普顿效应</a:t>
                </a:r>
              </a:p>
            </p:txBody>
          </p:sp>
          <p:sp>
            <p:nvSpPr>
              <p:cNvPr id="24592" name="Text Box 32"/>
              <p:cNvSpPr txBox="1">
                <a:spLocks noChangeArrowheads="1"/>
              </p:cNvSpPr>
              <p:nvPr/>
            </p:nvSpPr>
            <p:spPr bwMode="auto">
              <a:xfrm>
                <a:off x="1637" y="3464"/>
                <a:ext cx="3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单个电子与单个光子相互作用过程。</a:t>
                </a:r>
              </a:p>
            </p:txBody>
          </p:sp>
          <p:sp>
            <p:nvSpPr>
              <p:cNvPr id="24593" name="Text Box 33"/>
              <p:cNvSpPr txBox="1">
                <a:spLocks noChangeArrowheads="1"/>
              </p:cNvSpPr>
              <p:nvPr/>
            </p:nvSpPr>
            <p:spPr bwMode="auto">
              <a:xfrm>
                <a:off x="476" y="3474"/>
                <a:ext cx="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相同点</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183"/>
                                        </p:tgtEl>
                                        <p:attrNameLst>
                                          <p:attrName>style.visibility</p:attrName>
                                        </p:attrNameLst>
                                      </p:cBhvr>
                                      <p:to>
                                        <p:strVal val="visible"/>
                                      </p:to>
                                    </p:set>
                                    <p:animEffect transition="in" filter="wipe(up)">
                                      <p:cBhvr>
                                        <p:cTn id="12" dur="500"/>
                                        <p:tgtEl>
                                          <p:spTgt spid="92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wipe(left)">
                                      <p:cBhvr>
                                        <p:cTn id="17" dur="500"/>
                                        <p:tgtEl>
                                          <p:spTgt spid="92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171"/>
                                        </p:tgtEl>
                                        <p:attrNameLst>
                                          <p:attrName>style.visibility</p:attrName>
                                        </p:attrNameLst>
                                      </p:cBhvr>
                                      <p:to>
                                        <p:strVal val="visible"/>
                                      </p:to>
                                    </p:set>
                                    <p:animEffect transition="in" filter="wipe(left)">
                                      <p:cBhvr>
                                        <p:cTn id="22" dur="500"/>
                                        <p:tgtEl>
                                          <p:spTgt spid="921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75"/>
                                        </p:tgtEl>
                                        <p:attrNameLst>
                                          <p:attrName>style.visibility</p:attrName>
                                        </p:attrNameLst>
                                      </p:cBhvr>
                                      <p:to>
                                        <p:strVal val="visible"/>
                                      </p:to>
                                    </p:set>
                                    <p:animEffect transition="in" filter="wipe(left)">
                                      <p:cBhvr>
                                        <p:cTn id="27" dur="500"/>
                                        <p:tgtEl>
                                          <p:spTgt spid="92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179"/>
                                        </p:tgtEl>
                                        <p:attrNameLst>
                                          <p:attrName>style.visibility</p:attrName>
                                        </p:attrNameLst>
                                      </p:cBhvr>
                                      <p:to>
                                        <p:strVal val="visible"/>
                                      </p:to>
                                    </p:set>
                                    <p:animEffect transition="in" filter="wipe(left)">
                                      <p:cBhvr>
                                        <p:cTn id="32" dur="500"/>
                                        <p:tgtEl>
                                          <p:spTgt spid="9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466725" y="1073150"/>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sym typeface="Symbol" pitchFamily="18" charset="2"/>
              </a:rPr>
              <a:t>1</a:t>
            </a:r>
            <a:r>
              <a:rPr kumimoji="1" lang="zh-CN" altLang="en-US">
                <a:solidFill>
                  <a:schemeClr val="tx1"/>
                </a:solidFill>
                <a:ea typeface="华文楷体" panose="02010600040101010101" pitchFamily="2" charset="-122"/>
                <a:sym typeface="Symbol" pitchFamily="18" charset="2"/>
              </a:rPr>
              <a:t>、普朗克能量子假说</a:t>
            </a:r>
          </a:p>
        </p:txBody>
      </p:sp>
      <p:sp>
        <p:nvSpPr>
          <p:cNvPr id="25603" name="Text Box 5"/>
          <p:cNvSpPr txBox="1">
            <a:spLocks noChangeArrowheads="1"/>
          </p:cNvSpPr>
          <p:nvPr/>
        </p:nvSpPr>
        <p:spPr bwMode="auto">
          <a:xfrm>
            <a:off x="2209800" y="1530350"/>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能量子：</a:t>
            </a:r>
          </a:p>
        </p:txBody>
      </p:sp>
      <p:graphicFrame>
        <p:nvGraphicFramePr>
          <p:cNvPr id="25604" name="Object 6"/>
          <p:cNvGraphicFramePr>
            <a:graphicFrameLocks noChangeAspect="1"/>
          </p:cNvGraphicFramePr>
          <p:nvPr>
            <p:extLst>
              <p:ext uri="{D42A27DB-BD31-4B8C-83A1-F6EECF244321}">
                <p14:modId xmlns:p14="http://schemas.microsoft.com/office/powerpoint/2010/main" val="1781414097"/>
              </p:ext>
            </p:extLst>
          </p:nvPr>
        </p:nvGraphicFramePr>
        <p:xfrm>
          <a:off x="5349875" y="1601788"/>
          <a:ext cx="2403475" cy="431800"/>
        </p:xfrm>
        <a:graphic>
          <a:graphicData uri="http://schemas.openxmlformats.org/presentationml/2006/ole">
            <mc:AlternateContent xmlns:mc="http://schemas.openxmlformats.org/markup-compatibility/2006">
              <mc:Choice xmlns:v="urn:schemas-microsoft-com:vml" Requires="v">
                <p:oleObj spid="_x0000_s25703" name="公式" r:id="rId3" imgW="1129810" imgH="203112" progId="Equation.3">
                  <p:embed/>
                </p:oleObj>
              </mc:Choice>
              <mc:Fallback>
                <p:oleObj name="公式" r:id="rId3" imgW="1129810" imgH="203112"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75" y="1601788"/>
                        <a:ext cx="24034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5" name="Rectangle 7"/>
          <p:cNvSpPr>
            <a:spLocks noChangeArrowheads="1"/>
          </p:cNvSpPr>
          <p:nvPr/>
        </p:nvSpPr>
        <p:spPr bwMode="auto">
          <a:xfrm>
            <a:off x="515938" y="2006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、光电效应</a:t>
            </a:r>
          </a:p>
        </p:txBody>
      </p:sp>
      <p:sp>
        <p:nvSpPr>
          <p:cNvPr id="25606" name="Text Box 8"/>
          <p:cNvSpPr txBox="1">
            <a:spLocks noChangeArrowheads="1"/>
          </p:cNvSpPr>
          <p:nvPr/>
        </p:nvSpPr>
        <p:spPr bwMode="auto">
          <a:xfrm>
            <a:off x="841375" y="2657475"/>
            <a:ext cx="3786188"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76200">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爱因斯坦光电效应方程</a:t>
            </a:r>
          </a:p>
        </p:txBody>
      </p:sp>
      <p:sp>
        <p:nvSpPr>
          <p:cNvPr id="25607" name="Text Box 9"/>
          <p:cNvSpPr txBox="1">
            <a:spLocks noChangeArrowheads="1"/>
          </p:cNvSpPr>
          <p:nvPr/>
        </p:nvSpPr>
        <p:spPr bwMode="auto">
          <a:xfrm>
            <a:off x="2965450" y="4232275"/>
            <a:ext cx="204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红限频率：</a:t>
            </a:r>
          </a:p>
        </p:txBody>
      </p:sp>
      <p:sp>
        <p:nvSpPr>
          <p:cNvPr id="25608" name="Rectangle 10"/>
          <p:cNvSpPr>
            <a:spLocks noChangeArrowheads="1"/>
          </p:cNvSpPr>
          <p:nvPr/>
        </p:nvSpPr>
        <p:spPr bwMode="auto">
          <a:xfrm>
            <a:off x="481013" y="4530725"/>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、康普顿效应</a:t>
            </a:r>
          </a:p>
        </p:txBody>
      </p:sp>
      <p:sp>
        <p:nvSpPr>
          <p:cNvPr id="25609" name="Text Box 11"/>
          <p:cNvSpPr txBox="1">
            <a:spLocks noChangeArrowheads="1"/>
          </p:cNvSpPr>
          <p:nvPr/>
        </p:nvSpPr>
        <p:spPr bwMode="auto">
          <a:xfrm>
            <a:off x="841375" y="3522663"/>
            <a:ext cx="44767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90000"/>
              </a:lnSpc>
              <a:spcBef>
                <a:spcPct val="50000"/>
              </a:spcBef>
              <a:buClrTx/>
              <a:buSzTx/>
              <a:buFontTx/>
              <a:buNone/>
            </a:pPr>
            <a:r>
              <a:rPr kumimoji="1" lang="zh-CN" altLang="en-US">
                <a:solidFill>
                  <a:schemeClr val="tx1"/>
                </a:solidFill>
                <a:ea typeface="华文楷体" panose="02010600040101010101" pitchFamily="2" charset="-122"/>
              </a:rPr>
              <a:t>遏止电压与最大初动能的关系</a:t>
            </a:r>
          </a:p>
        </p:txBody>
      </p:sp>
      <p:graphicFrame>
        <p:nvGraphicFramePr>
          <p:cNvPr id="25610" name="Object 12"/>
          <p:cNvGraphicFramePr>
            <a:graphicFrameLocks noChangeAspect="1"/>
          </p:cNvGraphicFramePr>
          <p:nvPr>
            <p:extLst>
              <p:ext uri="{D42A27DB-BD31-4B8C-83A1-F6EECF244321}">
                <p14:modId xmlns:p14="http://schemas.microsoft.com/office/powerpoint/2010/main" val="3060637597"/>
              </p:ext>
            </p:extLst>
          </p:nvPr>
        </p:nvGraphicFramePr>
        <p:xfrm>
          <a:off x="1417638" y="5033963"/>
          <a:ext cx="6610350" cy="869950"/>
        </p:xfrm>
        <a:graphic>
          <a:graphicData uri="http://schemas.openxmlformats.org/presentationml/2006/ole">
            <mc:AlternateContent xmlns:mc="http://schemas.openxmlformats.org/markup-compatibility/2006">
              <mc:Choice xmlns:v="urn:schemas-microsoft-com:vml" Requires="v">
                <p:oleObj spid="_x0000_s25704" name="Equation" r:id="rId5" imgW="2768600" imgH="444500" progId="Equation.3">
                  <p:embed/>
                </p:oleObj>
              </mc:Choice>
              <mc:Fallback>
                <p:oleObj name="Equation" r:id="rId5" imgW="2768600" imgH="444500"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7638" y="5033963"/>
                        <a:ext cx="6610350" cy="869950"/>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1" name="Object 13"/>
          <p:cNvGraphicFramePr>
            <a:graphicFrameLocks noChangeAspect="1"/>
          </p:cNvGraphicFramePr>
          <p:nvPr>
            <p:extLst>
              <p:ext uri="{D42A27DB-BD31-4B8C-83A1-F6EECF244321}">
                <p14:modId xmlns:p14="http://schemas.microsoft.com/office/powerpoint/2010/main" val="2871748352"/>
              </p:ext>
            </p:extLst>
          </p:nvPr>
        </p:nvGraphicFramePr>
        <p:xfrm>
          <a:off x="3635375" y="1563688"/>
          <a:ext cx="1366838" cy="542925"/>
        </p:xfrm>
        <a:graphic>
          <a:graphicData uri="http://schemas.openxmlformats.org/presentationml/2006/ole">
            <mc:AlternateContent xmlns:mc="http://schemas.openxmlformats.org/markup-compatibility/2006">
              <mc:Choice xmlns:v="urn:schemas-microsoft-com:vml" Requires="v">
                <p:oleObj spid="_x0000_s25705" name="公式" r:id="rId7" imgW="533169" imgH="228501" progId="Equation.3">
                  <p:embed/>
                </p:oleObj>
              </mc:Choice>
              <mc:Fallback>
                <p:oleObj name="公式" r:id="rId7" imgW="533169" imgH="228501" progId="Equation.3">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1563688"/>
                        <a:ext cx="1366838" cy="542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2" name="Object 14"/>
          <p:cNvGraphicFramePr>
            <a:graphicFrameLocks noChangeAspect="1"/>
          </p:cNvGraphicFramePr>
          <p:nvPr>
            <p:extLst>
              <p:ext uri="{D42A27DB-BD31-4B8C-83A1-F6EECF244321}">
                <p14:modId xmlns:p14="http://schemas.microsoft.com/office/powerpoint/2010/main" val="812265832"/>
              </p:ext>
            </p:extLst>
          </p:nvPr>
        </p:nvGraphicFramePr>
        <p:xfrm>
          <a:off x="4441825" y="2466975"/>
          <a:ext cx="2519363" cy="873125"/>
        </p:xfrm>
        <a:graphic>
          <a:graphicData uri="http://schemas.openxmlformats.org/presentationml/2006/ole">
            <mc:AlternateContent xmlns:mc="http://schemas.openxmlformats.org/markup-compatibility/2006">
              <mc:Choice xmlns:v="urn:schemas-microsoft-com:vml" Requires="v">
                <p:oleObj spid="_x0000_s25706" name="Equation" r:id="rId9" imgW="1053643" imgH="406224" progId="Equation.3">
                  <p:embed/>
                </p:oleObj>
              </mc:Choice>
              <mc:Fallback>
                <p:oleObj name="Equation" r:id="rId9" imgW="1053643" imgH="406224" progId="Equation.3">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1825" y="2466975"/>
                        <a:ext cx="2519363" cy="873125"/>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3" name="Object 15"/>
          <p:cNvGraphicFramePr>
            <a:graphicFrameLocks noChangeAspect="1"/>
          </p:cNvGraphicFramePr>
          <p:nvPr>
            <p:extLst>
              <p:ext uri="{D42A27DB-BD31-4B8C-83A1-F6EECF244321}">
                <p14:modId xmlns:p14="http://schemas.microsoft.com/office/powerpoint/2010/main" val="1746257346"/>
              </p:ext>
            </p:extLst>
          </p:nvPr>
        </p:nvGraphicFramePr>
        <p:xfrm>
          <a:off x="4643438" y="4170363"/>
          <a:ext cx="1468437" cy="688975"/>
        </p:xfrm>
        <a:graphic>
          <a:graphicData uri="http://schemas.openxmlformats.org/presentationml/2006/ole">
            <mc:AlternateContent xmlns:mc="http://schemas.openxmlformats.org/markup-compatibility/2006">
              <mc:Choice xmlns:v="urn:schemas-microsoft-com:vml" Requires="v">
                <p:oleObj spid="_x0000_s25707" name="公式" r:id="rId11" imgW="558558" imgH="304668" progId="Equation.3">
                  <p:embed/>
                </p:oleObj>
              </mc:Choice>
              <mc:Fallback>
                <p:oleObj name="公式" r:id="rId11" imgW="558558" imgH="304668" progId="Equation.3">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4170363"/>
                        <a:ext cx="1468437" cy="688975"/>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14" name="Group 16"/>
          <p:cNvGrpSpPr>
            <a:grpSpLocks noChangeAspect="1"/>
          </p:cNvGrpSpPr>
          <p:nvPr/>
        </p:nvGrpSpPr>
        <p:grpSpPr bwMode="auto">
          <a:xfrm>
            <a:off x="5305425" y="3319462"/>
            <a:ext cx="2232025" cy="877728"/>
            <a:chOff x="3289" y="1884"/>
            <a:chExt cx="1479" cy="582"/>
          </a:xfrm>
        </p:grpSpPr>
        <p:sp>
          <p:nvSpPr>
            <p:cNvPr id="25623" name="AutoShape 17"/>
            <p:cNvSpPr>
              <a:spLocks noChangeAspect="1" noChangeArrowheads="1" noTextEdit="1"/>
            </p:cNvSpPr>
            <p:nvPr/>
          </p:nvSpPr>
          <p:spPr bwMode="auto">
            <a:xfrm>
              <a:off x="3289" y="1884"/>
              <a:ext cx="1479"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华文楷体" panose="02010600040101010101" pitchFamily="2" charset="-122"/>
              </a:endParaRPr>
            </a:p>
          </p:txBody>
        </p:sp>
        <p:sp>
          <p:nvSpPr>
            <p:cNvPr id="25624" name="Line 18"/>
            <p:cNvSpPr>
              <a:spLocks noChangeShapeType="1"/>
            </p:cNvSpPr>
            <p:nvPr/>
          </p:nvSpPr>
          <p:spPr bwMode="auto">
            <a:xfrm>
              <a:off x="3330" y="2172"/>
              <a:ext cx="14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华文楷体" panose="02010600040101010101" pitchFamily="2" charset="-122"/>
              </a:endParaRPr>
            </a:p>
          </p:txBody>
        </p:sp>
        <p:sp>
          <p:nvSpPr>
            <p:cNvPr id="25625" name="Rectangle 19"/>
            <p:cNvSpPr>
              <a:spLocks noChangeArrowheads="1"/>
            </p:cNvSpPr>
            <p:nvPr/>
          </p:nvSpPr>
          <p:spPr bwMode="auto">
            <a:xfrm>
              <a:off x="4653" y="2170"/>
              <a:ext cx="6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1500" i="1">
                  <a:solidFill>
                    <a:srgbClr val="000000"/>
                  </a:solidFill>
                  <a:ea typeface="华文楷体" panose="02010600040101010101" pitchFamily="2" charset="-122"/>
                </a:rPr>
                <a:t>a</a:t>
              </a:r>
              <a:endParaRPr kumimoji="1" lang="en-US" altLang="zh-CN">
                <a:solidFill>
                  <a:schemeClr val="tx1"/>
                </a:solidFill>
                <a:ea typeface="华文楷体" panose="02010600040101010101" pitchFamily="2" charset="-122"/>
              </a:endParaRPr>
            </a:p>
          </p:txBody>
        </p:sp>
        <p:sp>
          <p:nvSpPr>
            <p:cNvPr id="25626" name="Rectangle 20"/>
            <p:cNvSpPr>
              <a:spLocks noChangeArrowheads="1"/>
            </p:cNvSpPr>
            <p:nvPr/>
          </p:nvSpPr>
          <p:spPr bwMode="auto">
            <a:xfrm>
              <a:off x="3877" y="2170"/>
              <a:ext cx="9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1500" i="1">
                  <a:solidFill>
                    <a:srgbClr val="000000"/>
                  </a:solidFill>
                  <a:ea typeface="华文楷体" panose="02010600040101010101" pitchFamily="2" charset="-122"/>
                </a:rPr>
                <a:t>m</a:t>
              </a:r>
              <a:endParaRPr kumimoji="1" lang="en-US" altLang="zh-CN">
                <a:solidFill>
                  <a:schemeClr val="tx1"/>
                </a:solidFill>
                <a:ea typeface="华文楷体" panose="02010600040101010101" pitchFamily="2" charset="-122"/>
              </a:endParaRPr>
            </a:p>
          </p:txBody>
        </p:sp>
        <p:sp>
          <p:nvSpPr>
            <p:cNvPr id="25627" name="Rectangle 21"/>
            <p:cNvSpPr>
              <a:spLocks noChangeArrowheads="1"/>
            </p:cNvSpPr>
            <p:nvPr/>
          </p:nvSpPr>
          <p:spPr bwMode="auto">
            <a:xfrm>
              <a:off x="4354" y="2044"/>
              <a:ext cx="2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600" i="1">
                  <a:solidFill>
                    <a:srgbClr val="000000"/>
                  </a:solidFill>
                  <a:ea typeface="华文楷体" panose="02010600040101010101" pitchFamily="2" charset="-122"/>
                </a:rPr>
                <a:t>eU</a:t>
              </a:r>
              <a:endParaRPr kumimoji="1" lang="en-US" altLang="zh-CN">
                <a:solidFill>
                  <a:schemeClr val="tx1"/>
                </a:solidFill>
                <a:ea typeface="华文楷体" panose="02010600040101010101" pitchFamily="2" charset="-122"/>
              </a:endParaRPr>
            </a:p>
          </p:txBody>
        </p:sp>
        <p:sp>
          <p:nvSpPr>
            <p:cNvPr id="25628" name="Rectangle 22"/>
            <p:cNvSpPr>
              <a:spLocks noChangeArrowheads="1"/>
            </p:cNvSpPr>
            <p:nvPr/>
          </p:nvSpPr>
          <p:spPr bwMode="auto">
            <a:xfrm>
              <a:off x="3518" y="2044"/>
              <a:ext cx="3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600" i="1">
                  <a:solidFill>
                    <a:srgbClr val="000000"/>
                  </a:solidFill>
                  <a:ea typeface="华文楷体" panose="02010600040101010101" pitchFamily="2" charset="-122"/>
                </a:rPr>
                <a:t>mV</a:t>
              </a:r>
              <a:endParaRPr kumimoji="1" lang="en-US" altLang="zh-CN">
                <a:solidFill>
                  <a:schemeClr val="tx1"/>
                </a:solidFill>
                <a:ea typeface="华文楷体" panose="02010600040101010101" pitchFamily="2" charset="-122"/>
              </a:endParaRPr>
            </a:p>
          </p:txBody>
        </p:sp>
        <p:sp>
          <p:nvSpPr>
            <p:cNvPr id="25629" name="Rectangle 23"/>
            <p:cNvSpPr>
              <a:spLocks noChangeArrowheads="1"/>
            </p:cNvSpPr>
            <p:nvPr/>
          </p:nvSpPr>
          <p:spPr bwMode="auto">
            <a:xfrm>
              <a:off x="4160" y="2020"/>
              <a:ext cx="1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600">
                  <a:solidFill>
                    <a:srgbClr val="000000"/>
                  </a:solidFill>
                  <a:latin typeface="Symbol" pitchFamily="18" charset="2"/>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25630" name="Rectangle 24"/>
            <p:cNvSpPr>
              <a:spLocks noChangeArrowheads="1"/>
            </p:cNvSpPr>
            <p:nvPr/>
          </p:nvSpPr>
          <p:spPr bwMode="auto">
            <a:xfrm>
              <a:off x="4009" y="2009"/>
              <a:ext cx="6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1500">
                  <a:solidFill>
                    <a:srgbClr val="000000"/>
                  </a:solidFill>
                  <a:ea typeface="华文楷体" panose="02010600040101010101" pitchFamily="2" charset="-122"/>
                </a:rPr>
                <a:t>2</a:t>
              </a:r>
              <a:endParaRPr kumimoji="1" lang="en-US" altLang="zh-CN">
                <a:solidFill>
                  <a:schemeClr val="tx1"/>
                </a:solidFill>
                <a:ea typeface="华文楷体" panose="02010600040101010101" pitchFamily="2" charset="-122"/>
              </a:endParaRPr>
            </a:p>
          </p:txBody>
        </p:sp>
        <p:sp>
          <p:nvSpPr>
            <p:cNvPr id="25631" name="Rectangle 25"/>
            <p:cNvSpPr>
              <a:spLocks noChangeArrowheads="1"/>
            </p:cNvSpPr>
            <p:nvPr/>
          </p:nvSpPr>
          <p:spPr bwMode="auto">
            <a:xfrm>
              <a:off x="3346" y="2201"/>
              <a:ext cx="11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600">
                  <a:solidFill>
                    <a:srgbClr val="000000"/>
                  </a:solidFill>
                  <a:ea typeface="华文楷体" panose="02010600040101010101" pitchFamily="2" charset="-122"/>
                </a:rPr>
                <a:t>2</a:t>
              </a:r>
              <a:endParaRPr kumimoji="1" lang="en-US" altLang="zh-CN">
                <a:solidFill>
                  <a:schemeClr val="tx1"/>
                </a:solidFill>
                <a:ea typeface="华文楷体" panose="02010600040101010101" pitchFamily="2" charset="-122"/>
              </a:endParaRPr>
            </a:p>
          </p:txBody>
        </p:sp>
        <p:sp>
          <p:nvSpPr>
            <p:cNvPr id="25632" name="Rectangle 26"/>
            <p:cNvSpPr>
              <a:spLocks noChangeArrowheads="1"/>
            </p:cNvSpPr>
            <p:nvPr/>
          </p:nvSpPr>
          <p:spPr bwMode="auto">
            <a:xfrm>
              <a:off x="3342" y="1911"/>
              <a:ext cx="11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600">
                  <a:solidFill>
                    <a:srgbClr val="000000"/>
                  </a:solidFill>
                  <a:ea typeface="华文楷体" panose="02010600040101010101" pitchFamily="2" charset="-122"/>
                </a:rPr>
                <a:t>1</a:t>
              </a:r>
              <a:endParaRPr kumimoji="1" lang="en-US" altLang="zh-CN">
                <a:solidFill>
                  <a:schemeClr val="tx1"/>
                </a:solidFill>
                <a:ea typeface="华文楷体" panose="02010600040101010101" pitchFamily="2" charset="-122"/>
              </a:endParaRPr>
            </a:p>
          </p:txBody>
        </p:sp>
      </p:grpSp>
      <p:grpSp>
        <p:nvGrpSpPr>
          <p:cNvPr id="25615" name="组合 44"/>
          <p:cNvGrpSpPr>
            <a:grpSpLocks/>
          </p:cNvGrpSpPr>
          <p:nvPr/>
        </p:nvGrpSpPr>
        <p:grpSpPr bwMode="auto">
          <a:xfrm>
            <a:off x="3452813" y="280988"/>
            <a:ext cx="2428875" cy="792162"/>
            <a:chOff x="2500298" y="0"/>
            <a:chExt cx="4032250" cy="792163"/>
          </a:xfrm>
        </p:grpSpPr>
        <p:grpSp>
          <p:nvGrpSpPr>
            <p:cNvPr id="25617" name="Group 166"/>
            <p:cNvGrpSpPr>
              <a:grpSpLocks/>
            </p:cNvGrpSpPr>
            <p:nvPr/>
          </p:nvGrpSpPr>
          <p:grpSpPr bwMode="auto">
            <a:xfrm>
              <a:off x="2500298" y="0"/>
              <a:ext cx="4032250" cy="792163"/>
              <a:chOff x="3696" y="1348"/>
              <a:chExt cx="1363" cy="1800"/>
            </a:xfrm>
          </p:grpSpPr>
          <p:sp>
            <p:nvSpPr>
              <p:cNvPr id="25619"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25620"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25621"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25622"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eaLnBrk="0">
                  <a:defRPr sz="2400" b="1">
                    <a:solidFill>
                      <a:schemeClr val="bg1"/>
                    </a:solidFill>
                    <a:latin typeface="Times New Roman" pitchFamily="18" charset="0"/>
                    <a:ea typeface="楷体_GB2312" pitchFamily="49" charset="-122"/>
                  </a:defRPr>
                </a:lvl1pPr>
                <a:lvl2pPr defTabSz="912813" eaLnBrk="0">
                  <a:defRPr sz="2400" b="1">
                    <a:solidFill>
                      <a:schemeClr val="bg1"/>
                    </a:solidFill>
                    <a:latin typeface="Times New Roman" pitchFamily="18" charset="0"/>
                    <a:ea typeface="楷体_GB2312" pitchFamily="49" charset="-122"/>
                  </a:defRPr>
                </a:lvl2pPr>
                <a:lvl3pPr defTabSz="912813" eaLnBrk="0">
                  <a:defRPr sz="2400" b="1">
                    <a:solidFill>
                      <a:schemeClr val="bg1"/>
                    </a:solidFill>
                    <a:latin typeface="Times New Roman" pitchFamily="18" charset="0"/>
                    <a:ea typeface="楷体_GB2312" pitchFamily="49" charset="-122"/>
                  </a:defRPr>
                </a:lvl3pPr>
                <a:lvl4pPr defTabSz="912813" eaLnBrk="0">
                  <a:defRPr sz="2400" b="1">
                    <a:solidFill>
                      <a:schemeClr val="bg1"/>
                    </a:solidFill>
                    <a:latin typeface="Times New Roman" pitchFamily="18" charset="0"/>
                    <a:ea typeface="楷体_GB2312" pitchFamily="49" charset="-122"/>
                  </a:defRPr>
                </a:lvl4pPr>
                <a:lvl5pPr defTabSz="912813" eaLnBrk="0">
                  <a:defRPr sz="2400" b="1">
                    <a:solidFill>
                      <a:schemeClr val="bg1"/>
                    </a:solidFill>
                    <a:latin typeface="Times New Roman" pitchFamily="18" charset="0"/>
                    <a:ea typeface="楷体_GB2312" pitchFamily="49" charset="-122"/>
                  </a:defRPr>
                </a:lvl5pPr>
                <a:lvl6pPr marL="25146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defTabSz="912813"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7537" y="123825"/>
              <a:ext cx="2812032" cy="519113"/>
            </a:xfrm>
            <a:prstGeom prst="rect">
              <a:avLst/>
            </a:prstGeom>
            <a:noFill/>
            <a:ln w="28575">
              <a:noFill/>
              <a:miter lim="800000"/>
              <a:headEnd type="none" w="sm" len="sm"/>
              <a:tailEnd type="none" w="sm" len="sm"/>
            </a:ln>
            <a:effectLst/>
          </p:spPr>
          <p:txBody>
            <a:bodyPr>
              <a:spAutoFit/>
            </a:bodyPr>
            <a:lstStyle/>
            <a:p>
              <a:pPr algn="ctr" defTabSz="914400" eaLnBrk="0">
                <a:lnSpc>
                  <a:spcPct val="100000"/>
                </a:lnSpc>
                <a:spcBef>
                  <a:spcPct val="50000"/>
                </a:spcBef>
                <a:buClrTx/>
                <a:buSzTx/>
                <a:buFontTx/>
                <a:buNone/>
                <a:defRPr/>
              </a:pP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小   结</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250825" y="585788"/>
            <a:ext cx="87137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50000"/>
              </a:spcBef>
              <a:buClrTx/>
              <a:buSzTx/>
              <a:buFontTx/>
              <a:buNone/>
            </a:pPr>
            <a:r>
              <a:rPr lang="zh-CN" altLang="en-US" sz="2000">
                <a:solidFill>
                  <a:srgbClr val="0000FF"/>
                </a:solidFill>
                <a:ea typeface="华文楷体" panose="02010600040101010101" pitchFamily="2" charset="-122"/>
              </a:rPr>
              <a:t>       量子概念</a:t>
            </a:r>
            <a:r>
              <a:rPr lang="zh-CN" altLang="en-US" sz="2000">
                <a:solidFill>
                  <a:schemeClr val="tx1"/>
                </a:solidFill>
                <a:ea typeface="华文楷体" panose="02010600040101010101" pitchFamily="2" charset="-122"/>
              </a:rPr>
              <a:t>是 </a:t>
            </a:r>
            <a:r>
              <a:rPr lang="en-US" altLang="zh-CN" sz="2000">
                <a:solidFill>
                  <a:schemeClr val="tx1"/>
                </a:solidFill>
                <a:ea typeface="华文楷体" panose="02010600040101010101" pitchFamily="2" charset="-122"/>
              </a:rPr>
              <a:t>1900 </a:t>
            </a:r>
            <a:r>
              <a:rPr lang="zh-CN" altLang="en-US" sz="2000">
                <a:solidFill>
                  <a:schemeClr val="tx1"/>
                </a:solidFill>
                <a:ea typeface="华文楷体" panose="02010600040101010101" pitchFamily="2" charset="-122"/>
              </a:rPr>
              <a:t>年普朗克首先提出，距今已有 </a:t>
            </a:r>
            <a:r>
              <a:rPr lang="en-US" altLang="zh-CN" sz="2000">
                <a:solidFill>
                  <a:schemeClr val="tx1"/>
                </a:solidFill>
                <a:ea typeface="华文楷体" panose="02010600040101010101" pitchFamily="2" charset="-122"/>
              </a:rPr>
              <a:t>100 </a:t>
            </a:r>
            <a:r>
              <a:rPr lang="zh-CN" altLang="en-US" sz="2000">
                <a:solidFill>
                  <a:schemeClr val="tx1"/>
                </a:solidFill>
                <a:ea typeface="华文楷体" panose="02010600040101010101" pitchFamily="2" charset="-122"/>
              </a:rPr>
              <a:t>多年的历史。 后经爱因斯坦、玻尔、德布罗意、玻恩、海森伯、薛定谔、狄拉克等许多物理大师的创新努力，到 </a:t>
            </a:r>
            <a:r>
              <a:rPr lang="en-US" altLang="zh-CN" sz="2000">
                <a:solidFill>
                  <a:schemeClr val="tx1"/>
                </a:solidFill>
                <a:ea typeface="华文楷体" panose="02010600040101010101" pitchFamily="2" charset="-122"/>
              </a:rPr>
              <a:t>20 </a:t>
            </a:r>
            <a:r>
              <a:rPr lang="zh-CN" altLang="en-US" sz="2000">
                <a:solidFill>
                  <a:schemeClr val="tx1"/>
                </a:solidFill>
                <a:ea typeface="华文楷体" panose="02010600040101010101" pitchFamily="2" charset="-122"/>
              </a:rPr>
              <a:t>世纪 </a:t>
            </a:r>
            <a:r>
              <a:rPr lang="en-US" altLang="zh-CN" sz="2000">
                <a:solidFill>
                  <a:schemeClr val="tx1"/>
                </a:solidFill>
                <a:ea typeface="华文楷体" panose="02010600040101010101" pitchFamily="2" charset="-122"/>
              </a:rPr>
              <a:t>30 </a:t>
            </a:r>
            <a:r>
              <a:rPr lang="zh-CN" altLang="en-US" sz="2000">
                <a:solidFill>
                  <a:schemeClr val="tx1"/>
                </a:solidFill>
                <a:ea typeface="华文楷体" panose="02010600040101010101" pitchFamily="2" charset="-122"/>
              </a:rPr>
              <a:t>年代，就建立了一套完整的量子力学理论。</a:t>
            </a:r>
          </a:p>
        </p:txBody>
      </p:sp>
      <p:sp>
        <p:nvSpPr>
          <p:cNvPr id="38916" name="Rectangle 4"/>
          <p:cNvSpPr>
            <a:spLocks noChangeArrowheads="1"/>
          </p:cNvSpPr>
          <p:nvPr/>
        </p:nvSpPr>
        <p:spPr bwMode="auto">
          <a:xfrm>
            <a:off x="611188" y="1947863"/>
            <a:ext cx="6697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r>
              <a:rPr kumimoji="1" lang="en-US" altLang="zh-CN">
                <a:solidFill>
                  <a:srgbClr val="0000FF"/>
                </a:solidFill>
                <a:ea typeface="华文楷体" panose="02010600040101010101" pitchFamily="2" charset="-122"/>
              </a:rPr>
              <a:t>A  </a:t>
            </a:r>
            <a:r>
              <a:rPr kumimoji="1" lang="zh-CN" altLang="en-US">
                <a:solidFill>
                  <a:srgbClr val="0000FF"/>
                </a:solidFill>
                <a:ea typeface="华文楷体" panose="02010600040101010101" pitchFamily="2" charset="-122"/>
              </a:rPr>
              <a:t>、</a:t>
            </a:r>
            <a:r>
              <a:rPr kumimoji="1" lang="zh-CN" altLang="zh-CN">
                <a:solidFill>
                  <a:srgbClr val="0000FF"/>
                </a:solidFill>
                <a:ea typeface="华文楷体" panose="02010600040101010101" pitchFamily="2" charset="-122"/>
              </a:rPr>
              <a:t>旧量子</a:t>
            </a:r>
            <a:r>
              <a:rPr kumimoji="1" lang="zh-CN" altLang="en-US">
                <a:solidFill>
                  <a:srgbClr val="0000FF"/>
                </a:solidFill>
                <a:ea typeface="华文楷体" panose="02010600040101010101" pitchFamily="2" charset="-122"/>
              </a:rPr>
              <a:t>论的形成（冲破经典－量子假说）</a:t>
            </a:r>
            <a:r>
              <a:rPr kumimoji="1" lang="en-US" altLang="zh-CN">
                <a:solidFill>
                  <a:schemeClr val="tx1"/>
                </a:solidFill>
                <a:ea typeface="华文楷体" panose="02010600040101010101" pitchFamily="2" charset="-122"/>
              </a:rPr>
              <a:t> </a:t>
            </a:r>
          </a:p>
          <a:p>
            <a:pPr defTabSz="914400" eaLnBrk="1" hangingPunct="1">
              <a:lnSpc>
                <a:spcPct val="100000"/>
              </a:lnSpc>
              <a:buClrTx/>
              <a:buSzTx/>
              <a:buFontTx/>
              <a:buNone/>
            </a:pPr>
            <a:r>
              <a:rPr kumimoji="1" lang="en-US" altLang="zh-CN">
                <a:solidFill>
                  <a:schemeClr val="tx1"/>
                </a:solidFill>
                <a:ea typeface="华文楷体" panose="02010600040101010101" pitchFamily="2" charset="-122"/>
              </a:rPr>
              <a:t>1900    </a:t>
            </a:r>
            <a:r>
              <a:rPr lang="zh-CN" altLang="en-US">
                <a:solidFill>
                  <a:schemeClr val="tx1"/>
                </a:solidFill>
                <a:ea typeface="华文楷体" panose="02010600040101010101" pitchFamily="2" charset="-122"/>
              </a:rPr>
              <a:t>普朗克      </a:t>
            </a:r>
            <a:r>
              <a:rPr kumimoji="1" lang="zh-CN" altLang="en-US">
                <a:solidFill>
                  <a:schemeClr val="tx1"/>
                </a:solidFill>
                <a:ea typeface="华文楷体" panose="02010600040101010101" pitchFamily="2" charset="-122"/>
              </a:rPr>
              <a:t>能量量子化</a:t>
            </a:r>
            <a:endParaRPr kumimoji="1" lang="en-US" altLang="en-US">
              <a:solidFill>
                <a:schemeClr val="tx1"/>
              </a:solidFill>
              <a:ea typeface="华文楷体" panose="02010600040101010101" pitchFamily="2" charset="-122"/>
            </a:endParaRPr>
          </a:p>
          <a:p>
            <a:pPr defTabSz="914400" eaLnBrk="1" hangingPunct="1">
              <a:lnSpc>
                <a:spcPct val="100000"/>
              </a:lnSpc>
              <a:buClrTx/>
              <a:buSzTx/>
              <a:buFontTx/>
              <a:buAutoNum type="arabicPlain" startAt="1905"/>
            </a:pPr>
            <a:r>
              <a:rPr kumimoji="1" lang="zh-CN" altLang="en-US">
                <a:solidFill>
                  <a:schemeClr val="tx1"/>
                </a:solidFill>
                <a:ea typeface="华文楷体" panose="02010600040101010101" pitchFamily="2" charset="-122"/>
              </a:rPr>
              <a:t>    爱因斯坦  光量子  </a:t>
            </a:r>
          </a:p>
          <a:p>
            <a:pPr defTabSz="914400" eaLnBrk="1" hangingPunct="1">
              <a:lnSpc>
                <a:spcPct val="100000"/>
              </a:lnSpc>
              <a:buClrTx/>
              <a:buSzTx/>
              <a:buFontTx/>
              <a:buNone/>
            </a:pPr>
            <a:r>
              <a:rPr kumimoji="1" lang="en-US" altLang="zh-CN">
                <a:solidFill>
                  <a:schemeClr val="tx1"/>
                </a:solidFill>
                <a:ea typeface="华文楷体" panose="02010600040101010101" pitchFamily="2" charset="-122"/>
              </a:rPr>
              <a:t>1913    </a:t>
            </a:r>
            <a:r>
              <a:rPr kumimoji="1" lang="zh-CN" altLang="en-US">
                <a:solidFill>
                  <a:schemeClr val="tx1"/>
                </a:solidFill>
                <a:ea typeface="华文楷体" panose="02010600040101010101" pitchFamily="2" charset="-122"/>
              </a:rPr>
              <a:t>玻尔          原子量子化</a:t>
            </a:r>
          </a:p>
        </p:txBody>
      </p:sp>
      <p:sp>
        <p:nvSpPr>
          <p:cNvPr id="38917" name="Rectangle 5"/>
          <p:cNvSpPr>
            <a:spLocks noChangeArrowheads="1"/>
          </p:cNvSpPr>
          <p:nvPr/>
        </p:nvSpPr>
        <p:spPr bwMode="auto">
          <a:xfrm>
            <a:off x="323850" y="119063"/>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四、量子力学的发展史</a:t>
            </a:r>
          </a:p>
        </p:txBody>
      </p:sp>
      <p:sp>
        <p:nvSpPr>
          <p:cNvPr id="38918" name="Rectangle 6"/>
          <p:cNvSpPr>
            <a:spLocks noChangeArrowheads="1"/>
          </p:cNvSpPr>
          <p:nvPr/>
        </p:nvSpPr>
        <p:spPr bwMode="auto">
          <a:xfrm>
            <a:off x="611188" y="3860800"/>
            <a:ext cx="74898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r>
              <a:rPr kumimoji="1" lang="en-US" altLang="zh-CN">
                <a:solidFill>
                  <a:srgbClr val="0000FF"/>
                </a:solidFill>
                <a:ea typeface="华文楷体" panose="02010600040101010101" pitchFamily="2" charset="-122"/>
              </a:rPr>
              <a:t>B</a:t>
            </a:r>
            <a:r>
              <a:rPr kumimoji="1" lang="zh-CN" altLang="en-US">
                <a:solidFill>
                  <a:srgbClr val="0000FF"/>
                </a:solidFill>
                <a:ea typeface="华文楷体" panose="02010600040101010101" pitchFamily="2" charset="-122"/>
              </a:rPr>
              <a:t>、量子力学的建立（崭新概念）</a:t>
            </a:r>
          </a:p>
          <a:p>
            <a:pPr defTabSz="914400" eaLnBrk="1"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1923           </a:t>
            </a:r>
            <a:r>
              <a:rPr kumimoji="1" lang="zh-CN" altLang="en-US">
                <a:solidFill>
                  <a:schemeClr val="tx1"/>
                </a:solidFill>
                <a:ea typeface="华文楷体" panose="02010600040101010101" pitchFamily="2" charset="-122"/>
              </a:rPr>
              <a:t>德布罗意    物质具有波粒二象性</a:t>
            </a:r>
          </a:p>
          <a:p>
            <a:pPr defTabSz="914400" eaLnBrk="1"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1926 - 27    </a:t>
            </a:r>
            <a:r>
              <a:rPr kumimoji="1" lang="zh-CN" altLang="en-US">
                <a:solidFill>
                  <a:schemeClr val="tx1"/>
                </a:solidFill>
                <a:ea typeface="华文楷体" panose="02010600040101010101" pitchFamily="2" charset="-122"/>
              </a:rPr>
              <a:t>戴维逊、 </a:t>
            </a:r>
            <a:r>
              <a:rPr kumimoji="1" lang="en-US" altLang="zh-CN">
                <a:solidFill>
                  <a:schemeClr val="tx1"/>
                </a:solidFill>
                <a:ea typeface="华文楷体" panose="02010600040101010101" pitchFamily="2" charset="-122"/>
              </a:rPr>
              <a:t>G.P.</a:t>
            </a:r>
            <a:r>
              <a:rPr kumimoji="1" lang="zh-CN" altLang="en-US">
                <a:solidFill>
                  <a:schemeClr val="tx1"/>
                </a:solidFill>
                <a:ea typeface="华文楷体" panose="02010600040101010101" pitchFamily="2" charset="-122"/>
              </a:rPr>
              <a:t>汤姆逊      电子衍射实验</a:t>
            </a:r>
          </a:p>
          <a:p>
            <a:pPr defTabSz="914400" eaLnBrk="1"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1925           </a:t>
            </a:r>
            <a:r>
              <a:rPr kumimoji="1" lang="zh-CN" altLang="en-US">
                <a:solidFill>
                  <a:schemeClr val="tx1"/>
                </a:solidFill>
                <a:ea typeface="华文楷体" panose="02010600040101010101" pitchFamily="2" charset="-122"/>
              </a:rPr>
              <a:t>海森伯     矩阵力学        </a:t>
            </a:r>
          </a:p>
          <a:p>
            <a:pPr defTabSz="914400" eaLnBrk="1"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1926           </a:t>
            </a:r>
            <a:r>
              <a:rPr kumimoji="1" lang="zh-CN" altLang="en-US">
                <a:solidFill>
                  <a:schemeClr val="tx1"/>
                </a:solidFill>
                <a:ea typeface="华文楷体" panose="02010600040101010101" pitchFamily="2" charset="-122"/>
              </a:rPr>
              <a:t>薛定谔     波动方程</a:t>
            </a:r>
          </a:p>
          <a:p>
            <a:pPr defTabSz="914400" eaLnBrk="1"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1928           </a:t>
            </a:r>
            <a:r>
              <a:rPr kumimoji="1" lang="zh-CN" altLang="en-US">
                <a:solidFill>
                  <a:schemeClr val="tx1"/>
                </a:solidFill>
                <a:ea typeface="华文楷体" panose="02010600040101010101" pitchFamily="2" charset="-122"/>
              </a:rPr>
              <a:t>狄拉克     相对论波动方程</a:t>
            </a:r>
          </a:p>
        </p:txBody>
      </p:sp>
      <p:grpSp>
        <p:nvGrpSpPr>
          <p:cNvPr id="38919" name="Group 7"/>
          <p:cNvGrpSpPr>
            <a:grpSpLocks/>
          </p:cNvGrpSpPr>
          <p:nvPr/>
        </p:nvGrpSpPr>
        <p:grpSpPr bwMode="auto">
          <a:xfrm>
            <a:off x="323850" y="188913"/>
            <a:ext cx="8461375" cy="6551612"/>
            <a:chOff x="295" y="119"/>
            <a:chExt cx="5330" cy="4127"/>
          </a:xfrm>
        </p:grpSpPr>
        <p:grpSp>
          <p:nvGrpSpPr>
            <p:cNvPr id="6152" name="Group 8"/>
            <p:cNvGrpSpPr>
              <a:grpSpLocks/>
            </p:cNvGrpSpPr>
            <p:nvPr/>
          </p:nvGrpSpPr>
          <p:grpSpPr bwMode="auto">
            <a:xfrm>
              <a:off x="295" y="119"/>
              <a:ext cx="5330" cy="4127"/>
              <a:chOff x="181" y="164"/>
              <a:chExt cx="5330" cy="4127"/>
            </a:xfrm>
          </p:grpSpPr>
          <p:grpSp>
            <p:nvGrpSpPr>
              <p:cNvPr id="6154" name="Group 9"/>
              <p:cNvGrpSpPr>
                <a:grpSpLocks/>
              </p:cNvGrpSpPr>
              <p:nvPr/>
            </p:nvGrpSpPr>
            <p:grpSpPr bwMode="auto">
              <a:xfrm>
                <a:off x="181" y="164"/>
                <a:ext cx="5330" cy="4127"/>
                <a:chOff x="-1" y="-17"/>
                <a:chExt cx="5330" cy="4127"/>
              </a:xfrm>
            </p:grpSpPr>
            <p:sp>
              <p:nvSpPr>
                <p:cNvPr id="6156" name="Text Box 10"/>
                <p:cNvSpPr txBox="1">
                  <a:spLocks noChangeArrowheads="1"/>
                </p:cNvSpPr>
                <p:nvPr/>
              </p:nvSpPr>
              <p:spPr bwMode="auto">
                <a:xfrm>
                  <a:off x="1066" y="3860"/>
                  <a:ext cx="35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sz="2000">
                      <a:solidFill>
                        <a:schemeClr val="tx1"/>
                      </a:solidFill>
                      <a:ea typeface="华文楷体" panose="02010600040101010101" pitchFamily="2" charset="-122"/>
                    </a:rPr>
                    <a:t>1927</a:t>
                  </a:r>
                  <a:r>
                    <a:rPr kumimoji="1" lang="zh-CN" altLang="en-US" sz="2000">
                      <a:solidFill>
                        <a:schemeClr val="tx1"/>
                      </a:solidFill>
                      <a:ea typeface="华文楷体" panose="02010600040101010101" pitchFamily="2" charset="-122"/>
                    </a:rPr>
                    <a:t>年</a:t>
                  </a:r>
                  <a:r>
                    <a:rPr kumimoji="1" lang="en-US" altLang="zh-CN" sz="2000">
                      <a:solidFill>
                        <a:schemeClr val="tx1"/>
                      </a:solidFill>
                      <a:ea typeface="华文楷体" panose="02010600040101010101" pitchFamily="2" charset="-122"/>
                    </a:rPr>
                    <a:t>10</a:t>
                  </a:r>
                  <a:r>
                    <a:rPr kumimoji="1" lang="zh-CN" altLang="en-US" sz="2000">
                      <a:solidFill>
                        <a:schemeClr val="tx1"/>
                      </a:solidFill>
                      <a:ea typeface="华文楷体" panose="02010600040101010101" pitchFamily="2" charset="-122"/>
                    </a:rPr>
                    <a:t>月，布鲁塞尔，第五届索威尔会议</a:t>
                  </a:r>
                </a:p>
              </p:txBody>
            </p:sp>
            <p:grpSp>
              <p:nvGrpSpPr>
                <p:cNvPr id="6157" name="Group 11"/>
                <p:cNvGrpSpPr>
                  <a:grpSpLocks/>
                </p:cNvGrpSpPr>
                <p:nvPr/>
              </p:nvGrpSpPr>
              <p:grpSpPr bwMode="auto">
                <a:xfrm>
                  <a:off x="-1" y="-17"/>
                  <a:ext cx="5330" cy="3831"/>
                  <a:chOff x="-1" y="-17"/>
                  <a:chExt cx="5330" cy="3831"/>
                </a:xfrm>
              </p:grpSpPr>
              <p:pic>
                <p:nvPicPr>
                  <p:cNvPr id="6158" name="Picture 12" descr="06D85051B9E2C0C382A97CB933602422_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 y="-17"/>
                    <a:ext cx="5307" cy="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9" name="Group 13"/>
                  <p:cNvGrpSpPr>
                    <a:grpSpLocks/>
                  </p:cNvGrpSpPr>
                  <p:nvPr/>
                </p:nvGrpSpPr>
                <p:grpSpPr bwMode="auto">
                  <a:xfrm>
                    <a:off x="-1" y="579"/>
                    <a:ext cx="5116" cy="2777"/>
                    <a:chOff x="32" y="527"/>
                    <a:chExt cx="5116" cy="2777"/>
                  </a:xfrm>
                </p:grpSpPr>
                <p:sp>
                  <p:nvSpPr>
                    <p:cNvPr id="6160" name="Rectangle 14"/>
                    <p:cNvSpPr>
                      <a:spLocks noChangeArrowheads="1"/>
                    </p:cNvSpPr>
                    <p:nvPr/>
                  </p:nvSpPr>
                  <p:spPr bwMode="auto">
                    <a:xfrm>
                      <a:off x="2744" y="2387"/>
                      <a:ext cx="37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ea typeface="华文楷体" panose="02010600040101010101" pitchFamily="2" charset="-122"/>
                        </a:rPr>
                        <a:t>爱因斯坦</a:t>
                      </a:r>
                    </a:p>
                  </p:txBody>
                </p:sp>
                <p:sp>
                  <p:nvSpPr>
                    <p:cNvPr id="6161" name="Rectangle 15"/>
                    <p:cNvSpPr>
                      <a:spLocks noChangeArrowheads="1"/>
                    </p:cNvSpPr>
                    <p:nvPr/>
                  </p:nvSpPr>
                  <p:spPr bwMode="auto">
                    <a:xfrm>
                      <a:off x="3307" y="2615"/>
                      <a:ext cx="25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ea typeface="华文楷体" panose="02010600040101010101" pitchFamily="2" charset="-122"/>
                        </a:rPr>
                        <a:t>朗之万</a:t>
                      </a:r>
                    </a:p>
                  </p:txBody>
                </p:sp>
                <p:sp>
                  <p:nvSpPr>
                    <p:cNvPr id="6162" name="Rectangle 16"/>
                    <p:cNvSpPr>
                      <a:spLocks noChangeArrowheads="1"/>
                    </p:cNvSpPr>
                    <p:nvPr/>
                  </p:nvSpPr>
                  <p:spPr bwMode="auto">
                    <a:xfrm>
                      <a:off x="2109" y="2478"/>
                      <a:ext cx="29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ea typeface="华文楷体" panose="02010600040101010101" pitchFamily="2" charset="-122"/>
                        </a:rPr>
                        <a:t>洛仑兹</a:t>
                      </a:r>
                    </a:p>
                  </p:txBody>
                </p:sp>
                <p:sp>
                  <p:nvSpPr>
                    <p:cNvPr id="6163" name="Rectangle 17"/>
                    <p:cNvSpPr>
                      <a:spLocks noChangeArrowheads="1"/>
                    </p:cNvSpPr>
                    <p:nvPr/>
                  </p:nvSpPr>
                  <p:spPr bwMode="auto">
                    <a:xfrm>
                      <a:off x="1429" y="2478"/>
                      <a:ext cx="353"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ea typeface="华文楷体" panose="02010600040101010101" pitchFamily="2" charset="-122"/>
                        </a:rPr>
                        <a:t>玛丽</a:t>
                      </a:r>
                      <a:r>
                        <a:rPr kumimoji="1" lang="en-US" altLang="zh-CN" sz="2000">
                          <a:ea typeface="华文楷体" panose="02010600040101010101" pitchFamily="2" charset="-122"/>
                        </a:rPr>
                        <a:t>·</a:t>
                      </a:r>
                      <a:r>
                        <a:rPr kumimoji="1" lang="zh-CN" altLang="en-US" sz="2000">
                          <a:ea typeface="华文楷体" panose="02010600040101010101" pitchFamily="2" charset="-122"/>
                        </a:rPr>
                        <a:t>居里</a:t>
                      </a:r>
                    </a:p>
                  </p:txBody>
                </p:sp>
                <p:sp>
                  <p:nvSpPr>
                    <p:cNvPr id="6164" name="Rectangle 18"/>
                    <p:cNvSpPr>
                      <a:spLocks noChangeArrowheads="1"/>
                    </p:cNvSpPr>
                    <p:nvPr/>
                  </p:nvSpPr>
                  <p:spPr bwMode="auto">
                    <a:xfrm>
                      <a:off x="884" y="2523"/>
                      <a:ext cx="25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ea typeface="华文楷体" panose="02010600040101010101" pitchFamily="2" charset="-122"/>
                        </a:rPr>
                        <a:t>普朗克</a:t>
                      </a:r>
                    </a:p>
                  </p:txBody>
                </p:sp>
                <p:sp>
                  <p:nvSpPr>
                    <p:cNvPr id="6165" name="Rectangle 19"/>
                    <p:cNvSpPr>
                      <a:spLocks noChangeArrowheads="1"/>
                    </p:cNvSpPr>
                    <p:nvPr/>
                  </p:nvSpPr>
                  <p:spPr bwMode="auto">
                    <a:xfrm>
                      <a:off x="4830" y="1525"/>
                      <a:ext cx="3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玻尔</a:t>
                      </a:r>
                    </a:p>
                  </p:txBody>
                </p:sp>
                <p:sp>
                  <p:nvSpPr>
                    <p:cNvPr id="6166" name="Rectangle 20"/>
                    <p:cNvSpPr>
                      <a:spLocks noChangeArrowheads="1"/>
                    </p:cNvSpPr>
                    <p:nvPr/>
                  </p:nvSpPr>
                  <p:spPr bwMode="auto">
                    <a:xfrm>
                      <a:off x="4422" y="799"/>
                      <a:ext cx="2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波恩</a:t>
                      </a:r>
                    </a:p>
                  </p:txBody>
                </p:sp>
                <p:sp>
                  <p:nvSpPr>
                    <p:cNvPr id="6167" name="Rectangle 21"/>
                    <p:cNvSpPr>
                      <a:spLocks noChangeArrowheads="1"/>
                    </p:cNvSpPr>
                    <p:nvPr/>
                  </p:nvSpPr>
                  <p:spPr bwMode="auto">
                    <a:xfrm>
                      <a:off x="3379" y="618"/>
                      <a:ext cx="287"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德布罗意</a:t>
                      </a:r>
                    </a:p>
                  </p:txBody>
                </p:sp>
                <p:sp>
                  <p:nvSpPr>
                    <p:cNvPr id="6168" name="Rectangle 22"/>
                    <p:cNvSpPr>
                      <a:spLocks noChangeArrowheads="1"/>
                    </p:cNvSpPr>
                    <p:nvPr/>
                  </p:nvSpPr>
                  <p:spPr bwMode="auto">
                    <a:xfrm>
                      <a:off x="3042" y="845"/>
                      <a:ext cx="29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康普顿</a:t>
                      </a:r>
                    </a:p>
                  </p:txBody>
                </p:sp>
                <p:sp>
                  <p:nvSpPr>
                    <p:cNvPr id="6169" name="Rectangle 23"/>
                    <p:cNvSpPr>
                      <a:spLocks noChangeArrowheads="1"/>
                    </p:cNvSpPr>
                    <p:nvPr/>
                  </p:nvSpPr>
                  <p:spPr bwMode="auto">
                    <a:xfrm>
                      <a:off x="2064" y="845"/>
                      <a:ext cx="31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狄拉克</a:t>
                      </a:r>
                    </a:p>
                  </p:txBody>
                </p:sp>
                <p:sp>
                  <p:nvSpPr>
                    <p:cNvPr id="6170" name="Rectangle 24"/>
                    <p:cNvSpPr>
                      <a:spLocks noChangeArrowheads="1"/>
                    </p:cNvSpPr>
                    <p:nvPr/>
                  </p:nvSpPr>
                  <p:spPr bwMode="auto">
                    <a:xfrm>
                      <a:off x="975" y="709"/>
                      <a:ext cx="31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布拉格</a:t>
                      </a:r>
                    </a:p>
                  </p:txBody>
                </p:sp>
                <p:sp>
                  <p:nvSpPr>
                    <p:cNvPr id="6171" name="Rectangle 25"/>
                    <p:cNvSpPr>
                      <a:spLocks noChangeArrowheads="1"/>
                    </p:cNvSpPr>
                    <p:nvPr/>
                  </p:nvSpPr>
                  <p:spPr bwMode="auto">
                    <a:xfrm>
                      <a:off x="32" y="1344"/>
                      <a:ext cx="2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德拜</a:t>
                      </a:r>
                    </a:p>
                  </p:txBody>
                </p:sp>
                <p:sp>
                  <p:nvSpPr>
                    <p:cNvPr id="6172" name="Rectangle 26"/>
                    <p:cNvSpPr>
                      <a:spLocks noChangeArrowheads="1"/>
                    </p:cNvSpPr>
                    <p:nvPr/>
                  </p:nvSpPr>
                  <p:spPr bwMode="auto">
                    <a:xfrm>
                      <a:off x="3969" y="663"/>
                      <a:ext cx="34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海森堡</a:t>
                      </a:r>
                    </a:p>
                  </p:txBody>
                </p:sp>
                <p:sp>
                  <p:nvSpPr>
                    <p:cNvPr id="6174" name="Rectangle 28"/>
                    <p:cNvSpPr>
                      <a:spLocks noChangeArrowheads="1"/>
                    </p:cNvSpPr>
                    <p:nvPr/>
                  </p:nvSpPr>
                  <p:spPr bwMode="auto">
                    <a:xfrm>
                      <a:off x="1565" y="527"/>
                      <a:ext cx="27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埃伦费斯特</a:t>
                      </a:r>
                    </a:p>
                  </p:txBody>
                </p:sp>
                <p:sp>
                  <p:nvSpPr>
                    <p:cNvPr id="6175" name="Rectangle 29"/>
                    <p:cNvSpPr>
                      <a:spLocks noChangeArrowheads="1"/>
                    </p:cNvSpPr>
                    <p:nvPr/>
                  </p:nvSpPr>
                  <p:spPr bwMode="auto">
                    <a:xfrm>
                      <a:off x="2744" y="799"/>
                      <a:ext cx="29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薛定谔</a:t>
                      </a:r>
                    </a:p>
                  </p:txBody>
                </p:sp>
                <p:sp>
                  <p:nvSpPr>
                    <p:cNvPr id="6176" name="Rectangle 30"/>
                    <p:cNvSpPr>
                      <a:spLocks noChangeArrowheads="1"/>
                    </p:cNvSpPr>
                    <p:nvPr/>
                  </p:nvSpPr>
                  <p:spPr bwMode="auto">
                    <a:xfrm>
                      <a:off x="3651" y="935"/>
                      <a:ext cx="2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000" dirty="0">
                          <a:solidFill>
                            <a:srgbClr val="0000FF"/>
                          </a:solidFill>
                          <a:ea typeface="华文楷体" panose="02010600040101010101" pitchFamily="2" charset="-122"/>
                        </a:rPr>
                        <a:t>泡利</a:t>
                      </a:r>
                    </a:p>
                  </p:txBody>
                </p:sp>
                <p:sp>
                  <p:nvSpPr>
                    <p:cNvPr id="6177" name="Line 31"/>
                    <p:cNvSpPr>
                      <a:spLocks noChangeShapeType="1"/>
                    </p:cNvSpPr>
                    <p:nvPr/>
                  </p:nvSpPr>
                  <p:spPr bwMode="auto">
                    <a:xfrm>
                      <a:off x="1156" y="1389"/>
                      <a:ext cx="136" cy="453"/>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78" name="Line 32"/>
                    <p:cNvSpPr>
                      <a:spLocks noChangeShapeType="1"/>
                    </p:cNvSpPr>
                    <p:nvPr/>
                  </p:nvSpPr>
                  <p:spPr bwMode="auto">
                    <a:xfrm>
                      <a:off x="2245" y="1480"/>
                      <a:ext cx="181" cy="589"/>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79" name="Line 33"/>
                    <p:cNvSpPr>
                      <a:spLocks noChangeShapeType="1"/>
                    </p:cNvSpPr>
                    <p:nvPr/>
                  </p:nvSpPr>
                  <p:spPr bwMode="auto">
                    <a:xfrm flipH="1">
                      <a:off x="3152" y="1480"/>
                      <a:ext cx="46" cy="544"/>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80" name="Line 34"/>
                    <p:cNvSpPr>
                      <a:spLocks noChangeShapeType="1"/>
                    </p:cNvSpPr>
                    <p:nvPr/>
                  </p:nvSpPr>
                  <p:spPr bwMode="auto">
                    <a:xfrm flipH="1">
                      <a:off x="4739" y="1752"/>
                      <a:ext cx="182" cy="363"/>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grpSp>
          <p:sp>
            <p:nvSpPr>
              <p:cNvPr id="6155" name="Line 35"/>
              <p:cNvSpPr>
                <a:spLocks noChangeShapeType="1"/>
              </p:cNvSpPr>
              <p:nvPr/>
            </p:nvSpPr>
            <p:spPr bwMode="auto">
              <a:xfrm flipH="1">
                <a:off x="4377" y="1344"/>
                <a:ext cx="227" cy="635"/>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6153" name="Line 36"/>
            <p:cNvSpPr>
              <a:spLocks noChangeShapeType="1"/>
            </p:cNvSpPr>
            <p:nvPr/>
          </p:nvSpPr>
          <p:spPr bwMode="auto">
            <a:xfrm>
              <a:off x="3787" y="1616"/>
              <a:ext cx="46" cy="317"/>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pic>
        <p:nvPicPr>
          <p:cNvPr id="6151" name="Picture 1" descr="F:\LZh\生活\杂\索瓦尔会议.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57363"/>
            <a:ext cx="8439150"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left)">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left)">
                                      <p:cBhvr>
                                        <p:cTn id="17" dur="500"/>
                                        <p:tgtEl>
                                          <p:spTgt spid="38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8919"/>
                                        </p:tgtEl>
                                        <p:attrNameLst>
                                          <p:attrName>style.visibility</p:attrName>
                                        </p:attrNameLst>
                                      </p:cBhvr>
                                      <p:to>
                                        <p:strVal val="visible"/>
                                      </p:to>
                                    </p:set>
                                    <p:animEffect transition="in" filter="wipe(up)">
                                      <p:cBhvr>
                                        <p:cTn id="2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p:bldP spid="389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252413" y="847725"/>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一、</a:t>
            </a:r>
            <a:r>
              <a:rPr kumimoji="1" lang="zh-CN" altLang="en-US">
                <a:solidFill>
                  <a:schemeClr val="tx1"/>
                </a:solidFill>
                <a:ea typeface="华文楷体" panose="02010600040101010101" pitchFamily="2" charset="-122"/>
                <a:sym typeface="Monotype Sorts" pitchFamily="2" charset="2"/>
              </a:rPr>
              <a:t>热辐射现象</a:t>
            </a:r>
            <a:endParaRPr kumimoji="1" lang="en-US" altLang="zh-CN">
              <a:solidFill>
                <a:schemeClr val="tx1"/>
              </a:solidFill>
              <a:ea typeface="华文楷体" panose="02010600040101010101" pitchFamily="2" charset="-122"/>
            </a:endParaRPr>
          </a:p>
        </p:txBody>
      </p:sp>
      <p:sp>
        <p:nvSpPr>
          <p:cNvPr id="40964" name="Text Box 4"/>
          <p:cNvSpPr txBox="1">
            <a:spLocks noChangeArrowheads="1"/>
          </p:cNvSpPr>
          <p:nvPr/>
        </p:nvSpPr>
        <p:spPr bwMode="auto">
          <a:xfrm>
            <a:off x="684213" y="4113213"/>
            <a:ext cx="51117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004" tIns="39001" rIns="78004" bIns="39001">
            <a:spAutoFit/>
          </a:bodyPr>
          <a:lstStyle>
            <a:lvl1pPr marL="457200" indent="-457200" defTabSz="781050" eaLnBrk="0">
              <a:defRPr sz="2400" b="1">
                <a:solidFill>
                  <a:schemeClr val="bg1"/>
                </a:solidFill>
                <a:latin typeface="Times New Roman" pitchFamily="18" charset="0"/>
                <a:ea typeface="楷体_GB2312" pitchFamily="49" charset="-122"/>
              </a:defRPr>
            </a:lvl1pPr>
            <a:lvl2pPr marL="847725" indent="-457200" defTabSz="781050" eaLnBrk="0">
              <a:defRPr sz="2400" b="1">
                <a:solidFill>
                  <a:schemeClr val="bg1"/>
                </a:solidFill>
                <a:latin typeface="Times New Roman" pitchFamily="18" charset="0"/>
                <a:ea typeface="楷体_GB2312" pitchFamily="49" charset="-122"/>
              </a:defRPr>
            </a:lvl2pPr>
            <a:lvl3pPr marL="1238250" indent="-457200" defTabSz="781050" eaLnBrk="0">
              <a:defRPr sz="2400" b="1">
                <a:solidFill>
                  <a:schemeClr val="bg1"/>
                </a:solidFill>
                <a:latin typeface="Times New Roman" pitchFamily="18" charset="0"/>
                <a:ea typeface="楷体_GB2312" pitchFamily="49" charset="-122"/>
              </a:defRPr>
            </a:lvl3pPr>
            <a:lvl4pPr marL="1627188" indent="-457200" defTabSz="781050" eaLnBrk="0">
              <a:defRPr sz="2400" b="1">
                <a:solidFill>
                  <a:schemeClr val="bg1"/>
                </a:solidFill>
                <a:latin typeface="Times New Roman" pitchFamily="18" charset="0"/>
                <a:ea typeface="楷体_GB2312" pitchFamily="49" charset="-122"/>
              </a:defRPr>
            </a:lvl4pPr>
            <a:lvl5pPr marL="2016125" indent="-457200" defTabSz="781050" eaLnBrk="0">
              <a:defRPr sz="2400" b="1">
                <a:solidFill>
                  <a:schemeClr val="bg1"/>
                </a:solidFill>
                <a:latin typeface="Times New Roman" pitchFamily="18" charset="0"/>
                <a:ea typeface="楷体_GB2312" pitchFamily="49" charset="-122"/>
              </a:defRPr>
            </a:lvl5pPr>
            <a:lvl6pPr marL="2473325" indent="-4572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30525" indent="-4572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387725" indent="-4572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44925" indent="-4572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eaLnBrk="1" hangingPunct="1">
              <a:lnSpc>
                <a:spcPct val="100000"/>
              </a:lnSpc>
              <a:buClrTx/>
              <a:buSzTx/>
              <a:buFont typeface="Wingdings" pitchFamily="2" charset="2"/>
              <a:buNone/>
            </a:pPr>
            <a:r>
              <a:rPr kumimoji="1" lang="zh-CN" altLang="en-US">
                <a:solidFill>
                  <a:schemeClr val="tx1"/>
                </a:solidFill>
                <a:ea typeface="华文楷体" panose="02010600040101010101" pitchFamily="2" charset="-122"/>
              </a:rPr>
              <a:t>③好的辐射体同时也是好的吸收体。</a:t>
            </a:r>
          </a:p>
        </p:txBody>
      </p:sp>
      <p:sp>
        <p:nvSpPr>
          <p:cNvPr id="40965" name="Rectangle 5"/>
          <p:cNvSpPr>
            <a:spLocks noChangeArrowheads="1"/>
          </p:cNvSpPr>
          <p:nvPr/>
        </p:nvSpPr>
        <p:spPr bwMode="auto">
          <a:xfrm>
            <a:off x="660400" y="2287588"/>
            <a:ext cx="607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①任何物体在任何温度下都存在热辐射；</a:t>
            </a:r>
          </a:p>
        </p:txBody>
      </p:sp>
      <p:sp>
        <p:nvSpPr>
          <p:cNvPr id="40966" name="Rectangle 6"/>
          <p:cNvSpPr>
            <a:spLocks noChangeArrowheads="1"/>
          </p:cNvSpPr>
          <p:nvPr/>
        </p:nvSpPr>
        <p:spPr bwMode="auto">
          <a:xfrm>
            <a:off x="655638" y="2935288"/>
            <a:ext cx="787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 typeface="Wingdings" pitchFamily="2" charset="2"/>
              <a:buNone/>
            </a:pPr>
            <a:r>
              <a:rPr kumimoji="1" lang="zh-CN" altLang="en-US">
                <a:solidFill>
                  <a:schemeClr val="tx1"/>
                </a:solidFill>
                <a:ea typeface="华文楷体" panose="02010600040101010101" pitchFamily="2" charset="-122"/>
              </a:rPr>
              <a:t>②辐射电磁波的能量及能量按波长的分布均与温度有关；</a:t>
            </a:r>
          </a:p>
        </p:txBody>
      </p:sp>
      <p:grpSp>
        <p:nvGrpSpPr>
          <p:cNvPr id="40967" name="Group 7"/>
          <p:cNvGrpSpPr>
            <a:grpSpLocks/>
          </p:cNvGrpSpPr>
          <p:nvPr/>
        </p:nvGrpSpPr>
        <p:grpSpPr bwMode="auto">
          <a:xfrm>
            <a:off x="1692275" y="227013"/>
            <a:ext cx="5832475" cy="573087"/>
            <a:chOff x="1156" y="51"/>
            <a:chExt cx="3674" cy="431"/>
          </a:xfrm>
        </p:grpSpPr>
        <p:grpSp>
          <p:nvGrpSpPr>
            <p:cNvPr id="7184" name="Group 32"/>
            <p:cNvGrpSpPr>
              <a:grpSpLocks/>
            </p:cNvGrpSpPr>
            <p:nvPr/>
          </p:nvGrpSpPr>
          <p:grpSpPr bwMode="auto">
            <a:xfrm>
              <a:off x="1156" y="51"/>
              <a:ext cx="3674" cy="431"/>
              <a:chOff x="1450" y="7"/>
              <a:chExt cx="3039" cy="401"/>
            </a:xfrm>
          </p:grpSpPr>
          <p:sp>
            <p:nvSpPr>
              <p:cNvPr id="718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8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8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8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7185" name="Text Box 13"/>
            <p:cNvSpPr txBox="1">
              <a:spLocks noChangeArrowheads="1"/>
            </p:cNvSpPr>
            <p:nvPr/>
          </p:nvSpPr>
          <p:spPr bwMode="auto">
            <a:xfrm>
              <a:off x="1156" y="119"/>
              <a:ext cx="362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90000"/>
                </a:lnSpc>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19.1   </a:t>
              </a:r>
              <a:r>
                <a:rPr kumimoji="1" lang="zh-CN" altLang="en-US" sz="2800" dirty="0">
                  <a:solidFill>
                    <a:schemeClr val="tx1"/>
                  </a:solidFill>
                  <a:ea typeface="华文楷体" panose="02010600040101010101" pitchFamily="2" charset="-122"/>
                </a:rPr>
                <a:t>黑体辐射  普朗克量子假说</a:t>
              </a:r>
              <a:endParaRPr kumimoji="1" lang="zh-CN" altLang="en-US" sz="2800" b="0" dirty="0">
                <a:solidFill>
                  <a:schemeClr val="tx1"/>
                </a:solidFill>
                <a:ea typeface="华文楷体" panose="02010600040101010101" pitchFamily="2" charset="-122"/>
              </a:endParaRPr>
            </a:p>
          </p:txBody>
        </p:sp>
      </p:grpSp>
      <p:pic>
        <p:nvPicPr>
          <p:cNvPr id="40974" name="Picture 14" descr="F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041775"/>
            <a:ext cx="2736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5" name="Text Box 15"/>
          <p:cNvSpPr txBox="1">
            <a:spLocks noChangeArrowheads="1"/>
          </p:cNvSpPr>
          <p:nvPr/>
        </p:nvSpPr>
        <p:spPr bwMode="auto">
          <a:xfrm>
            <a:off x="323850" y="1808163"/>
            <a:ext cx="2159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sym typeface="Monotype Sorts" pitchFamily="2" charset="2"/>
              </a:rPr>
              <a:t>1</a:t>
            </a:r>
            <a:r>
              <a:rPr kumimoji="1" lang="zh-CN" altLang="en-US">
                <a:solidFill>
                  <a:schemeClr val="tx1"/>
                </a:solidFill>
                <a:ea typeface="华文楷体" panose="02010600040101010101" pitchFamily="2" charset="-122"/>
                <a:sym typeface="Monotype Sorts" pitchFamily="2" charset="2"/>
              </a:rPr>
              <a:t>、实验认识</a:t>
            </a:r>
            <a:endParaRPr kumimoji="1" lang="zh-CN" altLang="en-US">
              <a:solidFill>
                <a:schemeClr val="tx1"/>
              </a:solidFill>
              <a:latin typeface="华文楷体" panose="02010600040101010101" pitchFamily="2" charset="-122"/>
              <a:ea typeface="华文楷体" panose="02010600040101010101" pitchFamily="2" charset="-122"/>
            </a:endParaRPr>
          </a:p>
        </p:txBody>
      </p:sp>
      <p:grpSp>
        <p:nvGrpSpPr>
          <p:cNvPr id="40976" name="Group 16"/>
          <p:cNvGrpSpPr>
            <a:grpSpLocks/>
          </p:cNvGrpSpPr>
          <p:nvPr/>
        </p:nvGrpSpPr>
        <p:grpSpPr bwMode="auto">
          <a:xfrm>
            <a:off x="1116013" y="3584575"/>
            <a:ext cx="6613525" cy="457200"/>
            <a:chOff x="748" y="2069"/>
            <a:chExt cx="4166" cy="288"/>
          </a:xfrm>
        </p:grpSpPr>
        <p:sp>
          <p:nvSpPr>
            <p:cNvPr id="7182" name="Text Box 17"/>
            <p:cNvSpPr txBox="1">
              <a:spLocks noChangeArrowheads="1"/>
            </p:cNvSpPr>
            <p:nvPr/>
          </p:nvSpPr>
          <p:spPr bwMode="auto">
            <a:xfrm>
              <a:off x="748" y="2069"/>
              <a:ext cx="26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温度</a:t>
              </a:r>
              <a:r>
                <a:rPr kumimoji="1" lang="zh-CN" altLang="en-US">
                  <a:solidFill>
                    <a:srgbClr val="0000FF"/>
                  </a:solidFill>
                  <a:latin typeface="华文楷体" panose="02010600040101010101" pitchFamily="2" charset="-122"/>
                  <a:ea typeface="华文楷体" panose="02010600040101010101" pitchFamily="2" charset="-122"/>
                  <a:sym typeface="Symbol" pitchFamily="18" charset="2"/>
                </a:rPr>
                <a:t></a:t>
              </a:r>
              <a:r>
                <a:rPr kumimoji="1" lang="zh-CN" altLang="en-US">
                  <a:solidFill>
                    <a:srgbClr val="0000FF"/>
                  </a:solidFill>
                  <a:latin typeface="华文楷体" panose="02010600040101010101" pitchFamily="2" charset="-122"/>
                  <a:ea typeface="华文楷体" panose="02010600040101010101" pitchFamily="2" charset="-122"/>
                  <a:sym typeface="Monotype Sorts" pitchFamily="2" charset="2"/>
                </a:rPr>
                <a:t> </a:t>
              </a:r>
              <a:r>
                <a:rPr kumimoji="1" lang="zh-CN" altLang="en-US">
                  <a:solidFill>
                    <a:schemeClr val="tx1"/>
                  </a:solidFill>
                  <a:latin typeface="华文楷体" panose="02010600040101010101" pitchFamily="2" charset="-122"/>
                  <a:ea typeface="华文楷体" panose="02010600040101010101" pitchFamily="2" charset="-122"/>
                </a:rPr>
                <a:t>发射的能量</a:t>
              </a:r>
              <a:r>
                <a:rPr kumimoji="1" lang="zh-CN" altLang="en-US">
                  <a:solidFill>
                    <a:srgbClr val="0000FF"/>
                  </a:solidFill>
                  <a:latin typeface="华文楷体" panose="02010600040101010101" pitchFamily="2" charset="-122"/>
                  <a:ea typeface="华文楷体" panose="02010600040101010101" pitchFamily="2" charset="-122"/>
                  <a:sym typeface="Symbol" pitchFamily="18" charset="2"/>
                </a:rPr>
                <a:t></a:t>
              </a:r>
              <a:endParaRPr kumimoji="1" lang="zh-CN" altLang="en-US">
                <a:solidFill>
                  <a:schemeClr val="tx1"/>
                </a:solidFill>
                <a:latin typeface="华文楷体" panose="02010600040101010101" pitchFamily="2" charset="-122"/>
                <a:ea typeface="华文楷体" panose="02010600040101010101" pitchFamily="2" charset="-122"/>
              </a:endParaRPr>
            </a:p>
          </p:txBody>
        </p:sp>
        <p:sp>
          <p:nvSpPr>
            <p:cNvPr id="7183" name="Text Box 18"/>
            <p:cNvSpPr txBox="1">
              <a:spLocks noChangeArrowheads="1"/>
            </p:cNvSpPr>
            <p:nvPr/>
          </p:nvSpPr>
          <p:spPr bwMode="auto">
            <a:xfrm>
              <a:off x="2562" y="2069"/>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电磁波的短波成分</a:t>
              </a:r>
              <a:r>
                <a:rPr kumimoji="1" lang="zh-CN" altLang="en-US">
                  <a:solidFill>
                    <a:srgbClr val="0000FF"/>
                  </a:solidFill>
                  <a:latin typeface="华文楷体" panose="02010600040101010101" pitchFamily="2" charset="-122"/>
                  <a:ea typeface="华文楷体" panose="02010600040101010101" pitchFamily="2" charset="-122"/>
                  <a:sym typeface="Symbol" pitchFamily="18" charset="2"/>
                </a:rPr>
                <a:t></a:t>
              </a:r>
            </a:p>
          </p:txBody>
        </p:sp>
      </p:grpSp>
      <p:sp>
        <p:nvSpPr>
          <p:cNvPr id="40979" name="Text Box 19"/>
          <p:cNvSpPr txBox="1">
            <a:spLocks noChangeArrowheads="1"/>
          </p:cNvSpPr>
          <p:nvPr/>
        </p:nvSpPr>
        <p:spPr bwMode="auto">
          <a:xfrm>
            <a:off x="539750" y="4760913"/>
            <a:ext cx="26495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004" tIns="39001" rIns="78004" bIns="39001">
            <a:spAutoFit/>
          </a:bodyPr>
          <a:lstStyle>
            <a:lvl1pPr defTabSz="781050" eaLnBrk="0">
              <a:defRPr sz="2400" b="1">
                <a:solidFill>
                  <a:schemeClr val="bg1"/>
                </a:solidFill>
                <a:latin typeface="Times New Roman" pitchFamily="18" charset="0"/>
                <a:ea typeface="楷体_GB2312" pitchFamily="49" charset="-122"/>
              </a:defRPr>
            </a:lvl1pPr>
            <a:lvl2pPr marL="390525" defTabSz="781050" eaLnBrk="0">
              <a:defRPr sz="2400" b="1">
                <a:solidFill>
                  <a:schemeClr val="bg1"/>
                </a:solidFill>
                <a:latin typeface="Times New Roman" pitchFamily="18" charset="0"/>
                <a:ea typeface="楷体_GB2312" pitchFamily="49" charset="-122"/>
              </a:defRPr>
            </a:lvl2pPr>
            <a:lvl3pPr marL="781050" defTabSz="781050" eaLnBrk="0">
              <a:defRPr sz="2400" b="1">
                <a:solidFill>
                  <a:schemeClr val="bg1"/>
                </a:solidFill>
                <a:latin typeface="Times New Roman" pitchFamily="18" charset="0"/>
                <a:ea typeface="楷体_GB2312" pitchFamily="49" charset="-122"/>
              </a:defRPr>
            </a:lvl3pPr>
            <a:lvl4pPr marL="1169988" defTabSz="781050" eaLnBrk="0">
              <a:defRPr sz="2400" b="1">
                <a:solidFill>
                  <a:schemeClr val="bg1"/>
                </a:solidFill>
                <a:latin typeface="Times New Roman" pitchFamily="18" charset="0"/>
                <a:ea typeface="楷体_GB2312" pitchFamily="49" charset="-122"/>
              </a:defRPr>
            </a:lvl4pPr>
            <a:lvl5pPr marL="1558925" defTabSz="781050" eaLnBrk="0">
              <a:defRPr sz="2400" b="1">
                <a:solidFill>
                  <a:schemeClr val="bg1"/>
                </a:solidFill>
                <a:latin typeface="Times New Roman" pitchFamily="18" charset="0"/>
                <a:ea typeface="楷体_GB2312" pitchFamily="49" charset="-122"/>
              </a:defRPr>
            </a:lvl5pPr>
            <a:lvl6pPr marL="2016125" indent="-2286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473325" indent="-2286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2930525" indent="-2286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387725" indent="-228600" defTabSz="78105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algn="just" eaLnBrk="1" hangingPunct="1">
              <a:lnSpc>
                <a:spcPct val="100000"/>
              </a:lnSpc>
              <a:buClrTx/>
              <a:buSzTx/>
              <a:buFont typeface="Wingdings" pitchFamily="2" charset="2"/>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 基本物理量</a:t>
            </a:r>
          </a:p>
        </p:txBody>
      </p:sp>
      <p:sp>
        <p:nvSpPr>
          <p:cNvPr id="40980" name="Rectangle 20"/>
          <p:cNvSpPr>
            <a:spLocks noChangeArrowheads="1"/>
          </p:cNvSpPr>
          <p:nvPr/>
        </p:nvSpPr>
        <p:spPr bwMode="auto">
          <a:xfrm>
            <a:off x="395288" y="5265738"/>
            <a:ext cx="57610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        单色辐出度：</a:t>
            </a:r>
            <a:r>
              <a:rPr kumimoji="1" lang="zh-CN" altLang="en-US">
                <a:solidFill>
                  <a:schemeClr val="tx1"/>
                </a:solidFill>
                <a:ea typeface="华文楷体" panose="02010600040101010101" pitchFamily="2" charset="-122"/>
              </a:rPr>
              <a:t>在一定温度下，物体在</a:t>
            </a:r>
            <a:r>
              <a:rPr kumimoji="1" lang="zh-CN" altLang="en-US">
                <a:solidFill>
                  <a:srgbClr val="0000FF"/>
                </a:solidFill>
                <a:ea typeface="华文楷体" panose="02010600040101010101" pitchFamily="2" charset="-122"/>
              </a:rPr>
              <a:t>单位时间内</a:t>
            </a:r>
            <a:r>
              <a:rPr kumimoji="1" lang="zh-CN" altLang="en-US">
                <a:solidFill>
                  <a:schemeClr val="tx1"/>
                </a:solidFill>
                <a:ea typeface="华文楷体" panose="02010600040101010101" pitchFamily="2" charset="-122"/>
              </a:rPr>
              <a:t>由</a:t>
            </a:r>
            <a:r>
              <a:rPr kumimoji="1" lang="zh-CN" altLang="en-US">
                <a:solidFill>
                  <a:srgbClr val="0000FF"/>
                </a:solidFill>
                <a:ea typeface="华文楷体" panose="02010600040101010101" pitchFamily="2" charset="-122"/>
              </a:rPr>
              <a:t>单位面积上</a:t>
            </a:r>
            <a:r>
              <a:rPr kumimoji="1" lang="zh-CN" altLang="en-US">
                <a:solidFill>
                  <a:schemeClr val="tx1"/>
                </a:solidFill>
                <a:ea typeface="华文楷体" panose="02010600040101010101" pitchFamily="2" charset="-122"/>
              </a:rPr>
              <a:t>辐射的、在某波长附近</a:t>
            </a:r>
            <a:r>
              <a:rPr kumimoji="1" lang="zh-CN" altLang="en-US">
                <a:solidFill>
                  <a:srgbClr val="0000FF"/>
                </a:solidFill>
                <a:ea typeface="华文楷体" panose="02010600040101010101" pitchFamily="2" charset="-122"/>
              </a:rPr>
              <a:t>单位波长间隔</a:t>
            </a:r>
            <a:r>
              <a:rPr kumimoji="1" lang="zh-CN" altLang="en-US">
                <a:solidFill>
                  <a:schemeClr val="tx1"/>
                </a:solidFill>
                <a:ea typeface="华文楷体" panose="02010600040101010101" pitchFamily="2" charset="-122"/>
              </a:rPr>
              <a:t>的能量。</a:t>
            </a:r>
            <a:endParaRPr kumimoji="1" lang="en-US" altLang="zh-CN">
              <a:solidFill>
                <a:schemeClr val="tx1"/>
              </a:solidFill>
              <a:ea typeface="华文楷体" panose="02010600040101010101" pitchFamily="2" charset="-122"/>
            </a:endParaRPr>
          </a:p>
        </p:txBody>
      </p:sp>
      <p:graphicFrame>
        <p:nvGraphicFramePr>
          <p:cNvPr id="40981" name="Object 21"/>
          <p:cNvGraphicFramePr>
            <a:graphicFrameLocks noChangeAspect="1"/>
          </p:cNvGraphicFramePr>
          <p:nvPr>
            <p:extLst>
              <p:ext uri="{D42A27DB-BD31-4B8C-83A1-F6EECF244321}">
                <p14:modId xmlns:p14="http://schemas.microsoft.com/office/powerpoint/2010/main" val="1595175043"/>
              </p:ext>
            </p:extLst>
          </p:nvPr>
        </p:nvGraphicFramePr>
        <p:xfrm>
          <a:off x="6443663" y="5481638"/>
          <a:ext cx="1873250" cy="788987"/>
        </p:xfrm>
        <a:graphic>
          <a:graphicData uri="http://schemas.openxmlformats.org/presentationml/2006/ole">
            <mc:AlternateContent xmlns:mc="http://schemas.openxmlformats.org/markup-compatibility/2006">
              <mc:Choice xmlns:v="urn:schemas-microsoft-com:vml" Requires="v">
                <p:oleObj spid="_x0000_s7204" name="公式" r:id="rId5" imgW="964781" imgH="406224" progId="Equation.3">
                  <p:embed/>
                </p:oleObj>
              </mc:Choice>
              <mc:Fallback>
                <p:oleObj name="公式" r:id="rId5" imgW="964781" imgH="406224"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5481638"/>
                        <a:ext cx="18732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2" name="Rectangle 22"/>
          <p:cNvSpPr>
            <a:spLocks noChangeArrowheads="1"/>
          </p:cNvSpPr>
          <p:nvPr/>
        </p:nvSpPr>
        <p:spPr bwMode="auto">
          <a:xfrm>
            <a:off x="468313" y="1355725"/>
            <a:ext cx="8356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zh-CN" altLang="en-US" sz="2200">
                <a:solidFill>
                  <a:schemeClr val="tx1"/>
                </a:solidFill>
                <a:ea typeface="华文楷体" panose="02010600040101010101" pitchFamily="2" charset="-122"/>
              </a:rPr>
              <a:t>物体中的分子、原子受到热激发而发射电磁波的现象称为热辐射。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wipe(left)">
                                      <p:cBhvr>
                                        <p:cTn id="7" dur="500"/>
                                        <p:tgtEl>
                                          <p:spTgt spid="40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wipe(left)">
                                      <p:cBhvr>
                                        <p:cTn id="12" dur="500"/>
                                        <p:tgtEl>
                                          <p:spTgt spid="409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82"/>
                                        </p:tgtEl>
                                        <p:attrNameLst>
                                          <p:attrName>style.visibility</p:attrName>
                                        </p:attrNameLst>
                                      </p:cBhvr>
                                      <p:to>
                                        <p:strVal val="visible"/>
                                      </p:to>
                                    </p:set>
                                    <p:animEffect transition="in" filter="wipe(left)">
                                      <p:cBhvr>
                                        <p:cTn id="17" dur="500"/>
                                        <p:tgtEl>
                                          <p:spTgt spid="40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75"/>
                                        </p:tgtEl>
                                        <p:attrNameLst>
                                          <p:attrName>style.visibility</p:attrName>
                                        </p:attrNameLst>
                                      </p:cBhvr>
                                      <p:to>
                                        <p:strVal val="visible"/>
                                      </p:to>
                                    </p:set>
                                    <p:animEffect transition="in" filter="wipe(left)">
                                      <p:cBhvr>
                                        <p:cTn id="22" dur="500"/>
                                        <p:tgtEl>
                                          <p:spTgt spid="409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5">
                                            <p:txEl>
                                              <p:pRg st="0" end="0"/>
                                            </p:txEl>
                                          </p:spTgt>
                                        </p:tgtEl>
                                        <p:attrNameLst>
                                          <p:attrName>style.visibility</p:attrName>
                                        </p:attrNameLst>
                                      </p:cBhvr>
                                      <p:to>
                                        <p:strVal val="visible"/>
                                      </p:to>
                                    </p:set>
                                    <p:animEffect transition="in" filter="wipe(left)">
                                      <p:cBhvr>
                                        <p:cTn id="27" dur="500"/>
                                        <p:tgtEl>
                                          <p:spTgt spid="4096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6">
                                            <p:txEl>
                                              <p:pRg st="0" end="0"/>
                                            </p:txEl>
                                          </p:spTgt>
                                        </p:tgtEl>
                                        <p:attrNameLst>
                                          <p:attrName>style.visibility</p:attrName>
                                        </p:attrNameLst>
                                      </p:cBhvr>
                                      <p:to>
                                        <p:strVal val="visible"/>
                                      </p:to>
                                    </p:set>
                                    <p:animEffect transition="in" filter="wipe(left)">
                                      <p:cBhvr>
                                        <p:cTn id="32" dur="500"/>
                                        <p:tgtEl>
                                          <p:spTgt spid="409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0974"/>
                                        </p:tgtEl>
                                        <p:attrNameLst>
                                          <p:attrName>style.visibility</p:attrName>
                                        </p:attrNameLst>
                                      </p:cBhvr>
                                      <p:to>
                                        <p:strVal val="visible"/>
                                      </p:to>
                                    </p:set>
                                    <p:animEffect transition="in" filter="wipe(up)">
                                      <p:cBhvr>
                                        <p:cTn id="37" dur="500"/>
                                        <p:tgtEl>
                                          <p:spTgt spid="40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76"/>
                                        </p:tgtEl>
                                        <p:attrNameLst>
                                          <p:attrName>style.visibility</p:attrName>
                                        </p:attrNameLst>
                                      </p:cBhvr>
                                      <p:to>
                                        <p:strVal val="visible"/>
                                      </p:to>
                                    </p:set>
                                    <p:animEffect transition="in" filter="wipe(left)">
                                      <p:cBhvr>
                                        <p:cTn id="42" dur="500"/>
                                        <p:tgtEl>
                                          <p:spTgt spid="409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64"/>
                                        </p:tgtEl>
                                        <p:attrNameLst>
                                          <p:attrName>style.visibility</p:attrName>
                                        </p:attrNameLst>
                                      </p:cBhvr>
                                      <p:to>
                                        <p:strVal val="visible"/>
                                      </p:to>
                                    </p:set>
                                    <p:animEffect transition="in" filter="wipe(left)">
                                      <p:cBhvr>
                                        <p:cTn id="47" dur="500"/>
                                        <p:tgtEl>
                                          <p:spTgt spid="409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979">
                                            <p:txEl>
                                              <p:pRg st="0" end="0"/>
                                            </p:txEl>
                                          </p:spTgt>
                                        </p:tgtEl>
                                        <p:attrNameLst>
                                          <p:attrName>style.visibility</p:attrName>
                                        </p:attrNameLst>
                                      </p:cBhvr>
                                      <p:to>
                                        <p:strVal val="visible"/>
                                      </p:to>
                                    </p:set>
                                    <p:animEffect transition="in" filter="wipe(left)">
                                      <p:cBhvr>
                                        <p:cTn id="52" dur="500"/>
                                        <p:tgtEl>
                                          <p:spTgt spid="4097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0980">
                                            <p:txEl>
                                              <p:pRg st="0" end="0"/>
                                            </p:txEl>
                                          </p:spTgt>
                                        </p:tgtEl>
                                        <p:attrNameLst>
                                          <p:attrName>style.visibility</p:attrName>
                                        </p:attrNameLst>
                                      </p:cBhvr>
                                      <p:to>
                                        <p:strVal val="visible"/>
                                      </p:to>
                                    </p:set>
                                    <p:animEffect transition="in" filter="wipe(left)">
                                      <p:cBhvr>
                                        <p:cTn id="57" dur="500"/>
                                        <p:tgtEl>
                                          <p:spTgt spid="4098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0981"/>
                                        </p:tgtEl>
                                        <p:attrNameLst>
                                          <p:attrName>style.visibility</p:attrName>
                                        </p:attrNameLst>
                                      </p:cBhvr>
                                      <p:to>
                                        <p:strVal val="visible"/>
                                      </p:to>
                                    </p:set>
                                    <p:animEffect transition="in" filter="wipe(left)">
                                      <p:cBhvr>
                                        <p:cTn id="62" dur="500"/>
                                        <p:tgtEl>
                                          <p:spTgt spid="4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P spid="40964" grpId="0" autoUpdateAnimBg="0"/>
      <p:bldP spid="40965" grpId="0" build="p" autoUpdateAnimBg="0"/>
      <p:bldP spid="40966" grpId="0" build="p" autoUpdateAnimBg="0"/>
      <p:bldP spid="40975" grpId="0"/>
      <p:bldP spid="40979" grpId="0" build="p" autoUpdateAnimBg="0"/>
      <p:bldP spid="40980" grpId="0" build="p" autoUpdateAnimBg="0"/>
      <p:bldP spid="409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177800" y="188913"/>
            <a:ext cx="4679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        辐出度：</a:t>
            </a:r>
            <a:r>
              <a:rPr kumimoji="1" lang="zh-CN" altLang="en-US">
                <a:solidFill>
                  <a:schemeClr val="tx1"/>
                </a:solidFill>
                <a:ea typeface="华文楷体" panose="02010600040101010101" pitchFamily="2" charset="-122"/>
              </a:rPr>
              <a:t>在一定温度下，</a:t>
            </a:r>
            <a:r>
              <a:rPr kumimoji="1" lang="zh-CN" altLang="en-US">
                <a:solidFill>
                  <a:srgbClr val="0000FF"/>
                </a:solidFill>
                <a:ea typeface="华文楷体" panose="02010600040101010101" pitchFamily="2" charset="-122"/>
              </a:rPr>
              <a:t>单位时间</a:t>
            </a:r>
            <a:r>
              <a:rPr kumimoji="1" lang="zh-CN" altLang="en-US">
                <a:solidFill>
                  <a:schemeClr val="tx1"/>
                </a:solidFill>
                <a:ea typeface="华文楷体" panose="02010600040101010101" pitchFamily="2" charset="-122"/>
              </a:rPr>
              <a:t>内物体</a:t>
            </a:r>
            <a:r>
              <a:rPr kumimoji="1" lang="zh-CN" altLang="en-US">
                <a:solidFill>
                  <a:srgbClr val="0000FF"/>
                </a:solidFill>
                <a:ea typeface="华文楷体" panose="02010600040101010101" pitchFamily="2" charset="-122"/>
              </a:rPr>
              <a:t>单位面积</a:t>
            </a:r>
            <a:r>
              <a:rPr kumimoji="1" lang="zh-CN" altLang="en-US">
                <a:solidFill>
                  <a:schemeClr val="tx1"/>
                </a:solidFill>
                <a:ea typeface="华文楷体" panose="02010600040101010101" pitchFamily="2" charset="-122"/>
              </a:rPr>
              <a:t>上辐射的各种波长电磁波辐射能的总和。</a:t>
            </a:r>
            <a:endParaRPr kumimoji="1" lang="zh-CN" altLang="en-US">
              <a:solidFill>
                <a:srgbClr val="0000FF"/>
              </a:solidFill>
              <a:ea typeface="华文楷体" panose="02010600040101010101" pitchFamily="2" charset="-122"/>
            </a:endParaRPr>
          </a:p>
        </p:txBody>
      </p:sp>
      <p:graphicFrame>
        <p:nvGraphicFramePr>
          <p:cNvPr id="43012" name="Object 4"/>
          <p:cNvGraphicFramePr>
            <a:graphicFrameLocks noChangeAspect="1"/>
          </p:cNvGraphicFramePr>
          <p:nvPr>
            <p:extLst>
              <p:ext uri="{D42A27DB-BD31-4B8C-83A1-F6EECF244321}">
                <p14:modId xmlns:p14="http://schemas.microsoft.com/office/powerpoint/2010/main" val="3278136905"/>
              </p:ext>
            </p:extLst>
          </p:nvPr>
        </p:nvGraphicFramePr>
        <p:xfrm>
          <a:off x="4859338" y="477838"/>
          <a:ext cx="3311525" cy="611187"/>
        </p:xfrm>
        <a:graphic>
          <a:graphicData uri="http://schemas.openxmlformats.org/presentationml/2006/ole">
            <mc:AlternateContent xmlns:mc="http://schemas.openxmlformats.org/markup-compatibility/2006">
              <mc:Choice xmlns:v="urn:schemas-microsoft-com:vml" Requires="v">
                <p:oleObj spid="_x0000_s8309" name="公式" r:id="rId4" imgW="1422400" imgH="330200" progId="Equation.3">
                  <p:embed/>
                </p:oleObj>
              </mc:Choice>
              <mc:Fallback>
                <p:oleObj name="公式" r:id="rId4" imgW="1422400" imgH="330200" progId="Equation.3">
                  <p:embed/>
                  <p:pic>
                    <p:nvPicPr>
                      <p:cNvPr id="0" name="Picture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77838"/>
                        <a:ext cx="3311525" cy="61118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5"/>
          <p:cNvGraphicFramePr>
            <a:graphicFrameLocks noChangeAspect="1"/>
          </p:cNvGraphicFramePr>
          <p:nvPr>
            <p:extLst>
              <p:ext uri="{D42A27DB-BD31-4B8C-83A1-F6EECF244321}">
                <p14:modId xmlns:p14="http://schemas.microsoft.com/office/powerpoint/2010/main" val="3183033132"/>
              </p:ext>
            </p:extLst>
          </p:nvPr>
        </p:nvGraphicFramePr>
        <p:xfrm>
          <a:off x="1546225" y="2206625"/>
          <a:ext cx="2360613" cy="788988"/>
        </p:xfrm>
        <a:graphic>
          <a:graphicData uri="http://schemas.openxmlformats.org/presentationml/2006/ole">
            <mc:AlternateContent xmlns:mc="http://schemas.openxmlformats.org/markup-compatibility/2006">
              <mc:Choice xmlns:v="urn:schemas-microsoft-com:vml" Requires="v">
                <p:oleObj spid="_x0000_s8310" name="公式" r:id="rId6" imgW="1586811" imgH="634725" progId="Equation.3">
                  <p:embed/>
                </p:oleObj>
              </mc:Choice>
              <mc:Fallback>
                <p:oleObj name="公式" r:id="rId6" imgW="1586811" imgH="634725" progId="Equation.3">
                  <p:embed/>
                  <p:pic>
                    <p:nvPicPr>
                      <p:cNvPr id="0" name="Picture 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6225" y="2206625"/>
                        <a:ext cx="2360613" cy="788988"/>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6"/>
          <p:cNvGraphicFramePr>
            <a:graphicFrameLocks noChangeAspect="1"/>
          </p:cNvGraphicFramePr>
          <p:nvPr>
            <p:extLst>
              <p:ext uri="{D42A27DB-BD31-4B8C-83A1-F6EECF244321}">
                <p14:modId xmlns:p14="http://schemas.microsoft.com/office/powerpoint/2010/main" val="81326443"/>
              </p:ext>
            </p:extLst>
          </p:nvPr>
        </p:nvGraphicFramePr>
        <p:xfrm>
          <a:off x="4283075" y="2422525"/>
          <a:ext cx="2376488" cy="387350"/>
        </p:xfrm>
        <a:graphic>
          <a:graphicData uri="http://schemas.openxmlformats.org/presentationml/2006/ole">
            <mc:AlternateContent xmlns:mc="http://schemas.openxmlformats.org/markup-compatibility/2006">
              <mc:Choice xmlns:v="urn:schemas-microsoft-com:vml" Requires="v">
                <p:oleObj spid="_x0000_s8311" name="公式" r:id="rId8" imgW="965200" imgH="203200" progId="Equation.3">
                  <p:embed/>
                </p:oleObj>
              </mc:Choice>
              <mc:Fallback>
                <p:oleObj name="公式" r:id="rId8" imgW="965200" imgH="203200" progId="Equation.3">
                  <p:embed/>
                  <p:pic>
                    <p:nvPicPr>
                      <p:cNvPr id="0" name="Picture 1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5" y="2422525"/>
                        <a:ext cx="237648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15" name="Group 7"/>
          <p:cNvGrpSpPr>
            <a:grpSpLocks/>
          </p:cNvGrpSpPr>
          <p:nvPr/>
        </p:nvGrpSpPr>
        <p:grpSpPr bwMode="auto">
          <a:xfrm>
            <a:off x="322263" y="1414464"/>
            <a:ext cx="8280400" cy="830263"/>
            <a:chOff x="249" y="952"/>
            <a:chExt cx="5216" cy="523"/>
          </a:xfrm>
        </p:grpSpPr>
        <p:sp>
          <p:nvSpPr>
            <p:cNvPr id="8209" name="Text Box 8"/>
            <p:cNvSpPr txBox="1">
              <a:spLocks noChangeArrowheads="1"/>
            </p:cNvSpPr>
            <p:nvPr/>
          </p:nvSpPr>
          <p:spPr bwMode="auto">
            <a:xfrm>
              <a:off x="249" y="952"/>
              <a:ext cx="52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spcBef>
                  <a:spcPct val="50000"/>
                </a:spcBef>
                <a:buClrTx/>
                <a:buSzTx/>
                <a:buFontTx/>
                <a:buNone/>
              </a:pPr>
              <a:r>
                <a:rPr kumimoji="1" lang="zh-CN" altLang="en-US" dirty="0">
                  <a:solidFill>
                    <a:srgbClr val="0000FF"/>
                  </a:solidFill>
                  <a:ea typeface="华文楷体" panose="02010600040101010101" pitchFamily="2" charset="-122"/>
                </a:rPr>
                <a:t>单色吸收比：</a:t>
              </a:r>
              <a:r>
                <a:rPr kumimoji="1" lang="zh-CN" altLang="en-US" dirty="0">
                  <a:solidFill>
                    <a:schemeClr val="tx1"/>
                  </a:solidFill>
                  <a:ea typeface="华文楷体" panose="02010600040101010101" pitchFamily="2" charset="-122"/>
                </a:rPr>
                <a:t>在一定温度下，在波长                  范围</a:t>
              </a:r>
              <a:r>
                <a:rPr kumimoji="1" lang="zh-CN" altLang="en-US" dirty="0" smtClean="0">
                  <a:solidFill>
                    <a:schemeClr val="tx1"/>
                  </a:solidFill>
                  <a:ea typeface="华文楷体" panose="02010600040101010101" pitchFamily="2" charset="-122"/>
                </a:rPr>
                <a:t>中</a:t>
              </a:r>
              <a:r>
                <a:rPr kumimoji="1" lang="zh-CN" altLang="en-US" dirty="0">
                  <a:solidFill>
                    <a:schemeClr val="tx1"/>
                  </a:solidFill>
                  <a:ea typeface="华文楷体" panose="02010600040101010101" pitchFamily="2" charset="-122"/>
                </a:rPr>
                <a:t>物体</a:t>
              </a:r>
              <a:r>
                <a:rPr kumimoji="1" lang="zh-CN" altLang="en-US" dirty="0" smtClean="0">
                  <a:solidFill>
                    <a:schemeClr val="tx1"/>
                  </a:solidFill>
                  <a:ea typeface="华文楷体" panose="02010600040101010101" pitchFamily="2" charset="-122"/>
                </a:rPr>
                <a:t>吸收的</a:t>
              </a:r>
              <a:r>
                <a:rPr kumimoji="1" lang="zh-CN" altLang="en-US" dirty="0">
                  <a:solidFill>
                    <a:schemeClr val="tx1"/>
                  </a:solidFill>
                  <a:ea typeface="华文楷体" panose="02010600040101010101" pitchFamily="2" charset="-122"/>
                </a:rPr>
                <a:t>能量与入射能量之比。</a:t>
              </a:r>
            </a:p>
          </p:txBody>
        </p:sp>
        <p:graphicFrame>
          <p:nvGraphicFramePr>
            <p:cNvPr id="8210" name="Object 9"/>
            <p:cNvGraphicFramePr>
              <a:graphicFrameLocks noChangeAspect="1"/>
            </p:cNvGraphicFramePr>
            <p:nvPr/>
          </p:nvGraphicFramePr>
          <p:xfrm>
            <a:off x="3379" y="1002"/>
            <a:ext cx="824" cy="205"/>
          </p:xfrm>
          <a:graphic>
            <a:graphicData uri="http://schemas.openxmlformats.org/presentationml/2006/ole">
              <mc:AlternateContent xmlns:mc="http://schemas.openxmlformats.org/markup-compatibility/2006">
                <mc:Choice xmlns:v="urn:schemas-microsoft-com:vml" Requires="v">
                  <p:oleObj spid="_x0000_s8312" name="公式" r:id="rId10" imgW="990600" imgH="228600" progId="Equation.3">
                    <p:embed/>
                  </p:oleObj>
                </mc:Choice>
                <mc:Fallback>
                  <p:oleObj name="公式" r:id="rId10" imgW="990600" imgH="228600" progId="Equation.3">
                    <p:embed/>
                    <p:pic>
                      <p:nvPicPr>
                        <p:cNvPr id="0" name="Picture 1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9" y="1002"/>
                          <a:ext cx="8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3018" name="Text Box 10"/>
          <p:cNvSpPr txBox="1">
            <a:spLocks noChangeArrowheads="1"/>
          </p:cNvSpPr>
          <p:nvPr/>
        </p:nvSpPr>
        <p:spPr bwMode="auto">
          <a:xfrm>
            <a:off x="395288" y="3070225"/>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、基尔霍夫热辐射定律  </a:t>
            </a:r>
            <a:r>
              <a:rPr kumimoji="1" lang="zh-CN" altLang="en-US" sz="2000">
                <a:solidFill>
                  <a:srgbClr val="0000FF"/>
                </a:solidFill>
                <a:ea typeface="华文楷体" panose="02010600040101010101" pitchFamily="2" charset="-122"/>
              </a:rPr>
              <a:t>（</a:t>
            </a:r>
            <a:r>
              <a:rPr kumimoji="1" lang="en-US" altLang="zh-CN" sz="2000">
                <a:solidFill>
                  <a:srgbClr val="0000FF"/>
                </a:solidFill>
                <a:ea typeface="华文楷体" panose="02010600040101010101" pitchFamily="2" charset="-122"/>
              </a:rPr>
              <a:t>1859</a:t>
            </a:r>
            <a:r>
              <a:rPr kumimoji="1" lang="zh-CN" altLang="en-US" sz="2000">
                <a:solidFill>
                  <a:srgbClr val="0000FF"/>
                </a:solidFill>
                <a:ea typeface="华文楷体" panose="02010600040101010101" pitchFamily="2" charset="-122"/>
              </a:rPr>
              <a:t>年，德国）</a:t>
            </a:r>
            <a:endParaRPr kumimoji="1" lang="zh-CN" altLang="en-US" sz="2000" b="0">
              <a:solidFill>
                <a:srgbClr val="0000FF"/>
              </a:solidFill>
              <a:ea typeface="华文楷体" panose="02010600040101010101" pitchFamily="2" charset="-122"/>
            </a:endParaRPr>
          </a:p>
        </p:txBody>
      </p:sp>
      <p:pic>
        <p:nvPicPr>
          <p:cNvPr id="4301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1989138"/>
            <a:ext cx="19621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12"/>
          <p:cNvSpPr txBox="1">
            <a:spLocks noChangeArrowheads="1"/>
          </p:cNvSpPr>
          <p:nvPr/>
        </p:nvSpPr>
        <p:spPr bwMode="auto">
          <a:xfrm>
            <a:off x="177800" y="3502025"/>
            <a:ext cx="65532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200" dirty="0">
                <a:solidFill>
                  <a:schemeClr val="tx1"/>
                </a:solidFill>
                <a:ea typeface="华文楷体" panose="02010600040101010101" pitchFamily="2" charset="-122"/>
              </a:rPr>
              <a:t>        </a:t>
            </a:r>
            <a:r>
              <a:rPr kumimoji="1" lang="zh-CN" altLang="en-US" sz="2200" dirty="0">
                <a:solidFill>
                  <a:srgbClr val="0000FF"/>
                </a:solidFill>
                <a:ea typeface="华文楷体" panose="02010600040101010101" pitchFamily="2" charset="-122"/>
              </a:rPr>
              <a:t>在相同温度下，所有</a:t>
            </a:r>
            <a:r>
              <a:rPr kumimoji="1" lang="zh-CN" altLang="en-US" sz="2200" dirty="0" smtClean="0">
                <a:solidFill>
                  <a:srgbClr val="0000FF"/>
                </a:solidFill>
                <a:ea typeface="华文楷体" panose="02010600040101010101" pitchFamily="2" charset="-122"/>
              </a:rPr>
              <a:t>物体的单色</a:t>
            </a:r>
            <a:r>
              <a:rPr kumimoji="1" lang="zh-CN" altLang="en-US" sz="2200" dirty="0">
                <a:solidFill>
                  <a:srgbClr val="0000FF"/>
                </a:solidFill>
                <a:ea typeface="华文楷体" panose="02010600040101010101" pitchFamily="2" charset="-122"/>
              </a:rPr>
              <a:t>辐出度与单色吸收比的</a:t>
            </a:r>
            <a:r>
              <a:rPr kumimoji="1" lang="zh-CN" altLang="en-US" sz="2200" dirty="0" smtClean="0">
                <a:solidFill>
                  <a:srgbClr val="0000FF"/>
                </a:solidFill>
                <a:ea typeface="华文楷体" panose="02010600040101010101" pitchFamily="2" charset="-122"/>
              </a:rPr>
              <a:t>比值都</a:t>
            </a:r>
            <a:r>
              <a:rPr kumimoji="1" lang="zh-CN" altLang="en-US" sz="2200" dirty="0">
                <a:solidFill>
                  <a:srgbClr val="0000FF"/>
                </a:solidFill>
                <a:ea typeface="华文楷体" panose="02010600040101010101" pitchFamily="2" charset="-122"/>
              </a:rPr>
              <a:t>相同，是一个只取决于温度</a:t>
            </a:r>
            <a:r>
              <a:rPr kumimoji="1" lang="en-US" altLang="zh-CN" sz="2200" i="1" dirty="0">
                <a:solidFill>
                  <a:srgbClr val="0000FF"/>
                </a:solidFill>
                <a:ea typeface="华文楷体" panose="02010600040101010101" pitchFamily="2" charset="-122"/>
              </a:rPr>
              <a:t> </a:t>
            </a:r>
            <a:r>
              <a:rPr kumimoji="1" lang="zh-CN" altLang="en-US" sz="2200" dirty="0">
                <a:solidFill>
                  <a:srgbClr val="0000FF"/>
                </a:solidFill>
                <a:ea typeface="华文楷体" panose="02010600040101010101" pitchFamily="2" charset="-122"/>
              </a:rPr>
              <a:t>和波长的函数，</a:t>
            </a:r>
            <a:r>
              <a:rPr kumimoji="1" lang="zh-CN" altLang="en-US" sz="2200" dirty="0">
                <a:solidFill>
                  <a:schemeClr val="tx1"/>
                </a:solidFill>
                <a:ea typeface="华文楷体" panose="02010600040101010101" pitchFamily="2" charset="-122"/>
              </a:rPr>
              <a:t>即：</a:t>
            </a:r>
          </a:p>
        </p:txBody>
      </p:sp>
      <p:graphicFrame>
        <p:nvGraphicFramePr>
          <p:cNvPr id="43021" name="Object 13"/>
          <p:cNvGraphicFramePr>
            <a:graphicFrameLocks noChangeAspect="1"/>
          </p:cNvGraphicFramePr>
          <p:nvPr>
            <p:extLst>
              <p:ext uri="{D42A27DB-BD31-4B8C-83A1-F6EECF244321}">
                <p14:modId xmlns:p14="http://schemas.microsoft.com/office/powerpoint/2010/main" val="3050199734"/>
              </p:ext>
            </p:extLst>
          </p:nvPr>
        </p:nvGraphicFramePr>
        <p:xfrm>
          <a:off x="3346450" y="4725988"/>
          <a:ext cx="1150938" cy="409575"/>
        </p:xfrm>
        <a:graphic>
          <a:graphicData uri="http://schemas.openxmlformats.org/presentationml/2006/ole">
            <mc:AlternateContent xmlns:mc="http://schemas.openxmlformats.org/markup-compatibility/2006">
              <mc:Choice xmlns:v="urn:schemas-microsoft-com:vml" Requires="v">
                <p:oleObj spid="_x0000_s8313" name="公式" r:id="rId13" imgW="672808" imgH="228501" progId="Equation.3">
                  <p:embed/>
                </p:oleObj>
              </mc:Choice>
              <mc:Fallback>
                <p:oleObj name="公式" r:id="rId13" imgW="672808" imgH="228501" progId="Equation.3">
                  <p:embed/>
                  <p:pic>
                    <p:nvPicPr>
                      <p:cNvPr id="0" name="Picture 1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6450" y="4725988"/>
                        <a:ext cx="115093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2" name="Object 14"/>
          <p:cNvGraphicFramePr>
            <a:graphicFrameLocks noChangeAspect="1"/>
          </p:cNvGraphicFramePr>
          <p:nvPr>
            <p:extLst>
              <p:ext uri="{D42A27DB-BD31-4B8C-83A1-F6EECF244321}">
                <p14:modId xmlns:p14="http://schemas.microsoft.com/office/powerpoint/2010/main" val="1536369586"/>
              </p:ext>
            </p:extLst>
          </p:nvPr>
        </p:nvGraphicFramePr>
        <p:xfrm>
          <a:off x="754063" y="4510088"/>
          <a:ext cx="2449512" cy="781050"/>
        </p:xfrm>
        <a:graphic>
          <a:graphicData uri="http://schemas.openxmlformats.org/presentationml/2006/ole">
            <mc:AlternateContent xmlns:mc="http://schemas.openxmlformats.org/markup-compatibility/2006">
              <mc:Choice xmlns:v="urn:schemas-microsoft-com:vml" Requires="v">
                <p:oleObj spid="_x0000_s8314" name="公式" r:id="rId15" imgW="1320227" imgH="431613" progId="Equation.3">
                  <p:embed/>
                </p:oleObj>
              </mc:Choice>
              <mc:Fallback>
                <p:oleObj name="公式" r:id="rId15" imgW="1320227" imgH="431613" progId="Equation.3">
                  <p:embed/>
                  <p:pic>
                    <p:nvPicPr>
                      <p:cNvPr id="0" name="Picture 1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063" y="4510088"/>
                        <a:ext cx="2449512"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23" name="Group 15"/>
          <p:cNvGrpSpPr>
            <a:grpSpLocks/>
          </p:cNvGrpSpPr>
          <p:nvPr/>
        </p:nvGrpSpPr>
        <p:grpSpPr bwMode="auto">
          <a:xfrm>
            <a:off x="4859338" y="4797425"/>
            <a:ext cx="3600450" cy="396875"/>
            <a:chOff x="385" y="3566"/>
            <a:chExt cx="2404" cy="311"/>
          </a:xfrm>
        </p:grpSpPr>
        <p:graphicFrame>
          <p:nvGraphicFramePr>
            <p:cNvPr id="8207" name="Object 16"/>
            <p:cNvGraphicFramePr>
              <a:graphicFrameLocks noChangeAspect="1"/>
            </p:cNvGraphicFramePr>
            <p:nvPr/>
          </p:nvGraphicFramePr>
          <p:xfrm>
            <a:off x="385" y="3576"/>
            <a:ext cx="1201" cy="272"/>
          </p:xfrm>
          <a:graphic>
            <a:graphicData uri="http://schemas.openxmlformats.org/presentationml/2006/ole">
              <mc:AlternateContent xmlns:mc="http://schemas.openxmlformats.org/markup-compatibility/2006">
                <mc:Choice xmlns:v="urn:schemas-microsoft-com:vml" Requires="v">
                  <p:oleObj spid="_x0000_s8315" name="公式" r:id="rId17" imgW="888614" imgH="215806" progId="Equation.3">
                    <p:embed/>
                  </p:oleObj>
                </mc:Choice>
                <mc:Fallback>
                  <p:oleObj name="公式" r:id="rId17" imgW="888614" imgH="215806" progId="Equation.3">
                    <p:embed/>
                    <p:pic>
                      <p:nvPicPr>
                        <p:cNvPr id="0" name="Picture 1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 y="3576"/>
                          <a:ext cx="120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8" name="Text Box 17"/>
            <p:cNvSpPr txBox="1">
              <a:spLocks noChangeArrowheads="1"/>
            </p:cNvSpPr>
            <p:nvPr/>
          </p:nvSpPr>
          <p:spPr bwMode="auto">
            <a:xfrm>
              <a:off x="1440" y="3566"/>
              <a:ext cx="134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ea typeface="华文楷体" panose="02010600040101010101" pitchFamily="2" charset="-122"/>
                </a:rPr>
                <a:t>  </a:t>
              </a:r>
              <a:r>
                <a:rPr kumimoji="1" lang="en-US" altLang="zh-CN" sz="2000">
                  <a:solidFill>
                    <a:schemeClr val="tx1"/>
                  </a:solidFill>
                  <a:ea typeface="华文楷体" panose="02010600040101010101" pitchFamily="2" charset="-122"/>
                </a:rPr>
                <a:t>—  </a:t>
              </a:r>
              <a:r>
                <a:rPr kumimoji="1" lang="zh-CN" altLang="en-US" sz="2000">
                  <a:solidFill>
                    <a:schemeClr val="tx1"/>
                  </a:solidFill>
                  <a:ea typeface="华文楷体" panose="02010600040101010101" pitchFamily="2" charset="-122"/>
                </a:rPr>
                <a:t>称为</a:t>
              </a:r>
              <a:r>
                <a:rPr kumimoji="1" lang="zh-CN" altLang="en-US" sz="2000">
                  <a:solidFill>
                    <a:srgbClr val="0000FF"/>
                  </a:solidFill>
                  <a:ea typeface="华文楷体" panose="02010600040101010101" pitchFamily="2" charset="-122"/>
                </a:rPr>
                <a:t>黑体</a:t>
              </a:r>
            </a:p>
          </p:txBody>
        </p:sp>
      </p:grpSp>
      <p:sp>
        <p:nvSpPr>
          <p:cNvPr id="43026" name="Text Box 18"/>
          <p:cNvSpPr txBox="1">
            <a:spLocks noChangeArrowheads="1"/>
          </p:cNvSpPr>
          <p:nvPr/>
        </p:nvSpPr>
        <p:spPr bwMode="auto">
          <a:xfrm>
            <a:off x="1330325" y="6094413"/>
            <a:ext cx="5545138" cy="476250"/>
          </a:xfrm>
          <a:prstGeom prst="rect">
            <a:avLst/>
          </a:prstGeom>
          <a:solidFill>
            <a:srgbClr val="FFFFCD"/>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a:defRPr sz="2400" b="1">
                <a:solidFill>
                  <a:schemeClr val="bg1"/>
                </a:solidFill>
                <a:latin typeface="Times New Roman" pitchFamily="18" charset="0"/>
                <a:ea typeface="楷体_GB2312" pitchFamily="49" charset="-122"/>
              </a:defRPr>
            </a:lvl1pPr>
            <a:lvl2pPr marL="914400" indent="-457200" eaLnBrk="0">
              <a:defRPr sz="2400" b="1">
                <a:solidFill>
                  <a:schemeClr val="bg1"/>
                </a:solidFill>
                <a:latin typeface="Times New Roman" pitchFamily="18" charset="0"/>
                <a:ea typeface="楷体_GB2312" pitchFamily="49" charset="-122"/>
              </a:defRPr>
            </a:lvl2pPr>
            <a:lvl3pPr marL="1371600" indent="-457200" eaLnBrk="0">
              <a:defRPr sz="2400" b="1">
                <a:solidFill>
                  <a:schemeClr val="bg1"/>
                </a:solidFill>
                <a:latin typeface="Times New Roman" pitchFamily="18" charset="0"/>
                <a:ea typeface="楷体_GB2312" pitchFamily="49" charset="-122"/>
              </a:defRPr>
            </a:lvl3pPr>
            <a:lvl4pPr marL="1828800" indent="-457200" eaLnBrk="0">
              <a:defRPr sz="2400" b="1">
                <a:solidFill>
                  <a:schemeClr val="bg1"/>
                </a:solidFill>
                <a:latin typeface="Times New Roman" pitchFamily="18" charset="0"/>
                <a:ea typeface="楷体_GB2312" pitchFamily="49" charset="-122"/>
              </a:defRPr>
            </a:lvl4pPr>
            <a:lvl5pPr marL="2286000" indent="-457200" eaLnBrk="0">
              <a:defRPr sz="2400" b="1">
                <a:solidFill>
                  <a:schemeClr val="bg1"/>
                </a:solidFill>
                <a:latin typeface="Times New Roman" pitchFamily="18" charset="0"/>
                <a:ea typeface="楷体_GB2312" pitchFamily="49" charset="-122"/>
              </a:defRPr>
            </a:lvl5pPr>
            <a:lvl6pPr marL="27432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32004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6576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4114800" indent="-4572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algn="ctr" defTabSz="914400" eaLnBrk="1"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研究</a:t>
            </a:r>
            <a:r>
              <a:rPr kumimoji="1" lang="zh-CN" altLang="en-US" dirty="0" smtClean="0">
                <a:solidFill>
                  <a:srgbClr val="0000FF"/>
                </a:solidFill>
                <a:ea typeface="华文楷体" panose="02010600040101010101" pitchFamily="2" charset="-122"/>
              </a:rPr>
              <a:t>黑体辐射</a:t>
            </a:r>
            <a:r>
              <a:rPr kumimoji="1" lang="zh-CN" altLang="en-US" dirty="0" smtClean="0">
                <a:solidFill>
                  <a:schemeClr val="tx1"/>
                </a:solidFill>
                <a:ea typeface="华文楷体" panose="02010600040101010101" pitchFamily="2" charset="-122"/>
              </a:rPr>
              <a:t>是</a:t>
            </a:r>
            <a:r>
              <a:rPr kumimoji="1" lang="zh-CN" altLang="en-US" dirty="0">
                <a:solidFill>
                  <a:schemeClr val="tx1"/>
                </a:solidFill>
                <a:ea typeface="华文楷体" panose="02010600040101010101" pitchFamily="2" charset="-122"/>
              </a:rPr>
              <a:t>热辐射的中心课题</a:t>
            </a:r>
          </a:p>
        </p:txBody>
      </p:sp>
      <p:sp>
        <p:nvSpPr>
          <p:cNvPr id="43027" name="Rectangle 19"/>
          <p:cNvSpPr>
            <a:spLocks noChangeArrowheads="1"/>
          </p:cNvSpPr>
          <p:nvPr/>
        </p:nvSpPr>
        <p:spPr bwMode="auto">
          <a:xfrm>
            <a:off x="250825" y="5272088"/>
            <a:ext cx="856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sz="2200">
                <a:solidFill>
                  <a:schemeClr val="tx1"/>
                </a:solidFill>
                <a:ea typeface="华文楷体" panose="02010600040101010101" pitchFamily="2" charset="-122"/>
              </a:rPr>
              <a:t>       在相同的温度和波长下，所有物体的单色辐出度与吸收率的比值相同，且等于该温度和波长下</a:t>
            </a:r>
            <a:r>
              <a:rPr kumimoji="1" lang="zh-CN" altLang="en-US" sz="2200">
                <a:solidFill>
                  <a:srgbClr val="0000FF"/>
                </a:solidFill>
                <a:ea typeface="华文楷体" panose="02010600040101010101" pitchFamily="2" charset="-122"/>
              </a:rPr>
              <a:t>理想黑体的单色辐出度</a:t>
            </a:r>
            <a:r>
              <a:rPr kumimoji="1" lang="zh-CN" altLang="en-US" sz="2200">
                <a:solidFill>
                  <a:schemeClr val="tx1"/>
                </a:solidFill>
                <a:ea typeface="华文楷体" panose="02010600040101010101" pitchFamily="2"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5"/>
                                        </p:tgtEl>
                                        <p:attrNameLst>
                                          <p:attrName>style.visibility</p:attrName>
                                        </p:attrNameLst>
                                      </p:cBhvr>
                                      <p:to>
                                        <p:strVal val="visible"/>
                                      </p:to>
                                    </p:set>
                                    <p:animEffect transition="in" filter="wipe(left)">
                                      <p:cBhvr>
                                        <p:cTn id="17" dur="500"/>
                                        <p:tgtEl>
                                          <p:spTgt spid="43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wipe(left)">
                                      <p:cBhvr>
                                        <p:cTn id="22" dur="500"/>
                                        <p:tgtEl>
                                          <p:spTgt spid="430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014"/>
                                        </p:tgtEl>
                                        <p:attrNameLst>
                                          <p:attrName>style.visibility</p:attrName>
                                        </p:attrNameLst>
                                      </p:cBhvr>
                                      <p:to>
                                        <p:strVal val="visible"/>
                                      </p:to>
                                    </p:set>
                                    <p:animEffect transition="in" filter="wipe(left)">
                                      <p:cBhvr>
                                        <p:cTn id="27" dur="500"/>
                                        <p:tgtEl>
                                          <p:spTgt spid="430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8"/>
                                        </p:tgtEl>
                                        <p:attrNameLst>
                                          <p:attrName>style.visibility</p:attrName>
                                        </p:attrNameLst>
                                      </p:cBhvr>
                                      <p:to>
                                        <p:strVal val="visible"/>
                                      </p:to>
                                    </p:set>
                                    <p:animEffect transition="in" filter="wipe(left)">
                                      <p:cBhvr>
                                        <p:cTn id="32" dur="500"/>
                                        <p:tgtEl>
                                          <p:spTgt spid="430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019"/>
                                        </p:tgtEl>
                                        <p:attrNameLst>
                                          <p:attrName>style.visibility</p:attrName>
                                        </p:attrNameLst>
                                      </p:cBhvr>
                                      <p:to>
                                        <p:strVal val="visible"/>
                                      </p:to>
                                    </p:set>
                                    <p:animEffect transition="in" filter="wipe(left)">
                                      <p:cBhvr>
                                        <p:cTn id="37" dur="500"/>
                                        <p:tgtEl>
                                          <p:spTgt spid="430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020"/>
                                        </p:tgtEl>
                                        <p:attrNameLst>
                                          <p:attrName>style.visibility</p:attrName>
                                        </p:attrNameLst>
                                      </p:cBhvr>
                                      <p:to>
                                        <p:strVal val="visible"/>
                                      </p:to>
                                    </p:set>
                                    <p:animEffect transition="in" filter="wipe(left)">
                                      <p:cBhvr>
                                        <p:cTn id="42" dur="500"/>
                                        <p:tgtEl>
                                          <p:spTgt spid="430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22"/>
                                        </p:tgtEl>
                                        <p:attrNameLst>
                                          <p:attrName>style.visibility</p:attrName>
                                        </p:attrNameLst>
                                      </p:cBhvr>
                                      <p:to>
                                        <p:strVal val="visible"/>
                                      </p:to>
                                    </p:set>
                                    <p:animEffect transition="in" filter="wipe(left)">
                                      <p:cBhvr>
                                        <p:cTn id="47" dur="500"/>
                                        <p:tgtEl>
                                          <p:spTgt spid="430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3023"/>
                                        </p:tgtEl>
                                        <p:attrNameLst>
                                          <p:attrName>style.visibility</p:attrName>
                                        </p:attrNameLst>
                                      </p:cBhvr>
                                      <p:to>
                                        <p:strVal val="visible"/>
                                      </p:to>
                                    </p:set>
                                    <p:animEffect transition="in" filter="wipe(left)">
                                      <p:cBhvr>
                                        <p:cTn id="52" dur="500"/>
                                        <p:tgtEl>
                                          <p:spTgt spid="430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3021"/>
                                        </p:tgtEl>
                                        <p:attrNameLst>
                                          <p:attrName>style.visibility</p:attrName>
                                        </p:attrNameLst>
                                      </p:cBhvr>
                                      <p:to>
                                        <p:strVal val="visible"/>
                                      </p:to>
                                    </p:set>
                                    <p:animEffect transition="in" filter="wipe(left)">
                                      <p:cBhvr>
                                        <p:cTn id="57" dur="500"/>
                                        <p:tgtEl>
                                          <p:spTgt spid="430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3027"/>
                                        </p:tgtEl>
                                        <p:attrNameLst>
                                          <p:attrName>style.visibility</p:attrName>
                                        </p:attrNameLst>
                                      </p:cBhvr>
                                      <p:to>
                                        <p:strVal val="visible"/>
                                      </p:to>
                                    </p:set>
                                    <p:animEffect transition="in" filter="wipe(left)">
                                      <p:cBhvr>
                                        <p:cTn id="62" dur="500"/>
                                        <p:tgtEl>
                                          <p:spTgt spid="430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026"/>
                                        </p:tgtEl>
                                        <p:attrNameLst>
                                          <p:attrName>style.visibility</p:attrName>
                                        </p:attrNameLst>
                                      </p:cBhvr>
                                      <p:to>
                                        <p:strVal val="visible"/>
                                      </p:to>
                                    </p:set>
                                    <p:animEffect transition="in" filter="wipe(left)">
                                      <p:cBhvr>
                                        <p:cTn id="67" dur="500"/>
                                        <p:tgtEl>
                                          <p:spTgt spid="4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18" grpId="0"/>
      <p:bldP spid="43020" grpId="0"/>
      <p:bldP spid="43026" grpId="0" animBg="1"/>
      <p:bldP spid="430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45059" name="Text Box 3"/>
          <p:cNvSpPr txBox="1">
            <a:spLocks noChangeArrowheads="1"/>
          </p:cNvSpPr>
          <p:nvPr/>
        </p:nvSpPr>
        <p:spPr bwMode="auto">
          <a:xfrm>
            <a:off x="827088" y="188913"/>
            <a:ext cx="258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二、黑体辐射</a:t>
            </a:r>
            <a:endParaRPr kumimoji="1" lang="en-US" altLang="zh-CN" sz="2000" b="0">
              <a:solidFill>
                <a:schemeClr val="tx1"/>
              </a:solidFill>
              <a:ea typeface="华文楷体" panose="02010600040101010101" pitchFamily="2" charset="-122"/>
            </a:endParaRPr>
          </a:p>
        </p:txBody>
      </p:sp>
      <p:sp>
        <p:nvSpPr>
          <p:cNvPr id="45060" name="Text Box 4"/>
          <p:cNvSpPr txBox="1">
            <a:spLocks noChangeArrowheads="1"/>
          </p:cNvSpPr>
          <p:nvPr/>
        </p:nvSpPr>
        <p:spPr bwMode="auto">
          <a:xfrm>
            <a:off x="565150" y="523875"/>
            <a:ext cx="771683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spcBef>
                <a:spcPct val="50000"/>
              </a:spcBef>
              <a:buClrTx/>
              <a:buSzTx/>
              <a:buFontTx/>
              <a:buNone/>
            </a:pPr>
            <a:r>
              <a:rPr kumimoji="1" lang="zh-CN" altLang="en-US">
                <a:solidFill>
                  <a:schemeClr val="tx1"/>
                </a:solidFill>
                <a:ea typeface="华文楷体" panose="02010600040101010101" pitchFamily="2" charset="-122"/>
              </a:rPr>
              <a:t>         在任何温度下，若物体都能吸收一切外来辐射，这种物体称为</a:t>
            </a:r>
            <a:r>
              <a:rPr kumimoji="1" lang="zh-CN" altLang="en-US">
                <a:solidFill>
                  <a:srgbClr val="0000FF"/>
                </a:solidFill>
                <a:ea typeface="华文楷体" panose="02010600040101010101" pitchFamily="2" charset="-122"/>
              </a:rPr>
              <a:t>黑体 </a:t>
            </a: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或绝对黑体</a:t>
            </a:r>
            <a:r>
              <a:rPr kumimoji="1" lang="en-US" altLang="zh-CN">
                <a:solidFill>
                  <a:srgbClr val="0000FF"/>
                </a:solidFill>
                <a:ea typeface="华文楷体" panose="02010600040101010101" pitchFamily="2" charset="-122"/>
              </a:rPr>
              <a:t>)</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a:t>
            </a:r>
          </a:p>
        </p:txBody>
      </p:sp>
      <p:sp>
        <p:nvSpPr>
          <p:cNvPr id="45061" name="Text Box 5"/>
          <p:cNvSpPr txBox="1">
            <a:spLocks noChangeArrowheads="1"/>
          </p:cNvSpPr>
          <p:nvPr/>
        </p:nvSpPr>
        <p:spPr bwMode="auto">
          <a:xfrm>
            <a:off x="684213" y="1700213"/>
            <a:ext cx="7559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用不透明的材料做一个空腔，开个小孔，就是一个黑体模型。</a:t>
            </a:r>
          </a:p>
        </p:txBody>
      </p:sp>
      <p:pic>
        <p:nvPicPr>
          <p:cNvPr id="45062" name="Picture 6"/>
          <p:cNvPicPr>
            <a:picLocks noChangeAspect="1" noChangeArrowheads="1"/>
          </p:cNvPicPr>
          <p:nvPr/>
        </p:nvPicPr>
        <p:blipFill>
          <a:blip r:embed="rId5">
            <a:extLst>
              <a:ext uri="{28A0092B-C50C-407E-A947-70E740481C1C}">
                <a14:useLocalDpi xmlns:a14="http://schemas.microsoft.com/office/drawing/2010/main" val="0"/>
              </a:ext>
            </a:extLst>
          </a:blip>
          <a:srcRect t="8868" b="17786"/>
          <a:stretch>
            <a:fillRect/>
          </a:stretch>
        </p:blipFill>
        <p:spPr bwMode="auto">
          <a:xfrm>
            <a:off x="5219700" y="3500438"/>
            <a:ext cx="249713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3" name="Rectangle 7"/>
          <p:cNvSpPr>
            <a:spLocks noChangeArrowheads="1"/>
          </p:cNvSpPr>
          <p:nvPr/>
        </p:nvSpPr>
        <p:spPr bwMode="auto">
          <a:xfrm>
            <a:off x="395288" y="2565400"/>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实验表明∶</a:t>
            </a:r>
            <a:r>
              <a:rPr kumimoji="1" lang="zh-CN" altLang="en-US">
                <a:solidFill>
                  <a:srgbClr val="0000FF"/>
                </a:solidFill>
                <a:latin typeface="华文楷体" panose="02010600040101010101" pitchFamily="2" charset="-122"/>
                <a:ea typeface="华文楷体" panose="02010600040101010101" pitchFamily="2" charset="-122"/>
              </a:rPr>
              <a:t>黑体辐射的电磁波与组成黑体的材料无关，只与温度有关。</a:t>
            </a:r>
          </a:p>
        </p:txBody>
      </p:sp>
      <p:sp>
        <p:nvSpPr>
          <p:cNvPr id="45064" name="Rectangle 8"/>
          <p:cNvSpPr>
            <a:spLocks noChangeArrowheads="1"/>
          </p:cNvSpPr>
          <p:nvPr/>
        </p:nvSpPr>
        <p:spPr bwMode="auto">
          <a:xfrm>
            <a:off x="5045075" y="1079500"/>
            <a:ext cx="273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理想模型</a:t>
            </a:r>
          </a:p>
        </p:txBody>
      </p:sp>
    </p:spTree>
    <p:controls>
      <mc:AlternateContent xmlns:mc="http://schemas.openxmlformats.org/markup-compatibility/2006">
        <mc:Choice xmlns:v="urn:schemas-microsoft-com:vml" Requires="v">
          <p:control spid="1030" r:id="rId2" imgW="3239809" imgH="2803709"/>
        </mc:Choice>
        <mc:Fallback>
          <p:control r:id="rId2" imgW="3239809" imgH="2803709">
            <p:pic>
              <p:nvPicPr>
                <p:cNvPr id="2"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573463"/>
                  <a:ext cx="3240088" cy="28035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wipe(left)">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4">
                                            <p:txEl>
                                              <p:pRg st="0" end="0"/>
                                            </p:txEl>
                                          </p:spTgt>
                                        </p:tgtEl>
                                        <p:attrNameLst>
                                          <p:attrName>style.visibility</p:attrName>
                                        </p:attrNameLst>
                                      </p:cBhvr>
                                      <p:to>
                                        <p:strVal val="visible"/>
                                      </p:to>
                                    </p:set>
                                    <p:animEffect transition="in" filter="wipe(left)">
                                      <p:cBhvr>
                                        <p:cTn id="17" dur="500"/>
                                        <p:tgtEl>
                                          <p:spTgt spid="450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wipe(up)">
                                      <p:cBhvr>
                                        <p:cTn id="22" dur="500"/>
                                        <p:tgtEl>
                                          <p:spTgt spid="450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1"/>
                                        </p:tgtEl>
                                        <p:attrNameLst>
                                          <p:attrName>style.visibility</p:attrName>
                                        </p:attrNameLst>
                                      </p:cBhvr>
                                      <p:to>
                                        <p:strVal val="visible"/>
                                      </p:to>
                                    </p:set>
                                    <p:animEffect transition="in" filter="wipe(left)">
                                      <p:cBhvr>
                                        <p:cTn id="27" dur="500"/>
                                        <p:tgtEl>
                                          <p:spTgt spid="450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63">
                                            <p:txEl>
                                              <p:pRg st="0" end="0"/>
                                            </p:txEl>
                                          </p:spTgt>
                                        </p:tgtEl>
                                        <p:attrNameLst>
                                          <p:attrName>style.visibility</p:attrName>
                                        </p:attrNameLst>
                                      </p:cBhvr>
                                      <p:to>
                                        <p:strVal val="visible"/>
                                      </p:to>
                                    </p:set>
                                    <p:animEffect transition="in" filter="wipe(left)">
                                      <p:cBhvr>
                                        <p:cTn id="32" dur="500"/>
                                        <p:tgtEl>
                                          <p:spTgt spid="450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P spid="45063" grpId="0" build="p" autoUpdateAnimBg="0"/>
      <p:bldP spid="4506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684213" y="333375"/>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有关黑体辐射的实验规律</a:t>
            </a:r>
          </a:p>
        </p:txBody>
      </p:sp>
      <p:sp>
        <p:nvSpPr>
          <p:cNvPr id="47108" name="Rectangle 4"/>
          <p:cNvSpPr>
            <a:spLocks noChangeArrowheads="1"/>
          </p:cNvSpPr>
          <p:nvPr/>
        </p:nvSpPr>
        <p:spPr bwMode="auto">
          <a:xfrm>
            <a:off x="179388" y="836613"/>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b="0">
                <a:solidFill>
                  <a:srgbClr val="0000FF"/>
                </a:solidFill>
                <a:ea typeface="华文楷体" panose="02010600040101010101" pitchFamily="2" charset="-122"/>
                <a:sym typeface="Symbol" pitchFamily="18" charset="2"/>
              </a:rPr>
              <a:t> </a:t>
            </a:r>
            <a:r>
              <a:rPr kumimoji="1" lang="zh-CN" altLang="en-US">
                <a:solidFill>
                  <a:srgbClr val="0000FF"/>
                </a:solidFill>
                <a:ea typeface="华文楷体" panose="02010600040101010101" pitchFamily="2" charset="-122"/>
                <a:sym typeface="Symbol" pitchFamily="18" charset="2"/>
              </a:rPr>
              <a:t>斯特藩 </a:t>
            </a:r>
            <a:r>
              <a:rPr kumimoji="1" lang="en-US" altLang="zh-CN">
                <a:solidFill>
                  <a:srgbClr val="0000FF"/>
                </a:solidFill>
                <a:ea typeface="华文楷体" panose="02010600040101010101" pitchFamily="2" charset="-122"/>
                <a:sym typeface="Symbol" pitchFamily="18" charset="2"/>
              </a:rPr>
              <a:t>— </a:t>
            </a:r>
            <a:r>
              <a:rPr kumimoji="1" lang="zh-CN" altLang="en-US">
                <a:solidFill>
                  <a:srgbClr val="0000FF"/>
                </a:solidFill>
                <a:ea typeface="华文楷体" panose="02010600040101010101" pitchFamily="2" charset="-122"/>
                <a:sym typeface="Symbol" pitchFamily="18" charset="2"/>
              </a:rPr>
              <a:t>玻耳兹曼定律</a:t>
            </a:r>
            <a:r>
              <a:rPr kumimoji="1" lang="zh-CN" altLang="en-US" sz="1800">
                <a:solidFill>
                  <a:srgbClr val="0000FF"/>
                </a:solidFill>
                <a:ea typeface="华文楷体" panose="02010600040101010101" pitchFamily="2" charset="-122"/>
                <a:sym typeface="Symbol" pitchFamily="18" charset="2"/>
              </a:rPr>
              <a:t>（</a:t>
            </a:r>
            <a:r>
              <a:rPr kumimoji="1" lang="en-US" altLang="zh-CN" sz="1800">
                <a:solidFill>
                  <a:srgbClr val="0000FF"/>
                </a:solidFill>
                <a:ea typeface="华文楷体" panose="02010600040101010101" pitchFamily="2" charset="-122"/>
                <a:sym typeface="Symbol" pitchFamily="18" charset="2"/>
              </a:rPr>
              <a:t>1879</a:t>
            </a:r>
            <a:r>
              <a:rPr kumimoji="1" lang="zh-CN" altLang="en-US" sz="1800">
                <a:solidFill>
                  <a:srgbClr val="0000FF"/>
                </a:solidFill>
                <a:ea typeface="华文楷体" panose="02010600040101010101" pitchFamily="2" charset="-122"/>
                <a:sym typeface="Symbol" pitchFamily="18" charset="2"/>
              </a:rPr>
              <a:t>年）</a:t>
            </a:r>
            <a:endParaRPr kumimoji="1" lang="zh-CN" altLang="en-US" sz="1800" b="0">
              <a:solidFill>
                <a:srgbClr val="0000FF"/>
              </a:solidFill>
              <a:ea typeface="华文楷体" panose="02010600040101010101" pitchFamily="2" charset="-122"/>
              <a:sym typeface="Symbol" pitchFamily="18" charset="2"/>
            </a:endParaRPr>
          </a:p>
        </p:txBody>
      </p:sp>
      <p:graphicFrame>
        <p:nvGraphicFramePr>
          <p:cNvPr id="47109" name="Object 5"/>
          <p:cNvGraphicFramePr>
            <a:graphicFrameLocks noChangeAspect="1"/>
          </p:cNvGraphicFramePr>
          <p:nvPr>
            <p:extLst>
              <p:ext uri="{D42A27DB-BD31-4B8C-83A1-F6EECF244321}">
                <p14:modId xmlns:p14="http://schemas.microsoft.com/office/powerpoint/2010/main" val="3898148526"/>
              </p:ext>
            </p:extLst>
          </p:nvPr>
        </p:nvGraphicFramePr>
        <p:xfrm>
          <a:off x="684213" y="2205038"/>
          <a:ext cx="3384550" cy="400050"/>
        </p:xfrm>
        <a:graphic>
          <a:graphicData uri="http://schemas.openxmlformats.org/presentationml/2006/ole">
            <mc:AlternateContent xmlns:mc="http://schemas.openxmlformats.org/markup-compatibility/2006">
              <mc:Choice xmlns:v="urn:schemas-microsoft-com:vml" Requires="v">
                <p:oleObj spid="_x0000_s9301" name="Equation" r:id="rId4" imgW="1815312" imgH="215806" progId="Equation.3">
                  <p:embed/>
                </p:oleObj>
              </mc:Choice>
              <mc:Fallback>
                <p:oleObj name="Equation" r:id="rId4" imgW="1815312" imgH="215806" progId="Equation.3">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205038"/>
                        <a:ext cx="3384550" cy="40005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47110" name="Object 6"/>
          <p:cNvGraphicFramePr>
            <a:graphicFrameLocks noChangeAspect="1"/>
          </p:cNvGraphicFramePr>
          <p:nvPr>
            <p:extLst>
              <p:ext uri="{D42A27DB-BD31-4B8C-83A1-F6EECF244321}">
                <p14:modId xmlns:p14="http://schemas.microsoft.com/office/powerpoint/2010/main" val="2894252988"/>
              </p:ext>
            </p:extLst>
          </p:nvPr>
        </p:nvGraphicFramePr>
        <p:xfrm>
          <a:off x="395288" y="1412875"/>
          <a:ext cx="3889375" cy="638175"/>
        </p:xfrm>
        <a:graphic>
          <a:graphicData uri="http://schemas.openxmlformats.org/presentationml/2006/ole">
            <mc:AlternateContent xmlns:mc="http://schemas.openxmlformats.org/markup-compatibility/2006">
              <mc:Choice xmlns:v="urn:schemas-microsoft-com:vml" Requires="v">
                <p:oleObj spid="_x0000_s9302" name="公式" r:id="rId6" imgW="1765300" imgH="330200" progId="Equation.3">
                  <p:embed/>
                </p:oleObj>
              </mc:Choice>
              <mc:Fallback>
                <p:oleObj name="公式" r:id="rId6" imgW="1765300" imgH="330200" progId="Equation.3">
                  <p:embed/>
                  <p:pic>
                    <p:nvPicPr>
                      <p:cNvPr id="0" name="Picture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412875"/>
                        <a:ext cx="3889375" cy="63817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111" name="Group 7"/>
          <p:cNvGrpSpPr>
            <a:grpSpLocks/>
          </p:cNvGrpSpPr>
          <p:nvPr/>
        </p:nvGrpSpPr>
        <p:grpSpPr bwMode="auto">
          <a:xfrm>
            <a:off x="5005388" y="260350"/>
            <a:ext cx="3887787" cy="4657725"/>
            <a:chOff x="1746" y="709"/>
            <a:chExt cx="2739" cy="3206"/>
          </a:xfrm>
        </p:grpSpPr>
        <p:pic>
          <p:nvPicPr>
            <p:cNvPr id="9229" name="Picture 8" descr="黑体辐射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709"/>
              <a:ext cx="2739" cy="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30" name="Object 9"/>
            <p:cNvGraphicFramePr>
              <a:graphicFrameLocks noChangeAspect="1"/>
            </p:cNvGraphicFramePr>
            <p:nvPr/>
          </p:nvGraphicFramePr>
          <p:xfrm>
            <a:off x="1837" y="799"/>
            <a:ext cx="318" cy="220"/>
          </p:xfrm>
          <a:graphic>
            <a:graphicData uri="http://schemas.openxmlformats.org/presentationml/2006/ole">
              <mc:AlternateContent xmlns:mc="http://schemas.openxmlformats.org/markup-compatibility/2006">
                <mc:Choice xmlns:v="urn:schemas-microsoft-com:vml" Requires="v">
                  <p:oleObj spid="_x0000_s9303" name="公式" r:id="rId9" imgW="330200" imgH="228600" progId="Equation.3">
                    <p:embed/>
                  </p:oleObj>
                </mc:Choice>
                <mc:Fallback>
                  <p:oleObj name="公式" r:id="rId9" imgW="330200" imgH="228600" progId="Equation.3">
                    <p:embed/>
                    <p:pic>
                      <p:nvPicPr>
                        <p:cNvPr id="0" name="Picture 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799"/>
                          <a:ext cx="318"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3" name="Line 10"/>
          <p:cNvSpPr>
            <a:spLocks noChangeShapeType="1"/>
          </p:cNvSpPr>
          <p:nvPr/>
        </p:nvSpPr>
        <p:spPr bwMode="auto">
          <a:xfrm>
            <a:off x="6764338" y="4240213"/>
            <a:ext cx="0" cy="82550"/>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7115" name="Text Box 11"/>
          <p:cNvSpPr txBox="1">
            <a:spLocks noChangeArrowheads="1"/>
          </p:cNvSpPr>
          <p:nvPr/>
        </p:nvSpPr>
        <p:spPr bwMode="auto">
          <a:xfrm>
            <a:off x="179388" y="3429000"/>
            <a:ext cx="402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sym typeface="Symbol" pitchFamily="18" charset="2"/>
              </a:rPr>
              <a:t>维恩位移定律 </a:t>
            </a:r>
            <a:r>
              <a:rPr kumimoji="1" lang="zh-CN" altLang="en-US" sz="2000">
                <a:solidFill>
                  <a:srgbClr val="0000FF"/>
                </a:solidFill>
                <a:ea typeface="华文楷体" panose="02010600040101010101" pitchFamily="2" charset="-122"/>
                <a:sym typeface="Wingdings" pitchFamily="2" charset="2"/>
              </a:rPr>
              <a:t>（</a:t>
            </a:r>
            <a:r>
              <a:rPr kumimoji="1" lang="en-US" altLang="zh-CN" sz="2000">
                <a:solidFill>
                  <a:srgbClr val="0000FF"/>
                </a:solidFill>
                <a:ea typeface="华文楷体" panose="02010600040101010101" pitchFamily="2" charset="-122"/>
                <a:sym typeface="Wingdings" pitchFamily="2" charset="2"/>
              </a:rPr>
              <a:t>1893</a:t>
            </a:r>
            <a:r>
              <a:rPr kumimoji="1" lang="zh-CN" altLang="en-US" sz="2000">
                <a:solidFill>
                  <a:srgbClr val="0000FF"/>
                </a:solidFill>
                <a:ea typeface="华文楷体" panose="02010600040101010101" pitchFamily="2" charset="-122"/>
                <a:sym typeface="Wingdings" pitchFamily="2" charset="2"/>
              </a:rPr>
              <a:t>年）</a:t>
            </a:r>
            <a:endParaRPr kumimoji="1" lang="zh-CN" altLang="en-US" sz="2000">
              <a:solidFill>
                <a:srgbClr val="0000FF"/>
              </a:solidFill>
              <a:ea typeface="华文楷体" panose="02010600040101010101" pitchFamily="2" charset="-122"/>
              <a:sym typeface="Symbol" pitchFamily="18" charset="2"/>
            </a:endParaRPr>
          </a:p>
        </p:txBody>
      </p:sp>
      <p:graphicFrame>
        <p:nvGraphicFramePr>
          <p:cNvPr id="47116" name="Object 12"/>
          <p:cNvGraphicFramePr>
            <a:graphicFrameLocks noChangeAspect="1"/>
          </p:cNvGraphicFramePr>
          <p:nvPr>
            <p:extLst>
              <p:ext uri="{D42A27DB-BD31-4B8C-83A1-F6EECF244321}">
                <p14:modId xmlns:p14="http://schemas.microsoft.com/office/powerpoint/2010/main" val="4205098977"/>
              </p:ext>
            </p:extLst>
          </p:nvPr>
        </p:nvGraphicFramePr>
        <p:xfrm>
          <a:off x="1403350" y="3933825"/>
          <a:ext cx="1747838" cy="531813"/>
        </p:xfrm>
        <a:graphic>
          <a:graphicData uri="http://schemas.openxmlformats.org/presentationml/2006/ole">
            <mc:AlternateContent xmlns:mc="http://schemas.openxmlformats.org/markup-compatibility/2006">
              <mc:Choice xmlns:v="urn:schemas-microsoft-com:vml" Requires="v">
                <p:oleObj spid="_x0000_s9304" name="Equation" r:id="rId11" imgW="523875" imgH="209550" progId="Equation.3">
                  <p:embed/>
                </p:oleObj>
              </mc:Choice>
              <mc:Fallback>
                <p:oleObj name="Equation" r:id="rId11" imgW="523875" imgH="209550" progId="Equation.3">
                  <p:embed/>
                  <p:pic>
                    <p:nvPicPr>
                      <p:cNvPr id="0" name="Picture 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933825"/>
                        <a:ext cx="1747838" cy="531813"/>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7" name="Object 13"/>
          <p:cNvGraphicFramePr>
            <a:graphicFrameLocks noChangeAspect="1"/>
          </p:cNvGraphicFramePr>
          <p:nvPr>
            <p:extLst>
              <p:ext uri="{D42A27DB-BD31-4B8C-83A1-F6EECF244321}">
                <p14:modId xmlns:p14="http://schemas.microsoft.com/office/powerpoint/2010/main" val="439060838"/>
              </p:ext>
            </p:extLst>
          </p:nvPr>
        </p:nvGraphicFramePr>
        <p:xfrm>
          <a:off x="1403350" y="4724400"/>
          <a:ext cx="2808288" cy="436563"/>
        </p:xfrm>
        <a:graphic>
          <a:graphicData uri="http://schemas.openxmlformats.org/presentationml/2006/ole">
            <mc:AlternateContent xmlns:mc="http://schemas.openxmlformats.org/markup-compatibility/2006">
              <mc:Choice xmlns:v="urn:schemas-microsoft-com:vml" Requires="v">
                <p:oleObj spid="_x0000_s9305" name="Equation" r:id="rId13" imgW="1383699" imgH="215806" progId="Equation.3">
                  <p:embed/>
                </p:oleObj>
              </mc:Choice>
              <mc:Fallback>
                <p:oleObj name="Equation" r:id="rId13" imgW="1383699" imgH="215806" progId="Equation.3">
                  <p:embed/>
                  <p:pic>
                    <p:nvPicPr>
                      <p:cNvPr id="0" name="Picture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4724400"/>
                        <a:ext cx="2808288" cy="4365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47118" name="Text Box 14"/>
          <p:cNvSpPr txBox="1">
            <a:spLocks noChangeArrowheads="1"/>
          </p:cNvSpPr>
          <p:nvPr/>
        </p:nvSpPr>
        <p:spPr bwMode="auto">
          <a:xfrm>
            <a:off x="250825" y="5300663"/>
            <a:ext cx="8353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200">
                <a:solidFill>
                  <a:srgbClr val="0000FF"/>
                </a:solidFill>
                <a:ea typeface="华文楷体" panose="02010600040101010101" pitchFamily="2" charset="-122"/>
              </a:rPr>
              <a:t>     当绝对黑体的温度升高时，单色辐出度峰值</a:t>
            </a:r>
            <a:r>
              <a:rPr kumimoji="1" lang="en-US" altLang="zh-CN" sz="2200" i="1">
                <a:solidFill>
                  <a:srgbClr val="0000FF"/>
                </a:solidFill>
                <a:ea typeface="华文楷体" panose="02010600040101010101" pitchFamily="2" charset="-122"/>
              </a:rPr>
              <a:t>M</a:t>
            </a:r>
            <a:r>
              <a:rPr kumimoji="1" lang="en-US" altLang="zh-CN" sz="2200" i="1" baseline="-25000">
                <a:solidFill>
                  <a:srgbClr val="0000FF"/>
                </a:solidFill>
                <a:ea typeface="华文楷体" panose="02010600040101010101" pitchFamily="2" charset="-122"/>
              </a:rPr>
              <a:t>Bλ</a:t>
            </a:r>
            <a:r>
              <a:rPr kumimoji="1" lang="en-US" altLang="zh-CN" sz="2200">
                <a:solidFill>
                  <a:srgbClr val="0000FF"/>
                </a:solidFill>
                <a:ea typeface="华文楷体" panose="02010600040101010101" pitchFamily="2" charset="-122"/>
              </a:rPr>
              <a:t>( </a:t>
            </a:r>
            <a:r>
              <a:rPr kumimoji="1" lang="en-US" altLang="zh-CN" sz="2200" i="1">
                <a:solidFill>
                  <a:srgbClr val="0000FF"/>
                </a:solidFill>
                <a:ea typeface="华文楷体" panose="02010600040101010101" pitchFamily="2" charset="-122"/>
              </a:rPr>
              <a:t>T </a:t>
            </a:r>
            <a:r>
              <a:rPr kumimoji="1" lang="en-US" altLang="zh-CN" sz="2200">
                <a:solidFill>
                  <a:srgbClr val="0000FF"/>
                </a:solidFill>
                <a:ea typeface="华文楷体" panose="02010600040101010101" pitchFamily="2" charset="-122"/>
              </a:rPr>
              <a:t>)</a:t>
            </a:r>
            <a:r>
              <a:rPr kumimoji="1" lang="en-US" altLang="zh-CN" sz="2200">
                <a:solidFill>
                  <a:srgbClr val="0000FF"/>
                </a:solidFill>
                <a:ea typeface="华文楷体" panose="02010600040101010101" pitchFamily="2" charset="-122"/>
                <a:sym typeface="Symbol" pitchFamily="18" charset="2"/>
              </a:rPr>
              <a:t> </a:t>
            </a:r>
            <a:r>
              <a:rPr kumimoji="1" lang="zh-CN" altLang="en-US" sz="2200">
                <a:solidFill>
                  <a:srgbClr val="0000FF"/>
                </a:solidFill>
                <a:ea typeface="华文楷体" panose="02010600040101010101" pitchFamily="2" charset="-122"/>
                <a:sym typeface="Symbol" pitchFamily="18" charset="2"/>
              </a:rPr>
              <a:t>对应的波长</a:t>
            </a:r>
            <a:r>
              <a:rPr kumimoji="1" lang="zh-CN" altLang="en-US" sz="2200">
                <a:solidFill>
                  <a:srgbClr val="0000FF"/>
                </a:solidFill>
                <a:ea typeface="华文楷体" panose="02010600040101010101" pitchFamily="2" charset="-122"/>
              </a:rPr>
              <a:t>向短波方向移动。</a:t>
            </a:r>
          </a:p>
        </p:txBody>
      </p:sp>
      <p:sp>
        <p:nvSpPr>
          <p:cNvPr id="47119" name="Rectangle 15"/>
          <p:cNvSpPr>
            <a:spLocks noChangeArrowheads="1"/>
          </p:cNvSpPr>
          <p:nvPr/>
        </p:nvSpPr>
        <p:spPr bwMode="auto">
          <a:xfrm>
            <a:off x="250825" y="2636838"/>
            <a:ext cx="46085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2200">
                <a:solidFill>
                  <a:srgbClr val="0000FF"/>
                </a:solidFill>
                <a:ea typeface="华文楷体" panose="02010600040101010101" pitchFamily="2" charset="-122"/>
              </a:rPr>
              <a:t>         绝对黑体的辐出度随温度增高而迅速增大。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wipe(up)">
                                      <p:cBhvr>
                                        <p:cTn id="12" dur="500"/>
                                        <p:tgtEl>
                                          <p:spTgt spid="47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blinds(horizontal)">
                                      <p:cBhvr>
                                        <p:cTn id="22" dur="500"/>
                                        <p:tgtEl>
                                          <p:spTgt spid="47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09"/>
                                        </p:tgtEl>
                                        <p:attrNameLst>
                                          <p:attrName>style.visibility</p:attrName>
                                        </p:attrNameLst>
                                      </p:cBhvr>
                                      <p:to>
                                        <p:strVal val="visible"/>
                                      </p:to>
                                    </p:set>
                                    <p:animEffect transition="in" filter="wipe(left)">
                                      <p:cBhvr>
                                        <p:cTn id="27" dur="500"/>
                                        <p:tgtEl>
                                          <p:spTgt spid="471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9"/>
                                        </p:tgtEl>
                                        <p:attrNameLst>
                                          <p:attrName>style.visibility</p:attrName>
                                        </p:attrNameLst>
                                      </p:cBhvr>
                                      <p:to>
                                        <p:strVal val="visible"/>
                                      </p:to>
                                    </p:set>
                                    <p:animEffect transition="in" filter="wipe(left)">
                                      <p:cBhvr>
                                        <p:cTn id="32" dur="500"/>
                                        <p:tgtEl>
                                          <p:spTgt spid="47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15"/>
                                        </p:tgtEl>
                                        <p:attrNameLst>
                                          <p:attrName>style.visibility</p:attrName>
                                        </p:attrNameLst>
                                      </p:cBhvr>
                                      <p:to>
                                        <p:strVal val="visible"/>
                                      </p:to>
                                    </p:set>
                                    <p:animEffect transition="in" filter="wipe(left)">
                                      <p:cBhvr>
                                        <p:cTn id="37" dur="500"/>
                                        <p:tgtEl>
                                          <p:spTgt spid="471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16"/>
                                        </p:tgtEl>
                                        <p:attrNameLst>
                                          <p:attrName>style.visibility</p:attrName>
                                        </p:attrNameLst>
                                      </p:cBhvr>
                                      <p:to>
                                        <p:strVal val="visible"/>
                                      </p:to>
                                    </p:set>
                                    <p:animEffect transition="in" filter="wipe(left)">
                                      <p:cBhvr>
                                        <p:cTn id="42" dur="500"/>
                                        <p:tgtEl>
                                          <p:spTgt spid="471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117"/>
                                        </p:tgtEl>
                                        <p:attrNameLst>
                                          <p:attrName>style.visibility</p:attrName>
                                        </p:attrNameLst>
                                      </p:cBhvr>
                                      <p:to>
                                        <p:strVal val="visible"/>
                                      </p:to>
                                    </p:set>
                                    <p:animEffect transition="in" filter="wipe(left)">
                                      <p:cBhvr>
                                        <p:cTn id="47" dur="500"/>
                                        <p:tgtEl>
                                          <p:spTgt spid="471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118"/>
                                        </p:tgtEl>
                                        <p:attrNameLst>
                                          <p:attrName>style.visibility</p:attrName>
                                        </p:attrNameLst>
                                      </p:cBhvr>
                                      <p:to>
                                        <p:strVal val="visible"/>
                                      </p:to>
                                    </p:set>
                                    <p:animEffect transition="in" filter="wipe(left)">
                                      <p:cBhvr>
                                        <p:cTn id="52"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08" grpId="0" autoUpdateAnimBg="0"/>
      <p:bldP spid="47115" grpId="0" autoUpdateAnimBg="0"/>
      <p:bldP spid="47118" grpId="0" autoUpdateAnimBg="0"/>
      <p:bldP spid="471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49155" name="Rectangle 3"/>
          <p:cNvSpPr>
            <a:spLocks noChangeArrowheads="1"/>
          </p:cNvSpPr>
          <p:nvPr/>
        </p:nvSpPr>
        <p:spPr bwMode="auto">
          <a:xfrm>
            <a:off x="5969000" y="1238250"/>
            <a:ext cx="1001713" cy="40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维恩</a:t>
            </a:r>
          </a:p>
        </p:txBody>
      </p:sp>
      <p:grpSp>
        <p:nvGrpSpPr>
          <p:cNvPr id="49156" name="Group 4"/>
          <p:cNvGrpSpPr>
            <a:grpSpLocks/>
          </p:cNvGrpSpPr>
          <p:nvPr/>
        </p:nvGrpSpPr>
        <p:grpSpPr bwMode="auto">
          <a:xfrm>
            <a:off x="5575300" y="1697038"/>
            <a:ext cx="1817688" cy="781050"/>
            <a:chOff x="3691" y="1217"/>
            <a:chExt cx="1145" cy="492"/>
          </a:xfrm>
        </p:grpSpPr>
        <p:sp>
          <p:nvSpPr>
            <p:cNvPr id="10275" name="Rectangle 5"/>
            <p:cNvSpPr>
              <a:spLocks noChangeArrowheads="1"/>
            </p:cNvSpPr>
            <p:nvPr/>
          </p:nvSpPr>
          <p:spPr bwMode="auto">
            <a:xfrm>
              <a:off x="3691" y="1453"/>
              <a:ext cx="1145"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热力学理论</a:t>
              </a:r>
            </a:p>
          </p:txBody>
        </p:sp>
        <p:sp>
          <p:nvSpPr>
            <p:cNvPr id="10276" name="AutoShape 6"/>
            <p:cNvSpPr>
              <a:spLocks noChangeArrowheads="1"/>
            </p:cNvSpPr>
            <p:nvPr/>
          </p:nvSpPr>
          <p:spPr bwMode="auto">
            <a:xfrm>
              <a:off x="4204" y="1217"/>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sp>
        <p:nvSpPr>
          <p:cNvPr id="49159" name="Rectangle 7"/>
          <p:cNvSpPr>
            <a:spLocks noChangeArrowheads="1"/>
          </p:cNvSpPr>
          <p:nvPr/>
        </p:nvSpPr>
        <p:spPr bwMode="auto">
          <a:xfrm>
            <a:off x="5656263" y="679450"/>
            <a:ext cx="157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维恩公式</a:t>
            </a:r>
          </a:p>
        </p:txBody>
      </p:sp>
      <p:grpSp>
        <p:nvGrpSpPr>
          <p:cNvPr id="49160" name="Group 8"/>
          <p:cNvGrpSpPr>
            <a:grpSpLocks/>
          </p:cNvGrpSpPr>
          <p:nvPr/>
        </p:nvGrpSpPr>
        <p:grpSpPr bwMode="auto">
          <a:xfrm>
            <a:off x="4903788" y="2655888"/>
            <a:ext cx="3482975" cy="765175"/>
            <a:chOff x="3287" y="1754"/>
            <a:chExt cx="2194" cy="482"/>
          </a:xfrm>
        </p:grpSpPr>
        <p:sp>
          <p:nvSpPr>
            <p:cNvPr id="10273" name="Rectangle 9"/>
            <p:cNvSpPr>
              <a:spLocks noChangeArrowheads="1"/>
            </p:cNvSpPr>
            <p:nvPr/>
          </p:nvSpPr>
          <p:spPr bwMode="auto">
            <a:xfrm>
              <a:off x="3287" y="1980"/>
              <a:ext cx="2194"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黑体辐射的能量分布应满足</a:t>
              </a:r>
            </a:p>
          </p:txBody>
        </p:sp>
        <p:sp>
          <p:nvSpPr>
            <p:cNvPr id="10274" name="AutoShape 10"/>
            <p:cNvSpPr>
              <a:spLocks noChangeArrowheads="1"/>
            </p:cNvSpPr>
            <p:nvPr/>
          </p:nvSpPr>
          <p:spPr bwMode="auto">
            <a:xfrm>
              <a:off x="4219" y="1754"/>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49163" name="Group 11"/>
          <p:cNvGrpSpPr>
            <a:grpSpLocks/>
          </p:cNvGrpSpPr>
          <p:nvPr/>
        </p:nvGrpSpPr>
        <p:grpSpPr bwMode="auto">
          <a:xfrm>
            <a:off x="5132388" y="4700588"/>
            <a:ext cx="2749550" cy="1225550"/>
            <a:chOff x="3467" y="2934"/>
            <a:chExt cx="1732" cy="772"/>
          </a:xfrm>
        </p:grpSpPr>
        <p:sp>
          <p:nvSpPr>
            <p:cNvPr id="10271" name="Rectangle 12"/>
            <p:cNvSpPr>
              <a:spLocks noChangeArrowheads="1"/>
            </p:cNvSpPr>
            <p:nvPr/>
          </p:nvSpPr>
          <p:spPr bwMode="auto">
            <a:xfrm>
              <a:off x="3467" y="3182"/>
              <a:ext cx="1732" cy="52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20000"/>
                </a:lnSpc>
                <a:buClrTx/>
                <a:buSzTx/>
                <a:buFontTx/>
                <a:buNone/>
              </a:pPr>
              <a:r>
                <a:rPr kumimoji="1" lang="zh-CN" altLang="en-US" sz="2000">
                  <a:solidFill>
                    <a:schemeClr val="tx1"/>
                  </a:solidFill>
                  <a:ea typeface="华文楷体" panose="02010600040101010101" pitchFamily="2" charset="-122"/>
                </a:rPr>
                <a:t>此公式在</a:t>
              </a:r>
              <a:r>
                <a:rPr kumimoji="1" lang="zh-CN" altLang="en-US" sz="2000">
                  <a:solidFill>
                    <a:srgbClr val="0000FF"/>
                  </a:solidFill>
                  <a:ea typeface="华文楷体" panose="02010600040101010101" pitchFamily="2" charset="-122"/>
                </a:rPr>
                <a:t>高频</a:t>
              </a:r>
              <a:r>
                <a:rPr kumimoji="1" lang="zh-CN" altLang="en-US" sz="2000">
                  <a:solidFill>
                    <a:schemeClr val="tx1"/>
                  </a:solidFill>
                  <a:ea typeface="华文楷体" panose="02010600040101010101" pitchFamily="2" charset="-122"/>
                </a:rPr>
                <a:t>（短波）部分与实验相符很好。 </a:t>
              </a:r>
            </a:p>
          </p:txBody>
        </p:sp>
        <p:sp>
          <p:nvSpPr>
            <p:cNvPr id="10272" name="AutoShape 13"/>
            <p:cNvSpPr>
              <a:spLocks noChangeArrowheads="1"/>
            </p:cNvSpPr>
            <p:nvPr/>
          </p:nvSpPr>
          <p:spPr bwMode="auto">
            <a:xfrm>
              <a:off x="4257" y="2934"/>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pic>
        <p:nvPicPr>
          <p:cNvPr id="491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657225"/>
            <a:ext cx="1236662"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7" name="Rectangle 15"/>
          <p:cNvSpPr>
            <a:spLocks noChangeArrowheads="1"/>
          </p:cNvSpPr>
          <p:nvPr/>
        </p:nvSpPr>
        <p:spPr bwMode="auto">
          <a:xfrm>
            <a:off x="1538288" y="1233488"/>
            <a:ext cx="1731962" cy="406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瑞利和金斯</a:t>
            </a:r>
          </a:p>
        </p:txBody>
      </p:sp>
      <p:sp>
        <p:nvSpPr>
          <p:cNvPr id="49168" name="Rectangle 16"/>
          <p:cNvSpPr>
            <a:spLocks noChangeArrowheads="1"/>
          </p:cNvSpPr>
          <p:nvPr/>
        </p:nvSpPr>
        <p:spPr bwMode="auto">
          <a:xfrm>
            <a:off x="1250950" y="630238"/>
            <a:ext cx="249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瑞利</a:t>
            </a:r>
            <a:r>
              <a:rPr kumimoji="1" lang="en-US" altLang="zh-CN">
                <a:solidFill>
                  <a:srgbClr val="0000FF"/>
                </a:solidFill>
                <a:ea typeface="华文楷体" panose="02010600040101010101" pitchFamily="2" charset="-122"/>
              </a:rPr>
              <a:t>—</a:t>
            </a:r>
            <a:r>
              <a:rPr kumimoji="1" lang="zh-CN" altLang="en-US">
                <a:solidFill>
                  <a:srgbClr val="0000FF"/>
                </a:solidFill>
                <a:ea typeface="华文楷体" panose="02010600040101010101" pitchFamily="2" charset="-122"/>
              </a:rPr>
              <a:t>金斯公式</a:t>
            </a:r>
          </a:p>
        </p:txBody>
      </p:sp>
      <p:grpSp>
        <p:nvGrpSpPr>
          <p:cNvPr id="49169" name="Group 17"/>
          <p:cNvGrpSpPr>
            <a:grpSpLocks/>
          </p:cNvGrpSpPr>
          <p:nvPr/>
        </p:nvGrpSpPr>
        <p:grpSpPr bwMode="auto">
          <a:xfrm>
            <a:off x="681038" y="1682750"/>
            <a:ext cx="3430587" cy="776288"/>
            <a:chOff x="411" y="961"/>
            <a:chExt cx="2161" cy="489"/>
          </a:xfrm>
        </p:grpSpPr>
        <p:sp>
          <p:nvSpPr>
            <p:cNvPr id="10269" name="Rectangle 18"/>
            <p:cNvSpPr>
              <a:spLocks noChangeArrowheads="1"/>
            </p:cNvSpPr>
            <p:nvPr/>
          </p:nvSpPr>
          <p:spPr bwMode="auto">
            <a:xfrm>
              <a:off x="411" y="1194"/>
              <a:ext cx="2161"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经典电动力学和统计物理学</a:t>
              </a:r>
            </a:p>
          </p:txBody>
        </p:sp>
        <p:sp>
          <p:nvSpPr>
            <p:cNvPr id="10270" name="AutoShape 19"/>
            <p:cNvSpPr>
              <a:spLocks noChangeArrowheads="1"/>
            </p:cNvSpPr>
            <p:nvPr/>
          </p:nvSpPr>
          <p:spPr bwMode="auto">
            <a:xfrm>
              <a:off x="1447" y="961"/>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49172" name="Group 20"/>
          <p:cNvGrpSpPr>
            <a:grpSpLocks/>
          </p:cNvGrpSpPr>
          <p:nvPr/>
        </p:nvGrpSpPr>
        <p:grpSpPr bwMode="auto">
          <a:xfrm>
            <a:off x="395288" y="4652963"/>
            <a:ext cx="4476750" cy="1908175"/>
            <a:chOff x="318" y="2777"/>
            <a:chExt cx="2820" cy="1202"/>
          </a:xfrm>
        </p:grpSpPr>
        <p:sp>
          <p:nvSpPr>
            <p:cNvPr id="10266" name="Rectangle 21"/>
            <p:cNvSpPr>
              <a:spLocks noChangeArrowheads="1"/>
            </p:cNvSpPr>
            <p:nvPr/>
          </p:nvSpPr>
          <p:spPr bwMode="auto">
            <a:xfrm>
              <a:off x="318" y="2995"/>
              <a:ext cx="2820" cy="98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buClrTx/>
                <a:buSzTx/>
                <a:buFontTx/>
                <a:buNone/>
              </a:pPr>
              <a:r>
                <a:rPr kumimoji="1" lang="zh-CN" altLang="en-US" sz="2000">
                  <a:solidFill>
                    <a:schemeClr val="tx1"/>
                  </a:solidFill>
                  <a:ea typeface="华文楷体" panose="02010600040101010101" pitchFamily="2" charset="-122"/>
                </a:rPr>
                <a:t>       此公式在</a:t>
              </a:r>
              <a:r>
                <a:rPr kumimoji="1" lang="zh-CN" altLang="en-US" sz="2000">
                  <a:solidFill>
                    <a:srgbClr val="0000FF"/>
                  </a:solidFill>
                  <a:ea typeface="华文楷体" panose="02010600040101010101" pitchFamily="2" charset="-122"/>
                </a:rPr>
                <a:t>低频</a:t>
              </a:r>
              <a:r>
                <a:rPr kumimoji="1" lang="zh-CN" altLang="en-US" sz="2000">
                  <a:solidFill>
                    <a:schemeClr val="tx1"/>
                  </a:solidFill>
                  <a:ea typeface="华文楷体" panose="02010600040101010101" pitchFamily="2" charset="-122"/>
                </a:rPr>
                <a:t>（长波）部分与实验相符很好，但随频率增大与实验值的差距也越来越大，当               时引起发散，这就是著名的“</a:t>
              </a:r>
              <a:r>
                <a:rPr kumimoji="1" lang="zh-CN" altLang="en-US" sz="2000">
                  <a:solidFill>
                    <a:srgbClr val="6600CC"/>
                  </a:solidFill>
                  <a:ea typeface="华文楷体" panose="02010600040101010101" pitchFamily="2" charset="-122"/>
                </a:rPr>
                <a:t>紫外灾难</a:t>
              </a:r>
              <a:r>
                <a:rPr kumimoji="1" lang="zh-CN" altLang="en-US" sz="2000">
                  <a:solidFill>
                    <a:schemeClr val="tx1"/>
                  </a:solidFill>
                  <a:ea typeface="华文楷体" panose="02010600040101010101" pitchFamily="2" charset="-122"/>
                </a:rPr>
                <a:t>”。 </a:t>
              </a:r>
            </a:p>
          </p:txBody>
        </p:sp>
        <p:graphicFrame>
          <p:nvGraphicFramePr>
            <p:cNvPr id="10267" name="Object 22"/>
            <p:cNvGraphicFramePr>
              <a:graphicFrameLocks noChangeAspect="1"/>
            </p:cNvGraphicFramePr>
            <p:nvPr/>
          </p:nvGraphicFramePr>
          <p:xfrm>
            <a:off x="1802" y="3521"/>
            <a:ext cx="582" cy="202"/>
          </p:xfrm>
          <a:graphic>
            <a:graphicData uri="http://schemas.openxmlformats.org/presentationml/2006/ole">
              <mc:AlternateContent xmlns:mc="http://schemas.openxmlformats.org/markup-compatibility/2006">
                <mc:Choice xmlns:v="urn:schemas-microsoft-com:vml" Requires="v">
                  <p:oleObj spid="_x0000_s10319" r:id="rId5" imgW="444307" imgH="139639" progId="Equation.3">
                    <p:embed/>
                  </p:oleObj>
                </mc:Choice>
                <mc:Fallback>
                  <p:oleObj r:id="rId5" imgW="444307" imgH="139639" progId="Equation.3">
                    <p:embed/>
                    <p:pic>
                      <p:nvPicPr>
                        <p:cNvPr id="0"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2" y="3521"/>
                          <a:ext cx="58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8" name="AutoShape 23"/>
            <p:cNvSpPr>
              <a:spLocks noChangeArrowheads="1"/>
            </p:cNvSpPr>
            <p:nvPr/>
          </p:nvSpPr>
          <p:spPr bwMode="auto">
            <a:xfrm>
              <a:off x="1566" y="2777"/>
              <a:ext cx="126" cy="206"/>
            </a:xfrm>
            <a:prstGeom prst="downArrow">
              <a:avLst>
                <a:gd name="adj1" fmla="val 50000"/>
                <a:gd name="adj2" fmla="val 4087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49176" name="Group 24"/>
          <p:cNvGrpSpPr>
            <a:grpSpLocks/>
          </p:cNvGrpSpPr>
          <p:nvPr/>
        </p:nvGrpSpPr>
        <p:grpSpPr bwMode="auto">
          <a:xfrm>
            <a:off x="690563" y="2506663"/>
            <a:ext cx="3440112" cy="796925"/>
            <a:chOff x="417" y="1498"/>
            <a:chExt cx="2167" cy="502"/>
          </a:xfrm>
        </p:grpSpPr>
        <p:sp>
          <p:nvSpPr>
            <p:cNvPr id="10264" name="AutoShape 25"/>
            <p:cNvSpPr>
              <a:spLocks noChangeArrowheads="1"/>
            </p:cNvSpPr>
            <p:nvPr/>
          </p:nvSpPr>
          <p:spPr bwMode="auto">
            <a:xfrm>
              <a:off x="1462" y="1498"/>
              <a:ext cx="121" cy="206"/>
            </a:xfrm>
            <a:prstGeom prst="downArrow">
              <a:avLst>
                <a:gd name="adj1" fmla="val 50000"/>
                <a:gd name="adj2" fmla="val 425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sp>
          <p:nvSpPr>
            <p:cNvPr id="10265" name="Rectangle 26"/>
            <p:cNvSpPr>
              <a:spLocks noChangeArrowheads="1"/>
            </p:cNvSpPr>
            <p:nvPr/>
          </p:nvSpPr>
          <p:spPr bwMode="auto">
            <a:xfrm>
              <a:off x="417" y="1744"/>
              <a:ext cx="2167" cy="25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黑体辐射的能量分布应满足</a:t>
              </a:r>
            </a:p>
          </p:txBody>
        </p:sp>
      </p:grpSp>
      <p:sp>
        <p:nvSpPr>
          <p:cNvPr id="49179" name="Text Box 27"/>
          <p:cNvSpPr txBox="1">
            <a:spLocks noChangeArrowheads="1"/>
          </p:cNvSpPr>
          <p:nvPr/>
        </p:nvSpPr>
        <p:spPr bwMode="auto">
          <a:xfrm>
            <a:off x="665163" y="163513"/>
            <a:ext cx="448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sym typeface="Symbol" pitchFamily="18" charset="2"/>
              </a:rPr>
              <a:t> 三、</a:t>
            </a:r>
            <a:r>
              <a:rPr kumimoji="1" lang="zh-CN" altLang="en-US">
                <a:solidFill>
                  <a:schemeClr val="tx1"/>
                </a:solidFill>
                <a:ea typeface="华文楷体" panose="02010600040101010101" pitchFamily="2" charset="-122"/>
              </a:rPr>
              <a:t>经典物理的困难</a:t>
            </a:r>
          </a:p>
        </p:txBody>
      </p:sp>
      <p:grpSp>
        <p:nvGrpSpPr>
          <p:cNvPr id="49180" name="Group 28"/>
          <p:cNvGrpSpPr>
            <a:grpSpLocks/>
          </p:cNvGrpSpPr>
          <p:nvPr/>
        </p:nvGrpSpPr>
        <p:grpSpPr bwMode="auto">
          <a:xfrm>
            <a:off x="823913" y="3355975"/>
            <a:ext cx="3263900" cy="1238250"/>
            <a:chOff x="519" y="2159"/>
            <a:chExt cx="2056" cy="780"/>
          </a:xfrm>
        </p:grpSpPr>
        <p:sp>
          <p:nvSpPr>
            <p:cNvPr id="10262" name="AutoShape 29"/>
            <p:cNvSpPr>
              <a:spLocks noChangeArrowheads="1"/>
            </p:cNvSpPr>
            <p:nvPr/>
          </p:nvSpPr>
          <p:spPr bwMode="auto">
            <a:xfrm>
              <a:off x="1494" y="2159"/>
              <a:ext cx="231" cy="328"/>
            </a:xfrm>
            <a:prstGeom prst="downArrow">
              <a:avLst>
                <a:gd name="adj1" fmla="val 50000"/>
                <a:gd name="adj2" fmla="val 42562"/>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ea typeface="华文楷体" panose="02010600040101010101" pitchFamily="2" charset="-122"/>
              </a:endParaRPr>
            </a:p>
          </p:txBody>
        </p:sp>
        <p:graphicFrame>
          <p:nvGraphicFramePr>
            <p:cNvPr id="10263" name="Object 30"/>
            <p:cNvGraphicFramePr>
              <a:graphicFrameLocks noChangeAspect="1"/>
            </p:cNvGraphicFramePr>
            <p:nvPr/>
          </p:nvGraphicFramePr>
          <p:xfrm>
            <a:off x="519" y="2386"/>
            <a:ext cx="2056" cy="553"/>
          </p:xfrm>
          <a:graphic>
            <a:graphicData uri="http://schemas.openxmlformats.org/presentationml/2006/ole">
              <mc:AlternateContent xmlns:mc="http://schemas.openxmlformats.org/markup-compatibility/2006">
                <mc:Choice xmlns:v="urn:schemas-microsoft-com:vml" Requires="v">
                  <p:oleObj spid="_x0000_s10320" name="Equation" r:id="rId7" imgW="1294838" imgH="406224" progId="Equation.3">
                    <p:embed/>
                  </p:oleObj>
                </mc:Choice>
                <mc:Fallback>
                  <p:oleObj name="Equation" r:id="rId7" imgW="1294838" imgH="406224" progId="Equation.3">
                    <p:embed/>
                    <p:pic>
                      <p:nvPicPr>
                        <p:cNvPr id="0"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 y="2386"/>
                          <a:ext cx="2056" cy="55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9183" name="Group 31"/>
          <p:cNvGrpSpPr>
            <a:grpSpLocks/>
          </p:cNvGrpSpPr>
          <p:nvPr/>
        </p:nvGrpSpPr>
        <p:grpSpPr bwMode="auto">
          <a:xfrm>
            <a:off x="5072063" y="3448050"/>
            <a:ext cx="3005137" cy="1235075"/>
            <a:chOff x="3195" y="2190"/>
            <a:chExt cx="1893" cy="778"/>
          </a:xfrm>
        </p:grpSpPr>
        <p:sp>
          <p:nvSpPr>
            <p:cNvPr id="10260" name="AutoShape 32"/>
            <p:cNvSpPr>
              <a:spLocks noChangeArrowheads="1"/>
            </p:cNvSpPr>
            <p:nvPr/>
          </p:nvSpPr>
          <p:spPr bwMode="auto">
            <a:xfrm>
              <a:off x="4017" y="2190"/>
              <a:ext cx="231" cy="328"/>
            </a:xfrm>
            <a:prstGeom prst="downArrow">
              <a:avLst>
                <a:gd name="adj1" fmla="val 50000"/>
                <a:gd name="adj2" fmla="val 42562"/>
              </a:avLst>
            </a:prstGeom>
            <a:noFill/>
            <a:ln w="1905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ea typeface="华文楷体" panose="02010600040101010101" pitchFamily="2" charset="-122"/>
              </a:endParaRPr>
            </a:p>
          </p:txBody>
        </p:sp>
        <p:graphicFrame>
          <p:nvGraphicFramePr>
            <p:cNvPr id="10261" name="Object 33"/>
            <p:cNvGraphicFramePr>
              <a:graphicFrameLocks noChangeAspect="1"/>
            </p:cNvGraphicFramePr>
            <p:nvPr/>
          </p:nvGraphicFramePr>
          <p:xfrm>
            <a:off x="3195" y="2416"/>
            <a:ext cx="1893" cy="552"/>
          </p:xfrm>
          <a:graphic>
            <a:graphicData uri="http://schemas.openxmlformats.org/presentationml/2006/ole">
              <mc:AlternateContent xmlns:mc="http://schemas.openxmlformats.org/markup-compatibility/2006">
                <mc:Choice xmlns:v="urn:schemas-microsoft-com:vml" Requires="v">
                  <p:oleObj spid="_x0000_s10321" name="Equation" r:id="rId9" imgW="1282700" imgH="431800" progId="Equation.3">
                    <p:embed/>
                  </p:oleObj>
                </mc:Choice>
                <mc:Fallback>
                  <p:oleObj name="Equation" r:id="rId9" imgW="1282700" imgH="431800" progId="Equation.3">
                    <p:embed/>
                    <p:pic>
                      <p:nvPicPr>
                        <p:cNvPr id="0" name="Picture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5" y="2416"/>
                          <a:ext cx="1893" cy="55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49186" name="Picture 34" descr="（图）维恩">
            <a:hlinkClick r:id="rId11" tooltip="点击查看原图"/>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0" y="333375"/>
            <a:ext cx="13795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太阳形 14">
            <a:hlinkClick r:id="rId13" action="ppaction://hlinksldjump" tooltip="返回上一页"/>
          </p:cNvPr>
          <p:cNvSpPr>
            <a:spLocks noChangeArrowheads="1"/>
          </p:cNvSpPr>
          <p:nvPr/>
        </p:nvSpPr>
        <p:spPr bwMode="auto">
          <a:xfrm>
            <a:off x="4140200" y="4292600"/>
            <a:ext cx="474663" cy="485775"/>
          </a:xfrm>
          <a:prstGeom prst="sun">
            <a:avLst>
              <a:gd name="adj" fmla="val 25000"/>
            </a:avLst>
          </a:prstGeom>
          <a:solidFill>
            <a:srgbClr val="FFFF00"/>
          </a:solidFill>
          <a:ln w="9525" algn="ctr">
            <a:solidFill>
              <a:srgbClr val="FF0000"/>
            </a:solidFill>
            <a:round/>
            <a:headEnd/>
            <a:tailEnd/>
          </a:ln>
        </p:spPr>
        <p:txBody>
          <a:bodyP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b="0">
              <a:solidFill>
                <a:schemeClr val="tx1"/>
              </a:solidFill>
              <a:ea typeface="华文楷体" panose="02010600040101010101" pitchFamily="2" charset="-122"/>
            </a:endParaRPr>
          </a:p>
        </p:txBody>
      </p:sp>
      <p:sp>
        <p:nvSpPr>
          <p:cNvPr id="10259" name="太阳形 14">
            <a:hlinkClick r:id="rId13" action="ppaction://hlinksldjump" tooltip="返回上一页"/>
          </p:cNvPr>
          <p:cNvSpPr>
            <a:spLocks noChangeArrowheads="1"/>
          </p:cNvSpPr>
          <p:nvPr/>
        </p:nvSpPr>
        <p:spPr bwMode="auto">
          <a:xfrm>
            <a:off x="8316913" y="5661025"/>
            <a:ext cx="474662" cy="485775"/>
          </a:xfrm>
          <a:prstGeom prst="sun">
            <a:avLst>
              <a:gd name="adj" fmla="val 25000"/>
            </a:avLst>
          </a:prstGeom>
          <a:solidFill>
            <a:srgbClr val="FFFF00"/>
          </a:solidFill>
          <a:ln w="9525" algn="ctr">
            <a:solidFill>
              <a:srgbClr val="FF0000"/>
            </a:solidFill>
            <a:round/>
            <a:headEnd/>
            <a:tailEnd/>
          </a:ln>
        </p:spPr>
        <p:txBody>
          <a:bodyP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b="0">
              <a:solidFill>
                <a:schemeClr val="tx1"/>
              </a:solidFill>
              <a:ea typeface="华文楷体" panose="020106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79"/>
                                        </p:tgtEl>
                                        <p:attrNameLst>
                                          <p:attrName>style.visibility</p:attrName>
                                        </p:attrNameLst>
                                      </p:cBhvr>
                                      <p:to>
                                        <p:strVal val="visible"/>
                                      </p:to>
                                    </p:set>
                                    <p:animEffect transition="in" filter="wipe(left)">
                                      <p:cBhvr>
                                        <p:cTn id="7" dur="500"/>
                                        <p:tgtEl>
                                          <p:spTgt spid="49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68"/>
                                        </p:tgtEl>
                                        <p:attrNameLst>
                                          <p:attrName>style.visibility</p:attrName>
                                        </p:attrNameLst>
                                      </p:cBhvr>
                                      <p:to>
                                        <p:strVal val="visible"/>
                                      </p:to>
                                    </p:set>
                                    <p:animEffect transition="in" filter="wipe(up)">
                                      <p:cBhvr>
                                        <p:cTn id="12" dur="500"/>
                                        <p:tgtEl>
                                          <p:spTgt spid="49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9166"/>
                                        </p:tgtEl>
                                        <p:attrNameLst>
                                          <p:attrName>style.visibility</p:attrName>
                                        </p:attrNameLst>
                                      </p:cBhvr>
                                      <p:to>
                                        <p:strVal val="visible"/>
                                      </p:to>
                                    </p:set>
                                    <p:animEffect transition="in" filter="wipe(up)">
                                      <p:cBhvr>
                                        <p:cTn id="17" dur="500"/>
                                        <p:tgtEl>
                                          <p:spTgt spid="49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67"/>
                                        </p:tgtEl>
                                        <p:attrNameLst>
                                          <p:attrName>style.visibility</p:attrName>
                                        </p:attrNameLst>
                                      </p:cBhvr>
                                      <p:to>
                                        <p:strVal val="visible"/>
                                      </p:to>
                                    </p:set>
                                    <p:animEffect transition="in" filter="wipe(up)">
                                      <p:cBhvr>
                                        <p:cTn id="22" dur="500"/>
                                        <p:tgtEl>
                                          <p:spTgt spid="49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9169"/>
                                        </p:tgtEl>
                                        <p:attrNameLst>
                                          <p:attrName>style.visibility</p:attrName>
                                        </p:attrNameLst>
                                      </p:cBhvr>
                                      <p:to>
                                        <p:strVal val="visible"/>
                                      </p:to>
                                    </p:set>
                                    <p:animEffect transition="in" filter="wipe(up)">
                                      <p:cBhvr>
                                        <p:cTn id="27" dur="500"/>
                                        <p:tgtEl>
                                          <p:spTgt spid="491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9176"/>
                                        </p:tgtEl>
                                        <p:attrNameLst>
                                          <p:attrName>style.visibility</p:attrName>
                                        </p:attrNameLst>
                                      </p:cBhvr>
                                      <p:to>
                                        <p:strVal val="visible"/>
                                      </p:to>
                                    </p:set>
                                    <p:animEffect transition="in" filter="wipe(up)">
                                      <p:cBhvr>
                                        <p:cTn id="32" dur="500"/>
                                        <p:tgtEl>
                                          <p:spTgt spid="491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9180"/>
                                        </p:tgtEl>
                                        <p:attrNameLst>
                                          <p:attrName>style.visibility</p:attrName>
                                        </p:attrNameLst>
                                      </p:cBhvr>
                                      <p:to>
                                        <p:strVal val="visible"/>
                                      </p:to>
                                    </p:set>
                                    <p:animEffect transition="in" filter="wipe(left)">
                                      <p:cBhvr>
                                        <p:cTn id="37" dur="500"/>
                                        <p:tgtEl>
                                          <p:spTgt spid="491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9172"/>
                                        </p:tgtEl>
                                        <p:attrNameLst>
                                          <p:attrName>style.visibility</p:attrName>
                                        </p:attrNameLst>
                                      </p:cBhvr>
                                      <p:to>
                                        <p:strVal val="visible"/>
                                      </p:to>
                                    </p:set>
                                    <p:animEffect transition="in" filter="wipe(left)">
                                      <p:cBhvr>
                                        <p:cTn id="42" dur="500"/>
                                        <p:tgtEl>
                                          <p:spTgt spid="491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9159"/>
                                        </p:tgtEl>
                                        <p:attrNameLst>
                                          <p:attrName>style.visibility</p:attrName>
                                        </p:attrNameLst>
                                      </p:cBhvr>
                                      <p:to>
                                        <p:strVal val="visible"/>
                                      </p:to>
                                    </p:set>
                                    <p:animEffect transition="in" filter="wipe(up)">
                                      <p:cBhvr>
                                        <p:cTn id="47" dur="500"/>
                                        <p:tgtEl>
                                          <p:spTgt spid="491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49186"/>
                                        </p:tgtEl>
                                        <p:attrNameLst>
                                          <p:attrName>style.visibility</p:attrName>
                                        </p:attrNameLst>
                                      </p:cBhvr>
                                      <p:to>
                                        <p:strVal val="visible"/>
                                      </p:to>
                                    </p:set>
                                    <p:animEffect transition="in" filter="wipe(up)">
                                      <p:cBhvr>
                                        <p:cTn id="52" dur="500"/>
                                        <p:tgtEl>
                                          <p:spTgt spid="491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9155"/>
                                        </p:tgtEl>
                                        <p:attrNameLst>
                                          <p:attrName>style.visibility</p:attrName>
                                        </p:attrNameLst>
                                      </p:cBhvr>
                                      <p:to>
                                        <p:strVal val="visible"/>
                                      </p:to>
                                    </p:set>
                                    <p:animEffect transition="in" filter="wipe(up)">
                                      <p:cBhvr>
                                        <p:cTn id="57" dur="500"/>
                                        <p:tgtEl>
                                          <p:spTgt spid="491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49156"/>
                                        </p:tgtEl>
                                        <p:attrNameLst>
                                          <p:attrName>style.visibility</p:attrName>
                                        </p:attrNameLst>
                                      </p:cBhvr>
                                      <p:to>
                                        <p:strVal val="visible"/>
                                      </p:to>
                                    </p:set>
                                    <p:animEffect transition="in" filter="wipe(up)">
                                      <p:cBhvr>
                                        <p:cTn id="62" dur="500"/>
                                        <p:tgtEl>
                                          <p:spTgt spid="491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49160"/>
                                        </p:tgtEl>
                                        <p:attrNameLst>
                                          <p:attrName>style.visibility</p:attrName>
                                        </p:attrNameLst>
                                      </p:cBhvr>
                                      <p:to>
                                        <p:strVal val="visible"/>
                                      </p:to>
                                    </p:set>
                                    <p:animEffect transition="in" filter="wipe(up)">
                                      <p:cBhvr>
                                        <p:cTn id="67" dur="500"/>
                                        <p:tgtEl>
                                          <p:spTgt spid="491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9183"/>
                                        </p:tgtEl>
                                        <p:attrNameLst>
                                          <p:attrName>style.visibility</p:attrName>
                                        </p:attrNameLst>
                                      </p:cBhvr>
                                      <p:to>
                                        <p:strVal val="visible"/>
                                      </p:to>
                                    </p:set>
                                    <p:animEffect transition="in" filter="wipe(left)">
                                      <p:cBhvr>
                                        <p:cTn id="72" dur="500"/>
                                        <p:tgtEl>
                                          <p:spTgt spid="491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49163"/>
                                        </p:tgtEl>
                                        <p:attrNameLst>
                                          <p:attrName>style.visibility</p:attrName>
                                        </p:attrNameLst>
                                      </p:cBhvr>
                                      <p:to>
                                        <p:strVal val="visible"/>
                                      </p:to>
                                    </p:set>
                                    <p:animEffect transition="in" filter="wipe(up)">
                                      <p:cBhvr>
                                        <p:cTn id="77"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P spid="49159" grpId="0" autoUpdateAnimBg="0"/>
      <p:bldP spid="49167" grpId="0" animBg="1" autoUpdateAnimBg="0"/>
      <p:bldP spid="49168" grpId="0" autoUpdateAnimBg="0"/>
      <p:bldP spid="491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315913"/>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grpSp>
        <p:nvGrpSpPr>
          <p:cNvPr id="11267" name="Group 3"/>
          <p:cNvGrpSpPr>
            <a:grpSpLocks/>
          </p:cNvGrpSpPr>
          <p:nvPr/>
        </p:nvGrpSpPr>
        <p:grpSpPr bwMode="auto">
          <a:xfrm>
            <a:off x="755650" y="808038"/>
            <a:ext cx="7705725" cy="5330825"/>
            <a:chOff x="385" y="527"/>
            <a:chExt cx="4854" cy="3358"/>
          </a:xfrm>
        </p:grpSpPr>
        <p:grpSp>
          <p:nvGrpSpPr>
            <p:cNvPr id="11306" name="Group 4"/>
            <p:cNvGrpSpPr>
              <a:grpSpLocks/>
            </p:cNvGrpSpPr>
            <p:nvPr/>
          </p:nvGrpSpPr>
          <p:grpSpPr bwMode="auto">
            <a:xfrm>
              <a:off x="793" y="572"/>
              <a:ext cx="4264" cy="2993"/>
              <a:chOff x="793" y="346"/>
              <a:chExt cx="4264" cy="2993"/>
            </a:xfrm>
          </p:grpSpPr>
          <p:sp>
            <p:nvSpPr>
              <p:cNvPr id="11329" name="Line 5"/>
              <p:cNvSpPr>
                <a:spLocks noChangeShapeType="1"/>
              </p:cNvSpPr>
              <p:nvPr/>
            </p:nvSpPr>
            <p:spPr bwMode="auto">
              <a:xfrm flipV="1">
                <a:off x="793" y="346"/>
                <a:ext cx="0" cy="29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30" name="Line 6"/>
              <p:cNvSpPr>
                <a:spLocks noChangeShapeType="1"/>
              </p:cNvSpPr>
              <p:nvPr/>
            </p:nvSpPr>
            <p:spPr bwMode="auto">
              <a:xfrm>
                <a:off x="793" y="3339"/>
                <a:ext cx="42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aphicFrame>
          <p:nvGraphicFramePr>
            <p:cNvPr id="11307" name="Object 7"/>
            <p:cNvGraphicFramePr>
              <a:graphicFrameLocks noChangeAspect="1"/>
            </p:cNvGraphicFramePr>
            <p:nvPr/>
          </p:nvGraphicFramePr>
          <p:xfrm>
            <a:off x="4740" y="3657"/>
            <a:ext cx="499" cy="228"/>
          </p:xfrm>
          <a:graphic>
            <a:graphicData uri="http://schemas.openxmlformats.org/presentationml/2006/ole">
              <mc:AlternateContent xmlns:mc="http://schemas.openxmlformats.org/markup-compatibility/2006">
                <mc:Choice xmlns:v="urn:schemas-microsoft-com:vml" Requires="v">
                  <p:oleObj spid="_x0000_s11499" name="公式" r:id="rId4" imgW="444307" imgH="203112" progId="Equation.3">
                    <p:embed/>
                  </p:oleObj>
                </mc:Choice>
                <mc:Fallback>
                  <p:oleObj name="公式" r:id="rId4" imgW="444307" imgH="203112" progId="Equation.3">
                    <p:embed/>
                    <p:pic>
                      <p:nvPicPr>
                        <p:cNvPr id="0" name="Picture 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3657"/>
                          <a:ext cx="499"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8" name="Object 8"/>
            <p:cNvGraphicFramePr>
              <a:graphicFrameLocks noChangeAspect="1"/>
            </p:cNvGraphicFramePr>
            <p:nvPr/>
          </p:nvGraphicFramePr>
          <p:xfrm>
            <a:off x="385" y="527"/>
            <a:ext cx="401" cy="277"/>
          </p:xfrm>
          <a:graphic>
            <a:graphicData uri="http://schemas.openxmlformats.org/presentationml/2006/ole">
              <mc:AlternateContent xmlns:mc="http://schemas.openxmlformats.org/markup-compatibility/2006">
                <mc:Choice xmlns:v="urn:schemas-microsoft-com:vml" Requires="v">
                  <p:oleObj spid="_x0000_s11500" name="公式" r:id="rId6" imgW="330200" imgH="228600" progId="Equation.3">
                    <p:embed/>
                  </p:oleObj>
                </mc:Choice>
                <mc:Fallback>
                  <p:oleObj name="公式" r:id="rId6" imgW="330200" imgH="228600" progId="Equation.3">
                    <p:embed/>
                    <p:pic>
                      <p:nvPicPr>
                        <p:cNvPr id="0" name="Picture 2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527"/>
                          <a:ext cx="401"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09" name="Line 9"/>
            <p:cNvSpPr>
              <a:spLocks noChangeShapeType="1"/>
            </p:cNvSpPr>
            <p:nvPr/>
          </p:nvSpPr>
          <p:spPr bwMode="auto">
            <a:xfrm>
              <a:off x="1156"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0" name="Line 10"/>
            <p:cNvSpPr>
              <a:spLocks noChangeShapeType="1"/>
            </p:cNvSpPr>
            <p:nvPr/>
          </p:nvSpPr>
          <p:spPr bwMode="auto">
            <a:xfrm>
              <a:off x="1519"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1" name="Line 11"/>
            <p:cNvSpPr>
              <a:spLocks noChangeShapeType="1"/>
            </p:cNvSpPr>
            <p:nvPr/>
          </p:nvSpPr>
          <p:spPr bwMode="auto">
            <a:xfrm>
              <a:off x="1882"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2" name="Line 12"/>
            <p:cNvSpPr>
              <a:spLocks noChangeShapeType="1"/>
            </p:cNvSpPr>
            <p:nvPr/>
          </p:nvSpPr>
          <p:spPr bwMode="auto">
            <a:xfrm>
              <a:off x="2245"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3" name="Line 13"/>
            <p:cNvSpPr>
              <a:spLocks noChangeShapeType="1"/>
            </p:cNvSpPr>
            <p:nvPr/>
          </p:nvSpPr>
          <p:spPr bwMode="auto">
            <a:xfrm>
              <a:off x="2608"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4" name="Line 14"/>
            <p:cNvSpPr>
              <a:spLocks noChangeShapeType="1"/>
            </p:cNvSpPr>
            <p:nvPr/>
          </p:nvSpPr>
          <p:spPr bwMode="auto">
            <a:xfrm>
              <a:off x="2971"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5" name="Line 15"/>
            <p:cNvSpPr>
              <a:spLocks noChangeShapeType="1"/>
            </p:cNvSpPr>
            <p:nvPr/>
          </p:nvSpPr>
          <p:spPr bwMode="auto">
            <a:xfrm>
              <a:off x="3334"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6" name="Line 16"/>
            <p:cNvSpPr>
              <a:spLocks noChangeShapeType="1"/>
            </p:cNvSpPr>
            <p:nvPr/>
          </p:nvSpPr>
          <p:spPr bwMode="auto">
            <a:xfrm>
              <a:off x="3696"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7" name="Line 17"/>
            <p:cNvSpPr>
              <a:spLocks noChangeShapeType="1"/>
            </p:cNvSpPr>
            <p:nvPr/>
          </p:nvSpPr>
          <p:spPr bwMode="auto">
            <a:xfrm>
              <a:off x="4059"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318" name="Line 18"/>
            <p:cNvSpPr>
              <a:spLocks noChangeShapeType="1"/>
            </p:cNvSpPr>
            <p:nvPr/>
          </p:nvSpPr>
          <p:spPr bwMode="auto">
            <a:xfrm>
              <a:off x="4422" y="3521"/>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aphicFrame>
          <p:nvGraphicFramePr>
            <p:cNvPr id="11319" name="Object 19"/>
            <p:cNvGraphicFramePr>
              <a:graphicFrameLocks noChangeAspect="1"/>
            </p:cNvGraphicFramePr>
            <p:nvPr/>
          </p:nvGraphicFramePr>
          <p:xfrm>
            <a:off x="1066" y="3566"/>
            <a:ext cx="130" cy="188"/>
          </p:xfrm>
          <a:graphic>
            <a:graphicData uri="http://schemas.openxmlformats.org/presentationml/2006/ole">
              <mc:AlternateContent xmlns:mc="http://schemas.openxmlformats.org/markup-compatibility/2006">
                <mc:Choice xmlns:v="urn:schemas-microsoft-com:vml" Requires="v">
                  <p:oleObj spid="_x0000_s11501" name="公式" r:id="rId8" imgW="114151" imgH="164885" progId="Equation.3">
                    <p:embed/>
                  </p:oleObj>
                </mc:Choice>
                <mc:Fallback>
                  <p:oleObj name="公式" r:id="rId8" imgW="114151" imgH="164885" progId="Equation.3">
                    <p:embed/>
                    <p:pic>
                      <p:nvPicPr>
                        <p:cNvPr id="0" name="Picture 2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3566"/>
                          <a:ext cx="130"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0" name="Object 20"/>
            <p:cNvGraphicFramePr>
              <a:graphicFrameLocks noChangeAspect="1"/>
            </p:cNvGraphicFramePr>
            <p:nvPr/>
          </p:nvGraphicFramePr>
          <p:xfrm>
            <a:off x="1422" y="3566"/>
            <a:ext cx="144" cy="188"/>
          </p:xfrm>
          <a:graphic>
            <a:graphicData uri="http://schemas.openxmlformats.org/presentationml/2006/ole">
              <mc:AlternateContent xmlns:mc="http://schemas.openxmlformats.org/markup-compatibility/2006">
                <mc:Choice xmlns:v="urn:schemas-microsoft-com:vml" Requires="v">
                  <p:oleObj spid="_x0000_s11502" name="公式" r:id="rId10" imgW="126780" imgH="164814" progId="Equation.3">
                    <p:embed/>
                  </p:oleObj>
                </mc:Choice>
                <mc:Fallback>
                  <p:oleObj name="公式" r:id="rId10" imgW="126780" imgH="164814" progId="Equation.3">
                    <p:embed/>
                    <p:pic>
                      <p:nvPicPr>
                        <p:cNvPr id="0" name="Picture 2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2" y="3566"/>
                          <a:ext cx="144"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1" name="Object 21"/>
            <p:cNvGraphicFramePr>
              <a:graphicFrameLocks noChangeAspect="1"/>
            </p:cNvGraphicFramePr>
            <p:nvPr/>
          </p:nvGraphicFramePr>
          <p:xfrm>
            <a:off x="1784" y="3559"/>
            <a:ext cx="144" cy="203"/>
          </p:xfrm>
          <a:graphic>
            <a:graphicData uri="http://schemas.openxmlformats.org/presentationml/2006/ole">
              <mc:AlternateContent xmlns:mc="http://schemas.openxmlformats.org/markup-compatibility/2006">
                <mc:Choice xmlns:v="urn:schemas-microsoft-com:vml" Requires="v">
                  <p:oleObj spid="_x0000_s11503" name="公式" r:id="rId12" imgW="126725" imgH="177415" progId="Equation.3">
                    <p:embed/>
                  </p:oleObj>
                </mc:Choice>
                <mc:Fallback>
                  <p:oleObj name="公式" r:id="rId12" imgW="126725" imgH="177415" progId="Equation.3">
                    <p:embed/>
                    <p:pic>
                      <p:nvPicPr>
                        <p:cNvPr id="0" name="Picture 2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4" y="3559"/>
                          <a:ext cx="14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2" name="Object 22"/>
            <p:cNvGraphicFramePr>
              <a:graphicFrameLocks noChangeAspect="1"/>
            </p:cNvGraphicFramePr>
            <p:nvPr/>
          </p:nvGraphicFramePr>
          <p:xfrm>
            <a:off x="2147" y="3566"/>
            <a:ext cx="145" cy="188"/>
          </p:xfrm>
          <a:graphic>
            <a:graphicData uri="http://schemas.openxmlformats.org/presentationml/2006/ole">
              <mc:AlternateContent xmlns:mc="http://schemas.openxmlformats.org/markup-compatibility/2006">
                <mc:Choice xmlns:v="urn:schemas-microsoft-com:vml" Requires="v">
                  <p:oleObj spid="_x0000_s11504" name="公式" r:id="rId14" imgW="126780" imgH="164814" progId="Equation.3">
                    <p:embed/>
                  </p:oleObj>
                </mc:Choice>
                <mc:Fallback>
                  <p:oleObj name="公式" r:id="rId14" imgW="126780" imgH="164814" progId="Equation.3">
                    <p:embed/>
                    <p:pic>
                      <p:nvPicPr>
                        <p:cNvPr id="0" name="Picture 2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7" y="3566"/>
                          <a:ext cx="145"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3" name="Object 23"/>
            <p:cNvGraphicFramePr>
              <a:graphicFrameLocks noChangeAspect="1"/>
            </p:cNvGraphicFramePr>
            <p:nvPr/>
          </p:nvGraphicFramePr>
          <p:xfrm>
            <a:off x="2510" y="3559"/>
            <a:ext cx="144" cy="203"/>
          </p:xfrm>
          <a:graphic>
            <a:graphicData uri="http://schemas.openxmlformats.org/presentationml/2006/ole">
              <mc:AlternateContent xmlns:mc="http://schemas.openxmlformats.org/markup-compatibility/2006">
                <mc:Choice xmlns:v="urn:schemas-microsoft-com:vml" Requires="v">
                  <p:oleObj spid="_x0000_s11505" name="公式" r:id="rId16" imgW="126725" imgH="177415" progId="Equation.3">
                    <p:embed/>
                  </p:oleObj>
                </mc:Choice>
                <mc:Fallback>
                  <p:oleObj name="公式" r:id="rId16" imgW="126725" imgH="177415" progId="Equation.3">
                    <p:embed/>
                    <p:pic>
                      <p:nvPicPr>
                        <p:cNvPr id="0" name="Picture 2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0" y="3559"/>
                          <a:ext cx="14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4" name="Object 24"/>
            <p:cNvGraphicFramePr>
              <a:graphicFrameLocks noChangeAspect="1"/>
            </p:cNvGraphicFramePr>
            <p:nvPr/>
          </p:nvGraphicFramePr>
          <p:xfrm>
            <a:off x="2873" y="3559"/>
            <a:ext cx="144" cy="203"/>
          </p:xfrm>
          <a:graphic>
            <a:graphicData uri="http://schemas.openxmlformats.org/presentationml/2006/ole">
              <mc:AlternateContent xmlns:mc="http://schemas.openxmlformats.org/markup-compatibility/2006">
                <mc:Choice xmlns:v="urn:schemas-microsoft-com:vml" Requires="v">
                  <p:oleObj spid="_x0000_s11506" name="公式" r:id="rId18" imgW="126725" imgH="177415" progId="Equation.3">
                    <p:embed/>
                  </p:oleObj>
                </mc:Choice>
                <mc:Fallback>
                  <p:oleObj name="公式" r:id="rId18" imgW="126725" imgH="177415" progId="Equation.3">
                    <p:embed/>
                    <p:pic>
                      <p:nvPicPr>
                        <p:cNvPr id="0" name="Picture 2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73" y="3559"/>
                          <a:ext cx="14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 name="Object 25"/>
            <p:cNvGraphicFramePr>
              <a:graphicFrameLocks noChangeAspect="1"/>
            </p:cNvGraphicFramePr>
            <p:nvPr/>
          </p:nvGraphicFramePr>
          <p:xfrm>
            <a:off x="3236" y="3566"/>
            <a:ext cx="145" cy="188"/>
          </p:xfrm>
          <a:graphic>
            <a:graphicData uri="http://schemas.openxmlformats.org/presentationml/2006/ole">
              <mc:AlternateContent xmlns:mc="http://schemas.openxmlformats.org/markup-compatibility/2006">
                <mc:Choice xmlns:v="urn:schemas-microsoft-com:vml" Requires="v">
                  <p:oleObj spid="_x0000_s11507" name="公式" r:id="rId20" imgW="126780" imgH="164814" progId="Equation.3">
                    <p:embed/>
                  </p:oleObj>
                </mc:Choice>
                <mc:Fallback>
                  <p:oleObj name="公式" r:id="rId20" imgW="126780" imgH="164814" progId="Equation.3">
                    <p:embed/>
                    <p:pic>
                      <p:nvPicPr>
                        <p:cNvPr id="0" name="Picture 2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36" y="3566"/>
                          <a:ext cx="145"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6" name="Object 26"/>
            <p:cNvGraphicFramePr>
              <a:graphicFrameLocks noChangeAspect="1"/>
            </p:cNvGraphicFramePr>
            <p:nvPr/>
          </p:nvGraphicFramePr>
          <p:xfrm>
            <a:off x="4286" y="3566"/>
            <a:ext cx="218" cy="203"/>
          </p:xfrm>
          <a:graphic>
            <a:graphicData uri="http://schemas.openxmlformats.org/presentationml/2006/ole">
              <mc:AlternateContent xmlns:mc="http://schemas.openxmlformats.org/markup-compatibility/2006">
                <mc:Choice xmlns:v="urn:schemas-microsoft-com:vml" Requires="v">
                  <p:oleObj spid="_x0000_s11508" name="公式" r:id="rId22" imgW="190335" imgH="177646" progId="Equation.3">
                    <p:embed/>
                  </p:oleObj>
                </mc:Choice>
                <mc:Fallback>
                  <p:oleObj name="公式" r:id="rId22" imgW="190335" imgH="177646" progId="Equation.3">
                    <p:embed/>
                    <p:pic>
                      <p:nvPicPr>
                        <p:cNvPr id="0" name="Picture 2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6" y="3566"/>
                          <a:ext cx="218"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7" name="Object 27"/>
            <p:cNvGraphicFramePr>
              <a:graphicFrameLocks noChangeAspect="1"/>
            </p:cNvGraphicFramePr>
            <p:nvPr/>
          </p:nvGraphicFramePr>
          <p:xfrm>
            <a:off x="3960" y="3559"/>
            <a:ext cx="145" cy="203"/>
          </p:xfrm>
          <a:graphic>
            <a:graphicData uri="http://schemas.openxmlformats.org/presentationml/2006/ole">
              <mc:AlternateContent xmlns:mc="http://schemas.openxmlformats.org/markup-compatibility/2006">
                <mc:Choice xmlns:v="urn:schemas-microsoft-com:vml" Requires="v">
                  <p:oleObj spid="_x0000_s11509" name="公式" r:id="rId24" imgW="126725" imgH="177415" progId="Equation.3">
                    <p:embed/>
                  </p:oleObj>
                </mc:Choice>
                <mc:Fallback>
                  <p:oleObj name="公式" r:id="rId24" imgW="126725" imgH="177415" progId="Equation.3">
                    <p:embed/>
                    <p:pic>
                      <p:nvPicPr>
                        <p:cNvPr id="0" name="Picture 2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60" y="3559"/>
                          <a:ext cx="145"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8" name="Object 28"/>
            <p:cNvGraphicFramePr>
              <a:graphicFrameLocks noChangeAspect="1"/>
            </p:cNvGraphicFramePr>
            <p:nvPr/>
          </p:nvGraphicFramePr>
          <p:xfrm>
            <a:off x="3597" y="3566"/>
            <a:ext cx="145" cy="203"/>
          </p:xfrm>
          <a:graphic>
            <a:graphicData uri="http://schemas.openxmlformats.org/presentationml/2006/ole">
              <mc:AlternateContent xmlns:mc="http://schemas.openxmlformats.org/markup-compatibility/2006">
                <mc:Choice xmlns:v="urn:schemas-microsoft-com:vml" Requires="v">
                  <p:oleObj spid="_x0000_s11510" name="公式" r:id="rId26" imgW="126725" imgH="177415" progId="Equation.3">
                    <p:embed/>
                  </p:oleObj>
                </mc:Choice>
                <mc:Fallback>
                  <p:oleObj name="公式" r:id="rId26" imgW="126725" imgH="177415" progId="Equation.3">
                    <p:embed/>
                    <p:pic>
                      <p:nvPicPr>
                        <p:cNvPr id="0" name="Picture 2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97" y="3566"/>
                          <a:ext cx="145"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229" name="Group 29"/>
          <p:cNvGrpSpPr>
            <a:grpSpLocks/>
          </p:cNvGrpSpPr>
          <p:nvPr/>
        </p:nvGrpSpPr>
        <p:grpSpPr bwMode="auto">
          <a:xfrm>
            <a:off x="1763713" y="736600"/>
            <a:ext cx="5618162" cy="4498975"/>
            <a:chOff x="975" y="527"/>
            <a:chExt cx="3539" cy="2834"/>
          </a:xfrm>
        </p:grpSpPr>
        <p:sp>
          <p:nvSpPr>
            <p:cNvPr id="11280" name="AutoShape 30"/>
            <p:cNvSpPr>
              <a:spLocks noChangeArrowheads="1"/>
            </p:cNvSpPr>
            <p:nvPr/>
          </p:nvSpPr>
          <p:spPr bwMode="auto">
            <a:xfrm>
              <a:off x="1928" y="527"/>
              <a:ext cx="1133" cy="382"/>
            </a:xfrm>
            <a:prstGeom prst="cloudCallout">
              <a:avLst>
                <a:gd name="adj1" fmla="val -39495"/>
                <a:gd name="adj2" fmla="val 263875"/>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chemeClr val="accent1"/>
                  </a:solidFill>
                  <a:ea typeface="华文楷体" panose="02010600040101010101" pitchFamily="2" charset="-122"/>
                </a:rPr>
                <a:t>实验值</a:t>
              </a:r>
            </a:p>
          </p:txBody>
        </p:sp>
        <p:grpSp>
          <p:nvGrpSpPr>
            <p:cNvPr id="11281" name="Group 31"/>
            <p:cNvGrpSpPr>
              <a:grpSpLocks/>
            </p:cNvGrpSpPr>
            <p:nvPr/>
          </p:nvGrpSpPr>
          <p:grpSpPr bwMode="auto">
            <a:xfrm>
              <a:off x="975" y="1151"/>
              <a:ext cx="3539" cy="2210"/>
              <a:chOff x="975" y="1151"/>
              <a:chExt cx="3539" cy="2210"/>
            </a:xfrm>
          </p:grpSpPr>
          <p:sp>
            <p:nvSpPr>
              <p:cNvPr id="11282" name="Oval 32"/>
              <p:cNvSpPr>
                <a:spLocks noChangeArrowheads="1"/>
              </p:cNvSpPr>
              <p:nvPr/>
            </p:nvSpPr>
            <p:spPr bwMode="auto">
              <a:xfrm>
                <a:off x="975" y="3158"/>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3" name="Oval 33"/>
              <p:cNvSpPr>
                <a:spLocks noChangeArrowheads="1"/>
              </p:cNvSpPr>
              <p:nvPr/>
            </p:nvSpPr>
            <p:spPr bwMode="auto">
              <a:xfrm>
                <a:off x="1008" y="311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4" name="Oval 34"/>
              <p:cNvSpPr>
                <a:spLocks noChangeArrowheads="1"/>
              </p:cNvSpPr>
              <p:nvPr/>
            </p:nvSpPr>
            <p:spPr bwMode="auto">
              <a:xfrm>
                <a:off x="1108" y="2712"/>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5" name="Oval 35"/>
              <p:cNvSpPr>
                <a:spLocks noChangeArrowheads="1"/>
              </p:cNvSpPr>
              <p:nvPr/>
            </p:nvSpPr>
            <p:spPr bwMode="auto">
              <a:xfrm>
                <a:off x="1166" y="227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6" name="Oval 36"/>
              <p:cNvSpPr>
                <a:spLocks noChangeArrowheads="1"/>
              </p:cNvSpPr>
              <p:nvPr/>
            </p:nvSpPr>
            <p:spPr bwMode="auto">
              <a:xfrm>
                <a:off x="1242" y="158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7" name="Oval 37"/>
              <p:cNvSpPr>
                <a:spLocks noChangeArrowheads="1"/>
              </p:cNvSpPr>
              <p:nvPr/>
            </p:nvSpPr>
            <p:spPr bwMode="auto">
              <a:xfrm>
                <a:off x="1312" y="138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8" name="Oval 38"/>
              <p:cNvSpPr>
                <a:spLocks noChangeArrowheads="1"/>
              </p:cNvSpPr>
              <p:nvPr/>
            </p:nvSpPr>
            <p:spPr bwMode="auto">
              <a:xfrm>
                <a:off x="1352" y="127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89" name="Oval 39"/>
              <p:cNvSpPr>
                <a:spLocks noChangeArrowheads="1"/>
              </p:cNvSpPr>
              <p:nvPr/>
            </p:nvSpPr>
            <p:spPr bwMode="auto">
              <a:xfrm>
                <a:off x="1429" y="1185"/>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0" name="Oval 40"/>
              <p:cNvSpPr>
                <a:spLocks noChangeArrowheads="1"/>
              </p:cNvSpPr>
              <p:nvPr/>
            </p:nvSpPr>
            <p:spPr bwMode="auto">
              <a:xfrm>
                <a:off x="1474" y="115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1" name="Oval 41"/>
              <p:cNvSpPr>
                <a:spLocks noChangeArrowheads="1"/>
              </p:cNvSpPr>
              <p:nvPr/>
            </p:nvSpPr>
            <p:spPr bwMode="auto">
              <a:xfrm>
                <a:off x="1205" y="1906"/>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2" name="Oval 42"/>
              <p:cNvSpPr>
                <a:spLocks noChangeArrowheads="1"/>
              </p:cNvSpPr>
              <p:nvPr/>
            </p:nvSpPr>
            <p:spPr bwMode="auto">
              <a:xfrm>
                <a:off x="1562" y="115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3" name="Oval 43"/>
              <p:cNvSpPr>
                <a:spLocks noChangeArrowheads="1"/>
              </p:cNvSpPr>
              <p:nvPr/>
            </p:nvSpPr>
            <p:spPr bwMode="auto">
              <a:xfrm>
                <a:off x="1656" y="120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4" name="Oval 44"/>
              <p:cNvSpPr>
                <a:spLocks noChangeArrowheads="1"/>
              </p:cNvSpPr>
              <p:nvPr/>
            </p:nvSpPr>
            <p:spPr bwMode="auto">
              <a:xfrm>
                <a:off x="1870" y="147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5" name="Oval 45"/>
              <p:cNvSpPr>
                <a:spLocks noChangeArrowheads="1"/>
              </p:cNvSpPr>
              <p:nvPr/>
            </p:nvSpPr>
            <p:spPr bwMode="auto">
              <a:xfrm>
                <a:off x="2018" y="1697"/>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6" name="Oval 46"/>
              <p:cNvSpPr>
                <a:spLocks noChangeArrowheads="1"/>
              </p:cNvSpPr>
              <p:nvPr/>
            </p:nvSpPr>
            <p:spPr bwMode="auto">
              <a:xfrm>
                <a:off x="2172" y="197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7" name="Oval 47"/>
              <p:cNvSpPr>
                <a:spLocks noChangeArrowheads="1"/>
              </p:cNvSpPr>
              <p:nvPr/>
            </p:nvSpPr>
            <p:spPr bwMode="auto">
              <a:xfrm>
                <a:off x="2452" y="234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8" name="Oval 48"/>
              <p:cNvSpPr>
                <a:spLocks noChangeArrowheads="1"/>
              </p:cNvSpPr>
              <p:nvPr/>
            </p:nvSpPr>
            <p:spPr bwMode="auto">
              <a:xfrm>
                <a:off x="2588" y="251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99" name="Oval 49"/>
              <p:cNvSpPr>
                <a:spLocks noChangeArrowheads="1"/>
              </p:cNvSpPr>
              <p:nvPr/>
            </p:nvSpPr>
            <p:spPr bwMode="auto">
              <a:xfrm>
                <a:off x="2748" y="267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0" name="Oval 50"/>
              <p:cNvSpPr>
                <a:spLocks noChangeArrowheads="1"/>
              </p:cNvSpPr>
              <p:nvPr/>
            </p:nvSpPr>
            <p:spPr bwMode="auto">
              <a:xfrm>
                <a:off x="2866" y="280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1" name="Oval 51"/>
              <p:cNvSpPr>
                <a:spLocks noChangeArrowheads="1"/>
              </p:cNvSpPr>
              <p:nvPr/>
            </p:nvSpPr>
            <p:spPr bwMode="auto">
              <a:xfrm>
                <a:off x="2984" y="2921"/>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2" name="Oval 52"/>
              <p:cNvSpPr>
                <a:spLocks noChangeArrowheads="1"/>
              </p:cNvSpPr>
              <p:nvPr/>
            </p:nvSpPr>
            <p:spPr bwMode="auto">
              <a:xfrm>
                <a:off x="3282" y="306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3" name="Oval 53"/>
              <p:cNvSpPr>
                <a:spLocks noChangeArrowheads="1"/>
              </p:cNvSpPr>
              <p:nvPr/>
            </p:nvSpPr>
            <p:spPr bwMode="auto">
              <a:xfrm>
                <a:off x="3658" y="3203"/>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4" name="Oval 54"/>
              <p:cNvSpPr>
                <a:spLocks noChangeArrowheads="1"/>
              </p:cNvSpPr>
              <p:nvPr/>
            </p:nvSpPr>
            <p:spPr bwMode="auto">
              <a:xfrm>
                <a:off x="4059" y="3294"/>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305" name="Oval 55"/>
              <p:cNvSpPr>
                <a:spLocks noChangeArrowheads="1"/>
              </p:cNvSpPr>
              <p:nvPr/>
            </p:nvSpPr>
            <p:spPr bwMode="auto">
              <a:xfrm>
                <a:off x="4468" y="3315"/>
                <a:ext cx="46"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grpSp>
        <p:nvGrpSpPr>
          <p:cNvPr id="51256" name="Group 56"/>
          <p:cNvGrpSpPr>
            <a:grpSpLocks/>
          </p:cNvGrpSpPr>
          <p:nvPr/>
        </p:nvGrpSpPr>
        <p:grpSpPr bwMode="auto">
          <a:xfrm>
            <a:off x="1835150" y="1744663"/>
            <a:ext cx="6913563" cy="3384550"/>
            <a:chOff x="1020" y="1162"/>
            <a:chExt cx="4355" cy="2132"/>
          </a:xfrm>
        </p:grpSpPr>
        <p:sp>
          <p:nvSpPr>
            <p:cNvPr id="11278" name="Freeform 57"/>
            <p:cNvSpPr>
              <a:spLocks/>
            </p:cNvSpPr>
            <p:nvPr/>
          </p:nvSpPr>
          <p:spPr bwMode="auto">
            <a:xfrm>
              <a:off x="1020" y="1162"/>
              <a:ext cx="2631" cy="2132"/>
            </a:xfrm>
            <a:custGeom>
              <a:avLst/>
              <a:gdLst>
                <a:gd name="T0" fmla="*/ 0 w 1954"/>
                <a:gd name="T1" fmla="*/ 2002 h 1381"/>
                <a:gd name="T2" fmla="*/ 545 w 1954"/>
                <a:gd name="T3" fmla="*/ 22 h 1381"/>
                <a:gd name="T4" fmla="*/ 2631 w 1954"/>
                <a:gd name="T5" fmla="*/ 2132 h 1381"/>
                <a:gd name="T6" fmla="*/ 0 60000 65536"/>
                <a:gd name="T7" fmla="*/ 0 60000 65536"/>
                <a:gd name="T8" fmla="*/ 0 60000 65536"/>
              </a:gdLst>
              <a:ahLst/>
              <a:cxnLst>
                <a:cxn ang="T6">
                  <a:pos x="T0" y="T1"/>
                </a:cxn>
                <a:cxn ang="T7">
                  <a:pos x="T2" y="T3"/>
                </a:cxn>
                <a:cxn ang="T8">
                  <a:pos x="T4" y="T5"/>
                </a:cxn>
              </a:cxnLst>
              <a:rect l="0" t="0" r="r" b="b"/>
              <a:pathLst>
                <a:path w="1954" h="1381">
                  <a:moveTo>
                    <a:pt x="0" y="1297"/>
                  </a:moveTo>
                  <a:cubicBezTo>
                    <a:pt x="205" y="776"/>
                    <a:pt x="79" y="0"/>
                    <a:pt x="405" y="14"/>
                  </a:cubicBezTo>
                  <a:cubicBezTo>
                    <a:pt x="731" y="28"/>
                    <a:pt x="1089" y="1367"/>
                    <a:pt x="1954" y="1381"/>
                  </a:cubicBezTo>
                </a:path>
              </a:pathLst>
            </a:custGeom>
            <a:noFill/>
            <a:ln w="22225" cap="flat">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279" name="AutoShape 58"/>
            <p:cNvSpPr>
              <a:spLocks noChangeArrowheads="1"/>
            </p:cNvSpPr>
            <p:nvPr/>
          </p:nvSpPr>
          <p:spPr bwMode="auto">
            <a:xfrm>
              <a:off x="4150" y="2341"/>
              <a:ext cx="1225" cy="363"/>
            </a:xfrm>
            <a:prstGeom prst="wedgeEllipseCallout">
              <a:avLst>
                <a:gd name="adj1" fmla="val -118407"/>
                <a:gd name="adj2" fmla="val 191324"/>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rgbClr val="FF3300"/>
                  </a:solidFill>
                  <a:ea typeface="华文楷体" panose="02010600040101010101" pitchFamily="2" charset="-122"/>
                </a:rPr>
                <a:t>维恩理论值</a:t>
              </a:r>
            </a:p>
          </p:txBody>
        </p:sp>
      </p:grpSp>
      <p:grpSp>
        <p:nvGrpSpPr>
          <p:cNvPr id="51259" name="Group 59"/>
          <p:cNvGrpSpPr>
            <a:grpSpLocks/>
          </p:cNvGrpSpPr>
          <p:nvPr/>
        </p:nvGrpSpPr>
        <p:grpSpPr bwMode="auto">
          <a:xfrm>
            <a:off x="4008438" y="1457325"/>
            <a:ext cx="3659187" cy="3887788"/>
            <a:chOff x="2389" y="981"/>
            <a:chExt cx="2260" cy="2449"/>
          </a:xfrm>
        </p:grpSpPr>
        <p:grpSp>
          <p:nvGrpSpPr>
            <p:cNvPr id="11272" name="Group 60"/>
            <p:cNvGrpSpPr>
              <a:grpSpLocks/>
            </p:cNvGrpSpPr>
            <p:nvPr/>
          </p:nvGrpSpPr>
          <p:grpSpPr bwMode="auto">
            <a:xfrm>
              <a:off x="2389" y="981"/>
              <a:ext cx="2260" cy="2449"/>
              <a:chOff x="2661" y="1566"/>
              <a:chExt cx="1943" cy="1860"/>
            </a:xfrm>
          </p:grpSpPr>
          <p:grpSp>
            <p:nvGrpSpPr>
              <p:cNvPr id="11274" name="Group 61"/>
              <p:cNvGrpSpPr>
                <a:grpSpLocks/>
              </p:cNvGrpSpPr>
              <p:nvPr/>
            </p:nvGrpSpPr>
            <p:grpSpPr bwMode="auto">
              <a:xfrm>
                <a:off x="2661" y="1566"/>
                <a:ext cx="1678" cy="1860"/>
                <a:chOff x="975" y="1570"/>
                <a:chExt cx="1678" cy="1860"/>
              </a:xfrm>
            </p:grpSpPr>
            <p:sp>
              <p:nvSpPr>
                <p:cNvPr id="11276" name="Freeform 62"/>
                <p:cNvSpPr>
                  <a:spLocks/>
                </p:cNvSpPr>
                <p:nvPr/>
              </p:nvSpPr>
              <p:spPr bwMode="auto">
                <a:xfrm>
                  <a:off x="975" y="1570"/>
                  <a:ext cx="1633" cy="1769"/>
                </a:xfrm>
                <a:custGeom>
                  <a:avLst/>
                  <a:gdLst>
                    <a:gd name="T0" fmla="*/ 0 w 1588"/>
                    <a:gd name="T1" fmla="*/ 0 h 1792"/>
                    <a:gd name="T2" fmla="*/ 233 w 1588"/>
                    <a:gd name="T3" fmla="*/ 851 h 1792"/>
                    <a:gd name="T4" fmla="*/ 513 w 1588"/>
                    <a:gd name="T5" fmla="*/ 1298 h 1792"/>
                    <a:gd name="T6" fmla="*/ 980 w 1588"/>
                    <a:gd name="T7" fmla="*/ 1568 h 1792"/>
                    <a:gd name="T8" fmla="*/ 1539 w 1588"/>
                    <a:gd name="T9" fmla="*/ 1746 h 1792"/>
                    <a:gd name="T10" fmla="*/ 1539 w 1588"/>
                    <a:gd name="T11" fmla="*/ 1702 h 1792"/>
                    <a:gd name="T12" fmla="*/ 1586 w 1588"/>
                    <a:gd name="T13" fmla="*/ 1746 h 1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88" h="1792">
                      <a:moveTo>
                        <a:pt x="0" y="0"/>
                      </a:moveTo>
                      <a:cubicBezTo>
                        <a:pt x="72" y="321"/>
                        <a:pt x="144" y="643"/>
                        <a:pt x="227" y="862"/>
                      </a:cubicBezTo>
                      <a:cubicBezTo>
                        <a:pt x="310" y="1081"/>
                        <a:pt x="378" y="1194"/>
                        <a:pt x="499" y="1315"/>
                      </a:cubicBezTo>
                      <a:cubicBezTo>
                        <a:pt x="620" y="1436"/>
                        <a:pt x="787" y="1512"/>
                        <a:pt x="953" y="1588"/>
                      </a:cubicBezTo>
                      <a:cubicBezTo>
                        <a:pt x="1119" y="1664"/>
                        <a:pt x="1406" y="1746"/>
                        <a:pt x="1497" y="1769"/>
                      </a:cubicBezTo>
                      <a:cubicBezTo>
                        <a:pt x="1588" y="1792"/>
                        <a:pt x="1490" y="1724"/>
                        <a:pt x="1497" y="1724"/>
                      </a:cubicBezTo>
                      <a:cubicBezTo>
                        <a:pt x="1504" y="1724"/>
                        <a:pt x="1523" y="1746"/>
                        <a:pt x="1542" y="1769"/>
                      </a:cubicBezTo>
                    </a:path>
                  </a:pathLst>
                </a:custGeom>
                <a:noFill/>
                <a:ln w="222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11277" name="Rectangle 63"/>
                <p:cNvSpPr>
                  <a:spLocks noChangeArrowheads="1"/>
                </p:cNvSpPr>
                <p:nvPr/>
              </p:nvSpPr>
              <p:spPr bwMode="auto">
                <a:xfrm>
                  <a:off x="2472" y="3113"/>
                  <a:ext cx="181" cy="317"/>
                </a:xfrm>
                <a:prstGeom prst="rect">
                  <a:avLst/>
                </a:prstGeom>
                <a:solidFill>
                  <a:schemeClr val="bg1"/>
                </a:solidFill>
                <a:ln>
                  <a:noFill/>
                </a:ln>
                <a:effectLst/>
                <a:extLst>
                  <a:ext uri="{91240B29-F687-4F45-9708-019B960494DF}">
                    <a14:hiddenLine xmlns:a14="http://schemas.microsoft.com/office/drawing/2010/main" w="222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11275" name="Arc 64"/>
              <p:cNvSpPr>
                <a:spLocks/>
              </p:cNvSpPr>
              <p:nvPr/>
            </p:nvSpPr>
            <p:spPr bwMode="auto">
              <a:xfrm flipH="1">
                <a:off x="4150" y="2722"/>
                <a:ext cx="454" cy="635"/>
              </a:xfrm>
              <a:custGeom>
                <a:avLst/>
                <a:gdLst>
                  <a:gd name="T0" fmla="*/ 454 w 9059"/>
                  <a:gd name="T1" fmla="*/ 578 h 21531"/>
                  <a:gd name="T2" fmla="*/ 87 w 9059"/>
                  <a:gd name="T3" fmla="*/ 635 h 21531"/>
                  <a:gd name="T4" fmla="*/ 0 w 9059"/>
                  <a:gd name="T5" fmla="*/ 0 h 21531"/>
                  <a:gd name="T6" fmla="*/ 0 60000 65536"/>
                  <a:gd name="T7" fmla="*/ 0 60000 65536"/>
                  <a:gd name="T8" fmla="*/ 0 60000 65536"/>
                </a:gdLst>
                <a:ahLst/>
                <a:cxnLst>
                  <a:cxn ang="T6">
                    <a:pos x="T0" y="T1"/>
                  </a:cxn>
                  <a:cxn ang="T7">
                    <a:pos x="T2" y="T3"/>
                  </a:cxn>
                  <a:cxn ang="T8">
                    <a:pos x="T4" y="T5"/>
                  </a:cxn>
                </a:cxnLst>
                <a:rect l="0" t="0" r="r" b="b"/>
                <a:pathLst>
                  <a:path w="9059" h="21531" fill="none" extrusionOk="0">
                    <a:moveTo>
                      <a:pt x="9058" y="19608"/>
                    </a:moveTo>
                    <a:cubicBezTo>
                      <a:pt x="6746" y="20676"/>
                      <a:pt x="4264" y="21327"/>
                      <a:pt x="1725" y="21530"/>
                    </a:cubicBezTo>
                  </a:path>
                  <a:path w="9059" h="21531" stroke="0" extrusionOk="0">
                    <a:moveTo>
                      <a:pt x="9058" y="19608"/>
                    </a:moveTo>
                    <a:cubicBezTo>
                      <a:pt x="6746" y="20676"/>
                      <a:pt x="4264" y="21327"/>
                      <a:pt x="1725" y="21530"/>
                    </a:cubicBezTo>
                    <a:lnTo>
                      <a:pt x="0" y="0"/>
                    </a:lnTo>
                    <a:lnTo>
                      <a:pt x="9058" y="19608"/>
                    </a:lnTo>
                    <a:close/>
                  </a:path>
                </a:pathLst>
              </a:custGeom>
              <a:noFill/>
              <a:ln w="222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11273" name="AutoShape 65"/>
            <p:cNvSpPr>
              <a:spLocks noChangeArrowheads="1"/>
            </p:cNvSpPr>
            <p:nvPr/>
          </p:nvSpPr>
          <p:spPr bwMode="auto">
            <a:xfrm>
              <a:off x="3061" y="1298"/>
              <a:ext cx="1407" cy="383"/>
            </a:xfrm>
            <a:prstGeom prst="wedgeEllipseCallout">
              <a:avLst>
                <a:gd name="adj1" fmla="val -82269"/>
                <a:gd name="adj2" fmla="val 132769"/>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chemeClr val="tx1"/>
                  </a:solidFill>
                  <a:ea typeface="华文楷体" panose="02010600040101010101" pitchFamily="2" charset="-122"/>
                </a:rPr>
                <a:t>瑞利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金斯</a:t>
              </a:r>
            </a:p>
          </p:txBody>
        </p:sp>
      </p:grpSp>
      <p:sp>
        <p:nvSpPr>
          <p:cNvPr id="11271" name="太阳形 14">
            <a:hlinkClick r:id="" action="ppaction://hlinkshowjump?jump=previousslide" tooltip="返回上一页"/>
          </p:cNvPr>
          <p:cNvSpPr>
            <a:spLocks noChangeArrowheads="1"/>
          </p:cNvSpPr>
          <p:nvPr/>
        </p:nvSpPr>
        <p:spPr bwMode="auto">
          <a:xfrm>
            <a:off x="4356100" y="5992813"/>
            <a:ext cx="474663" cy="485775"/>
          </a:xfrm>
          <a:prstGeom prst="sun">
            <a:avLst>
              <a:gd name="adj" fmla="val 25000"/>
            </a:avLst>
          </a:prstGeom>
          <a:solidFill>
            <a:srgbClr val="FFFF00"/>
          </a:solidFill>
          <a:ln w="9525" algn="ctr">
            <a:solidFill>
              <a:srgbClr val="FF0000"/>
            </a:solidFill>
            <a:round/>
            <a:headEnd/>
            <a:tailEnd/>
          </a:ln>
        </p:spPr>
        <p:txBody>
          <a:bodyP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defTabSz="914400" eaLnBrk="1" hangingPunct="1">
              <a:lnSpc>
                <a:spcPct val="100000"/>
              </a:lnSpc>
              <a:buClrTx/>
              <a:buSzTx/>
              <a:buFontTx/>
              <a:buNone/>
            </a:pPr>
            <a:endParaRPr kumimoji="1" lang="zh-CN" altLang="en-US" b="0">
              <a:solidFill>
                <a:schemeClr val="tx1"/>
              </a:solidFill>
              <a:ea typeface="华文楷体" panose="020106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1229"/>
                                        </p:tgtEl>
                                        <p:attrNameLst>
                                          <p:attrName>style.visibility</p:attrName>
                                        </p:attrNameLst>
                                      </p:cBhvr>
                                      <p:to>
                                        <p:strVal val="visible"/>
                                      </p:to>
                                    </p:set>
                                    <p:animEffect transition="in" filter="blinds(vertical)">
                                      <p:cBhvr>
                                        <p:cTn id="7" dur="500"/>
                                        <p:tgtEl>
                                          <p:spTgt spid="51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51259"/>
                                        </p:tgtEl>
                                        <p:attrNameLst>
                                          <p:attrName>style.visibility</p:attrName>
                                        </p:attrNameLst>
                                      </p:cBhvr>
                                      <p:to>
                                        <p:strVal val="visible"/>
                                      </p:to>
                                    </p:set>
                                    <p:animEffect transition="in" filter="strips(upLeft)">
                                      <p:cBhvr>
                                        <p:cTn id="12" dur="500"/>
                                        <p:tgtEl>
                                          <p:spTgt spid="51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1256"/>
                                        </p:tgtEl>
                                        <p:attrNameLst>
                                          <p:attrName>style.visibility</p:attrName>
                                        </p:attrNameLst>
                                      </p:cBhvr>
                                      <p:to>
                                        <p:strVal val="visible"/>
                                      </p:to>
                                    </p:set>
                                    <p:animEffect transition="in" filter="strips(downRight)">
                                      <p:cBhvr>
                                        <p:cTn id="17" dur="1000"/>
                                        <p:tgtEl>
                                          <p:spTgt spid="5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35465</TotalTime>
  <Words>2299</Words>
  <Application>Microsoft Office PowerPoint</Application>
  <PresentationFormat>全屏显示(4:3)</PresentationFormat>
  <Paragraphs>257</Paragraphs>
  <Slides>23</Slides>
  <Notes>20</Notes>
  <HiddenSlides>1</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23</vt:i4>
      </vt:variant>
    </vt:vector>
  </HeadingPairs>
  <TitlesOfParts>
    <vt:vector size="39" baseType="lpstr">
      <vt:lpstr>Monotype Sorts</vt:lpstr>
      <vt:lpstr>StarSymbol</vt:lpstr>
      <vt:lpstr>华文楷体</vt:lpstr>
      <vt:lpstr>楷体_GB2312</vt:lpstr>
      <vt:lpstr>隶书</vt:lpstr>
      <vt:lpstr>宋体</vt:lpstr>
      <vt:lpstr>Arial</vt:lpstr>
      <vt:lpstr>Calibri</vt:lpstr>
      <vt:lpstr>Symbol</vt:lpstr>
      <vt:lpstr>Times New Roman</vt:lpstr>
      <vt:lpstr>Wingdings</vt:lpstr>
      <vt:lpstr>默认设计模板</vt:lpstr>
      <vt:lpstr>1_默认设计模板</vt:lpstr>
      <vt:lpstr>公式</vt:lpstr>
      <vt:lpstr>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dell</cp:lastModifiedBy>
  <cp:revision>40</cp:revision>
  <cp:lastPrinted>2014-12-09T05:28:26Z</cp:lastPrinted>
  <dcterms:created xsi:type="dcterms:W3CDTF">1601-01-01T00:00:00Z</dcterms:created>
  <dcterms:modified xsi:type="dcterms:W3CDTF">2018-09-10T12:46:28Z</dcterms:modified>
</cp:coreProperties>
</file>