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1"/>
  </p:notesMasterIdLst>
  <p:handoutMasterIdLst>
    <p:handoutMasterId r:id="rId22"/>
  </p:handoutMasterIdLst>
  <p:sldIdLst>
    <p:sldId id="256" r:id="rId3"/>
    <p:sldId id="280" r:id="rId4"/>
    <p:sldId id="281" r:id="rId5"/>
    <p:sldId id="283" r:id="rId6"/>
    <p:sldId id="284" r:id="rId7"/>
    <p:sldId id="286" r:id="rId8"/>
    <p:sldId id="307" r:id="rId9"/>
    <p:sldId id="287" r:id="rId10"/>
    <p:sldId id="294" r:id="rId11"/>
    <p:sldId id="295" r:id="rId12"/>
    <p:sldId id="296" r:id="rId13"/>
    <p:sldId id="297" r:id="rId14"/>
    <p:sldId id="298" r:id="rId15"/>
    <p:sldId id="299" r:id="rId16"/>
    <p:sldId id="300" r:id="rId17"/>
    <p:sldId id="301" r:id="rId18"/>
    <p:sldId id="308" r:id="rId19"/>
    <p:sldId id="306" r:id="rId20"/>
  </p:sldIdLst>
  <p:sldSz cx="9144000" cy="6858000" type="screen4x3"/>
  <p:notesSz cx="6815138" cy="9823450"/>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bg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bg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bg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bg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46">
          <p15:clr>
            <a:srgbClr val="A4A3A4"/>
          </p15:clr>
        </p15:guide>
        <p15:guide id="2" pos="19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2958" autoAdjust="0"/>
  </p:normalViewPr>
  <p:slideViewPr>
    <p:cSldViewPr>
      <p:cViewPr varScale="1">
        <p:scale>
          <a:sx n="86" d="100"/>
          <a:sy n="86" d="100"/>
        </p:scale>
        <p:origin x="1602"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646"/>
        <p:guide pos="194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e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e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4"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5" Type="http://schemas.openxmlformats.org/officeDocument/2006/relationships/image" Target="../media/image38.wmf"/><Relationship Id="rId4"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 Id="rId5" Type="http://schemas.openxmlformats.org/officeDocument/2006/relationships/image" Target="../media/image54.wmf"/><Relationship Id="rId4" Type="http://schemas.openxmlformats.org/officeDocument/2006/relationships/image" Target="../media/image5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bwMode="auto">
          <a:xfrm>
            <a:off x="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smtClean="0">
                <a:solidFill>
                  <a:srgbClr val="000000"/>
                </a:solidFill>
                <a:ea typeface="宋体" pitchFamily="2" charset="-122"/>
              </a:defRPr>
            </a:lvl1pPr>
          </a:lstStyle>
          <a:p>
            <a:pPr>
              <a:defRPr/>
            </a:pPr>
            <a:endParaRPr lang="zh-CN" altLang="en-US"/>
          </a:p>
        </p:txBody>
      </p:sp>
      <p:sp>
        <p:nvSpPr>
          <p:cNvPr id="95235" name="Rectangle 3"/>
          <p:cNvSpPr>
            <a:spLocks noGrp="1" noChangeArrowheads="1"/>
          </p:cNvSpPr>
          <p:nvPr>
            <p:ph type="dt" sz="quarter" idx="1"/>
          </p:nvPr>
        </p:nvSpPr>
        <p:spPr bwMode="auto">
          <a:xfrm>
            <a:off x="386080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smtClean="0">
                <a:solidFill>
                  <a:srgbClr val="000000"/>
                </a:solidFill>
                <a:ea typeface="宋体" pitchFamily="2" charset="-122"/>
              </a:defRPr>
            </a:lvl1pPr>
          </a:lstStyle>
          <a:p>
            <a:pPr>
              <a:defRPr/>
            </a:pPr>
            <a:endParaRPr lang="en-US" altLang="zh-CN"/>
          </a:p>
        </p:txBody>
      </p:sp>
      <p:sp>
        <p:nvSpPr>
          <p:cNvPr id="95236" name="Rectangle 4"/>
          <p:cNvSpPr>
            <a:spLocks noGrp="1" noChangeArrowheads="1"/>
          </p:cNvSpPr>
          <p:nvPr>
            <p:ph type="ftr" sz="quarter" idx="2"/>
          </p:nvPr>
        </p:nvSpPr>
        <p:spPr bwMode="auto">
          <a:xfrm>
            <a:off x="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solidFill>
                  <a:srgbClr val="000000"/>
                </a:solidFill>
                <a:ea typeface="宋体" pitchFamily="2" charset="-122"/>
              </a:defRPr>
            </a:lvl1pPr>
          </a:lstStyle>
          <a:p>
            <a:pPr>
              <a:defRPr/>
            </a:pPr>
            <a:endParaRPr lang="en-US" altLang="zh-CN"/>
          </a:p>
        </p:txBody>
      </p:sp>
      <p:sp>
        <p:nvSpPr>
          <p:cNvPr id="95237" name="Rectangle 5"/>
          <p:cNvSpPr>
            <a:spLocks noGrp="1" noChangeArrowheads="1"/>
          </p:cNvSpPr>
          <p:nvPr>
            <p:ph type="sldNum" sz="quarter" idx="3"/>
          </p:nvPr>
        </p:nvSpPr>
        <p:spPr bwMode="auto">
          <a:xfrm>
            <a:off x="386080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smtClean="0">
                <a:solidFill>
                  <a:srgbClr val="000000"/>
                </a:solidFill>
                <a:ea typeface="宋体" pitchFamily="2" charset="-122"/>
              </a:defRPr>
            </a:lvl1pPr>
          </a:lstStyle>
          <a:p>
            <a:pPr>
              <a:defRPr/>
            </a:pPr>
            <a:fld id="{F40FAB48-3160-4F2C-B3AA-01BDC0DCC190}" type="slidenum">
              <a:rPr lang="zh-CN" altLang="en-US"/>
              <a:pPr>
                <a:defRPr/>
              </a:pPr>
              <a:t>‹#›</a:t>
            </a:fld>
            <a:endParaRPr lang="en-US" altLang="zh-CN"/>
          </a:p>
        </p:txBody>
      </p:sp>
    </p:spTree>
    <p:extLst>
      <p:ext uri="{BB962C8B-B14F-4D97-AF65-F5344CB8AC3E}">
        <p14:creationId xmlns:p14="http://schemas.microsoft.com/office/powerpoint/2010/main" val="221662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AutoShape 1"/>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7" name="AutoShape 2"/>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8" name="AutoShape 3"/>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9" name="Rectangle 4"/>
          <p:cNvSpPr>
            <a:spLocks noGrp="1" noRot="1" noChangeAspect="1" noChangeArrowheads="1"/>
          </p:cNvSpPr>
          <p:nvPr>
            <p:ph type="sldImg"/>
          </p:nvPr>
        </p:nvSpPr>
        <p:spPr bwMode="auto">
          <a:xfrm>
            <a:off x="952500" y="746125"/>
            <a:ext cx="4903788" cy="367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1038" y="4665663"/>
            <a:ext cx="5446712"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en-US" noProof="0" smtClean="0"/>
          </a:p>
        </p:txBody>
      </p:sp>
      <p:sp>
        <p:nvSpPr>
          <p:cNvPr id="3078" name="Rectangle 6"/>
          <p:cNvSpPr>
            <a:spLocks noGrp="1" noChangeArrowheads="1"/>
          </p:cNvSpPr>
          <p:nvPr>
            <p:ph type="hdr"/>
          </p:nvPr>
        </p:nvSpPr>
        <p:spPr bwMode="auto">
          <a:xfrm>
            <a:off x="0" y="0"/>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zh-CN" altLang="en-GB"/>
          </a:p>
        </p:txBody>
      </p:sp>
      <p:sp>
        <p:nvSpPr>
          <p:cNvPr id="3079" name="Rectangle 7"/>
          <p:cNvSpPr>
            <a:spLocks noGrp="1" noChangeArrowheads="1"/>
          </p:cNvSpPr>
          <p:nvPr>
            <p:ph type="dt"/>
          </p:nvPr>
        </p:nvSpPr>
        <p:spPr bwMode="auto">
          <a:xfrm>
            <a:off x="3857625" y="0"/>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en-GB" altLang="zh-CN"/>
          </a:p>
        </p:txBody>
      </p:sp>
      <p:sp>
        <p:nvSpPr>
          <p:cNvPr id="3080" name="Rectangle 8"/>
          <p:cNvSpPr>
            <a:spLocks noGrp="1" noChangeArrowheads="1"/>
          </p:cNvSpPr>
          <p:nvPr>
            <p:ph type="ftr"/>
          </p:nvPr>
        </p:nvSpPr>
        <p:spPr bwMode="auto">
          <a:xfrm>
            <a:off x="0" y="9329738"/>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endParaRPr lang="en-GB" altLang="zh-CN"/>
          </a:p>
        </p:txBody>
      </p:sp>
      <p:sp>
        <p:nvSpPr>
          <p:cNvPr id="3081" name="Rectangle 9"/>
          <p:cNvSpPr>
            <a:spLocks noGrp="1" noChangeArrowheads="1"/>
          </p:cNvSpPr>
          <p:nvPr>
            <p:ph type="sldNum"/>
          </p:nvPr>
        </p:nvSpPr>
        <p:spPr bwMode="auto">
          <a:xfrm>
            <a:off x="3857625" y="9329738"/>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smtClean="0">
                <a:solidFill>
                  <a:srgbClr val="000000"/>
                </a:solidFill>
                <a:ea typeface="宋体" pitchFamily="2" charset="-122"/>
              </a:defRPr>
            </a:lvl1pPr>
          </a:lstStyle>
          <a:p>
            <a:pPr>
              <a:defRPr/>
            </a:pPr>
            <a:fld id="{9313456C-30A6-44F6-B618-5D0AFF439DF1}" type="slidenum">
              <a:rPr lang="zh-CN" altLang="en-GB"/>
              <a:pPr>
                <a:defRPr/>
              </a:pPr>
              <a:t>‹#›</a:t>
            </a:fld>
            <a:endParaRPr lang="en-GB" altLang="zh-CN"/>
          </a:p>
        </p:txBody>
      </p:sp>
    </p:spTree>
    <p:extLst>
      <p:ext uri="{BB962C8B-B14F-4D97-AF65-F5344CB8AC3E}">
        <p14:creationId xmlns:p14="http://schemas.microsoft.com/office/powerpoint/2010/main" val="355786423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baike.baidu.com/view/15809.htm"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baike.baidu.com/view/13725.htm" TargetMode="External"/><Relationship Id="rId4" Type="http://schemas.openxmlformats.org/officeDocument/2006/relationships/hyperlink" Target="http://baike.baidu.com/view/1687425.ht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9"/>
          <p:cNvSpPr>
            <a:spLocks noGrp="1" noChangeArrowheads="1"/>
          </p:cNvSpPr>
          <p:nvPr>
            <p:ph type="sldNum" sz="quarter"/>
          </p:nvPr>
        </p:nvSpPr>
        <p:spPr>
          <a:noFill/>
        </p:spPr>
        <p:txBody>
          <a:bodyPr/>
          <a:lstStyle>
            <a:lvl1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1pPr>
            <a:lvl2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2pPr>
            <a:lvl3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3pPr>
            <a:lvl4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4pPr>
            <a:lvl5pPr defTabSz="409575" eaLnBrk="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5pPr>
            <a:lvl6pPr marL="25146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6pPr>
            <a:lvl7pPr marL="29718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7pPr>
            <a:lvl8pPr marL="34290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8pPr>
            <a:lvl9pPr marL="3886200" indent="-228600" defTabSz="409575" eaLnBrk="0" fontAlgn="base" hangingPunct="0">
              <a:lnSpc>
                <a:spcPct val="95000"/>
              </a:lnSpc>
              <a:spcBef>
                <a:spcPct val="0"/>
              </a:spcBef>
              <a:spcAft>
                <a:spcPct val="0"/>
              </a:spcAft>
              <a:buClr>
                <a:srgbClr val="000000"/>
              </a:buClr>
              <a:buSzPct val="100000"/>
              <a:buFont typeface="Times New Roman" pitchFamily="18" charset="0"/>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2400" b="1">
                <a:solidFill>
                  <a:schemeClr val="bg1"/>
                </a:solidFill>
                <a:latin typeface="Times New Roman" pitchFamily="18" charset="0"/>
                <a:ea typeface="楷体_GB2312" pitchFamily="49" charset="-122"/>
              </a:defRPr>
            </a:lvl9pPr>
          </a:lstStyle>
          <a:p>
            <a:pPr eaLnBrk="1"/>
            <a:fld id="{08E99E23-2967-4F5A-9B7D-F6396549F424}" type="slidenum">
              <a:rPr lang="zh-CN" altLang="en-GB" sz="1300" b="0">
                <a:solidFill>
                  <a:srgbClr val="000000"/>
                </a:solidFill>
                <a:ea typeface="宋体" pitchFamily="2" charset="-122"/>
              </a:rPr>
              <a:pPr eaLnBrk="1"/>
              <a:t>1</a:t>
            </a:fld>
            <a:endParaRPr lang="en-GB" altLang="zh-CN" sz="1300" b="0">
              <a:solidFill>
                <a:srgbClr val="000000"/>
              </a:solidFill>
              <a:ea typeface="宋体" pitchFamily="2" charset="-122"/>
            </a:endParaRPr>
          </a:p>
        </p:txBody>
      </p:sp>
      <p:sp>
        <p:nvSpPr>
          <p:cNvPr id="27651" name="Rectangle 1"/>
          <p:cNvSpPr txBox="1">
            <a:spLocks noGrp="1" noRot="1" noChangeAspect="1" noChangeArrowheads="1" noTextEdit="1"/>
          </p:cNvSpPr>
          <p:nvPr>
            <p:ph type="sldImg"/>
          </p:nvPr>
        </p:nvSpPr>
        <p:spPr>
          <a:xfrm>
            <a:off x="950913" y="746125"/>
            <a:ext cx="4906962" cy="367982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p:cNvSpPr txBox="1">
            <a:spLocks noGrp="1" noChangeArrowheads="1"/>
          </p:cNvSpPr>
          <p:nvPr>
            <p:ph type="body" idx="1"/>
          </p:nvPr>
        </p:nvSpPr>
        <p:spPr>
          <a:xfrm>
            <a:off x="681038" y="4665663"/>
            <a:ext cx="5448300" cy="4416425"/>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smtClean="0"/>
          </a:p>
        </p:txBody>
      </p:sp>
    </p:spTree>
    <p:extLst>
      <p:ext uri="{BB962C8B-B14F-4D97-AF65-F5344CB8AC3E}">
        <p14:creationId xmlns:p14="http://schemas.microsoft.com/office/powerpoint/2010/main" val="3122315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EB3CCD8-3E0A-4577-93D0-A10ADB5E51DF}" type="slidenum">
              <a:rPr lang="zh-CN" altLang="en-GB"/>
              <a:pPr/>
              <a:t>11</a:t>
            </a:fld>
            <a:endParaRPr lang="en-GB" altLang="zh-CN"/>
          </a:p>
        </p:txBody>
      </p:sp>
      <p:sp>
        <p:nvSpPr>
          <p:cNvPr id="68610" name="Rectangle 2"/>
          <p:cNvSpPr txBox="1">
            <a:spLocks noGrp="1" noRot="1" noChangeAspect="1" noChangeArrowheads="1" noTextEdit="1"/>
          </p:cNvSpPr>
          <p:nvPr>
            <p:ph type="sldImg"/>
          </p:nvPr>
        </p:nvSpPr>
        <p:spPr>
          <a:xfrm>
            <a:off x="950913" y="746125"/>
            <a:ext cx="4906962" cy="3679825"/>
          </a:xfrm>
        </p:spPr>
      </p:sp>
      <p:sp>
        <p:nvSpPr>
          <p:cNvPr id="68611" name="Text Box 3"/>
          <p:cNvSpPr txBox="1">
            <a:spLocks noGrp="1" noChangeArrowheads="1"/>
          </p:cNvSpPr>
          <p:nvPr>
            <p:ph type="body" idx="1"/>
          </p:nvPr>
        </p:nvSpPr>
        <p:spPr>
          <a:xfrm>
            <a:off x="681038" y="4665663"/>
            <a:ext cx="5448300" cy="4416425"/>
          </a:xfrm>
          <a:ln/>
        </p:spPr>
        <p:txBody>
          <a:bodyPr wrap="none" anchor="ctr"/>
          <a:lstStyle/>
          <a:p>
            <a:r>
              <a:rPr lang="zh-CN" altLang="en-US"/>
              <a:t>波旁王朝 </a:t>
            </a:r>
          </a:p>
        </p:txBody>
      </p:sp>
    </p:spTree>
    <p:extLst>
      <p:ext uri="{BB962C8B-B14F-4D97-AF65-F5344CB8AC3E}">
        <p14:creationId xmlns:p14="http://schemas.microsoft.com/office/powerpoint/2010/main" val="3644808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4185A9B-46A6-4B8D-B3AC-A9CF16E85218}" type="slidenum">
              <a:rPr lang="zh-CN" altLang="en-GB"/>
              <a:pPr/>
              <a:t>12</a:t>
            </a:fld>
            <a:endParaRPr lang="en-GB" altLang="zh-CN"/>
          </a:p>
        </p:txBody>
      </p:sp>
      <p:sp>
        <p:nvSpPr>
          <p:cNvPr id="66562" name="Rectangle 2"/>
          <p:cNvSpPr txBox="1">
            <a:spLocks noGrp="1" noRot="1" noChangeAspect="1" noChangeArrowheads="1" noTextEdit="1"/>
          </p:cNvSpPr>
          <p:nvPr>
            <p:ph type="sldImg"/>
          </p:nvPr>
        </p:nvSpPr>
        <p:spPr>
          <a:xfrm>
            <a:off x="950913" y="746125"/>
            <a:ext cx="4906962" cy="3679825"/>
          </a:xfrm>
        </p:spPr>
      </p:sp>
      <p:sp>
        <p:nvSpPr>
          <p:cNvPr id="66563" name="Text Box 3"/>
          <p:cNvSpPr txBox="1">
            <a:spLocks noGrp="1" noChangeArrowheads="1"/>
          </p:cNvSpPr>
          <p:nvPr>
            <p:ph type="body" idx="1"/>
          </p:nvPr>
        </p:nvSpPr>
        <p:spPr>
          <a:xfrm>
            <a:off x="681038" y="4665663"/>
            <a:ext cx="5448300" cy="4416425"/>
          </a:xfrm>
          <a:ln/>
        </p:spPr>
        <p:txBody>
          <a:bodyPr wrap="none" anchor="ctr"/>
          <a:lstStyle/>
          <a:p>
            <a:r>
              <a:rPr lang="zh-CN" altLang="en-US"/>
              <a:t>波旁王朝 </a:t>
            </a:r>
          </a:p>
        </p:txBody>
      </p:sp>
    </p:spTree>
    <p:extLst>
      <p:ext uri="{BB962C8B-B14F-4D97-AF65-F5344CB8AC3E}">
        <p14:creationId xmlns:p14="http://schemas.microsoft.com/office/powerpoint/2010/main" val="2619389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DE82A1E-E6B8-4D51-80C4-A326C5187F47}" type="slidenum">
              <a:rPr lang="zh-CN" altLang="en-GB"/>
              <a:pPr/>
              <a:t>13</a:t>
            </a:fld>
            <a:endParaRPr lang="en-GB" altLang="zh-CN"/>
          </a:p>
        </p:txBody>
      </p:sp>
      <p:sp>
        <p:nvSpPr>
          <p:cNvPr id="70658" name="Rectangle 2"/>
          <p:cNvSpPr txBox="1">
            <a:spLocks noGrp="1" noRot="1" noChangeAspect="1" noChangeArrowheads="1" noTextEdit="1"/>
          </p:cNvSpPr>
          <p:nvPr>
            <p:ph type="sldImg"/>
          </p:nvPr>
        </p:nvSpPr>
        <p:spPr>
          <a:xfrm>
            <a:off x="950913" y="746125"/>
            <a:ext cx="4906962" cy="3679825"/>
          </a:xfrm>
        </p:spPr>
      </p:sp>
      <p:sp>
        <p:nvSpPr>
          <p:cNvPr id="70659"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163051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4F448360-6AAA-48C4-8870-4979606B5E6A}" type="slidenum">
              <a:rPr lang="zh-CN" altLang="en-GB"/>
              <a:pPr/>
              <a:t>14</a:t>
            </a:fld>
            <a:endParaRPr lang="en-GB" altLang="zh-CN"/>
          </a:p>
        </p:txBody>
      </p:sp>
      <p:sp>
        <p:nvSpPr>
          <p:cNvPr id="72706" name="Rectangle 2"/>
          <p:cNvSpPr txBox="1">
            <a:spLocks noGrp="1" noRot="1" noChangeAspect="1" noChangeArrowheads="1" noTextEdit="1"/>
          </p:cNvSpPr>
          <p:nvPr>
            <p:ph type="sldImg"/>
          </p:nvPr>
        </p:nvSpPr>
        <p:spPr>
          <a:xfrm>
            <a:off x="950913" y="746125"/>
            <a:ext cx="4906962" cy="3679825"/>
          </a:xfrm>
        </p:spPr>
      </p:sp>
      <p:sp>
        <p:nvSpPr>
          <p:cNvPr id="7270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904294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3E81C47-9C74-4CC8-9B65-ABBC90392A65}" type="slidenum">
              <a:rPr lang="zh-CN" altLang="en-GB"/>
              <a:pPr/>
              <a:t>15</a:t>
            </a:fld>
            <a:endParaRPr lang="en-GB" altLang="zh-CN"/>
          </a:p>
        </p:txBody>
      </p:sp>
      <p:sp>
        <p:nvSpPr>
          <p:cNvPr id="74754" name="Rectangle 2"/>
          <p:cNvSpPr txBox="1">
            <a:spLocks noGrp="1" noRot="1" noChangeAspect="1" noChangeArrowheads="1" noTextEdit="1"/>
          </p:cNvSpPr>
          <p:nvPr>
            <p:ph type="sldImg"/>
          </p:nvPr>
        </p:nvSpPr>
        <p:spPr>
          <a:xfrm>
            <a:off x="950913" y="746125"/>
            <a:ext cx="4906962" cy="3679825"/>
          </a:xfrm>
        </p:spPr>
      </p:sp>
      <p:sp>
        <p:nvSpPr>
          <p:cNvPr id="7475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373902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D38D4303-0637-4F48-84E0-795474987BDF}" type="slidenum">
              <a:rPr lang="zh-CN" altLang="en-GB"/>
              <a:pPr/>
              <a:t>16</a:t>
            </a:fld>
            <a:endParaRPr lang="en-GB" altLang="zh-CN"/>
          </a:p>
        </p:txBody>
      </p:sp>
      <p:sp>
        <p:nvSpPr>
          <p:cNvPr id="93186" name="Rectangle 2"/>
          <p:cNvSpPr txBox="1">
            <a:spLocks noGrp="1" noRot="1" noChangeAspect="1" noChangeArrowheads="1" noTextEdit="1"/>
          </p:cNvSpPr>
          <p:nvPr>
            <p:ph type="sldImg"/>
          </p:nvPr>
        </p:nvSpPr>
        <p:spPr>
          <a:xfrm>
            <a:off x="950913" y="746125"/>
            <a:ext cx="4906962" cy="3679825"/>
          </a:xfrm>
        </p:spPr>
      </p:sp>
      <p:sp>
        <p:nvSpPr>
          <p:cNvPr id="9318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4124965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64E12CC-8981-4D56-83EF-A96A6E200718}" type="slidenum">
              <a:rPr lang="zh-CN" altLang="en-GB"/>
              <a:pPr/>
              <a:t>18</a:t>
            </a:fld>
            <a:endParaRPr lang="en-GB" altLang="zh-CN"/>
          </a:p>
        </p:txBody>
      </p:sp>
      <p:sp>
        <p:nvSpPr>
          <p:cNvPr id="95234" name="Rectangle 2"/>
          <p:cNvSpPr txBox="1">
            <a:spLocks noGrp="1" noRot="1" noChangeAspect="1" noChangeArrowheads="1" noTextEdit="1"/>
          </p:cNvSpPr>
          <p:nvPr>
            <p:ph type="sldImg"/>
          </p:nvPr>
        </p:nvSpPr>
        <p:spPr>
          <a:xfrm>
            <a:off x="950913" y="746125"/>
            <a:ext cx="4906962" cy="3679825"/>
          </a:xfrm>
        </p:spPr>
      </p:sp>
      <p:sp>
        <p:nvSpPr>
          <p:cNvPr id="9523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420625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76BDE83-097E-4393-A81B-45E6F25B9323}" type="slidenum">
              <a:rPr lang="zh-CN" altLang="en-GB"/>
              <a:pPr/>
              <a:t>2</a:t>
            </a:fld>
            <a:endParaRPr lang="en-GB" altLang="zh-CN"/>
          </a:p>
        </p:txBody>
      </p:sp>
      <p:sp>
        <p:nvSpPr>
          <p:cNvPr id="39938" name="Rectangle 2"/>
          <p:cNvSpPr txBox="1">
            <a:spLocks noGrp="1" noRot="1" noChangeAspect="1" noChangeArrowheads="1" noTextEdit="1"/>
          </p:cNvSpPr>
          <p:nvPr>
            <p:ph type="sldImg"/>
          </p:nvPr>
        </p:nvSpPr>
        <p:spPr>
          <a:xfrm>
            <a:off x="950913" y="746125"/>
            <a:ext cx="4906962" cy="3679825"/>
          </a:xfrm>
        </p:spPr>
      </p:sp>
      <p:sp>
        <p:nvSpPr>
          <p:cNvPr id="39939" name="Text Box 3"/>
          <p:cNvSpPr txBox="1">
            <a:spLocks noGrp="1" noChangeArrowheads="1"/>
          </p:cNvSpPr>
          <p:nvPr>
            <p:ph type="body" idx="1"/>
          </p:nvPr>
        </p:nvSpPr>
        <p:spPr>
          <a:xfrm>
            <a:off x="681038" y="4665663"/>
            <a:ext cx="5448300" cy="4416425"/>
          </a:xfrm>
          <a:ln/>
        </p:spPr>
        <p:txBody>
          <a:bodyPr wrap="none" anchor="ctr"/>
          <a:lstStyle/>
          <a:p>
            <a:pPr eaLnBrk="1">
              <a:lnSpc>
                <a:spcPct val="95000"/>
              </a:lnSpc>
              <a:spcBef>
                <a:spcPct val="0"/>
              </a:spcBef>
            </a:pPr>
            <a:r>
              <a:rPr lang="zh-CN" altLang="en-US" b="1" dirty="0" smtClean="0">
                <a:solidFill>
                  <a:schemeClr val="tx1"/>
                </a:solidFill>
              </a:rPr>
              <a:t>去看看量子论是怎样影响了实实在在的物质</a:t>
            </a:r>
            <a:r>
              <a:rPr lang="en-US" altLang="zh-CN" b="1" dirty="0" smtClean="0">
                <a:solidFill>
                  <a:schemeClr val="tx1"/>
                </a:solidFill>
              </a:rPr>
              <a:t>--</a:t>
            </a:r>
            <a:r>
              <a:rPr lang="zh-CN" altLang="en-US" b="1" dirty="0" smtClean="0">
                <a:solidFill>
                  <a:schemeClr val="tx1"/>
                </a:solidFill>
              </a:rPr>
              <a:t>原子核和电子的。来自丹麦的王子粉墨登场，在他的头上，一颗大大的火流星划过这阴云密布的天空，虽然只是一闪即逝，但却在地上点燃了燎原大火，照亮了无边的黑暗。</a:t>
            </a:r>
            <a:endParaRPr lang="en-US" altLang="zh-CN" b="1" dirty="0" smtClean="0">
              <a:solidFill>
                <a:schemeClr val="tx1"/>
              </a:solidFill>
            </a:endParaRPr>
          </a:p>
          <a:p>
            <a:pPr eaLnBrk="1">
              <a:lnSpc>
                <a:spcPct val="95000"/>
              </a:lnSpc>
              <a:spcBef>
                <a:spcPct val="0"/>
              </a:spcBef>
            </a:pPr>
            <a:r>
              <a:rPr lang="zh-CN" altLang="en-GB" b="1" dirty="0" smtClean="0">
                <a:solidFill>
                  <a:schemeClr val="tx1"/>
                </a:solidFill>
              </a:rPr>
              <a:t>原子</a:t>
            </a:r>
            <a:r>
              <a:rPr lang="zh-CN" altLang="en-GB" b="1" dirty="0">
                <a:solidFill>
                  <a:schemeClr val="tx1"/>
                </a:solidFill>
              </a:rPr>
              <a:t>吸收光源中部分波长的光形成吸收光谱，为暗淡条纹；发射光子时则形成发射光谱，为明亮彩色条纹。两种光谱都不是连续的，且吸收光谱条纹可与发射光谱一一对应。</a:t>
            </a:r>
          </a:p>
          <a:p>
            <a:endParaRPr lang="zh-CN" altLang="en-US" dirty="0"/>
          </a:p>
        </p:txBody>
      </p:sp>
    </p:spTree>
    <p:extLst>
      <p:ext uri="{BB962C8B-B14F-4D97-AF65-F5344CB8AC3E}">
        <p14:creationId xmlns:p14="http://schemas.microsoft.com/office/powerpoint/2010/main" val="1635987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0960595-7FE8-4661-AF58-4314A9D8C7CB}" type="slidenum">
              <a:rPr lang="zh-CN" altLang="en-GB"/>
              <a:pPr/>
              <a:t>3</a:t>
            </a:fld>
            <a:endParaRPr lang="en-GB" altLang="zh-CN"/>
          </a:p>
        </p:txBody>
      </p:sp>
      <p:sp>
        <p:nvSpPr>
          <p:cNvPr id="41986" name="Rectangle 2"/>
          <p:cNvSpPr txBox="1">
            <a:spLocks noGrp="1" noRot="1" noChangeAspect="1" noChangeArrowheads="1" noTextEdit="1"/>
          </p:cNvSpPr>
          <p:nvPr>
            <p:ph type="sldImg"/>
          </p:nvPr>
        </p:nvSpPr>
        <p:spPr>
          <a:xfrm>
            <a:off x="950913" y="746125"/>
            <a:ext cx="4906962" cy="3679825"/>
          </a:xfrm>
        </p:spPr>
      </p:sp>
      <p:sp>
        <p:nvSpPr>
          <p:cNvPr id="41987" name="Rectangle 3"/>
          <p:cNvSpPr txBox="1">
            <a:spLocks noGrp="1" noChangeArrowheads="1"/>
          </p:cNvSpPr>
          <p:nvPr>
            <p:ph type="body" idx="1"/>
          </p:nvPr>
        </p:nvSpPr>
        <p:spPr>
          <a:xfrm>
            <a:off x="681038" y="4665663"/>
            <a:ext cx="5448300" cy="4416425"/>
          </a:xfrm>
          <a:noFill/>
          <a:ln/>
        </p:spPr>
        <p:txBody>
          <a:bodyPr wrap="none" anchor="ctr"/>
          <a:lstStyle/>
          <a:p>
            <a:r>
              <a:rPr lang="en-US" altLang="zh-CN" dirty="0" smtClean="0"/>
              <a:t>1890</a:t>
            </a:r>
            <a:r>
              <a:rPr lang="zh-CN" altLang="en-US" dirty="0" smtClean="0"/>
              <a:t>年，瑞典物理学家里德伯修改。</a:t>
            </a:r>
            <a:endParaRPr lang="zh-CN" altLang="en-US" dirty="0"/>
          </a:p>
        </p:txBody>
      </p:sp>
    </p:spTree>
    <p:extLst>
      <p:ext uri="{BB962C8B-B14F-4D97-AF65-F5344CB8AC3E}">
        <p14:creationId xmlns:p14="http://schemas.microsoft.com/office/powerpoint/2010/main" val="146532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149CAA2-7173-4077-9A7F-8731AF53F5EA}" type="slidenum">
              <a:rPr lang="zh-CN" altLang="en-GB"/>
              <a:pPr/>
              <a:t>4</a:t>
            </a:fld>
            <a:endParaRPr lang="en-GB" altLang="zh-CN"/>
          </a:p>
        </p:txBody>
      </p:sp>
      <p:sp>
        <p:nvSpPr>
          <p:cNvPr id="46082" name="Rectangle 2"/>
          <p:cNvSpPr txBox="1">
            <a:spLocks noGrp="1" noRot="1" noChangeAspect="1" noChangeArrowheads="1" noTextEdit="1"/>
          </p:cNvSpPr>
          <p:nvPr>
            <p:ph type="sldImg"/>
          </p:nvPr>
        </p:nvSpPr>
        <p:spPr>
          <a:xfrm>
            <a:off x="950913" y="746125"/>
            <a:ext cx="4906962" cy="3679825"/>
          </a:xfrm>
        </p:spPr>
      </p:sp>
      <p:sp>
        <p:nvSpPr>
          <p:cNvPr id="46083"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dirty="0"/>
          </a:p>
        </p:txBody>
      </p:sp>
    </p:spTree>
    <p:extLst>
      <p:ext uri="{BB962C8B-B14F-4D97-AF65-F5344CB8AC3E}">
        <p14:creationId xmlns:p14="http://schemas.microsoft.com/office/powerpoint/2010/main" val="915901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C47E8D0-4CD7-49B2-8BC0-8879525522CD}" type="slidenum">
              <a:rPr lang="zh-CN" altLang="en-GB"/>
              <a:pPr/>
              <a:t>5</a:t>
            </a:fld>
            <a:endParaRPr lang="en-GB" altLang="zh-CN"/>
          </a:p>
        </p:txBody>
      </p:sp>
      <p:sp>
        <p:nvSpPr>
          <p:cNvPr id="48130" name="Rectangle 2"/>
          <p:cNvSpPr txBox="1">
            <a:spLocks noGrp="1" noRot="1" noChangeAspect="1" noChangeArrowheads="1" noTextEdit="1"/>
          </p:cNvSpPr>
          <p:nvPr>
            <p:ph type="sldImg"/>
          </p:nvPr>
        </p:nvSpPr>
        <p:spPr>
          <a:xfrm>
            <a:off x="950913" y="746125"/>
            <a:ext cx="4906962" cy="3679825"/>
          </a:xfrm>
        </p:spPr>
      </p:sp>
      <p:sp>
        <p:nvSpPr>
          <p:cNvPr id="48131"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669686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E6771A9-7F6A-4C06-9771-65CF8E0E681D}" type="slidenum">
              <a:rPr lang="zh-CN" altLang="en-GB"/>
              <a:pPr/>
              <a:t>6</a:t>
            </a:fld>
            <a:endParaRPr lang="en-GB" altLang="zh-CN"/>
          </a:p>
        </p:txBody>
      </p:sp>
      <p:sp>
        <p:nvSpPr>
          <p:cNvPr id="52226" name="Rectangle 2"/>
          <p:cNvSpPr txBox="1">
            <a:spLocks noGrp="1" noRot="1" noChangeAspect="1" noChangeArrowheads="1" noTextEdit="1"/>
          </p:cNvSpPr>
          <p:nvPr>
            <p:ph type="sldImg"/>
          </p:nvPr>
        </p:nvSpPr>
        <p:spPr>
          <a:xfrm>
            <a:off x="950913" y="746125"/>
            <a:ext cx="4906962" cy="3679825"/>
          </a:xfrm>
        </p:spPr>
      </p:sp>
      <p:sp>
        <p:nvSpPr>
          <p:cNvPr id="5222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380761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07919A4D-045C-458D-8428-DB82162E92D5}" type="slidenum">
              <a:rPr lang="zh-CN" altLang="en-GB"/>
              <a:pPr/>
              <a:t>7</a:t>
            </a:fld>
            <a:endParaRPr lang="en-GB" altLang="zh-CN"/>
          </a:p>
        </p:txBody>
      </p:sp>
      <p:sp>
        <p:nvSpPr>
          <p:cNvPr id="50178" name="Rectangle 2"/>
          <p:cNvSpPr txBox="1">
            <a:spLocks noGrp="1" noRot="1" noChangeAspect="1" noChangeArrowheads="1" noTextEdit="1"/>
          </p:cNvSpPr>
          <p:nvPr>
            <p:ph type="sldImg"/>
          </p:nvPr>
        </p:nvSpPr>
        <p:spPr>
          <a:xfrm>
            <a:off x="950913" y="746125"/>
            <a:ext cx="4906962" cy="3679825"/>
          </a:xfrm>
        </p:spPr>
      </p:sp>
      <p:sp>
        <p:nvSpPr>
          <p:cNvPr id="50179" name="Text Box 3"/>
          <p:cNvSpPr txBox="1">
            <a:spLocks noGrp="1" noChangeArrowheads="1"/>
          </p:cNvSpPr>
          <p:nvPr>
            <p:ph type="body" idx="1"/>
          </p:nvPr>
        </p:nvSpPr>
        <p:spPr>
          <a:xfrm>
            <a:off x="681038" y="4665663"/>
            <a:ext cx="5448300" cy="4416425"/>
          </a:xfrm>
          <a:ln/>
        </p:spPr>
        <p:txBody>
          <a:bodyPr wrap="none" anchor="ctr"/>
          <a:lstStyle/>
          <a:p>
            <a:r>
              <a:rPr lang="zh-CN" altLang="en-US" dirty="0"/>
              <a:t>卡文迪许实验室（</a:t>
            </a:r>
            <a:r>
              <a:rPr lang="en-US" altLang="zh-CN" dirty="0"/>
              <a:t>Cavendish Laboratory</a:t>
            </a:r>
            <a:r>
              <a:rPr lang="zh-CN" altLang="en-US" dirty="0"/>
              <a:t>）即是剑桥大学的物理系，由电磁学之父</a:t>
            </a:r>
            <a:r>
              <a:rPr lang="zh-CN" altLang="en-US" dirty="0">
                <a:hlinkClick r:id="rId3"/>
              </a:rPr>
              <a:t>詹姆斯</a:t>
            </a:r>
            <a:r>
              <a:rPr lang="en-US" altLang="zh-CN" dirty="0">
                <a:hlinkClick r:id="rId3"/>
              </a:rPr>
              <a:t>·</a:t>
            </a:r>
            <a:r>
              <a:rPr lang="zh-CN" altLang="en-US" dirty="0">
                <a:hlinkClick r:id="rId3"/>
              </a:rPr>
              <a:t>克拉克</a:t>
            </a:r>
            <a:r>
              <a:rPr lang="en-US" altLang="zh-CN" dirty="0">
                <a:hlinkClick r:id="rId3"/>
              </a:rPr>
              <a:t>·</a:t>
            </a:r>
            <a:r>
              <a:rPr lang="zh-CN" altLang="en-US" dirty="0">
                <a:hlinkClick r:id="rId3"/>
              </a:rPr>
              <a:t>麦克斯韦</a:t>
            </a:r>
            <a:r>
              <a:rPr lang="zh-CN" altLang="en-US" dirty="0"/>
              <a:t>于</a:t>
            </a:r>
            <a:r>
              <a:rPr lang="en-US" altLang="zh-CN" dirty="0"/>
              <a:t>1871</a:t>
            </a:r>
            <a:r>
              <a:rPr lang="zh-CN" altLang="en-US" dirty="0"/>
              <a:t>年创立，</a:t>
            </a:r>
            <a:r>
              <a:rPr lang="en-US" altLang="zh-CN" dirty="0"/>
              <a:t>1874</a:t>
            </a:r>
            <a:r>
              <a:rPr lang="zh-CN" altLang="en-US" dirty="0"/>
              <a:t>年建成实验室</a:t>
            </a:r>
            <a:r>
              <a:rPr lang="en-US" altLang="zh-CN" dirty="0"/>
              <a:t>[1]</a:t>
            </a:r>
            <a:r>
              <a:rPr lang="zh-CN" altLang="en-US" dirty="0"/>
              <a:t>。为纪念伟大的物理学家、化学家、剑桥大学校友</a:t>
            </a:r>
            <a:r>
              <a:rPr lang="zh-CN" altLang="en-US" dirty="0">
                <a:hlinkClick r:id="rId4"/>
              </a:rPr>
              <a:t>亨利</a:t>
            </a:r>
            <a:r>
              <a:rPr lang="en-US" altLang="zh-CN" dirty="0">
                <a:hlinkClick r:id="rId4"/>
              </a:rPr>
              <a:t>·</a:t>
            </a:r>
            <a:r>
              <a:rPr lang="zh-CN" altLang="en-US" dirty="0">
                <a:hlinkClick r:id="rId4"/>
              </a:rPr>
              <a:t>卡文迪许</a:t>
            </a:r>
            <a:r>
              <a:rPr lang="zh-CN" altLang="en-US" dirty="0"/>
              <a:t>，而命名为卡文迪许实验室。卡文迪许实验室作为剑桥大学物理科学院的一个系，从</a:t>
            </a:r>
            <a:r>
              <a:rPr lang="en-US" altLang="zh-CN" dirty="0"/>
              <a:t>1904</a:t>
            </a:r>
            <a:r>
              <a:rPr lang="zh-CN" altLang="en-US" dirty="0"/>
              <a:t>年至</a:t>
            </a:r>
            <a:r>
              <a:rPr lang="en-US" altLang="zh-CN" dirty="0"/>
              <a:t>1989</a:t>
            </a:r>
            <a:r>
              <a:rPr lang="zh-CN" altLang="en-US" dirty="0"/>
              <a:t>年的</a:t>
            </a:r>
            <a:r>
              <a:rPr lang="en-US" altLang="zh-CN" dirty="0"/>
              <a:t>85</a:t>
            </a:r>
            <a:r>
              <a:rPr lang="zh-CN" altLang="en-US" dirty="0"/>
              <a:t>年间一共产生了</a:t>
            </a:r>
            <a:r>
              <a:rPr lang="en-US" altLang="zh-CN" dirty="0"/>
              <a:t>29</a:t>
            </a:r>
            <a:r>
              <a:rPr lang="zh-CN" altLang="en-US" dirty="0"/>
              <a:t>位诺贝尔奖得主</a:t>
            </a:r>
            <a:r>
              <a:rPr lang="en-US" altLang="zh-CN" dirty="0"/>
              <a:t>[5]</a:t>
            </a:r>
            <a:r>
              <a:rPr lang="zh-CN" altLang="en-US" dirty="0"/>
              <a:t>，占剑桥大学诺奖总数的三分之一。若将其视为一所大学，则其获奖人数可列全球第</a:t>
            </a:r>
            <a:r>
              <a:rPr lang="en-US" altLang="zh-CN" dirty="0"/>
              <a:t>20</a:t>
            </a:r>
            <a:r>
              <a:rPr lang="zh-CN" altLang="en-US" dirty="0"/>
              <a:t>位，与</a:t>
            </a:r>
            <a:r>
              <a:rPr lang="zh-CN" altLang="en-US" dirty="0">
                <a:hlinkClick r:id="rId5"/>
              </a:rPr>
              <a:t>斯坦福大学</a:t>
            </a:r>
            <a:r>
              <a:rPr lang="zh-CN" altLang="en-US" dirty="0"/>
              <a:t>并列</a:t>
            </a:r>
            <a:r>
              <a:rPr lang="en-US" altLang="zh-CN" dirty="0"/>
              <a:t>[6]</a:t>
            </a:r>
            <a:r>
              <a:rPr lang="zh-CN" altLang="en-US" dirty="0"/>
              <a:t>。其科研效率之惊人，成果之丰硕，举世无双。在鼎盛时期甚至获誉“全世界二分之一的物理学发现都来自卡文迪许实验室。” </a:t>
            </a:r>
          </a:p>
        </p:txBody>
      </p:sp>
    </p:spTree>
    <p:extLst>
      <p:ext uri="{BB962C8B-B14F-4D97-AF65-F5344CB8AC3E}">
        <p14:creationId xmlns:p14="http://schemas.microsoft.com/office/powerpoint/2010/main" val="1346040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23CBC2CB-C173-41A9-BFEE-A688F0B14D35}" type="slidenum">
              <a:rPr lang="zh-CN" altLang="en-GB"/>
              <a:pPr/>
              <a:t>8</a:t>
            </a:fld>
            <a:endParaRPr lang="en-GB" altLang="zh-CN"/>
          </a:p>
        </p:txBody>
      </p:sp>
      <p:sp>
        <p:nvSpPr>
          <p:cNvPr id="54274" name="Rectangle 2"/>
          <p:cNvSpPr txBox="1">
            <a:spLocks noGrp="1" noRot="1" noChangeAspect="1" noChangeArrowheads="1" noTextEdit="1"/>
          </p:cNvSpPr>
          <p:nvPr>
            <p:ph type="sldImg"/>
          </p:nvPr>
        </p:nvSpPr>
        <p:spPr>
          <a:xfrm>
            <a:off x="950913" y="746125"/>
            <a:ext cx="4906962" cy="3679825"/>
          </a:xfrm>
        </p:spPr>
      </p:sp>
      <p:sp>
        <p:nvSpPr>
          <p:cNvPr id="5427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dirty="0"/>
          </a:p>
        </p:txBody>
      </p:sp>
    </p:spTree>
    <p:extLst>
      <p:ext uri="{BB962C8B-B14F-4D97-AF65-F5344CB8AC3E}">
        <p14:creationId xmlns:p14="http://schemas.microsoft.com/office/powerpoint/2010/main" val="1452600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rgbClr val="000000"/>
                </a:solidFill>
                <a:effectLst/>
                <a:latin typeface="Times New Roman" pitchFamily="18" charset="0"/>
                <a:ea typeface="+mn-ea"/>
                <a:cs typeface="+mn-cs"/>
              </a:rPr>
              <a:t>1914</a:t>
            </a:r>
            <a:r>
              <a:rPr lang="zh-CN" altLang="en-US" sz="1200" b="0" i="0" kern="1200" dirty="0" smtClean="0">
                <a:solidFill>
                  <a:srgbClr val="000000"/>
                </a:solidFill>
                <a:effectLst/>
                <a:latin typeface="Times New Roman" pitchFamily="18" charset="0"/>
                <a:ea typeface="+mn-ea"/>
                <a:cs typeface="+mn-cs"/>
              </a:rPr>
              <a:t>年，弗兰克（</a:t>
            </a:r>
            <a:r>
              <a:rPr lang="en-US" altLang="zh-CN" sz="1200" b="0" i="0" kern="1200" dirty="0" smtClean="0">
                <a:solidFill>
                  <a:srgbClr val="000000"/>
                </a:solidFill>
                <a:effectLst/>
                <a:latin typeface="Times New Roman" pitchFamily="18" charset="0"/>
                <a:ea typeface="+mn-ea"/>
                <a:cs typeface="+mn-cs"/>
              </a:rPr>
              <a:t>James Franck</a:t>
            </a:r>
            <a:r>
              <a:rPr lang="zh-CN" altLang="en-US" sz="1200" b="0" i="0" kern="1200" dirty="0" smtClean="0">
                <a:solidFill>
                  <a:srgbClr val="000000"/>
                </a:solidFill>
                <a:effectLst/>
                <a:latin typeface="Times New Roman" pitchFamily="18" charset="0"/>
                <a:ea typeface="+mn-ea"/>
                <a:cs typeface="+mn-cs"/>
              </a:rPr>
              <a:t>，</a:t>
            </a:r>
            <a:r>
              <a:rPr lang="en-US" altLang="zh-CN" sz="1200" b="0" i="0" kern="1200" dirty="0" smtClean="0">
                <a:solidFill>
                  <a:srgbClr val="000000"/>
                </a:solidFill>
                <a:effectLst/>
                <a:latin typeface="Times New Roman" pitchFamily="18" charset="0"/>
                <a:ea typeface="+mn-ea"/>
                <a:cs typeface="+mn-cs"/>
              </a:rPr>
              <a:t>1882~1964</a:t>
            </a:r>
            <a:r>
              <a:rPr lang="zh-CN" altLang="en-US" sz="1200" b="0" i="0" kern="1200" dirty="0" smtClean="0">
                <a:solidFill>
                  <a:srgbClr val="000000"/>
                </a:solidFill>
                <a:effectLst/>
                <a:latin typeface="Times New Roman" pitchFamily="18" charset="0"/>
                <a:ea typeface="+mn-ea"/>
                <a:cs typeface="+mn-cs"/>
              </a:rPr>
              <a:t>）和赫兹</a:t>
            </a:r>
            <a:r>
              <a:rPr lang="en-US" altLang="zh-CN" sz="1200" b="0" i="0" kern="1200" dirty="0" smtClean="0">
                <a:solidFill>
                  <a:srgbClr val="000000"/>
                </a:solidFill>
                <a:effectLst/>
                <a:latin typeface="Times New Roman" pitchFamily="18" charset="0"/>
                <a:ea typeface="+mn-ea"/>
                <a:cs typeface="+mn-cs"/>
              </a:rPr>
              <a:t>(</a:t>
            </a:r>
            <a:r>
              <a:rPr lang="en-US" altLang="zh-CN" sz="1200" b="0" i="0" kern="1200" dirty="0" err="1" smtClean="0">
                <a:solidFill>
                  <a:srgbClr val="000000"/>
                </a:solidFill>
                <a:effectLst/>
                <a:latin typeface="Times New Roman" pitchFamily="18" charset="0"/>
                <a:ea typeface="+mn-ea"/>
                <a:cs typeface="+mn-cs"/>
              </a:rPr>
              <a:t>Gustar</a:t>
            </a:r>
            <a:r>
              <a:rPr lang="en-US" altLang="zh-CN" sz="1200" b="0" i="0" kern="1200" dirty="0" smtClean="0">
                <a:solidFill>
                  <a:srgbClr val="000000"/>
                </a:solidFill>
                <a:effectLst/>
                <a:latin typeface="Times New Roman" pitchFamily="18" charset="0"/>
                <a:ea typeface="+mn-ea"/>
                <a:cs typeface="+mn-cs"/>
              </a:rPr>
              <a:t> Hertz,1887~1975)</a:t>
            </a:r>
            <a:r>
              <a:rPr lang="zh-CN" altLang="en-US" sz="1200" b="0" i="0" kern="1200" dirty="0" smtClean="0">
                <a:solidFill>
                  <a:srgbClr val="000000"/>
                </a:solidFill>
                <a:effectLst/>
                <a:latin typeface="Times New Roman" pitchFamily="18" charset="0"/>
                <a:ea typeface="+mn-ea"/>
                <a:cs typeface="+mn-cs"/>
              </a:rPr>
              <a:t>在研究中发现电子与原子发生非弹性碰撞时能量的转移是量子化的。他们的精确测定表明，电子与汞原子碰撞时，电子损失的能量严格地保持</a:t>
            </a:r>
            <a:r>
              <a:rPr lang="en-US" altLang="zh-CN" sz="1200" b="0" i="0" kern="1200" dirty="0" smtClean="0">
                <a:solidFill>
                  <a:srgbClr val="000000"/>
                </a:solidFill>
                <a:effectLst/>
                <a:latin typeface="Times New Roman" pitchFamily="18" charset="0"/>
                <a:ea typeface="+mn-ea"/>
                <a:cs typeface="+mn-cs"/>
              </a:rPr>
              <a:t>4.9eV</a:t>
            </a:r>
            <a:r>
              <a:rPr lang="zh-CN" altLang="en-US" sz="1200" b="0" i="0" kern="1200" dirty="0" smtClean="0">
                <a:solidFill>
                  <a:srgbClr val="000000"/>
                </a:solidFill>
                <a:effectLst/>
                <a:latin typeface="Times New Roman" pitchFamily="18" charset="0"/>
                <a:ea typeface="+mn-ea"/>
                <a:cs typeface="+mn-cs"/>
              </a:rPr>
              <a:t>，即汞原子只接收</a:t>
            </a:r>
            <a:r>
              <a:rPr lang="en-US" altLang="zh-CN" sz="1200" b="0" i="0" kern="1200" dirty="0" smtClean="0">
                <a:solidFill>
                  <a:srgbClr val="000000"/>
                </a:solidFill>
                <a:effectLst/>
                <a:latin typeface="Times New Roman" pitchFamily="18" charset="0"/>
                <a:ea typeface="+mn-ea"/>
                <a:cs typeface="+mn-cs"/>
              </a:rPr>
              <a:t>4.9eV</a:t>
            </a:r>
            <a:r>
              <a:rPr lang="zh-CN" altLang="en-US" sz="1200" b="0" i="0" kern="1200" dirty="0" smtClean="0">
                <a:solidFill>
                  <a:srgbClr val="000000"/>
                </a:solidFill>
                <a:effectLst/>
                <a:latin typeface="Times New Roman" pitchFamily="18" charset="0"/>
                <a:ea typeface="+mn-ea"/>
                <a:cs typeface="+mn-cs"/>
              </a:rPr>
              <a:t>的能量。</a:t>
            </a:r>
            <a:r>
              <a:rPr lang="en-US" altLang="zh-CN" sz="1200" b="0" i="0" kern="1200" dirty="0" smtClean="0">
                <a:solidFill>
                  <a:srgbClr val="000000"/>
                </a:solidFill>
                <a:effectLst/>
                <a:latin typeface="Times New Roman" pitchFamily="18" charset="0"/>
                <a:ea typeface="+mn-ea"/>
                <a:cs typeface="+mn-cs"/>
              </a:rPr>
              <a:t>1925</a:t>
            </a:r>
            <a:r>
              <a:rPr lang="zh-CN" altLang="en-US" sz="1200" b="0" i="0" kern="1200" dirty="0" smtClean="0">
                <a:solidFill>
                  <a:srgbClr val="000000"/>
                </a:solidFill>
                <a:effectLst/>
                <a:latin typeface="Times New Roman" pitchFamily="18" charset="0"/>
                <a:ea typeface="+mn-ea"/>
                <a:cs typeface="+mn-cs"/>
              </a:rPr>
              <a:t>年诺贝尔物理学奖授予德国格丁根大学的弗兰克（</a:t>
            </a:r>
            <a:r>
              <a:rPr lang="en-US" altLang="zh-CN" sz="1200" b="0" i="0" kern="1200" dirty="0" err="1" smtClean="0">
                <a:solidFill>
                  <a:srgbClr val="000000"/>
                </a:solidFill>
                <a:effectLst/>
                <a:latin typeface="Times New Roman" pitchFamily="18" charset="0"/>
                <a:ea typeface="+mn-ea"/>
                <a:cs typeface="+mn-cs"/>
              </a:rPr>
              <a:t>JamesFranck</a:t>
            </a:r>
            <a:r>
              <a:rPr lang="zh-CN" altLang="en-US" sz="1200" b="0" i="0" kern="1200" dirty="0" smtClean="0">
                <a:solidFill>
                  <a:srgbClr val="000000"/>
                </a:solidFill>
                <a:effectLst/>
                <a:latin typeface="Times New Roman" pitchFamily="18" charset="0"/>
                <a:ea typeface="+mn-ea"/>
                <a:cs typeface="+mn-cs"/>
              </a:rPr>
              <a:t>，</a:t>
            </a:r>
            <a:r>
              <a:rPr lang="en-US" altLang="zh-CN" sz="1200" b="0" i="0" kern="1200" dirty="0" smtClean="0">
                <a:solidFill>
                  <a:srgbClr val="000000"/>
                </a:solidFill>
                <a:effectLst/>
                <a:latin typeface="Times New Roman" pitchFamily="18" charset="0"/>
                <a:ea typeface="+mn-ea"/>
                <a:cs typeface="+mn-cs"/>
              </a:rPr>
              <a:t>1882—1964</a:t>
            </a:r>
            <a:r>
              <a:rPr lang="zh-CN" altLang="en-US" sz="1200" b="0" i="0" kern="1200" dirty="0" smtClean="0">
                <a:solidFill>
                  <a:srgbClr val="000000"/>
                </a:solidFill>
                <a:effectLst/>
                <a:latin typeface="Times New Roman" pitchFamily="18" charset="0"/>
                <a:ea typeface="+mn-ea"/>
                <a:cs typeface="+mn-cs"/>
              </a:rPr>
              <a:t>）和哈雷大学的</a:t>
            </a:r>
            <a:r>
              <a:rPr lang="en-US" altLang="zh-CN" sz="1200" b="0" i="0" kern="1200" dirty="0" smtClean="0">
                <a:solidFill>
                  <a:srgbClr val="000000"/>
                </a:solidFill>
                <a:effectLst/>
                <a:latin typeface="Times New Roman" pitchFamily="18" charset="0"/>
                <a:ea typeface="+mn-ea"/>
                <a:cs typeface="+mn-cs"/>
              </a:rPr>
              <a:t>G.</a:t>
            </a:r>
            <a:r>
              <a:rPr lang="zh-CN" altLang="en-US" sz="1200" b="0" i="0" kern="1200" dirty="0" smtClean="0">
                <a:solidFill>
                  <a:srgbClr val="000000"/>
                </a:solidFill>
                <a:effectLst/>
                <a:latin typeface="Times New Roman" pitchFamily="18" charset="0"/>
                <a:ea typeface="+mn-ea"/>
                <a:cs typeface="+mn-cs"/>
              </a:rPr>
              <a:t>赫兹（</a:t>
            </a:r>
            <a:r>
              <a:rPr lang="en-US" altLang="zh-CN" sz="1200" b="0" i="0" kern="1200" dirty="0" smtClean="0">
                <a:solidFill>
                  <a:srgbClr val="000000"/>
                </a:solidFill>
                <a:effectLst/>
                <a:latin typeface="Times New Roman" pitchFamily="18" charset="0"/>
                <a:ea typeface="+mn-ea"/>
                <a:cs typeface="+mn-cs"/>
              </a:rPr>
              <a:t>Gustav Hertz</a:t>
            </a:r>
            <a:r>
              <a:rPr lang="zh-CN" altLang="en-US" sz="1200" b="0" i="0" kern="1200" dirty="0" smtClean="0">
                <a:solidFill>
                  <a:srgbClr val="000000"/>
                </a:solidFill>
                <a:effectLst/>
                <a:latin typeface="Times New Roman" pitchFamily="18" charset="0"/>
                <a:ea typeface="+mn-ea"/>
                <a:cs typeface="+mn-cs"/>
              </a:rPr>
              <a:t>，</a:t>
            </a:r>
            <a:r>
              <a:rPr lang="en-US" altLang="zh-CN" sz="1200" b="0" i="0" kern="1200" dirty="0" smtClean="0">
                <a:solidFill>
                  <a:srgbClr val="000000"/>
                </a:solidFill>
                <a:effectLst/>
                <a:latin typeface="Times New Roman" pitchFamily="18" charset="0"/>
                <a:ea typeface="+mn-ea"/>
                <a:cs typeface="+mn-cs"/>
              </a:rPr>
              <a:t>1887—1975</a:t>
            </a:r>
            <a:r>
              <a:rPr lang="zh-CN" altLang="en-US" sz="1200" b="0" i="0" kern="1200" dirty="0" smtClean="0">
                <a:solidFill>
                  <a:srgbClr val="000000"/>
                </a:solidFill>
                <a:effectLst/>
                <a:latin typeface="Times New Roman" pitchFamily="18" charset="0"/>
                <a:ea typeface="+mn-ea"/>
                <a:cs typeface="+mn-cs"/>
              </a:rPr>
              <a:t>），以表彰他们发现了原子受电子碰撞的定律。</a:t>
            </a:r>
            <a:endParaRPr lang="zh-CN" altLang="en-US" dirty="0"/>
          </a:p>
        </p:txBody>
      </p:sp>
      <p:sp>
        <p:nvSpPr>
          <p:cNvPr id="4" name="灯片编号占位符 3"/>
          <p:cNvSpPr>
            <a:spLocks noGrp="1"/>
          </p:cNvSpPr>
          <p:nvPr>
            <p:ph type="sldNum" idx="10"/>
          </p:nvPr>
        </p:nvSpPr>
        <p:spPr/>
        <p:txBody>
          <a:bodyPr/>
          <a:lstStyle/>
          <a:p>
            <a:fld id="{12B3969B-C3DD-46A7-A3D9-E075082F2568}" type="slidenum">
              <a:rPr lang="zh-CN" altLang="en-GB" smtClean="0"/>
              <a:pPr/>
              <a:t>10</a:t>
            </a:fld>
            <a:endParaRPr lang="en-GB" altLang="zh-CN"/>
          </a:p>
        </p:txBody>
      </p:sp>
    </p:spTree>
    <p:extLst>
      <p:ext uri="{BB962C8B-B14F-4D97-AF65-F5344CB8AC3E}">
        <p14:creationId xmlns:p14="http://schemas.microsoft.com/office/powerpoint/2010/main" val="3951774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60310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844684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83941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820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66736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753700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418445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6597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493717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55441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44297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26804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49975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1826578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7240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86001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6357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4628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846653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53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419355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6293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6"/>
          <p:cNvPicPr>
            <a:picLocks noChangeAspect="1" noChangeArrowheads="1"/>
          </p:cNvPicPr>
          <p:nvPr/>
        </p:nvPicPr>
        <p:blipFill>
          <a:blip r:embed="rId13">
            <a:extLst>
              <a:ext uri="{28A0092B-C50C-407E-A947-70E740481C1C}">
                <a14:useLocalDpi xmlns:a14="http://schemas.microsoft.com/office/drawing/2010/main" val="0"/>
              </a:ext>
            </a:extLst>
          </a:blip>
          <a:srcRect l="7225" t="17181" r="26" b="9898"/>
          <a:stretch>
            <a:fillRect/>
          </a:stretch>
        </p:blipFill>
        <p:spPr bwMode="auto">
          <a:xfrm>
            <a:off x="1258888" y="620713"/>
            <a:ext cx="6840537" cy="4530725"/>
          </a:xfrm>
          <a:prstGeom prst="rect">
            <a:avLst/>
          </a:prstGeom>
          <a:noFill/>
          <a:ln>
            <a:noFill/>
          </a:ln>
          <a:effectLst/>
          <a:extLst>
            <a:ext uri="{909E8E84-426E-40DD-AFC4-6F175D3DCCD1}">
              <a14:hiddenFill xmlns:a14="http://schemas.microsoft.com/office/drawing/2010/main">
                <a:blipFill dpi="0" rotWithShape="0">
                  <a:blip/>
                  <a:srcRect l="7225" t="17181" r="26" b="9898"/>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10"/>
          <p:cNvSpPr>
            <a:spLocks noChangeArrowheads="1"/>
          </p:cNvSpPr>
          <p:nvPr userDrawn="1"/>
        </p:nvSpPr>
        <p:spPr bwMode="auto">
          <a:xfrm>
            <a:off x="179388" y="115888"/>
            <a:ext cx="8785225" cy="6553200"/>
          </a:xfrm>
          <a:prstGeom prst="rect">
            <a:avLst/>
          </a:prstGeom>
          <a:noFill/>
          <a:ln w="22225"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eaLnBrk="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eaLnBrk="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eaLnBrk="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eaLnBrk="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eaLnBrk="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5589588"/>
            <a:ext cx="1152525" cy="946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9388" y="115888"/>
            <a:ext cx="6477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Rectangle 9"/>
          <p:cNvSpPr>
            <a:spLocks noChangeArrowheads="1"/>
          </p:cNvSpPr>
          <p:nvPr userDrawn="1"/>
        </p:nvSpPr>
        <p:spPr bwMode="auto">
          <a:xfrm>
            <a:off x="179388" y="115888"/>
            <a:ext cx="8785225" cy="6553200"/>
          </a:xfrm>
          <a:prstGeom prst="rect">
            <a:avLst/>
          </a:prstGeom>
          <a:noFill/>
          <a:ln w="19050"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algn="l" defTabSz="449263" rtl="0" eaLnBrk="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eaLnBrk="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eaLnBrk="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eaLnBrk="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eaLnBrk="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eaLnBrk="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0.xml"/><Relationship Id="rId7" Type="http://schemas.openxmlformats.org/officeDocument/2006/relationships/image" Target="../media/image30.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17.bin"/><Relationship Id="rId11" Type="http://schemas.openxmlformats.org/officeDocument/2006/relationships/image" Target="../media/image32.emf"/><Relationship Id="rId5" Type="http://schemas.openxmlformats.org/officeDocument/2006/relationships/image" Target="../media/image2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31.wmf"/></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8.wmf"/><Relationship Id="rId3" Type="http://schemas.openxmlformats.org/officeDocument/2006/relationships/notesSlide" Target="../notesSlides/notesSlide12.xml"/><Relationship Id="rId7" Type="http://schemas.openxmlformats.org/officeDocument/2006/relationships/image" Target="../media/image35.wmf"/><Relationship Id="rId12"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oleObject" Target="../embeddings/oleObject21.bin"/><Relationship Id="rId11" Type="http://schemas.openxmlformats.org/officeDocument/2006/relationships/image" Target="../media/image37.wmf"/><Relationship Id="rId5" Type="http://schemas.openxmlformats.org/officeDocument/2006/relationships/image" Target="../media/image34.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36.w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41.jpeg"/><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47.png"/><Relationship Id="rId3" Type="http://schemas.openxmlformats.org/officeDocument/2006/relationships/notesSlide" Target="../notesSlides/notesSlide14.xml"/><Relationship Id="rId7" Type="http://schemas.openxmlformats.org/officeDocument/2006/relationships/oleObject" Target="../embeddings/oleObject27.bin"/><Relationship Id="rId12" Type="http://schemas.openxmlformats.org/officeDocument/2006/relationships/image" Target="../media/image45.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42.wmf"/><Relationship Id="rId11" Type="http://schemas.openxmlformats.org/officeDocument/2006/relationships/oleObject" Target="../embeddings/oleObject29.bin"/><Relationship Id="rId5" Type="http://schemas.openxmlformats.org/officeDocument/2006/relationships/oleObject" Target="../embeddings/oleObject26.bin"/><Relationship Id="rId10" Type="http://schemas.openxmlformats.org/officeDocument/2006/relationships/image" Target="../media/image44.wmf"/><Relationship Id="rId4" Type="http://schemas.openxmlformats.org/officeDocument/2006/relationships/image" Target="../media/image46.jpeg"/><Relationship Id="rId9"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15.xml"/><Relationship Id="rId1" Type="http://schemas.openxmlformats.org/officeDocument/2006/relationships/slideLayout" Target="../slideLayouts/slideLayout18.xml"/><Relationship Id="rId5" Type="http://schemas.openxmlformats.org/officeDocument/2006/relationships/image" Target="../media/image49.jpeg"/><Relationship Id="rId4" Type="http://schemas.openxmlformats.org/officeDocument/2006/relationships/image" Target="http://wutde.whut.edu.cn/kecheng/daxueweuligongke/p06/ch24/sec01/image/compare.jp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4.wmf"/><Relationship Id="rId3" Type="http://schemas.openxmlformats.org/officeDocument/2006/relationships/notesSlide" Target="../notesSlides/notesSlide16.xml"/><Relationship Id="rId7" Type="http://schemas.openxmlformats.org/officeDocument/2006/relationships/image" Target="../media/image51.wmf"/><Relationship Id="rId12"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oleObject" Target="../embeddings/oleObject31.bin"/><Relationship Id="rId11" Type="http://schemas.openxmlformats.org/officeDocument/2006/relationships/image" Target="../media/image53.emf"/><Relationship Id="rId5" Type="http://schemas.openxmlformats.org/officeDocument/2006/relationships/image" Target="../media/image50.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2.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8.wmf"/><Relationship Id="rId3" Type="http://schemas.openxmlformats.org/officeDocument/2006/relationships/notesSlide" Target="../notesSlides/notesSlide3.xml"/><Relationship Id="rId7" Type="http://schemas.openxmlformats.org/officeDocument/2006/relationships/image" Target="http://wutde.whut.edu.cn/kecheng/daxueweuligongke/p06/ch23/sec02/image/tu23-4.gif" TargetMode="External"/><Relationship Id="rId12"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image" Target="../media/image10.png"/><Relationship Id="rId11" Type="http://schemas.openxmlformats.org/officeDocument/2006/relationships/image" Target="../media/image7.wmf"/><Relationship Id="rId5" Type="http://schemas.openxmlformats.org/officeDocument/2006/relationships/image" Target="../media/image5.wmf"/><Relationship Id="rId15" Type="http://schemas.openxmlformats.org/officeDocument/2006/relationships/image" Target="../media/image9.wmf"/><Relationship Id="rId10" Type="http://schemas.openxmlformats.org/officeDocument/2006/relationships/oleObject" Target="../embeddings/oleObject3.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8.xml"/><Relationship Id="rId7" Type="http://schemas.openxmlformats.org/officeDocument/2006/relationships/image" Target="../media/image19.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18.wmf"/><Relationship Id="rId4" Type="http://schemas.openxmlformats.org/officeDocument/2006/relationships/oleObject" Target="../embeddings/oleObject6.bin"/><Relationship Id="rId9" Type="http://schemas.openxmlformats.org/officeDocument/2006/relationships/image" Target="../media/image20.wmf"/></Relationships>
</file>

<file path=ppt/slides/_rels/slide9.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14.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5.wmf"/><Relationship Id="rId2" Type="http://schemas.openxmlformats.org/officeDocument/2006/relationships/slideLayout" Target="../slideLayouts/slideLayout18.xml"/><Relationship Id="rId16" Type="http://schemas.openxmlformats.org/officeDocument/2006/relationships/image" Target="../media/image27.emf"/><Relationship Id="rId1" Type="http://schemas.openxmlformats.org/officeDocument/2006/relationships/vmlDrawing" Target="../drawings/vmlDrawing3.vml"/><Relationship Id="rId6" Type="http://schemas.openxmlformats.org/officeDocument/2006/relationships/image" Target="../media/image22.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2.bin"/><Relationship Id="rId14" Type="http://schemas.openxmlformats.org/officeDocument/2006/relationships/image" Target="../media/image2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042988" y="1989138"/>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8000" b="0">
                <a:solidFill>
                  <a:schemeClr val="tx1"/>
                </a:solidFill>
                <a:latin typeface="隶书" pitchFamily="49" charset="-122"/>
                <a:ea typeface="隶书" pitchFamily="49" charset="-122"/>
              </a:rPr>
              <a:t>大学物理学</a:t>
            </a:r>
          </a:p>
        </p:txBody>
      </p:sp>
      <p:sp>
        <p:nvSpPr>
          <p:cNvPr id="4099" name="Text Box 2"/>
          <p:cNvSpPr txBox="1">
            <a:spLocks noChangeArrowheads="1"/>
          </p:cNvSpPr>
          <p:nvPr/>
        </p:nvSpPr>
        <p:spPr bwMode="auto">
          <a:xfrm>
            <a:off x="1763713" y="4292600"/>
            <a:ext cx="6049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a:defRPr sz="2400" b="1">
                <a:solidFill>
                  <a:schemeClr val="bg1"/>
                </a:solidFill>
                <a:latin typeface="Times New Roman" pitchFamily="18" charset="0"/>
                <a:ea typeface="楷体_GB2312" pitchFamily="49" charset="-122"/>
              </a:defRPr>
            </a:lvl1pPr>
            <a:lvl2pPr eaLnBrk="0">
              <a:defRPr sz="2400" b="1">
                <a:solidFill>
                  <a:schemeClr val="bg1"/>
                </a:solidFill>
                <a:latin typeface="Times New Roman" pitchFamily="18" charset="0"/>
                <a:ea typeface="楷体_GB2312" pitchFamily="49" charset="-122"/>
              </a:defRPr>
            </a:lvl2pPr>
            <a:lvl3pPr eaLnBrk="0">
              <a:defRPr sz="2400" b="1">
                <a:solidFill>
                  <a:schemeClr val="bg1"/>
                </a:solidFill>
                <a:latin typeface="Times New Roman" pitchFamily="18" charset="0"/>
                <a:ea typeface="楷体_GB2312" pitchFamily="49" charset="-122"/>
              </a:defRPr>
            </a:lvl3pPr>
            <a:lvl4pPr eaLnBrk="0">
              <a:defRPr sz="2400" b="1">
                <a:solidFill>
                  <a:schemeClr val="bg1"/>
                </a:solidFill>
                <a:latin typeface="Times New Roman" pitchFamily="18" charset="0"/>
                <a:ea typeface="楷体_GB2312" pitchFamily="49" charset="-122"/>
              </a:defRPr>
            </a:lvl4pPr>
            <a:lvl5pPr eaLnBrk="0">
              <a:defRPr sz="2400" b="1">
                <a:solidFill>
                  <a:schemeClr val="bg1"/>
                </a:solidFill>
                <a:latin typeface="Times New Roman" pitchFamily="18" charset="0"/>
                <a:ea typeface="楷体_GB2312" pitchFamily="49" charset="-122"/>
              </a:defRPr>
            </a:lvl5pPr>
            <a:lvl6pPr marL="25146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6pPr>
            <a:lvl7pPr marL="29718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7pPr>
            <a:lvl8pPr marL="34290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8pPr>
            <a:lvl9pPr marL="3886200" indent="-228600" eaLnBrk="0" fontAlgn="base" hangingPunct="0">
              <a:lnSpc>
                <a:spcPct val="95000"/>
              </a:lnSpc>
              <a:spcBef>
                <a:spcPct val="0"/>
              </a:spcBef>
              <a:spcAft>
                <a:spcPct val="0"/>
              </a:spcAft>
              <a:buClr>
                <a:srgbClr val="000000"/>
              </a:buClr>
              <a:buSzPct val="100000"/>
              <a:buFont typeface="Times New Roman" pitchFamily="18" charset="0"/>
              <a:defRPr sz="2400" b="1">
                <a:solidFill>
                  <a:schemeClr val="bg1"/>
                </a:solidFill>
                <a:latin typeface="Times New Roman" pitchFamily="18" charset="0"/>
                <a:ea typeface="楷体_GB2312" pitchFamily="49" charset="-122"/>
              </a:defRPr>
            </a:lvl9pPr>
          </a:lstStyle>
          <a:p>
            <a:pPr algn="ctr" defTabSz="914400" eaLnBrk="1" hangingPunct="1">
              <a:lnSpc>
                <a:spcPct val="100000"/>
              </a:lnSpc>
              <a:spcBef>
                <a:spcPct val="50000"/>
              </a:spcBef>
              <a:buClrTx/>
              <a:buSzTx/>
              <a:buFontTx/>
              <a:buNone/>
            </a:pPr>
            <a:r>
              <a:rPr lang="zh-CN" altLang="en-US" sz="3600" dirty="0" smtClean="0">
                <a:solidFill>
                  <a:schemeClr val="tx1"/>
                </a:solidFill>
                <a:latin typeface="华文楷体" panose="02010600040101010101" pitchFamily="2" charset="-122"/>
                <a:ea typeface="华文楷体" panose="02010600040101010101" pitchFamily="2" charset="-122"/>
              </a:rPr>
              <a:t>第十</a:t>
            </a:r>
            <a:r>
              <a:rPr lang="zh-CN" altLang="en-US" sz="3600" dirty="0">
                <a:solidFill>
                  <a:schemeClr val="tx1"/>
                </a:solidFill>
                <a:latin typeface="华文楷体" panose="02010600040101010101" pitchFamily="2" charset="-122"/>
                <a:ea typeface="华文楷体" panose="02010600040101010101" pitchFamily="2" charset="-122"/>
              </a:rPr>
              <a:t>九</a:t>
            </a:r>
            <a:r>
              <a:rPr lang="zh-CN" altLang="en-US" sz="3600" dirty="0" smtClean="0">
                <a:solidFill>
                  <a:schemeClr val="tx1"/>
                </a:solidFill>
                <a:latin typeface="华文楷体" panose="02010600040101010101" pitchFamily="2" charset="-122"/>
                <a:ea typeface="华文楷体" panose="02010600040101010101" pitchFamily="2" charset="-122"/>
              </a:rPr>
              <a:t>章 </a:t>
            </a:r>
            <a:r>
              <a:rPr lang="zh-CN" altLang="en-US" sz="3600" dirty="0">
                <a:solidFill>
                  <a:schemeClr val="tx1"/>
                </a:solidFill>
                <a:latin typeface="华文楷体" panose="02010600040101010101" pitchFamily="2" charset="-122"/>
                <a:ea typeface="华文楷体" panose="02010600040101010101" pitchFamily="2" charset="-122"/>
              </a:rPr>
              <a:t>量子</a:t>
            </a:r>
            <a:r>
              <a:rPr lang="zh-CN" altLang="en-US" sz="3600" dirty="0" smtClean="0">
                <a:solidFill>
                  <a:schemeClr val="tx1"/>
                </a:solidFill>
                <a:latin typeface="华文楷体" panose="02010600040101010101" pitchFamily="2" charset="-122"/>
                <a:ea typeface="华文楷体" panose="02010600040101010101" pitchFamily="2" charset="-122"/>
              </a:rPr>
              <a:t>物理基础</a:t>
            </a:r>
            <a:endParaRPr lang="zh-CN" altLang="en-US" sz="3600" dirty="0">
              <a:solidFill>
                <a:schemeClr val="tx1"/>
              </a:solidFill>
              <a:latin typeface="华文楷体" panose="02010600040101010101" pitchFamily="2" charset="-122"/>
              <a:ea typeface="华文楷体" panose="02010600040101010101" pitchFamily="2" charset="-122"/>
            </a:endParaRP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09800" y="620688"/>
            <a:ext cx="4724400" cy="476250"/>
          </a:xfrm>
          <a:prstGeom prst="rect">
            <a:avLst/>
          </a:prstGeom>
          <a:solidFill>
            <a:schemeClr val="bg1">
              <a:lumMod val="85000"/>
            </a:schemeClr>
          </a:solidFill>
          <a:ln>
            <a:noFill/>
          </a:ln>
          <a:effec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玻尔处理原子结构所采用的方法</a:t>
            </a:r>
          </a:p>
        </p:txBody>
      </p:sp>
      <p:grpSp>
        <p:nvGrpSpPr>
          <p:cNvPr id="3" name="Group 3"/>
          <p:cNvGrpSpPr>
            <a:grpSpLocks/>
          </p:cNvGrpSpPr>
          <p:nvPr/>
        </p:nvGrpSpPr>
        <p:grpSpPr bwMode="auto">
          <a:xfrm>
            <a:off x="3810000" y="1230288"/>
            <a:ext cx="1524000" cy="838200"/>
            <a:chOff x="2400" y="1056"/>
            <a:chExt cx="960" cy="528"/>
          </a:xfrm>
          <a:solidFill>
            <a:schemeClr val="bg1">
              <a:lumMod val="85000"/>
            </a:schemeClr>
          </a:solidFill>
        </p:grpSpPr>
        <p:sp>
          <p:nvSpPr>
            <p:cNvPr id="4" name="AutoShape 4"/>
            <p:cNvSpPr>
              <a:spLocks noChangeArrowheads="1"/>
            </p:cNvSpPr>
            <p:nvPr/>
          </p:nvSpPr>
          <p:spPr bwMode="auto">
            <a:xfrm>
              <a:off x="2400" y="1440"/>
              <a:ext cx="960" cy="144"/>
            </a:xfrm>
            <a:prstGeom prst="leftRightArrow">
              <a:avLst>
                <a:gd name="adj1" fmla="val 50000"/>
                <a:gd name="adj2" fmla="val 133333"/>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sp>
          <p:nvSpPr>
            <p:cNvPr id="5" name="AutoShape 5"/>
            <p:cNvSpPr>
              <a:spLocks noChangeArrowheads="1"/>
            </p:cNvSpPr>
            <p:nvPr/>
          </p:nvSpPr>
          <p:spPr bwMode="auto">
            <a:xfrm>
              <a:off x="2784" y="1056"/>
              <a:ext cx="192" cy="384"/>
            </a:xfrm>
            <a:prstGeom prst="downArrow">
              <a:avLst>
                <a:gd name="adj1" fmla="val 50000"/>
                <a:gd name="adj2" fmla="val 50000"/>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grpSp>
      <p:grpSp>
        <p:nvGrpSpPr>
          <p:cNvPr id="6" name="Group 6"/>
          <p:cNvGrpSpPr>
            <a:grpSpLocks/>
          </p:cNvGrpSpPr>
          <p:nvPr/>
        </p:nvGrpSpPr>
        <p:grpSpPr bwMode="auto">
          <a:xfrm>
            <a:off x="5410200" y="1687488"/>
            <a:ext cx="2743200" cy="1543050"/>
            <a:chOff x="3408" y="1344"/>
            <a:chExt cx="1728" cy="972"/>
          </a:xfrm>
          <a:solidFill>
            <a:schemeClr val="bg1">
              <a:lumMod val="85000"/>
            </a:schemeClr>
          </a:solidFill>
        </p:grpSpPr>
        <p:sp>
          <p:nvSpPr>
            <p:cNvPr id="7" name="Rectangle 7"/>
            <p:cNvSpPr>
              <a:spLocks noChangeArrowheads="1"/>
            </p:cNvSpPr>
            <p:nvPr/>
          </p:nvSpPr>
          <p:spPr bwMode="auto">
            <a:xfrm>
              <a:off x="3456" y="1344"/>
              <a:ext cx="1536"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电子轨道半径</a:t>
              </a:r>
            </a:p>
          </p:txBody>
        </p:sp>
        <p:sp>
          <p:nvSpPr>
            <p:cNvPr id="8" name="Rectangle 8"/>
            <p:cNvSpPr>
              <a:spLocks noChangeArrowheads="1"/>
            </p:cNvSpPr>
            <p:nvPr/>
          </p:nvSpPr>
          <p:spPr bwMode="auto">
            <a:xfrm>
              <a:off x="3408" y="2016"/>
              <a:ext cx="1728"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用量子条件处理</a:t>
              </a:r>
            </a:p>
          </p:txBody>
        </p:sp>
        <p:sp>
          <p:nvSpPr>
            <p:cNvPr id="9" name="AutoShape 9"/>
            <p:cNvSpPr>
              <a:spLocks noChangeArrowheads="1"/>
            </p:cNvSpPr>
            <p:nvPr/>
          </p:nvSpPr>
          <p:spPr bwMode="auto">
            <a:xfrm>
              <a:off x="4128" y="1728"/>
              <a:ext cx="192" cy="240"/>
            </a:xfrm>
            <a:prstGeom prst="downArrow">
              <a:avLst>
                <a:gd name="adj1" fmla="val 50000"/>
                <a:gd name="adj2" fmla="val 31250"/>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grpSp>
      <p:grpSp>
        <p:nvGrpSpPr>
          <p:cNvPr id="10" name="Group 10"/>
          <p:cNvGrpSpPr>
            <a:grpSpLocks/>
          </p:cNvGrpSpPr>
          <p:nvPr/>
        </p:nvGrpSpPr>
        <p:grpSpPr bwMode="auto">
          <a:xfrm>
            <a:off x="1066800" y="1687488"/>
            <a:ext cx="2743200" cy="1543050"/>
            <a:chOff x="672" y="1344"/>
            <a:chExt cx="1728" cy="972"/>
          </a:xfrm>
          <a:solidFill>
            <a:schemeClr val="bg1">
              <a:lumMod val="85000"/>
            </a:schemeClr>
          </a:solidFill>
        </p:grpSpPr>
        <p:sp>
          <p:nvSpPr>
            <p:cNvPr id="11" name="Rectangle 11"/>
            <p:cNvSpPr>
              <a:spLocks noChangeArrowheads="1"/>
            </p:cNvSpPr>
            <p:nvPr/>
          </p:nvSpPr>
          <p:spPr bwMode="auto">
            <a:xfrm>
              <a:off x="816" y="1344"/>
              <a:ext cx="1498"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电子绕核运动</a:t>
              </a:r>
            </a:p>
          </p:txBody>
        </p:sp>
        <p:sp>
          <p:nvSpPr>
            <p:cNvPr id="12" name="Rectangle 12"/>
            <p:cNvSpPr>
              <a:spLocks noChangeArrowheads="1"/>
            </p:cNvSpPr>
            <p:nvPr/>
          </p:nvSpPr>
          <p:spPr bwMode="auto">
            <a:xfrm>
              <a:off x="672" y="2016"/>
              <a:ext cx="1728"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用经典力学处理</a:t>
              </a:r>
            </a:p>
          </p:txBody>
        </p:sp>
        <p:sp>
          <p:nvSpPr>
            <p:cNvPr id="13" name="AutoShape 13"/>
            <p:cNvSpPr>
              <a:spLocks noChangeArrowheads="1"/>
            </p:cNvSpPr>
            <p:nvPr/>
          </p:nvSpPr>
          <p:spPr bwMode="auto">
            <a:xfrm>
              <a:off x="1392" y="1728"/>
              <a:ext cx="240" cy="240"/>
            </a:xfrm>
            <a:prstGeom prst="downArrow">
              <a:avLst>
                <a:gd name="adj1" fmla="val 50000"/>
                <a:gd name="adj2" fmla="val 25000"/>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grpSp>
      <p:grpSp>
        <p:nvGrpSpPr>
          <p:cNvPr id="14" name="Group 14"/>
          <p:cNvGrpSpPr>
            <a:grpSpLocks/>
          </p:cNvGrpSpPr>
          <p:nvPr/>
        </p:nvGrpSpPr>
        <p:grpSpPr bwMode="auto">
          <a:xfrm>
            <a:off x="2971800" y="2849538"/>
            <a:ext cx="3429000" cy="1755775"/>
            <a:chOff x="1872" y="2112"/>
            <a:chExt cx="2160" cy="1106"/>
          </a:xfrm>
          <a:solidFill>
            <a:schemeClr val="bg1">
              <a:lumMod val="85000"/>
            </a:schemeClr>
          </a:solidFill>
        </p:grpSpPr>
        <p:sp>
          <p:nvSpPr>
            <p:cNvPr id="15" name="Rectangle 15"/>
            <p:cNvSpPr>
              <a:spLocks noChangeArrowheads="1"/>
            </p:cNvSpPr>
            <p:nvPr/>
          </p:nvSpPr>
          <p:spPr bwMode="auto">
            <a:xfrm>
              <a:off x="1872" y="2688"/>
              <a:ext cx="2160" cy="53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属于半经典、半量子的旧量子力学的体系</a:t>
              </a:r>
            </a:p>
          </p:txBody>
        </p:sp>
        <p:sp>
          <p:nvSpPr>
            <p:cNvPr id="16" name="AutoShape 16"/>
            <p:cNvSpPr>
              <a:spLocks noChangeArrowheads="1"/>
            </p:cNvSpPr>
            <p:nvPr/>
          </p:nvSpPr>
          <p:spPr bwMode="auto">
            <a:xfrm rot="10800000">
              <a:off x="2400" y="2112"/>
              <a:ext cx="1008" cy="528"/>
            </a:xfrm>
            <a:custGeom>
              <a:avLst/>
              <a:gdLst>
                <a:gd name="G0" fmla="+- 7144 0 0"/>
                <a:gd name="G1" fmla="+- 9309 0 0"/>
                <a:gd name="G2" fmla="+- 6900 0 0"/>
                <a:gd name="G3" fmla="+- 21600 0 7144"/>
                <a:gd name="G4" fmla="+- 21600 0 9309"/>
                <a:gd name="G5" fmla="*/ G0 21600 G3"/>
                <a:gd name="G6" fmla="*/ G1 21600 G3"/>
                <a:gd name="G7" fmla="*/ G2 G3 21600"/>
                <a:gd name="G8" fmla="*/ 10800 21600 G3"/>
                <a:gd name="G9" fmla="*/ G4 21600 G3"/>
                <a:gd name="G10" fmla="+- 21600 0 G7"/>
                <a:gd name="G11" fmla="+- G5 0 G8"/>
                <a:gd name="G12" fmla="+- G6 0 G8"/>
                <a:gd name="G13" fmla="*/ G12 G7 G11"/>
                <a:gd name="G14" fmla="+- 21600 0 G13"/>
                <a:gd name="G15" fmla="+- G0 0 10800"/>
                <a:gd name="G16" fmla="+- G1 0 10800"/>
                <a:gd name="G17" fmla="*/ G2 G16 G15"/>
                <a:gd name="T0" fmla="*/ 10800 w 21600"/>
                <a:gd name="T1" fmla="*/ 0 h 21600"/>
                <a:gd name="T2" fmla="*/ 0 w 21600"/>
                <a:gd name="T3" fmla="*/ 16137 h 21600"/>
                <a:gd name="T4" fmla="*/ 10800 w 21600"/>
                <a:gd name="T5" fmla="*/ 18365 h 21600"/>
                <a:gd name="T6" fmla="*/ 21600 w 21600"/>
                <a:gd name="T7" fmla="*/ 16137 h 21600"/>
                <a:gd name="T8" fmla="*/ 17694720 60000 65536"/>
                <a:gd name="T9" fmla="*/ 11796480 60000 65536"/>
                <a:gd name="T10" fmla="*/ 5898240 60000 65536"/>
                <a:gd name="T11" fmla="*/ 0 60000 65536"/>
                <a:gd name="T12" fmla="*/ G13 w 21600"/>
                <a:gd name="T13" fmla="*/ G6 h 21600"/>
                <a:gd name="T14" fmla="*/ G14 w 21600"/>
                <a:gd name="T15" fmla="*/ G9 h 21600"/>
              </a:gdLst>
              <a:ahLst/>
              <a:cxnLst>
                <a:cxn ang="T8">
                  <a:pos x="T0" y="T1"/>
                </a:cxn>
                <a:cxn ang="T9">
                  <a:pos x="T2" y="T3"/>
                </a:cxn>
                <a:cxn ang="T10">
                  <a:pos x="T4" y="T5"/>
                </a:cxn>
                <a:cxn ang="T11">
                  <a:pos x="T6" y="T7"/>
                </a:cxn>
              </a:cxnLst>
              <a:rect l="T12" t="T13" r="T14" b="T15"/>
              <a:pathLst>
                <a:path w="21600" h="21600">
                  <a:moveTo>
                    <a:pt x="10800" y="0"/>
                  </a:moveTo>
                  <a:lnTo>
                    <a:pt x="7144" y="6900"/>
                  </a:lnTo>
                  <a:lnTo>
                    <a:pt x="9309" y="6900"/>
                  </a:lnTo>
                  <a:lnTo>
                    <a:pt x="9309" y="13909"/>
                  </a:lnTo>
                  <a:lnTo>
                    <a:pt x="4618" y="13909"/>
                  </a:lnTo>
                  <a:lnTo>
                    <a:pt x="4618" y="10674"/>
                  </a:lnTo>
                  <a:lnTo>
                    <a:pt x="0" y="16137"/>
                  </a:lnTo>
                  <a:lnTo>
                    <a:pt x="4618" y="21600"/>
                  </a:lnTo>
                  <a:lnTo>
                    <a:pt x="4618" y="18365"/>
                  </a:lnTo>
                  <a:lnTo>
                    <a:pt x="16982" y="18365"/>
                  </a:lnTo>
                  <a:lnTo>
                    <a:pt x="16982" y="21600"/>
                  </a:lnTo>
                  <a:lnTo>
                    <a:pt x="21600" y="16137"/>
                  </a:lnTo>
                  <a:lnTo>
                    <a:pt x="16982" y="10674"/>
                  </a:lnTo>
                  <a:lnTo>
                    <a:pt x="16982" y="13909"/>
                  </a:lnTo>
                  <a:lnTo>
                    <a:pt x="12291" y="13909"/>
                  </a:lnTo>
                  <a:lnTo>
                    <a:pt x="12291" y="6900"/>
                  </a:lnTo>
                  <a:lnTo>
                    <a:pt x="14456" y="6900"/>
                  </a:lnTo>
                  <a:close/>
                </a:path>
              </a:pathLst>
            </a:cu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grpSp>
      <p:sp>
        <p:nvSpPr>
          <p:cNvPr id="17" name="Rectangle 17"/>
          <p:cNvSpPr>
            <a:spLocks noChangeArrowheads="1"/>
          </p:cNvSpPr>
          <p:nvPr/>
        </p:nvSpPr>
        <p:spPr bwMode="auto">
          <a:xfrm>
            <a:off x="1143000" y="5364138"/>
            <a:ext cx="2057400" cy="841375"/>
          </a:xfrm>
          <a:prstGeom prst="rect">
            <a:avLst/>
          </a:prstGeom>
          <a:solidFill>
            <a:schemeClr val="bg1">
              <a:lumMod val="85000"/>
            </a:schemeClr>
          </a:solidFill>
          <a:ln>
            <a:noFill/>
          </a:ln>
          <a:effec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玻尔理论的实验验证</a:t>
            </a:r>
          </a:p>
        </p:txBody>
      </p:sp>
      <p:grpSp>
        <p:nvGrpSpPr>
          <p:cNvPr id="18" name="Group 18"/>
          <p:cNvGrpSpPr>
            <a:grpSpLocks/>
          </p:cNvGrpSpPr>
          <p:nvPr/>
        </p:nvGrpSpPr>
        <p:grpSpPr bwMode="auto">
          <a:xfrm>
            <a:off x="3276600" y="5135538"/>
            <a:ext cx="5105400" cy="1162050"/>
            <a:chOff x="2112" y="3360"/>
            <a:chExt cx="3216" cy="732"/>
          </a:xfrm>
          <a:solidFill>
            <a:schemeClr val="bg1">
              <a:lumMod val="85000"/>
            </a:schemeClr>
          </a:solidFill>
        </p:grpSpPr>
        <p:grpSp>
          <p:nvGrpSpPr>
            <p:cNvPr id="19" name="Group 19"/>
            <p:cNvGrpSpPr>
              <a:grpSpLocks/>
            </p:cNvGrpSpPr>
            <p:nvPr/>
          </p:nvGrpSpPr>
          <p:grpSpPr bwMode="auto">
            <a:xfrm>
              <a:off x="3360" y="3360"/>
              <a:ext cx="1968" cy="732"/>
              <a:chOff x="2640" y="3408"/>
              <a:chExt cx="1968" cy="732"/>
            </a:xfrm>
            <a:grpFill/>
          </p:grpSpPr>
          <p:sp>
            <p:nvSpPr>
              <p:cNvPr id="21" name="Rectangle 20"/>
              <p:cNvSpPr>
                <a:spLocks noChangeArrowheads="1"/>
              </p:cNvSpPr>
              <p:nvPr/>
            </p:nvSpPr>
            <p:spPr bwMode="auto">
              <a:xfrm>
                <a:off x="2640" y="3408"/>
                <a:ext cx="672"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光谱</a:t>
                </a:r>
              </a:p>
            </p:txBody>
          </p:sp>
          <p:sp>
            <p:nvSpPr>
              <p:cNvPr id="22" name="Rectangle 21"/>
              <p:cNvSpPr>
                <a:spLocks noChangeArrowheads="1"/>
              </p:cNvSpPr>
              <p:nvPr/>
            </p:nvSpPr>
            <p:spPr bwMode="auto">
              <a:xfrm>
                <a:off x="2640" y="3840"/>
                <a:ext cx="1968" cy="300"/>
              </a:xfrm>
              <a:prstGeom prst="rect">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r>
                  <a:rPr kumimoji="1" lang="zh-CN" altLang="en-US" sz="2400" b="1">
                    <a:solidFill>
                      <a:srgbClr val="000000"/>
                    </a:solidFill>
                    <a:latin typeface="Times New Roman" pitchFamily="18" charset="0"/>
                    <a:ea typeface="华文楷体" panose="02010600040101010101" pitchFamily="2" charset="-122"/>
                  </a:rPr>
                  <a:t>夫兰克</a:t>
                </a:r>
                <a:r>
                  <a:rPr kumimoji="1" lang="en-US" altLang="zh-CN" sz="2400" b="1">
                    <a:solidFill>
                      <a:srgbClr val="000000"/>
                    </a:solidFill>
                    <a:latin typeface="Times New Roman" pitchFamily="18" charset="0"/>
                    <a:ea typeface="华文楷体" panose="02010600040101010101" pitchFamily="2" charset="-122"/>
                  </a:rPr>
                  <a:t>—</a:t>
                </a:r>
                <a:r>
                  <a:rPr kumimoji="1" lang="zh-CN" altLang="en-US" sz="2400" b="1">
                    <a:solidFill>
                      <a:srgbClr val="000000"/>
                    </a:solidFill>
                    <a:latin typeface="Times New Roman" pitchFamily="18" charset="0"/>
                    <a:ea typeface="华文楷体" panose="02010600040101010101" pitchFamily="2" charset="-122"/>
                  </a:rPr>
                  <a:t>赫兹实验</a:t>
                </a:r>
              </a:p>
            </p:txBody>
          </p:sp>
        </p:grpSp>
        <p:sp>
          <p:nvSpPr>
            <p:cNvPr id="20" name="AutoShape 22"/>
            <p:cNvSpPr>
              <a:spLocks noChangeArrowheads="1"/>
            </p:cNvSpPr>
            <p:nvPr/>
          </p:nvSpPr>
          <p:spPr bwMode="auto">
            <a:xfrm>
              <a:off x="2112" y="3696"/>
              <a:ext cx="1152" cy="144"/>
            </a:xfrm>
            <a:prstGeom prst="rightArrow">
              <a:avLst>
                <a:gd name="adj1" fmla="val 50000"/>
                <a:gd name="adj2" fmla="val 200000"/>
              </a:avLst>
            </a:prstGeom>
            <a:grp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ea typeface="华文楷体" panose="02010600040101010101" pitchFamily="2" charset="-122"/>
              </a:endParaRPr>
            </a:p>
          </p:txBody>
        </p:sp>
      </p:grpSp>
      <p:grpSp>
        <p:nvGrpSpPr>
          <p:cNvPr id="23" name="Group 23"/>
          <p:cNvGrpSpPr>
            <a:grpSpLocks/>
          </p:cNvGrpSpPr>
          <p:nvPr/>
        </p:nvGrpSpPr>
        <p:grpSpPr bwMode="auto">
          <a:xfrm>
            <a:off x="0" y="4830738"/>
            <a:ext cx="9178925" cy="76200"/>
            <a:chOff x="-48" y="3168"/>
            <a:chExt cx="5782" cy="48"/>
          </a:xfrm>
          <a:solidFill>
            <a:schemeClr val="bg1">
              <a:lumMod val="85000"/>
            </a:schemeClr>
          </a:solidFill>
        </p:grpSpPr>
        <p:sp>
          <p:nvSpPr>
            <p:cNvPr id="24" name="Line 24"/>
            <p:cNvSpPr>
              <a:spLocks noChangeShapeType="1"/>
            </p:cNvSpPr>
            <p:nvPr/>
          </p:nvSpPr>
          <p:spPr bwMode="auto">
            <a:xfrm>
              <a:off x="-26" y="3168"/>
              <a:ext cx="5760" cy="0"/>
            </a:xfrm>
            <a:prstGeom prst="line">
              <a:avLst/>
            </a:prstGeom>
            <a:grp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25" name="Line 25"/>
            <p:cNvSpPr>
              <a:spLocks noChangeShapeType="1"/>
            </p:cNvSpPr>
            <p:nvPr/>
          </p:nvSpPr>
          <p:spPr bwMode="auto">
            <a:xfrm>
              <a:off x="-48" y="3216"/>
              <a:ext cx="5760" cy="0"/>
            </a:xfrm>
            <a:prstGeom prst="line">
              <a:avLst/>
            </a:prstGeom>
            <a:grpFill/>
            <a:ln w="19050" cap="rnd">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pic>
        <p:nvPicPr>
          <p:cNvPr id="26" name="Picture 27" descr="200542592669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644624"/>
            <a:ext cx="5524500" cy="2219325"/>
          </a:xfrm>
          <a:prstGeom prst="rect">
            <a:avLst/>
          </a:prstGeom>
          <a:solidFill>
            <a:schemeClr val="bg1">
              <a:lumMod val="85000"/>
            </a:schemeClr>
          </a:solidFill>
        </p:spPr>
      </p:pic>
    </p:spTree>
    <p:extLst>
      <p:ext uri="{BB962C8B-B14F-4D97-AF65-F5344CB8AC3E}">
        <p14:creationId xmlns:p14="http://schemas.microsoft.com/office/powerpoint/2010/main" val="220646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up)">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outVertical)">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500"/>
                                        <p:tgtEl>
                                          <p:spTgt spid="1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blinds(horizontal)">
                                      <p:cBhvr>
                                        <p:cTn id="4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7"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7587" name="Rectangle 3"/>
          <p:cNvSpPr>
            <a:spLocks noChangeArrowheads="1"/>
          </p:cNvSpPr>
          <p:nvPr/>
        </p:nvSpPr>
        <p:spPr bwMode="auto">
          <a:xfrm>
            <a:off x="300038" y="765175"/>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一、德布罗意假设</a:t>
            </a:r>
            <a:endParaRPr kumimoji="1" lang="zh-CN" altLang="en-US" b="0">
              <a:solidFill>
                <a:schemeClr val="tx1"/>
              </a:solidFill>
              <a:ea typeface="华文楷体" panose="02010600040101010101" pitchFamily="2" charset="-122"/>
            </a:endParaRPr>
          </a:p>
        </p:txBody>
      </p:sp>
      <p:sp>
        <p:nvSpPr>
          <p:cNvPr id="67588" name="Rectangle 4"/>
          <p:cNvSpPr>
            <a:spLocks noChangeArrowheads="1"/>
          </p:cNvSpPr>
          <p:nvPr/>
        </p:nvSpPr>
        <p:spPr bwMode="auto">
          <a:xfrm>
            <a:off x="323850" y="1238250"/>
            <a:ext cx="84248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         </a:t>
            </a:r>
            <a:r>
              <a:rPr kumimoji="1" lang="en-US" altLang="zh-CN">
                <a:solidFill>
                  <a:srgbClr val="000000"/>
                </a:solidFill>
                <a:ea typeface="华文楷体" panose="02010600040101010101" pitchFamily="2" charset="-122"/>
              </a:rPr>
              <a:t>1924</a:t>
            </a:r>
            <a:r>
              <a:rPr kumimoji="1" lang="zh-CN" altLang="en-US">
                <a:solidFill>
                  <a:srgbClr val="000000"/>
                </a:solidFill>
                <a:ea typeface="华文楷体" panose="02010600040101010101" pitchFamily="2" charset="-122"/>
              </a:rPr>
              <a:t>年</a:t>
            </a:r>
            <a:r>
              <a:rPr kumimoji="1" lang="en-US" altLang="zh-CN">
                <a:solidFill>
                  <a:srgbClr val="000000"/>
                </a:solidFill>
                <a:ea typeface="华文楷体" panose="02010600040101010101" pitchFamily="2" charset="-122"/>
              </a:rPr>
              <a:t>11</a:t>
            </a:r>
            <a:r>
              <a:rPr kumimoji="1" lang="zh-CN" altLang="en-US">
                <a:solidFill>
                  <a:srgbClr val="000000"/>
                </a:solidFill>
                <a:ea typeface="华文楷体" panose="02010600040101010101" pitchFamily="2" charset="-122"/>
              </a:rPr>
              <a:t>月，</a:t>
            </a:r>
            <a:r>
              <a:rPr kumimoji="1" lang="en-US" altLang="zh-CN">
                <a:solidFill>
                  <a:srgbClr val="000000"/>
                </a:solidFill>
                <a:ea typeface="华文楷体" panose="02010600040101010101" pitchFamily="2" charset="-122"/>
              </a:rPr>
              <a:t>32</a:t>
            </a:r>
            <a:r>
              <a:rPr kumimoji="1" lang="zh-CN" altLang="en-US">
                <a:solidFill>
                  <a:srgbClr val="000000"/>
                </a:solidFill>
                <a:ea typeface="华文楷体" panose="02010600040101010101" pitchFamily="2" charset="-122"/>
              </a:rPr>
              <a:t>岁的德布罗意在其博士论文中提出物质粒子具有波粒二象性的假设。</a:t>
            </a:r>
          </a:p>
        </p:txBody>
      </p:sp>
      <p:graphicFrame>
        <p:nvGraphicFramePr>
          <p:cNvPr id="67589" name="Object 5"/>
          <p:cNvGraphicFramePr>
            <a:graphicFrameLocks noChangeAspect="1"/>
          </p:cNvGraphicFramePr>
          <p:nvPr>
            <p:extLst/>
          </p:nvPr>
        </p:nvGraphicFramePr>
        <p:xfrm>
          <a:off x="3708400" y="3762375"/>
          <a:ext cx="762000" cy="603250"/>
        </p:xfrm>
        <a:graphic>
          <a:graphicData uri="http://schemas.openxmlformats.org/presentationml/2006/ole">
            <mc:AlternateContent xmlns:mc="http://schemas.openxmlformats.org/markup-compatibility/2006">
              <mc:Choice xmlns:v="urn:schemas-microsoft-com:vml" Requires="v">
                <p:oleObj spid="_x0000_s34834" name="公式" r:id="rId4" imgW="190417" imgH="152334" progId="Equation.3">
                  <p:embed/>
                </p:oleObj>
              </mc:Choice>
              <mc:Fallback>
                <p:oleObj name="公式" r:id="rId4" imgW="190417" imgH="15233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3762375"/>
                        <a:ext cx="762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6"/>
          <p:cNvGraphicFramePr>
            <a:graphicFrameLocks noChangeAspect="1"/>
          </p:cNvGraphicFramePr>
          <p:nvPr>
            <p:extLst/>
          </p:nvPr>
        </p:nvGraphicFramePr>
        <p:xfrm>
          <a:off x="4427538" y="3486150"/>
          <a:ext cx="2376487" cy="1238250"/>
        </p:xfrm>
        <a:graphic>
          <a:graphicData uri="http://schemas.openxmlformats.org/presentationml/2006/ole">
            <mc:AlternateContent xmlns:mc="http://schemas.openxmlformats.org/markup-compatibility/2006">
              <mc:Choice xmlns:v="urn:schemas-microsoft-com:vml" Requires="v">
                <p:oleObj spid="_x0000_s34835" name="Equation" r:id="rId6" imgW="1015559" imgH="583947" progId="Equation.3">
                  <p:embed/>
                </p:oleObj>
              </mc:Choice>
              <mc:Fallback>
                <p:oleObj name="Equation" r:id="rId6" imgW="1015559" imgH="583947"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7538" y="3486150"/>
                        <a:ext cx="2376487" cy="123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1" name="Text Box 7"/>
          <p:cNvSpPr txBox="1">
            <a:spLocks noChangeArrowheads="1"/>
          </p:cNvSpPr>
          <p:nvPr/>
        </p:nvSpPr>
        <p:spPr bwMode="auto">
          <a:xfrm>
            <a:off x="3565525" y="4765675"/>
            <a:ext cx="5181600" cy="876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80000"/>
              </a:lnSpc>
              <a:spcBef>
                <a:spcPct val="50000"/>
              </a:spcBef>
              <a:buClrTx/>
              <a:buSzTx/>
              <a:buFontTx/>
              <a:buNone/>
            </a:pPr>
            <a:r>
              <a:rPr kumimoji="1" lang="zh-CN" altLang="en-US">
                <a:solidFill>
                  <a:schemeClr val="tx1"/>
                </a:solidFill>
                <a:ea typeface="华文楷体" panose="02010600040101010101" pitchFamily="2" charset="-122"/>
              </a:rPr>
              <a:t>此式称为</a:t>
            </a:r>
            <a:r>
              <a:rPr kumimoji="1" lang="zh-CN" altLang="en-US">
                <a:solidFill>
                  <a:srgbClr val="0000FF"/>
                </a:solidFill>
                <a:ea typeface="华文楷体" panose="02010600040101010101" pitchFamily="2" charset="-122"/>
              </a:rPr>
              <a:t>德布罗意公式</a:t>
            </a:r>
            <a:r>
              <a:rPr kumimoji="1" lang="zh-CN" altLang="en-US">
                <a:solidFill>
                  <a:schemeClr val="tx1"/>
                </a:solidFill>
                <a:ea typeface="华文楷体" panose="02010600040101010101" pitchFamily="2" charset="-122"/>
              </a:rPr>
              <a:t>，这种波称为</a:t>
            </a:r>
          </a:p>
          <a:p>
            <a:pPr hangingPunct="1">
              <a:lnSpc>
                <a:spcPct val="80000"/>
              </a:lnSpc>
              <a:spcBef>
                <a:spcPct val="50000"/>
              </a:spcBef>
              <a:buClrTx/>
              <a:buSzTx/>
              <a:buFontTx/>
              <a:buNone/>
            </a:pPr>
            <a:r>
              <a:rPr kumimoji="1" lang="zh-CN" altLang="en-US">
                <a:solidFill>
                  <a:srgbClr val="0000FF"/>
                </a:solidFill>
                <a:ea typeface="华文楷体" panose="02010600040101010101" pitchFamily="2" charset="-122"/>
              </a:rPr>
              <a:t>德布罗意波或物质波。</a:t>
            </a:r>
          </a:p>
        </p:txBody>
      </p:sp>
      <p:sp>
        <p:nvSpPr>
          <p:cNvPr id="67592" name="Text Box 8"/>
          <p:cNvSpPr txBox="1">
            <a:spLocks noChangeArrowheads="1"/>
          </p:cNvSpPr>
          <p:nvPr/>
        </p:nvSpPr>
        <p:spPr bwMode="auto">
          <a:xfrm>
            <a:off x="395288" y="2022475"/>
            <a:ext cx="820896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90000"/>
              </a:lnSpc>
              <a:spcBef>
                <a:spcPct val="50000"/>
              </a:spcBef>
              <a:buClrTx/>
              <a:buSzTx/>
              <a:buFontTx/>
              <a:buNone/>
            </a:pPr>
            <a:r>
              <a:rPr kumimoji="1" lang="zh-CN" altLang="en-US">
                <a:solidFill>
                  <a:schemeClr val="tx1"/>
                </a:solidFill>
                <a:ea typeface="华文楷体" panose="02010600040101010101" pitchFamily="2" charset="-122"/>
              </a:rPr>
              <a:t>        德布罗意认为，任何运动着的物体都伴随着一种波动，不可能将物体的运动和波的传播分开 ，一方面可以用能量</a:t>
            </a:r>
            <a:r>
              <a:rPr kumimoji="1" lang="en-US" altLang="zh-CN" i="1">
                <a:solidFill>
                  <a:schemeClr val="tx1"/>
                </a:solidFill>
                <a:ea typeface="华文楷体" panose="02010600040101010101" pitchFamily="2" charset="-122"/>
              </a:rPr>
              <a:t>E </a:t>
            </a:r>
            <a:r>
              <a:rPr kumimoji="1" lang="zh-CN" altLang="en-US">
                <a:solidFill>
                  <a:schemeClr val="tx1"/>
                </a:solidFill>
                <a:ea typeface="华文楷体" panose="02010600040101010101" pitchFamily="2" charset="-122"/>
              </a:rPr>
              <a:t>和动量</a:t>
            </a:r>
            <a:r>
              <a:rPr kumimoji="1" lang="en-US" altLang="zh-CN" i="1">
                <a:solidFill>
                  <a:schemeClr val="tx1"/>
                </a:solidFill>
                <a:ea typeface="华文楷体" panose="02010600040101010101" pitchFamily="2" charset="-122"/>
              </a:rPr>
              <a:t>P </a:t>
            </a:r>
            <a:r>
              <a:rPr kumimoji="1" lang="zh-CN" altLang="en-US">
                <a:solidFill>
                  <a:schemeClr val="tx1"/>
                </a:solidFill>
                <a:ea typeface="华文楷体" panose="02010600040101010101" pitchFamily="2" charset="-122"/>
              </a:rPr>
              <a:t>对它作粒子的描述，另一方面也可以用频率</a:t>
            </a:r>
            <a:r>
              <a:rPr kumimoji="1" lang="en-US" altLang="zh-CN" i="1">
                <a:solidFill>
                  <a:schemeClr val="tx1"/>
                </a:solidFill>
                <a:ea typeface="华文楷体" panose="02010600040101010101" pitchFamily="2" charset="-122"/>
              </a:rPr>
              <a:t>ν</a:t>
            </a:r>
            <a:r>
              <a:rPr kumimoji="1" lang="zh-CN" altLang="en-US">
                <a:solidFill>
                  <a:schemeClr val="tx1"/>
                </a:solidFill>
                <a:ea typeface="华文楷体" panose="02010600040101010101" pitchFamily="2" charset="-122"/>
              </a:rPr>
              <a:t>，波长</a:t>
            </a:r>
            <a:r>
              <a:rPr kumimoji="1" lang="en-US" altLang="zh-CN" i="1">
                <a:solidFill>
                  <a:schemeClr val="tx1"/>
                </a:solidFill>
                <a:ea typeface="华文楷体" panose="02010600040101010101" pitchFamily="2" charset="-122"/>
              </a:rPr>
              <a:t>λ</a:t>
            </a:r>
            <a:r>
              <a:rPr kumimoji="1" lang="zh-CN" altLang="en-US">
                <a:solidFill>
                  <a:schemeClr val="tx1"/>
                </a:solidFill>
                <a:ea typeface="华文楷体" panose="02010600040101010101" pitchFamily="2" charset="-122"/>
              </a:rPr>
              <a:t>作波的描述，其关系为：</a:t>
            </a:r>
          </a:p>
        </p:txBody>
      </p:sp>
      <p:sp>
        <p:nvSpPr>
          <p:cNvPr id="67593" name="Rectangle 9"/>
          <p:cNvSpPr>
            <a:spLocks noChangeArrowheads="1"/>
          </p:cNvSpPr>
          <p:nvPr/>
        </p:nvSpPr>
        <p:spPr bwMode="auto">
          <a:xfrm>
            <a:off x="377825" y="5773738"/>
            <a:ext cx="85153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a:solidFill>
                  <a:srgbClr val="000000"/>
                </a:solidFill>
                <a:ea typeface="华文楷体" panose="02010600040101010101" pitchFamily="2" charset="-122"/>
              </a:rPr>
              <a:t>        德布罗意提出</a:t>
            </a:r>
            <a:r>
              <a:rPr kumimoji="1" lang="zh-CN" altLang="en-US">
                <a:solidFill>
                  <a:srgbClr val="0000FF"/>
                </a:solidFill>
                <a:ea typeface="华文楷体" panose="02010600040101010101" pitchFamily="2" charset="-122"/>
              </a:rPr>
              <a:t>所有的物质粒子都具有波粒二象性假设。</a:t>
            </a:r>
            <a:r>
              <a:rPr kumimoji="1" lang="zh-CN" altLang="en-US">
                <a:solidFill>
                  <a:schemeClr val="tx1"/>
                </a:solidFill>
                <a:ea typeface="华文楷体" panose="02010600040101010101" pitchFamily="2" charset="-122"/>
              </a:rPr>
              <a:t>但是我们为什么感觉不到德布罗意所谓的物质波呢？</a:t>
            </a:r>
          </a:p>
        </p:txBody>
      </p:sp>
      <p:grpSp>
        <p:nvGrpSpPr>
          <p:cNvPr id="67594" name="Group 10"/>
          <p:cNvGrpSpPr>
            <a:grpSpLocks/>
          </p:cNvGrpSpPr>
          <p:nvPr/>
        </p:nvGrpSpPr>
        <p:grpSpPr bwMode="auto">
          <a:xfrm>
            <a:off x="1547813" y="3475038"/>
            <a:ext cx="1944687" cy="1177925"/>
            <a:chOff x="831" y="1757"/>
            <a:chExt cx="1316" cy="787"/>
          </a:xfrm>
        </p:grpSpPr>
        <p:grpSp>
          <p:nvGrpSpPr>
            <p:cNvPr id="67595" name="Group 173"/>
            <p:cNvGrpSpPr>
              <a:grpSpLocks/>
            </p:cNvGrpSpPr>
            <p:nvPr/>
          </p:nvGrpSpPr>
          <p:grpSpPr bwMode="auto">
            <a:xfrm>
              <a:off x="831" y="1757"/>
              <a:ext cx="1316" cy="787"/>
              <a:chOff x="483" y="3113"/>
              <a:chExt cx="2177" cy="408"/>
            </a:xfrm>
          </p:grpSpPr>
          <p:sp>
            <p:nvSpPr>
              <p:cNvPr id="67596"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597"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598"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599"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67600" name="Object 16"/>
            <p:cNvGraphicFramePr>
              <a:graphicFrameLocks noChangeAspect="1"/>
            </p:cNvGraphicFramePr>
            <p:nvPr/>
          </p:nvGraphicFramePr>
          <p:xfrm>
            <a:off x="861" y="1805"/>
            <a:ext cx="1248" cy="673"/>
          </p:xfrm>
          <a:graphic>
            <a:graphicData uri="http://schemas.openxmlformats.org/presentationml/2006/ole">
              <mc:AlternateContent xmlns:mc="http://schemas.openxmlformats.org/markup-compatibility/2006">
                <mc:Choice xmlns:v="urn:schemas-microsoft-com:vml" Requires="v">
                  <p:oleObj spid="_x0000_s34836" name="Equation" r:id="rId8" imgW="660113" imgH="469696" progId="Equation.3">
                    <p:embed/>
                  </p:oleObj>
                </mc:Choice>
                <mc:Fallback>
                  <p:oleObj name="Equation" r:id="rId8" imgW="660113" imgH="469696"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1" y="1805"/>
                          <a:ext cx="1248" cy="6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7601" name="Group 17"/>
          <p:cNvGrpSpPr>
            <a:grpSpLocks/>
          </p:cNvGrpSpPr>
          <p:nvPr/>
        </p:nvGrpSpPr>
        <p:grpSpPr bwMode="auto">
          <a:xfrm>
            <a:off x="1404938" y="4732338"/>
            <a:ext cx="2087562" cy="1001712"/>
            <a:chOff x="821" y="2626"/>
            <a:chExt cx="1316" cy="676"/>
          </a:xfrm>
        </p:grpSpPr>
        <p:grpSp>
          <p:nvGrpSpPr>
            <p:cNvPr id="67602" name="Group 173"/>
            <p:cNvGrpSpPr>
              <a:grpSpLocks/>
            </p:cNvGrpSpPr>
            <p:nvPr/>
          </p:nvGrpSpPr>
          <p:grpSpPr bwMode="auto">
            <a:xfrm>
              <a:off x="821" y="2626"/>
              <a:ext cx="1316" cy="664"/>
              <a:chOff x="483" y="3113"/>
              <a:chExt cx="2177" cy="408"/>
            </a:xfrm>
          </p:grpSpPr>
          <p:sp>
            <p:nvSpPr>
              <p:cNvPr id="67603"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04"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05"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06"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67607" name="Object 23"/>
            <p:cNvGraphicFramePr>
              <a:graphicFrameLocks noChangeAspect="1"/>
            </p:cNvGraphicFramePr>
            <p:nvPr/>
          </p:nvGraphicFramePr>
          <p:xfrm>
            <a:off x="884" y="2659"/>
            <a:ext cx="1209" cy="643"/>
          </p:xfrm>
          <a:graphic>
            <a:graphicData uri="http://schemas.openxmlformats.org/presentationml/2006/ole">
              <mc:AlternateContent xmlns:mc="http://schemas.openxmlformats.org/markup-compatibility/2006">
                <mc:Choice xmlns:v="urn:schemas-microsoft-com:vml" Requires="v">
                  <p:oleObj spid="_x0000_s34837" name="Equation" r:id="rId10" imgW="800100" imgH="419100" progId="Equation.3">
                    <p:embed/>
                  </p:oleObj>
                </mc:Choice>
                <mc:Fallback>
                  <p:oleObj name="Equation" r:id="rId10" imgW="8001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4" y="2659"/>
                          <a:ext cx="1209" cy="64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7608" name="Group 24"/>
          <p:cNvGrpSpPr>
            <a:grpSpLocks/>
          </p:cNvGrpSpPr>
          <p:nvPr/>
        </p:nvGrpSpPr>
        <p:grpSpPr bwMode="auto">
          <a:xfrm>
            <a:off x="1979613" y="188913"/>
            <a:ext cx="5402262" cy="600075"/>
            <a:chOff x="1156" y="96"/>
            <a:chExt cx="3176" cy="439"/>
          </a:xfrm>
        </p:grpSpPr>
        <p:grpSp>
          <p:nvGrpSpPr>
            <p:cNvPr id="67609" name="Group 32"/>
            <p:cNvGrpSpPr>
              <a:grpSpLocks/>
            </p:cNvGrpSpPr>
            <p:nvPr/>
          </p:nvGrpSpPr>
          <p:grpSpPr bwMode="auto">
            <a:xfrm>
              <a:off x="1156" y="96"/>
              <a:ext cx="3176" cy="431"/>
              <a:chOff x="1450" y="7"/>
              <a:chExt cx="3039" cy="401"/>
            </a:xfrm>
          </p:grpSpPr>
          <p:sp>
            <p:nvSpPr>
              <p:cNvPr id="67610"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11"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12"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67613"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67614" name="Text Box 30"/>
            <p:cNvSpPr txBox="1">
              <a:spLocks noChangeArrowheads="1"/>
            </p:cNvSpPr>
            <p:nvPr/>
          </p:nvSpPr>
          <p:spPr bwMode="auto">
            <a:xfrm>
              <a:off x="1275" y="155"/>
              <a:ext cx="301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sz="2800" dirty="0" smtClean="0">
                  <a:solidFill>
                    <a:schemeClr val="tx1"/>
                  </a:solidFill>
                  <a:ea typeface="华文楷体" panose="02010600040101010101" pitchFamily="2" charset="-122"/>
                </a:rPr>
                <a:t>19.5  </a:t>
              </a:r>
              <a:r>
                <a:rPr kumimoji="1" lang="zh-CN" altLang="en-US" sz="2800" dirty="0" smtClean="0">
                  <a:solidFill>
                    <a:schemeClr val="tx1"/>
                  </a:solidFill>
                  <a:ea typeface="华文楷体" panose="02010600040101010101" pitchFamily="2" charset="-122"/>
                </a:rPr>
                <a:t>实物粒子的波粒二象性</a:t>
              </a:r>
              <a:endParaRPr kumimoji="1" lang="zh-CN" altLang="en-US" sz="2800" dirty="0">
                <a:solidFill>
                  <a:schemeClr val="tx1"/>
                </a:solidFill>
                <a:ea typeface="华文楷体" panose="02010600040101010101" pitchFamily="2" charset="-122"/>
              </a:endParaRPr>
            </a:p>
          </p:txBody>
        </p:sp>
      </p:grpSp>
    </p:spTree>
    <p:extLst>
      <p:ext uri="{BB962C8B-B14F-4D97-AF65-F5344CB8AC3E}">
        <p14:creationId xmlns:p14="http://schemas.microsoft.com/office/powerpoint/2010/main" val="254182544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Effect transition="in" filter="wipe(left)">
                                      <p:cBhvr>
                                        <p:cTn id="7" dur="500"/>
                                        <p:tgtEl>
                                          <p:spTgt spid="675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7588">
                                            <p:txEl>
                                              <p:pRg st="0" end="0"/>
                                            </p:txEl>
                                          </p:spTgt>
                                        </p:tgtEl>
                                        <p:attrNameLst>
                                          <p:attrName>style.visibility</p:attrName>
                                        </p:attrNameLst>
                                      </p:cBhvr>
                                      <p:to>
                                        <p:strVal val="visible"/>
                                      </p:to>
                                    </p:set>
                                    <p:animEffect transition="in" filter="wipe(left)">
                                      <p:cBhvr>
                                        <p:cTn id="12" dur="500"/>
                                        <p:tgtEl>
                                          <p:spTgt spid="6758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7592"/>
                                        </p:tgtEl>
                                        <p:attrNameLst>
                                          <p:attrName>style.visibility</p:attrName>
                                        </p:attrNameLst>
                                      </p:cBhvr>
                                      <p:to>
                                        <p:strVal val="visible"/>
                                      </p:to>
                                    </p:set>
                                    <p:animEffect transition="in" filter="wipe(left)">
                                      <p:cBhvr>
                                        <p:cTn id="17" dur="500"/>
                                        <p:tgtEl>
                                          <p:spTgt spid="675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7594"/>
                                        </p:tgtEl>
                                        <p:attrNameLst>
                                          <p:attrName>style.visibility</p:attrName>
                                        </p:attrNameLst>
                                      </p:cBhvr>
                                      <p:to>
                                        <p:strVal val="visible"/>
                                      </p:to>
                                    </p:set>
                                    <p:animEffect transition="in" filter="wipe(left)">
                                      <p:cBhvr>
                                        <p:cTn id="22" dur="500"/>
                                        <p:tgtEl>
                                          <p:spTgt spid="675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7589"/>
                                        </p:tgtEl>
                                        <p:attrNameLst>
                                          <p:attrName>style.visibility</p:attrName>
                                        </p:attrNameLst>
                                      </p:cBhvr>
                                      <p:to>
                                        <p:strVal val="visible"/>
                                      </p:to>
                                    </p:set>
                                    <p:animEffect transition="in" filter="wipe(left)">
                                      <p:cBhvr>
                                        <p:cTn id="27" dur="500"/>
                                        <p:tgtEl>
                                          <p:spTgt spid="67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7590"/>
                                        </p:tgtEl>
                                        <p:attrNameLst>
                                          <p:attrName>style.visibility</p:attrName>
                                        </p:attrNameLst>
                                      </p:cBhvr>
                                      <p:to>
                                        <p:strVal val="visible"/>
                                      </p:to>
                                    </p:set>
                                    <p:animEffect transition="in" filter="wipe(left)">
                                      <p:cBhvr>
                                        <p:cTn id="32" dur="500"/>
                                        <p:tgtEl>
                                          <p:spTgt spid="675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7601"/>
                                        </p:tgtEl>
                                        <p:attrNameLst>
                                          <p:attrName>style.visibility</p:attrName>
                                        </p:attrNameLst>
                                      </p:cBhvr>
                                      <p:to>
                                        <p:strVal val="visible"/>
                                      </p:to>
                                    </p:set>
                                    <p:animEffect transition="in" filter="wipe(left)">
                                      <p:cBhvr>
                                        <p:cTn id="37" dur="500"/>
                                        <p:tgtEl>
                                          <p:spTgt spid="676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591"/>
                                        </p:tgtEl>
                                        <p:attrNameLst>
                                          <p:attrName>style.visibility</p:attrName>
                                        </p:attrNameLst>
                                      </p:cBhvr>
                                      <p:to>
                                        <p:strVal val="visible"/>
                                      </p:to>
                                    </p:set>
                                    <p:animEffect transition="in" filter="wipe(left)">
                                      <p:cBhvr>
                                        <p:cTn id="42" dur="500"/>
                                        <p:tgtEl>
                                          <p:spTgt spid="675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7593">
                                            <p:txEl>
                                              <p:pRg st="0" end="0"/>
                                            </p:txEl>
                                          </p:spTgt>
                                        </p:tgtEl>
                                        <p:attrNameLst>
                                          <p:attrName>style.visibility</p:attrName>
                                        </p:attrNameLst>
                                      </p:cBhvr>
                                      <p:to>
                                        <p:strVal val="visible"/>
                                      </p:to>
                                    </p:set>
                                    <p:animEffect transition="in" filter="wipe(left)">
                                      <p:cBhvr>
                                        <p:cTn id="47" dur="500"/>
                                        <p:tgtEl>
                                          <p:spTgt spid="675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67588" grpId="0" build="p" autoUpdateAnimBg="0"/>
      <p:bldP spid="67591" grpId="0" autoUpdateAnimBg="0"/>
      <p:bldP spid="67592" grpId="0" autoUpdateAnimBg="0"/>
      <p:bldP spid="6759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pic>
        <p:nvPicPr>
          <p:cNvPr id="65539" name="Picture 3" descr="debuluoyi2"/>
          <p:cNvPicPr>
            <a:picLocks noChangeAspect="1" noChangeArrowheads="1"/>
          </p:cNvPicPr>
          <p:nvPr/>
        </p:nvPicPr>
        <p:blipFill>
          <a:blip r:embed="rId3">
            <a:extLst>
              <a:ext uri="{28A0092B-C50C-407E-A947-70E740481C1C}">
                <a14:useLocalDpi xmlns:a14="http://schemas.microsoft.com/office/drawing/2010/main" val="0"/>
              </a:ext>
            </a:extLst>
          </a:blip>
          <a:srcRect b="13182"/>
          <a:stretch>
            <a:fillRect/>
          </a:stretch>
        </p:blipFill>
        <p:spPr bwMode="auto">
          <a:xfrm>
            <a:off x="7204869" y="404813"/>
            <a:ext cx="1703387" cy="2087562"/>
          </a:xfrm>
          <a:prstGeom prst="rect">
            <a:avLst/>
          </a:prstGeom>
          <a:noFill/>
          <a:extLst>
            <a:ext uri="{909E8E84-426E-40DD-AFC4-6F175D3DCCD1}">
              <a14:hiddenFill xmlns:a14="http://schemas.microsoft.com/office/drawing/2010/main">
                <a:solidFill>
                  <a:srgbClr val="FFFFFF"/>
                </a:solidFill>
              </a14:hiddenFill>
            </a:ext>
          </a:extLst>
        </p:spPr>
      </p:pic>
      <p:sp>
        <p:nvSpPr>
          <p:cNvPr id="65540" name="Rectangle 4"/>
          <p:cNvSpPr>
            <a:spLocks noChangeArrowheads="1"/>
          </p:cNvSpPr>
          <p:nvPr/>
        </p:nvSpPr>
        <p:spPr bwMode="auto">
          <a:xfrm>
            <a:off x="250825" y="137775"/>
            <a:ext cx="709136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a:lnSpc>
                <a:spcPct val="130000"/>
              </a:lnSpc>
              <a:buClrTx/>
              <a:buSzTx/>
              <a:buFontTx/>
              <a:buNone/>
            </a:pPr>
            <a:r>
              <a:rPr kumimoji="1" lang="zh-CN" altLang="en-US" sz="2000" dirty="0">
                <a:solidFill>
                  <a:schemeClr val="tx1"/>
                </a:solidFill>
                <a:ea typeface="华文楷体" panose="02010600040101010101" pitchFamily="2" charset="-122"/>
              </a:rPr>
              <a:t>         路易</a:t>
            </a:r>
            <a:r>
              <a:rPr kumimoji="1" lang="en-US" altLang="zh-CN" sz="2000" dirty="0">
                <a:solidFill>
                  <a:schemeClr val="tx1"/>
                </a:solidFill>
                <a:ea typeface="华文楷体" panose="02010600040101010101" pitchFamily="2" charset="-122"/>
              </a:rPr>
              <a:t>·</a:t>
            </a:r>
            <a:r>
              <a:rPr kumimoji="1" lang="zh-CN" altLang="en-US" sz="2000" dirty="0">
                <a:solidFill>
                  <a:schemeClr val="tx1"/>
                </a:solidFill>
                <a:ea typeface="华文楷体" panose="02010600040101010101" pitchFamily="2" charset="-122"/>
              </a:rPr>
              <a:t>维克多</a:t>
            </a:r>
            <a:r>
              <a:rPr kumimoji="1" lang="en-US" altLang="zh-CN" sz="2000" dirty="0">
                <a:solidFill>
                  <a:schemeClr val="tx1"/>
                </a:solidFill>
                <a:ea typeface="华文楷体" panose="02010600040101010101" pitchFamily="2" charset="-122"/>
              </a:rPr>
              <a:t>·</a:t>
            </a:r>
            <a:r>
              <a:rPr kumimoji="1" lang="zh-CN" altLang="en-US" sz="2000" dirty="0">
                <a:solidFill>
                  <a:schemeClr val="tx1"/>
                </a:solidFill>
                <a:ea typeface="华文楷体" panose="02010600040101010101" pitchFamily="2" charset="-122"/>
              </a:rPr>
              <a:t>德布罗意（</a:t>
            </a:r>
            <a:r>
              <a:rPr kumimoji="1" lang="en-US" altLang="zh-CN" sz="2000" dirty="0">
                <a:solidFill>
                  <a:schemeClr val="tx1"/>
                </a:solidFill>
                <a:ea typeface="华文楷体" panose="02010600040101010101" pitchFamily="2" charset="-122"/>
              </a:rPr>
              <a:t>1892-1987</a:t>
            </a:r>
            <a:r>
              <a:rPr kumimoji="1" lang="zh-CN" altLang="en-US" sz="2000" dirty="0">
                <a:solidFill>
                  <a:schemeClr val="tx1"/>
                </a:solidFill>
                <a:ea typeface="华文楷体" panose="02010600040101010101" pitchFamily="2" charset="-122"/>
              </a:rPr>
              <a:t>）法国著名理论物理学家，</a:t>
            </a:r>
            <a:r>
              <a:rPr kumimoji="1" lang="en-US" altLang="zh-CN" sz="2000" dirty="0">
                <a:solidFill>
                  <a:schemeClr val="tx1"/>
                </a:solidFill>
                <a:ea typeface="华文楷体" panose="02010600040101010101" pitchFamily="2" charset="-122"/>
              </a:rPr>
              <a:t>1929</a:t>
            </a:r>
            <a:r>
              <a:rPr kumimoji="1" lang="zh-CN" altLang="en-US" sz="2000" dirty="0">
                <a:solidFill>
                  <a:schemeClr val="tx1"/>
                </a:solidFill>
                <a:ea typeface="华文楷体" panose="02010600040101010101" pitchFamily="2" charset="-122"/>
              </a:rPr>
              <a:t>年诺贝尔物理学奖获得者，波动力学的创始人，物质波理论的创立者，量子力学的奠基人之一。由于德布罗意的杰出贡献，</a:t>
            </a:r>
            <a:r>
              <a:rPr kumimoji="1" lang="en-US" altLang="zh-CN" sz="2000" dirty="0">
                <a:solidFill>
                  <a:schemeClr val="tx1"/>
                </a:solidFill>
                <a:ea typeface="华文楷体" panose="02010600040101010101" pitchFamily="2" charset="-122"/>
              </a:rPr>
              <a:t>1952</a:t>
            </a:r>
            <a:r>
              <a:rPr kumimoji="1" lang="zh-CN" altLang="en-US" sz="2000" dirty="0">
                <a:solidFill>
                  <a:schemeClr val="tx1"/>
                </a:solidFill>
                <a:ea typeface="华文楷体" panose="02010600040101010101" pitchFamily="2" charset="-122"/>
              </a:rPr>
              <a:t>年联合国教科文组织授予他一级卡琳加奖，</a:t>
            </a:r>
            <a:r>
              <a:rPr kumimoji="1" lang="en-US" altLang="zh-CN" sz="2000" dirty="0">
                <a:solidFill>
                  <a:schemeClr val="tx1"/>
                </a:solidFill>
                <a:ea typeface="华文楷体" panose="02010600040101010101" pitchFamily="2" charset="-122"/>
              </a:rPr>
              <a:t>1956</a:t>
            </a:r>
            <a:r>
              <a:rPr kumimoji="1" lang="zh-CN" altLang="en-US" sz="2000" dirty="0">
                <a:solidFill>
                  <a:schemeClr val="tx1"/>
                </a:solidFill>
                <a:ea typeface="华文楷体" panose="02010600040101010101" pitchFamily="2" charset="-122"/>
              </a:rPr>
              <a:t>年获法国家科学研究中心的金质奖章。德布罗意于</a:t>
            </a:r>
            <a:r>
              <a:rPr kumimoji="1" lang="en-US" altLang="zh-CN" sz="2000" dirty="0">
                <a:solidFill>
                  <a:schemeClr val="tx1"/>
                </a:solidFill>
                <a:ea typeface="华文楷体" panose="02010600040101010101" pitchFamily="2" charset="-122"/>
              </a:rPr>
              <a:t>1933</a:t>
            </a:r>
            <a:r>
              <a:rPr kumimoji="1" lang="zh-CN" altLang="en-US" sz="2000" dirty="0">
                <a:solidFill>
                  <a:schemeClr val="tx1"/>
                </a:solidFill>
                <a:ea typeface="华文楷体" panose="02010600040101010101" pitchFamily="2" charset="-122"/>
              </a:rPr>
              <a:t>年当选为法国科学院院士。他是华沙大学、雅典大学等六所著名大学的荣誉博士，是欧、美、印度等</a:t>
            </a:r>
            <a:r>
              <a:rPr kumimoji="1" lang="en-US" altLang="zh-CN" sz="2000" dirty="0">
                <a:solidFill>
                  <a:schemeClr val="tx1"/>
                </a:solidFill>
                <a:ea typeface="华文楷体" panose="02010600040101010101" pitchFamily="2" charset="-122"/>
              </a:rPr>
              <a:t>18</a:t>
            </a:r>
            <a:r>
              <a:rPr kumimoji="1" lang="zh-CN" altLang="en-US" sz="2000" dirty="0">
                <a:solidFill>
                  <a:schemeClr val="tx1"/>
                </a:solidFill>
                <a:ea typeface="华文楷体" panose="02010600040101010101" pitchFamily="2" charset="-122"/>
              </a:rPr>
              <a:t>个科学院院士。   </a:t>
            </a:r>
          </a:p>
        </p:txBody>
      </p:sp>
      <p:sp>
        <p:nvSpPr>
          <p:cNvPr id="65541" name="Rectangle 5"/>
          <p:cNvSpPr>
            <a:spLocks noChangeArrowheads="1"/>
          </p:cNvSpPr>
          <p:nvPr/>
        </p:nvSpPr>
        <p:spPr bwMode="auto">
          <a:xfrm>
            <a:off x="250825" y="2924175"/>
            <a:ext cx="8642350" cy="35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30000"/>
              </a:lnSpc>
              <a:buClrTx/>
              <a:buSzTx/>
              <a:buFontTx/>
              <a:buNone/>
            </a:pPr>
            <a:r>
              <a:rPr kumimoji="1" lang="zh-CN" altLang="en-US" sz="2000" dirty="0">
                <a:solidFill>
                  <a:schemeClr val="tx1"/>
                </a:solidFill>
                <a:ea typeface="华文楷体" panose="02010600040101010101" pitchFamily="2" charset="-122"/>
              </a:rPr>
              <a:t>         德布罗意 </a:t>
            </a:r>
            <a:r>
              <a:rPr kumimoji="1" lang="en-US" altLang="zh-CN" sz="2000" dirty="0">
                <a:solidFill>
                  <a:schemeClr val="tx1"/>
                </a:solidFill>
                <a:ea typeface="华文楷体" panose="02010600040101010101" pitchFamily="2" charset="-122"/>
              </a:rPr>
              <a:t>1892</a:t>
            </a:r>
            <a:r>
              <a:rPr kumimoji="1" lang="zh-CN" altLang="en-US" sz="2000" dirty="0">
                <a:solidFill>
                  <a:schemeClr val="tx1"/>
                </a:solidFill>
                <a:ea typeface="华文楷体" panose="02010600040101010101" pitchFamily="2" charset="-122"/>
              </a:rPr>
              <a:t>年</a:t>
            </a:r>
            <a:r>
              <a:rPr kumimoji="1" lang="en-US" altLang="zh-CN" sz="2000" dirty="0">
                <a:solidFill>
                  <a:schemeClr val="tx1"/>
                </a:solidFill>
                <a:ea typeface="华文楷体" panose="02010600040101010101" pitchFamily="2" charset="-122"/>
              </a:rPr>
              <a:t>8</a:t>
            </a:r>
            <a:r>
              <a:rPr kumimoji="1" lang="zh-CN" altLang="en-US" sz="2000" dirty="0">
                <a:solidFill>
                  <a:schemeClr val="tx1"/>
                </a:solidFill>
                <a:ea typeface="华文楷体" panose="02010600040101010101" pitchFamily="2" charset="-122"/>
              </a:rPr>
              <a:t>月</a:t>
            </a:r>
            <a:r>
              <a:rPr kumimoji="1" lang="en-US" altLang="zh-CN" sz="2000" dirty="0">
                <a:solidFill>
                  <a:schemeClr val="tx1"/>
                </a:solidFill>
                <a:ea typeface="华文楷体" panose="02010600040101010101" pitchFamily="2" charset="-122"/>
              </a:rPr>
              <a:t>15</a:t>
            </a:r>
            <a:r>
              <a:rPr kumimoji="1" lang="zh-CN" altLang="en-US" sz="2000" dirty="0">
                <a:solidFill>
                  <a:schemeClr val="tx1"/>
                </a:solidFill>
                <a:ea typeface="华文楷体" panose="02010600040101010101" pitchFamily="2" charset="-122"/>
              </a:rPr>
              <a:t>日出生于法国塞纳河畔 ，他的父亲是世袭的公爵，德布罗意家族成员都有王子封号。</a:t>
            </a:r>
            <a:r>
              <a:rPr kumimoji="1" lang="en-US" altLang="zh-CN" sz="2000" dirty="0">
                <a:solidFill>
                  <a:schemeClr val="tx1"/>
                </a:solidFill>
                <a:ea typeface="华文楷体" panose="02010600040101010101" pitchFamily="2" charset="-122"/>
              </a:rPr>
              <a:t>1909</a:t>
            </a:r>
            <a:r>
              <a:rPr kumimoji="1" lang="zh-CN" altLang="en-US" sz="2000" dirty="0">
                <a:solidFill>
                  <a:schemeClr val="tx1"/>
                </a:solidFill>
                <a:ea typeface="华文楷体" panose="02010600040101010101" pitchFamily="2" charset="-122"/>
              </a:rPr>
              <a:t>年中学毕业。</a:t>
            </a:r>
            <a:r>
              <a:rPr kumimoji="1" lang="en-US" altLang="zh-CN" sz="2000" dirty="0">
                <a:solidFill>
                  <a:schemeClr val="tx1"/>
                </a:solidFill>
                <a:ea typeface="华文楷体" panose="02010600040101010101" pitchFamily="2" charset="-122"/>
              </a:rPr>
              <a:t>1910</a:t>
            </a:r>
            <a:r>
              <a:rPr kumimoji="1" lang="zh-CN" altLang="en-US" sz="2000" dirty="0">
                <a:solidFill>
                  <a:schemeClr val="tx1"/>
                </a:solidFill>
                <a:ea typeface="华文楷体" panose="02010600040101010101" pitchFamily="2" charset="-122"/>
              </a:rPr>
              <a:t>年获巴黎大学文学学士学位后，他又攻读了理论物理学位。</a:t>
            </a:r>
            <a:r>
              <a:rPr kumimoji="1" lang="en-US" altLang="zh-CN" sz="2000" dirty="0">
                <a:solidFill>
                  <a:schemeClr val="tx1"/>
                </a:solidFill>
                <a:ea typeface="华文楷体" panose="02010600040101010101" pitchFamily="2" charset="-122"/>
              </a:rPr>
              <a:t>1913</a:t>
            </a:r>
            <a:r>
              <a:rPr kumimoji="1" lang="zh-CN" altLang="en-US" sz="2000" dirty="0">
                <a:solidFill>
                  <a:schemeClr val="tx1"/>
                </a:solidFill>
                <a:ea typeface="华文楷体" panose="02010600040101010101" pitchFamily="2" charset="-122"/>
              </a:rPr>
              <a:t>年获理学士学位，</a:t>
            </a:r>
            <a:r>
              <a:rPr kumimoji="1" lang="en-US" altLang="zh-CN" sz="2000" dirty="0">
                <a:solidFill>
                  <a:schemeClr val="tx1"/>
                </a:solidFill>
                <a:ea typeface="华文楷体" panose="02010600040101010101" pitchFamily="2" charset="-122"/>
              </a:rPr>
              <a:t>1923</a:t>
            </a:r>
            <a:r>
              <a:rPr kumimoji="1" lang="zh-CN" altLang="en-US" sz="2000" dirty="0">
                <a:solidFill>
                  <a:schemeClr val="tx1"/>
                </a:solidFill>
                <a:ea typeface="华文楷体" panose="02010600040101010101" pitchFamily="2" charset="-122"/>
              </a:rPr>
              <a:t>年</a:t>
            </a:r>
            <a:r>
              <a:rPr kumimoji="1" lang="en-US" altLang="zh-CN" sz="2000" dirty="0">
                <a:solidFill>
                  <a:schemeClr val="tx1"/>
                </a:solidFill>
                <a:ea typeface="华文楷体" panose="02010600040101010101" pitchFamily="2" charset="-122"/>
              </a:rPr>
              <a:t>9</a:t>
            </a:r>
            <a:r>
              <a:rPr kumimoji="1" lang="zh-CN" altLang="en-US" sz="2000" dirty="0">
                <a:solidFill>
                  <a:schemeClr val="tx1"/>
                </a:solidFill>
                <a:ea typeface="华文楷体" panose="02010600040101010101" pitchFamily="2" charset="-122"/>
              </a:rPr>
              <a:t>月和</a:t>
            </a:r>
            <a:r>
              <a:rPr kumimoji="1" lang="en-US" altLang="zh-CN" sz="2000" dirty="0">
                <a:solidFill>
                  <a:schemeClr val="tx1"/>
                </a:solidFill>
                <a:ea typeface="华文楷体" panose="02010600040101010101" pitchFamily="2" charset="-122"/>
              </a:rPr>
              <a:t>10</a:t>
            </a:r>
            <a:r>
              <a:rPr kumimoji="1" lang="zh-CN" altLang="en-US" sz="2000" dirty="0">
                <a:solidFill>
                  <a:schemeClr val="tx1"/>
                </a:solidFill>
                <a:ea typeface="华文楷体" panose="02010600040101010101" pitchFamily="2" charset="-122"/>
              </a:rPr>
              <a:t>月，德布罗意发表了三篇关于物质波的论文，创立了物质波理论。</a:t>
            </a:r>
            <a:r>
              <a:rPr kumimoji="1" lang="zh-CN" altLang="en-US" dirty="0">
                <a:solidFill>
                  <a:schemeClr val="tx1"/>
                </a:solidFill>
                <a:ea typeface="华文楷体" panose="02010600040101010101" pitchFamily="2" charset="-122"/>
              </a:rPr>
              <a:t> </a:t>
            </a:r>
            <a:r>
              <a:rPr kumimoji="1" lang="en-US" altLang="zh-CN" sz="2000" dirty="0">
                <a:solidFill>
                  <a:schemeClr val="tx1"/>
                </a:solidFill>
                <a:ea typeface="华文楷体" panose="02010600040101010101" pitchFamily="2" charset="-122"/>
              </a:rPr>
              <a:t>1924</a:t>
            </a:r>
            <a:r>
              <a:rPr kumimoji="1" lang="zh-CN" altLang="en-US" sz="2000" dirty="0">
                <a:solidFill>
                  <a:schemeClr val="tx1"/>
                </a:solidFill>
                <a:ea typeface="华文楷体" panose="02010600040101010101" pitchFamily="2" charset="-122"/>
              </a:rPr>
              <a:t>年</a:t>
            </a:r>
            <a:r>
              <a:rPr kumimoji="1" lang="en-US" altLang="zh-CN" sz="2000" dirty="0">
                <a:solidFill>
                  <a:schemeClr val="tx1"/>
                </a:solidFill>
                <a:ea typeface="华文楷体" panose="02010600040101010101" pitchFamily="2" charset="-122"/>
              </a:rPr>
              <a:t>11</a:t>
            </a:r>
            <a:r>
              <a:rPr kumimoji="1" lang="zh-CN" altLang="en-US" sz="2000" dirty="0">
                <a:solidFill>
                  <a:schemeClr val="tx1"/>
                </a:solidFill>
                <a:ea typeface="华文楷体" panose="02010600040101010101" pitchFamily="2" charset="-122"/>
              </a:rPr>
              <a:t>月他以题为</a:t>
            </a:r>
            <a:r>
              <a:rPr kumimoji="1" lang="en-US" altLang="zh-CN" sz="2000" dirty="0">
                <a:solidFill>
                  <a:schemeClr val="tx1"/>
                </a:solidFill>
                <a:ea typeface="华文楷体" panose="02010600040101010101" pitchFamily="2" charset="-122"/>
              </a:rPr>
              <a:t>《</a:t>
            </a:r>
            <a:r>
              <a:rPr kumimoji="1" lang="zh-CN" altLang="en-US" sz="2000" dirty="0">
                <a:solidFill>
                  <a:schemeClr val="tx1"/>
                </a:solidFill>
                <a:ea typeface="华文楷体" panose="02010600040101010101" pitchFamily="2" charset="-122"/>
              </a:rPr>
              <a:t>量子理论的研究</a:t>
            </a:r>
            <a:r>
              <a:rPr kumimoji="1" lang="en-US" altLang="zh-CN" sz="2000" dirty="0">
                <a:solidFill>
                  <a:schemeClr val="tx1"/>
                </a:solidFill>
                <a:ea typeface="华文楷体" panose="02010600040101010101" pitchFamily="2" charset="-122"/>
              </a:rPr>
              <a:t>》</a:t>
            </a:r>
            <a:r>
              <a:rPr kumimoji="1" lang="zh-CN" altLang="en-US" sz="2000" dirty="0">
                <a:solidFill>
                  <a:schemeClr val="tx1"/>
                </a:solidFill>
                <a:ea typeface="华文楷体" panose="02010600040101010101" pitchFamily="2" charset="-122"/>
              </a:rPr>
              <a:t>的论文通过博士论文答辩，获得博士学位。</a:t>
            </a:r>
            <a:r>
              <a:rPr kumimoji="1" lang="zh-CN" altLang="en-US" dirty="0">
                <a:solidFill>
                  <a:schemeClr val="tx1"/>
                </a:solidFill>
                <a:ea typeface="华文楷体" panose="02010600040101010101" pitchFamily="2" charset="-122"/>
              </a:rPr>
              <a:t> </a:t>
            </a:r>
            <a:r>
              <a:rPr kumimoji="1" lang="en-US" altLang="zh-CN" sz="2000" dirty="0">
                <a:solidFill>
                  <a:srgbClr val="0000FF"/>
                </a:solidFill>
                <a:ea typeface="华文楷体" panose="02010600040101010101" pitchFamily="2" charset="-122"/>
              </a:rPr>
              <a:t>1929</a:t>
            </a:r>
            <a:r>
              <a:rPr kumimoji="1" lang="zh-CN" altLang="en-US" sz="2000" dirty="0">
                <a:solidFill>
                  <a:srgbClr val="0000FF"/>
                </a:solidFill>
                <a:ea typeface="华文楷体" panose="02010600040101010101" pitchFamily="2" charset="-122"/>
              </a:rPr>
              <a:t>年获诺贝尔物理学奖</a:t>
            </a:r>
            <a:r>
              <a:rPr kumimoji="1" lang="zh-CN" altLang="en-US" sz="2000" dirty="0">
                <a:solidFill>
                  <a:schemeClr val="tx1"/>
                </a:solidFill>
                <a:ea typeface="华文楷体" panose="02010600040101010101" pitchFamily="2" charset="-122"/>
              </a:rPr>
              <a:t>。</a:t>
            </a:r>
            <a:r>
              <a:rPr kumimoji="1" lang="en-US" altLang="zh-CN" sz="2000" dirty="0">
                <a:solidFill>
                  <a:schemeClr val="tx1"/>
                </a:solidFill>
                <a:ea typeface="华文楷体" panose="02010600040101010101" pitchFamily="2" charset="-122"/>
              </a:rPr>
              <a:t>1928</a:t>
            </a:r>
            <a:r>
              <a:rPr kumimoji="1" lang="zh-CN" altLang="en-US" sz="2000" dirty="0">
                <a:solidFill>
                  <a:schemeClr val="tx1"/>
                </a:solidFill>
                <a:ea typeface="华文楷体" panose="02010600040101010101" pitchFamily="2" charset="-122"/>
              </a:rPr>
              <a:t>年被聘为新建立的巴黎大学享利</a:t>
            </a:r>
            <a:r>
              <a:rPr kumimoji="1" lang="en-US" altLang="zh-CN" sz="2000" dirty="0">
                <a:solidFill>
                  <a:schemeClr val="tx1"/>
                </a:solidFill>
                <a:ea typeface="华文楷体" panose="02010600040101010101" pitchFamily="2" charset="-122"/>
              </a:rPr>
              <a:t>·</a:t>
            </a:r>
            <a:r>
              <a:rPr kumimoji="1" lang="zh-CN" altLang="en-US" sz="2000" dirty="0">
                <a:solidFill>
                  <a:schemeClr val="tx1"/>
                </a:solidFill>
                <a:ea typeface="华文楷体" panose="02010600040101010101" pitchFamily="2" charset="-122"/>
              </a:rPr>
              <a:t>彭加勒学院理论物理教授，他担任这一职务直到</a:t>
            </a:r>
            <a:r>
              <a:rPr kumimoji="1" lang="en-US" altLang="zh-CN" sz="2000" dirty="0">
                <a:solidFill>
                  <a:schemeClr val="tx1"/>
                </a:solidFill>
                <a:ea typeface="华文楷体" panose="02010600040101010101" pitchFamily="2" charset="-122"/>
              </a:rPr>
              <a:t>1962</a:t>
            </a:r>
            <a:r>
              <a:rPr kumimoji="1" lang="zh-CN" altLang="en-US" sz="2000" dirty="0">
                <a:solidFill>
                  <a:schemeClr val="tx1"/>
                </a:solidFill>
                <a:ea typeface="华文楷体" panose="02010600040101010101" pitchFamily="2" charset="-122"/>
              </a:rPr>
              <a:t>年退休。</a:t>
            </a:r>
            <a:r>
              <a:rPr kumimoji="1" lang="zh-CN" altLang="en-US" dirty="0">
                <a:solidFill>
                  <a:schemeClr val="tx1"/>
                </a:solidFill>
                <a:ea typeface="华文楷体" panose="02010600040101010101" pitchFamily="2" charset="-122"/>
              </a:rPr>
              <a:t> </a:t>
            </a:r>
            <a:r>
              <a:rPr kumimoji="1" lang="en-US" altLang="zh-CN" sz="2000" dirty="0">
                <a:solidFill>
                  <a:schemeClr val="tx1"/>
                </a:solidFill>
                <a:ea typeface="华文楷体" panose="02010600040101010101" pitchFamily="2" charset="-122"/>
              </a:rPr>
              <a:t>1987</a:t>
            </a:r>
            <a:r>
              <a:rPr kumimoji="1" lang="zh-CN" altLang="en-US" sz="2000" dirty="0">
                <a:solidFill>
                  <a:schemeClr val="tx1"/>
                </a:solidFill>
                <a:ea typeface="华文楷体" panose="02010600040101010101" pitchFamily="2" charset="-122"/>
              </a:rPr>
              <a:t>年</a:t>
            </a:r>
            <a:r>
              <a:rPr kumimoji="1" lang="en-US" altLang="zh-CN" sz="2000" dirty="0">
                <a:solidFill>
                  <a:schemeClr val="tx1"/>
                </a:solidFill>
                <a:ea typeface="华文楷体" panose="02010600040101010101" pitchFamily="2" charset="-122"/>
              </a:rPr>
              <a:t>3</a:t>
            </a:r>
            <a:r>
              <a:rPr kumimoji="1" lang="zh-CN" altLang="en-US" sz="2000" dirty="0">
                <a:solidFill>
                  <a:schemeClr val="tx1"/>
                </a:solidFill>
                <a:ea typeface="华文楷体" panose="02010600040101010101" pitchFamily="2" charset="-122"/>
              </a:rPr>
              <a:t>月</a:t>
            </a:r>
            <a:r>
              <a:rPr kumimoji="1" lang="en-US" altLang="zh-CN" sz="2000" dirty="0">
                <a:solidFill>
                  <a:schemeClr val="tx1"/>
                </a:solidFill>
                <a:ea typeface="华文楷体" panose="02010600040101010101" pitchFamily="2" charset="-122"/>
              </a:rPr>
              <a:t>19</a:t>
            </a:r>
            <a:r>
              <a:rPr kumimoji="1" lang="zh-CN" altLang="en-US" sz="2000" dirty="0">
                <a:solidFill>
                  <a:schemeClr val="tx1"/>
                </a:solidFill>
                <a:ea typeface="华文楷体" panose="02010600040101010101" pitchFamily="2" charset="-122"/>
              </a:rPr>
              <a:t>日在法国巴黎逝世，享年</a:t>
            </a:r>
            <a:r>
              <a:rPr kumimoji="1" lang="en-US" altLang="zh-CN" sz="2000" dirty="0">
                <a:solidFill>
                  <a:schemeClr val="tx1"/>
                </a:solidFill>
                <a:ea typeface="华文楷体" panose="02010600040101010101" pitchFamily="2" charset="-122"/>
              </a:rPr>
              <a:t>94</a:t>
            </a:r>
            <a:r>
              <a:rPr kumimoji="1" lang="zh-CN" altLang="en-US" sz="2000" dirty="0">
                <a:solidFill>
                  <a:schemeClr val="tx1"/>
                </a:solidFill>
                <a:ea typeface="华文楷体" panose="02010600040101010101" pitchFamily="2" charset="-122"/>
              </a:rPr>
              <a:t>岁。 </a:t>
            </a:r>
          </a:p>
        </p:txBody>
      </p:sp>
    </p:spTree>
    <p:extLst>
      <p:ext uri="{BB962C8B-B14F-4D97-AF65-F5344CB8AC3E}">
        <p14:creationId xmlns:p14="http://schemas.microsoft.com/office/powerpoint/2010/main" val="208789246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up)">
                                      <p:cBhvr>
                                        <p:cTn id="7" dur="500"/>
                                        <p:tgtEl>
                                          <p:spTgt spid="655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wipe(up)">
                                      <p:cBhvr>
                                        <p:cTn id="12" dur="500"/>
                                        <p:tgtEl>
                                          <p:spTgt spid="655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up)">
                                      <p:cBhvr>
                                        <p:cTn id="17" dur="500"/>
                                        <p:tgtEl>
                                          <p:spTgt spid="6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p:bldP spid="655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9635" name="Rectangle 3"/>
          <p:cNvSpPr>
            <a:spLocks noChangeArrowheads="1"/>
          </p:cNvSpPr>
          <p:nvPr/>
        </p:nvSpPr>
        <p:spPr bwMode="auto">
          <a:xfrm>
            <a:off x="581025" y="228600"/>
            <a:ext cx="708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几种运动物体相伴随的德布罗意波的波长：</a:t>
            </a:r>
            <a:endParaRPr kumimoji="1" lang="zh-CN" altLang="en-US" sz="4400">
              <a:solidFill>
                <a:srgbClr val="0000FF"/>
              </a:solidFill>
              <a:ea typeface="华文楷体" panose="02010600040101010101" pitchFamily="2" charset="-122"/>
            </a:endParaRPr>
          </a:p>
        </p:txBody>
      </p:sp>
      <p:sp>
        <p:nvSpPr>
          <p:cNvPr id="69636" name="Rectangle 4"/>
          <p:cNvSpPr>
            <a:spLocks noChangeArrowheads="1"/>
          </p:cNvSpPr>
          <p:nvPr/>
        </p:nvSpPr>
        <p:spPr bwMode="auto">
          <a:xfrm>
            <a:off x="457200" y="2362200"/>
            <a:ext cx="7210425"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10000"/>
              </a:lnSpc>
              <a:spcBef>
                <a:spcPct val="50000"/>
              </a:spcBef>
              <a:buClrTx/>
              <a:buSzTx/>
              <a:buFontTx/>
              <a:buNone/>
            </a:pPr>
            <a:r>
              <a:rPr kumimoji="1" lang="en-US" altLang="zh-CN">
                <a:solidFill>
                  <a:srgbClr val="000000"/>
                </a:solidFill>
                <a:ea typeface="华文楷体" panose="02010600040101010101" pitchFamily="2" charset="-122"/>
              </a:rPr>
              <a:t>2</a:t>
            </a:r>
            <a:r>
              <a:rPr kumimoji="1" lang="zh-CN" altLang="en-US">
                <a:solidFill>
                  <a:srgbClr val="000000"/>
                </a:solidFill>
                <a:ea typeface="华文楷体" panose="02010600040101010101" pitchFamily="2" charset="-122"/>
              </a:rPr>
              <a:t>）</a:t>
            </a:r>
            <a:r>
              <a:rPr kumimoji="1" lang="zh-CN" altLang="en-US">
                <a:solidFill>
                  <a:srgbClr val="FF0000"/>
                </a:solidFill>
                <a:ea typeface="华文楷体" panose="02010600040101010101" pitchFamily="2" charset="-122"/>
              </a:rPr>
              <a:t>石头</a:t>
            </a:r>
            <a:r>
              <a:rPr kumimoji="1" lang="zh-CN" altLang="en-US">
                <a:solidFill>
                  <a:srgbClr val="000000"/>
                </a:solidFill>
                <a:ea typeface="华文楷体" panose="02010600040101010101" pitchFamily="2" charset="-122"/>
              </a:rPr>
              <a:t>，质量为</a:t>
            </a:r>
            <a:r>
              <a:rPr kumimoji="1" lang="en-US" altLang="zh-CN">
                <a:solidFill>
                  <a:srgbClr val="000000"/>
                </a:solidFill>
                <a:ea typeface="华文楷体" panose="02010600040101010101" pitchFamily="2" charset="-122"/>
              </a:rPr>
              <a:t>100</a:t>
            </a:r>
            <a:r>
              <a:rPr kumimoji="1" lang="zh-CN" altLang="en-US">
                <a:solidFill>
                  <a:srgbClr val="000000"/>
                </a:solidFill>
                <a:ea typeface="华文楷体" panose="02010600040101010101" pitchFamily="2" charset="-122"/>
              </a:rPr>
              <a:t>克，速度为</a:t>
            </a:r>
            <a:r>
              <a:rPr kumimoji="1" lang="en-US" altLang="zh-CN">
                <a:solidFill>
                  <a:srgbClr val="000000"/>
                </a:solidFill>
                <a:ea typeface="华文楷体" panose="02010600040101010101" pitchFamily="2" charset="-122"/>
              </a:rPr>
              <a:t>100</a:t>
            </a:r>
            <a:r>
              <a:rPr kumimoji="1" lang="zh-CN" altLang="en-US">
                <a:solidFill>
                  <a:srgbClr val="000000"/>
                </a:solidFill>
                <a:ea typeface="华文楷体" panose="02010600040101010101" pitchFamily="2" charset="-122"/>
              </a:rPr>
              <a:t>厘米 </a:t>
            </a:r>
            <a:r>
              <a:rPr kumimoji="1" lang="en-US" altLang="zh-CN">
                <a:solidFill>
                  <a:srgbClr val="000000"/>
                </a:solidFill>
                <a:ea typeface="华文楷体" panose="02010600040101010101" pitchFamily="2" charset="-122"/>
              </a:rPr>
              <a:t>/</a:t>
            </a:r>
            <a:r>
              <a:rPr kumimoji="1" lang="zh-CN" altLang="en-US">
                <a:solidFill>
                  <a:srgbClr val="000000"/>
                </a:solidFill>
                <a:ea typeface="华文楷体" panose="02010600040101010101" pitchFamily="2" charset="-122"/>
              </a:rPr>
              <a:t>秒                                                                                                                           </a:t>
            </a:r>
            <a:endParaRPr kumimoji="1" lang="zh-CN" altLang="en-US" sz="2000">
              <a:solidFill>
                <a:schemeClr val="tx1"/>
              </a:solidFill>
              <a:ea typeface="华文楷体" panose="02010600040101010101" pitchFamily="2" charset="-122"/>
            </a:endParaRPr>
          </a:p>
        </p:txBody>
      </p:sp>
      <p:grpSp>
        <p:nvGrpSpPr>
          <p:cNvPr id="69637" name="Group 5"/>
          <p:cNvGrpSpPr>
            <a:grpSpLocks/>
          </p:cNvGrpSpPr>
          <p:nvPr/>
        </p:nvGrpSpPr>
        <p:grpSpPr bwMode="auto">
          <a:xfrm>
            <a:off x="2147888" y="2971800"/>
            <a:ext cx="4368800" cy="819150"/>
            <a:chOff x="1353" y="1872"/>
            <a:chExt cx="2581" cy="516"/>
          </a:xfrm>
        </p:grpSpPr>
        <p:graphicFrame>
          <p:nvGraphicFramePr>
            <p:cNvPr id="69638" name="Object 6"/>
            <p:cNvGraphicFramePr>
              <a:graphicFrameLocks noChangeAspect="1"/>
            </p:cNvGraphicFramePr>
            <p:nvPr/>
          </p:nvGraphicFramePr>
          <p:xfrm>
            <a:off x="1353" y="1872"/>
            <a:ext cx="2094" cy="516"/>
          </p:xfrm>
          <a:graphic>
            <a:graphicData uri="http://schemas.openxmlformats.org/presentationml/2006/ole">
              <mc:AlternateContent xmlns:mc="http://schemas.openxmlformats.org/markup-compatibility/2006">
                <mc:Choice xmlns:v="urn:schemas-microsoft-com:vml" Requires="v">
                  <p:oleObj spid="_x0000_s35862" name="Equation" r:id="rId4" imgW="1701800" imgH="419100" progId="Equation.3">
                    <p:embed/>
                  </p:oleObj>
                </mc:Choice>
                <mc:Fallback>
                  <p:oleObj name="Equation" r:id="rId4" imgW="17018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3" y="1872"/>
                          <a:ext cx="2094" cy="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39" name="Rectangle 7"/>
            <p:cNvSpPr>
              <a:spLocks noChangeArrowheads="1"/>
            </p:cNvSpPr>
            <p:nvPr/>
          </p:nvSpPr>
          <p:spPr bwMode="auto">
            <a:xfrm>
              <a:off x="3432" y="1981"/>
              <a:ext cx="502"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10000"/>
                </a:lnSpc>
                <a:spcBef>
                  <a:spcPct val="50000"/>
                </a:spcBef>
                <a:buClrTx/>
                <a:buSzTx/>
                <a:buFontTx/>
                <a:buNone/>
              </a:pPr>
              <a:r>
                <a:rPr kumimoji="1" lang="zh-CN" altLang="en-US">
                  <a:solidFill>
                    <a:srgbClr val="000000"/>
                  </a:solidFill>
                  <a:ea typeface="华文楷体" panose="02010600040101010101" pitchFamily="2" charset="-122"/>
                </a:rPr>
                <a:t>厘米</a:t>
              </a:r>
            </a:p>
          </p:txBody>
        </p:sp>
      </p:grpSp>
      <p:grpSp>
        <p:nvGrpSpPr>
          <p:cNvPr id="69640" name="Group 8"/>
          <p:cNvGrpSpPr>
            <a:grpSpLocks/>
          </p:cNvGrpSpPr>
          <p:nvPr/>
        </p:nvGrpSpPr>
        <p:grpSpPr bwMode="auto">
          <a:xfrm>
            <a:off x="304800" y="914400"/>
            <a:ext cx="8763000" cy="457200"/>
            <a:chOff x="192" y="576"/>
            <a:chExt cx="5520" cy="288"/>
          </a:xfrm>
        </p:grpSpPr>
        <p:sp>
          <p:nvSpPr>
            <p:cNvPr id="69641" name="Rectangle 9"/>
            <p:cNvSpPr>
              <a:spLocks noChangeArrowheads="1"/>
            </p:cNvSpPr>
            <p:nvPr/>
          </p:nvSpPr>
          <p:spPr bwMode="auto">
            <a:xfrm>
              <a:off x="192" y="576"/>
              <a:ext cx="55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52400">
                <a:defRPr>
                  <a:solidFill>
                    <a:srgbClr val="000000"/>
                  </a:solidFill>
                  <a:latin typeface="Times New Roman" pitchFamily="18" charset="0"/>
                  <a:ea typeface="宋体" charset="-122"/>
                </a:defRPr>
              </a:lvl1pPr>
              <a:lvl2pPr marL="457200">
                <a:defRPr>
                  <a:solidFill>
                    <a:srgbClr val="000000"/>
                  </a:solidFill>
                  <a:latin typeface="Times New Roman" pitchFamily="18" charset="0"/>
                  <a:ea typeface="宋体" charset="-122"/>
                </a:defRPr>
              </a:lvl2pPr>
              <a:lvl3pPr marL="914400">
                <a:defRPr>
                  <a:solidFill>
                    <a:srgbClr val="000000"/>
                  </a:solidFill>
                  <a:latin typeface="Times New Roman" pitchFamily="18" charset="0"/>
                  <a:ea typeface="宋体" charset="-122"/>
                </a:defRPr>
              </a:lvl3pPr>
              <a:lvl4pPr marL="1371600">
                <a:defRPr>
                  <a:solidFill>
                    <a:srgbClr val="000000"/>
                  </a:solidFill>
                  <a:latin typeface="Times New Roman" pitchFamily="18" charset="0"/>
                  <a:ea typeface="宋体" charset="-122"/>
                </a:defRPr>
              </a:lvl4pPr>
              <a:lvl5pPr marL="1828800">
                <a:defRPr>
                  <a:solidFill>
                    <a:srgbClr val="000000"/>
                  </a:solidFill>
                  <a:latin typeface="Times New Roman" pitchFamily="18" charset="0"/>
                  <a:ea typeface="宋体"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r>
                <a:rPr kumimoji="1" lang="en-US" altLang="zh-CN">
                  <a:ea typeface="华文楷体" panose="02010600040101010101" pitchFamily="2" charset="-122"/>
                </a:rPr>
                <a:t>1</a:t>
              </a:r>
              <a:r>
                <a:rPr kumimoji="1" lang="zh-CN" altLang="en-US">
                  <a:ea typeface="华文楷体" panose="02010600040101010101" pitchFamily="2" charset="-122"/>
                </a:rPr>
                <a:t>）</a:t>
              </a:r>
              <a:r>
                <a:rPr kumimoji="1" lang="zh-CN" altLang="en-US">
                  <a:solidFill>
                    <a:srgbClr val="FF0000"/>
                  </a:solidFill>
                  <a:ea typeface="华文楷体" panose="02010600040101010101" pitchFamily="2" charset="-122"/>
                </a:rPr>
                <a:t>地球</a:t>
              </a:r>
              <a:r>
                <a:rPr kumimoji="1" lang="zh-CN" altLang="en-US">
                  <a:ea typeface="华文楷体" panose="02010600040101010101" pitchFamily="2" charset="-122"/>
                </a:rPr>
                <a:t>，质量为             克，轨道速度约为           厘米</a:t>
              </a:r>
              <a:r>
                <a:rPr kumimoji="1" lang="en-US" altLang="zh-CN">
                  <a:ea typeface="华文楷体" panose="02010600040101010101" pitchFamily="2" charset="-122"/>
                </a:rPr>
                <a:t>/ </a:t>
              </a:r>
              <a:r>
                <a:rPr kumimoji="1" lang="zh-CN" altLang="en-US">
                  <a:ea typeface="华文楷体" panose="02010600040101010101" pitchFamily="2" charset="-122"/>
                </a:rPr>
                <a:t>秒  </a:t>
              </a:r>
              <a:endParaRPr kumimoji="1" lang="zh-CN" altLang="en-US" sz="2000">
                <a:solidFill>
                  <a:schemeClr val="tx1"/>
                </a:solidFill>
                <a:ea typeface="华文楷体" panose="02010600040101010101" pitchFamily="2" charset="-122"/>
              </a:endParaRPr>
            </a:p>
          </p:txBody>
        </p:sp>
        <p:graphicFrame>
          <p:nvGraphicFramePr>
            <p:cNvPr id="69642" name="Object 10"/>
            <p:cNvGraphicFramePr>
              <a:graphicFrameLocks noChangeAspect="1"/>
            </p:cNvGraphicFramePr>
            <p:nvPr/>
          </p:nvGraphicFramePr>
          <p:xfrm>
            <a:off x="1832" y="576"/>
            <a:ext cx="608" cy="252"/>
          </p:xfrm>
          <a:graphic>
            <a:graphicData uri="http://schemas.openxmlformats.org/presentationml/2006/ole">
              <mc:AlternateContent xmlns:mc="http://schemas.openxmlformats.org/markup-compatibility/2006">
                <mc:Choice xmlns:v="urn:schemas-microsoft-com:vml" Requires="v">
                  <p:oleObj spid="_x0000_s35863" name="Equation" r:id="rId6" imgW="482391" imgH="203112" progId="Equation.3">
                    <p:embed/>
                  </p:oleObj>
                </mc:Choice>
                <mc:Fallback>
                  <p:oleObj name="Equation" r:id="rId6" imgW="482391" imgH="203112"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2" y="576"/>
                          <a:ext cx="608"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43" name="Object 11"/>
            <p:cNvGraphicFramePr>
              <a:graphicFrameLocks noChangeAspect="1"/>
            </p:cNvGraphicFramePr>
            <p:nvPr/>
          </p:nvGraphicFramePr>
          <p:xfrm>
            <a:off x="3984" y="592"/>
            <a:ext cx="494" cy="224"/>
          </p:xfrm>
          <a:graphic>
            <a:graphicData uri="http://schemas.openxmlformats.org/presentationml/2006/ole">
              <mc:AlternateContent xmlns:mc="http://schemas.openxmlformats.org/markup-compatibility/2006">
                <mc:Choice xmlns:v="urn:schemas-microsoft-com:vml" Requires="v">
                  <p:oleObj spid="_x0000_s35864" name="Equation" r:id="rId8" imgW="444307" imgH="203112" progId="Equation.3">
                    <p:embed/>
                  </p:oleObj>
                </mc:Choice>
                <mc:Fallback>
                  <p:oleObj name="Equation" r:id="rId8" imgW="444307" imgH="203112"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84" y="592"/>
                          <a:ext cx="494" cy="2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9644" name="Group 12"/>
          <p:cNvGrpSpPr>
            <a:grpSpLocks/>
          </p:cNvGrpSpPr>
          <p:nvPr/>
        </p:nvGrpSpPr>
        <p:grpSpPr bwMode="auto">
          <a:xfrm>
            <a:off x="2339975" y="1412875"/>
            <a:ext cx="4824413" cy="781050"/>
            <a:chOff x="1351" y="912"/>
            <a:chExt cx="3039" cy="492"/>
          </a:xfrm>
        </p:grpSpPr>
        <p:graphicFrame>
          <p:nvGraphicFramePr>
            <p:cNvPr id="69645" name="Object 13"/>
            <p:cNvGraphicFramePr>
              <a:graphicFrameLocks noChangeAspect="1"/>
            </p:cNvGraphicFramePr>
            <p:nvPr/>
          </p:nvGraphicFramePr>
          <p:xfrm>
            <a:off x="1351" y="912"/>
            <a:ext cx="2433" cy="492"/>
          </p:xfrm>
          <a:graphic>
            <a:graphicData uri="http://schemas.openxmlformats.org/presentationml/2006/ole">
              <mc:AlternateContent xmlns:mc="http://schemas.openxmlformats.org/markup-compatibility/2006">
                <mc:Choice xmlns:v="urn:schemas-microsoft-com:vml" Requires="v">
                  <p:oleObj spid="_x0000_s35865" name="Equation" r:id="rId10" imgW="2070100" imgH="419100" progId="Equation.3">
                    <p:embed/>
                  </p:oleObj>
                </mc:Choice>
                <mc:Fallback>
                  <p:oleObj name="Equation" r:id="rId10" imgW="20701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51" y="912"/>
                          <a:ext cx="2433" cy="4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46" name="Rectangle 14"/>
            <p:cNvSpPr>
              <a:spLocks noChangeArrowheads="1"/>
            </p:cNvSpPr>
            <p:nvPr/>
          </p:nvSpPr>
          <p:spPr bwMode="auto">
            <a:xfrm>
              <a:off x="3840" y="1008"/>
              <a:ext cx="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 厘米</a:t>
              </a:r>
            </a:p>
          </p:txBody>
        </p:sp>
      </p:grpSp>
      <p:sp>
        <p:nvSpPr>
          <p:cNvPr id="69647" name="Rectangle 15"/>
          <p:cNvSpPr>
            <a:spLocks noChangeArrowheads="1"/>
          </p:cNvSpPr>
          <p:nvPr/>
        </p:nvSpPr>
        <p:spPr bwMode="auto">
          <a:xfrm>
            <a:off x="381000" y="38862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152400">
              <a:defRPr>
                <a:solidFill>
                  <a:srgbClr val="000000"/>
                </a:solidFill>
                <a:latin typeface="Times New Roman" pitchFamily="18" charset="0"/>
                <a:ea typeface="宋体" charset="-122"/>
              </a:defRPr>
            </a:lvl1pPr>
            <a:lvl2pPr marL="457200">
              <a:defRPr>
                <a:solidFill>
                  <a:srgbClr val="000000"/>
                </a:solidFill>
                <a:latin typeface="Times New Roman" pitchFamily="18" charset="0"/>
                <a:ea typeface="宋体" charset="-122"/>
              </a:defRPr>
            </a:lvl2pPr>
            <a:lvl3pPr marL="914400">
              <a:defRPr>
                <a:solidFill>
                  <a:srgbClr val="000000"/>
                </a:solidFill>
                <a:latin typeface="Times New Roman" pitchFamily="18" charset="0"/>
                <a:ea typeface="宋体" charset="-122"/>
              </a:defRPr>
            </a:lvl3pPr>
            <a:lvl4pPr marL="1371600">
              <a:defRPr>
                <a:solidFill>
                  <a:srgbClr val="000000"/>
                </a:solidFill>
                <a:latin typeface="Times New Roman" pitchFamily="18" charset="0"/>
                <a:ea typeface="宋体" charset="-122"/>
              </a:defRPr>
            </a:lvl4pPr>
            <a:lvl5pPr marL="1828800">
              <a:defRPr>
                <a:solidFill>
                  <a:srgbClr val="000000"/>
                </a:solidFill>
                <a:latin typeface="Times New Roman" pitchFamily="18" charset="0"/>
                <a:ea typeface="宋体"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r>
              <a:rPr kumimoji="1" lang="en-US" altLang="zh-CN">
                <a:ea typeface="华文楷体" panose="02010600040101010101" pitchFamily="2" charset="-122"/>
              </a:rPr>
              <a:t>3</a:t>
            </a:r>
            <a:r>
              <a:rPr kumimoji="1" lang="zh-CN" altLang="en-US">
                <a:ea typeface="华文楷体" panose="02010600040101010101" pitchFamily="2" charset="-122"/>
              </a:rPr>
              <a:t>）</a:t>
            </a:r>
            <a:r>
              <a:rPr kumimoji="1" lang="zh-CN" altLang="en-US">
                <a:solidFill>
                  <a:srgbClr val="FF0000"/>
                </a:solidFill>
                <a:ea typeface="华文楷体" panose="02010600040101010101" pitchFamily="2" charset="-122"/>
              </a:rPr>
              <a:t>电子</a:t>
            </a:r>
            <a:r>
              <a:rPr kumimoji="1" lang="zh-CN" altLang="en-US">
                <a:ea typeface="华文楷体" panose="02010600040101010101" pitchFamily="2" charset="-122"/>
              </a:rPr>
              <a:t>，质量约为</a:t>
            </a:r>
            <a:r>
              <a:rPr kumimoji="1" lang="en-US" altLang="zh-CN">
                <a:ea typeface="华文楷体" panose="02010600040101010101" pitchFamily="2" charset="-122"/>
              </a:rPr>
              <a:t>10</a:t>
            </a:r>
            <a:r>
              <a:rPr kumimoji="1" lang="en-US" altLang="zh-CN" baseline="30000">
                <a:ea typeface="华文楷体" panose="02010600040101010101" pitchFamily="2" charset="-122"/>
              </a:rPr>
              <a:t>-27</a:t>
            </a:r>
            <a:r>
              <a:rPr kumimoji="1" lang="zh-CN" altLang="en-US">
                <a:ea typeface="华文楷体" panose="02010600040101010101" pitchFamily="2" charset="-122"/>
              </a:rPr>
              <a:t>克，速度为</a:t>
            </a:r>
            <a:r>
              <a:rPr kumimoji="1" lang="en-US" altLang="zh-CN">
                <a:ea typeface="华文楷体" panose="02010600040101010101" pitchFamily="2" charset="-122"/>
              </a:rPr>
              <a:t>6×10</a:t>
            </a:r>
            <a:r>
              <a:rPr kumimoji="1" lang="en-US" altLang="zh-CN" baseline="30000">
                <a:ea typeface="华文楷体" panose="02010600040101010101" pitchFamily="2" charset="-122"/>
              </a:rPr>
              <a:t>7</a:t>
            </a:r>
            <a:r>
              <a:rPr kumimoji="1" lang="zh-CN" altLang="en-US">
                <a:ea typeface="华文楷体" panose="02010600040101010101" pitchFamily="2" charset="-122"/>
              </a:rPr>
              <a:t>厘米</a:t>
            </a:r>
            <a:r>
              <a:rPr kumimoji="1" lang="en-US" altLang="zh-CN">
                <a:ea typeface="华文楷体" panose="02010600040101010101" pitchFamily="2" charset="-122"/>
              </a:rPr>
              <a:t>/</a:t>
            </a:r>
            <a:r>
              <a:rPr kumimoji="1" lang="zh-CN" altLang="en-US">
                <a:ea typeface="华文楷体" panose="02010600040101010101" pitchFamily="2" charset="-122"/>
              </a:rPr>
              <a:t>秒                                                                                                              </a:t>
            </a:r>
            <a:endParaRPr kumimoji="1" lang="zh-CN" altLang="en-US" sz="4400">
              <a:solidFill>
                <a:schemeClr val="tx1"/>
              </a:solidFill>
              <a:ea typeface="华文楷体" panose="02010600040101010101" pitchFamily="2" charset="-122"/>
            </a:endParaRPr>
          </a:p>
        </p:txBody>
      </p:sp>
      <p:sp>
        <p:nvSpPr>
          <p:cNvPr id="69648" name="Rectangle 16"/>
          <p:cNvSpPr>
            <a:spLocks noChangeArrowheads="1"/>
          </p:cNvSpPr>
          <p:nvPr/>
        </p:nvSpPr>
        <p:spPr bwMode="auto">
          <a:xfrm>
            <a:off x="457200" y="5181600"/>
            <a:ext cx="82296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a:solidFill>
                  <a:srgbClr val="000000"/>
                </a:solidFill>
                <a:ea typeface="华文楷体" panose="02010600040101010101" pitchFamily="2" charset="-122"/>
              </a:rPr>
              <a:t>       它差不多相当于</a:t>
            </a:r>
            <a:r>
              <a:rPr kumimoji="1" lang="en-US" altLang="zh-CN">
                <a:solidFill>
                  <a:srgbClr val="000000"/>
                </a:solidFill>
                <a:ea typeface="华文楷体" panose="02010600040101010101" pitchFamily="2" charset="-122"/>
              </a:rPr>
              <a:t>X</a:t>
            </a:r>
            <a:r>
              <a:rPr kumimoji="1" lang="zh-CN" altLang="en-US">
                <a:solidFill>
                  <a:srgbClr val="000000"/>
                </a:solidFill>
                <a:ea typeface="华文楷体" panose="02010600040101010101" pitchFamily="2" charset="-122"/>
              </a:rPr>
              <a:t>射线的波长，而</a:t>
            </a:r>
            <a:r>
              <a:rPr kumimoji="1" lang="en-US" altLang="zh-CN">
                <a:solidFill>
                  <a:srgbClr val="000000"/>
                </a:solidFill>
                <a:ea typeface="华文楷体" panose="02010600040101010101" pitchFamily="2" charset="-122"/>
              </a:rPr>
              <a:t>X</a:t>
            </a:r>
            <a:r>
              <a:rPr kumimoji="1" lang="zh-CN" altLang="en-US">
                <a:solidFill>
                  <a:srgbClr val="000000"/>
                </a:solidFill>
                <a:ea typeface="华文楷体" panose="02010600040101010101" pitchFamily="2" charset="-122"/>
              </a:rPr>
              <a:t>射线的波长是可以被测量出来的。因而在</a:t>
            </a:r>
            <a:r>
              <a:rPr kumimoji="1" lang="zh-CN" altLang="en-US">
                <a:solidFill>
                  <a:srgbClr val="0000FF"/>
                </a:solidFill>
                <a:ea typeface="华文楷体" panose="02010600040101010101" pitchFamily="2" charset="-122"/>
              </a:rPr>
              <a:t>理论上我们应该能够测量出电子的德布罗意波长。</a:t>
            </a:r>
          </a:p>
        </p:txBody>
      </p:sp>
      <p:grpSp>
        <p:nvGrpSpPr>
          <p:cNvPr id="69649" name="Group 17"/>
          <p:cNvGrpSpPr>
            <a:grpSpLocks/>
          </p:cNvGrpSpPr>
          <p:nvPr/>
        </p:nvGrpSpPr>
        <p:grpSpPr bwMode="auto">
          <a:xfrm>
            <a:off x="2362200" y="4419600"/>
            <a:ext cx="4946650" cy="765175"/>
            <a:chOff x="1488" y="2832"/>
            <a:chExt cx="2707" cy="482"/>
          </a:xfrm>
        </p:grpSpPr>
        <p:graphicFrame>
          <p:nvGraphicFramePr>
            <p:cNvPr id="69650" name="Object 18"/>
            <p:cNvGraphicFramePr>
              <a:graphicFrameLocks noChangeAspect="1"/>
            </p:cNvGraphicFramePr>
            <p:nvPr/>
          </p:nvGraphicFramePr>
          <p:xfrm>
            <a:off x="1488" y="2832"/>
            <a:ext cx="2160" cy="482"/>
          </p:xfrm>
          <a:graphic>
            <a:graphicData uri="http://schemas.openxmlformats.org/presentationml/2006/ole">
              <mc:AlternateContent xmlns:mc="http://schemas.openxmlformats.org/markup-compatibility/2006">
                <mc:Choice xmlns:v="urn:schemas-microsoft-com:vml" Requires="v">
                  <p:oleObj spid="_x0000_s35866" name="Equation" r:id="rId12" imgW="1879600" imgH="419100" progId="Equation.3">
                    <p:embed/>
                  </p:oleObj>
                </mc:Choice>
                <mc:Fallback>
                  <p:oleObj name="Equation" r:id="rId12" imgW="1879600" imgH="4191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88" y="2832"/>
                          <a:ext cx="2160" cy="4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9651" name="Rectangle 19"/>
            <p:cNvSpPr>
              <a:spLocks noChangeArrowheads="1"/>
            </p:cNvSpPr>
            <p:nvPr/>
          </p:nvSpPr>
          <p:spPr bwMode="auto">
            <a:xfrm>
              <a:off x="3744" y="2976"/>
              <a:ext cx="4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kumimoji="1" lang="zh-CN" altLang="en-US">
                  <a:solidFill>
                    <a:srgbClr val="000000"/>
                  </a:solidFill>
                  <a:ea typeface="华文楷体" panose="02010600040101010101" pitchFamily="2" charset="-122"/>
                </a:rPr>
                <a:t>厘米</a:t>
              </a:r>
            </a:p>
          </p:txBody>
        </p:sp>
      </p:grpSp>
    </p:spTree>
    <p:extLst>
      <p:ext uri="{BB962C8B-B14F-4D97-AF65-F5344CB8AC3E}">
        <p14:creationId xmlns:p14="http://schemas.microsoft.com/office/powerpoint/2010/main" val="222714185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wipe(left)">
                                      <p:cBhvr>
                                        <p:cTn id="7" dur="500"/>
                                        <p:tgtEl>
                                          <p:spTgt spid="696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9640"/>
                                        </p:tgtEl>
                                        <p:attrNameLst>
                                          <p:attrName>style.visibility</p:attrName>
                                        </p:attrNameLst>
                                      </p:cBhvr>
                                      <p:to>
                                        <p:strVal val="visible"/>
                                      </p:to>
                                    </p:set>
                                    <p:animEffect transition="in" filter="wipe(left)">
                                      <p:cBhvr>
                                        <p:cTn id="12" dur="500"/>
                                        <p:tgtEl>
                                          <p:spTgt spid="6964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9644"/>
                                        </p:tgtEl>
                                        <p:attrNameLst>
                                          <p:attrName>style.visibility</p:attrName>
                                        </p:attrNameLst>
                                      </p:cBhvr>
                                      <p:to>
                                        <p:strVal val="visible"/>
                                      </p:to>
                                    </p:set>
                                    <p:animEffect transition="in" filter="wipe(left)">
                                      <p:cBhvr>
                                        <p:cTn id="17" dur="500"/>
                                        <p:tgtEl>
                                          <p:spTgt spid="696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9636">
                                            <p:txEl>
                                              <p:pRg st="0" end="0"/>
                                            </p:txEl>
                                          </p:spTgt>
                                        </p:tgtEl>
                                        <p:attrNameLst>
                                          <p:attrName>style.visibility</p:attrName>
                                        </p:attrNameLst>
                                      </p:cBhvr>
                                      <p:to>
                                        <p:strVal val="visible"/>
                                      </p:to>
                                    </p:set>
                                    <p:animEffect transition="in" filter="wipe(left)">
                                      <p:cBhvr>
                                        <p:cTn id="22" dur="500"/>
                                        <p:tgtEl>
                                          <p:spTgt spid="696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9637"/>
                                        </p:tgtEl>
                                        <p:attrNameLst>
                                          <p:attrName>style.visibility</p:attrName>
                                        </p:attrNameLst>
                                      </p:cBhvr>
                                      <p:to>
                                        <p:strVal val="visible"/>
                                      </p:to>
                                    </p:set>
                                    <p:animEffect transition="in" filter="wipe(left)">
                                      <p:cBhvr>
                                        <p:cTn id="27" dur="500"/>
                                        <p:tgtEl>
                                          <p:spTgt spid="696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9647">
                                            <p:txEl>
                                              <p:pRg st="0" end="0"/>
                                            </p:txEl>
                                          </p:spTgt>
                                        </p:tgtEl>
                                        <p:attrNameLst>
                                          <p:attrName>style.visibility</p:attrName>
                                        </p:attrNameLst>
                                      </p:cBhvr>
                                      <p:to>
                                        <p:strVal val="visible"/>
                                      </p:to>
                                    </p:set>
                                    <p:animEffect transition="in" filter="wipe(left)">
                                      <p:cBhvr>
                                        <p:cTn id="32" dur="500"/>
                                        <p:tgtEl>
                                          <p:spTgt spid="6964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9649"/>
                                        </p:tgtEl>
                                        <p:attrNameLst>
                                          <p:attrName>style.visibility</p:attrName>
                                        </p:attrNameLst>
                                      </p:cBhvr>
                                      <p:to>
                                        <p:strVal val="visible"/>
                                      </p:to>
                                    </p:set>
                                    <p:animEffect transition="in" filter="wipe(left)">
                                      <p:cBhvr>
                                        <p:cTn id="37" dur="500"/>
                                        <p:tgtEl>
                                          <p:spTgt spid="696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9648">
                                            <p:txEl>
                                              <p:pRg st="0" end="0"/>
                                            </p:txEl>
                                          </p:spTgt>
                                        </p:tgtEl>
                                        <p:attrNameLst>
                                          <p:attrName>style.visibility</p:attrName>
                                        </p:attrNameLst>
                                      </p:cBhvr>
                                      <p:to>
                                        <p:strVal val="visible"/>
                                      </p:to>
                                    </p:set>
                                    <p:animEffect transition="in" filter="wipe(left)">
                                      <p:cBhvr>
                                        <p:cTn id="42" dur="500"/>
                                        <p:tgtEl>
                                          <p:spTgt spid="696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6" grpId="0" build="p" autoUpdateAnimBg="0"/>
      <p:bldP spid="69647" grpId="0" build="p" autoUpdateAnimBg="0"/>
      <p:bldP spid="6964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1683" name="Rectangle 3"/>
          <p:cNvSpPr>
            <a:spLocks noChangeArrowheads="1"/>
          </p:cNvSpPr>
          <p:nvPr/>
        </p:nvSpPr>
        <p:spPr bwMode="auto">
          <a:xfrm>
            <a:off x="660400" y="260350"/>
            <a:ext cx="556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二、物质波的验证实验 </a:t>
            </a:r>
            <a:r>
              <a:rPr kumimoji="1" lang="en-US" altLang="zh-CN">
                <a:solidFill>
                  <a:srgbClr val="000000"/>
                </a:solidFill>
                <a:ea typeface="华文楷体" panose="02010600040101010101" pitchFamily="2" charset="-122"/>
              </a:rPr>
              <a:t>— </a:t>
            </a:r>
            <a:r>
              <a:rPr kumimoji="1" lang="zh-CN" altLang="en-US">
                <a:solidFill>
                  <a:srgbClr val="000000"/>
                </a:solidFill>
                <a:ea typeface="华文楷体" panose="02010600040101010101" pitchFamily="2" charset="-122"/>
              </a:rPr>
              <a:t>电子衍射实验</a:t>
            </a:r>
          </a:p>
        </p:txBody>
      </p:sp>
      <p:sp>
        <p:nvSpPr>
          <p:cNvPr id="71684" name="Rectangle 4"/>
          <p:cNvSpPr>
            <a:spLocks noChangeArrowheads="1"/>
          </p:cNvSpPr>
          <p:nvPr/>
        </p:nvSpPr>
        <p:spPr bwMode="auto">
          <a:xfrm>
            <a:off x="179388" y="703263"/>
            <a:ext cx="9074150"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dirty="0">
                <a:solidFill>
                  <a:srgbClr val="000000"/>
                </a:solidFill>
                <a:ea typeface="华文楷体" panose="02010600040101010101" pitchFamily="2" charset="-122"/>
              </a:rPr>
              <a:t>    </a:t>
            </a:r>
            <a:r>
              <a:rPr kumimoji="1" lang="en-US" altLang="zh-CN" dirty="0">
                <a:solidFill>
                  <a:srgbClr val="000000"/>
                </a:solidFill>
                <a:ea typeface="华文楷体" panose="02010600040101010101" pitchFamily="2" charset="-122"/>
              </a:rPr>
              <a:t>1927</a:t>
            </a:r>
            <a:r>
              <a:rPr kumimoji="1" lang="zh-CN" altLang="en-US" dirty="0">
                <a:solidFill>
                  <a:srgbClr val="000000"/>
                </a:solidFill>
                <a:ea typeface="华文楷体" panose="02010600040101010101" pitchFamily="2" charset="-122"/>
              </a:rPr>
              <a:t>年，美国的戴维孙、革末做了</a:t>
            </a:r>
            <a:r>
              <a:rPr kumimoji="1" lang="zh-CN" altLang="en-US" dirty="0" smtClean="0">
                <a:solidFill>
                  <a:srgbClr val="000000"/>
                </a:solidFill>
                <a:ea typeface="华文楷体" panose="02010600040101010101" pitchFamily="2" charset="-122"/>
              </a:rPr>
              <a:t>电子</a:t>
            </a:r>
            <a:r>
              <a:rPr kumimoji="1" lang="zh-CN" altLang="en-US" dirty="0">
                <a:solidFill>
                  <a:srgbClr val="000000"/>
                </a:solidFill>
                <a:ea typeface="华文楷体" panose="02010600040101010101" pitchFamily="2" charset="-122"/>
              </a:rPr>
              <a:t>对</a:t>
            </a:r>
            <a:r>
              <a:rPr kumimoji="1" lang="zh-CN" altLang="en-US" dirty="0" smtClean="0">
                <a:solidFill>
                  <a:schemeClr val="tx1"/>
                </a:solidFill>
                <a:ea typeface="华文楷体" panose="02010600040101010101" pitchFamily="2" charset="-122"/>
              </a:rPr>
              <a:t>镍单晶</a:t>
            </a:r>
            <a:r>
              <a:rPr kumimoji="1" lang="zh-CN" altLang="en-US" dirty="0" smtClean="0">
                <a:solidFill>
                  <a:srgbClr val="000000"/>
                </a:solidFill>
                <a:ea typeface="华文楷体" panose="02010600040101010101" pitchFamily="2" charset="-122"/>
              </a:rPr>
              <a:t>的</a:t>
            </a:r>
            <a:r>
              <a:rPr kumimoji="1" lang="zh-CN" altLang="en-US" dirty="0">
                <a:solidFill>
                  <a:srgbClr val="000000"/>
                </a:solidFill>
                <a:ea typeface="华文楷体" panose="02010600040101010101" pitchFamily="2" charset="-122"/>
              </a:rPr>
              <a:t>衍射实验。</a:t>
            </a:r>
            <a:r>
              <a:rPr kumimoji="1" lang="zh-CN" altLang="en-US" sz="2100" dirty="0">
                <a:solidFill>
                  <a:schemeClr val="tx1"/>
                </a:solidFill>
                <a:ea typeface="华文楷体" panose="02010600040101010101" pitchFamily="2" charset="-122"/>
              </a:rPr>
              <a:t> </a:t>
            </a:r>
          </a:p>
        </p:txBody>
      </p:sp>
      <p:graphicFrame>
        <p:nvGraphicFramePr>
          <p:cNvPr id="71685" name="Object 5"/>
          <p:cNvGraphicFramePr>
            <a:graphicFrameLocks noChangeAspect="1"/>
          </p:cNvGraphicFramePr>
          <p:nvPr>
            <p:extLst/>
          </p:nvPr>
        </p:nvGraphicFramePr>
        <p:xfrm>
          <a:off x="5292725" y="4076700"/>
          <a:ext cx="2879725" cy="1920875"/>
        </p:xfrm>
        <a:graphic>
          <a:graphicData uri="http://schemas.openxmlformats.org/presentationml/2006/ole">
            <mc:AlternateContent xmlns:mc="http://schemas.openxmlformats.org/markup-compatibility/2006">
              <mc:Choice xmlns:v="urn:schemas-microsoft-com:vml" Requires="v">
                <p:oleObj spid="_x0000_s36871" name="位图图像" r:id="rId4" imgW="3820058" imgH="3180952" progId="PBrush">
                  <p:embed/>
                </p:oleObj>
              </mc:Choice>
              <mc:Fallback>
                <p:oleObj name="位图图像" r:id="rId4" imgW="3820058" imgH="3180952" progId="PBrush">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r="4962" b="14874"/>
                      <a:stretch>
                        <a:fillRect/>
                      </a:stretch>
                    </p:blipFill>
                    <p:spPr bwMode="auto">
                      <a:xfrm>
                        <a:off x="5292725" y="4076700"/>
                        <a:ext cx="2879725"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1686" name="Picture 6" descr="W0200604084282266448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700213"/>
            <a:ext cx="1617663" cy="2089150"/>
          </a:xfrm>
          <a:prstGeom prst="rect">
            <a:avLst/>
          </a:prstGeom>
          <a:noFill/>
          <a:extLst>
            <a:ext uri="{909E8E84-426E-40DD-AFC4-6F175D3DCCD1}">
              <a14:hiddenFill xmlns:a14="http://schemas.microsoft.com/office/drawing/2010/main">
                <a:solidFill>
                  <a:srgbClr val="FFFFFF"/>
                </a:solidFill>
              </a14:hiddenFill>
            </a:ext>
          </a:extLst>
        </p:spPr>
      </p:pic>
      <p:pic>
        <p:nvPicPr>
          <p:cNvPr id="71687" name="Picture 7" descr="td17_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1341438"/>
            <a:ext cx="422910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379534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wipe(left)">
                                      <p:cBhvr>
                                        <p:cTn id="7" dur="5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4"/>
                                        </p:tgtEl>
                                        <p:attrNameLst>
                                          <p:attrName>style.visibility</p:attrName>
                                        </p:attrNameLst>
                                      </p:cBhvr>
                                      <p:to>
                                        <p:strVal val="visible"/>
                                      </p:to>
                                    </p:set>
                                    <p:animEffect transition="in" filter="wipe(left)">
                                      <p:cBhvr>
                                        <p:cTn id="12" dur="500"/>
                                        <p:tgtEl>
                                          <p:spTgt spid="716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168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71686"/>
                                        </p:tgtEl>
                                        <p:attrNameLst>
                                          <p:attrName>style.visibility</p:attrName>
                                        </p:attrNameLst>
                                      </p:cBhvr>
                                      <p:to>
                                        <p:strVal val="visible"/>
                                      </p:to>
                                    </p:set>
                                    <p:animEffect transition="in" filter="blinds(vertical)">
                                      <p:cBhvr>
                                        <p:cTn id="21" dur="500"/>
                                        <p:tgtEl>
                                          <p:spTgt spid="716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nodeType="clickEffect">
                                  <p:stCondLst>
                                    <p:cond delay="0"/>
                                  </p:stCondLst>
                                  <p:childTnLst>
                                    <p:set>
                                      <p:cBhvr>
                                        <p:cTn id="25" dur="1" fill="hold">
                                          <p:stCondLst>
                                            <p:cond delay="0"/>
                                          </p:stCondLst>
                                        </p:cTn>
                                        <p:tgtEl>
                                          <p:spTgt spid="71685"/>
                                        </p:tgtEl>
                                        <p:attrNameLst>
                                          <p:attrName>style.visibility</p:attrName>
                                        </p:attrNameLst>
                                      </p:cBhvr>
                                      <p:to>
                                        <p:strVal val="visible"/>
                                      </p:to>
                                    </p:set>
                                    <p:animEffect transition="in" filter="blinds(vertical)">
                                      <p:cBhvr>
                                        <p:cTn id="26" dur="500"/>
                                        <p:tgtEl>
                                          <p:spTgt spid="7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pic>
        <p:nvPicPr>
          <p:cNvPr id="73731" name="Picture 3" descr="W0200604084282268417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2588" y="1484313"/>
            <a:ext cx="1619250" cy="2160587"/>
          </a:xfrm>
          <a:prstGeom prst="rect">
            <a:avLst/>
          </a:prstGeom>
          <a:noFill/>
          <a:extLst>
            <a:ext uri="{909E8E84-426E-40DD-AFC4-6F175D3DCCD1}">
              <a14:hiddenFill xmlns:a14="http://schemas.microsoft.com/office/drawing/2010/main">
                <a:solidFill>
                  <a:srgbClr val="FFFFFF"/>
                </a:solidFill>
              </a14:hiddenFill>
            </a:ext>
          </a:extLst>
        </p:spPr>
      </p:pic>
      <p:grpSp>
        <p:nvGrpSpPr>
          <p:cNvPr id="73732" name="Group 4"/>
          <p:cNvGrpSpPr>
            <a:grpSpLocks/>
          </p:cNvGrpSpPr>
          <p:nvPr/>
        </p:nvGrpSpPr>
        <p:grpSpPr bwMode="auto">
          <a:xfrm>
            <a:off x="684213" y="1268413"/>
            <a:ext cx="5400675" cy="2590800"/>
            <a:chOff x="240" y="2400"/>
            <a:chExt cx="3408" cy="1632"/>
          </a:xfrm>
        </p:grpSpPr>
        <p:sp>
          <p:nvSpPr>
            <p:cNvPr id="73733" name="Rectangle 5"/>
            <p:cNvSpPr>
              <a:spLocks noChangeArrowheads="1"/>
            </p:cNvSpPr>
            <p:nvPr/>
          </p:nvSpPr>
          <p:spPr bwMode="auto">
            <a:xfrm>
              <a:off x="240" y="2400"/>
              <a:ext cx="3408" cy="16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73734" name="Line 6"/>
            <p:cNvSpPr>
              <a:spLocks noChangeShapeType="1"/>
            </p:cNvSpPr>
            <p:nvPr/>
          </p:nvSpPr>
          <p:spPr bwMode="auto">
            <a:xfrm>
              <a:off x="1152" y="3120"/>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35" name="Line 7"/>
            <p:cNvSpPr>
              <a:spLocks noChangeShapeType="1"/>
            </p:cNvSpPr>
            <p:nvPr/>
          </p:nvSpPr>
          <p:spPr bwMode="auto">
            <a:xfrm>
              <a:off x="1152" y="3456"/>
              <a:ext cx="0" cy="24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36" name="Line 8"/>
            <p:cNvSpPr>
              <a:spLocks noChangeShapeType="1"/>
            </p:cNvSpPr>
            <p:nvPr/>
          </p:nvSpPr>
          <p:spPr bwMode="auto">
            <a:xfrm>
              <a:off x="768" y="3408"/>
              <a:ext cx="864" cy="0"/>
            </a:xfrm>
            <a:prstGeom prst="line">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37" name="Line 9"/>
            <p:cNvSpPr>
              <a:spLocks noChangeShapeType="1"/>
            </p:cNvSpPr>
            <p:nvPr/>
          </p:nvSpPr>
          <p:spPr bwMode="auto">
            <a:xfrm>
              <a:off x="864" y="3408"/>
              <a:ext cx="1104"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38" name="Rectangle 10"/>
            <p:cNvSpPr>
              <a:spLocks noChangeArrowheads="1"/>
            </p:cNvSpPr>
            <p:nvPr/>
          </p:nvSpPr>
          <p:spPr bwMode="auto">
            <a:xfrm>
              <a:off x="1968" y="3216"/>
              <a:ext cx="48" cy="384"/>
            </a:xfrm>
            <a:prstGeom prst="rect">
              <a:avLst/>
            </a:prstGeom>
            <a:solidFill>
              <a:srgbClr val="DDDDDD"/>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39" name="Rectangle 11"/>
            <p:cNvSpPr>
              <a:spLocks noChangeArrowheads="1"/>
            </p:cNvSpPr>
            <p:nvPr/>
          </p:nvSpPr>
          <p:spPr bwMode="auto">
            <a:xfrm>
              <a:off x="2544" y="2880"/>
              <a:ext cx="48" cy="1056"/>
            </a:xfrm>
            <a:prstGeom prst="rect">
              <a:avLst/>
            </a:prstGeom>
            <a:solidFill>
              <a:srgbClr val="9966FF"/>
            </a:solidFill>
            <a:ln w="9525">
              <a:solidFill>
                <a:srgbClr val="5F5F5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0" name="Line 12"/>
            <p:cNvSpPr>
              <a:spLocks noChangeShapeType="1"/>
            </p:cNvSpPr>
            <p:nvPr/>
          </p:nvSpPr>
          <p:spPr bwMode="auto">
            <a:xfrm>
              <a:off x="2016" y="3408"/>
              <a:ext cx="528" cy="0"/>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1" name="Line 13"/>
            <p:cNvSpPr>
              <a:spLocks noChangeShapeType="1"/>
            </p:cNvSpPr>
            <p:nvPr/>
          </p:nvSpPr>
          <p:spPr bwMode="auto">
            <a:xfrm>
              <a:off x="2016" y="3408"/>
              <a:ext cx="528"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2" name="Line 14"/>
            <p:cNvSpPr>
              <a:spLocks noChangeShapeType="1"/>
            </p:cNvSpPr>
            <p:nvPr/>
          </p:nvSpPr>
          <p:spPr bwMode="auto">
            <a:xfrm flipV="1">
              <a:off x="1968" y="3216"/>
              <a:ext cx="576" cy="192"/>
            </a:xfrm>
            <a:prstGeom prst="line">
              <a:avLst/>
            </a:prstGeom>
            <a:noFill/>
            <a:ln w="1905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3" name="AutoShape 15"/>
            <p:cNvSpPr>
              <a:spLocks noChangeArrowheads="1"/>
            </p:cNvSpPr>
            <p:nvPr/>
          </p:nvSpPr>
          <p:spPr bwMode="auto">
            <a:xfrm rot="5414696">
              <a:off x="528" y="3168"/>
              <a:ext cx="48" cy="431"/>
            </a:xfrm>
            <a:prstGeom prst="can">
              <a:avLst>
                <a:gd name="adj" fmla="val 77030"/>
              </a:avLst>
            </a:prstGeom>
            <a:solidFill>
              <a:srgbClr val="FF99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4" name="Line 16"/>
            <p:cNvSpPr>
              <a:spLocks noChangeShapeType="1"/>
            </p:cNvSpPr>
            <p:nvPr/>
          </p:nvSpPr>
          <p:spPr bwMode="auto">
            <a:xfrm>
              <a:off x="528" y="3792"/>
              <a:ext cx="240" cy="0"/>
            </a:xfrm>
            <a:prstGeom prst="line">
              <a:avLst/>
            </a:prstGeom>
            <a:noFill/>
            <a:ln w="19050">
              <a:solidFill>
                <a:srgbClr val="9900CC"/>
              </a:solidFill>
              <a:round/>
              <a:headEnd type="none" w="sm" len="lg"/>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45" name="Line 17"/>
            <p:cNvSpPr>
              <a:spLocks noChangeShapeType="1"/>
            </p:cNvSpPr>
            <p:nvPr/>
          </p:nvSpPr>
          <p:spPr bwMode="auto">
            <a:xfrm>
              <a:off x="912" y="3792"/>
              <a:ext cx="240" cy="0"/>
            </a:xfrm>
            <a:prstGeom prst="line">
              <a:avLst/>
            </a:prstGeom>
            <a:noFill/>
            <a:ln w="19050">
              <a:solidFill>
                <a:srgbClr val="9900CC"/>
              </a:solidFill>
              <a:round/>
              <a:headEnd type="triangl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73746" name="Object 18"/>
            <p:cNvGraphicFramePr>
              <a:graphicFrameLocks noChangeAspect="1"/>
            </p:cNvGraphicFramePr>
            <p:nvPr/>
          </p:nvGraphicFramePr>
          <p:xfrm>
            <a:off x="384" y="3648"/>
            <a:ext cx="240" cy="240"/>
          </p:xfrm>
          <a:graphic>
            <a:graphicData uri="http://schemas.openxmlformats.org/presentationml/2006/ole">
              <mc:AlternateContent xmlns:mc="http://schemas.openxmlformats.org/markup-compatibility/2006">
                <mc:Choice xmlns:v="urn:schemas-microsoft-com:vml" Requires="v">
                  <p:oleObj spid="_x0000_s37910" name="公式" r:id="rId5" imgW="241195" imgH="241195" progId="Equation.3">
                    <p:embed/>
                  </p:oleObj>
                </mc:Choice>
                <mc:Fallback>
                  <p:oleObj name="公式" r:id="rId5" imgW="241195"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 y="3648"/>
                          <a:ext cx="240" cy="2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7" name="Object 19"/>
            <p:cNvGraphicFramePr>
              <a:graphicFrameLocks noChangeAspect="1"/>
            </p:cNvGraphicFramePr>
            <p:nvPr/>
          </p:nvGraphicFramePr>
          <p:xfrm>
            <a:off x="1920" y="3648"/>
            <a:ext cx="255" cy="209"/>
          </p:xfrm>
          <a:graphic>
            <a:graphicData uri="http://schemas.openxmlformats.org/presentationml/2006/ole">
              <mc:AlternateContent xmlns:mc="http://schemas.openxmlformats.org/markup-compatibility/2006">
                <mc:Choice xmlns:v="urn:schemas-microsoft-com:vml" Requires="v">
                  <p:oleObj spid="_x0000_s37911" name="Equation" r:id="rId7" imgW="279400" imgH="228600" progId="Equation.3">
                    <p:embed/>
                  </p:oleObj>
                </mc:Choice>
                <mc:Fallback>
                  <p:oleObj name="Equation" r:id="rId7" imgW="2794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3648"/>
                          <a:ext cx="255" cy="2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8" name="Object 20"/>
            <p:cNvGraphicFramePr>
              <a:graphicFrameLocks noChangeAspect="1"/>
            </p:cNvGraphicFramePr>
            <p:nvPr/>
          </p:nvGraphicFramePr>
          <p:xfrm>
            <a:off x="1056" y="2880"/>
            <a:ext cx="182" cy="183"/>
          </p:xfrm>
          <a:graphic>
            <a:graphicData uri="http://schemas.openxmlformats.org/presentationml/2006/ole">
              <mc:AlternateContent xmlns:mc="http://schemas.openxmlformats.org/markup-compatibility/2006">
                <mc:Choice xmlns:v="urn:schemas-microsoft-com:vml" Requires="v">
                  <p:oleObj spid="_x0000_s37912" name="Equation" r:id="rId9" imgW="228600" imgH="228600" progId="Equation.3">
                    <p:embed/>
                  </p:oleObj>
                </mc:Choice>
                <mc:Fallback>
                  <p:oleObj name="Equation" r:id="rId9" imgW="2286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2880"/>
                          <a:ext cx="182" cy="1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9" name="Object 21"/>
            <p:cNvGraphicFramePr>
              <a:graphicFrameLocks noChangeAspect="1"/>
            </p:cNvGraphicFramePr>
            <p:nvPr/>
          </p:nvGraphicFramePr>
          <p:xfrm>
            <a:off x="2329" y="2816"/>
            <a:ext cx="168" cy="169"/>
          </p:xfrm>
          <a:graphic>
            <a:graphicData uri="http://schemas.openxmlformats.org/presentationml/2006/ole">
              <mc:AlternateContent xmlns:mc="http://schemas.openxmlformats.org/markup-compatibility/2006">
                <mc:Choice xmlns:v="urn:schemas-microsoft-com:vml" Requires="v">
                  <p:oleObj spid="_x0000_s37913" name="公式" r:id="rId11" imgW="164885" imgH="164885" progId="Equation.3">
                    <p:embed/>
                  </p:oleObj>
                </mc:Choice>
                <mc:Fallback>
                  <p:oleObj name="公式" r:id="rId11" imgW="164885" imgH="16488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29" y="2816"/>
                          <a:ext cx="168" cy="1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750" name="Rectangle 22"/>
            <p:cNvSpPr>
              <a:spLocks noChangeArrowheads="1"/>
            </p:cNvSpPr>
            <p:nvPr/>
          </p:nvSpPr>
          <p:spPr bwMode="auto">
            <a:xfrm>
              <a:off x="240" y="2400"/>
              <a:ext cx="3408" cy="294"/>
            </a:xfrm>
            <a:prstGeom prst="rect">
              <a:avLst/>
            </a:prstGeom>
            <a:solidFill>
              <a:srgbClr val="FFFFD1">
                <a:alpha val="75000"/>
              </a:srgbClr>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lang="zh-CN" altLang="en-US">
                  <a:solidFill>
                    <a:schemeClr val="tx1"/>
                  </a:solidFill>
                  <a:ea typeface="华文楷体" panose="02010600040101010101" pitchFamily="2" charset="-122"/>
                </a:rPr>
                <a:t>电子束透过多晶金箔的衍射</a:t>
              </a:r>
            </a:p>
          </p:txBody>
        </p:sp>
        <p:sp>
          <p:nvSpPr>
            <p:cNvPr id="73751" name="AutoShape 23"/>
            <p:cNvSpPr>
              <a:spLocks noChangeArrowheads="1"/>
            </p:cNvSpPr>
            <p:nvPr/>
          </p:nvSpPr>
          <p:spPr bwMode="auto">
            <a:xfrm rot="-5463709">
              <a:off x="504" y="3048"/>
              <a:ext cx="336" cy="671"/>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99CCFF">
                <a:alpha val="50000"/>
              </a:srgbClr>
            </a:solidFill>
            <a:ln w="19050">
              <a:solidFill>
                <a:srgbClr val="0066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52" name="Text Box 24"/>
            <p:cNvSpPr txBox="1">
              <a:spLocks noChangeArrowheads="1"/>
            </p:cNvSpPr>
            <p:nvPr/>
          </p:nvSpPr>
          <p:spPr bwMode="auto">
            <a:xfrm>
              <a:off x="624" y="3120"/>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lang="en-US" altLang="zh-CN">
                  <a:solidFill>
                    <a:srgbClr val="CC0000"/>
                  </a:solidFill>
                  <a:ea typeface="华文楷体" panose="02010600040101010101" pitchFamily="2" charset="-122"/>
                </a:rPr>
                <a:t>K</a:t>
              </a:r>
              <a:endParaRPr lang="en-US" altLang="zh-CN">
                <a:solidFill>
                  <a:schemeClr val="tx1"/>
                </a:solidFill>
                <a:ea typeface="华文楷体" panose="02010600040101010101" pitchFamily="2" charset="-122"/>
              </a:endParaRPr>
            </a:p>
          </p:txBody>
        </p:sp>
        <p:sp>
          <p:nvSpPr>
            <p:cNvPr id="73753" name="Line 25"/>
            <p:cNvSpPr>
              <a:spLocks noChangeShapeType="1"/>
            </p:cNvSpPr>
            <p:nvPr/>
          </p:nvSpPr>
          <p:spPr bwMode="auto">
            <a:xfrm>
              <a:off x="768" y="3408"/>
              <a:ext cx="0" cy="52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73754" name="Line 26"/>
            <p:cNvSpPr>
              <a:spLocks noChangeShapeType="1"/>
            </p:cNvSpPr>
            <p:nvPr/>
          </p:nvSpPr>
          <p:spPr bwMode="auto">
            <a:xfrm>
              <a:off x="912" y="3312"/>
              <a:ext cx="0" cy="57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pic>
          <p:nvPicPr>
            <p:cNvPr id="73755" name="Picture 27" descr="8-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17" y="3022"/>
              <a:ext cx="998" cy="781"/>
            </a:xfrm>
            <a:prstGeom prst="rect">
              <a:avLst/>
            </a:prstGeom>
            <a:noFill/>
            <a:extLst>
              <a:ext uri="{909E8E84-426E-40DD-AFC4-6F175D3DCCD1}">
                <a14:hiddenFill xmlns:a14="http://schemas.microsoft.com/office/drawing/2010/main">
                  <a:solidFill>
                    <a:srgbClr val="FFFFFF"/>
                  </a:solidFill>
                </a14:hiddenFill>
              </a:ext>
            </a:extLst>
          </p:spPr>
        </p:pic>
      </p:grpSp>
      <p:sp>
        <p:nvSpPr>
          <p:cNvPr id="73756" name="Rectangle 28"/>
          <p:cNvSpPr>
            <a:spLocks noChangeArrowheads="1"/>
          </p:cNvSpPr>
          <p:nvPr/>
        </p:nvSpPr>
        <p:spPr bwMode="auto">
          <a:xfrm>
            <a:off x="468313" y="260350"/>
            <a:ext cx="83518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        几乎同时，英国的</a:t>
            </a:r>
            <a:r>
              <a:rPr kumimoji="1" lang="zh-CN" altLang="en-US" dirty="0" smtClean="0">
                <a:solidFill>
                  <a:schemeClr val="tx1"/>
                </a:solidFill>
                <a:ea typeface="华文楷体" panose="02010600040101010101" pitchFamily="2" charset="-122"/>
              </a:rPr>
              <a:t>汤姆逊用</a:t>
            </a:r>
            <a:r>
              <a:rPr kumimoji="1" lang="zh-CN" altLang="en-US" dirty="0">
                <a:solidFill>
                  <a:schemeClr val="tx1"/>
                </a:solidFill>
                <a:ea typeface="华文楷体" panose="02010600040101010101" pitchFamily="2" charset="-122"/>
              </a:rPr>
              <a:t>电子打在金箔上，</a:t>
            </a:r>
            <a:r>
              <a:rPr kumimoji="1" lang="zh-CN" altLang="en-US" dirty="0" smtClean="0">
                <a:solidFill>
                  <a:schemeClr val="tx1"/>
                </a:solidFill>
                <a:ea typeface="华文楷体" panose="02010600040101010101" pitchFamily="2" charset="-122"/>
              </a:rPr>
              <a:t>发现了电子</a:t>
            </a:r>
            <a:r>
              <a:rPr kumimoji="1" lang="zh-CN" altLang="en-US" dirty="0">
                <a:solidFill>
                  <a:schemeClr val="tx1"/>
                </a:solidFill>
                <a:ea typeface="华文楷体" panose="02010600040101010101" pitchFamily="2" charset="-122"/>
              </a:rPr>
              <a:t>的衍射现象，而且电子衍射的波长遵循德布罗意公式 。</a:t>
            </a:r>
          </a:p>
        </p:txBody>
      </p:sp>
      <p:sp>
        <p:nvSpPr>
          <p:cNvPr id="73757" name="Rectangle 29"/>
          <p:cNvSpPr>
            <a:spLocks noChangeArrowheads="1"/>
          </p:cNvSpPr>
          <p:nvPr/>
        </p:nvSpPr>
        <p:spPr bwMode="auto">
          <a:xfrm>
            <a:off x="611188" y="4005263"/>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a:solidFill>
                  <a:srgbClr val="000000"/>
                </a:solidFill>
                <a:ea typeface="华文楷体" panose="02010600040101010101" pitchFamily="2" charset="-122"/>
              </a:rPr>
              <a:t>        以后的实验发现，不但电子，</a:t>
            </a:r>
            <a:r>
              <a:rPr kumimoji="1" lang="zh-CN" altLang="en-US">
                <a:solidFill>
                  <a:srgbClr val="0000FF"/>
                </a:solidFill>
                <a:ea typeface="华文楷体" panose="02010600040101010101" pitchFamily="2" charset="-122"/>
              </a:rPr>
              <a:t>一切实物粒子，如中子、质子、中性原子等都有衍射现象</a:t>
            </a:r>
            <a:r>
              <a:rPr kumimoji="1" lang="zh-CN" altLang="en-US">
                <a:solidFill>
                  <a:srgbClr val="000000"/>
                </a:solidFill>
                <a:ea typeface="华文楷体" panose="02010600040101010101" pitchFamily="2" charset="-122"/>
              </a:rPr>
              <a:t>。证明了德布罗意关于所有的物质粒子都具有波粒二象性假设的真实性。</a:t>
            </a:r>
            <a:endParaRPr kumimoji="1" lang="zh-CN" altLang="en-US" sz="4400">
              <a:solidFill>
                <a:schemeClr val="tx1"/>
              </a:solidFill>
              <a:ea typeface="华文楷体" panose="02010600040101010101" pitchFamily="2" charset="-122"/>
            </a:endParaRPr>
          </a:p>
        </p:txBody>
      </p:sp>
      <p:sp>
        <p:nvSpPr>
          <p:cNvPr id="73758" name="Text Box 30"/>
          <p:cNvSpPr txBox="1">
            <a:spLocks noChangeArrowheads="1"/>
          </p:cNvSpPr>
          <p:nvPr/>
        </p:nvSpPr>
        <p:spPr bwMode="auto">
          <a:xfrm>
            <a:off x="755650" y="5445125"/>
            <a:ext cx="7840663" cy="847725"/>
          </a:xfrm>
          <a:prstGeom prst="rect">
            <a:avLst/>
          </a:prstGeom>
          <a:solidFill>
            <a:srgbClr val="FFCCFF">
              <a:alpha val="48000"/>
            </a:srgbClr>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戴维逊和汤姆逊因验证电子的波动性分享</a:t>
            </a:r>
            <a:r>
              <a:rPr kumimoji="1" lang="en-US" altLang="zh-CN">
                <a:solidFill>
                  <a:schemeClr val="tx1"/>
                </a:solidFill>
                <a:ea typeface="华文楷体" panose="02010600040101010101" pitchFamily="2" charset="-122"/>
              </a:rPr>
              <a:t>1937</a:t>
            </a:r>
            <a:r>
              <a:rPr kumimoji="1" lang="zh-CN" altLang="en-US">
                <a:solidFill>
                  <a:schemeClr val="tx1"/>
                </a:solidFill>
                <a:ea typeface="华文楷体" panose="02010600040101010101" pitchFamily="2" charset="-122"/>
              </a:rPr>
              <a:t>年的诺贝尔物理学奖。</a:t>
            </a:r>
          </a:p>
        </p:txBody>
      </p:sp>
    </p:spTree>
    <p:extLst>
      <p:ext uri="{BB962C8B-B14F-4D97-AF65-F5344CB8AC3E}">
        <p14:creationId xmlns:p14="http://schemas.microsoft.com/office/powerpoint/2010/main" val="2101184390"/>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56"/>
                                        </p:tgtEl>
                                        <p:attrNameLst>
                                          <p:attrName>style.visibility</p:attrName>
                                        </p:attrNameLst>
                                      </p:cBhvr>
                                      <p:to>
                                        <p:strVal val="visible"/>
                                      </p:to>
                                    </p:set>
                                    <p:animEffect transition="in" filter="wipe(left)">
                                      <p:cBhvr>
                                        <p:cTn id="7" dur="500"/>
                                        <p:tgtEl>
                                          <p:spTgt spid="737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blinds(vertical)">
                                      <p:cBhvr>
                                        <p:cTn id="12" dur="500"/>
                                        <p:tgtEl>
                                          <p:spTgt spid="737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blinds(vertical)">
                                      <p:cBhvr>
                                        <p:cTn id="17" dur="500"/>
                                        <p:tgtEl>
                                          <p:spTgt spid="737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3757">
                                            <p:txEl>
                                              <p:pRg st="0" end="0"/>
                                            </p:txEl>
                                          </p:spTgt>
                                        </p:tgtEl>
                                        <p:attrNameLst>
                                          <p:attrName>style.visibility</p:attrName>
                                        </p:attrNameLst>
                                      </p:cBhvr>
                                      <p:to>
                                        <p:strVal val="visible"/>
                                      </p:to>
                                    </p:set>
                                    <p:animEffect transition="in" filter="wipe(left)">
                                      <p:cBhvr>
                                        <p:cTn id="22" dur="500"/>
                                        <p:tgtEl>
                                          <p:spTgt spid="7375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3758"/>
                                        </p:tgtEl>
                                        <p:attrNameLst>
                                          <p:attrName>style.visibility</p:attrName>
                                        </p:attrNameLst>
                                      </p:cBhvr>
                                      <p:to>
                                        <p:strVal val="visible"/>
                                      </p:to>
                                    </p:set>
                                    <p:animEffect transition="in" filter="wipe(left)">
                                      <p:cBhvr>
                                        <p:cTn id="27" dur="500"/>
                                        <p:tgtEl>
                                          <p:spTgt spid="73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6" grpId="0"/>
      <p:bldP spid="73757" grpId="0" build="p" autoUpdateAnimBg="0"/>
      <p:bldP spid="7375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827088" y="163513"/>
            <a:ext cx="1296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lang="zh-CN" altLang="en-US">
                <a:solidFill>
                  <a:schemeClr val="tx1"/>
                </a:solidFill>
                <a:ea typeface="华文楷体" panose="02010600040101010101" pitchFamily="2" charset="-122"/>
              </a:rPr>
              <a:t>应用</a:t>
            </a:r>
          </a:p>
        </p:txBody>
      </p:sp>
      <p:sp>
        <p:nvSpPr>
          <p:cNvPr id="92164" name="Text Box 4"/>
          <p:cNvSpPr txBox="1">
            <a:spLocks noChangeArrowheads="1"/>
          </p:cNvSpPr>
          <p:nvPr/>
        </p:nvSpPr>
        <p:spPr bwMode="auto">
          <a:xfrm>
            <a:off x="250825" y="981075"/>
            <a:ext cx="84518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lang="zh-CN" altLang="en-US" b="0" dirty="0">
                <a:solidFill>
                  <a:srgbClr val="1C1C1C"/>
                </a:solidFill>
                <a:ea typeface="华文楷体" panose="02010600040101010101" pitchFamily="2" charset="-122"/>
              </a:rPr>
              <a:t>         </a:t>
            </a:r>
            <a:r>
              <a:rPr lang="en-US" altLang="zh-CN" dirty="0">
                <a:solidFill>
                  <a:srgbClr val="1C1C1C"/>
                </a:solidFill>
                <a:ea typeface="华文楷体" panose="02010600040101010101" pitchFamily="2" charset="-122"/>
              </a:rPr>
              <a:t>1932</a:t>
            </a:r>
            <a:r>
              <a:rPr lang="zh-CN" altLang="en-US" dirty="0" smtClean="0">
                <a:solidFill>
                  <a:srgbClr val="1C1C1C"/>
                </a:solidFill>
                <a:ea typeface="华文楷体" panose="02010600040101010101" pitchFamily="2" charset="-122"/>
              </a:rPr>
              <a:t>年德国物理学家</a:t>
            </a:r>
            <a:r>
              <a:rPr lang="zh-CN" altLang="en-US" dirty="0" smtClean="0">
                <a:solidFill>
                  <a:srgbClr val="0000FF"/>
                </a:solidFill>
                <a:ea typeface="华文楷体" panose="02010600040101010101" pitchFamily="2" charset="-122"/>
              </a:rPr>
              <a:t>鲁斯卡</a:t>
            </a:r>
            <a:r>
              <a:rPr lang="zh-CN" altLang="en-US" dirty="0" smtClean="0">
                <a:solidFill>
                  <a:srgbClr val="1C1C1C"/>
                </a:solidFill>
                <a:ea typeface="华文楷体" panose="02010600040101010101" pitchFamily="2" charset="-122"/>
              </a:rPr>
              <a:t>成功</a:t>
            </a:r>
            <a:r>
              <a:rPr lang="zh-CN" altLang="en-US" dirty="0">
                <a:solidFill>
                  <a:srgbClr val="1C1C1C"/>
                </a:solidFill>
                <a:ea typeface="华文楷体" panose="02010600040101010101" pitchFamily="2" charset="-122"/>
              </a:rPr>
              <a:t>研制了电子显微镜 ；</a:t>
            </a:r>
            <a:r>
              <a:rPr lang="zh-CN" altLang="en-US" dirty="0">
                <a:solidFill>
                  <a:schemeClr val="tx1"/>
                </a:solidFill>
                <a:ea typeface="华文楷体" panose="02010600040101010101" pitchFamily="2" charset="-122"/>
              </a:rPr>
              <a:t>荣获</a:t>
            </a:r>
            <a:r>
              <a:rPr lang="en-US" altLang="zh-CN" dirty="0">
                <a:solidFill>
                  <a:schemeClr val="tx1"/>
                </a:solidFill>
                <a:ea typeface="华文楷体" panose="02010600040101010101" pitchFamily="2" charset="-122"/>
              </a:rPr>
              <a:t>1986</a:t>
            </a:r>
            <a:r>
              <a:rPr lang="zh-CN" altLang="en-US" dirty="0">
                <a:solidFill>
                  <a:schemeClr val="tx1"/>
                </a:solidFill>
                <a:ea typeface="华文楷体" panose="02010600040101010101" pitchFamily="2" charset="-122"/>
              </a:rPr>
              <a:t>年诺贝尔物理奖 。</a:t>
            </a:r>
            <a:endParaRPr lang="zh-CN" altLang="en-US" dirty="0">
              <a:solidFill>
                <a:srgbClr val="1C1C1C"/>
              </a:solidFill>
              <a:ea typeface="华文楷体" panose="02010600040101010101" pitchFamily="2" charset="-122"/>
            </a:endParaRPr>
          </a:p>
        </p:txBody>
      </p:sp>
      <p:sp>
        <p:nvSpPr>
          <p:cNvPr id="92165" name="Rectangle 5"/>
          <p:cNvSpPr>
            <a:spLocks noChangeArrowheads="1"/>
          </p:cNvSpPr>
          <p:nvPr/>
        </p:nvSpPr>
        <p:spPr bwMode="auto">
          <a:xfrm>
            <a:off x="755650" y="549275"/>
            <a:ext cx="7704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hangingPunct="1">
              <a:lnSpc>
                <a:spcPct val="100000"/>
              </a:lnSpc>
              <a:buClrTx/>
              <a:buSzTx/>
              <a:buFontTx/>
              <a:buNone/>
            </a:pPr>
            <a:r>
              <a:rPr kumimoji="1" lang="zh-CN" altLang="en-US">
                <a:solidFill>
                  <a:srgbClr val="0000FF"/>
                </a:solidFill>
                <a:ea typeface="华文楷体" panose="02010600040101010101" pitchFamily="2" charset="-122"/>
              </a:rPr>
              <a:t>物质波的一个最重要的应用就是电子显微镜的发明。 </a:t>
            </a:r>
          </a:p>
        </p:txBody>
      </p:sp>
      <p:pic>
        <p:nvPicPr>
          <p:cNvPr id="92166" name="Picture 6" descr="http://wutde.whut.edu.cn/kecheng/daxueweuligongke/p06/ch24/sec01/image/compare.jpg"/>
          <p:cNvPicPr>
            <a:picLocks noChangeAspect="1" noChangeArrowheads="1"/>
          </p:cNvPicPr>
          <p:nvPr/>
        </p:nvPicPr>
        <p:blipFill>
          <a:blip r:embed="rId3" r:link="rId4">
            <a:extLst>
              <a:ext uri="{28A0092B-C50C-407E-A947-70E740481C1C}">
                <a14:useLocalDpi xmlns:a14="http://schemas.microsoft.com/office/drawing/2010/main" val="0"/>
              </a:ext>
            </a:extLst>
          </a:blip>
          <a:srcRect t="-1700" b="6169"/>
          <a:stretch>
            <a:fillRect/>
          </a:stretch>
        </p:blipFill>
        <p:spPr bwMode="auto">
          <a:xfrm>
            <a:off x="2357422" y="2428868"/>
            <a:ext cx="5832475" cy="4105275"/>
          </a:xfrm>
          <a:prstGeom prst="rect">
            <a:avLst/>
          </a:prstGeom>
          <a:noFill/>
          <a:extLst>
            <a:ext uri="{909E8E84-426E-40DD-AFC4-6F175D3DCCD1}">
              <a14:hiddenFill xmlns:a14="http://schemas.microsoft.com/office/drawing/2010/main">
                <a:solidFill>
                  <a:srgbClr val="FFFFFF"/>
                </a:solidFill>
              </a14:hiddenFill>
            </a:ext>
          </a:extLst>
        </p:spPr>
      </p:pic>
      <p:sp>
        <p:nvSpPr>
          <p:cNvPr id="92167" name="Rectangle 7"/>
          <p:cNvSpPr>
            <a:spLocks noChangeArrowheads="1"/>
          </p:cNvSpPr>
          <p:nvPr/>
        </p:nvSpPr>
        <p:spPr bwMode="auto">
          <a:xfrm>
            <a:off x="395288" y="1738739"/>
            <a:ext cx="83534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buClrTx/>
              <a:buSzTx/>
              <a:buFontTx/>
              <a:buNone/>
            </a:pPr>
            <a:r>
              <a:rPr kumimoji="1" lang="zh-CN" altLang="en-US" dirty="0">
                <a:solidFill>
                  <a:schemeClr val="tx1"/>
                </a:solidFill>
                <a:latin typeface="华文楷体" panose="02010600040101010101" pitchFamily="2" charset="-122"/>
                <a:ea typeface="华文楷体" panose="02010600040101010101" pitchFamily="2" charset="-122"/>
              </a:rPr>
              <a:t>   </a:t>
            </a:r>
            <a:r>
              <a:rPr kumimoji="1" lang="zh-CN" altLang="en-US" dirty="0" smtClean="0">
                <a:solidFill>
                  <a:schemeClr val="tx1"/>
                </a:solidFill>
                <a:latin typeface="华文楷体" panose="02010600040101010101" pitchFamily="2" charset="-122"/>
                <a:ea typeface="华文楷体" panose="02010600040101010101" pitchFamily="2" charset="-122"/>
              </a:rPr>
              <a:t>    显微镜</a:t>
            </a:r>
            <a:r>
              <a:rPr kumimoji="1" lang="zh-CN" altLang="en-US" dirty="0">
                <a:solidFill>
                  <a:schemeClr val="tx1"/>
                </a:solidFill>
                <a:latin typeface="华文楷体" panose="02010600040101010101" pitchFamily="2" charset="-122"/>
                <a:ea typeface="华文楷体" panose="02010600040101010101" pitchFamily="2" charset="-122"/>
              </a:rPr>
              <a:t>的分辨本领与波长成</a:t>
            </a:r>
            <a:r>
              <a:rPr kumimoji="1" lang="zh-CN" altLang="en-US" dirty="0" smtClean="0">
                <a:solidFill>
                  <a:schemeClr val="tx1"/>
                </a:solidFill>
                <a:latin typeface="华文楷体" panose="02010600040101010101" pitchFamily="2" charset="-122"/>
                <a:ea typeface="华文楷体" panose="02010600040101010101" pitchFamily="2" charset="-122"/>
              </a:rPr>
              <a:t>反比，</a:t>
            </a:r>
            <a:r>
              <a:rPr lang="zh-CN" altLang="en-US" dirty="0" smtClean="0">
                <a:solidFill>
                  <a:srgbClr val="1C1C1C"/>
                </a:solidFill>
                <a:ea typeface="华文楷体" panose="02010600040101010101" pitchFamily="2" charset="-122"/>
              </a:rPr>
              <a:t>电子显微镜</a:t>
            </a:r>
            <a:r>
              <a:rPr lang="zh-CN" altLang="en-US" dirty="0">
                <a:solidFill>
                  <a:srgbClr val="1C1C1C"/>
                </a:solidFill>
                <a:ea typeface="华文楷体" panose="02010600040101010101" pitchFamily="2" charset="-122"/>
              </a:rPr>
              <a:t>使</a:t>
            </a:r>
            <a:r>
              <a:rPr kumimoji="1" lang="zh-CN" altLang="en-US" dirty="0">
                <a:solidFill>
                  <a:schemeClr val="tx1"/>
                </a:solidFill>
                <a:ea typeface="华文楷体" panose="02010600040101010101" pitchFamily="2" charset="-122"/>
              </a:rPr>
              <a:t>最小分辨间距从</a:t>
            </a:r>
            <a:r>
              <a:rPr kumimoji="1" lang="en-US" altLang="zh-CN" dirty="0">
                <a:solidFill>
                  <a:schemeClr val="tx1"/>
                </a:solidFill>
                <a:ea typeface="华文楷体" panose="02010600040101010101" pitchFamily="2" charset="-122"/>
              </a:rPr>
              <a:t>0.2</a:t>
            </a:r>
            <a:r>
              <a:rPr kumimoji="1" lang="zh-CN" altLang="en-US" dirty="0">
                <a:solidFill>
                  <a:schemeClr val="tx1"/>
                </a:solidFill>
                <a:ea typeface="华文楷体" panose="02010600040101010101" pitchFamily="2" charset="-122"/>
              </a:rPr>
              <a:t>微米提高到</a:t>
            </a:r>
            <a:r>
              <a:rPr kumimoji="1" lang="en-US" altLang="zh-CN" dirty="0">
                <a:solidFill>
                  <a:schemeClr val="tx1"/>
                </a:solidFill>
                <a:ea typeface="华文楷体" panose="02010600040101010101" pitchFamily="2" charset="-122"/>
              </a:rPr>
              <a:t>0.2</a:t>
            </a:r>
            <a:r>
              <a:rPr kumimoji="1" lang="zh-CN" altLang="en-US" dirty="0">
                <a:solidFill>
                  <a:schemeClr val="tx1"/>
                </a:solidFill>
                <a:ea typeface="华文楷体" panose="02010600040101010101" pitchFamily="2" charset="-122"/>
              </a:rPr>
              <a:t>－</a:t>
            </a:r>
            <a:r>
              <a:rPr kumimoji="1" lang="en-US" altLang="zh-CN" dirty="0">
                <a:solidFill>
                  <a:schemeClr val="tx1"/>
                </a:solidFill>
                <a:ea typeface="华文楷体" panose="02010600040101010101" pitchFamily="2" charset="-122"/>
              </a:rPr>
              <a:t>0.3</a:t>
            </a:r>
            <a:r>
              <a:rPr kumimoji="1" lang="zh-CN" altLang="en-US" dirty="0">
                <a:solidFill>
                  <a:schemeClr val="tx1"/>
                </a:solidFill>
                <a:ea typeface="华文楷体" panose="02010600040101010101" pitchFamily="2" charset="-122"/>
              </a:rPr>
              <a:t>纳米 </a:t>
            </a:r>
            <a:r>
              <a:rPr kumimoji="1" lang="zh-CN" altLang="en-US" dirty="0">
                <a:solidFill>
                  <a:schemeClr val="tx1"/>
                </a:solidFill>
                <a:latin typeface="华文楷体" panose="02010600040101010101" pitchFamily="2" charset="-122"/>
                <a:ea typeface="华文楷体" panose="02010600040101010101" pitchFamily="2" charset="-122"/>
              </a:rPr>
              <a:t>。</a:t>
            </a:r>
          </a:p>
        </p:txBody>
      </p:sp>
      <p:pic>
        <p:nvPicPr>
          <p:cNvPr id="92168" name="Picture 8" descr="W020060408351545844048"/>
          <p:cNvPicPr>
            <a:picLocks noChangeAspect="1" noChangeArrowheads="1"/>
          </p:cNvPicPr>
          <p:nvPr/>
        </p:nvPicPr>
        <p:blipFill>
          <a:blip r:embed="rId5">
            <a:extLst>
              <a:ext uri="{28A0092B-C50C-407E-A947-70E740481C1C}">
                <a14:useLocalDpi xmlns:a14="http://schemas.microsoft.com/office/drawing/2010/main" val="0"/>
              </a:ext>
            </a:extLst>
          </a:blip>
          <a:srcRect l="18404" t="6380" b="14868"/>
          <a:stretch>
            <a:fillRect/>
          </a:stretch>
        </p:blipFill>
        <p:spPr bwMode="auto">
          <a:xfrm>
            <a:off x="357158" y="3571876"/>
            <a:ext cx="1552575" cy="216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75129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wipe(left)">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164"/>
                                        </p:tgtEl>
                                        <p:attrNameLst>
                                          <p:attrName>style.visibility</p:attrName>
                                        </p:attrNameLst>
                                      </p:cBhvr>
                                      <p:to>
                                        <p:strVal val="visible"/>
                                      </p:to>
                                    </p:set>
                                    <p:animEffect transition="in" filter="wipe(left)">
                                      <p:cBhvr>
                                        <p:cTn id="17" dur="500"/>
                                        <p:tgtEl>
                                          <p:spTgt spid="921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92168"/>
                                        </p:tgtEl>
                                        <p:attrNameLst>
                                          <p:attrName>style.visibility</p:attrName>
                                        </p:attrNameLst>
                                      </p:cBhvr>
                                      <p:to>
                                        <p:strVal val="visible"/>
                                      </p:to>
                                    </p:set>
                                    <p:animEffect transition="in" filter="wipe(up)">
                                      <p:cBhvr>
                                        <p:cTn id="22" dur="500"/>
                                        <p:tgtEl>
                                          <p:spTgt spid="921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2167"/>
                                        </p:tgtEl>
                                        <p:attrNameLst>
                                          <p:attrName>style.visibility</p:attrName>
                                        </p:attrNameLst>
                                      </p:cBhvr>
                                      <p:to>
                                        <p:strVal val="visible"/>
                                      </p:to>
                                    </p:set>
                                    <p:animEffect transition="in" filter="wipe(left)">
                                      <p:cBhvr>
                                        <p:cTn id="27" dur="500"/>
                                        <p:tgtEl>
                                          <p:spTgt spid="9216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92166"/>
                                        </p:tgtEl>
                                        <p:attrNameLst>
                                          <p:attrName>style.visibility</p:attrName>
                                        </p:attrNameLst>
                                      </p:cBhvr>
                                      <p:to>
                                        <p:strVal val="visible"/>
                                      </p:to>
                                    </p:set>
                                    <p:animEffect transition="in" filter="blinds(vertical)">
                                      <p:cBhvr>
                                        <p:cTn id="32" dur="500"/>
                                        <p:tgtEl>
                                          <p:spTgt spid="92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p:bldP spid="92164" grpId="0"/>
      <p:bldP spid="92165" grpId="0"/>
      <p:bldP spid="921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925240" y="404664"/>
            <a:ext cx="2374900" cy="1079500"/>
            <a:chOff x="314" y="119"/>
            <a:chExt cx="826" cy="457"/>
          </a:xfrm>
        </p:grpSpPr>
        <p:sp>
          <p:nvSpPr>
            <p:cNvPr id="4" name="Oval 20"/>
            <p:cNvSpPr>
              <a:spLocks noChangeArrowheads="1"/>
            </p:cNvSpPr>
            <p:nvPr/>
          </p:nvSpPr>
          <p:spPr bwMode="auto">
            <a:xfrm>
              <a:off x="365" y="119"/>
              <a:ext cx="685" cy="457"/>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5" name="Rectangle 21"/>
            <p:cNvSpPr>
              <a:spLocks noChangeArrowheads="1"/>
            </p:cNvSpPr>
            <p:nvPr/>
          </p:nvSpPr>
          <p:spPr bwMode="auto">
            <a:xfrm>
              <a:off x="314" y="245"/>
              <a:ext cx="826" cy="206"/>
            </a:xfrm>
            <a:prstGeom prst="rect">
              <a:avLst/>
            </a:prstGeom>
            <a:solidFill>
              <a:schemeClr val="bg1"/>
            </a:solidFill>
            <a:ln w="9525">
              <a:solidFill>
                <a:schemeClr val="bg1"/>
              </a:solidFill>
              <a:miter lim="800000"/>
              <a:headEnd/>
              <a:tailEnd/>
            </a:ln>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6" name="WordArt 22"/>
            <p:cNvSpPr>
              <a:spLocks noChangeArrowheads="1" noChangeShapeType="1" noTextEdit="1"/>
            </p:cNvSpPr>
            <p:nvPr/>
          </p:nvSpPr>
          <p:spPr bwMode="auto">
            <a:xfrm>
              <a:off x="435" y="287"/>
              <a:ext cx="517" cy="121"/>
            </a:xfrm>
            <a:prstGeom prst="rect">
              <a:avLst/>
            </a:prstGeom>
          </p:spPr>
          <p:txBody>
            <a:bodyPr wrap="none" fromWordArt="1">
              <a:prstTxWarp prst="textPlain">
                <a:avLst>
                  <a:gd name="adj" fmla="val 50000"/>
                </a:avLst>
              </a:prstTxWarp>
            </a:bodyPr>
            <a:lstStyle/>
            <a:p>
              <a:pPr algn="ctr"/>
              <a:r>
                <a:rPr lang="zh-CN" altLang="en-US" sz="4000" kern="10">
                  <a:ln w="9525">
                    <a:solidFill>
                      <a:srgbClr val="CC0000"/>
                    </a:solidFill>
                    <a:round/>
                    <a:headEnd/>
                    <a:tailEnd/>
                  </a:ln>
                  <a:solidFill>
                    <a:srgbClr val="C00000"/>
                  </a:solidFill>
                  <a:latin typeface="华文楷体" panose="02010600040101010101" pitchFamily="2" charset="-122"/>
                  <a:ea typeface="华文楷体" panose="02010600040101010101" pitchFamily="2" charset="-122"/>
                </a:rPr>
                <a:t>预习思考</a:t>
              </a:r>
            </a:p>
          </p:txBody>
        </p:sp>
      </p:grpSp>
      <p:sp>
        <p:nvSpPr>
          <p:cNvPr id="2" name="矩形 1"/>
          <p:cNvSpPr/>
          <p:nvPr/>
        </p:nvSpPr>
        <p:spPr>
          <a:xfrm>
            <a:off x="611560" y="1700808"/>
            <a:ext cx="7488832" cy="1200329"/>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1</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不确定</a:t>
            </a:r>
            <a:r>
              <a:rPr lang="zh-CN" altLang="en-US"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性原理的本质是什么</a:t>
            </a:r>
            <a:r>
              <a:rPr lang="zh-CN"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？为什么测量微观粒子的物理量时会出现不确定</a:t>
            </a:r>
            <a:r>
              <a:rPr lang="zh-CN" altLang="en-US"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性？</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8" name="矩形 7"/>
          <p:cNvSpPr/>
          <p:nvPr/>
        </p:nvSpPr>
        <p:spPr>
          <a:xfrm>
            <a:off x="611560" y="2996952"/>
            <a:ext cx="5760640"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2</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如何描述微观粒子的运动状态？</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9" name="矩形 8"/>
          <p:cNvSpPr/>
          <p:nvPr/>
        </p:nvSpPr>
        <p:spPr>
          <a:xfrm>
            <a:off x="612819" y="3861048"/>
            <a:ext cx="4127180"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3</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波函数的物理意义？</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10" name="矩形 9"/>
          <p:cNvSpPr/>
          <p:nvPr/>
        </p:nvSpPr>
        <p:spPr>
          <a:xfrm>
            <a:off x="626548" y="4697219"/>
            <a:ext cx="7632848"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4</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薛定谔方程是如何得到的？其形式如何？</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751425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323850" y="1387475"/>
            <a:ext cx="6172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a:lnSpc>
                <a:spcPct val="100000"/>
              </a:lnSpc>
              <a:buClrTx/>
              <a:buSzTx/>
              <a:buFontTx/>
              <a:buNone/>
            </a:pPr>
            <a:r>
              <a:rPr lang="zh-CN" altLang="en-US">
                <a:solidFill>
                  <a:schemeClr val="tx1"/>
                </a:solidFill>
                <a:ea typeface="华文楷体" panose="02010600040101010101" pitchFamily="2" charset="-122"/>
              </a:rPr>
              <a:t> </a:t>
            </a:r>
            <a:r>
              <a:rPr lang="en-US" altLang="zh-CN">
                <a:solidFill>
                  <a:schemeClr val="tx1"/>
                </a:solidFill>
                <a:ea typeface="华文楷体" panose="02010600040101010101" pitchFamily="2" charset="-122"/>
              </a:rPr>
              <a:t>1</a:t>
            </a:r>
            <a:r>
              <a:rPr lang="zh-CN" altLang="en-US">
                <a:solidFill>
                  <a:schemeClr val="tx1"/>
                </a:solidFill>
                <a:ea typeface="华文楷体" panose="02010600040101010101" pitchFamily="2" charset="-122"/>
              </a:rPr>
              <a:t>、玻尔氢原子理论三条基本假设</a:t>
            </a:r>
            <a:r>
              <a:rPr lang="en-US" altLang="zh-CN">
                <a:solidFill>
                  <a:schemeClr val="tx1"/>
                </a:solidFill>
                <a:ea typeface="华文楷体" panose="02010600040101010101" pitchFamily="2" charset="-122"/>
              </a:rPr>
              <a:t>——</a:t>
            </a:r>
          </a:p>
        </p:txBody>
      </p:sp>
      <p:sp>
        <p:nvSpPr>
          <p:cNvPr id="94212" name="Rectangle 4"/>
          <p:cNvSpPr>
            <a:spLocks noChangeArrowheads="1"/>
          </p:cNvSpPr>
          <p:nvPr/>
        </p:nvSpPr>
        <p:spPr bwMode="auto">
          <a:xfrm>
            <a:off x="1314450" y="1852613"/>
            <a:ext cx="147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lang="zh-CN" altLang="en-US">
                <a:solidFill>
                  <a:srgbClr val="0000FF"/>
                </a:solidFill>
                <a:ea typeface="华文楷体" panose="02010600040101010101" pitchFamily="2" charset="-122"/>
              </a:rPr>
              <a:t>定态假设 </a:t>
            </a:r>
            <a:endParaRPr lang="zh-CN" altLang="en-US" sz="2000">
              <a:solidFill>
                <a:srgbClr val="0000FF"/>
              </a:solidFill>
              <a:ea typeface="华文楷体" panose="02010600040101010101" pitchFamily="2" charset="-122"/>
            </a:endParaRPr>
          </a:p>
        </p:txBody>
      </p:sp>
      <p:sp>
        <p:nvSpPr>
          <p:cNvPr id="94213" name="Rectangle 5"/>
          <p:cNvSpPr>
            <a:spLocks noChangeArrowheads="1"/>
          </p:cNvSpPr>
          <p:nvPr/>
        </p:nvSpPr>
        <p:spPr bwMode="auto">
          <a:xfrm>
            <a:off x="3143250" y="1776413"/>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lang="zh-CN" altLang="en-US">
                <a:solidFill>
                  <a:srgbClr val="0000FF"/>
                </a:solidFill>
                <a:ea typeface="华文楷体" panose="02010600040101010101" pitchFamily="2" charset="-122"/>
              </a:rPr>
              <a:t>跃迁假设</a:t>
            </a:r>
          </a:p>
        </p:txBody>
      </p:sp>
      <p:sp>
        <p:nvSpPr>
          <p:cNvPr id="94214" name="Rectangle 6"/>
          <p:cNvSpPr>
            <a:spLocks noChangeArrowheads="1"/>
          </p:cNvSpPr>
          <p:nvPr/>
        </p:nvSpPr>
        <p:spPr bwMode="auto">
          <a:xfrm>
            <a:off x="4972050" y="1776413"/>
            <a:ext cx="262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lang="zh-CN" altLang="en-US">
                <a:solidFill>
                  <a:srgbClr val="0000FF"/>
                </a:solidFill>
                <a:ea typeface="华文楷体" panose="02010600040101010101" pitchFamily="2" charset="-122"/>
              </a:rPr>
              <a:t>轨道角动量量子化</a:t>
            </a:r>
          </a:p>
        </p:txBody>
      </p:sp>
      <p:graphicFrame>
        <p:nvGraphicFramePr>
          <p:cNvPr id="94215" name="Object 7"/>
          <p:cNvGraphicFramePr>
            <a:graphicFrameLocks noChangeAspect="1"/>
          </p:cNvGraphicFramePr>
          <p:nvPr>
            <p:extLst/>
          </p:nvPr>
        </p:nvGraphicFramePr>
        <p:xfrm>
          <a:off x="1771650" y="2309813"/>
          <a:ext cx="2109788" cy="841375"/>
        </p:xfrm>
        <a:graphic>
          <a:graphicData uri="http://schemas.openxmlformats.org/presentationml/2006/ole">
            <mc:AlternateContent xmlns:mc="http://schemas.openxmlformats.org/markup-compatibility/2006">
              <mc:Choice xmlns:v="urn:schemas-microsoft-com:vml" Requires="v">
                <p:oleObj spid="_x0000_s42011" name="Equation" r:id="rId4" imgW="837836" imgH="406224" progId="Equation.3">
                  <p:embed/>
                </p:oleObj>
              </mc:Choice>
              <mc:Fallback>
                <p:oleObj name="Equation" r:id="rId4" imgW="837836"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1650" y="2309813"/>
                        <a:ext cx="2109788"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6" name="Object 8"/>
          <p:cNvGraphicFramePr>
            <a:graphicFrameLocks noChangeAspect="1"/>
          </p:cNvGraphicFramePr>
          <p:nvPr>
            <p:extLst/>
          </p:nvPr>
        </p:nvGraphicFramePr>
        <p:xfrm>
          <a:off x="4438650" y="2309813"/>
          <a:ext cx="4114800" cy="865187"/>
        </p:xfrm>
        <a:graphic>
          <a:graphicData uri="http://schemas.openxmlformats.org/presentationml/2006/ole">
            <mc:AlternateContent xmlns:mc="http://schemas.openxmlformats.org/markup-compatibility/2006">
              <mc:Choice xmlns:v="urn:schemas-microsoft-com:vml" Requires="v">
                <p:oleObj spid="_x0000_s42012" name="Equation" r:id="rId6" imgW="2032000" imgH="406400" progId="Equation.3">
                  <p:embed/>
                </p:oleObj>
              </mc:Choice>
              <mc:Fallback>
                <p:oleObj name="Equation" r:id="rId6" imgW="2032000" imgH="40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38650" y="2309813"/>
                        <a:ext cx="41148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4217" name="Object 9"/>
          <p:cNvGraphicFramePr>
            <a:graphicFrameLocks noChangeAspect="1"/>
          </p:cNvGraphicFramePr>
          <p:nvPr>
            <p:extLst/>
          </p:nvPr>
        </p:nvGraphicFramePr>
        <p:xfrm>
          <a:off x="3905250" y="3300413"/>
          <a:ext cx="4614863" cy="847725"/>
        </p:xfrm>
        <a:graphic>
          <a:graphicData uri="http://schemas.openxmlformats.org/presentationml/2006/ole">
            <mc:AlternateContent xmlns:mc="http://schemas.openxmlformats.org/markup-compatibility/2006">
              <mc:Choice xmlns:v="urn:schemas-microsoft-com:vml" Requires="v">
                <p:oleObj spid="_x0000_s42013" name="Equation" r:id="rId8" imgW="2032000" imgH="406400" progId="Equation.3">
                  <p:embed/>
                </p:oleObj>
              </mc:Choice>
              <mc:Fallback>
                <p:oleObj name="Equation" r:id="rId8" imgW="2032000" imgH="40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5250" y="3300413"/>
                        <a:ext cx="4614863"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18" name="Rectangle 10"/>
          <p:cNvSpPr>
            <a:spLocks noChangeArrowheads="1"/>
          </p:cNvSpPr>
          <p:nvPr/>
        </p:nvSpPr>
        <p:spPr bwMode="auto">
          <a:xfrm>
            <a:off x="952500" y="3452813"/>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lang="zh-CN" altLang="en-US">
                <a:solidFill>
                  <a:srgbClr val="0000FF"/>
                </a:solidFill>
                <a:ea typeface="华文楷体" panose="02010600040101010101" pitchFamily="2" charset="-122"/>
              </a:rPr>
              <a:t>氢原子的能级公式</a:t>
            </a:r>
            <a:r>
              <a:rPr lang="zh-CN" altLang="en-US" b="0">
                <a:solidFill>
                  <a:srgbClr val="0000FF"/>
                </a:solidFill>
                <a:ea typeface="华文楷体" panose="02010600040101010101" pitchFamily="2" charset="-122"/>
              </a:rPr>
              <a:t>：</a:t>
            </a:r>
          </a:p>
        </p:txBody>
      </p:sp>
      <p:sp>
        <p:nvSpPr>
          <p:cNvPr id="94219" name="Rectangle 11"/>
          <p:cNvSpPr>
            <a:spLocks noChangeArrowheads="1"/>
          </p:cNvSpPr>
          <p:nvPr/>
        </p:nvSpPr>
        <p:spPr bwMode="auto">
          <a:xfrm>
            <a:off x="476250" y="3986213"/>
            <a:ext cx="277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00000"/>
              </a:lnSpc>
              <a:buClrTx/>
              <a:buSzTx/>
              <a:buFontTx/>
              <a:buNone/>
            </a:pPr>
            <a:r>
              <a:rPr lang="en-US" altLang="zh-CN">
                <a:solidFill>
                  <a:schemeClr val="tx1"/>
                </a:solidFill>
                <a:ea typeface="华文楷体" panose="02010600040101010101" pitchFamily="2" charset="-122"/>
              </a:rPr>
              <a:t>2</a:t>
            </a:r>
            <a:r>
              <a:rPr lang="zh-CN" altLang="en-US">
                <a:solidFill>
                  <a:schemeClr val="tx1"/>
                </a:solidFill>
                <a:ea typeface="华文楷体" panose="02010600040101010101" pitchFamily="2" charset="-122"/>
              </a:rPr>
              <a:t>、德布罗意假设：</a:t>
            </a:r>
          </a:p>
        </p:txBody>
      </p:sp>
      <p:graphicFrame>
        <p:nvGraphicFramePr>
          <p:cNvPr id="94220" name="Object 12"/>
          <p:cNvGraphicFramePr>
            <a:graphicFrameLocks noChangeAspect="1"/>
          </p:cNvGraphicFramePr>
          <p:nvPr>
            <p:extLst/>
          </p:nvPr>
        </p:nvGraphicFramePr>
        <p:xfrm>
          <a:off x="4238625" y="4581525"/>
          <a:ext cx="2078038" cy="1022350"/>
        </p:xfrm>
        <a:graphic>
          <a:graphicData uri="http://schemas.openxmlformats.org/presentationml/2006/ole">
            <mc:AlternateContent xmlns:mc="http://schemas.openxmlformats.org/markup-compatibility/2006">
              <mc:Choice xmlns:v="urn:schemas-microsoft-com:vml" Requires="v">
                <p:oleObj spid="_x0000_s42014" name="Equation" r:id="rId10" imgW="800100" imgH="419100" progId="Equation.3">
                  <p:embed/>
                </p:oleObj>
              </mc:Choice>
              <mc:Fallback>
                <p:oleObj name="Equation" r:id="rId10" imgW="800100" imgH="4191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38625" y="4581525"/>
                        <a:ext cx="2078038" cy="102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4221" name="Text Box 13"/>
          <p:cNvSpPr txBox="1">
            <a:spLocks noChangeArrowheads="1"/>
          </p:cNvSpPr>
          <p:nvPr/>
        </p:nvSpPr>
        <p:spPr bwMode="auto">
          <a:xfrm>
            <a:off x="6419850" y="4824413"/>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00000"/>
              </a:lnSpc>
              <a:buClrTx/>
              <a:buSzTx/>
              <a:buFontTx/>
              <a:buNone/>
            </a:pPr>
            <a:r>
              <a:rPr lang="zh-CN" altLang="en-US">
                <a:solidFill>
                  <a:srgbClr val="0000FF"/>
                </a:solidFill>
                <a:ea typeface="华文楷体" panose="02010600040101010101" pitchFamily="2" charset="-122"/>
              </a:rPr>
              <a:t>德布罗意公式</a:t>
            </a:r>
          </a:p>
        </p:txBody>
      </p:sp>
      <p:graphicFrame>
        <p:nvGraphicFramePr>
          <p:cNvPr id="94222" name="Object 14"/>
          <p:cNvGraphicFramePr>
            <a:graphicFrameLocks noChangeAspect="1"/>
          </p:cNvGraphicFramePr>
          <p:nvPr>
            <p:extLst/>
          </p:nvPr>
        </p:nvGraphicFramePr>
        <p:xfrm>
          <a:off x="1619250" y="4519613"/>
          <a:ext cx="2325688" cy="1212850"/>
        </p:xfrm>
        <a:graphic>
          <a:graphicData uri="http://schemas.openxmlformats.org/presentationml/2006/ole">
            <mc:AlternateContent xmlns:mc="http://schemas.openxmlformats.org/markup-compatibility/2006">
              <mc:Choice xmlns:v="urn:schemas-microsoft-com:vml" Requires="v">
                <p:oleObj spid="_x0000_s42015" name="Equation" r:id="rId12" imgW="1015559" imgH="583947" progId="Equation.3">
                  <p:embed/>
                </p:oleObj>
              </mc:Choice>
              <mc:Fallback>
                <p:oleObj name="Equation" r:id="rId12" imgW="1015559" imgH="583947"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4519613"/>
                        <a:ext cx="2325688" cy="1212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44"/>
          <p:cNvGrpSpPr>
            <a:grpSpLocks/>
          </p:cNvGrpSpPr>
          <p:nvPr/>
        </p:nvGrpSpPr>
        <p:grpSpPr bwMode="auto">
          <a:xfrm>
            <a:off x="3203575" y="307975"/>
            <a:ext cx="2428875" cy="792163"/>
            <a:chOff x="2500298" y="0"/>
            <a:chExt cx="4032250" cy="792163"/>
          </a:xfrm>
        </p:grpSpPr>
        <p:grpSp>
          <p:nvGrpSpPr>
            <p:cNvPr id="94224" name="Group 166"/>
            <p:cNvGrpSpPr>
              <a:grpSpLocks/>
            </p:cNvGrpSpPr>
            <p:nvPr/>
          </p:nvGrpSpPr>
          <p:grpSpPr bwMode="auto">
            <a:xfrm>
              <a:off x="2500298" y="0"/>
              <a:ext cx="4032250" cy="792163"/>
              <a:chOff x="3696" y="1348"/>
              <a:chExt cx="1363" cy="1800"/>
            </a:xfrm>
          </p:grpSpPr>
          <p:sp>
            <p:nvSpPr>
              <p:cNvPr id="94225"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charset="-122"/>
                  </a:defRPr>
                </a:lvl1pPr>
                <a:lvl2pPr defTabSz="912813">
                  <a:defRPr>
                    <a:solidFill>
                      <a:srgbClr val="000000"/>
                    </a:solidFill>
                    <a:latin typeface="Times New Roman" pitchFamily="18" charset="0"/>
                    <a:ea typeface="宋体" charset="-122"/>
                  </a:defRPr>
                </a:lvl2pPr>
                <a:lvl3pPr defTabSz="912813">
                  <a:defRPr>
                    <a:solidFill>
                      <a:srgbClr val="000000"/>
                    </a:solidFill>
                    <a:latin typeface="Times New Roman" pitchFamily="18" charset="0"/>
                    <a:ea typeface="宋体" charset="-122"/>
                  </a:defRPr>
                </a:lvl3pPr>
                <a:lvl4pPr defTabSz="912813">
                  <a:defRPr>
                    <a:solidFill>
                      <a:srgbClr val="000000"/>
                    </a:solidFill>
                    <a:latin typeface="Times New Roman" pitchFamily="18" charset="0"/>
                    <a:ea typeface="宋体" charset="-122"/>
                  </a:defRPr>
                </a:lvl4pPr>
                <a:lvl5pPr defTabSz="912813">
                  <a:defRPr>
                    <a:solidFill>
                      <a:srgbClr val="000000"/>
                    </a:solidFill>
                    <a:latin typeface="Times New Roman" pitchFamily="18" charset="0"/>
                    <a:ea typeface="宋体"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4226"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charset="-122"/>
                  </a:defRPr>
                </a:lvl1pPr>
                <a:lvl2pPr defTabSz="912813">
                  <a:defRPr>
                    <a:solidFill>
                      <a:srgbClr val="000000"/>
                    </a:solidFill>
                    <a:latin typeface="Times New Roman" pitchFamily="18" charset="0"/>
                    <a:ea typeface="宋体" charset="-122"/>
                  </a:defRPr>
                </a:lvl2pPr>
                <a:lvl3pPr defTabSz="912813">
                  <a:defRPr>
                    <a:solidFill>
                      <a:srgbClr val="000000"/>
                    </a:solidFill>
                    <a:latin typeface="Times New Roman" pitchFamily="18" charset="0"/>
                    <a:ea typeface="宋体" charset="-122"/>
                  </a:defRPr>
                </a:lvl3pPr>
                <a:lvl4pPr defTabSz="912813">
                  <a:defRPr>
                    <a:solidFill>
                      <a:srgbClr val="000000"/>
                    </a:solidFill>
                    <a:latin typeface="Times New Roman" pitchFamily="18" charset="0"/>
                    <a:ea typeface="宋体" charset="-122"/>
                  </a:defRPr>
                </a:lvl4pPr>
                <a:lvl5pPr defTabSz="912813">
                  <a:defRPr>
                    <a:solidFill>
                      <a:srgbClr val="000000"/>
                    </a:solidFill>
                    <a:latin typeface="Times New Roman" pitchFamily="18" charset="0"/>
                    <a:ea typeface="宋体"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4227"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charset="-122"/>
                  </a:defRPr>
                </a:lvl1pPr>
                <a:lvl2pPr defTabSz="912813">
                  <a:defRPr>
                    <a:solidFill>
                      <a:srgbClr val="000000"/>
                    </a:solidFill>
                    <a:latin typeface="Times New Roman" pitchFamily="18" charset="0"/>
                    <a:ea typeface="宋体" charset="-122"/>
                  </a:defRPr>
                </a:lvl2pPr>
                <a:lvl3pPr defTabSz="912813">
                  <a:defRPr>
                    <a:solidFill>
                      <a:srgbClr val="000000"/>
                    </a:solidFill>
                    <a:latin typeface="Times New Roman" pitchFamily="18" charset="0"/>
                    <a:ea typeface="宋体" charset="-122"/>
                  </a:defRPr>
                </a:lvl3pPr>
                <a:lvl4pPr defTabSz="912813">
                  <a:defRPr>
                    <a:solidFill>
                      <a:srgbClr val="000000"/>
                    </a:solidFill>
                    <a:latin typeface="Times New Roman" pitchFamily="18" charset="0"/>
                    <a:ea typeface="宋体" charset="-122"/>
                  </a:defRPr>
                </a:lvl4pPr>
                <a:lvl5pPr defTabSz="912813">
                  <a:defRPr>
                    <a:solidFill>
                      <a:srgbClr val="000000"/>
                    </a:solidFill>
                    <a:latin typeface="Times New Roman" pitchFamily="18" charset="0"/>
                    <a:ea typeface="宋体"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94228"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charset="-122"/>
                  </a:defRPr>
                </a:lvl1pPr>
                <a:lvl2pPr defTabSz="912813">
                  <a:defRPr>
                    <a:solidFill>
                      <a:srgbClr val="000000"/>
                    </a:solidFill>
                    <a:latin typeface="Times New Roman" pitchFamily="18" charset="0"/>
                    <a:ea typeface="宋体" charset="-122"/>
                  </a:defRPr>
                </a:lvl2pPr>
                <a:lvl3pPr defTabSz="912813">
                  <a:defRPr>
                    <a:solidFill>
                      <a:srgbClr val="000000"/>
                    </a:solidFill>
                    <a:latin typeface="Times New Roman" pitchFamily="18" charset="0"/>
                    <a:ea typeface="宋体" charset="-122"/>
                  </a:defRPr>
                </a:lvl3pPr>
                <a:lvl4pPr defTabSz="912813">
                  <a:defRPr>
                    <a:solidFill>
                      <a:srgbClr val="000000"/>
                    </a:solidFill>
                    <a:latin typeface="Times New Roman" pitchFamily="18" charset="0"/>
                    <a:ea typeface="宋体" charset="-122"/>
                  </a:defRPr>
                </a:lvl4pPr>
                <a:lvl5pPr defTabSz="912813">
                  <a:defRPr>
                    <a:solidFill>
                      <a:srgbClr val="000000"/>
                    </a:solidFill>
                    <a:latin typeface="Times New Roman" pitchFamily="18" charset="0"/>
                    <a:ea typeface="宋体"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7537" y="123825"/>
              <a:ext cx="2812034" cy="519113"/>
            </a:xfrm>
            <a:prstGeom prst="rect">
              <a:avLst/>
            </a:prstGeom>
            <a:noFill/>
            <a:ln w="28575">
              <a:noFill/>
              <a:miter lim="800000"/>
              <a:headEnd type="none" w="sm" len="sm"/>
              <a:tailEnd type="none" w="sm" len="sm"/>
            </a:ln>
            <a:effectLst/>
          </p:spPr>
          <p:txBody>
            <a:bodyPr>
              <a:spAutoFit/>
            </a:bodyPr>
            <a:lstStyle/>
            <a:p>
              <a:pPr algn="ctr" defTabSz="914400" eaLnBrk="0">
                <a:lnSpc>
                  <a:spcPct val="100000"/>
                </a:lnSpc>
                <a:spcBef>
                  <a:spcPct val="50000"/>
                </a:spcBef>
                <a:buClrTx/>
                <a:buSzTx/>
                <a:buFontTx/>
                <a:buNone/>
                <a:defRPr/>
              </a:pP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小   结</a:t>
              </a:r>
            </a:p>
          </p:txBody>
        </p:sp>
      </p:grpSp>
    </p:spTree>
    <p:extLst>
      <p:ext uri="{BB962C8B-B14F-4D97-AF65-F5344CB8AC3E}">
        <p14:creationId xmlns:p14="http://schemas.microsoft.com/office/powerpoint/2010/main" val="412961106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333375" y="955675"/>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一、氢原子光谱的规律</a:t>
            </a:r>
            <a:endParaRPr kumimoji="1" lang="zh-CN" altLang="en-US" b="0">
              <a:solidFill>
                <a:schemeClr val="tx1"/>
              </a:solidFill>
              <a:latin typeface="华文楷体" panose="02010600040101010101" pitchFamily="2" charset="-122"/>
              <a:ea typeface="华文楷体" panose="02010600040101010101" pitchFamily="2" charset="-122"/>
            </a:endParaRPr>
          </a:p>
        </p:txBody>
      </p:sp>
      <p:grpSp>
        <p:nvGrpSpPr>
          <p:cNvPr id="38916" name="Group 4"/>
          <p:cNvGrpSpPr>
            <a:grpSpLocks/>
          </p:cNvGrpSpPr>
          <p:nvPr/>
        </p:nvGrpSpPr>
        <p:grpSpPr bwMode="auto">
          <a:xfrm>
            <a:off x="2268538" y="223838"/>
            <a:ext cx="4967287" cy="684212"/>
            <a:chOff x="1156" y="51"/>
            <a:chExt cx="3674" cy="431"/>
          </a:xfrm>
        </p:grpSpPr>
        <p:grpSp>
          <p:nvGrpSpPr>
            <p:cNvPr id="38917" name="Group 32"/>
            <p:cNvGrpSpPr>
              <a:grpSpLocks/>
            </p:cNvGrpSpPr>
            <p:nvPr/>
          </p:nvGrpSpPr>
          <p:grpSpPr bwMode="auto">
            <a:xfrm>
              <a:off x="1156" y="51"/>
              <a:ext cx="3674" cy="431"/>
              <a:chOff x="1450" y="7"/>
              <a:chExt cx="3039" cy="401"/>
            </a:xfrm>
          </p:grpSpPr>
          <p:sp>
            <p:nvSpPr>
              <p:cNvPr id="3891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1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2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892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38922" name="Text Box 10"/>
            <p:cNvSpPr txBox="1">
              <a:spLocks noChangeArrowheads="1"/>
            </p:cNvSpPr>
            <p:nvPr/>
          </p:nvSpPr>
          <p:spPr bwMode="auto">
            <a:xfrm>
              <a:off x="1156" y="119"/>
              <a:ext cx="36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 </a:t>
              </a:r>
              <a:r>
                <a:rPr kumimoji="1" lang="en-US" altLang="zh-CN" sz="2800" dirty="0">
                  <a:solidFill>
                    <a:schemeClr val="tx1"/>
                  </a:solidFill>
                  <a:ea typeface="华文楷体" panose="02010600040101010101" pitchFamily="2" charset="-122"/>
                </a:rPr>
                <a:t>4   </a:t>
              </a:r>
              <a:r>
                <a:rPr kumimoji="1" lang="zh-CN" altLang="en-US" sz="2800" dirty="0">
                  <a:solidFill>
                    <a:schemeClr val="tx1"/>
                  </a:solidFill>
                  <a:ea typeface="华文楷体" panose="02010600040101010101" pitchFamily="2" charset="-122"/>
                </a:rPr>
                <a:t>玻尔的氢原子理论</a:t>
              </a:r>
            </a:p>
          </p:txBody>
        </p:sp>
      </p:grpSp>
      <p:sp>
        <p:nvSpPr>
          <p:cNvPr id="38923" name="Rectangle 11"/>
          <p:cNvSpPr>
            <a:spLocks noChangeArrowheads="1"/>
          </p:cNvSpPr>
          <p:nvPr/>
        </p:nvSpPr>
        <p:spPr bwMode="auto">
          <a:xfrm>
            <a:off x="468313" y="1557338"/>
            <a:ext cx="82804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lang="zh-CN" altLang="en-GB">
                <a:solidFill>
                  <a:schemeClr val="tx1"/>
                </a:solidFill>
                <a:ea typeface="华文楷体" panose="02010600040101010101" pitchFamily="2" charset="-122"/>
              </a:rPr>
              <a:t>        原子中的电子在能量变化时所发射或吸收的一系列波长的光所组成的光谱。每一种原子的光谱都不同，称为特征光谱。</a:t>
            </a:r>
            <a:endParaRPr lang="zh-CN" altLang="en-US">
              <a:solidFill>
                <a:schemeClr val="tx1"/>
              </a:solidFill>
              <a:ea typeface="华文楷体" panose="02010600040101010101" pitchFamily="2" charset="-122"/>
            </a:endParaRPr>
          </a:p>
        </p:txBody>
      </p:sp>
      <p:sp>
        <p:nvSpPr>
          <p:cNvPr id="38924" name="Rectangle 12"/>
          <p:cNvSpPr>
            <a:spLocks noChangeArrowheads="1"/>
          </p:cNvSpPr>
          <p:nvPr/>
        </p:nvSpPr>
        <p:spPr bwMode="auto">
          <a:xfrm>
            <a:off x="333375" y="3702197"/>
            <a:ext cx="853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最简单的原子光谱是氢原子光谱。</a:t>
            </a:r>
            <a:r>
              <a:rPr kumimoji="1" lang="zh-CN" altLang="en-US" sz="1800" dirty="0">
                <a:solidFill>
                  <a:schemeClr val="tx1"/>
                </a:solidFill>
                <a:ea typeface="华文楷体" panose="02010600040101010101" pitchFamily="2" charset="-122"/>
              </a:rPr>
              <a:t>（</a:t>
            </a:r>
            <a:r>
              <a:rPr kumimoji="1" lang="en-US" altLang="zh-CN" sz="1800" dirty="0">
                <a:solidFill>
                  <a:schemeClr val="tx1"/>
                </a:solidFill>
                <a:ea typeface="华文楷体" panose="02010600040101010101" pitchFamily="2" charset="-122"/>
              </a:rPr>
              <a:t>1853</a:t>
            </a:r>
            <a:r>
              <a:rPr kumimoji="1" lang="zh-CN" altLang="en-US" sz="1800" dirty="0">
                <a:solidFill>
                  <a:schemeClr val="tx1"/>
                </a:solidFill>
                <a:ea typeface="华文楷体" panose="02010600040101010101" pitchFamily="2" charset="-122"/>
              </a:rPr>
              <a:t>年瑞典人埃格斯特朗 ）</a:t>
            </a:r>
          </a:p>
        </p:txBody>
      </p:sp>
      <p:pic>
        <p:nvPicPr>
          <p:cNvPr id="38970" name="Picture 58" descr="U_1991~1"/>
          <p:cNvPicPr>
            <a:picLocks noChangeAspect="1" noChangeArrowheads="1"/>
          </p:cNvPicPr>
          <p:nvPr/>
        </p:nvPicPr>
        <p:blipFill>
          <a:blip r:embed="rId3">
            <a:extLst>
              <a:ext uri="{28A0092B-C50C-407E-A947-70E740481C1C}">
                <a14:useLocalDpi xmlns:a14="http://schemas.microsoft.com/office/drawing/2010/main" val="0"/>
              </a:ext>
            </a:extLst>
          </a:blip>
          <a:srcRect t="54466" r="-1268"/>
          <a:stretch>
            <a:fillRect/>
          </a:stretch>
        </p:blipFill>
        <p:spPr bwMode="auto">
          <a:xfrm>
            <a:off x="1426444" y="4336209"/>
            <a:ext cx="6119812" cy="1136650"/>
          </a:xfrm>
          <a:prstGeom prst="rect">
            <a:avLst/>
          </a:prstGeom>
          <a:noFill/>
          <a:extLst>
            <a:ext uri="{909E8E84-426E-40DD-AFC4-6F175D3DCCD1}">
              <a14:hiddenFill xmlns:a14="http://schemas.microsoft.com/office/drawing/2010/main">
                <a:solidFill>
                  <a:srgbClr val="FFFFFF"/>
                </a:solidFill>
              </a14:hiddenFill>
            </a:ext>
          </a:extLst>
        </p:spPr>
      </p:pic>
      <p:grpSp>
        <p:nvGrpSpPr>
          <p:cNvPr id="38981" name="Group 69"/>
          <p:cNvGrpSpPr>
            <a:grpSpLocks/>
          </p:cNvGrpSpPr>
          <p:nvPr/>
        </p:nvGrpSpPr>
        <p:grpSpPr bwMode="auto">
          <a:xfrm>
            <a:off x="1475656" y="2517323"/>
            <a:ext cx="5013325" cy="1106487"/>
            <a:chOff x="930" y="1933"/>
            <a:chExt cx="3158" cy="697"/>
          </a:xfrm>
        </p:grpSpPr>
        <p:sp>
          <p:nvSpPr>
            <p:cNvPr id="38973" name="Rectangle 61"/>
            <p:cNvSpPr>
              <a:spLocks noChangeArrowheads="1"/>
            </p:cNvSpPr>
            <p:nvPr/>
          </p:nvSpPr>
          <p:spPr bwMode="auto">
            <a:xfrm>
              <a:off x="930" y="2160"/>
              <a:ext cx="5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光  谱</a:t>
              </a:r>
            </a:p>
          </p:txBody>
        </p:sp>
        <p:sp>
          <p:nvSpPr>
            <p:cNvPr id="38974" name="Rectangle 62"/>
            <p:cNvSpPr>
              <a:spLocks noChangeArrowheads="1"/>
            </p:cNvSpPr>
            <p:nvPr/>
          </p:nvSpPr>
          <p:spPr bwMode="auto">
            <a:xfrm>
              <a:off x="1656" y="1933"/>
              <a:ext cx="2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发射光谱（</a:t>
              </a:r>
              <a:r>
                <a:rPr lang="zh-CN" altLang="en-GB" dirty="0">
                  <a:solidFill>
                    <a:schemeClr val="tx1"/>
                  </a:solidFill>
                  <a:ea typeface="华文楷体" panose="02010600040101010101" pitchFamily="2" charset="-122"/>
                </a:rPr>
                <a:t>明亮彩色条纹）</a:t>
              </a:r>
              <a:endParaRPr lang="zh-CN" altLang="en-US" dirty="0">
                <a:solidFill>
                  <a:schemeClr val="tx1"/>
                </a:solidFill>
                <a:ea typeface="华文楷体" panose="02010600040101010101" pitchFamily="2" charset="-122"/>
              </a:endParaRPr>
            </a:p>
          </p:txBody>
        </p:sp>
        <p:sp>
          <p:nvSpPr>
            <p:cNvPr id="38975" name="Rectangle 63"/>
            <p:cNvSpPr>
              <a:spLocks noChangeArrowheads="1"/>
            </p:cNvSpPr>
            <p:nvPr/>
          </p:nvSpPr>
          <p:spPr bwMode="auto">
            <a:xfrm>
              <a:off x="1656" y="2342"/>
              <a:ext cx="20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吸收光谱（</a:t>
              </a:r>
              <a:r>
                <a:rPr lang="zh-CN" altLang="en-GB">
                  <a:solidFill>
                    <a:schemeClr val="tx1"/>
                  </a:solidFill>
                  <a:ea typeface="华文楷体" panose="02010600040101010101" pitchFamily="2" charset="-122"/>
                </a:rPr>
                <a:t>暗淡条纹）</a:t>
              </a:r>
              <a:endParaRPr lang="zh-CN" altLang="en-US">
                <a:solidFill>
                  <a:schemeClr val="tx1"/>
                </a:solidFill>
                <a:ea typeface="华文楷体" panose="02010600040101010101" pitchFamily="2" charset="-122"/>
              </a:endParaRPr>
            </a:p>
          </p:txBody>
        </p:sp>
        <p:sp>
          <p:nvSpPr>
            <p:cNvPr id="38978" name="AutoShape 66"/>
            <p:cNvSpPr>
              <a:spLocks/>
            </p:cNvSpPr>
            <p:nvPr/>
          </p:nvSpPr>
          <p:spPr bwMode="auto">
            <a:xfrm>
              <a:off x="1565" y="2069"/>
              <a:ext cx="91" cy="499"/>
            </a:xfrm>
            <a:prstGeom prst="leftBrace">
              <a:avLst>
                <a:gd name="adj1" fmla="val 45696"/>
                <a:gd name="adj2" fmla="val 50000"/>
              </a:avLst>
            </a:prstGeom>
            <a:noFill/>
            <a:ln w="22225">
              <a:solidFill>
                <a:srgbClr val="008080"/>
              </a:solidFill>
              <a:round/>
              <a:headEnd/>
              <a:tailEnd/>
            </a:ln>
            <a:effectLst/>
            <a:extLst>
              <a:ext uri="{909E8E84-426E-40DD-AFC4-6F175D3DCCD1}">
                <a14:hiddenFill xmlns:a14="http://schemas.microsoft.com/office/drawing/2010/main">
                  <a:solidFill>
                    <a:srgbClr val="00808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19" name="Rectangle 52"/>
          <p:cNvSpPr>
            <a:spLocks noChangeArrowheads="1"/>
          </p:cNvSpPr>
          <p:nvPr/>
        </p:nvSpPr>
        <p:spPr bwMode="auto">
          <a:xfrm>
            <a:off x="2483719" y="5682299"/>
            <a:ext cx="40272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hangingPunct="1">
              <a:lnSpc>
                <a:spcPct val="100000"/>
              </a:lnSpc>
              <a:buClrTx/>
              <a:buSzTx/>
              <a:buFontTx/>
              <a:buNone/>
            </a:pPr>
            <a:r>
              <a:rPr kumimoji="1" lang="zh-CN" altLang="en-US" dirty="0" smtClean="0">
                <a:solidFill>
                  <a:srgbClr val="FF0000"/>
                </a:solidFill>
                <a:effectLst>
                  <a:outerShdw blurRad="38100" dist="38100" dir="2700000" algn="tl">
                    <a:srgbClr val="C0C0C0"/>
                  </a:outerShdw>
                </a:effectLst>
                <a:ea typeface="华文楷体" panose="02010600040101010101" pitchFamily="2" charset="-122"/>
              </a:rPr>
              <a:t>特点：线状分立光谱</a:t>
            </a:r>
            <a:endParaRPr kumimoji="1" lang="zh-CN" altLang="en-US" dirty="0">
              <a:solidFill>
                <a:srgbClr val="FF0000"/>
              </a:solidFill>
              <a:effectLst>
                <a:outerShdw blurRad="38100" dist="38100" dir="2700000" algn="tl">
                  <a:srgbClr val="C0C0C0"/>
                </a:outerShdw>
              </a:effectLst>
              <a:ea typeface="华文楷体" panose="02010600040101010101" pitchFamily="2" charset="-122"/>
            </a:endParaRPr>
          </a:p>
        </p:txBody>
      </p:sp>
    </p:spTree>
    <p:extLst>
      <p:ext uri="{BB962C8B-B14F-4D97-AF65-F5344CB8AC3E}">
        <p14:creationId xmlns:p14="http://schemas.microsoft.com/office/powerpoint/2010/main" val="32056179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923">
                                            <p:txEl>
                                              <p:pRg st="0" end="0"/>
                                            </p:txEl>
                                          </p:spTgt>
                                        </p:tgtEl>
                                        <p:attrNameLst>
                                          <p:attrName>style.visibility</p:attrName>
                                        </p:attrNameLst>
                                      </p:cBhvr>
                                      <p:to>
                                        <p:strVal val="visible"/>
                                      </p:to>
                                    </p:set>
                                    <p:animEffect transition="in" filter="wipe(left)">
                                      <p:cBhvr>
                                        <p:cTn id="12" dur="500"/>
                                        <p:tgtEl>
                                          <p:spTgt spid="3892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81"/>
                                        </p:tgtEl>
                                        <p:attrNameLst>
                                          <p:attrName>style.visibility</p:attrName>
                                        </p:attrNameLst>
                                      </p:cBhvr>
                                      <p:to>
                                        <p:strVal val="visible"/>
                                      </p:to>
                                    </p:set>
                                    <p:animEffect transition="in" filter="wipe(left)">
                                      <p:cBhvr>
                                        <p:cTn id="17" dur="500"/>
                                        <p:tgtEl>
                                          <p:spTgt spid="38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8924"/>
                                        </p:tgtEl>
                                        <p:attrNameLst>
                                          <p:attrName>style.visibility</p:attrName>
                                        </p:attrNameLst>
                                      </p:cBhvr>
                                      <p:to>
                                        <p:strVal val="visible"/>
                                      </p:to>
                                    </p:set>
                                    <p:animEffect transition="in" filter="wipe(left)">
                                      <p:cBhvr>
                                        <p:cTn id="22" dur="500"/>
                                        <p:tgtEl>
                                          <p:spTgt spid="3892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8970"/>
                                        </p:tgtEl>
                                        <p:attrNameLst>
                                          <p:attrName>style.visibility</p:attrName>
                                        </p:attrNameLst>
                                      </p:cBhvr>
                                      <p:to>
                                        <p:strVal val="visible"/>
                                      </p:to>
                                    </p:set>
                                    <p:animEffect transition="in" filter="wipe(left)">
                                      <p:cBhvr>
                                        <p:cTn id="27" dur="500"/>
                                        <p:tgtEl>
                                          <p:spTgt spid="3897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23" grpId="0" build="p" autoUpdateAnimBg="0"/>
      <p:bldP spid="38924" grpId="0"/>
      <p:bldP spid="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663575" y="430429"/>
            <a:ext cx="801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、巴耳末公式 （可见光</a:t>
            </a:r>
            <a:r>
              <a:rPr kumimoji="1" lang="zh-CN" altLang="en-US">
                <a:solidFill>
                  <a:schemeClr val="tx1"/>
                </a:solidFill>
                <a:ea typeface="华文楷体" panose="02010600040101010101" pitchFamily="2" charset="-122"/>
                <a:sym typeface="Wingdings" pitchFamily="2" charset="2"/>
              </a:rPr>
              <a:t>） </a:t>
            </a:r>
            <a:r>
              <a:rPr kumimoji="1" lang="zh-CN" altLang="en-US" sz="2000">
                <a:solidFill>
                  <a:schemeClr val="tx1"/>
                </a:solidFill>
                <a:ea typeface="华文楷体" panose="02010600040101010101" pitchFamily="2" charset="-122"/>
                <a:sym typeface="Wingdings" pitchFamily="2" charset="2"/>
              </a:rPr>
              <a:t>（</a:t>
            </a:r>
            <a:r>
              <a:rPr kumimoji="1" lang="en-US" altLang="zh-CN" sz="2000">
                <a:solidFill>
                  <a:schemeClr val="tx1"/>
                </a:solidFill>
                <a:ea typeface="华文楷体" panose="02010600040101010101" pitchFamily="2" charset="-122"/>
              </a:rPr>
              <a:t>1885</a:t>
            </a:r>
            <a:r>
              <a:rPr kumimoji="1" lang="zh-CN" altLang="en-US" sz="2000">
                <a:solidFill>
                  <a:schemeClr val="tx1"/>
                </a:solidFill>
                <a:ea typeface="华文楷体" panose="02010600040101010101" pitchFamily="2" charset="-122"/>
              </a:rPr>
              <a:t>年，瑞士的中学教师巴耳末）</a:t>
            </a:r>
          </a:p>
        </p:txBody>
      </p:sp>
      <p:sp>
        <p:nvSpPr>
          <p:cNvPr id="40965" name="Text Box 5"/>
          <p:cNvSpPr txBox="1">
            <a:spLocks noChangeArrowheads="1"/>
          </p:cNvSpPr>
          <p:nvPr/>
        </p:nvSpPr>
        <p:spPr bwMode="auto">
          <a:xfrm>
            <a:off x="719932" y="3538818"/>
            <a:ext cx="3240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dirty="0">
                <a:solidFill>
                  <a:schemeClr val="tx1"/>
                </a:solidFill>
                <a:ea typeface="华文楷体" panose="02010600040101010101" pitchFamily="2" charset="-122"/>
              </a:rPr>
              <a:t>2</a:t>
            </a:r>
            <a:r>
              <a:rPr kumimoji="1" lang="zh-CN" altLang="en-US" dirty="0">
                <a:solidFill>
                  <a:schemeClr val="tx1"/>
                </a:solidFill>
                <a:ea typeface="华文楷体" panose="02010600040101010101" pitchFamily="2" charset="-122"/>
              </a:rPr>
              <a:t>、广义巴耳末公式</a:t>
            </a:r>
          </a:p>
        </p:txBody>
      </p:sp>
      <p:graphicFrame>
        <p:nvGraphicFramePr>
          <p:cNvPr id="40966" name="Object 6"/>
          <p:cNvGraphicFramePr>
            <a:graphicFrameLocks noChangeAspect="1"/>
          </p:cNvGraphicFramePr>
          <p:nvPr>
            <p:extLst>
              <p:ext uri="{D42A27DB-BD31-4B8C-83A1-F6EECF244321}">
                <p14:modId xmlns:p14="http://schemas.microsoft.com/office/powerpoint/2010/main" val="3845559077"/>
              </p:ext>
            </p:extLst>
          </p:nvPr>
        </p:nvGraphicFramePr>
        <p:xfrm>
          <a:off x="1402532" y="5647585"/>
          <a:ext cx="2233612" cy="506413"/>
        </p:xfrm>
        <a:graphic>
          <a:graphicData uri="http://schemas.openxmlformats.org/presentationml/2006/ole">
            <mc:AlternateContent xmlns:mc="http://schemas.openxmlformats.org/markup-compatibility/2006">
              <mc:Choice xmlns:v="urn:schemas-microsoft-com:vml" Requires="v">
                <p:oleObj spid="_x0000_s26657" name="公式" r:id="rId4" imgW="888614" imgH="203112" progId="Equation.3">
                  <p:embed/>
                </p:oleObj>
              </mc:Choice>
              <mc:Fallback>
                <p:oleObj name="公式" r:id="rId4" imgW="888614"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2532" y="5647585"/>
                        <a:ext cx="2233612" cy="506413"/>
                      </a:xfrm>
                      <a:prstGeom prst="rect">
                        <a:avLst/>
                      </a:prstGeom>
                      <a:noFill/>
                      <a:ln>
                        <a:noFill/>
                      </a:ln>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FF"/>
                            </a:solidFill>
                            <a:miter lim="800000"/>
                            <a:headEnd/>
                            <a:tailEnd/>
                          </a14:hiddenLine>
                        </a:ext>
                      </a:extLst>
                    </p:spPr>
                  </p:pic>
                </p:oleObj>
              </mc:Fallback>
            </mc:AlternateContent>
          </a:graphicData>
        </a:graphic>
      </p:graphicFrame>
      <p:sp>
        <p:nvSpPr>
          <p:cNvPr id="40968" name="Rectangle 8"/>
          <p:cNvSpPr>
            <a:spLocks noChangeArrowheads="1"/>
          </p:cNvSpPr>
          <p:nvPr/>
        </p:nvSpPr>
        <p:spPr bwMode="auto">
          <a:xfrm>
            <a:off x="608013" y="2878658"/>
            <a:ext cx="6335713" cy="4810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hangingPunct="1">
              <a:lnSpc>
                <a:spcPct val="100000"/>
              </a:lnSpc>
              <a:buClrTx/>
              <a:buSzTx/>
              <a:buFontTx/>
              <a:buNone/>
            </a:pPr>
            <a:r>
              <a:rPr kumimoji="1" lang="en-US" altLang="zh-CN" i="1" dirty="0">
                <a:solidFill>
                  <a:srgbClr val="0000FF"/>
                </a:solidFill>
                <a:ea typeface="华文楷体" panose="02010600040101010101" pitchFamily="2" charset="-122"/>
              </a:rPr>
              <a:t>R </a:t>
            </a:r>
            <a:r>
              <a:rPr kumimoji="1" lang="zh-CN" altLang="en-US" dirty="0">
                <a:solidFill>
                  <a:srgbClr val="0000FF"/>
                </a:solidFill>
                <a:ea typeface="华文楷体" panose="02010600040101010101" pitchFamily="2" charset="-122"/>
              </a:rPr>
              <a:t>为里德伯常数，其值为</a:t>
            </a:r>
            <a:r>
              <a:rPr kumimoji="1" lang="en-US" altLang="zh-CN" dirty="0">
                <a:solidFill>
                  <a:srgbClr val="0000FF"/>
                </a:solidFill>
                <a:ea typeface="华文楷体" panose="02010600040101010101" pitchFamily="2" charset="-122"/>
              </a:rPr>
              <a:t>1.096776×10</a:t>
            </a:r>
            <a:r>
              <a:rPr kumimoji="1" lang="en-US" altLang="zh-CN" baseline="30000" dirty="0">
                <a:solidFill>
                  <a:srgbClr val="0000FF"/>
                </a:solidFill>
                <a:ea typeface="华文楷体" panose="02010600040101010101" pitchFamily="2" charset="-122"/>
              </a:rPr>
              <a:t>7</a:t>
            </a:r>
            <a:r>
              <a:rPr kumimoji="1" lang="en-US" altLang="zh-CN" dirty="0">
                <a:solidFill>
                  <a:srgbClr val="0000FF"/>
                </a:solidFill>
                <a:ea typeface="华文楷体" panose="02010600040101010101" pitchFamily="2" charset="-122"/>
              </a:rPr>
              <a:t>m</a:t>
            </a:r>
            <a:r>
              <a:rPr kumimoji="1" lang="en-US" altLang="zh-CN" baseline="30000" dirty="0">
                <a:solidFill>
                  <a:srgbClr val="0000FF"/>
                </a:solidFill>
                <a:ea typeface="华文楷体" panose="02010600040101010101" pitchFamily="2" charset="-122"/>
              </a:rPr>
              <a:t>-1</a:t>
            </a:r>
          </a:p>
        </p:txBody>
      </p:sp>
      <p:pic>
        <p:nvPicPr>
          <p:cNvPr id="40969" name="Picture 9" descr="http://wutde.whut.edu.cn/kecheng/daxueweuligongke/p06/ch23/sec02/image/tu23-4.gif"/>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6489401" y="1124645"/>
            <a:ext cx="1982740" cy="252037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0977" name="Object 17"/>
          <p:cNvGraphicFramePr>
            <a:graphicFrameLocks noChangeAspect="1"/>
          </p:cNvGraphicFramePr>
          <p:nvPr>
            <p:extLst>
              <p:ext uri="{D42A27DB-BD31-4B8C-83A1-F6EECF244321}">
                <p14:modId xmlns:p14="http://schemas.microsoft.com/office/powerpoint/2010/main" val="1729162104"/>
              </p:ext>
            </p:extLst>
          </p:nvPr>
        </p:nvGraphicFramePr>
        <p:xfrm>
          <a:off x="2339976" y="2146150"/>
          <a:ext cx="3338946" cy="752704"/>
        </p:xfrm>
        <a:graphic>
          <a:graphicData uri="http://schemas.openxmlformats.org/presentationml/2006/ole">
            <mc:AlternateContent xmlns:mc="http://schemas.openxmlformats.org/markup-compatibility/2006">
              <mc:Choice xmlns:v="urn:schemas-microsoft-com:vml" Requires="v">
                <p:oleObj spid="_x0000_s26658" name="公式" r:id="rId8" imgW="1790640" imgH="482400" progId="Equation.3">
                  <p:embed/>
                </p:oleObj>
              </mc:Choice>
              <mc:Fallback>
                <p:oleObj name="公式" r:id="rId8" imgW="179064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9976" y="2146150"/>
                        <a:ext cx="3338946" cy="752704"/>
                      </a:xfrm>
                      <a:prstGeom prst="rect">
                        <a:avLst/>
                      </a:prstGeom>
                      <a:noFill/>
                      <a:extLst/>
                    </p:spPr>
                  </p:pic>
                </p:oleObj>
              </mc:Fallback>
            </mc:AlternateContent>
          </a:graphicData>
        </a:graphic>
      </p:graphicFrame>
      <p:grpSp>
        <p:nvGrpSpPr>
          <p:cNvPr id="40978" name="Group 18"/>
          <p:cNvGrpSpPr>
            <a:grpSpLocks/>
          </p:cNvGrpSpPr>
          <p:nvPr/>
        </p:nvGrpSpPr>
        <p:grpSpPr bwMode="auto">
          <a:xfrm>
            <a:off x="434975" y="1056515"/>
            <a:ext cx="5397500" cy="992187"/>
            <a:chOff x="304" y="1929"/>
            <a:chExt cx="3400" cy="625"/>
          </a:xfrm>
        </p:grpSpPr>
        <p:grpSp>
          <p:nvGrpSpPr>
            <p:cNvPr id="40979" name="Group 19"/>
            <p:cNvGrpSpPr>
              <a:grpSpLocks/>
            </p:cNvGrpSpPr>
            <p:nvPr/>
          </p:nvGrpSpPr>
          <p:grpSpPr bwMode="auto">
            <a:xfrm>
              <a:off x="304" y="1929"/>
              <a:ext cx="3400" cy="625"/>
              <a:chOff x="2018" y="2387"/>
              <a:chExt cx="2041" cy="546"/>
            </a:xfrm>
          </p:grpSpPr>
          <p:sp>
            <p:nvSpPr>
              <p:cNvPr id="40980"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81"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82"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83"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0984" name="Object 24"/>
            <p:cNvGraphicFramePr>
              <a:graphicFrameLocks noChangeAspect="1"/>
            </p:cNvGraphicFramePr>
            <p:nvPr/>
          </p:nvGraphicFramePr>
          <p:xfrm>
            <a:off x="413" y="1933"/>
            <a:ext cx="3283" cy="601"/>
          </p:xfrm>
          <a:graphic>
            <a:graphicData uri="http://schemas.openxmlformats.org/presentationml/2006/ole">
              <mc:AlternateContent xmlns:mc="http://schemas.openxmlformats.org/markup-compatibility/2006">
                <mc:Choice xmlns:v="urn:schemas-microsoft-com:vml" Requires="v">
                  <p:oleObj spid="_x0000_s26659" name="公式" r:id="rId10" imgW="2273300" imgH="444500" progId="Equation.3">
                    <p:embed/>
                  </p:oleObj>
                </mc:Choice>
                <mc:Fallback>
                  <p:oleObj name="公式" r:id="rId10" imgW="2273300" imgH="4445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3" y="1933"/>
                          <a:ext cx="3283" cy="601"/>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0985" name="Group 25"/>
          <p:cNvGrpSpPr>
            <a:grpSpLocks/>
          </p:cNvGrpSpPr>
          <p:nvPr/>
        </p:nvGrpSpPr>
        <p:grpSpPr bwMode="auto">
          <a:xfrm>
            <a:off x="2281551" y="4189627"/>
            <a:ext cx="4176464" cy="1042479"/>
            <a:chOff x="1291" y="3168"/>
            <a:chExt cx="2634" cy="589"/>
          </a:xfrm>
        </p:grpSpPr>
        <p:grpSp>
          <p:nvGrpSpPr>
            <p:cNvPr id="40986" name="Group 26"/>
            <p:cNvGrpSpPr>
              <a:grpSpLocks/>
            </p:cNvGrpSpPr>
            <p:nvPr/>
          </p:nvGrpSpPr>
          <p:grpSpPr bwMode="auto">
            <a:xfrm>
              <a:off x="1291" y="3168"/>
              <a:ext cx="2634" cy="589"/>
              <a:chOff x="2018" y="2387"/>
              <a:chExt cx="2041" cy="546"/>
            </a:xfrm>
          </p:grpSpPr>
          <p:sp>
            <p:nvSpPr>
              <p:cNvPr id="40987"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88"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89"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0990"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0991" name="Object 31"/>
            <p:cNvGraphicFramePr>
              <a:graphicFrameLocks noChangeAspect="1"/>
            </p:cNvGraphicFramePr>
            <p:nvPr>
              <p:extLst>
                <p:ext uri="{D42A27DB-BD31-4B8C-83A1-F6EECF244321}">
                  <p14:modId xmlns:p14="http://schemas.microsoft.com/office/powerpoint/2010/main" val="2867594829"/>
                </p:ext>
              </p:extLst>
            </p:nvPr>
          </p:nvGraphicFramePr>
          <p:xfrm>
            <a:off x="1457" y="3187"/>
            <a:ext cx="2241" cy="533"/>
          </p:xfrm>
          <a:graphic>
            <a:graphicData uri="http://schemas.openxmlformats.org/presentationml/2006/ole">
              <mc:AlternateContent xmlns:mc="http://schemas.openxmlformats.org/markup-compatibility/2006">
                <mc:Choice xmlns:v="urn:schemas-microsoft-com:vml" Requires="v">
                  <p:oleObj spid="_x0000_s26660" name="公式" r:id="rId12" imgW="1345616" imgH="406224" progId="Equation.3">
                    <p:embed/>
                  </p:oleObj>
                </mc:Choice>
                <mc:Fallback>
                  <p:oleObj name="公式" r:id="rId12" imgW="1345616" imgH="40622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7" y="3187"/>
                          <a:ext cx="2241" cy="533"/>
                        </a:xfrm>
                        <a:prstGeom prst="rect">
                          <a:avLst/>
                        </a:prstGeom>
                        <a:noFill/>
                        <a:ln>
                          <a:noFill/>
                        </a:ln>
                        <a:effectLst/>
                        <a:extLst/>
                      </p:spPr>
                    </p:pic>
                  </p:oleObj>
                </mc:Fallback>
              </mc:AlternateContent>
            </a:graphicData>
          </a:graphic>
        </p:graphicFrame>
      </p:grpSp>
      <p:graphicFrame>
        <p:nvGraphicFramePr>
          <p:cNvPr id="2" name="对象 1"/>
          <p:cNvGraphicFramePr>
            <a:graphicFrameLocks noChangeAspect="1"/>
          </p:cNvGraphicFramePr>
          <p:nvPr>
            <p:extLst>
              <p:ext uri="{D42A27DB-BD31-4B8C-83A1-F6EECF244321}">
                <p14:modId xmlns:p14="http://schemas.microsoft.com/office/powerpoint/2010/main" val="998806370"/>
              </p:ext>
            </p:extLst>
          </p:nvPr>
        </p:nvGraphicFramePr>
        <p:xfrm>
          <a:off x="4067944" y="5647585"/>
          <a:ext cx="3960440" cy="480219"/>
        </p:xfrm>
        <a:graphic>
          <a:graphicData uri="http://schemas.openxmlformats.org/presentationml/2006/ole">
            <mc:AlternateContent xmlns:mc="http://schemas.openxmlformats.org/markup-compatibility/2006">
              <mc:Choice xmlns:v="urn:schemas-microsoft-com:vml" Requires="v">
                <p:oleObj spid="_x0000_s26661" name="公式" r:id="rId14" imgW="1688367" imgH="203112" progId="Equation.3">
                  <p:embed/>
                </p:oleObj>
              </mc:Choice>
              <mc:Fallback>
                <p:oleObj name="公式" r:id="rId14" imgW="1688367" imgH="203112"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67944" y="5647585"/>
                        <a:ext cx="3960440" cy="48021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1548846782"/>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wipe(left)">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9"/>
                                        </p:tgtEl>
                                        <p:attrNameLst>
                                          <p:attrName>style.visibility</p:attrName>
                                        </p:attrNameLst>
                                      </p:cBhvr>
                                      <p:to>
                                        <p:strVal val="visible"/>
                                      </p:to>
                                    </p:set>
                                    <p:animEffect transition="in" filter="blinds(horizontal)">
                                      <p:cBhvr>
                                        <p:cTn id="12" dur="500"/>
                                        <p:tgtEl>
                                          <p:spTgt spid="409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977"/>
                                        </p:tgtEl>
                                        <p:attrNameLst>
                                          <p:attrName>style.visibility</p:attrName>
                                        </p:attrNameLst>
                                      </p:cBhvr>
                                      <p:to>
                                        <p:strVal val="visible"/>
                                      </p:to>
                                    </p:set>
                                    <p:animEffect transition="in" filter="wipe(left)">
                                      <p:cBhvr>
                                        <p:cTn id="17" dur="500"/>
                                        <p:tgtEl>
                                          <p:spTgt spid="409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0978"/>
                                        </p:tgtEl>
                                        <p:attrNameLst>
                                          <p:attrName>style.visibility</p:attrName>
                                        </p:attrNameLst>
                                      </p:cBhvr>
                                      <p:to>
                                        <p:strVal val="visible"/>
                                      </p:to>
                                    </p:set>
                                    <p:animEffect transition="in" filter="wipe(left)">
                                      <p:cBhvr>
                                        <p:cTn id="22" dur="500"/>
                                        <p:tgtEl>
                                          <p:spTgt spid="409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8"/>
                                        </p:tgtEl>
                                        <p:attrNameLst>
                                          <p:attrName>style.visibility</p:attrName>
                                        </p:attrNameLst>
                                      </p:cBhvr>
                                      <p:to>
                                        <p:strVal val="visible"/>
                                      </p:to>
                                    </p:set>
                                    <p:animEffect transition="in" filter="wipe(left)">
                                      <p:cBhvr>
                                        <p:cTn id="27" dur="500"/>
                                        <p:tgtEl>
                                          <p:spTgt spid="409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5"/>
                                        </p:tgtEl>
                                        <p:attrNameLst>
                                          <p:attrName>style.visibility</p:attrName>
                                        </p:attrNameLst>
                                      </p:cBhvr>
                                      <p:to>
                                        <p:strVal val="visible"/>
                                      </p:to>
                                    </p:set>
                                    <p:animEffect transition="in" filter="wipe(left)">
                                      <p:cBhvr>
                                        <p:cTn id="32" dur="500"/>
                                        <p:tgtEl>
                                          <p:spTgt spid="4096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0985"/>
                                        </p:tgtEl>
                                        <p:attrNameLst>
                                          <p:attrName>style.visibility</p:attrName>
                                        </p:attrNameLst>
                                      </p:cBhvr>
                                      <p:to>
                                        <p:strVal val="visible"/>
                                      </p:to>
                                    </p:set>
                                    <p:animEffect transition="in" filter="wipe(left)">
                                      <p:cBhvr>
                                        <p:cTn id="37" dur="500"/>
                                        <p:tgtEl>
                                          <p:spTgt spid="4098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66"/>
                                        </p:tgtEl>
                                        <p:attrNameLst>
                                          <p:attrName>style.visibility</p:attrName>
                                        </p:attrNameLst>
                                      </p:cBhvr>
                                      <p:to>
                                        <p:strVal val="visible"/>
                                      </p:to>
                                    </p:set>
                                    <p:animEffect transition="in" filter="wipe(left)">
                                      <p:cBhvr>
                                        <p:cTn id="42" dur="500"/>
                                        <p:tgtEl>
                                          <p:spTgt spid="409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65" grpId="0" autoUpdateAnimBg="0"/>
      <p:bldP spid="4096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588963" y="163513"/>
            <a:ext cx="4414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二、经典物理遇到的困难</a:t>
            </a:r>
            <a:endParaRPr kumimoji="1" lang="en-US" altLang="zh-CN">
              <a:solidFill>
                <a:schemeClr val="tx1"/>
              </a:solidFill>
              <a:ea typeface="华文楷体" panose="02010600040101010101" pitchFamily="2" charset="-122"/>
            </a:endParaRPr>
          </a:p>
        </p:txBody>
      </p:sp>
      <p:sp>
        <p:nvSpPr>
          <p:cNvPr id="45060" name="Rectangle 4"/>
          <p:cNvSpPr>
            <a:spLocks noChangeArrowheads="1"/>
          </p:cNvSpPr>
          <p:nvPr/>
        </p:nvSpPr>
        <p:spPr bwMode="auto">
          <a:xfrm>
            <a:off x="755650" y="2708275"/>
            <a:ext cx="381635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）电子绕原子核旋转 。</a:t>
            </a:r>
          </a:p>
        </p:txBody>
      </p:sp>
      <p:sp>
        <p:nvSpPr>
          <p:cNvPr id="45061" name="Rectangle 5"/>
          <p:cNvSpPr>
            <a:spLocks noChangeArrowheads="1"/>
          </p:cNvSpPr>
          <p:nvPr/>
        </p:nvSpPr>
        <p:spPr bwMode="auto">
          <a:xfrm>
            <a:off x="684213" y="549275"/>
            <a:ext cx="80772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sz="2000">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为解释</a:t>
            </a:r>
            <a:r>
              <a:rPr kumimoji="1" lang="en-US" altLang="zh-CN">
                <a:solidFill>
                  <a:schemeClr val="tx1"/>
                </a:solidFill>
                <a:ea typeface="华文楷体" panose="02010600040101010101" pitchFamily="2" charset="-122"/>
              </a:rPr>
              <a:t>α</a:t>
            </a:r>
            <a:r>
              <a:rPr kumimoji="1" lang="zh-CN" altLang="en-US">
                <a:solidFill>
                  <a:schemeClr val="tx1"/>
                </a:solidFill>
                <a:ea typeface="华文楷体" panose="02010600040101010101" pitchFamily="2" charset="-122"/>
              </a:rPr>
              <a:t>粒子的大角度散射，卢瑟福于</a:t>
            </a:r>
            <a:r>
              <a:rPr kumimoji="1" lang="en-US" altLang="zh-CN">
                <a:solidFill>
                  <a:schemeClr val="tx1"/>
                </a:solidFill>
                <a:ea typeface="华文楷体" panose="02010600040101010101" pitchFamily="2" charset="-122"/>
              </a:rPr>
              <a:t>1911</a:t>
            </a:r>
            <a:r>
              <a:rPr kumimoji="1" lang="zh-CN" altLang="en-US">
                <a:solidFill>
                  <a:schemeClr val="tx1"/>
                </a:solidFill>
                <a:ea typeface="华文楷体" panose="02010600040101010101" pitchFamily="2" charset="-122"/>
              </a:rPr>
              <a:t>年提出了著名的核式原子模型。</a:t>
            </a:r>
          </a:p>
        </p:txBody>
      </p:sp>
      <p:sp>
        <p:nvSpPr>
          <p:cNvPr id="45062" name="Rectangle 6"/>
          <p:cNvSpPr>
            <a:spLocks noChangeArrowheads="1"/>
          </p:cNvSpPr>
          <p:nvPr/>
        </p:nvSpPr>
        <p:spPr bwMode="auto">
          <a:xfrm>
            <a:off x="539750" y="1412875"/>
            <a:ext cx="453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、卢瑟福的核式模型</a:t>
            </a:r>
          </a:p>
        </p:txBody>
      </p:sp>
      <p:grpSp>
        <p:nvGrpSpPr>
          <p:cNvPr id="45063" name="Group 7"/>
          <p:cNvGrpSpPr>
            <a:grpSpLocks/>
          </p:cNvGrpSpPr>
          <p:nvPr/>
        </p:nvGrpSpPr>
        <p:grpSpPr bwMode="auto">
          <a:xfrm>
            <a:off x="6948488" y="4221163"/>
            <a:ext cx="1981200" cy="2133600"/>
            <a:chOff x="3936" y="1440"/>
            <a:chExt cx="1056" cy="1111"/>
          </a:xfrm>
        </p:grpSpPr>
        <p:pic>
          <p:nvPicPr>
            <p:cNvPr id="45064" name="Picture 8"/>
            <p:cNvPicPr>
              <a:picLocks noChangeAspect="1" noChangeArrowheads="1"/>
            </p:cNvPicPr>
            <p:nvPr/>
          </p:nvPicPr>
          <p:blipFill>
            <a:blip r:embed="rId3">
              <a:extLst>
                <a:ext uri="{28A0092B-C50C-407E-A947-70E740481C1C}">
                  <a14:useLocalDpi xmlns:a14="http://schemas.microsoft.com/office/drawing/2010/main" val="0"/>
                </a:ext>
              </a:extLst>
            </a:blip>
            <a:srcRect r="37143"/>
            <a:stretch>
              <a:fillRect/>
            </a:stretch>
          </p:blipFill>
          <p:spPr bwMode="auto">
            <a:xfrm>
              <a:off x="3936" y="1440"/>
              <a:ext cx="1056" cy="1111"/>
            </a:xfrm>
            <a:prstGeom prst="rect">
              <a:avLst/>
            </a:prstGeom>
            <a:noFill/>
            <a:extLst>
              <a:ext uri="{909E8E84-426E-40DD-AFC4-6F175D3DCCD1}">
                <a14:hiddenFill xmlns:a14="http://schemas.microsoft.com/office/drawing/2010/main">
                  <a:solidFill>
                    <a:srgbClr val="FFFFFF"/>
                  </a:solidFill>
                </a14:hiddenFill>
              </a:ext>
            </a:extLst>
          </p:spPr>
        </p:pic>
        <p:sp>
          <p:nvSpPr>
            <p:cNvPr id="45065" name="Rectangle 9"/>
            <p:cNvSpPr>
              <a:spLocks noChangeArrowheads="1"/>
            </p:cNvSpPr>
            <p:nvPr/>
          </p:nvSpPr>
          <p:spPr bwMode="auto">
            <a:xfrm>
              <a:off x="4224" y="2352"/>
              <a:ext cx="432"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45066" name="Rectangle 10"/>
          <p:cNvSpPr>
            <a:spLocks noChangeArrowheads="1"/>
          </p:cNvSpPr>
          <p:nvPr/>
        </p:nvSpPr>
        <p:spPr bwMode="auto">
          <a:xfrm>
            <a:off x="755650" y="1916113"/>
            <a:ext cx="7915275"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）原子的中心是原子核，几乎占有原子的全部质量，</a:t>
            </a:r>
          </a:p>
          <a:p>
            <a:pPr hangingPunct="1">
              <a:lnSpc>
                <a:spcPct val="110000"/>
              </a:lnSpc>
              <a:buClrTx/>
              <a:buSzTx/>
              <a:buFontTx/>
              <a:buNone/>
            </a:pPr>
            <a:r>
              <a:rPr kumimoji="1" lang="zh-CN" altLang="en-US">
                <a:solidFill>
                  <a:schemeClr val="tx1"/>
                </a:solidFill>
                <a:ea typeface="华文楷体" panose="02010600040101010101" pitchFamily="2" charset="-122"/>
              </a:rPr>
              <a:t>      集中了原子中全部的正电荷。 </a:t>
            </a:r>
          </a:p>
        </p:txBody>
      </p:sp>
      <p:pic>
        <p:nvPicPr>
          <p:cNvPr id="45067"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4221163"/>
            <a:ext cx="1584325" cy="230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5068"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4149725"/>
            <a:ext cx="1798637"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5069" name="Group 13"/>
          <p:cNvGrpSpPr>
            <a:grpSpLocks/>
          </p:cNvGrpSpPr>
          <p:nvPr/>
        </p:nvGrpSpPr>
        <p:grpSpPr bwMode="auto">
          <a:xfrm>
            <a:off x="2916238" y="4292600"/>
            <a:ext cx="1655762" cy="2185988"/>
            <a:chOff x="1882" y="2659"/>
            <a:chExt cx="1089" cy="1377"/>
          </a:xfrm>
        </p:grpSpPr>
        <p:grpSp>
          <p:nvGrpSpPr>
            <p:cNvPr id="45070" name="Group 14"/>
            <p:cNvGrpSpPr>
              <a:grpSpLocks/>
            </p:cNvGrpSpPr>
            <p:nvPr/>
          </p:nvGrpSpPr>
          <p:grpSpPr bwMode="auto">
            <a:xfrm>
              <a:off x="1882" y="2659"/>
              <a:ext cx="1089" cy="1043"/>
              <a:chOff x="3648" y="432"/>
              <a:chExt cx="1392" cy="1392"/>
            </a:xfrm>
          </p:grpSpPr>
          <p:sp>
            <p:nvSpPr>
              <p:cNvPr id="45071" name="Oval 15"/>
              <p:cNvSpPr>
                <a:spLocks noChangeArrowheads="1"/>
              </p:cNvSpPr>
              <p:nvPr/>
            </p:nvSpPr>
            <p:spPr bwMode="auto">
              <a:xfrm>
                <a:off x="3648" y="432"/>
                <a:ext cx="1392" cy="1392"/>
              </a:xfrm>
              <a:prstGeom prst="ellipse">
                <a:avLst/>
              </a:prstGeom>
              <a:solidFill>
                <a:srgbClr val="FFFF99"/>
              </a:soli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nvGrpSpPr>
              <p:cNvPr id="45072" name="Group 16"/>
              <p:cNvGrpSpPr>
                <a:grpSpLocks/>
              </p:cNvGrpSpPr>
              <p:nvPr/>
            </p:nvGrpSpPr>
            <p:grpSpPr bwMode="auto">
              <a:xfrm>
                <a:off x="3935" y="863"/>
                <a:ext cx="145" cy="145"/>
                <a:chOff x="3935" y="863"/>
                <a:chExt cx="145" cy="145"/>
              </a:xfrm>
            </p:grpSpPr>
            <p:sp>
              <p:nvSpPr>
                <p:cNvPr id="45073" name="Oval 17"/>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74" name="Line 18"/>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75" name="Group 19"/>
              <p:cNvGrpSpPr>
                <a:grpSpLocks/>
              </p:cNvGrpSpPr>
              <p:nvPr/>
            </p:nvGrpSpPr>
            <p:grpSpPr bwMode="auto">
              <a:xfrm>
                <a:off x="3792" y="1104"/>
                <a:ext cx="145" cy="145"/>
                <a:chOff x="3935" y="863"/>
                <a:chExt cx="145" cy="145"/>
              </a:xfrm>
            </p:grpSpPr>
            <p:sp>
              <p:nvSpPr>
                <p:cNvPr id="45076" name="Oval 20"/>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77" name="Line 21"/>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78" name="Group 22"/>
              <p:cNvGrpSpPr>
                <a:grpSpLocks/>
              </p:cNvGrpSpPr>
              <p:nvPr/>
            </p:nvGrpSpPr>
            <p:grpSpPr bwMode="auto">
              <a:xfrm>
                <a:off x="3984" y="1440"/>
                <a:ext cx="145" cy="145"/>
                <a:chOff x="3935" y="863"/>
                <a:chExt cx="145" cy="145"/>
              </a:xfrm>
            </p:grpSpPr>
            <p:sp>
              <p:nvSpPr>
                <p:cNvPr id="45079" name="Oval 23"/>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80" name="Line 24"/>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81" name="Group 25"/>
              <p:cNvGrpSpPr>
                <a:grpSpLocks/>
              </p:cNvGrpSpPr>
              <p:nvPr/>
            </p:nvGrpSpPr>
            <p:grpSpPr bwMode="auto">
              <a:xfrm>
                <a:off x="4272" y="1056"/>
                <a:ext cx="145" cy="145"/>
                <a:chOff x="3935" y="863"/>
                <a:chExt cx="145" cy="145"/>
              </a:xfrm>
            </p:grpSpPr>
            <p:sp>
              <p:nvSpPr>
                <p:cNvPr id="45082" name="Oval 26"/>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83" name="Line 27"/>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84" name="Group 28"/>
              <p:cNvGrpSpPr>
                <a:grpSpLocks/>
              </p:cNvGrpSpPr>
              <p:nvPr/>
            </p:nvGrpSpPr>
            <p:grpSpPr bwMode="auto">
              <a:xfrm>
                <a:off x="4368" y="1536"/>
                <a:ext cx="145" cy="145"/>
                <a:chOff x="3935" y="863"/>
                <a:chExt cx="145" cy="145"/>
              </a:xfrm>
            </p:grpSpPr>
            <p:sp>
              <p:nvSpPr>
                <p:cNvPr id="45085" name="Oval 29"/>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86" name="Line 30"/>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87" name="Group 31"/>
              <p:cNvGrpSpPr>
                <a:grpSpLocks/>
              </p:cNvGrpSpPr>
              <p:nvPr/>
            </p:nvGrpSpPr>
            <p:grpSpPr bwMode="auto">
              <a:xfrm>
                <a:off x="4272" y="528"/>
                <a:ext cx="145" cy="145"/>
                <a:chOff x="3935" y="863"/>
                <a:chExt cx="145" cy="145"/>
              </a:xfrm>
            </p:grpSpPr>
            <p:sp>
              <p:nvSpPr>
                <p:cNvPr id="45088" name="Oval 32"/>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89" name="Line 33"/>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90" name="Group 34"/>
              <p:cNvGrpSpPr>
                <a:grpSpLocks/>
              </p:cNvGrpSpPr>
              <p:nvPr/>
            </p:nvGrpSpPr>
            <p:grpSpPr bwMode="auto">
              <a:xfrm>
                <a:off x="4512" y="768"/>
                <a:ext cx="145" cy="145"/>
                <a:chOff x="3935" y="863"/>
                <a:chExt cx="145" cy="145"/>
              </a:xfrm>
            </p:grpSpPr>
            <p:sp>
              <p:nvSpPr>
                <p:cNvPr id="45091" name="Oval 35"/>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92" name="Line 36"/>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93" name="Group 37"/>
              <p:cNvGrpSpPr>
                <a:grpSpLocks/>
              </p:cNvGrpSpPr>
              <p:nvPr/>
            </p:nvGrpSpPr>
            <p:grpSpPr bwMode="auto">
              <a:xfrm>
                <a:off x="4752" y="960"/>
                <a:ext cx="145" cy="145"/>
                <a:chOff x="3935" y="863"/>
                <a:chExt cx="145" cy="145"/>
              </a:xfrm>
            </p:grpSpPr>
            <p:sp>
              <p:nvSpPr>
                <p:cNvPr id="45094" name="Oval 38"/>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95" name="Line 39"/>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nvGrpSpPr>
              <p:cNvPr id="45096" name="Group 40"/>
              <p:cNvGrpSpPr>
                <a:grpSpLocks/>
              </p:cNvGrpSpPr>
              <p:nvPr/>
            </p:nvGrpSpPr>
            <p:grpSpPr bwMode="auto">
              <a:xfrm>
                <a:off x="4608" y="1296"/>
                <a:ext cx="145" cy="145"/>
                <a:chOff x="3935" y="863"/>
                <a:chExt cx="145" cy="145"/>
              </a:xfrm>
            </p:grpSpPr>
            <p:sp>
              <p:nvSpPr>
                <p:cNvPr id="45097" name="Oval 41"/>
                <p:cNvSpPr>
                  <a:spLocks noChangeArrowheads="1"/>
                </p:cNvSpPr>
                <p:nvPr/>
              </p:nvSpPr>
              <p:spPr bwMode="auto">
                <a:xfrm>
                  <a:off x="3935" y="863"/>
                  <a:ext cx="145" cy="145"/>
                </a:xfrm>
                <a:prstGeom prst="ellipse">
                  <a:avLst/>
                </a:prstGeom>
                <a:gradFill rotWithShape="0">
                  <a:gsLst>
                    <a:gs pos="0">
                      <a:srgbClr val="A7CCD9"/>
                    </a:gs>
                    <a:gs pos="100000">
                      <a:srgbClr val="A7CCD9">
                        <a:gamma/>
                        <a:shade val="46275"/>
                        <a:invGamma/>
                      </a:srgbClr>
                    </a:gs>
                  </a:gsLst>
                  <a:path path="shape">
                    <a:fillToRect l="50000" t="50000" r="50000" b="50000"/>
                  </a:path>
                </a:gradFill>
                <a:ln w="19050">
                  <a:solidFill>
                    <a:srgbClr val="020202"/>
                  </a:solidFill>
                  <a:round/>
                  <a:headEnd/>
                  <a:tailEnd/>
                </a:ln>
                <a:effectLst/>
                <a:extLs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sp>
              <p:nvSpPr>
                <p:cNvPr id="45098" name="Line 42"/>
                <p:cNvSpPr>
                  <a:spLocks noChangeShapeType="1"/>
                </p:cNvSpPr>
                <p:nvPr/>
              </p:nvSpPr>
              <p:spPr bwMode="auto">
                <a:xfrm>
                  <a:off x="3936" y="933"/>
                  <a:ext cx="144" cy="0"/>
                </a:xfrm>
                <a:prstGeom prst="line">
                  <a:avLst/>
                </a:prstGeom>
                <a:noFill/>
                <a:ln w="19050">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9797B7"/>
                        </a:outerShdw>
                      </a:effectLst>
                    </a14:hiddenEffects>
                  </a:ext>
                </a:extLst>
              </p:spPr>
              <p:txBody>
                <a:bodyPr wrap="none" anchor="ctr"/>
                <a:lstStyle/>
                <a:p>
                  <a:endParaRPr lang="zh-CN" altLang="en-US">
                    <a:ea typeface="华文楷体" panose="02010600040101010101" pitchFamily="2" charset="-122"/>
                  </a:endParaRPr>
                </a:p>
              </p:txBody>
            </p:sp>
          </p:grpSp>
        </p:grpSp>
        <p:sp>
          <p:nvSpPr>
            <p:cNvPr id="45099" name="Rectangle 43"/>
            <p:cNvSpPr>
              <a:spLocks noChangeArrowheads="1"/>
            </p:cNvSpPr>
            <p:nvPr/>
          </p:nvSpPr>
          <p:spPr bwMode="auto">
            <a:xfrm>
              <a:off x="2064" y="3748"/>
              <a:ext cx="7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1903</a:t>
              </a:r>
              <a:r>
                <a:rPr kumimoji="1" lang="zh-CN" altLang="en-US">
                  <a:solidFill>
                    <a:schemeClr val="tx1"/>
                  </a:solidFill>
                  <a:ea typeface="华文楷体" panose="02010600040101010101" pitchFamily="2" charset="-122"/>
                </a:rPr>
                <a:t>年 </a:t>
              </a:r>
            </a:p>
          </p:txBody>
        </p:sp>
      </p:grpSp>
      <p:sp>
        <p:nvSpPr>
          <p:cNvPr id="45100" name="Rectangle 44"/>
          <p:cNvSpPr>
            <a:spLocks noChangeArrowheads="1"/>
          </p:cNvSpPr>
          <p:nvPr/>
        </p:nvSpPr>
        <p:spPr bwMode="auto">
          <a:xfrm>
            <a:off x="684213" y="3280202"/>
            <a:ext cx="79200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）原子核的体积比原子的体积小得多 。</a:t>
            </a:r>
          </a:p>
          <a:p>
            <a:pPr hangingPunct="1">
              <a:lnSpc>
                <a:spcPct val="100000"/>
              </a:lnSpc>
              <a:buClrTx/>
              <a:buSzTx/>
              <a:buFontTx/>
              <a:buNone/>
            </a:pPr>
            <a:r>
              <a:rPr kumimoji="1" lang="zh-CN" altLang="en-US">
                <a:solidFill>
                  <a:schemeClr val="tx1"/>
                </a:solidFill>
                <a:ea typeface="华文楷体" panose="02010600040101010101" pitchFamily="2" charset="-122"/>
              </a:rPr>
              <a:t>      原子半径</a:t>
            </a:r>
            <a:r>
              <a:rPr kumimoji="1" lang="en-US" altLang="zh-CN" i="1">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-10</a:t>
            </a:r>
            <a:r>
              <a:rPr kumimoji="1" lang="en-US" altLang="zh-CN" i="1">
                <a:solidFill>
                  <a:schemeClr val="tx1"/>
                </a:solidFill>
                <a:ea typeface="华文楷体" panose="02010600040101010101" pitchFamily="2" charset="-122"/>
              </a:rPr>
              <a:t>m</a:t>
            </a:r>
            <a:r>
              <a:rPr kumimoji="1" lang="zh-CN" altLang="en-US">
                <a:solidFill>
                  <a:schemeClr val="tx1"/>
                </a:solidFill>
                <a:ea typeface="华文楷体" panose="02010600040101010101" pitchFamily="2" charset="-122"/>
              </a:rPr>
              <a:t>，原子核半径</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-14</a:t>
            </a:r>
            <a:r>
              <a:rPr kumimoji="1" lang="en-US" altLang="zh-CN">
                <a:solidFill>
                  <a:schemeClr val="tx1"/>
                </a:solidFill>
                <a:ea typeface="华文楷体" panose="02010600040101010101" pitchFamily="2" charset="-122"/>
              </a:rPr>
              <a:t> ~10</a:t>
            </a:r>
            <a:r>
              <a:rPr kumimoji="1" lang="en-US" altLang="zh-CN" baseline="30000">
                <a:solidFill>
                  <a:schemeClr val="tx1"/>
                </a:solidFill>
                <a:ea typeface="华文楷体" panose="02010600040101010101" pitchFamily="2" charset="-122"/>
              </a:rPr>
              <a:t>-15</a:t>
            </a:r>
            <a:r>
              <a:rPr kumimoji="1" lang="en-US" altLang="zh-CN" i="1">
                <a:solidFill>
                  <a:schemeClr val="tx1"/>
                </a:solidFill>
                <a:ea typeface="华文楷体" panose="02010600040101010101" pitchFamily="2" charset="-122"/>
              </a:rPr>
              <a:t>m</a:t>
            </a:r>
            <a:r>
              <a:rPr kumimoji="1" lang="zh-CN" altLang="en-US">
                <a:solidFill>
                  <a:schemeClr val="tx1"/>
                </a:solidFill>
                <a:ea typeface="华文楷体" panose="02010600040101010101" pitchFamily="2" charset="-122"/>
              </a:rPr>
              <a:t>。</a:t>
            </a:r>
          </a:p>
        </p:txBody>
      </p:sp>
    </p:spTree>
    <p:extLst>
      <p:ext uri="{BB962C8B-B14F-4D97-AF65-F5344CB8AC3E}">
        <p14:creationId xmlns:p14="http://schemas.microsoft.com/office/powerpoint/2010/main" val="274887336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wipe(left)">
                                      <p:cBhvr>
                                        <p:cTn id="7" dur="500"/>
                                        <p:tgtEl>
                                          <p:spTgt spid="4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5069"/>
                                        </p:tgtEl>
                                        <p:attrNameLst>
                                          <p:attrName>style.visibility</p:attrName>
                                        </p:attrNameLst>
                                      </p:cBhvr>
                                      <p:to>
                                        <p:strVal val="visible"/>
                                      </p:to>
                                    </p:set>
                                    <p:animEffect transition="in" filter="blinds(vertical)">
                                      <p:cBhvr>
                                        <p:cTn id="17" dur="500"/>
                                        <p:tgtEl>
                                          <p:spTgt spid="450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1">
                                            <p:txEl>
                                              <p:pRg st="0" end="0"/>
                                            </p:txEl>
                                          </p:spTgt>
                                        </p:tgtEl>
                                        <p:attrNameLst>
                                          <p:attrName>style.visibility</p:attrName>
                                        </p:attrNameLst>
                                      </p:cBhvr>
                                      <p:to>
                                        <p:strVal val="visible"/>
                                      </p:to>
                                    </p:set>
                                    <p:animEffect transition="in" filter="wipe(left)">
                                      <p:cBhvr>
                                        <p:cTn id="22" dur="500"/>
                                        <p:tgtEl>
                                          <p:spTgt spid="4506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068"/>
                                        </p:tgtEl>
                                        <p:attrNameLst>
                                          <p:attrName>style.visibility</p:attrName>
                                        </p:attrNameLst>
                                      </p:cBhvr>
                                      <p:to>
                                        <p:strVal val="visible"/>
                                      </p:to>
                                    </p:set>
                                    <p:animEffect transition="in" filter="wipe(left)">
                                      <p:cBhvr>
                                        <p:cTn id="27" dur="500"/>
                                        <p:tgtEl>
                                          <p:spTgt spid="450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5063"/>
                                        </p:tgtEl>
                                        <p:attrNameLst>
                                          <p:attrName>style.visibility</p:attrName>
                                        </p:attrNameLst>
                                      </p:cBhvr>
                                      <p:to>
                                        <p:strVal val="visible"/>
                                      </p:to>
                                    </p:set>
                                    <p:animEffect transition="in" filter="wipe(left)">
                                      <p:cBhvr>
                                        <p:cTn id="32" dur="500"/>
                                        <p:tgtEl>
                                          <p:spTgt spid="450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5062">
                                            <p:txEl>
                                              <p:pRg st="0" end="0"/>
                                            </p:txEl>
                                          </p:spTgt>
                                        </p:tgtEl>
                                        <p:attrNameLst>
                                          <p:attrName>style.visibility</p:attrName>
                                        </p:attrNameLst>
                                      </p:cBhvr>
                                      <p:to>
                                        <p:strVal val="visible"/>
                                      </p:to>
                                    </p:set>
                                    <p:animEffect transition="in" filter="wipe(left)">
                                      <p:cBhvr>
                                        <p:cTn id="37" dur="500"/>
                                        <p:tgtEl>
                                          <p:spTgt spid="45062">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5066"/>
                                        </p:tgtEl>
                                        <p:attrNameLst>
                                          <p:attrName>style.visibility</p:attrName>
                                        </p:attrNameLst>
                                      </p:cBhvr>
                                      <p:to>
                                        <p:strVal val="visible"/>
                                      </p:to>
                                    </p:set>
                                    <p:animEffect transition="in" filter="wipe(left)">
                                      <p:cBhvr>
                                        <p:cTn id="42" dur="500"/>
                                        <p:tgtEl>
                                          <p:spTgt spid="4506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5060">
                                            <p:txEl>
                                              <p:pRg st="0" end="0"/>
                                            </p:txEl>
                                          </p:spTgt>
                                        </p:tgtEl>
                                        <p:attrNameLst>
                                          <p:attrName>style.visibility</p:attrName>
                                        </p:attrNameLst>
                                      </p:cBhvr>
                                      <p:to>
                                        <p:strVal val="visible"/>
                                      </p:to>
                                    </p:set>
                                    <p:animEffect transition="in" filter="wipe(left)">
                                      <p:cBhvr>
                                        <p:cTn id="47" dur="500"/>
                                        <p:tgtEl>
                                          <p:spTgt spid="45060">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5100"/>
                                        </p:tgtEl>
                                        <p:attrNameLst>
                                          <p:attrName>style.visibility</p:attrName>
                                        </p:attrNameLst>
                                      </p:cBhvr>
                                      <p:to>
                                        <p:strVal val="visible"/>
                                      </p:to>
                                    </p:set>
                                    <p:animEffect transition="in" filter="wipe(left)">
                                      <p:cBhvr>
                                        <p:cTn id="52" dur="500"/>
                                        <p:tgtEl>
                                          <p:spTgt spid="45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autoUpdateAnimBg="0"/>
      <p:bldP spid="45060" grpId="0" build="p" autoUpdateAnimBg="0"/>
      <p:bldP spid="45061" grpId="0" build="p" autoUpdateAnimBg="0"/>
      <p:bldP spid="45062" grpId="0" build="p" autoUpdateAnimBg="0"/>
      <p:bldP spid="45066" grpId="0" autoUpdateAnimBg="0"/>
      <p:bldP spid="4510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1341438"/>
            <a:ext cx="2736850" cy="2052637"/>
          </a:xfrm>
          <a:prstGeom prst="rect">
            <a:avLst/>
          </a:prstGeom>
          <a:noFill/>
          <a:extLst>
            <a:ext uri="{909E8E84-426E-40DD-AFC4-6F175D3DCCD1}">
              <a14:hiddenFill xmlns:a14="http://schemas.microsoft.com/office/drawing/2010/main">
                <a:solidFill>
                  <a:srgbClr val="FFFFFF"/>
                </a:solidFill>
              </a14:hiddenFill>
            </a:ext>
          </a:extLst>
        </p:spPr>
      </p:pic>
      <p:sp>
        <p:nvSpPr>
          <p:cNvPr id="47108" name="Rectangle 4"/>
          <p:cNvSpPr>
            <a:spLocks noChangeArrowheads="1"/>
          </p:cNvSpPr>
          <p:nvPr/>
        </p:nvSpPr>
        <p:spPr bwMode="auto">
          <a:xfrm>
            <a:off x="250825" y="5866546"/>
            <a:ext cx="8458200" cy="5683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a:lnSpc>
                <a:spcPct val="120000"/>
              </a:lnSpc>
              <a:buClrTx/>
              <a:buSzTx/>
              <a:buFontTx/>
              <a:buNone/>
            </a:pPr>
            <a:r>
              <a:rPr kumimoji="1" lang="zh-CN" altLang="en-US" dirty="0">
                <a:solidFill>
                  <a:schemeClr val="tx1"/>
                </a:solidFill>
                <a:ea typeface="华文楷体" panose="02010600040101010101" pitchFamily="2" charset="-122"/>
              </a:rPr>
              <a:t>实验规律：原子的发射光谱通常不是连续的，而是分立的。</a:t>
            </a:r>
          </a:p>
        </p:txBody>
      </p:sp>
      <p:sp>
        <p:nvSpPr>
          <p:cNvPr id="47109" name="Rectangle 5"/>
          <p:cNvSpPr>
            <a:spLocks noChangeArrowheads="1"/>
          </p:cNvSpPr>
          <p:nvPr/>
        </p:nvSpPr>
        <p:spPr bwMode="auto">
          <a:xfrm>
            <a:off x="3657600" y="2565400"/>
            <a:ext cx="1922463"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a:lnSpc>
                <a:spcPct val="120000"/>
              </a:lnSpc>
              <a:buClrTx/>
              <a:buSzTx/>
              <a:buFontTx/>
              <a:buNone/>
            </a:pPr>
            <a:r>
              <a:rPr kumimoji="1" lang="zh-CN" altLang="en-US">
                <a:solidFill>
                  <a:schemeClr val="tx1"/>
                </a:solidFill>
                <a:ea typeface="华文楷体" panose="02010600040101010101" pitchFamily="2" charset="-122"/>
              </a:rPr>
              <a:t>按经典理论</a:t>
            </a:r>
          </a:p>
        </p:txBody>
      </p:sp>
      <p:sp>
        <p:nvSpPr>
          <p:cNvPr id="47110" name="Rectangle 6"/>
          <p:cNvSpPr>
            <a:spLocks noChangeArrowheads="1"/>
          </p:cNvSpPr>
          <p:nvPr/>
        </p:nvSpPr>
        <p:spPr bwMode="auto">
          <a:xfrm>
            <a:off x="5219700" y="3141663"/>
            <a:ext cx="2552700" cy="5556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20000"/>
              </a:lnSpc>
              <a:buClrTx/>
              <a:buSzTx/>
              <a:buFontTx/>
              <a:buNone/>
            </a:pPr>
            <a:r>
              <a:rPr kumimoji="1" lang="zh-CN" altLang="en-US">
                <a:solidFill>
                  <a:schemeClr val="tx1"/>
                </a:solidFill>
                <a:ea typeface="华文楷体" panose="02010600040101010101" pitchFamily="2" charset="-122"/>
              </a:rPr>
              <a:t>电子的运动频率</a:t>
            </a:r>
          </a:p>
        </p:txBody>
      </p:sp>
      <p:sp>
        <p:nvSpPr>
          <p:cNvPr id="47111" name="Rectangle 7"/>
          <p:cNvSpPr>
            <a:spLocks noChangeArrowheads="1"/>
          </p:cNvSpPr>
          <p:nvPr/>
        </p:nvSpPr>
        <p:spPr bwMode="auto">
          <a:xfrm>
            <a:off x="1763713" y="3141663"/>
            <a:ext cx="2576512" cy="5556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20000"/>
              </a:lnSpc>
              <a:buClrTx/>
              <a:buSzTx/>
              <a:buFontTx/>
              <a:buNone/>
            </a:pPr>
            <a:r>
              <a:rPr kumimoji="1" lang="zh-CN" altLang="en-US">
                <a:solidFill>
                  <a:schemeClr val="tx1"/>
                </a:solidFill>
                <a:ea typeface="华文楷体" panose="02010600040101010101" pitchFamily="2" charset="-122"/>
              </a:rPr>
              <a:t>电子的辐射频率</a:t>
            </a:r>
          </a:p>
        </p:txBody>
      </p:sp>
      <p:grpSp>
        <p:nvGrpSpPr>
          <p:cNvPr id="47112" name="Group 8"/>
          <p:cNvGrpSpPr>
            <a:grpSpLocks/>
          </p:cNvGrpSpPr>
          <p:nvPr/>
        </p:nvGrpSpPr>
        <p:grpSpPr bwMode="auto">
          <a:xfrm>
            <a:off x="4440238" y="3341688"/>
            <a:ext cx="609600" cy="152400"/>
            <a:chOff x="2256" y="2688"/>
            <a:chExt cx="1248" cy="96"/>
          </a:xfrm>
        </p:grpSpPr>
        <p:sp>
          <p:nvSpPr>
            <p:cNvPr id="47113" name="Line 9"/>
            <p:cNvSpPr>
              <a:spLocks noChangeShapeType="1"/>
            </p:cNvSpPr>
            <p:nvPr/>
          </p:nvSpPr>
          <p:spPr bwMode="auto">
            <a:xfrm>
              <a:off x="2256" y="2688"/>
              <a:ext cx="124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47114" name="Line 10"/>
            <p:cNvSpPr>
              <a:spLocks noChangeShapeType="1"/>
            </p:cNvSpPr>
            <p:nvPr/>
          </p:nvSpPr>
          <p:spPr bwMode="auto">
            <a:xfrm>
              <a:off x="2256" y="2784"/>
              <a:ext cx="1248"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sp>
        <p:nvSpPr>
          <p:cNvPr id="47115" name="Rectangle 11"/>
          <p:cNvSpPr>
            <a:spLocks noChangeArrowheads="1"/>
          </p:cNvSpPr>
          <p:nvPr/>
        </p:nvSpPr>
        <p:spPr bwMode="auto">
          <a:xfrm>
            <a:off x="3676650" y="4219575"/>
            <a:ext cx="2952750" cy="55562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20000"/>
              </a:lnSpc>
              <a:buClrTx/>
              <a:buSzTx/>
              <a:buFontTx/>
              <a:buNone/>
            </a:pPr>
            <a:r>
              <a:rPr kumimoji="1" lang="zh-CN" altLang="en-US">
                <a:solidFill>
                  <a:schemeClr val="tx1"/>
                </a:solidFill>
                <a:ea typeface="华文楷体" panose="02010600040101010101" pitchFamily="2" charset="-122"/>
              </a:rPr>
              <a:t>电子的能量连续减少</a:t>
            </a:r>
          </a:p>
        </p:txBody>
      </p:sp>
      <p:grpSp>
        <p:nvGrpSpPr>
          <p:cNvPr id="47116" name="Group 12"/>
          <p:cNvGrpSpPr>
            <a:grpSpLocks/>
          </p:cNvGrpSpPr>
          <p:nvPr/>
        </p:nvGrpSpPr>
        <p:grpSpPr bwMode="auto">
          <a:xfrm>
            <a:off x="7072313" y="3284538"/>
            <a:ext cx="1870075" cy="1447800"/>
            <a:chOff x="4128" y="2544"/>
            <a:chExt cx="1178" cy="912"/>
          </a:xfrm>
        </p:grpSpPr>
        <p:sp>
          <p:nvSpPr>
            <p:cNvPr id="47117" name="AutoShape 13"/>
            <p:cNvSpPr>
              <a:spLocks noChangeArrowheads="1"/>
            </p:cNvSpPr>
            <p:nvPr/>
          </p:nvSpPr>
          <p:spPr bwMode="auto">
            <a:xfrm>
              <a:off x="4128" y="2928"/>
              <a:ext cx="672" cy="528"/>
            </a:xfrm>
            <a:custGeom>
              <a:avLst/>
              <a:gdLst>
                <a:gd name="G0" fmla="+- 9257 0 0"/>
                <a:gd name="G1" fmla="+- 17357 0 0"/>
                <a:gd name="G2" fmla="+- 7691 0 0"/>
                <a:gd name="G3" fmla="*/ 9257 1 2"/>
                <a:gd name="G4" fmla="+- G3 10800 0"/>
                <a:gd name="G5" fmla="+- 21600 9257 17357"/>
                <a:gd name="G6" fmla="+- 17357 7691 0"/>
                <a:gd name="G7" fmla="*/ G6 1 2"/>
                <a:gd name="G8" fmla="*/ 17357 2 1"/>
                <a:gd name="G9" fmla="+- G8 0 21600"/>
                <a:gd name="G10" fmla="*/ 21600 G0 G1"/>
                <a:gd name="G11" fmla="*/ 21600 G4 G1"/>
                <a:gd name="G12" fmla="*/ 21600 G5 G1"/>
                <a:gd name="G13" fmla="*/ 21600 G7 G1"/>
                <a:gd name="G14" fmla="*/ 17357 1 2"/>
                <a:gd name="G15" fmla="+- G5 0 G4"/>
                <a:gd name="G16" fmla="+- G0 0 G4"/>
                <a:gd name="G17" fmla="*/ G2 G15 G16"/>
                <a:gd name="T0" fmla="*/ 15429 w 21600"/>
                <a:gd name="T1" fmla="*/ 0 h 21600"/>
                <a:gd name="T2" fmla="*/ 9257 w 21600"/>
                <a:gd name="T3" fmla="*/ 7691 h 21600"/>
                <a:gd name="T4" fmla="*/ 0 w 21600"/>
                <a:gd name="T5" fmla="*/ 19201 h 21600"/>
                <a:gd name="T6" fmla="*/ 8679 w 21600"/>
                <a:gd name="T7" fmla="*/ 21600 h 21600"/>
                <a:gd name="T8" fmla="*/ 17357 w 21600"/>
                <a:gd name="T9" fmla="*/ 15586 h 21600"/>
                <a:gd name="T10" fmla="*/ 21600 w 21600"/>
                <a:gd name="T11" fmla="*/ 7691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691"/>
                  </a:lnTo>
                  <a:lnTo>
                    <a:pt x="13500" y="7691"/>
                  </a:lnTo>
                  <a:lnTo>
                    <a:pt x="13500" y="16800"/>
                  </a:lnTo>
                  <a:lnTo>
                    <a:pt x="0" y="16800"/>
                  </a:lnTo>
                  <a:lnTo>
                    <a:pt x="0" y="21600"/>
                  </a:lnTo>
                  <a:lnTo>
                    <a:pt x="17357" y="21600"/>
                  </a:lnTo>
                  <a:lnTo>
                    <a:pt x="17357" y="7691"/>
                  </a:lnTo>
                  <a:lnTo>
                    <a:pt x="21600" y="7691"/>
                  </a:lnTo>
                  <a:close/>
                </a:path>
              </a:pathLst>
            </a:custGeom>
            <a:noFill/>
            <a:ln w="254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47118" name="Rectangle 14"/>
            <p:cNvSpPr>
              <a:spLocks noChangeArrowheads="1"/>
            </p:cNvSpPr>
            <p:nvPr/>
          </p:nvSpPr>
          <p:spPr bwMode="auto">
            <a:xfrm>
              <a:off x="4608" y="2544"/>
              <a:ext cx="698" cy="268"/>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20000"/>
                </a:lnSpc>
                <a:buClrTx/>
                <a:buSzTx/>
                <a:buFontTx/>
                <a:buNone/>
              </a:pPr>
              <a:r>
                <a:rPr kumimoji="1" lang="zh-CN" altLang="en-US" sz="1800">
                  <a:solidFill>
                    <a:schemeClr val="tx1"/>
                  </a:solidFill>
                  <a:ea typeface="华文楷体" panose="02010600040101010101" pitchFamily="2" charset="-122"/>
                </a:rPr>
                <a:t>连续减少</a:t>
              </a:r>
            </a:p>
          </p:txBody>
        </p:sp>
      </p:grpSp>
      <p:sp>
        <p:nvSpPr>
          <p:cNvPr id="47119" name="Rectangle 15"/>
          <p:cNvSpPr>
            <a:spLocks noChangeArrowheads="1"/>
          </p:cNvSpPr>
          <p:nvPr/>
        </p:nvSpPr>
        <p:spPr bwMode="auto">
          <a:xfrm>
            <a:off x="250825" y="3213100"/>
            <a:ext cx="1366838" cy="424732"/>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a:lnSpc>
                <a:spcPct val="120000"/>
              </a:lnSpc>
              <a:buClrTx/>
              <a:buSzTx/>
              <a:buFontTx/>
              <a:buNone/>
            </a:pPr>
            <a:r>
              <a:rPr kumimoji="1" lang="zh-CN" altLang="en-US" sz="1800">
                <a:solidFill>
                  <a:schemeClr val="tx1"/>
                </a:solidFill>
                <a:ea typeface="华文楷体" panose="02010600040101010101" pitchFamily="2" charset="-122"/>
              </a:rPr>
              <a:t>连续减少</a:t>
            </a:r>
          </a:p>
        </p:txBody>
      </p:sp>
      <p:grpSp>
        <p:nvGrpSpPr>
          <p:cNvPr id="47120" name="Group 16"/>
          <p:cNvGrpSpPr>
            <a:grpSpLocks/>
          </p:cNvGrpSpPr>
          <p:nvPr/>
        </p:nvGrpSpPr>
        <p:grpSpPr bwMode="auto">
          <a:xfrm>
            <a:off x="704850" y="3686175"/>
            <a:ext cx="2128838" cy="1063625"/>
            <a:chOff x="192" y="2832"/>
            <a:chExt cx="1326" cy="703"/>
          </a:xfrm>
        </p:grpSpPr>
        <p:sp>
          <p:nvSpPr>
            <p:cNvPr id="47121" name="Rectangle 17"/>
            <p:cNvSpPr>
              <a:spLocks noChangeArrowheads="1"/>
            </p:cNvSpPr>
            <p:nvPr/>
          </p:nvSpPr>
          <p:spPr bwMode="auto">
            <a:xfrm>
              <a:off x="624" y="3168"/>
              <a:ext cx="894" cy="367"/>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a:lnSpc>
                  <a:spcPct val="120000"/>
                </a:lnSpc>
                <a:buClrTx/>
                <a:buSzTx/>
                <a:buFontTx/>
                <a:buNone/>
              </a:pPr>
              <a:r>
                <a:rPr kumimoji="1" lang="zh-CN" altLang="en-US">
                  <a:solidFill>
                    <a:schemeClr val="tx1"/>
                  </a:solidFill>
                  <a:ea typeface="华文楷体" panose="02010600040101010101" pitchFamily="2" charset="-122"/>
                </a:rPr>
                <a:t>连续光谱</a:t>
              </a:r>
            </a:p>
          </p:txBody>
        </p:sp>
        <p:sp>
          <p:nvSpPr>
            <p:cNvPr id="47122" name="AutoShape 18"/>
            <p:cNvSpPr>
              <a:spLocks noChangeArrowheads="1"/>
            </p:cNvSpPr>
            <p:nvPr/>
          </p:nvSpPr>
          <p:spPr bwMode="auto">
            <a:xfrm>
              <a:off x="192" y="2832"/>
              <a:ext cx="432" cy="576"/>
            </a:xfrm>
            <a:prstGeom prst="curvedRightArrow">
              <a:avLst>
                <a:gd name="adj1" fmla="val 26667"/>
                <a:gd name="adj2" fmla="val 53333"/>
                <a:gd name="adj3" fmla="val 33333"/>
              </a:avLst>
            </a:prstGeom>
            <a:noFill/>
            <a:ln w="25400">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47123" name="Rectangle 19"/>
          <p:cNvSpPr>
            <a:spLocks noChangeArrowheads="1"/>
          </p:cNvSpPr>
          <p:nvPr/>
        </p:nvSpPr>
        <p:spPr bwMode="auto">
          <a:xfrm>
            <a:off x="762000" y="234950"/>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、卢瑟福模型的缺陷</a:t>
            </a:r>
            <a:endParaRPr kumimoji="1" lang="en-US" altLang="zh-CN">
              <a:solidFill>
                <a:schemeClr val="tx1"/>
              </a:solidFill>
              <a:ea typeface="华文楷体" panose="02010600040101010101" pitchFamily="2" charset="-122"/>
            </a:endParaRPr>
          </a:p>
        </p:txBody>
      </p:sp>
      <p:sp>
        <p:nvSpPr>
          <p:cNvPr id="47124" name="Rectangle 20"/>
          <p:cNvSpPr>
            <a:spLocks noChangeArrowheads="1"/>
          </p:cNvSpPr>
          <p:nvPr/>
        </p:nvSpPr>
        <p:spPr bwMode="auto">
          <a:xfrm>
            <a:off x="684213" y="762000"/>
            <a:ext cx="7772400" cy="86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rgbClr val="FF0000"/>
                </a:solidFill>
                <a:ea typeface="华文楷体" panose="02010600040101010101" pitchFamily="2" charset="-122"/>
              </a:rPr>
              <a:t>A</a:t>
            </a:r>
            <a:r>
              <a:rPr kumimoji="1" lang="zh-CN" altLang="en-US">
                <a:solidFill>
                  <a:srgbClr val="FF0000"/>
                </a:solidFill>
                <a:ea typeface="华文楷体" panose="02010600040101010101" pitchFamily="2" charset="-122"/>
              </a:rPr>
              <a:t>：</a:t>
            </a:r>
            <a:r>
              <a:rPr kumimoji="1" lang="zh-CN" altLang="en-US">
                <a:solidFill>
                  <a:schemeClr val="tx1"/>
                </a:solidFill>
                <a:ea typeface="华文楷体" panose="02010600040101010101" pitchFamily="2" charset="-122"/>
              </a:rPr>
              <a:t>卢瑟福模型没有具体解决原子的内部结构。如核外电</a:t>
            </a:r>
          </a:p>
          <a:p>
            <a:pPr hangingPunct="1">
              <a:lnSpc>
                <a:spcPct val="110000"/>
              </a:lnSpc>
              <a:buClrTx/>
              <a:buSzTx/>
              <a:buFontTx/>
              <a:buNone/>
            </a:pPr>
            <a:r>
              <a:rPr kumimoji="1" lang="zh-CN" altLang="en-US">
                <a:solidFill>
                  <a:schemeClr val="tx1"/>
                </a:solidFill>
                <a:ea typeface="华文楷体" panose="02010600040101010101" pitchFamily="2" charset="-122"/>
              </a:rPr>
              <a:t>       子的分布其运动规律等。</a:t>
            </a:r>
          </a:p>
        </p:txBody>
      </p:sp>
      <p:sp>
        <p:nvSpPr>
          <p:cNvPr id="47125" name="Rectangle 21"/>
          <p:cNvSpPr>
            <a:spLocks noChangeArrowheads="1"/>
          </p:cNvSpPr>
          <p:nvPr/>
        </p:nvSpPr>
        <p:spPr bwMode="auto">
          <a:xfrm>
            <a:off x="684213" y="1628775"/>
            <a:ext cx="7543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en-US" altLang="zh-CN">
                <a:solidFill>
                  <a:srgbClr val="FF0000"/>
                </a:solidFill>
                <a:ea typeface="华文楷体" panose="02010600040101010101" pitchFamily="2" charset="-122"/>
              </a:rPr>
              <a:t>B</a:t>
            </a:r>
            <a:r>
              <a:rPr kumimoji="1" lang="zh-CN" altLang="en-US">
                <a:solidFill>
                  <a:srgbClr val="FF0000"/>
                </a:solidFill>
                <a:ea typeface="华文楷体" panose="02010600040101010101" pitchFamily="2" charset="-122"/>
              </a:rPr>
              <a:t>：</a:t>
            </a:r>
            <a:r>
              <a:rPr kumimoji="1" lang="zh-CN" altLang="en-US">
                <a:solidFill>
                  <a:schemeClr val="tx1"/>
                </a:solidFill>
                <a:ea typeface="华文楷体" panose="02010600040101010101" pitchFamily="2" charset="-122"/>
              </a:rPr>
              <a:t>卢瑟福模型无法解释原子的稳定性；</a:t>
            </a:r>
          </a:p>
        </p:txBody>
      </p:sp>
      <p:grpSp>
        <p:nvGrpSpPr>
          <p:cNvPr id="47126" name="Group 22"/>
          <p:cNvGrpSpPr>
            <a:grpSpLocks/>
          </p:cNvGrpSpPr>
          <p:nvPr/>
        </p:nvGrpSpPr>
        <p:grpSpPr bwMode="auto">
          <a:xfrm>
            <a:off x="468313" y="2060577"/>
            <a:ext cx="6264275" cy="534988"/>
            <a:chOff x="295" y="1389"/>
            <a:chExt cx="3946" cy="337"/>
          </a:xfrm>
        </p:grpSpPr>
        <p:sp>
          <p:nvSpPr>
            <p:cNvPr id="47127" name="Rectangle 23"/>
            <p:cNvSpPr>
              <a:spLocks noChangeArrowheads="1"/>
            </p:cNvSpPr>
            <p:nvPr/>
          </p:nvSpPr>
          <p:spPr bwMode="auto">
            <a:xfrm>
              <a:off x="295" y="1389"/>
              <a:ext cx="3946" cy="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spcBef>
                  <a:spcPct val="50000"/>
                </a:spcBef>
                <a:buClrTx/>
                <a:buSzTx/>
                <a:buFontTx/>
                <a:buNone/>
              </a:pPr>
              <a:r>
                <a:rPr kumimoji="1" lang="zh-CN" altLang="en-US">
                  <a:solidFill>
                    <a:schemeClr val="tx1"/>
                  </a:solidFill>
                  <a:ea typeface="华文楷体" panose="02010600040101010101" pitchFamily="2" charset="-122"/>
                </a:rPr>
                <a:t>卢瑟福的原子模型          </a:t>
              </a:r>
              <a:r>
                <a:rPr kumimoji="1" lang="zh-CN" altLang="en-US">
                  <a:solidFill>
                    <a:srgbClr val="0000FF"/>
                  </a:solidFill>
                  <a:ea typeface="华文楷体" panose="02010600040101010101" pitchFamily="2" charset="-122"/>
                </a:rPr>
                <a:t>原子发射连续光谱。</a:t>
              </a:r>
            </a:p>
          </p:txBody>
        </p:sp>
        <p:sp>
          <p:nvSpPr>
            <p:cNvPr id="47128" name="AutoShape 24"/>
            <p:cNvSpPr>
              <a:spLocks noChangeArrowheads="1"/>
            </p:cNvSpPr>
            <p:nvPr/>
          </p:nvSpPr>
          <p:spPr bwMode="auto">
            <a:xfrm>
              <a:off x="1927" y="1525"/>
              <a:ext cx="409" cy="91"/>
            </a:xfrm>
            <a:prstGeom prst="rightArrow">
              <a:avLst>
                <a:gd name="adj1" fmla="val 50000"/>
                <a:gd name="adj2" fmla="val 11236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47129" name="Text Box 25"/>
          <p:cNvSpPr txBox="1">
            <a:spLocks noChangeArrowheads="1"/>
          </p:cNvSpPr>
          <p:nvPr/>
        </p:nvSpPr>
        <p:spPr bwMode="auto">
          <a:xfrm>
            <a:off x="323850" y="5013176"/>
            <a:ext cx="83724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    并且电子半径越来越小，最后和原子核相遇，原子应该是不稳定的系统。实际却与之相反。</a:t>
            </a:r>
          </a:p>
        </p:txBody>
      </p:sp>
    </p:spTree>
    <p:extLst>
      <p:ext uri="{BB962C8B-B14F-4D97-AF65-F5344CB8AC3E}">
        <p14:creationId xmlns:p14="http://schemas.microsoft.com/office/powerpoint/2010/main" val="39756457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23">
                                            <p:txEl>
                                              <p:pRg st="0" end="0"/>
                                            </p:txEl>
                                          </p:spTgt>
                                        </p:tgtEl>
                                        <p:attrNameLst>
                                          <p:attrName>style.visibility</p:attrName>
                                        </p:attrNameLst>
                                      </p:cBhvr>
                                      <p:to>
                                        <p:strVal val="visible"/>
                                      </p:to>
                                    </p:set>
                                    <p:animEffect transition="in" filter="wipe(left)">
                                      <p:cBhvr>
                                        <p:cTn id="7" dur="500"/>
                                        <p:tgtEl>
                                          <p:spTgt spid="47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24"/>
                                        </p:tgtEl>
                                        <p:attrNameLst>
                                          <p:attrName>style.visibility</p:attrName>
                                        </p:attrNameLst>
                                      </p:cBhvr>
                                      <p:to>
                                        <p:strVal val="visible"/>
                                      </p:to>
                                    </p:set>
                                    <p:animEffect transition="in" filter="wipe(left)">
                                      <p:cBhvr>
                                        <p:cTn id="12" dur="500"/>
                                        <p:tgtEl>
                                          <p:spTgt spid="47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25">
                                            <p:txEl>
                                              <p:pRg st="0" end="0"/>
                                            </p:txEl>
                                          </p:spTgt>
                                        </p:tgtEl>
                                        <p:attrNameLst>
                                          <p:attrName>style.visibility</p:attrName>
                                        </p:attrNameLst>
                                      </p:cBhvr>
                                      <p:to>
                                        <p:strVal val="visible"/>
                                      </p:to>
                                    </p:set>
                                    <p:animEffect transition="in" filter="wipe(left)">
                                      <p:cBhvr>
                                        <p:cTn id="17" dur="500"/>
                                        <p:tgtEl>
                                          <p:spTgt spid="4712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25">
                                            <p:txEl>
                                              <p:charRg st="19" end="19"/>
                                            </p:txEl>
                                          </p:spTgt>
                                        </p:tgtEl>
                                        <p:attrNameLst>
                                          <p:attrName>style.visibility</p:attrName>
                                        </p:attrNameLst>
                                      </p:cBhvr>
                                      <p:to>
                                        <p:strVal val="visible"/>
                                      </p:to>
                                    </p:set>
                                    <p:animEffect transition="in" filter="wipe(left)">
                                      <p:cBhvr>
                                        <p:cTn id="22" dur="500"/>
                                        <p:tgtEl>
                                          <p:spTgt spid="47125">
                                            <p:txEl>
                                              <p:charRg st="19" end="1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47107"/>
                                        </p:tgtEl>
                                        <p:attrNameLst>
                                          <p:attrName>style.visibility</p:attrName>
                                        </p:attrNameLst>
                                      </p:cBhvr>
                                      <p:to>
                                        <p:strVal val="visible"/>
                                      </p:to>
                                    </p:set>
                                    <p:animEffect transition="in" filter="blinds(vertical)">
                                      <p:cBhvr>
                                        <p:cTn id="27" dur="500"/>
                                        <p:tgtEl>
                                          <p:spTgt spid="471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26"/>
                                        </p:tgtEl>
                                        <p:attrNameLst>
                                          <p:attrName>style.visibility</p:attrName>
                                        </p:attrNameLst>
                                      </p:cBhvr>
                                      <p:to>
                                        <p:strVal val="visible"/>
                                      </p:to>
                                    </p:set>
                                    <p:animEffect transition="in" filter="wipe(left)">
                                      <p:cBhvr>
                                        <p:cTn id="32" dur="500"/>
                                        <p:tgtEl>
                                          <p:spTgt spid="471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9"/>
                                        </p:tgtEl>
                                        <p:attrNameLst>
                                          <p:attrName>style.visibility</p:attrName>
                                        </p:attrNameLst>
                                      </p:cBhvr>
                                      <p:to>
                                        <p:strVal val="visible"/>
                                      </p:to>
                                    </p:set>
                                    <p:animEffect transition="in" filter="wipe(left)">
                                      <p:cBhvr>
                                        <p:cTn id="37" dur="500"/>
                                        <p:tgtEl>
                                          <p:spTgt spid="4710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11"/>
                                        </p:tgtEl>
                                        <p:attrNameLst>
                                          <p:attrName>style.visibility</p:attrName>
                                        </p:attrNameLst>
                                      </p:cBhvr>
                                      <p:to>
                                        <p:strVal val="visible"/>
                                      </p:to>
                                    </p:set>
                                    <p:animEffect transition="in" filter="wipe(left)">
                                      <p:cBhvr>
                                        <p:cTn id="42" dur="500"/>
                                        <p:tgtEl>
                                          <p:spTgt spid="471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10"/>
                                        </p:tgtEl>
                                        <p:attrNameLst>
                                          <p:attrName>style.visibility</p:attrName>
                                        </p:attrNameLst>
                                      </p:cBhvr>
                                      <p:to>
                                        <p:strVal val="visible"/>
                                      </p:to>
                                    </p:set>
                                    <p:animEffect transition="in" filter="wipe(left)">
                                      <p:cBhvr>
                                        <p:cTn id="47" dur="500"/>
                                        <p:tgtEl>
                                          <p:spTgt spid="471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7112"/>
                                        </p:tgtEl>
                                        <p:attrNameLst>
                                          <p:attrName>style.visibility</p:attrName>
                                        </p:attrNameLst>
                                      </p:cBhvr>
                                      <p:to>
                                        <p:strVal val="visible"/>
                                      </p:to>
                                    </p:set>
                                    <p:animEffect transition="in" filter="wipe(left)">
                                      <p:cBhvr>
                                        <p:cTn id="52" dur="500"/>
                                        <p:tgtEl>
                                          <p:spTgt spid="471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7115"/>
                                        </p:tgtEl>
                                        <p:attrNameLst>
                                          <p:attrName>style.visibility</p:attrName>
                                        </p:attrNameLst>
                                      </p:cBhvr>
                                      <p:to>
                                        <p:strVal val="visible"/>
                                      </p:to>
                                    </p:set>
                                    <p:animEffect transition="in" filter="wipe(left)">
                                      <p:cBhvr>
                                        <p:cTn id="57" dur="500"/>
                                        <p:tgtEl>
                                          <p:spTgt spid="4711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47116"/>
                                        </p:tgtEl>
                                        <p:attrNameLst>
                                          <p:attrName>style.visibility</p:attrName>
                                        </p:attrNameLst>
                                      </p:cBhvr>
                                      <p:to>
                                        <p:strVal val="visible"/>
                                      </p:to>
                                    </p:set>
                                    <p:animEffect transition="in" filter="wipe(down)">
                                      <p:cBhvr>
                                        <p:cTn id="62" dur="500"/>
                                        <p:tgtEl>
                                          <p:spTgt spid="4711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7119"/>
                                        </p:tgtEl>
                                        <p:attrNameLst>
                                          <p:attrName>style.visibility</p:attrName>
                                        </p:attrNameLst>
                                      </p:cBhvr>
                                      <p:to>
                                        <p:strVal val="visible"/>
                                      </p:to>
                                    </p:set>
                                    <p:animEffect transition="in" filter="wipe(left)">
                                      <p:cBhvr>
                                        <p:cTn id="67" dur="500"/>
                                        <p:tgtEl>
                                          <p:spTgt spid="4711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1" fill="hold" nodeType="clickEffect">
                                  <p:stCondLst>
                                    <p:cond delay="0"/>
                                  </p:stCondLst>
                                  <p:childTnLst>
                                    <p:set>
                                      <p:cBhvr>
                                        <p:cTn id="71" dur="1" fill="hold">
                                          <p:stCondLst>
                                            <p:cond delay="0"/>
                                          </p:stCondLst>
                                        </p:cTn>
                                        <p:tgtEl>
                                          <p:spTgt spid="47120"/>
                                        </p:tgtEl>
                                        <p:attrNameLst>
                                          <p:attrName>style.visibility</p:attrName>
                                        </p:attrNameLst>
                                      </p:cBhvr>
                                      <p:to>
                                        <p:strVal val="visible"/>
                                      </p:to>
                                    </p:set>
                                    <p:animEffect transition="in" filter="wipe(up)">
                                      <p:cBhvr>
                                        <p:cTn id="72" dur="500"/>
                                        <p:tgtEl>
                                          <p:spTgt spid="4712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7129"/>
                                        </p:tgtEl>
                                        <p:attrNameLst>
                                          <p:attrName>style.visibility</p:attrName>
                                        </p:attrNameLst>
                                      </p:cBhvr>
                                      <p:to>
                                        <p:strVal val="visible"/>
                                      </p:to>
                                    </p:set>
                                    <p:animEffect transition="in" filter="wipe(left)">
                                      <p:cBhvr>
                                        <p:cTn id="77" dur="500"/>
                                        <p:tgtEl>
                                          <p:spTgt spid="4712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7108"/>
                                        </p:tgtEl>
                                        <p:attrNameLst>
                                          <p:attrName>style.visibility</p:attrName>
                                        </p:attrNameLst>
                                      </p:cBhvr>
                                      <p:to>
                                        <p:strVal val="visible"/>
                                      </p:to>
                                    </p:set>
                                    <p:animEffect transition="in" filter="wipe(left)">
                                      <p:cBhvr>
                                        <p:cTn id="8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p:bldP spid="47109" grpId="0" autoUpdateAnimBg="0"/>
      <p:bldP spid="47110" grpId="0" animBg="1" autoUpdateAnimBg="0"/>
      <p:bldP spid="47111" grpId="0" animBg="1" autoUpdateAnimBg="0"/>
      <p:bldP spid="47115" grpId="0" animBg="1" autoUpdateAnimBg="0"/>
      <p:bldP spid="47119" grpId="0" animBg="1" autoUpdateAnimBg="0"/>
      <p:bldP spid="47123" grpId="0" build="p" autoUpdateAnimBg="0"/>
      <p:bldP spid="47124" grpId="0" autoUpdateAnimBg="0"/>
      <p:bldP spid="47125" grpId="0" build="p" autoUpdateAnimBg="0"/>
      <p:bldP spid="471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3" name="Group 3"/>
          <p:cNvGrpSpPr>
            <a:grpSpLocks/>
          </p:cNvGrpSpPr>
          <p:nvPr/>
        </p:nvGrpSpPr>
        <p:grpSpPr bwMode="auto">
          <a:xfrm>
            <a:off x="2714625" y="2613026"/>
            <a:ext cx="4494213" cy="785813"/>
            <a:chOff x="1584" y="1440"/>
            <a:chExt cx="2831" cy="495"/>
          </a:xfrm>
        </p:grpSpPr>
        <p:sp>
          <p:nvSpPr>
            <p:cNvPr id="51204" name="Rectangle 4"/>
            <p:cNvSpPr>
              <a:spLocks noChangeArrowheads="1"/>
            </p:cNvSpPr>
            <p:nvPr/>
          </p:nvSpPr>
          <p:spPr bwMode="auto">
            <a:xfrm>
              <a:off x="1584" y="1644"/>
              <a:ext cx="2831" cy="29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原子光谱规律特别是</a:t>
              </a:r>
              <a:r>
                <a:rPr kumimoji="1" lang="zh-CN" altLang="en-US">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氢原子光谱</a:t>
              </a:r>
            </a:p>
          </p:txBody>
        </p:sp>
        <p:sp>
          <p:nvSpPr>
            <p:cNvPr id="51205" name="AutoShape 5"/>
            <p:cNvSpPr>
              <a:spLocks noChangeArrowheads="1"/>
            </p:cNvSpPr>
            <p:nvPr/>
          </p:nvSpPr>
          <p:spPr bwMode="auto">
            <a:xfrm>
              <a:off x="2880" y="1440"/>
              <a:ext cx="144" cy="192"/>
            </a:xfrm>
            <a:prstGeom prst="downArrow">
              <a:avLst>
                <a:gd name="adj1" fmla="val 50000"/>
                <a:gd name="adj2" fmla="val 33333"/>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51206" name="Group 6"/>
          <p:cNvGrpSpPr>
            <a:grpSpLocks/>
          </p:cNvGrpSpPr>
          <p:nvPr/>
        </p:nvGrpSpPr>
        <p:grpSpPr bwMode="auto">
          <a:xfrm>
            <a:off x="696913" y="3459163"/>
            <a:ext cx="7620000" cy="1152525"/>
            <a:chOff x="480" y="1968"/>
            <a:chExt cx="4608" cy="726"/>
          </a:xfrm>
        </p:grpSpPr>
        <p:grpSp>
          <p:nvGrpSpPr>
            <p:cNvPr id="51207" name="Group 7"/>
            <p:cNvGrpSpPr>
              <a:grpSpLocks/>
            </p:cNvGrpSpPr>
            <p:nvPr/>
          </p:nvGrpSpPr>
          <p:grpSpPr bwMode="auto">
            <a:xfrm>
              <a:off x="480" y="2160"/>
              <a:ext cx="4608" cy="534"/>
              <a:chOff x="480" y="2160"/>
              <a:chExt cx="4608" cy="534"/>
            </a:xfrm>
          </p:grpSpPr>
          <p:sp>
            <p:nvSpPr>
              <p:cNvPr id="51208" name="Rectangle 8"/>
              <p:cNvSpPr>
                <a:spLocks noChangeArrowheads="1"/>
              </p:cNvSpPr>
              <p:nvPr/>
            </p:nvSpPr>
            <p:spPr bwMode="auto">
              <a:xfrm>
                <a:off x="480" y="2160"/>
                <a:ext cx="2064" cy="534"/>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普朗克提出并由爱因斯坦所发展的量子概念</a:t>
                </a:r>
              </a:p>
            </p:txBody>
          </p:sp>
          <p:sp>
            <p:nvSpPr>
              <p:cNvPr id="51209" name="Rectangle 9"/>
              <p:cNvSpPr>
                <a:spLocks noChangeArrowheads="1"/>
              </p:cNvSpPr>
              <p:nvPr/>
            </p:nvSpPr>
            <p:spPr bwMode="auto">
              <a:xfrm>
                <a:off x="3360" y="2256"/>
                <a:ext cx="1728" cy="29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卢瑟福的原子模型</a:t>
                </a:r>
              </a:p>
            </p:txBody>
          </p:sp>
          <p:sp>
            <p:nvSpPr>
              <p:cNvPr id="51210" name="AutoShape 10"/>
              <p:cNvSpPr>
                <a:spLocks noChangeArrowheads="1"/>
              </p:cNvSpPr>
              <p:nvPr/>
            </p:nvSpPr>
            <p:spPr bwMode="auto">
              <a:xfrm>
                <a:off x="2544" y="2304"/>
                <a:ext cx="816" cy="192"/>
              </a:xfrm>
              <a:prstGeom prst="leftRightArrow">
                <a:avLst>
                  <a:gd name="adj1" fmla="val 50000"/>
                  <a:gd name="adj2" fmla="val 85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51211" name="AutoShape 11"/>
            <p:cNvSpPr>
              <a:spLocks noChangeArrowheads="1"/>
            </p:cNvSpPr>
            <p:nvPr/>
          </p:nvSpPr>
          <p:spPr bwMode="auto">
            <a:xfrm>
              <a:off x="2880" y="1968"/>
              <a:ext cx="144" cy="384"/>
            </a:xfrm>
            <a:prstGeom prst="downArrow">
              <a:avLst>
                <a:gd name="adj1" fmla="val 50000"/>
                <a:gd name="adj2" fmla="val 66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51212" name="Group 12"/>
          <p:cNvGrpSpPr>
            <a:grpSpLocks/>
          </p:cNvGrpSpPr>
          <p:nvPr/>
        </p:nvGrpSpPr>
        <p:grpSpPr bwMode="auto">
          <a:xfrm>
            <a:off x="3435350" y="4268788"/>
            <a:ext cx="2743200" cy="1014896"/>
            <a:chOff x="2112" y="2448"/>
            <a:chExt cx="1728" cy="705"/>
          </a:xfrm>
        </p:grpSpPr>
        <p:sp>
          <p:nvSpPr>
            <p:cNvPr id="51213" name="Rectangle 13"/>
            <p:cNvSpPr>
              <a:spLocks noChangeArrowheads="1"/>
            </p:cNvSpPr>
            <p:nvPr/>
          </p:nvSpPr>
          <p:spPr bwMode="auto">
            <a:xfrm>
              <a:off x="2112" y="2832"/>
              <a:ext cx="1728" cy="32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dirty="0">
                  <a:solidFill>
                    <a:srgbClr val="FF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原子的玻尔模型</a:t>
              </a:r>
            </a:p>
          </p:txBody>
        </p:sp>
        <p:sp>
          <p:nvSpPr>
            <p:cNvPr id="51214" name="AutoShape 14"/>
            <p:cNvSpPr>
              <a:spLocks noChangeArrowheads="1"/>
            </p:cNvSpPr>
            <p:nvPr/>
          </p:nvSpPr>
          <p:spPr bwMode="auto">
            <a:xfrm>
              <a:off x="2880" y="2448"/>
              <a:ext cx="144" cy="384"/>
            </a:xfrm>
            <a:prstGeom prst="downArrow">
              <a:avLst>
                <a:gd name="adj1" fmla="val 50000"/>
                <a:gd name="adj2" fmla="val 66667"/>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grpSp>
        <p:nvGrpSpPr>
          <p:cNvPr id="51215" name="Group 15"/>
          <p:cNvGrpSpPr>
            <a:grpSpLocks/>
          </p:cNvGrpSpPr>
          <p:nvPr/>
        </p:nvGrpSpPr>
        <p:grpSpPr bwMode="auto">
          <a:xfrm>
            <a:off x="1835150" y="5283684"/>
            <a:ext cx="5867400" cy="1320800"/>
            <a:chOff x="1152" y="3312"/>
            <a:chExt cx="3552" cy="939"/>
          </a:xfrm>
        </p:grpSpPr>
        <p:sp>
          <p:nvSpPr>
            <p:cNvPr id="51216" name="Rectangle 16"/>
            <p:cNvSpPr>
              <a:spLocks noChangeArrowheads="1"/>
            </p:cNvSpPr>
            <p:nvPr/>
          </p:nvSpPr>
          <p:spPr bwMode="auto">
            <a:xfrm>
              <a:off x="1152" y="3648"/>
              <a:ext cx="3552" cy="603"/>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采用该模型成功地解释了氢原子的光谱；为系统解决原子结构问题奠定了基础。</a:t>
              </a:r>
            </a:p>
          </p:txBody>
        </p:sp>
        <p:sp>
          <p:nvSpPr>
            <p:cNvPr id="51217" name="AutoShape 17"/>
            <p:cNvSpPr>
              <a:spLocks noChangeArrowheads="1"/>
            </p:cNvSpPr>
            <p:nvPr/>
          </p:nvSpPr>
          <p:spPr bwMode="auto">
            <a:xfrm>
              <a:off x="2880" y="3312"/>
              <a:ext cx="144" cy="288"/>
            </a:xfrm>
            <a:prstGeom prst="downArrow">
              <a:avLst>
                <a:gd name="adj1" fmla="val 50000"/>
                <a:gd name="adj2" fmla="val 500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grpSp>
      <p:sp>
        <p:nvSpPr>
          <p:cNvPr id="51218" name="Rectangle 18"/>
          <p:cNvSpPr>
            <a:spLocks noChangeArrowheads="1"/>
          </p:cNvSpPr>
          <p:nvPr/>
        </p:nvSpPr>
        <p:spPr bwMode="auto">
          <a:xfrm>
            <a:off x="571500" y="268288"/>
            <a:ext cx="400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三、玻尔的氢原子理论</a:t>
            </a:r>
            <a:endParaRPr kumimoji="1" lang="en-US" altLang="zh-CN">
              <a:solidFill>
                <a:schemeClr val="tx1"/>
              </a:solidFill>
              <a:ea typeface="华文楷体" panose="02010600040101010101" pitchFamily="2" charset="-122"/>
            </a:endParaRPr>
          </a:p>
        </p:txBody>
      </p:sp>
      <p:grpSp>
        <p:nvGrpSpPr>
          <p:cNvPr id="51219" name="Group 19"/>
          <p:cNvGrpSpPr>
            <a:grpSpLocks/>
          </p:cNvGrpSpPr>
          <p:nvPr/>
        </p:nvGrpSpPr>
        <p:grpSpPr bwMode="auto">
          <a:xfrm>
            <a:off x="2916238" y="268288"/>
            <a:ext cx="3570287" cy="2230438"/>
            <a:chOff x="1806" y="48"/>
            <a:chExt cx="2249" cy="1405"/>
          </a:xfrm>
        </p:grpSpPr>
        <p:sp>
          <p:nvSpPr>
            <p:cNvPr id="51220" name="Rectangle 20"/>
            <p:cNvSpPr>
              <a:spLocks noChangeArrowheads="1"/>
            </p:cNvSpPr>
            <p:nvPr/>
          </p:nvSpPr>
          <p:spPr bwMode="auto">
            <a:xfrm>
              <a:off x="1806" y="1162"/>
              <a:ext cx="2249" cy="291"/>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1913</a:t>
              </a:r>
              <a:r>
                <a:rPr kumimoji="1" lang="zh-CN" altLang="en-US">
                  <a:solidFill>
                    <a:schemeClr val="tx1"/>
                  </a:solidFill>
                  <a:ea typeface="华文楷体" panose="02010600040101010101" pitchFamily="2" charset="-122"/>
                </a:rPr>
                <a:t>年</a:t>
              </a:r>
              <a:r>
                <a:rPr kumimoji="1" lang="zh-CN" altLang="en-US">
                  <a:solidFill>
                    <a:schemeClr val="tx1"/>
                  </a:solidFill>
                  <a:latin typeface="华文楷体" panose="02010600040101010101" pitchFamily="2" charset="-122"/>
                  <a:ea typeface="华文楷体" panose="02010600040101010101" pitchFamily="2" charset="-122"/>
                </a:rPr>
                <a:t>丹麦物理学家玻尔</a:t>
              </a:r>
            </a:p>
          </p:txBody>
        </p:sp>
        <p:pic>
          <p:nvPicPr>
            <p:cNvPr id="51221" name="Picture 21" descr="84bc262533fc98294d088d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2" y="48"/>
              <a:ext cx="765" cy="1089"/>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p:cNvSpPr/>
          <p:nvPr/>
        </p:nvSpPr>
        <p:spPr>
          <a:xfrm>
            <a:off x="5580112" y="954941"/>
            <a:ext cx="3128923" cy="355482"/>
          </a:xfrm>
          <a:prstGeom prst="rect">
            <a:avLst/>
          </a:prstGeom>
        </p:spPr>
        <p:txBody>
          <a:bodyPr wrap="square">
            <a:spAutoFit/>
          </a:bodyPr>
          <a:lstStyle/>
          <a:p>
            <a:r>
              <a:rPr lang="zh-CN" altLang="en-US" sz="1800" dirty="0">
                <a:solidFill>
                  <a:schemeClr val="tx1"/>
                </a:solidFill>
                <a:ea typeface="华文楷体" panose="02010600040101010101" pitchFamily="2" charset="-122"/>
                <a:cs typeface="Times New Roman" panose="02020603050405020304" pitchFamily="18" charset="0"/>
              </a:rPr>
              <a:t>荣获</a:t>
            </a:r>
            <a:r>
              <a:rPr lang="en-US" altLang="zh-CN" sz="1800" dirty="0">
                <a:solidFill>
                  <a:schemeClr val="tx1"/>
                </a:solidFill>
                <a:ea typeface="华文楷体" panose="02010600040101010101" pitchFamily="2" charset="-122"/>
                <a:cs typeface="Times New Roman" panose="02020603050405020304" pitchFamily="18" charset="0"/>
              </a:rPr>
              <a:t>1922</a:t>
            </a:r>
            <a:r>
              <a:rPr lang="zh-CN" altLang="en-US" sz="1800" dirty="0">
                <a:solidFill>
                  <a:schemeClr val="tx1"/>
                </a:solidFill>
                <a:ea typeface="华文楷体" panose="02010600040101010101" pitchFamily="2" charset="-122"/>
                <a:cs typeface="Times New Roman" panose="02020603050405020304" pitchFamily="18" charset="0"/>
              </a:rPr>
              <a:t>年诺贝尔物理学奖</a:t>
            </a:r>
          </a:p>
        </p:txBody>
      </p:sp>
    </p:spTree>
    <p:extLst>
      <p:ext uri="{BB962C8B-B14F-4D97-AF65-F5344CB8AC3E}">
        <p14:creationId xmlns:p14="http://schemas.microsoft.com/office/powerpoint/2010/main" val="7208621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18">
                                            <p:txEl>
                                              <p:pRg st="0" end="0"/>
                                            </p:txEl>
                                          </p:spTgt>
                                        </p:tgtEl>
                                        <p:attrNameLst>
                                          <p:attrName>style.visibility</p:attrName>
                                        </p:attrNameLst>
                                      </p:cBhvr>
                                      <p:to>
                                        <p:strVal val="visible"/>
                                      </p:to>
                                    </p:set>
                                    <p:animEffect transition="in" filter="wipe(left)">
                                      <p:cBhvr>
                                        <p:cTn id="7" dur="500"/>
                                        <p:tgtEl>
                                          <p:spTgt spid="512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219"/>
                                        </p:tgtEl>
                                        <p:attrNameLst>
                                          <p:attrName>style.visibility</p:attrName>
                                        </p:attrNameLst>
                                      </p:cBhvr>
                                      <p:to>
                                        <p:strVal val="visible"/>
                                      </p:to>
                                    </p:set>
                                    <p:animEffect transition="in" filter="wipe(up)">
                                      <p:cBhvr>
                                        <p:cTn id="12" dur="500"/>
                                        <p:tgtEl>
                                          <p:spTgt spid="512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51203"/>
                                        </p:tgtEl>
                                        <p:attrNameLst>
                                          <p:attrName>style.visibility</p:attrName>
                                        </p:attrNameLst>
                                      </p:cBhvr>
                                      <p:to>
                                        <p:strVal val="visible"/>
                                      </p:to>
                                    </p:set>
                                    <p:animEffect transition="in" filter="wipe(up)">
                                      <p:cBhvr>
                                        <p:cTn id="17" dur="500"/>
                                        <p:tgtEl>
                                          <p:spTgt spid="512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wipe(up)">
                                      <p:cBhvr>
                                        <p:cTn id="22" dur="500"/>
                                        <p:tgtEl>
                                          <p:spTgt spid="51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1212"/>
                                        </p:tgtEl>
                                        <p:attrNameLst>
                                          <p:attrName>style.visibility</p:attrName>
                                        </p:attrNameLst>
                                      </p:cBhvr>
                                      <p:to>
                                        <p:strVal val="visible"/>
                                      </p:to>
                                    </p:set>
                                    <p:animEffect transition="in" filter="wipe(up)">
                                      <p:cBhvr>
                                        <p:cTn id="27" dur="500"/>
                                        <p:tgtEl>
                                          <p:spTgt spid="512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1215"/>
                                        </p:tgtEl>
                                        <p:attrNameLst>
                                          <p:attrName>style.visibility</p:attrName>
                                        </p:attrNameLst>
                                      </p:cBhvr>
                                      <p:to>
                                        <p:strVal val="visible"/>
                                      </p:to>
                                    </p:set>
                                    <p:animEffect transition="in" filter="wipe(left)">
                                      <p:cBhvr>
                                        <p:cTn id="32" dur="500"/>
                                        <p:tgtEl>
                                          <p:spTgt spid="51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8"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9155" name="Picture 3" descr="200307090017_116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213100"/>
            <a:ext cx="2465387" cy="2952750"/>
          </a:xfrm>
          <a:prstGeom prst="rect">
            <a:avLst/>
          </a:prstGeom>
          <a:noFill/>
          <a:extLst>
            <a:ext uri="{909E8E84-426E-40DD-AFC4-6F175D3DCCD1}">
              <a14:hiddenFill xmlns:a14="http://schemas.microsoft.com/office/drawing/2010/main">
                <a:solidFill>
                  <a:srgbClr val="FFFFFF"/>
                </a:solidFill>
              </a14:hiddenFill>
            </a:ext>
          </a:extLst>
        </p:spPr>
      </p:pic>
      <p:sp>
        <p:nvSpPr>
          <p:cNvPr id="49156" name="Rectangle 4"/>
          <p:cNvSpPr>
            <a:spLocks noChangeArrowheads="1"/>
          </p:cNvSpPr>
          <p:nvPr/>
        </p:nvSpPr>
        <p:spPr bwMode="auto">
          <a:xfrm>
            <a:off x="250825" y="2997200"/>
            <a:ext cx="871378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20000"/>
              </a:lnSpc>
              <a:buClrTx/>
              <a:buSzTx/>
              <a:buFontTx/>
              <a:buNone/>
            </a:pPr>
            <a:r>
              <a:rPr kumimoji="1" lang="en-US" altLang="zh-CN" sz="2000" dirty="0">
                <a:solidFill>
                  <a:schemeClr val="tx1"/>
                </a:solidFill>
                <a:ea typeface="华文楷体" panose="02010600040101010101" pitchFamily="2" charset="-122"/>
              </a:rPr>
              <a:t>        </a:t>
            </a:r>
            <a:r>
              <a:rPr kumimoji="1" lang="zh-CN" altLang="en-US" sz="2000" dirty="0">
                <a:solidFill>
                  <a:schemeClr val="tx1"/>
                </a:solidFill>
                <a:ea typeface="华文楷体" panose="02010600040101010101" pitchFamily="2" charset="-122"/>
              </a:rPr>
              <a:t>玻尔，</a:t>
            </a:r>
            <a:r>
              <a:rPr kumimoji="1" lang="en-US" altLang="zh-CN" sz="2000" dirty="0">
                <a:solidFill>
                  <a:schemeClr val="tx1"/>
                </a:solidFill>
                <a:ea typeface="华文楷体" panose="02010600040101010101" pitchFamily="2" charset="-122"/>
              </a:rPr>
              <a:t>1885</a:t>
            </a:r>
            <a:r>
              <a:rPr kumimoji="1" lang="zh-CN" altLang="en-US" sz="2000" dirty="0">
                <a:solidFill>
                  <a:schemeClr val="tx1"/>
                </a:solidFill>
                <a:ea typeface="华文楷体" panose="02010600040101010101" pitchFamily="2" charset="-122"/>
              </a:rPr>
              <a:t>年</a:t>
            </a:r>
            <a:r>
              <a:rPr kumimoji="1" lang="en-US" altLang="zh-CN" sz="2000" dirty="0">
                <a:solidFill>
                  <a:schemeClr val="tx1"/>
                </a:solidFill>
                <a:ea typeface="华文楷体" panose="02010600040101010101" pitchFamily="2" charset="-122"/>
              </a:rPr>
              <a:t>10</a:t>
            </a:r>
            <a:r>
              <a:rPr kumimoji="1" lang="zh-CN" altLang="en-US" sz="2000" dirty="0">
                <a:solidFill>
                  <a:schemeClr val="tx1"/>
                </a:solidFill>
                <a:ea typeface="华文楷体" panose="02010600040101010101" pitchFamily="2" charset="-122"/>
              </a:rPr>
              <a:t>月</a:t>
            </a:r>
            <a:r>
              <a:rPr kumimoji="1" lang="en-US" altLang="zh-CN" sz="2000" dirty="0">
                <a:solidFill>
                  <a:schemeClr val="tx1"/>
                </a:solidFill>
                <a:ea typeface="华文楷体" panose="02010600040101010101" pitchFamily="2" charset="-122"/>
              </a:rPr>
              <a:t>7</a:t>
            </a:r>
            <a:r>
              <a:rPr kumimoji="1" lang="zh-CN" altLang="en-US" sz="2000" dirty="0">
                <a:solidFill>
                  <a:schemeClr val="tx1"/>
                </a:solidFill>
                <a:ea typeface="华文楷体" panose="02010600040101010101" pitchFamily="2" charset="-122"/>
              </a:rPr>
              <a:t>日生于哥本哈根，</a:t>
            </a:r>
            <a:r>
              <a:rPr kumimoji="1" lang="en-US" altLang="zh-CN" sz="2000" dirty="0">
                <a:solidFill>
                  <a:schemeClr val="tx1"/>
                </a:solidFill>
                <a:ea typeface="华文楷体" panose="02010600040101010101" pitchFamily="2" charset="-122"/>
              </a:rPr>
              <a:t>1903</a:t>
            </a:r>
            <a:r>
              <a:rPr kumimoji="1" lang="zh-CN" altLang="en-US" sz="2000" dirty="0">
                <a:solidFill>
                  <a:schemeClr val="tx1"/>
                </a:solidFill>
                <a:ea typeface="华文楷体" panose="02010600040101010101" pitchFamily="2" charset="-122"/>
              </a:rPr>
              <a:t>年入哥本哈根大学数学和自然科学系，主修物理学。先后于</a:t>
            </a:r>
            <a:r>
              <a:rPr kumimoji="1" lang="en-US" altLang="zh-CN" sz="2000" dirty="0">
                <a:solidFill>
                  <a:schemeClr val="tx1"/>
                </a:solidFill>
                <a:ea typeface="华文楷体" panose="02010600040101010101" pitchFamily="2" charset="-122"/>
              </a:rPr>
              <a:t>1909</a:t>
            </a:r>
            <a:r>
              <a:rPr kumimoji="1" lang="zh-CN" altLang="en-US" sz="2000" dirty="0">
                <a:solidFill>
                  <a:schemeClr val="tx1"/>
                </a:solidFill>
                <a:ea typeface="华文楷体" panose="02010600040101010101" pitchFamily="2" charset="-122"/>
              </a:rPr>
              <a:t>年和</a:t>
            </a:r>
            <a:r>
              <a:rPr kumimoji="1" lang="en-US" altLang="zh-CN" sz="2000" dirty="0">
                <a:solidFill>
                  <a:schemeClr val="tx1"/>
                </a:solidFill>
                <a:ea typeface="华文楷体" panose="02010600040101010101" pitchFamily="2" charset="-122"/>
              </a:rPr>
              <a:t>1911</a:t>
            </a:r>
            <a:r>
              <a:rPr kumimoji="1" lang="zh-CN" altLang="en-US" sz="2000" dirty="0">
                <a:solidFill>
                  <a:schemeClr val="tx1"/>
                </a:solidFill>
                <a:ea typeface="华文楷体" panose="02010600040101010101" pitchFamily="2" charset="-122"/>
              </a:rPr>
              <a:t>年分别以关于金属电子论的论文获得哥本哈根大学的科学硕士和哲学博士学位。随后去英国学习，先在剑桥汤姆逊主持的卡文迪许实验室，几个月后转赴曼彻斯特，参加了卢瑟福领导的科学集体的工作，从此和卢瑟福建立了长期的密切关系。 玻尔从</a:t>
            </a:r>
            <a:r>
              <a:rPr kumimoji="1" lang="en-US" altLang="zh-CN" sz="2000" dirty="0">
                <a:solidFill>
                  <a:schemeClr val="tx1"/>
                </a:solidFill>
                <a:ea typeface="华文楷体" panose="02010600040101010101" pitchFamily="2" charset="-122"/>
              </a:rPr>
              <a:t>1905</a:t>
            </a:r>
            <a:r>
              <a:rPr kumimoji="1" lang="zh-CN" altLang="en-US" sz="2000" dirty="0">
                <a:solidFill>
                  <a:schemeClr val="tx1"/>
                </a:solidFill>
                <a:ea typeface="华文楷体" panose="02010600040101010101" pitchFamily="2" charset="-122"/>
              </a:rPr>
              <a:t>年开始他的科学生涯，一生从事科学研究，整整达</a:t>
            </a:r>
            <a:r>
              <a:rPr kumimoji="1" lang="en-US" altLang="zh-CN" sz="2000" dirty="0">
                <a:solidFill>
                  <a:schemeClr val="tx1"/>
                </a:solidFill>
                <a:ea typeface="华文楷体" panose="02010600040101010101" pitchFamily="2" charset="-122"/>
              </a:rPr>
              <a:t>57</a:t>
            </a:r>
            <a:r>
              <a:rPr kumimoji="1" lang="zh-CN" altLang="en-US" sz="2000" dirty="0">
                <a:solidFill>
                  <a:schemeClr val="tx1"/>
                </a:solidFill>
                <a:ea typeface="华文楷体" panose="02010600040101010101" pitchFamily="2" charset="-122"/>
              </a:rPr>
              <a:t>年之久。他的研究工作开始于原子结构未知的年代，结束于原子科学已趋成熟，原子核物理已经得到广泛应用的时代。他对原子科学的贡献使他无疑地成了</a:t>
            </a:r>
            <a:r>
              <a:rPr kumimoji="1" lang="en-US" altLang="zh-CN" sz="2000" dirty="0">
                <a:solidFill>
                  <a:schemeClr val="tx1"/>
                </a:solidFill>
                <a:ea typeface="华文楷体" panose="02010600040101010101" pitchFamily="2" charset="-122"/>
              </a:rPr>
              <a:t>20</a:t>
            </a:r>
            <a:r>
              <a:rPr kumimoji="1" lang="zh-CN" altLang="en-US" sz="2000" dirty="0">
                <a:solidFill>
                  <a:schemeClr val="tx1"/>
                </a:solidFill>
                <a:ea typeface="华文楷体" panose="02010600040101010101" pitchFamily="2" charset="-122"/>
              </a:rPr>
              <a:t>世纪上半叶与爱因斯坦并驾齐驱的、最伟大的物理学家之一。 </a:t>
            </a:r>
          </a:p>
        </p:txBody>
      </p:sp>
      <p:pic>
        <p:nvPicPr>
          <p:cNvPr id="49157" name="Picture 5" descr="1242266568cWVFipo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88913"/>
            <a:ext cx="1924050" cy="2519362"/>
          </a:xfrm>
          <a:prstGeom prst="rect">
            <a:avLst/>
          </a:prstGeom>
          <a:noFill/>
          <a:extLst>
            <a:ext uri="{909E8E84-426E-40DD-AFC4-6F175D3DCCD1}">
              <a14:hiddenFill xmlns:a14="http://schemas.microsoft.com/office/drawing/2010/main">
                <a:solidFill>
                  <a:srgbClr val="FFFFFF"/>
                </a:solidFill>
              </a14:hiddenFill>
            </a:ext>
          </a:extLst>
        </p:spPr>
      </p:pic>
      <p:sp>
        <p:nvSpPr>
          <p:cNvPr id="49158" name="Rectangle 6"/>
          <p:cNvSpPr>
            <a:spLocks noChangeArrowheads="1"/>
          </p:cNvSpPr>
          <p:nvPr/>
        </p:nvSpPr>
        <p:spPr bwMode="auto">
          <a:xfrm>
            <a:off x="250825" y="201613"/>
            <a:ext cx="66262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10000"/>
              </a:lnSpc>
              <a:buClrTx/>
              <a:buSzTx/>
              <a:buFontTx/>
              <a:buNone/>
            </a:pPr>
            <a:r>
              <a:rPr kumimoji="1" lang="zh-CN" altLang="en-US" sz="2000">
                <a:solidFill>
                  <a:schemeClr val="tx1"/>
                </a:solidFill>
                <a:ea typeface="华文楷体" panose="02010600040101010101" pitchFamily="2" charset="-122"/>
              </a:rPr>
              <a:t>        尼尔斯</a:t>
            </a:r>
            <a:r>
              <a:rPr kumimoji="1" lang="en-US" altLang="zh-CN" sz="2000">
                <a:solidFill>
                  <a:schemeClr val="tx1"/>
                </a:solidFill>
                <a:ea typeface="华文楷体" panose="02010600040101010101" pitchFamily="2" charset="-122"/>
              </a:rPr>
              <a:t>·</a:t>
            </a:r>
            <a:r>
              <a:rPr kumimoji="1" lang="zh-CN" altLang="en-US" sz="2000">
                <a:solidFill>
                  <a:schemeClr val="tx1"/>
                </a:solidFill>
                <a:ea typeface="华文楷体" panose="02010600040101010101" pitchFamily="2" charset="-122"/>
              </a:rPr>
              <a:t>亨利克</a:t>
            </a:r>
            <a:r>
              <a:rPr kumimoji="1" lang="en-US" altLang="zh-CN" sz="2000">
                <a:solidFill>
                  <a:schemeClr val="tx1"/>
                </a:solidFill>
                <a:ea typeface="华文楷体" panose="02010600040101010101" pitchFamily="2" charset="-122"/>
              </a:rPr>
              <a:t>·</a:t>
            </a:r>
            <a:r>
              <a:rPr kumimoji="1" lang="zh-CN" altLang="en-US" sz="2000">
                <a:solidFill>
                  <a:schemeClr val="tx1"/>
                </a:solidFill>
                <a:ea typeface="华文楷体" panose="02010600040101010101" pitchFamily="2" charset="-122"/>
              </a:rPr>
              <a:t>大卫</a:t>
            </a:r>
            <a:r>
              <a:rPr kumimoji="1" lang="en-US" altLang="zh-CN" sz="2000">
                <a:solidFill>
                  <a:schemeClr val="tx1"/>
                </a:solidFill>
                <a:ea typeface="华文楷体" panose="02010600040101010101" pitchFamily="2" charset="-122"/>
              </a:rPr>
              <a:t>·</a:t>
            </a:r>
            <a:r>
              <a:rPr kumimoji="1" lang="zh-CN" altLang="en-US" sz="2000">
                <a:solidFill>
                  <a:schemeClr val="tx1"/>
                </a:solidFill>
                <a:ea typeface="华文楷体" panose="02010600040101010101" pitchFamily="2" charset="-122"/>
              </a:rPr>
              <a:t>玻尔（</a:t>
            </a:r>
            <a:r>
              <a:rPr kumimoji="1" lang="en-US" altLang="zh-CN" sz="2000">
                <a:solidFill>
                  <a:schemeClr val="tx1"/>
                </a:solidFill>
                <a:ea typeface="华文楷体" panose="02010600040101010101" pitchFamily="2" charset="-122"/>
              </a:rPr>
              <a:t>1885.10.07</a:t>
            </a:r>
            <a:r>
              <a:rPr kumimoji="1" lang="zh-CN" altLang="en-US" sz="2000">
                <a:solidFill>
                  <a:schemeClr val="tx1"/>
                </a:solidFill>
                <a:ea typeface="华文楷体" panose="02010600040101010101" pitchFamily="2" charset="-122"/>
              </a:rPr>
              <a:t>～</a:t>
            </a:r>
            <a:r>
              <a:rPr kumimoji="1" lang="en-US" altLang="zh-CN" sz="2000">
                <a:solidFill>
                  <a:schemeClr val="tx1"/>
                </a:solidFill>
                <a:ea typeface="华文楷体" panose="02010600040101010101" pitchFamily="2" charset="-122"/>
              </a:rPr>
              <a:t>1962.11.18</a:t>
            </a:r>
            <a:r>
              <a:rPr kumimoji="1" lang="zh-CN" altLang="en-US" sz="2000">
                <a:solidFill>
                  <a:schemeClr val="tx1"/>
                </a:solidFill>
                <a:ea typeface="华文楷体" panose="02010600040101010101" pitchFamily="2" charset="-122"/>
              </a:rPr>
              <a:t>） 丹麦物理学家，哥本哈根学派的创始人。</a:t>
            </a:r>
            <a:r>
              <a:rPr kumimoji="1" lang="en-US" altLang="zh-CN" sz="2000">
                <a:solidFill>
                  <a:schemeClr val="tx1"/>
                </a:solidFill>
                <a:ea typeface="华文楷体" panose="02010600040101010101" pitchFamily="2" charset="-122"/>
              </a:rPr>
              <a:t>1913</a:t>
            </a:r>
            <a:r>
              <a:rPr kumimoji="1" lang="zh-CN" altLang="en-US" sz="2000">
                <a:solidFill>
                  <a:schemeClr val="tx1"/>
                </a:solidFill>
                <a:ea typeface="华文楷体" panose="02010600040101010101" pitchFamily="2" charset="-122"/>
              </a:rPr>
              <a:t>年综合普朗克的量子理论，爱因斯坦的光子理论和卢瑟福的原子模型，提出了新的原子模型，成功地解释了氢光谱。</a:t>
            </a:r>
            <a:r>
              <a:rPr kumimoji="1" lang="en-US" altLang="zh-CN" sz="2000">
                <a:solidFill>
                  <a:schemeClr val="tx1"/>
                </a:solidFill>
                <a:ea typeface="华文楷体" panose="02010600040101010101" pitchFamily="2" charset="-122"/>
              </a:rPr>
              <a:t>1922</a:t>
            </a:r>
            <a:r>
              <a:rPr kumimoji="1" lang="zh-CN" altLang="en-US" sz="2000">
                <a:solidFill>
                  <a:schemeClr val="tx1"/>
                </a:solidFill>
                <a:ea typeface="华文楷体" panose="02010600040101010101" pitchFamily="2" charset="-122"/>
              </a:rPr>
              <a:t>年，获得诺贝尔物理奖。</a:t>
            </a:r>
            <a:r>
              <a:rPr kumimoji="1" lang="en-US" altLang="zh-CN" sz="2000">
                <a:solidFill>
                  <a:schemeClr val="tx1"/>
                </a:solidFill>
                <a:ea typeface="华文楷体" panose="02010600040101010101" pitchFamily="2" charset="-122"/>
              </a:rPr>
              <a:t>1930</a:t>
            </a:r>
            <a:r>
              <a:rPr kumimoji="1" lang="zh-CN" altLang="en-US" sz="2000">
                <a:solidFill>
                  <a:schemeClr val="tx1"/>
                </a:solidFill>
                <a:ea typeface="华文楷体" panose="02010600040101010101" pitchFamily="2" charset="-122"/>
              </a:rPr>
              <a:t>年以后研究核物理和分子生物学等，并取得重大成就。参与研制了世界上第一颗原子弹。他的一生就是不断地进取和创造。为后来人树立了光辉的榜样。</a:t>
            </a:r>
          </a:p>
        </p:txBody>
      </p:sp>
    </p:spTree>
    <p:extLst>
      <p:ext uri="{BB962C8B-B14F-4D97-AF65-F5344CB8AC3E}">
        <p14:creationId xmlns:p14="http://schemas.microsoft.com/office/powerpoint/2010/main" val="3666207618"/>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7"/>
                                        </p:tgtEl>
                                        <p:attrNameLst>
                                          <p:attrName>style.visibility</p:attrName>
                                        </p:attrNameLst>
                                      </p:cBhvr>
                                      <p:to>
                                        <p:strVal val="visible"/>
                                      </p:to>
                                    </p:set>
                                    <p:animEffect transition="in" filter="wipe(left)">
                                      <p:cBhvr>
                                        <p:cTn id="7" dur="500"/>
                                        <p:tgtEl>
                                          <p:spTgt spid="491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8"/>
                                        </p:tgtEl>
                                        <p:attrNameLst>
                                          <p:attrName>style.visibility</p:attrName>
                                        </p:attrNameLst>
                                      </p:cBhvr>
                                      <p:to>
                                        <p:strVal val="visible"/>
                                      </p:to>
                                    </p:set>
                                    <p:animEffect transition="in" filter="wipe(left)">
                                      <p:cBhvr>
                                        <p:cTn id="12" dur="500"/>
                                        <p:tgtEl>
                                          <p:spTgt spid="491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5"/>
                                        </p:tgtEl>
                                        <p:attrNameLst>
                                          <p:attrName>style.visibility</p:attrName>
                                        </p:attrNameLst>
                                      </p:cBhvr>
                                      <p:to>
                                        <p:strVal val="visible"/>
                                      </p:to>
                                    </p:set>
                                    <p:animEffect transition="in" filter="wipe(left)">
                                      <p:cBhvr>
                                        <p:cTn id="17" dur="1000"/>
                                        <p:tgtEl>
                                          <p:spTgt spid="49155"/>
                                        </p:tgtEl>
                                      </p:cBhvr>
                                    </p:animEffect>
                                  </p:childTnLst>
                                  <p:subTnLst>
                                    <p:set>
                                      <p:cBhvr override="childStyle">
                                        <p:cTn dur="1" fill="hold" display="0" masterRel="nextClick" afterEffect="1"/>
                                        <p:tgtEl>
                                          <p:spTgt spid="4915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6"/>
                                        </p:tgtEl>
                                        <p:attrNameLst>
                                          <p:attrName>style.visibility</p:attrName>
                                        </p:attrNameLst>
                                      </p:cBhvr>
                                      <p:to>
                                        <p:strVal val="visible"/>
                                      </p:to>
                                    </p:set>
                                    <p:animEffect transition="in" filter="wipe(left)">
                                      <p:cBhvr>
                                        <p:cTn id="22"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4915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457200" y="685800"/>
            <a:ext cx="8229600" cy="140652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buClrTx/>
              <a:buSzTx/>
              <a:buFontTx/>
              <a:buNone/>
            </a:pPr>
            <a:r>
              <a:rPr kumimoji="1" lang="zh-CN" altLang="en-US">
                <a:solidFill>
                  <a:schemeClr val="tx1"/>
                </a:solidFill>
                <a:ea typeface="华文楷体" panose="02010600040101010101" pitchFamily="2" charset="-122"/>
                <a:sym typeface="Symbol" pitchFamily="18" charset="2"/>
              </a:rPr>
              <a:t>① </a:t>
            </a:r>
            <a:r>
              <a:rPr kumimoji="1" lang="zh-CN" altLang="en-US">
                <a:solidFill>
                  <a:srgbClr val="0000FF"/>
                </a:solidFill>
                <a:ea typeface="华文楷体" panose="02010600040101010101" pitchFamily="2" charset="-122"/>
                <a:sym typeface="Symbol" pitchFamily="18" charset="2"/>
              </a:rPr>
              <a:t>定态假设：</a:t>
            </a:r>
            <a:r>
              <a:rPr kumimoji="1" lang="zh-CN" altLang="en-US">
                <a:solidFill>
                  <a:schemeClr val="tx1"/>
                </a:solidFill>
                <a:ea typeface="华文楷体" panose="02010600040101010101" pitchFamily="2" charset="-122"/>
              </a:rPr>
              <a:t>原子处于一系列不连续的稳定状态 ─ </a:t>
            </a:r>
            <a:r>
              <a:rPr kumimoji="1" lang="zh-CN" altLang="en-US">
                <a:solidFill>
                  <a:srgbClr val="0000FF"/>
                </a:solidFill>
                <a:ea typeface="华文楷体" panose="02010600040101010101" pitchFamily="2" charset="-122"/>
              </a:rPr>
              <a:t>定态</a:t>
            </a:r>
            <a:r>
              <a:rPr kumimoji="1" lang="zh-CN" altLang="en-US">
                <a:solidFill>
                  <a:schemeClr val="tx1"/>
                </a:solidFill>
                <a:ea typeface="华文楷体" panose="02010600040101010101" pitchFamily="2" charset="-122"/>
              </a:rPr>
              <a:t>，</a:t>
            </a:r>
          </a:p>
          <a:p>
            <a:pPr hangingPunct="1">
              <a:lnSpc>
                <a:spcPct val="120000"/>
              </a:lnSpc>
              <a:buClrTx/>
              <a:buSzTx/>
              <a:buFontTx/>
              <a:buNone/>
            </a:pPr>
            <a:r>
              <a:rPr kumimoji="1" lang="zh-CN" altLang="en-US">
                <a:solidFill>
                  <a:schemeClr val="tx1"/>
                </a:solidFill>
                <a:ea typeface="华文楷体" panose="02010600040101010101" pitchFamily="2" charset="-122"/>
              </a:rPr>
              <a:t>                         各定态的能量只能取某些分立的值。定态时，</a:t>
            </a:r>
          </a:p>
          <a:p>
            <a:pPr hangingPunct="1">
              <a:lnSpc>
                <a:spcPct val="120000"/>
              </a:lnSpc>
              <a:buClrTx/>
              <a:buSzTx/>
              <a:buFontTx/>
              <a:buNone/>
            </a:pPr>
            <a:r>
              <a:rPr kumimoji="1" lang="zh-CN" altLang="en-US">
                <a:solidFill>
                  <a:schemeClr val="tx1"/>
                </a:solidFill>
                <a:ea typeface="华文楷体" panose="02010600040101010101" pitchFamily="2" charset="-122"/>
              </a:rPr>
              <a:t>                         电子加速运动，但不辐射能量。</a:t>
            </a:r>
          </a:p>
        </p:txBody>
      </p:sp>
      <p:sp>
        <p:nvSpPr>
          <p:cNvPr id="53252" name="Text Box 4"/>
          <p:cNvSpPr txBox="1">
            <a:spLocks noChangeArrowheads="1"/>
          </p:cNvSpPr>
          <p:nvPr/>
        </p:nvSpPr>
        <p:spPr bwMode="auto">
          <a:xfrm>
            <a:off x="457200" y="2060575"/>
            <a:ext cx="8291513"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rgbClr val="000000"/>
                </a:solidFill>
                <a:latin typeface="Times New Roman" pitchFamily="18" charset="0"/>
                <a:ea typeface="宋体" charset="-122"/>
              </a:defRPr>
            </a:lvl1pPr>
            <a:lvl2pPr marL="914400" indent="-457200">
              <a:defRPr>
                <a:solidFill>
                  <a:srgbClr val="000000"/>
                </a:solidFill>
                <a:latin typeface="Times New Roman" pitchFamily="18" charset="0"/>
                <a:ea typeface="宋体" charset="-122"/>
              </a:defRPr>
            </a:lvl2pPr>
            <a:lvl3pPr marL="1371600" indent="-457200">
              <a:defRPr>
                <a:solidFill>
                  <a:srgbClr val="000000"/>
                </a:solidFill>
                <a:latin typeface="Times New Roman" pitchFamily="18" charset="0"/>
                <a:ea typeface="宋体" charset="-122"/>
              </a:defRPr>
            </a:lvl3pPr>
            <a:lvl4pPr marL="1828800" indent="-457200">
              <a:defRPr>
                <a:solidFill>
                  <a:srgbClr val="000000"/>
                </a:solidFill>
                <a:latin typeface="Times New Roman" pitchFamily="18" charset="0"/>
                <a:ea typeface="宋体" charset="-122"/>
              </a:defRPr>
            </a:lvl4pPr>
            <a:lvl5pPr marL="2286000" indent="-457200">
              <a:defRPr>
                <a:solidFill>
                  <a:srgbClr val="000000"/>
                </a:solidFill>
                <a:latin typeface="Times New Roman" pitchFamily="18" charset="0"/>
                <a:ea typeface="宋体" charset="-122"/>
              </a:defRPr>
            </a:lvl5pPr>
            <a:lvl6pPr marL="27432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32004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6576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41148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20000"/>
              </a:lnSpc>
              <a:buClrTx/>
              <a:buSzTx/>
              <a:buFontTx/>
              <a:buNone/>
            </a:pPr>
            <a:r>
              <a:rPr kumimoji="1" lang="zh-CN" altLang="en-US">
                <a:solidFill>
                  <a:schemeClr val="tx1"/>
                </a:solidFill>
                <a:ea typeface="华文楷体" panose="02010600040101010101" pitchFamily="2" charset="-122"/>
              </a:rPr>
              <a:t>② </a:t>
            </a:r>
            <a:r>
              <a:rPr kumimoji="1" lang="zh-CN" altLang="en-US">
                <a:solidFill>
                  <a:srgbClr val="0000FF"/>
                </a:solidFill>
                <a:ea typeface="华文楷体" panose="02010600040101010101" pitchFamily="2" charset="-122"/>
                <a:sym typeface="Symbol" pitchFamily="18" charset="2"/>
              </a:rPr>
              <a:t>跃迁假设</a:t>
            </a:r>
            <a:r>
              <a:rPr kumimoji="1" lang="en-US" altLang="zh-CN">
                <a:solidFill>
                  <a:srgbClr val="0000FF"/>
                </a:solidFill>
                <a:ea typeface="华文楷体" panose="02010600040101010101" pitchFamily="2" charset="-122"/>
                <a:sym typeface="Symbol" pitchFamily="18" charset="2"/>
              </a:rPr>
              <a:t>: </a:t>
            </a:r>
            <a:r>
              <a:rPr kumimoji="1" lang="zh-CN" altLang="en-US">
                <a:solidFill>
                  <a:schemeClr val="tx1"/>
                </a:solidFill>
                <a:ea typeface="华文楷体" panose="02010600040101010101" pitchFamily="2" charset="-122"/>
              </a:rPr>
              <a:t>电子由一定态 向另一定态跃迁时，发射</a:t>
            </a:r>
          </a:p>
          <a:p>
            <a:pPr defTabSz="914400" hangingPunct="1">
              <a:lnSpc>
                <a:spcPct val="120000"/>
              </a:lnSpc>
              <a:buClrTx/>
              <a:buSzTx/>
              <a:buFontTx/>
              <a:buNone/>
            </a:pPr>
            <a:r>
              <a:rPr kumimoji="1" lang="zh-CN" altLang="en-US">
                <a:solidFill>
                  <a:schemeClr val="tx1"/>
                </a:solidFill>
                <a:ea typeface="华文楷体" panose="02010600040101010101" pitchFamily="2" charset="-122"/>
              </a:rPr>
              <a:t>                        （或吸收） 单色光，且有 ：</a:t>
            </a:r>
          </a:p>
        </p:txBody>
      </p:sp>
      <p:grpSp>
        <p:nvGrpSpPr>
          <p:cNvPr id="53253" name="Group 5"/>
          <p:cNvGrpSpPr>
            <a:grpSpLocks/>
          </p:cNvGrpSpPr>
          <p:nvPr/>
        </p:nvGrpSpPr>
        <p:grpSpPr bwMode="auto">
          <a:xfrm>
            <a:off x="395288" y="4365625"/>
            <a:ext cx="8153400" cy="1200150"/>
            <a:chOff x="288" y="2784"/>
            <a:chExt cx="5136" cy="756"/>
          </a:xfrm>
        </p:grpSpPr>
        <p:sp>
          <p:nvSpPr>
            <p:cNvPr id="53254" name="Text Box 6"/>
            <p:cNvSpPr txBox="1">
              <a:spLocks noChangeArrowheads="1"/>
            </p:cNvSpPr>
            <p:nvPr/>
          </p:nvSpPr>
          <p:spPr bwMode="auto">
            <a:xfrm>
              <a:off x="288" y="2784"/>
              <a:ext cx="5136" cy="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rgbClr val="000000"/>
                  </a:solidFill>
                  <a:latin typeface="Times New Roman" pitchFamily="18" charset="0"/>
                  <a:ea typeface="宋体" charset="-122"/>
                </a:defRPr>
              </a:lvl1pPr>
              <a:lvl2pPr marL="914400" indent="-457200">
                <a:defRPr>
                  <a:solidFill>
                    <a:srgbClr val="000000"/>
                  </a:solidFill>
                  <a:latin typeface="Times New Roman" pitchFamily="18" charset="0"/>
                  <a:ea typeface="宋体" charset="-122"/>
                </a:defRPr>
              </a:lvl2pPr>
              <a:lvl3pPr marL="1371600" indent="-457200">
                <a:defRPr>
                  <a:solidFill>
                    <a:srgbClr val="000000"/>
                  </a:solidFill>
                  <a:latin typeface="Times New Roman" pitchFamily="18" charset="0"/>
                  <a:ea typeface="宋体" charset="-122"/>
                </a:defRPr>
              </a:lvl3pPr>
              <a:lvl4pPr marL="1828800" indent="-457200">
                <a:defRPr>
                  <a:solidFill>
                    <a:srgbClr val="000000"/>
                  </a:solidFill>
                  <a:latin typeface="Times New Roman" pitchFamily="18" charset="0"/>
                  <a:ea typeface="宋体" charset="-122"/>
                </a:defRPr>
              </a:lvl4pPr>
              <a:lvl5pPr marL="2286000" indent="-457200">
                <a:defRPr>
                  <a:solidFill>
                    <a:srgbClr val="000000"/>
                  </a:solidFill>
                  <a:latin typeface="Times New Roman" pitchFamily="18" charset="0"/>
                  <a:ea typeface="宋体" charset="-122"/>
                </a:defRPr>
              </a:lvl5pPr>
              <a:lvl6pPr marL="27432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32004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6576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41148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20000"/>
                </a:lnSpc>
                <a:buClrTx/>
                <a:buSzTx/>
                <a:buFontTx/>
                <a:buNone/>
              </a:pPr>
              <a:r>
                <a:rPr kumimoji="1" lang="zh-CN" altLang="en-US">
                  <a:solidFill>
                    <a:schemeClr val="tx1"/>
                  </a:solidFill>
                  <a:ea typeface="华文楷体" panose="02010600040101010101" pitchFamily="2" charset="-122"/>
                  <a:sym typeface="Symbol" pitchFamily="18" charset="2"/>
                </a:rPr>
                <a:t>③ </a:t>
              </a:r>
              <a:r>
                <a:rPr kumimoji="1" lang="zh-CN" altLang="en-US">
                  <a:solidFill>
                    <a:srgbClr val="0000FF"/>
                  </a:solidFill>
                  <a:ea typeface="华文楷体" panose="02010600040101010101" pitchFamily="2" charset="-122"/>
                  <a:sym typeface="Symbol" pitchFamily="18" charset="2"/>
                </a:rPr>
                <a:t>量子化假设</a:t>
              </a:r>
              <a:r>
                <a:rPr kumimoji="1" lang="en-US" altLang="zh-CN">
                  <a:solidFill>
                    <a:srgbClr val="0000FF"/>
                  </a:solidFill>
                  <a:ea typeface="华文楷体" panose="02010600040101010101" pitchFamily="2" charset="-122"/>
                  <a:sym typeface="Symbol" pitchFamily="18" charset="2"/>
                </a:rPr>
                <a:t>: </a:t>
              </a:r>
              <a:r>
                <a:rPr kumimoji="1" lang="zh-CN" altLang="en-US">
                  <a:solidFill>
                    <a:schemeClr val="tx1"/>
                  </a:solidFill>
                  <a:ea typeface="华文楷体" panose="02010600040101010101" pitchFamily="2" charset="-122"/>
                </a:rPr>
                <a:t>电子绕核运转的轨道角动量 </a:t>
              </a:r>
              <a:r>
                <a:rPr kumimoji="1" lang="en-US" altLang="zh-CN" i="1">
                  <a:solidFill>
                    <a:schemeClr val="tx1"/>
                  </a:solidFill>
                  <a:ea typeface="华文楷体" panose="02010600040101010101" pitchFamily="2" charset="-122"/>
                </a:rPr>
                <a:t>L </a:t>
              </a:r>
              <a:r>
                <a:rPr kumimoji="1" lang="zh-CN" altLang="en-US">
                  <a:solidFill>
                    <a:schemeClr val="tx1"/>
                  </a:solidFill>
                  <a:ea typeface="华文楷体" panose="02010600040101010101" pitchFamily="2" charset="-122"/>
                </a:rPr>
                <a:t>只能  </a:t>
              </a:r>
            </a:p>
            <a:p>
              <a:pPr defTabSz="914400" hangingPunct="1">
                <a:lnSpc>
                  <a:spcPct val="140000"/>
                </a:lnSpc>
                <a:buClrTx/>
                <a:buSzTx/>
                <a:buFontTx/>
                <a:buNone/>
              </a:pPr>
              <a:r>
                <a:rPr kumimoji="1" lang="zh-CN" altLang="en-US">
                  <a:solidFill>
                    <a:schemeClr val="tx1"/>
                  </a:solidFill>
                  <a:ea typeface="华文楷体" panose="02010600040101010101" pitchFamily="2" charset="-122"/>
                </a:rPr>
                <a:t>                                         取        的整数倍的值。</a:t>
              </a:r>
            </a:p>
          </p:txBody>
        </p:sp>
        <p:graphicFrame>
          <p:nvGraphicFramePr>
            <p:cNvPr id="53255" name="Object 7"/>
            <p:cNvGraphicFramePr>
              <a:graphicFrameLocks noChangeAspect="1"/>
            </p:cNvGraphicFramePr>
            <p:nvPr/>
          </p:nvGraphicFramePr>
          <p:xfrm>
            <a:off x="2536" y="3065"/>
            <a:ext cx="320" cy="475"/>
          </p:xfrm>
          <a:graphic>
            <a:graphicData uri="http://schemas.openxmlformats.org/presentationml/2006/ole">
              <mc:AlternateContent xmlns:mc="http://schemas.openxmlformats.org/markup-compatibility/2006">
                <mc:Choice xmlns:v="urn:schemas-microsoft-com:vml" Requires="v">
                  <p:oleObj spid="_x0000_s28689" name="Equation" r:id="rId4" imgW="253780" imgH="406048" progId="Equation.3">
                    <p:embed/>
                  </p:oleObj>
                </mc:Choice>
                <mc:Fallback>
                  <p:oleObj name="Equation" r:id="rId4" imgW="253780" imgH="40604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6" y="3065"/>
                          <a:ext cx="320" cy="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3256" name="Rectangle 8"/>
          <p:cNvSpPr>
            <a:spLocks noChangeArrowheads="1"/>
          </p:cNvSpPr>
          <p:nvPr/>
        </p:nvSpPr>
        <p:spPr bwMode="auto">
          <a:xfrm>
            <a:off x="685800" y="260350"/>
            <a:ext cx="51816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buClrTx/>
              <a:buSzTx/>
              <a:buFontTx/>
              <a:buNone/>
            </a:pPr>
            <a:r>
              <a:rPr kumimoji="1" lang="en-US" altLang="zh-CN" dirty="0">
                <a:solidFill>
                  <a:schemeClr val="tx1"/>
                </a:solidFill>
                <a:ea typeface="华文楷体" panose="02010600040101010101" pitchFamily="2" charset="-122"/>
              </a:rPr>
              <a:t>1</a:t>
            </a:r>
            <a:r>
              <a:rPr kumimoji="1" lang="zh-CN" altLang="en-US" dirty="0">
                <a:solidFill>
                  <a:schemeClr val="tx1"/>
                </a:solidFill>
                <a:ea typeface="华文楷体" panose="02010600040101010101" pitchFamily="2" charset="-122"/>
              </a:rPr>
              <a:t>、玻尔的氢原子理论的基本内容</a:t>
            </a:r>
          </a:p>
        </p:txBody>
      </p:sp>
      <p:grpSp>
        <p:nvGrpSpPr>
          <p:cNvPr id="53257" name="Group 9"/>
          <p:cNvGrpSpPr>
            <a:grpSpLocks/>
          </p:cNvGrpSpPr>
          <p:nvPr/>
        </p:nvGrpSpPr>
        <p:grpSpPr bwMode="auto">
          <a:xfrm>
            <a:off x="6248400" y="2565400"/>
            <a:ext cx="1905000" cy="1828800"/>
            <a:chOff x="3840" y="1728"/>
            <a:chExt cx="1200" cy="1152"/>
          </a:xfrm>
        </p:grpSpPr>
        <p:grpSp>
          <p:nvGrpSpPr>
            <p:cNvPr id="53258" name="Group 10"/>
            <p:cNvGrpSpPr>
              <a:grpSpLocks/>
            </p:cNvGrpSpPr>
            <p:nvPr/>
          </p:nvGrpSpPr>
          <p:grpSpPr bwMode="auto">
            <a:xfrm>
              <a:off x="3840" y="1728"/>
              <a:ext cx="1200" cy="1152"/>
              <a:chOff x="3456" y="2078"/>
              <a:chExt cx="1813" cy="1810"/>
            </a:xfrm>
          </p:grpSpPr>
          <p:sp>
            <p:nvSpPr>
              <p:cNvPr id="53259" name="Oval 11"/>
              <p:cNvSpPr>
                <a:spLocks noChangeArrowheads="1"/>
              </p:cNvSpPr>
              <p:nvPr/>
            </p:nvSpPr>
            <p:spPr bwMode="auto">
              <a:xfrm>
                <a:off x="3997" y="2619"/>
                <a:ext cx="726" cy="724"/>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3260" name="Oval 12"/>
              <p:cNvSpPr>
                <a:spLocks noChangeArrowheads="1"/>
              </p:cNvSpPr>
              <p:nvPr/>
            </p:nvSpPr>
            <p:spPr bwMode="auto">
              <a:xfrm>
                <a:off x="3745" y="2366"/>
                <a:ext cx="1234" cy="1232"/>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hangingPunct="1">
                  <a:lnSpc>
                    <a:spcPct val="100000"/>
                  </a:lnSpc>
                  <a:buClrTx/>
                  <a:buSzTx/>
                  <a:buFontTx/>
                  <a:buNone/>
                </a:pPr>
                <a:endParaRPr kumimoji="1" lang="zh-CN" altLang="en-US" sz="2800">
                  <a:solidFill>
                    <a:schemeClr val="tx1"/>
                  </a:solidFill>
                  <a:ea typeface="华文楷体" panose="02010600040101010101" pitchFamily="2" charset="-122"/>
                </a:endParaRPr>
              </a:p>
            </p:txBody>
          </p:sp>
          <p:sp>
            <p:nvSpPr>
              <p:cNvPr id="53261" name="Oval 13"/>
              <p:cNvSpPr>
                <a:spLocks noChangeArrowheads="1"/>
              </p:cNvSpPr>
              <p:nvPr/>
            </p:nvSpPr>
            <p:spPr bwMode="auto">
              <a:xfrm flipH="1">
                <a:off x="3456" y="2078"/>
                <a:ext cx="1813" cy="181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3262" name="Oval 14"/>
              <p:cNvSpPr>
                <a:spLocks noChangeArrowheads="1"/>
              </p:cNvSpPr>
              <p:nvPr/>
            </p:nvSpPr>
            <p:spPr bwMode="auto">
              <a:xfrm>
                <a:off x="4224" y="2832"/>
                <a:ext cx="288" cy="288"/>
              </a:xfrm>
              <a:prstGeom prst="ellipse">
                <a:avLst/>
              </a:prstGeom>
              <a:solidFill>
                <a:srgbClr val="0000FF"/>
              </a:solidFill>
              <a:ln w="381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sp>
          <p:nvSpPr>
            <p:cNvPr id="53263" name="Oval 15"/>
            <p:cNvSpPr>
              <a:spLocks noChangeArrowheads="1"/>
            </p:cNvSpPr>
            <p:nvPr/>
          </p:nvSpPr>
          <p:spPr bwMode="auto">
            <a:xfrm>
              <a:off x="4154" y="2304"/>
              <a:ext cx="70" cy="7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nvGrpSpPr>
          <p:cNvPr id="53264" name="Group 16"/>
          <p:cNvGrpSpPr>
            <a:grpSpLocks/>
          </p:cNvGrpSpPr>
          <p:nvPr/>
        </p:nvGrpSpPr>
        <p:grpSpPr bwMode="auto">
          <a:xfrm>
            <a:off x="2339975" y="3357563"/>
            <a:ext cx="2879725" cy="790575"/>
            <a:chOff x="1474" y="2160"/>
            <a:chExt cx="1814" cy="498"/>
          </a:xfrm>
        </p:grpSpPr>
        <p:grpSp>
          <p:nvGrpSpPr>
            <p:cNvPr id="53265" name="Group 17"/>
            <p:cNvGrpSpPr>
              <a:grpSpLocks/>
            </p:cNvGrpSpPr>
            <p:nvPr/>
          </p:nvGrpSpPr>
          <p:grpSpPr bwMode="auto">
            <a:xfrm>
              <a:off x="1474" y="2160"/>
              <a:ext cx="1814" cy="498"/>
              <a:chOff x="2018" y="2387"/>
              <a:chExt cx="2041" cy="546"/>
            </a:xfrm>
          </p:grpSpPr>
          <p:sp>
            <p:nvSpPr>
              <p:cNvPr id="53266"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67"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68"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69"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3270" name="Object 22"/>
            <p:cNvGraphicFramePr>
              <a:graphicFrameLocks noChangeAspect="1"/>
            </p:cNvGraphicFramePr>
            <p:nvPr/>
          </p:nvGraphicFramePr>
          <p:xfrm>
            <a:off x="1519" y="2245"/>
            <a:ext cx="1717" cy="369"/>
          </p:xfrm>
          <a:graphic>
            <a:graphicData uri="http://schemas.openxmlformats.org/presentationml/2006/ole">
              <mc:AlternateContent xmlns:mc="http://schemas.openxmlformats.org/markup-compatibility/2006">
                <mc:Choice xmlns:v="urn:schemas-microsoft-com:vml" Requires="v">
                  <p:oleObj spid="_x0000_s28690" name="Equation" r:id="rId6" imgW="914400" imgH="228600" progId="Equation.3">
                    <p:embed/>
                  </p:oleObj>
                </mc:Choice>
                <mc:Fallback>
                  <p:oleObj name="Equation" r:id="rId6" imgW="914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2245"/>
                          <a:ext cx="1717" cy="369"/>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271" name="Group 23"/>
          <p:cNvGrpSpPr>
            <a:grpSpLocks/>
          </p:cNvGrpSpPr>
          <p:nvPr/>
        </p:nvGrpSpPr>
        <p:grpSpPr bwMode="auto">
          <a:xfrm>
            <a:off x="1708150" y="5516563"/>
            <a:ext cx="5514975" cy="884237"/>
            <a:chOff x="1076" y="3553"/>
            <a:chExt cx="3474" cy="557"/>
          </a:xfrm>
        </p:grpSpPr>
        <p:grpSp>
          <p:nvGrpSpPr>
            <p:cNvPr id="53272" name="Group 24"/>
            <p:cNvGrpSpPr>
              <a:grpSpLocks/>
            </p:cNvGrpSpPr>
            <p:nvPr/>
          </p:nvGrpSpPr>
          <p:grpSpPr bwMode="auto">
            <a:xfrm>
              <a:off x="1076" y="3553"/>
              <a:ext cx="3474" cy="557"/>
              <a:chOff x="2018" y="2387"/>
              <a:chExt cx="2041" cy="546"/>
            </a:xfrm>
          </p:grpSpPr>
          <p:sp>
            <p:nvSpPr>
              <p:cNvPr id="53273"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74"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75"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3276"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3277" name="Object 29"/>
            <p:cNvGraphicFramePr>
              <a:graphicFrameLocks noChangeAspect="1"/>
            </p:cNvGraphicFramePr>
            <p:nvPr/>
          </p:nvGraphicFramePr>
          <p:xfrm>
            <a:off x="1247" y="3578"/>
            <a:ext cx="3185" cy="532"/>
          </p:xfrm>
          <a:graphic>
            <a:graphicData uri="http://schemas.openxmlformats.org/presentationml/2006/ole">
              <mc:AlternateContent xmlns:mc="http://schemas.openxmlformats.org/markup-compatibility/2006">
                <mc:Choice xmlns:v="urn:schemas-microsoft-com:vml" Requires="v">
                  <p:oleObj spid="_x0000_s28691" name="公式" r:id="rId8" imgW="2451100" imgH="406400" progId="Equation.3">
                    <p:embed/>
                  </p:oleObj>
                </mc:Choice>
                <mc:Fallback>
                  <p:oleObj name="公式" r:id="rId8" imgW="2451100" imgH="406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7" y="3578"/>
                          <a:ext cx="3185" cy="53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355580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6"/>
                                        </p:tgtEl>
                                        <p:attrNameLst>
                                          <p:attrName>style.visibility</p:attrName>
                                        </p:attrNameLst>
                                      </p:cBhvr>
                                      <p:to>
                                        <p:strVal val="visible"/>
                                      </p:to>
                                    </p:set>
                                    <p:animEffect transition="in" filter="wipe(left)">
                                      <p:cBhvr>
                                        <p:cTn id="7" dur="500"/>
                                        <p:tgtEl>
                                          <p:spTgt spid="53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wipe(left)">
                                      <p:cBhvr>
                                        <p:cTn id="12" dur="500"/>
                                        <p:tgtEl>
                                          <p:spTgt spid="532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3257"/>
                                        </p:tgtEl>
                                        <p:attrNameLst>
                                          <p:attrName>style.visibility</p:attrName>
                                        </p:attrNameLst>
                                      </p:cBhvr>
                                      <p:to>
                                        <p:strVal val="visible"/>
                                      </p:to>
                                    </p:set>
                                    <p:animEffect transition="in" filter="wipe(left)">
                                      <p:cBhvr>
                                        <p:cTn id="17" dur="500"/>
                                        <p:tgtEl>
                                          <p:spTgt spid="532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2"/>
                                        </p:tgtEl>
                                        <p:attrNameLst>
                                          <p:attrName>style.visibility</p:attrName>
                                        </p:attrNameLst>
                                      </p:cBhvr>
                                      <p:to>
                                        <p:strVal val="visible"/>
                                      </p:to>
                                    </p:set>
                                    <p:animEffect transition="in" filter="wipe(left)">
                                      <p:cBhvr>
                                        <p:cTn id="22" dur="500"/>
                                        <p:tgtEl>
                                          <p:spTgt spid="5325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64"/>
                                        </p:tgtEl>
                                        <p:attrNameLst>
                                          <p:attrName>style.visibility</p:attrName>
                                        </p:attrNameLst>
                                      </p:cBhvr>
                                      <p:to>
                                        <p:strVal val="visible"/>
                                      </p:to>
                                    </p:set>
                                    <p:animEffect transition="in" filter="wipe(left)">
                                      <p:cBhvr>
                                        <p:cTn id="27" dur="500"/>
                                        <p:tgtEl>
                                          <p:spTgt spid="532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5325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3271"/>
                                        </p:tgtEl>
                                        <p:attrNameLst>
                                          <p:attrName>style.visibility</p:attrName>
                                        </p:attrNameLst>
                                      </p:cBhvr>
                                      <p:to>
                                        <p:strVal val="visible"/>
                                      </p:to>
                                    </p:set>
                                    <p:animEffect transition="in" filter="wipe(left)">
                                      <p:cBhvr>
                                        <p:cTn id="36" dur="500"/>
                                        <p:tgtEl>
                                          <p:spTgt spid="53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utoUpdateAnimBg="0"/>
      <p:bldP spid="53256"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685800" y="260350"/>
            <a:ext cx="6118448"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hangingPunct="1">
              <a:lnSpc>
                <a:spcPct val="110000"/>
              </a:lnSpc>
              <a:buClrTx/>
              <a:buSzTx/>
              <a:buFontTx/>
              <a:buNone/>
            </a:pPr>
            <a:r>
              <a:rPr kumimoji="1" lang="en-US" altLang="zh-CN" dirty="0" smtClean="0">
                <a:solidFill>
                  <a:schemeClr val="tx1"/>
                </a:solidFill>
                <a:ea typeface="华文楷体" panose="02010600040101010101" pitchFamily="2" charset="-122"/>
              </a:rPr>
              <a:t>2</a:t>
            </a:r>
            <a:r>
              <a:rPr kumimoji="1" lang="zh-CN" altLang="en-US" dirty="0" smtClean="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玻尔的氢原子</a:t>
            </a:r>
            <a:r>
              <a:rPr kumimoji="1" lang="zh-CN" altLang="en-US" dirty="0" smtClean="0">
                <a:solidFill>
                  <a:schemeClr val="tx1"/>
                </a:solidFill>
                <a:ea typeface="华文楷体" panose="02010600040101010101" pitchFamily="2" charset="-122"/>
              </a:rPr>
              <a:t>理论解释氢原子光谱</a:t>
            </a:r>
            <a:endParaRPr kumimoji="1" lang="zh-CN" altLang="en-US" dirty="0">
              <a:solidFill>
                <a:schemeClr val="tx1"/>
              </a:solidFill>
              <a:ea typeface="华文楷体" panose="02010600040101010101" pitchFamily="2" charset="-122"/>
            </a:endParaRPr>
          </a:p>
        </p:txBody>
      </p:sp>
      <p:sp>
        <p:nvSpPr>
          <p:cNvPr id="3" name="Text Box 3"/>
          <p:cNvSpPr txBox="1">
            <a:spLocks noChangeArrowheads="1"/>
          </p:cNvSpPr>
          <p:nvPr/>
        </p:nvSpPr>
        <p:spPr bwMode="auto">
          <a:xfrm>
            <a:off x="400885" y="1035952"/>
            <a:ext cx="4124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smtClean="0">
                <a:solidFill>
                  <a:schemeClr val="tx1"/>
                </a:solidFill>
                <a:ea typeface="华文楷体" panose="02010600040101010101" pitchFamily="2" charset="-122"/>
              </a:rPr>
              <a:t>（</a:t>
            </a:r>
            <a:r>
              <a:rPr kumimoji="1" lang="en-US" altLang="zh-CN" dirty="0" smtClean="0">
                <a:solidFill>
                  <a:schemeClr val="tx1"/>
                </a:solidFill>
                <a:ea typeface="华文楷体" panose="02010600040101010101" pitchFamily="2" charset="-122"/>
              </a:rPr>
              <a:t>1</a:t>
            </a:r>
            <a:r>
              <a:rPr kumimoji="1" lang="zh-CN" altLang="en-US" dirty="0">
                <a:solidFill>
                  <a:schemeClr val="tx1"/>
                </a:solidFill>
                <a:ea typeface="华文楷体" panose="02010600040101010101" pitchFamily="2" charset="-122"/>
              </a:rPr>
              <a:t>）电子定态</a:t>
            </a:r>
            <a:r>
              <a:rPr kumimoji="1" lang="zh-CN" altLang="en-US" dirty="0" smtClean="0">
                <a:solidFill>
                  <a:schemeClr val="tx1"/>
                </a:solidFill>
                <a:ea typeface="华文楷体" panose="02010600040101010101" pitchFamily="2" charset="-122"/>
              </a:rPr>
              <a:t>轨道量子化</a:t>
            </a:r>
            <a:endParaRPr kumimoji="1" lang="en-US" altLang="zh-CN" dirty="0">
              <a:solidFill>
                <a:schemeClr val="tx1"/>
              </a:solidFill>
              <a:ea typeface="华文楷体" panose="02010600040101010101" pitchFamily="2" charset="-122"/>
            </a:endParaRPr>
          </a:p>
        </p:txBody>
      </p:sp>
      <p:graphicFrame>
        <p:nvGraphicFramePr>
          <p:cNvPr id="6" name="Object 46"/>
          <p:cNvGraphicFramePr>
            <a:graphicFrameLocks noChangeAspect="1"/>
          </p:cNvGraphicFramePr>
          <p:nvPr>
            <p:extLst>
              <p:ext uri="{D42A27DB-BD31-4B8C-83A1-F6EECF244321}">
                <p14:modId xmlns:p14="http://schemas.microsoft.com/office/powerpoint/2010/main" val="3982875931"/>
              </p:ext>
            </p:extLst>
          </p:nvPr>
        </p:nvGraphicFramePr>
        <p:xfrm>
          <a:off x="4444429" y="817424"/>
          <a:ext cx="2158999" cy="906462"/>
        </p:xfrm>
        <a:graphic>
          <a:graphicData uri="http://schemas.openxmlformats.org/presentationml/2006/ole">
            <mc:AlternateContent xmlns:mc="http://schemas.openxmlformats.org/markup-compatibility/2006">
              <mc:Choice xmlns:v="urn:schemas-microsoft-com:vml" Requires="v">
                <p:oleObj spid="_x0000_s33831" name="公式" r:id="rId3" imgW="672808" imgH="418918" progId="Equation.3">
                  <p:embed/>
                </p:oleObj>
              </mc:Choice>
              <mc:Fallback>
                <p:oleObj name="公式" r:id="rId3" imgW="672808" imgH="4189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429" y="817424"/>
                        <a:ext cx="2158999" cy="906462"/>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pSp>
        <p:nvGrpSpPr>
          <p:cNvPr id="11" name="Group 47"/>
          <p:cNvGrpSpPr>
            <a:grpSpLocks/>
          </p:cNvGrpSpPr>
          <p:nvPr/>
        </p:nvGrpSpPr>
        <p:grpSpPr bwMode="auto">
          <a:xfrm>
            <a:off x="6823521" y="946593"/>
            <a:ext cx="1728788" cy="717550"/>
            <a:chOff x="2835" y="3649"/>
            <a:chExt cx="1089" cy="452"/>
          </a:xfrm>
        </p:grpSpPr>
        <p:grpSp>
          <p:nvGrpSpPr>
            <p:cNvPr id="12" name="Group 173"/>
            <p:cNvGrpSpPr>
              <a:grpSpLocks/>
            </p:cNvGrpSpPr>
            <p:nvPr/>
          </p:nvGrpSpPr>
          <p:grpSpPr bwMode="auto">
            <a:xfrm>
              <a:off x="2835" y="3649"/>
              <a:ext cx="1089" cy="452"/>
              <a:chOff x="483" y="3113"/>
              <a:chExt cx="2177" cy="408"/>
            </a:xfrm>
          </p:grpSpPr>
          <p:sp>
            <p:nvSpPr>
              <p:cNvPr id="14"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5"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6"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17"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13" name="Object 53"/>
            <p:cNvGraphicFramePr>
              <a:graphicFrameLocks noChangeAspect="1"/>
            </p:cNvGraphicFramePr>
            <p:nvPr>
              <p:extLst>
                <p:ext uri="{D42A27DB-BD31-4B8C-83A1-F6EECF244321}">
                  <p14:modId xmlns:p14="http://schemas.microsoft.com/office/powerpoint/2010/main" val="1349498510"/>
                </p:ext>
              </p:extLst>
            </p:nvPr>
          </p:nvGraphicFramePr>
          <p:xfrm>
            <a:off x="2950" y="3704"/>
            <a:ext cx="952" cy="334"/>
          </p:xfrm>
          <a:graphic>
            <a:graphicData uri="http://schemas.openxmlformats.org/presentationml/2006/ole">
              <mc:AlternateContent xmlns:mc="http://schemas.openxmlformats.org/markup-compatibility/2006">
                <mc:Choice xmlns:v="urn:schemas-microsoft-com:vml" Requires="v">
                  <p:oleObj spid="_x0000_s33832" name="Equation" r:id="rId5" imgW="558558" imgH="241195" progId="Equation.3">
                    <p:embed/>
                  </p:oleObj>
                </mc:Choice>
                <mc:Fallback>
                  <p:oleObj name="Equation" r:id="rId5" imgW="558558" imgH="24119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0" y="3704"/>
                          <a:ext cx="952" cy="334"/>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Lst>
                      </p:spPr>
                    </p:pic>
                  </p:oleObj>
                </mc:Fallback>
              </mc:AlternateContent>
            </a:graphicData>
          </a:graphic>
        </p:graphicFrame>
      </p:grpSp>
      <p:sp>
        <p:nvSpPr>
          <p:cNvPr id="18" name="Text Box 3"/>
          <p:cNvSpPr txBox="1">
            <a:spLocks noChangeArrowheads="1"/>
          </p:cNvSpPr>
          <p:nvPr/>
        </p:nvSpPr>
        <p:spPr bwMode="auto">
          <a:xfrm>
            <a:off x="399921" y="2108105"/>
            <a:ext cx="3358775"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dirty="0" smtClean="0">
                <a:solidFill>
                  <a:schemeClr val="tx1"/>
                </a:solidFill>
                <a:ea typeface="华文楷体" panose="02010600040101010101" pitchFamily="2" charset="-122"/>
              </a:rPr>
              <a:t>（</a:t>
            </a:r>
            <a:r>
              <a:rPr kumimoji="1" lang="en-US" altLang="zh-CN" dirty="0" smtClean="0">
                <a:solidFill>
                  <a:schemeClr val="tx1"/>
                </a:solidFill>
                <a:ea typeface="华文楷体" panose="02010600040101010101" pitchFamily="2" charset="-122"/>
              </a:rPr>
              <a:t>2</a:t>
            </a:r>
            <a:r>
              <a:rPr kumimoji="1" lang="zh-CN" altLang="en-US" dirty="0" smtClean="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原子能量量子化</a:t>
            </a:r>
            <a:endParaRPr lang="zh-CN" altLang="en-US" dirty="0"/>
          </a:p>
        </p:txBody>
      </p:sp>
      <p:grpSp>
        <p:nvGrpSpPr>
          <p:cNvPr id="20" name="Group 17"/>
          <p:cNvGrpSpPr>
            <a:grpSpLocks/>
          </p:cNvGrpSpPr>
          <p:nvPr/>
        </p:nvGrpSpPr>
        <p:grpSpPr bwMode="auto">
          <a:xfrm>
            <a:off x="3558880" y="1900136"/>
            <a:ext cx="4321175" cy="809624"/>
            <a:chOff x="2245" y="1933"/>
            <a:chExt cx="2722" cy="510"/>
          </a:xfrm>
        </p:grpSpPr>
        <p:grpSp>
          <p:nvGrpSpPr>
            <p:cNvPr id="21" name="Group 18"/>
            <p:cNvGrpSpPr>
              <a:grpSpLocks/>
            </p:cNvGrpSpPr>
            <p:nvPr/>
          </p:nvGrpSpPr>
          <p:grpSpPr bwMode="auto">
            <a:xfrm>
              <a:off x="2245" y="1933"/>
              <a:ext cx="2722" cy="499"/>
              <a:chOff x="2018" y="2387"/>
              <a:chExt cx="2041" cy="546"/>
            </a:xfrm>
          </p:grpSpPr>
          <p:sp>
            <p:nvSpPr>
              <p:cNvPr id="44"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6"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7"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pSp>
          <p:nvGrpSpPr>
            <p:cNvPr id="22" name="Group 23"/>
            <p:cNvGrpSpPr>
              <a:grpSpLocks noChangeAspect="1"/>
            </p:cNvGrpSpPr>
            <p:nvPr/>
          </p:nvGrpSpPr>
          <p:grpSpPr bwMode="auto">
            <a:xfrm>
              <a:off x="2305" y="1933"/>
              <a:ext cx="2571" cy="510"/>
              <a:chOff x="2305" y="1933"/>
              <a:chExt cx="2571" cy="510"/>
            </a:xfrm>
          </p:grpSpPr>
          <p:sp>
            <p:nvSpPr>
              <p:cNvPr id="23" name="AutoShape 24"/>
              <p:cNvSpPr>
                <a:spLocks noChangeAspect="1" noChangeArrowheads="1" noTextEdit="1"/>
              </p:cNvSpPr>
              <p:nvPr/>
            </p:nvSpPr>
            <p:spPr bwMode="auto">
              <a:xfrm>
                <a:off x="2305" y="1933"/>
                <a:ext cx="2571" cy="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华文楷体" panose="02010600040101010101" pitchFamily="2" charset="-122"/>
                </a:endParaRPr>
              </a:p>
            </p:txBody>
          </p:sp>
          <p:sp>
            <p:nvSpPr>
              <p:cNvPr id="24" name="Line 25"/>
              <p:cNvSpPr>
                <a:spLocks noChangeShapeType="1"/>
              </p:cNvSpPr>
              <p:nvPr/>
            </p:nvSpPr>
            <p:spPr bwMode="auto">
              <a:xfrm>
                <a:off x="2906" y="2194"/>
                <a:ext cx="345"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ea typeface="华文楷体" panose="02010600040101010101" pitchFamily="2" charset="-122"/>
                </a:endParaRPr>
              </a:p>
            </p:txBody>
          </p:sp>
          <p:sp>
            <p:nvSpPr>
              <p:cNvPr id="25" name="Rectangle 26"/>
              <p:cNvSpPr>
                <a:spLocks noChangeArrowheads="1"/>
              </p:cNvSpPr>
              <p:nvPr/>
            </p:nvSpPr>
            <p:spPr bwMode="auto">
              <a:xfrm>
                <a:off x="4664" y="2095"/>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b="0">
                    <a:solidFill>
                      <a:srgbClr val="000000"/>
                    </a:solidFill>
                    <a:latin typeface="MT Extra" pitchFamily="18" charset="2"/>
                    <a:ea typeface="华文楷体" panose="02010600040101010101" pitchFamily="2" charset="-122"/>
                  </a:rPr>
                  <a:t>L</a:t>
                </a:r>
                <a:endParaRPr kumimoji="1" lang="en-US" altLang="zh-CN">
                  <a:solidFill>
                    <a:schemeClr val="tx1"/>
                  </a:solidFill>
                  <a:ea typeface="华文楷体" panose="02010600040101010101" pitchFamily="2" charset="-122"/>
                </a:endParaRPr>
              </a:p>
            </p:txBody>
          </p:sp>
          <p:sp>
            <p:nvSpPr>
              <p:cNvPr id="26" name="Rectangle 27"/>
              <p:cNvSpPr>
                <a:spLocks noChangeArrowheads="1"/>
              </p:cNvSpPr>
              <p:nvPr/>
            </p:nvSpPr>
            <p:spPr bwMode="auto">
              <a:xfrm>
                <a:off x="4610" y="2078"/>
                <a:ext cx="4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27" name="Rectangle 28"/>
              <p:cNvSpPr>
                <a:spLocks noChangeArrowheads="1"/>
              </p:cNvSpPr>
              <p:nvPr/>
            </p:nvSpPr>
            <p:spPr bwMode="auto">
              <a:xfrm>
                <a:off x="4513" y="2078"/>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3</a:t>
                </a:r>
                <a:endParaRPr kumimoji="1" lang="en-US" altLang="zh-CN">
                  <a:solidFill>
                    <a:schemeClr val="tx1"/>
                  </a:solidFill>
                  <a:ea typeface="华文楷体" panose="02010600040101010101" pitchFamily="2" charset="-122"/>
                </a:endParaRPr>
              </a:p>
            </p:txBody>
          </p:sp>
          <p:sp>
            <p:nvSpPr>
              <p:cNvPr id="28" name="Rectangle 29"/>
              <p:cNvSpPr>
                <a:spLocks noChangeArrowheads="1"/>
              </p:cNvSpPr>
              <p:nvPr/>
            </p:nvSpPr>
            <p:spPr bwMode="auto">
              <a:xfrm>
                <a:off x="4462" y="2078"/>
                <a:ext cx="4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29" name="Rectangle 30"/>
              <p:cNvSpPr>
                <a:spLocks noChangeArrowheads="1"/>
              </p:cNvSpPr>
              <p:nvPr/>
            </p:nvSpPr>
            <p:spPr bwMode="auto">
              <a:xfrm>
                <a:off x="4366" y="2078"/>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2</a:t>
                </a:r>
                <a:endParaRPr kumimoji="1" lang="en-US" altLang="zh-CN">
                  <a:solidFill>
                    <a:schemeClr val="tx1"/>
                  </a:solidFill>
                  <a:ea typeface="华文楷体" panose="02010600040101010101" pitchFamily="2" charset="-122"/>
                </a:endParaRPr>
              </a:p>
            </p:txBody>
          </p:sp>
          <p:sp>
            <p:nvSpPr>
              <p:cNvPr id="30" name="Rectangle 31"/>
              <p:cNvSpPr>
                <a:spLocks noChangeArrowheads="1"/>
              </p:cNvSpPr>
              <p:nvPr/>
            </p:nvSpPr>
            <p:spPr bwMode="auto">
              <a:xfrm>
                <a:off x="4315" y="2078"/>
                <a:ext cx="4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31" name="Rectangle 32"/>
              <p:cNvSpPr>
                <a:spLocks noChangeArrowheads="1"/>
              </p:cNvSpPr>
              <p:nvPr/>
            </p:nvSpPr>
            <p:spPr bwMode="auto">
              <a:xfrm>
                <a:off x="4224" y="2078"/>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1</a:t>
                </a:r>
                <a:endParaRPr kumimoji="1" lang="en-US" altLang="zh-CN">
                  <a:solidFill>
                    <a:schemeClr val="tx1"/>
                  </a:solidFill>
                  <a:ea typeface="华文楷体" panose="02010600040101010101" pitchFamily="2" charset="-122"/>
                </a:endParaRPr>
              </a:p>
            </p:txBody>
          </p:sp>
          <p:sp>
            <p:nvSpPr>
              <p:cNvPr id="32" name="Rectangle 33"/>
              <p:cNvSpPr>
                <a:spLocks noChangeArrowheads="1"/>
              </p:cNvSpPr>
              <p:nvPr/>
            </p:nvSpPr>
            <p:spPr bwMode="auto">
              <a:xfrm>
                <a:off x="3148" y="1957"/>
                <a:ext cx="9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6</a:t>
                </a:r>
                <a:endParaRPr kumimoji="1" lang="en-US" altLang="zh-CN">
                  <a:solidFill>
                    <a:schemeClr val="tx1"/>
                  </a:solidFill>
                  <a:ea typeface="华文楷体" panose="02010600040101010101" pitchFamily="2" charset="-122"/>
                </a:endParaRPr>
              </a:p>
            </p:txBody>
          </p:sp>
          <p:sp>
            <p:nvSpPr>
              <p:cNvPr id="33" name="Rectangle 34"/>
              <p:cNvSpPr>
                <a:spLocks noChangeArrowheads="1"/>
              </p:cNvSpPr>
              <p:nvPr/>
            </p:nvSpPr>
            <p:spPr bwMode="auto">
              <a:xfrm>
                <a:off x="3099" y="1957"/>
                <a:ext cx="4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34" name="Rectangle 35"/>
              <p:cNvSpPr>
                <a:spLocks noChangeArrowheads="1"/>
              </p:cNvSpPr>
              <p:nvPr/>
            </p:nvSpPr>
            <p:spPr bwMode="auto">
              <a:xfrm>
                <a:off x="2907" y="1957"/>
                <a:ext cx="18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dirty="0">
                    <a:solidFill>
                      <a:srgbClr val="000000"/>
                    </a:solidFill>
                    <a:ea typeface="华文楷体" panose="02010600040101010101" pitchFamily="2" charset="-122"/>
                  </a:rPr>
                  <a:t>13</a:t>
                </a:r>
                <a:endParaRPr kumimoji="1" lang="en-US" altLang="zh-CN" dirty="0">
                  <a:solidFill>
                    <a:schemeClr val="tx1"/>
                  </a:solidFill>
                  <a:ea typeface="华文楷体" panose="02010600040101010101" pitchFamily="2" charset="-122"/>
                </a:endParaRPr>
              </a:p>
            </p:txBody>
          </p:sp>
          <p:sp>
            <p:nvSpPr>
              <p:cNvPr id="35" name="Rectangle 36"/>
              <p:cNvSpPr>
                <a:spLocks noChangeArrowheads="1"/>
              </p:cNvSpPr>
              <p:nvPr/>
            </p:nvSpPr>
            <p:spPr bwMode="auto">
              <a:xfrm>
                <a:off x="3100" y="2204"/>
                <a:ext cx="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1400">
                    <a:solidFill>
                      <a:srgbClr val="000000"/>
                    </a:solidFill>
                    <a:ea typeface="华文楷体" panose="02010600040101010101" pitchFamily="2" charset="-122"/>
                  </a:rPr>
                  <a:t>2</a:t>
                </a:r>
                <a:endParaRPr kumimoji="1" lang="en-US" altLang="zh-CN">
                  <a:solidFill>
                    <a:schemeClr val="tx1"/>
                  </a:solidFill>
                  <a:ea typeface="华文楷体" panose="02010600040101010101" pitchFamily="2" charset="-122"/>
                </a:endParaRPr>
              </a:p>
            </p:txBody>
          </p:sp>
          <p:sp>
            <p:nvSpPr>
              <p:cNvPr id="36" name="Rectangle 37"/>
              <p:cNvSpPr>
                <a:spLocks noChangeArrowheads="1"/>
              </p:cNvSpPr>
              <p:nvPr/>
            </p:nvSpPr>
            <p:spPr bwMode="auto">
              <a:xfrm>
                <a:off x="4080" y="2057"/>
                <a:ext cx="1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latin typeface="Symbol" pitchFamily="18" charset="2"/>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37" name="Rectangle 38"/>
              <p:cNvSpPr>
                <a:spLocks noChangeArrowheads="1"/>
              </p:cNvSpPr>
              <p:nvPr/>
            </p:nvSpPr>
            <p:spPr bwMode="auto">
              <a:xfrm>
                <a:off x="2764" y="2057"/>
                <a:ext cx="1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latin typeface="Symbol" pitchFamily="18" charset="2"/>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38" name="Rectangle 39"/>
              <p:cNvSpPr>
                <a:spLocks noChangeArrowheads="1"/>
              </p:cNvSpPr>
              <p:nvPr/>
            </p:nvSpPr>
            <p:spPr bwMode="auto">
              <a:xfrm>
                <a:off x="2607" y="2057"/>
                <a:ext cx="102"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a:solidFill>
                      <a:srgbClr val="000000"/>
                    </a:solidFill>
                    <a:latin typeface="Symbol" pitchFamily="18" charset="2"/>
                    <a:ea typeface="华文楷体" panose="02010600040101010101" pitchFamily="2" charset="-122"/>
                  </a:rPr>
                  <a:t>=</a:t>
                </a:r>
                <a:endParaRPr kumimoji="1" lang="en-US" altLang="zh-CN">
                  <a:solidFill>
                    <a:schemeClr val="tx1"/>
                  </a:solidFill>
                  <a:ea typeface="华文楷体" panose="02010600040101010101" pitchFamily="2" charset="-122"/>
                </a:endParaRPr>
              </a:p>
            </p:txBody>
          </p:sp>
          <p:sp>
            <p:nvSpPr>
              <p:cNvPr id="39" name="Rectangle 40"/>
              <p:cNvSpPr>
                <a:spLocks noChangeArrowheads="1"/>
              </p:cNvSpPr>
              <p:nvPr/>
            </p:nvSpPr>
            <p:spPr bwMode="auto">
              <a:xfrm>
                <a:off x="3929" y="2078"/>
                <a:ext cx="10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i="1" dirty="0">
                    <a:solidFill>
                      <a:srgbClr val="000000"/>
                    </a:solidFill>
                    <a:ea typeface="华文楷体" panose="02010600040101010101" pitchFamily="2" charset="-122"/>
                  </a:rPr>
                  <a:t>n</a:t>
                </a:r>
                <a:endParaRPr kumimoji="1" lang="en-US" altLang="zh-CN" dirty="0">
                  <a:solidFill>
                    <a:schemeClr val="tx1"/>
                  </a:solidFill>
                  <a:ea typeface="华文楷体" panose="02010600040101010101" pitchFamily="2" charset="-122"/>
                </a:endParaRPr>
              </a:p>
            </p:txBody>
          </p:sp>
          <p:sp>
            <p:nvSpPr>
              <p:cNvPr id="40" name="Rectangle 41"/>
              <p:cNvSpPr>
                <a:spLocks noChangeArrowheads="1"/>
              </p:cNvSpPr>
              <p:nvPr/>
            </p:nvSpPr>
            <p:spPr bwMode="auto">
              <a:xfrm>
                <a:off x="3281" y="2078"/>
                <a:ext cx="207"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i="1">
                    <a:solidFill>
                      <a:srgbClr val="000000"/>
                    </a:solidFill>
                    <a:ea typeface="华文楷体" panose="02010600040101010101" pitchFamily="2" charset="-122"/>
                  </a:rPr>
                  <a:t>eV</a:t>
                </a:r>
                <a:endParaRPr kumimoji="1" lang="en-US" altLang="zh-CN">
                  <a:solidFill>
                    <a:schemeClr val="tx1"/>
                  </a:solidFill>
                  <a:ea typeface="华文楷体" panose="02010600040101010101" pitchFamily="2" charset="-122"/>
                </a:endParaRPr>
              </a:p>
            </p:txBody>
          </p:sp>
          <p:sp>
            <p:nvSpPr>
              <p:cNvPr id="41" name="Rectangle 42"/>
              <p:cNvSpPr>
                <a:spLocks noChangeArrowheads="1"/>
              </p:cNvSpPr>
              <p:nvPr/>
            </p:nvSpPr>
            <p:spPr bwMode="auto">
              <a:xfrm>
                <a:off x="2984" y="2220"/>
                <a:ext cx="103"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i="1">
                    <a:solidFill>
                      <a:srgbClr val="000000"/>
                    </a:solidFill>
                    <a:ea typeface="华文楷体" panose="02010600040101010101" pitchFamily="2" charset="-122"/>
                  </a:rPr>
                  <a:t>n</a:t>
                </a:r>
                <a:endParaRPr kumimoji="1" lang="en-US" altLang="zh-CN">
                  <a:solidFill>
                    <a:schemeClr val="tx1"/>
                  </a:solidFill>
                  <a:ea typeface="华文楷体" panose="02010600040101010101" pitchFamily="2" charset="-122"/>
                </a:endParaRPr>
              </a:p>
            </p:txBody>
          </p:sp>
          <p:sp>
            <p:nvSpPr>
              <p:cNvPr id="42" name="Rectangle 43"/>
              <p:cNvSpPr>
                <a:spLocks noChangeArrowheads="1"/>
              </p:cNvSpPr>
              <p:nvPr/>
            </p:nvSpPr>
            <p:spPr bwMode="auto">
              <a:xfrm>
                <a:off x="2343" y="2078"/>
                <a:ext cx="124"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2300" i="1">
                    <a:solidFill>
                      <a:srgbClr val="000000"/>
                    </a:solidFill>
                    <a:ea typeface="华文楷体" panose="02010600040101010101" pitchFamily="2" charset="-122"/>
                  </a:rPr>
                  <a:t>E</a:t>
                </a:r>
                <a:endParaRPr kumimoji="1" lang="en-US" altLang="zh-CN">
                  <a:solidFill>
                    <a:schemeClr val="tx1"/>
                  </a:solidFill>
                  <a:ea typeface="华文楷体" panose="02010600040101010101" pitchFamily="2" charset="-122"/>
                </a:endParaRPr>
              </a:p>
            </p:txBody>
          </p:sp>
          <p:sp>
            <p:nvSpPr>
              <p:cNvPr id="43" name="Rectangle 44"/>
              <p:cNvSpPr>
                <a:spLocks noChangeArrowheads="1"/>
              </p:cNvSpPr>
              <p:nvPr/>
            </p:nvSpPr>
            <p:spPr bwMode="auto">
              <a:xfrm>
                <a:off x="2480" y="2192"/>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hangingPunct="1">
                  <a:lnSpc>
                    <a:spcPct val="100000"/>
                  </a:lnSpc>
                  <a:buClrTx/>
                  <a:buSzTx/>
                  <a:buFontTx/>
                  <a:buNone/>
                </a:pPr>
                <a:r>
                  <a:rPr kumimoji="1" lang="en-US" altLang="zh-CN" sz="1400" i="1">
                    <a:solidFill>
                      <a:srgbClr val="000000"/>
                    </a:solidFill>
                    <a:ea typeface="华文楷体" panose="02010600040101010101" pitchFamily="2" charset="-122"/>
                  </a:rPr>
                  <a:t>n</a:t>
                </a:r>
                <a:endParaRPr kumimoji="1" lang="en-US" altLang="zh-CN">
                  <a:solidFill>
                    <a:schemeClr val="tx1"/>
                  </a:solidFill>
                  <a:ea typeface="华文楷体" panose="02010600040101010101" pitchFamily="2" charset="-122"/>
                </a:endParaRPr>
              </a:p>
            </p:txBody>
          </p:sp>
        </p:grpSp>
      </p:grpSp>
      <p:sp>
        <p:nvSpPr>
          <p:cNvPr id="48" name="矩形 47"/>
          <p:cNvSpPr/>
          <p:nvPr/>
        </p:nvSpPr>
        <p:spPr>
          <a:xfrm>
            <a:off x="341345" y="3054303"/>
            <a:ext cx="4099199" cy="461665"/>
          </a:xfrm>
          <a:prstGeom prst="rect">
            <a:avLst/>
          </a:prstGeom>
        </p:spPr>
        <p:txBody>
          <a:bodyPr wrap="none">
            <a:spAutoFit/>
          </a:bodyPr>
          <a:lstStyle/>
          <a:p>
            <a:pPr hangingPunct="1">
              <a:lnSpc>
                <a:spcPct val="100000"/>
              </a:lnSpc>
              <a:buClrTx/>
              <a:buSzTx/>
              <a:buFontTx/>
              <a:buNone/>
            </a:pPr>
            <a:r>
              <a:rPr kumimoji="1" lang="zh-CN" altLang="en-US" dirty="0" smtClean="0">
                <a:solidFill>
                  <a:schemeClr val="tx1"/>
                </a:solidFill>
                <a:ea typeface="华文楷体" panose="02010600040101010101" pitchFamily="2" charset="-122"/>
              </a:rPr>
              <a:t>（</a:t>
            </a:r>
            <a:r>
              <a:rPr kumimoji="1" lang="en-US" altLang="zh-CN" dirty="0" smtClean="0">
                <a:solidFill>
                  <a:schemeClr val="tx1"/>
                </a:solidFill>
                <a:ea typeface="华文楷体" panose="02010600040101010101" pitchFamily="2" charset="-122"/>
              </a:rPr>
              <a:t>3</a:t>
            </a:r>
            <a:r>
              <a:rPr kumimoji="1" lang="zh-CN" altLang="en-US" dirty="0" smtClean="0">
                <a:solidFill>
                  <a:schemeClr val="tx1"/>
                </a:solidFill>
                <a:ea typeface="华文楷体" panose="02010600040101010101" pitchFamily="2" charset="-122"/>
              </a:rPr>
              <a:t>）氢原子</a:t>
            </a:r>
            <a:r>
              <a:rPr kumimoji="1" lang="zh-CN" altLang="en-US" dirty="0">
                <a:solidFill>
                  <a:schemeClr val="tx1"/>
                </a:solidFill>
                <a:ea typeface="华文楷体" panose="02010600040101010101" pitchFamily="2" charset="-122"/>
              </a:rPr>
              <a:t>光谱</a:t>
            </a:r>
            <a:r>
              <a:rPr kumimoji="1" lang="zh-CN" altLang="en-US" dirty="0" smtClean="0">
                <a:solidFill>
                  <a:schemeClr val="tx1"/>
                </a:solidFill>
                <a:ea typeface="华文楷体" panose="02010600040101010101" pitchFamily="2" charset="-122"/>
              </a:rPr>
              <a:t>的理论解释</a:t>
            </a:r>
            <a:endParaRPr kumimoji="1" lang="zh-CN" altLang="en-US" dirty="0">
              <a:solidFill>
                <a:schemeClr val="tx1"/>
              </a:solidFill>
              <a:ea typeface="华文楷体" panose="02010600040101010101" pitchFamily="2" charset="-122"/>
            </a:endParaRPr>
          </a:p>
        </p:txBody>
      </p:sp>
      <p:graphicFrame>
        <p:nvGraphicFramePr>
          <p:cNvPr id="49" name="Object 3"/>
          <p:cNvGraphicFramePr>
            <a:graphicFrameLocks noChangeAspect="1"/>
          </p:cNvGraphicFramePr>
          <p:nvPr>
            <p:extLst>
              <p:ext uri="{D42A27DB-BD31-4B8C-83A1-F6EECF244321}">
                <p14:modId xmlns:p14="http://schemas.microsoft.com/office/powerpoint/2010/main" val="887962224"/>
              </p:ext>
            </p:extLst>
          </p:nvPr>
        </p:nvGraphicFramePr>
        <p:xfrm>
          <a:off x="989480" y="3595358"/>
          <a:ext cx="4217988" cy="876128"/>
        </p:xfrm>
        <a:graphic>
          <a:graphicData uri="http://schemas.openxmlformats.org/presentationml/2006/ole">
            <mc:AlternateContent xmlns:mc="http://schemas.openxmlformats.org/markup-compatibility/2006">
              <mc:Choice xmlns:v="urn:schemas-microsoft-com:vml" Requires="v">
                <p:oleObj spid="_x0000_s33833" name="Equation" r:id="rId7" imgW="1993900" imgH="457200" progId="Equation.3">
                  <p:embed/>
                </p:oleObj>
              </mc:Choice>
              <mc:Fallback>
                <p:oleObj name="Equation" r:id="rId7" imgW="19939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9480" y="3595358"/>
                        <a:ext cx="4217988" cy="876128"/>
                      </a:xfrm>
                      <a:prstGeom prst="rect">
                        <a:avLst/>
                      </a:prstGeom>
                      <a:noFill/>
                      <a:extLst/>
                    </p:spPr>
                  </p:pic>
                </p:oleObj>
              </mc:Fallback>
            </mc:AlternateContent>
          </a:graphicData>
        </a:graphic>
      </p:graphicFrame>
      <p:graphicFrame>
        <p:nvGraphicFramePr>
          <p:cNvPr id="50" name="Object 6"/>
          <p:cNvGraphicFramePr>
            <a:graphicFrameLocks noChangeAspect="1"/>
          </p:cNvGraphicFramePr>
          <p:nvPr>
            <p:extLst>
              <p:ext uri="{D42A27DB-BD31-4B8C-83A1-F6EECF244321}">
                <p14:modId xmlns:p14="http://schemas.microsoft.com/office/powerpoint/2010/main" val="1221061253"/>
              </p:ext>
            </p:extLst>
          </p:nvPr>
        </p:nvGraphicFramePr>
        <p:xfrm>
          <a:off x="2848050" y="4401566"/>
          <a:ext cx="3159868" cy="904484"/>
        </p:xfrm>
        <a:graphic>
          <a:graphicData uri="http://schemas.openxmlformats.org/presentationml/2006/ole">
            <mc:AlternateContent xmlns:mc="http://schemas.openxmlformats.org/markup-compatibility/2006">
              <mc:Choice xmlns:v="urn:schemas-microsoft-com:vml" Requires="v">
                <p:oleObj spid="_x0000_s33834" name="Equation" r:id="rId9" imgW="1384300" imgH="457200" progId="Equation.3">
                  <p:embed/>
                </p:oleObj>
              </mc:Choice>
              <mc:Fallback>
                <p:oleObj name="Equation" r:id="rId9" imgW="13843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48050" y="4401566"/>
                        <a:ext cx="3159868" cy="904484"/>
                      </a:xfrm>
                      <a:prstGeom prst="rect">
                        <a:avLst/>
                      </a:prstGeom>
                      <a:noFill/>
                      <a:extLst/>
                    </p:spPr>
                  </p:pic>
                </p:oleObj>
              </mc:Fallback>
            </mc:AlternateContent>
          </a:graphicData>
        </a:graphic>
      </p:graphicFrame>
      <p:graphicFrame>
        <p:nvGraphicFramePr>
          <p:cNvPr id="51" name="Object 8"/>
          <p:cNvGraphicFramePr>
            <a:graphicFrameLocks noChangeAspect="1"/>
          </p:cNvGraphicFramePr>
          <p:nvPr>
            <p:extLst>
              <p:ext uri="{D42A27DB-BD31-4B8C-83A1-F6EECF244321}">
                <p14:modId xmlns:p14="http://schemas.microsoft.com/office/powerpoint/2010/main" val="1209854751"/>
              </p:ext>
            </p:extLst>
          </p:nvPr>
        </p:nvGraphicFramePr>
        <p:xfrm>
          <a:off x="5777415" y="3600940"/>
          <a:ext cx="2566714" cy="734160"/>
        </p:xfrm>
        <a:graphic>
          <a:graphicData uri="http://schemas.openxmlformats.org/presentationml/2006/ole">
            <mc:AlternateContent xmlns:mc="http://schemas.openxmlformats.org/markup-compatibility/2006">
              <mc:Choice xmlns:v="urn:schemas-microsoft-com:vml" Requires="v">
                <p:oleObj spid="_x0000_s33835" name="Equation" r:id="rId11" imgW="1294838" imgH="406224" progId="Equation.3">
                  <p:embed/>
                </p:oleObj>
              </mc:Choice>
              <mc:Fallback>
                <p:oleObj name="Equation" r:id="rId11" imgW="1294838"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77415" y="3600940"/>
                        <a:ext cx="2566714" cy="734160"/>
                      </a:xfrm>
                      <a:prstGeom prst="rect">
                        <a:avLst/>
                      </a:prstGeom>
                      <a:noFill/>
                      <a:ln>
                        <a:noFill/>
                      </a:ln>
                      <a:extLst/>
                    </p:spPr>
                  </p:pic>
                </p:oleObj>
              </mc:Fallback>
            </mc:AlternateContent>
          </a:graphicData>
        </a:graphic>
      </p:graphicFrame>
      <p:grpSp>
        <p:nvGrpSpPr>
          <p:cNvPr id="52" name="Group 9"/>
          <p:cNvGrpSpPr>
            <a:grpSpLocks/>
          </p:cNvGrpSpPr>
          <p:nvPr/>
        </p:nvGrpSpPr>
        <p:grpSpPr bwMode="auto">
          <a:xfrm>
            <a:off x="1890571" y="5211379"/>
            <a:ext cx="5890014" cy="903288"/>
            <a:chOff x="1640" y="2713"/>
            <a:chExt cx="3592" cy="569"/>
          </a:xfrm>
        </p:grpSpPr>
        <p:graphicFrame>
          <p:nvGraphicFramePr>
            <p:cNvPr id="53" name="Object 10"/>
            <p:cNvGraphicFramePr>
              <a:graphicFrameLocks noChangeAspect="1"/>
            </p:cNvGraphicFramePr>
            <p:nvPr>
              <p:extLst>
                <p:ext uri="{D42A27DB-BD31-4B8C-83A1-F6EECF244321}">
                  <p14:modId xmlns:p14="http://schemas.microsoft.com/office/powerpoint/2010/main" val="819526817"/>
                </p:ext>
              </p:extLst>
            </p:nvPr>
          </p:nvGraphicFramePr>
          <p:xfrm>
            <a:off x="1640" y="2713"/>
            <a:ext cx="2675" cy="569"/>
          </p:xfrm>
          <a:graphic>
            <a:graphicData uri="http://schemas.openxmlformats.org/presentationml/2006/ole">
              <mc:AlternateContent xmlns:mc="http://schemas.openxmlformats.org/markup-compatibility/2006">
                <mc:Choice xmlns:v="urn:schemas-microsoft-com:vml" Requires="v">
                  <p:oleObj spid="_x0000_s33836" name="公式" r:id="rId13" imgW="2095500" imgH="447675" progId="Equation.3">
                    <p:embed/>
                  </p:oleObj>
                </mc:Choice>
                <mc:Fallback>
                  <p:oleObj name="公式" r:id="rId13" imgW="2095500" imgH="44767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40" y="2713"/>
                          <a:ext cx="2675" cy="569"/>
                        </a:xfrm>
                        <a:prstGeom prst="rect">
                          <a:avLst/>
                        </a:prstGeom>
                        <a:noFill/>
                        <a:extLst/>
                      </p:spPr>
                    </p:pic>
                  </p:oleObj>
                </mc:Fallback>
              </mc:AlternateContent>
            </a:graphicData>
          </a:graphic>
        </p:graphicFrame>
        <p:sp>
          <p:nvSpPr>
            <p:cNvPr id="54" name="Text Box 11"/>
            <p:cNvSpPr txBox="1">
              <a:spLocks noChangeArrowheads="1"/>
            </p:cNvSpPr>
            <p:nvPr/>
          </p:nvSpPr>
          <p:spPr bwMode="auto">
            <a:xfrm>
              <a:off x="4176" y="2832"/>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（理论值）</a:t>
              </a:r>
            </a:p>
          </p:txBody>
        </p:sp>
      </p:grpSp>
      <p:grpSp>
        <p:nvGrpSpPr>
          <p:cNvPr id="55" name="Group 12"/>
          <p:cNvGrpSpPr>
            <a:grpSpLocks/>
          </p:cNvGrpSpPr>
          <p:nvPr/>
        </p:nvGrpSpPr>
        <p:grpSpPr bwMode="auto">
          <a:xfrm>
            <a:off x="2207370" y="5911467"/>
            <a:ext cx="5717683" cy="784225"/>
            <a:chOff x="1713" y="3353"/>
            <a:chExt cx="3519" cy="494"/>
          </a:xfrm>
        </p:grpSpPr>
        <p:graphicFrame>
          <p:nvGraphicFramePr>
            <p:cNvPr id="56" name="Object 13"/>
            <p:cNvGraphicFramePr>
              <a:graphicFrameLocks noChangeAspect="1"/>
            </p:cNvGraphicFramePr>
            <p:nvPr>
              <p:extLst>
                <p:ext uri="{D42A27DB-BD31-4B8C-83A1-F6EECF244321}">
                  <p14:modId xmlns:p14="http://schemas.microsoft.com/office/powerpoint/2010/main" val="284268822"/>
                </p:ext>
              </p:extLst>
            </p:nvPr>
          </p:nvGraphicFramePr>
          <p:xfrm>
            <a:off x="1713" y="3353"/>
            <a:ext cx="2542" cy="494"/>
          </p:xfrm>
          <a:graphic>
            <a:graphicData uri="http://schemas.openxmlformats.org/presentationml/2006/ole">
              <mc:AlternateContent xmlns:mc="http://schemas.openxmlformats.org/markup-compatibility/2006">
                <mc:Choice xmlns:v="urn:schemas-microsoft-com:vml" Requires="v">
                  <p:oleObj spid="_x0000_s33837" name="Equation" r:id="rId15" imgW="1885950" imgH="400050" progId="Equation.3">
                    <p:embed/>
                  </p:oleObj>
                </mc:Choice>
                <mc:Fallback>
                  <p:oleObj name="Equation" r:id="rId15" imgW="1885950" imgH="40005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13" y="3353"/>
                          <a:ext cx="2542" cy="494"/>
                        </a:xfrm>
                        <a:prstGeom prst="rect">
                          <a:avLst/>
                        </a:prstGeom>
                        <a:noFill/>
                        <a:extLst/>
                      </p:spPr>
                    </p:pic>
                  </p:oleObj>
                </mc:Fallback>
              </mc:AlternateContent>
            </a:graphicData>
          </a:graphic>
        </p:graphicFrame>
        <p:sp>
          <p:nvSpPr>
            <p:cNvPr id="57" name="Text Box 14"/>
            <p:cNvSpPr txBox="1">
              <a:spLocks noChangeArrowheads="1"/>
            </p:cNvSpPr>
            <p:nvPr/>
          </p:nvSpPr>
          <p:spPr bwMode="auto">
            <a:xfrm>
              <a:off x="4176" y="345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（实验值）</a:t>
              </a:r>
            </a:p>
          </p:txBody>
        </p:sp>
      </p:grpSp>
    </p:spTree>
    <p:extLst>
      <p:ext uri="{BB962C8B-B14F-4D97-AF65-F5344CB8AC3E}">
        <p14:creationId xmlns:p14="http://schemas.microsoft.com/office/powerpoint/2010/main" val="147967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left)">
                                      <p:cBhvr>
                                        <p:cTn id="37" dur="500"/>
                                        <p:tgtEl>
                                          <p:spTgt spid="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wipe(left)">
                                      <p:cBhvr>
                                        <p:cTn id="42" dur="500"/>
                                        <p:tgtEl>
                                          <p:spTgt spid="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wipe(left)">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2"/>
                                        </p:tgtEl>
                                        <p:attrNameLst>
                                          <p:attrName>style.visibility</p:attrName>
                                        </p:attrNameLst>
                                      </p:cBhvr>
                                      <p:to>
                                        <p:strVal val="visible"/>
                                      </p:to>
                                    </p:set>
                                    <p:animEffect transition="in" filter="wipe(left)">
                                      <p:cBhvr>
                                        <p:cTn id="57" dur="500"/>
                                        <p:tgtEl>
                                          <p:spTgt spid="5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5"/>
                                        </p:tgtEl>
                                        <p:attrNameLst>
                                          <p:attrName>style.visibility</p:attrName>
                                        </p:attrNameLst>
                                      </p:cBhvr>
                                      <p:to>
                                        <p:strVal val="visible"/>
                                      </p:to>
                                    </p:set>
                                    <p:animEffect transition="in" filter="wipe(left)">
                                      <p:cBhvr>
                                        <p:cTn id="6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8" grpId="0"/>
      <p:bldP spid="4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35628</TotalTime>
  <Words>1989</Words>
  <Application>Microsoft Office PowerPoint</Application>
  <PresentationFormat>全屏显示(4:3)</PresentationFormat>
  <Paragraphs>152</Paragraphs>
  <Slides>18</Slides>
  <Notes>16</Notes>
  <HiddenSlides>2</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3</vt:i4>
      </vt:variant>
      <vt:variant>
        <vt:lpstr>幻灯片标题</vt:lpstr>
      </vt:variant>
      <vt:variant>
        <vt:i4>18</vt:i4>
      </vt:variant>
    </vt:vector>
  </HeadingPairs>
  <TitlesOfParts>
    <vt:vector size="35" baseType="lpstr">
      <vt:lpstr>StarSymbol</vt:lpstr>
      <vt:lpstr>华文楷体</vt:lpstr>
      <vt:lpstr>楷体</vt:lpstr>
      <vt:lpstr>楷体_GB2312</vt:lpstr>
      <vt:lpstr>隶书</vt:lpstr>
      <vt:lpstr>宋体</vt:lpstr>
      <vt:lpstr>Arial</vt:lpstr>
      <vt:lpstr>Calibri</vt:lpstr>
      <vt:lpstr>MT Extra</vt:lpstr>
      <vt:lpstr>Symbol</vt:lpstr>
      <vt:lpstr>Times New Roman</vt:lpstr>
      <vt:lpstr>Wingdings</vt:lpstr>
      <vt:lpstr>默认设计模板</vt:lpstr>
      <vt:lpstr>1_默认设计模板</vt:lpstr>
      <vt:lpstr>公式</vt:lpstr>
      <vt:lpstr>Equation</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hh</dc:creator>
  <cp:lastModifiedBy>dell</cp:lastModifiedBy>
  <cp:revision>57</cp:revision>
  <cp:lastPrinted>2014-12-09T05:28:26Z</cp:lastPrinted>
  <dcterms:created xsi:type="dcterms:W3CDTF">1601-01-01T00:00:00Z</dcterms:created>
  <dcterms:modified xsi:type="dcterms:W3CDTF">2018-09-10T12:49:27Z</dcterms:modified>
</cp:coreProperties>
</file>