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29"/>
  </p:notesMasterIdLst>
  <p:handoutMasterIdLst>
    <p:handoutMasterId r:id="rId30"/>
  </p:handoutMasterIdLst>
  <p:sldIdLst>
    <p:sldId id="256" r:id="rId3"/>
    <p:sldId id="284" r:id="rId4"/>
    <p:sldId id="280" r:id="rId5"/>
    <p:sldId id="281" r:id="rId6"/>
    <p:sldId id="282" r:id="rId7"/>
    <p:sldId id="283" r:id="rId8"/>
    <p:sldId id="257" r:id="rId9"/>
    <p:sldId id="274" r:id="rId10"/>
    <p:sldId id="275"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7" r:id="rId26"/>
    <p:sldId id="285" r:id="rId27"/>
    <p:sldId id="273" r:id="rId28"/>
  </p:sldIdLst>
  <p:sldSz cx="9144000" cy="6858000" type="screen4x3"/>
  <p:notesSz cx="6815138" cy="9823450"/>
  <p:defaultTextStyle>
    <a:defPPr>
      <a:defRPr lang="en-GB"/>
    </a:defPPr>
    <a:lvl1pPr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1pPr>
    <a:lvl2pPr marL="742950" indent="-28575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2pPr>
    <a:lvl3pPr marL="11430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3pPr>
    <a:lvl4pPr marL="16002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4pPr>
    <a:lvl5pPr marL="2057400" indent="-228600" algn="l" defTabSz="449263" rtl="0" fontAlgn="base" hangingPunct="0">
      <a:lnSpc>
        <a:spcPct val="95000"/>
      </a:lnSpc>
      <a:spcBef>
        <a:spcPct val="0"/>
      </a:spcBef>
      <a:spcAft>
        <a:spcPct val="0"/>
      </a:spcAft>
      <a:buClr>
        <a:srgbClr val="000000"/>
      </a:buClr>
      <a:buSzPct val="100000"/>
      <a:buFont typeface="Times New Roman" pitchFamily="18" charset="0"/>
      <a:defRPr sz="2400" b="1" kern="1200">
        <a:solidFill>
          <a:schemeClr val="bg1"/>
        </a:solidFill>
        <a:latin typeface="Times New Roman" pitchFamily="18" charset="0"/>
        <a:ea typeface="楷体_GB2312" pitchFamily="49" charset="-122"/>
        <a:cs typeface="+mn-cs"/>
      </a:defRPr>
    </a:lvl5pPr>
    <a:lvl6pPr marL="2286000" algn="l" defTabSz="914400" rtl="0" eaLnBrk="1" latinLnBrk="0" hangingPunct="1">
      <a:defRPr sz="2400" b="1" kern="1200">
        <a:solidFill>
          <a:schemeClr val="bg1"/>
        </a:solidFill>
        <a:latin typeface="Times New Roman" pitchFamily="18" charset="0"/>
        <a:ea typeface="楷体_GB2312" pitchFamily="49" charset="-122"/>
        <a:cs typeface="+mn-cs"/>
      </a:defRPr>
    </a:lvl6pPr>
    <a:lvl7pPr marL="2743200" algn="l" defTabSz="914400" rtl="0" eaLnBrk="1" latinLnBrk="0" hangingPunct="1">
      <a:defRPr sz="2400" b="1" kern="1200">
        <a:solidFill>
          <a:schemeClr val="bg1"/>
        </a:solidFill>
        <a:latin typeface="Times New Roman" pitchFamily="18" charset="0"/>
        <a:ea typeface="楷体_GB2312" pitchFamily="49" charset="-122"/>
        <a:cs typeface="+mn-cs"/>
      </a:defRPr>
    </a:lvl7pPr>
    <a:lvl8pPr marL="3200400" algn="l" defTabSz="914400" rtl="0" eaLnBrk="1" latinLnBrk="0" hangingPunct="1">
      <a:defRPr sz="2400" b="1" kern="1200">
        <a:solidFill>
          <a:schemeClr val="bg1"/>
        </a:solidFill>
        <a:latin typeface="Times New Roman" pitchFamily="18" charset="0"/>
        <a:ea typeface="楷体_GB2312" pitchFamily="49" charset="-122"/>
        <a:cs typeface="+mn-cs"/>
      </a:defRPr>
    </a:lvl8pPr>
    <a:lvl9pPr marL="3657600" algn="l" defTabSz="914400" rtl="0" eaLnBrk="1" latinLnBrk="0" hangingPunct="1">
      <a:defRPr sz="2400" b="1" kern="1200">
        <a:solidFill>
          <a:schemeClr val="bg1"/>
        </a:solidFill>
        <a:latin typeface="Times New Roman" pitchFamily="18" charset="0"/>
        <a:ea typeface="楷体_GB2312"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646">
          <p15:clr>
            <a:srgbClr val="A4A3A4"/>
          </p15:clr>
        </p15:guide>
        <p15:guide id="2" pos="19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3816" autoAdjust="0"/>
  </p:normalViewPr>
  <p:slideViewPr>
    <p:cSldViewPr>
      <p:cViewPr varScale="1">
        <p:scale>
          <a:sx n="92" d="100"/>
          <a:sy n="92" d="100"/>
        </p:scale>
        <p:origin x="1374" y="8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9" d="100"/>
          <a:sy n="59" d="100"/>
        </p:scale>
        <p:origin x="-1752" y="-72"/>
      </p:cViewPr>
      <p:guideLst>
        <p:guide orient="horz" pos="2646"/>
        <p:guide pos="19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4.wmf"/><Relationship Id="rId3" Type="http://schemas.openxmlformats.org/officeDocument/2006/relationships/image" Target="../media/image49.wmf"/><Relationship Id="rId7" Type="http://schemas.openxmlformats.org/officeDocument/2006/relationships/image" Target="../media/image53.wmf"/><Relationship Id="rId2" Type="http://schemas.openxmlformats.org/officeDocument/2006/relationships/image" Target="../media/image48.wmf"/><Relationship Id="rId1" Type="http://schemas.openxmlformats.org/officeDocument/2006/relationships/image" Target="../media/image47.wmf"/><Relationship Id="rId6" Type="http://schemas.openxmlformats.org/officeDocument/2006/relationships/image" Target="../media/image52.wmf"/><Relationship Id="rId5" Type="http://schemas.openxmlformats.org/officeDocument/2006/relationships/image" Target="../media/image51.wmf"/><Relationship Id="rId4" Type="http://schemas.openxmlformats.org/officeDocument/2006/relationships/image" Target="../media/image5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72.wmf"/><Relationship Id="rId13" Type="http://schemas.openxmlformats.org/officeDocument/2006/relationships/image" Target="../media/image60.wmf"/><Relationship Id="rId3" Type="http://schemas.openxmlformats.org/officeDocument/2006/relationships/image" Target="../media/image67.wmf"/><Relationship Id="rId7" Type="http://schemas.openxmlformats.org/officeDocument/2006/relationships/image" Target="../media/image71.wmf"/><Relationship Id="rId12" Type="http://schemas.openxmlformats.org/officeDocument/2006/relationships/image" Target="../media/image59.wmf"/><Relationship Id="rId2" Type="http://schemas.openxmlformats.org/officeDocument/2006/relationships/image" Target="../media/image66.wmf"/><Relationship Id="rId16" Type="http://schemas.openxmlformats.org/officeDocument/2006/relationships/image" Target="../media/image74.emf"/><Relationship Id="rId1" Type="http://schemas.openxmlformats.org/officeDocument/2006/relationships/image" Target="../media/image65.wmf"/><Relationship Id="rId6" Type="http://schemas.openxmlformats.org/officeDocument/2006/relationships/image" Target="../media/image70.wmf"/><Relationship Id="rId11" Type="http://schemas.openxmlformats.org/officeDocument/2006/relationships/image" Target="../media/image58.wmf"/><Relationship Id="rId5" Type="http://schemas.openxmlformats.org/officeDocument/2006/relationships/image" Target="../media/image69.wmf"/><Relationship Id="rId15" Type="http://schemas.openxmlformats.org/officeDocument/2006/relationships/image" Target="../media/image62.wmf"/><Relationship Id="rId10" Type="http://schemas.openxmlformats.org/officeDocument/2006/relationships/image" Target="../media/image57.wmf"/><Relationship Id="rId4" Type="http://schemas.openxmlformats.org/officeDocument/2006/relationships/image" Target="../media/image68.wmf"/><Relationship Id="rId9" Type="http://schemas.openxmlformats.org/officeDocument/2006/relationships/image" Target="../media/image73.wmf"/><Relationship Id="rId14" Type="http://schemas.openxmlformats.org/officeDocument/2006/relationships/image" Target="../media/image61.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82.wmf"/><Relationship Id="rId3" Type="http://schemas.openxmlformats.org/officeDocument/2006/relationships/image" Target="../media/image77.wmf"/><Relationship Id="rId7" Type="http://schemas.openxmlformats.org/officeDocument/2006/relationships/image" Target="../media/image81.wmf"/><Relationship Id="rId2" Type="http://schemas.openxmlformats.org/officeDocument/2006/relationships/image" Target="../media/image76.wmf"/><Relationship Id="rId1" Type="http://schemas.openxmlformats.org/officeDocument/2006/relationships/image" Target="../media/image75.wmf"/><Relationship Id="rId6" Type="http://schemas.openxmlformats.org/officeDocument/2006/relationships/image" Target="../media/image80.wmf"/><Relationship Id="rId5" Type="http://schemas.openxmlformats.org/officeDocument/2006/relationships/image" Target="../media/image79.wmf"/><Relationship Id="rId10" Type="http://schemas.openxmlformats.org/officeDocument/2006/relationships/image" Target="../media/image84.wmf"/><Relationship Id="rId4" Type="http://schemas.openxmlformats.org/officeDocument/2006/relationships/image" Target="../media/image78.wmf"/><Relationship Id="rId9" Type="http://schemas.openxmlformats.org/officeDocument/2006/relationships/image" Target="../media/image8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86.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 Id="rId6" Type="http://schemas.openxmlformats.org/officeDocument/2006/relationships/image" Target="../media/image93.wmf"/><Relationship Id="rId5" Type="http://schemas.openxmlformats.org/officeDocument/2006/relationships/image" Target="../media/image92.wmf"/><Relationship Id="rId4" Type="http://schemas.openxmlformats.org/officeDocument/2006/relationships/image" Target="../media/image91.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96.wmf"/><Relationship Id="rId7" Type="http://schemas.openxmlformats.org/officeDocument/2006/relationships/image" Target="../media/image100.wmf"/><Relationship Id="rId2" Type="http://schemas.openxmlformats.org/officeDocument/2006/relationships/image" Target="../media/image95.wmf"/><Relationship Id="rId1" Type="http://schemas.openxmlformats.org/officeDocument/2006/relationships/image" Target="../media/image94.wmf"/><Relationship Id="rId6" Type="http://schemas.openxmlformats.org/officeDocument/2006/relationships/image" Target="../media/image99.wmf"/><Relationship Id="rId5" Type="http://schemas.openxmlformats.org/officeDocument/2006/relationships/image" Target="../media/image98.wmf"/><Relationship Id="rId4" Type="http://schemas.openxmlformats.org/officeDocument/2006/relationships/image" Target="../media/image9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12.wmf"/><Relationship Id="rId7" Type="http://schemas.openxmlformats.org/officeDocument/2006/relationships/image" Target="../media/image116.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15.wmf"/><Relationship Id="rId5" Type="http://schemas.openxmlformats.org/officeDocument/2006/relationships/image" Target="../media/image114.wmf"/><Relationship Id="rId4" Type="http://schemas.openxmlformats.org/officeDocument/2006/relationships/image" Target="../media/image113.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119.wmf"/><Relationship Id="rId2" Type="http://schemas.openxmlformats.org/officeDocument/2006/relationships/image" Target="../media/image118.wmf"/><Relationship Id="rId1" Type="http://schemas.openxmlformats.org/officeDocument/2006/relationships/image" Target="../media/image117.wmf"/><Relationship Id="rId4" Type="http://schemas.openxmlformats.org/officeDocument/2006/relationships/image" Target="../media/image12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e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42.emf"/><Relationship Id="rId3" Type="http://schemas.openxmlformats.org/officeDocument/2006/relationships/image" Target="../media/image37.wmf"/><Relationship Id="rId7" Type="http://schemas.openxmlformats.org/officeDocument/2006/relationships/image" Target="../media/image41.wmf"/><Relationship Id="rId12" Type="http://schemas.openxmlformats.org/officeDocument/2006/relationships/image" Target="../media/image46.wmf"/><Relationship Id="rId2" Type="http://schemas.openxmlformats.org/officeDocument/2006/relationships/image" Target="../media/image36.wmf"/><Relationship Id="rId1" Type="http://schemas.openxmlformats.org/officeDocument/2006/relationships/image" Target="../media/image35.wmf"/><Relationship Id="rId6" Type="http://schemas.openxmlformats.org/officeDocument/2006/relationships/image" Target="../media/image40.wmf"/><Relationship Id="rId11" Type="http://schemas.openxmlformats.org/officeDocument/2006/relationships/image" Target="../media/image45.wmf"/><Relationship Id="rId5" Type="http://schemas.openxmlformats.org/officeDocument/2006/relationships/image" Target="../media/image39.wmf"/><Relationship Id="rId10" Type="http://schemas.openxmlformats.org/officeDocument/2006/relationships/image" Target="../media/image44.wmf"/><Relationship Id="rId4" Type="http://schemas.openxmlformats.org/officeDocument/2006/relationships/image" Target="../media/image38.emf"/><Relationship Id="rId9"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solidFill>
                  <a:srgbClr val="000000"/>
                </a:solidFill>
                <a:ea typeface="宋体" pitchFamily="2" charset="-122"/>
              </a:defRPr>
            </a:lvl1pPr>
          </a:lstStyle>
          <a:p>
            <a:endParaRPr lang="zh-CN" altLang="en-US"/>
          </a:p>
        </p:txBody>
      </p:sp>
      <p:sp>
        <p:nvSpPr>
          <p:cNvPr id="99331" name="Rectangle 3"/>
          <p:cNvSpPr>
            <a:spLocks noGrp="1" noChangeArrowheads="1"/>
          </p:cNvSpPr>
          <p:nvPr>
            <p:ph type="dt" sz="quarter" idx="1"/>
          </p:nvPr>
        </p:nvSpPr>
        <p:spPr bwMode="auto">
          <a:xfrm>
            <a:off x="3860800" y="0"/>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0">
                <a:solidFill>
                  <a:srgbClr val="000000"/>
                </a:solidFill>
                <a:ea typeface="宋体" pitchFamily="2" charset="-122"/>
              </a:defRPr>
            </a:lvl1pPr>
          </a:lstStyle>
          <a:p>
            <a:endParaRPr lang="en-US" altLang="zh-CN"/>
          </a:p>
        </p:txBody>
      </p:sp>
      <p:sp>
        <p:nvSpPr>
          <p:cNvPr id="99332" name="Rectangle 4"/>
          <p:cNvSpPr>
            <a:spLocks noGrp="1" noChangeArrowheads="1"/>
          </p:cNvSpPr>
          <p:nvPr>
            <p:ph type="ftr" sz="quarter" idx="2"/>
          </p:nvPr>
        </p:nvSpPr>
        <p:spPr bwMode="auto">
          <a:xfrm>
            <a:off x="0" y="9331325"/>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solidFill>
                  <a:srgbClr val="000000"/>
                </a:solidFill>
                <a:ea typeface="宋体" pitchFamily="2" charset="-122"/>
              </a:defRPr>
            </a:lvl1pPr>
          </a:lstStyle>
          <a:p>
            <a:endParaRPr lang="en-US" altLang="zh-CN"/>
          </a:p>
        </p:txBody>
      </p:sp>
      <p:sp>
        <p:nvSpPr>
          <p:cNvPr id="99333" name="Rectangle 5"/>
          <p:cNvSpPr>
            <a:spLocks noGrp="1" noChangeArrowheads="1"/>
          </p:cNvSpPr>
          <p:nvPr>
            <p:ph type="sldNum" sz="quarter" idx="3"/>
          </p:nvPr>
        </p:nvSpPr>
        <p:spPr bwMode="auto">
          <a:xfrm>
            <a:off x="3860800" y="9331325"/>
            <a:ext cx="2952750" cy="490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0">
                <a:solidFill>
                  <a:srgbClr val="000000"/>
                </a:solidFill>
                <a:ea typeface="宋体" pitchFamily="2" charset="-122"/>
              </a:defRPr>
            </a:lvl1pPr>
          </a:lstStyle>
          <a:p>
            <a:fld id="{5411BBE1-8828-4EDA-8E06-2F5BB27C7199}" type="slidenum">
              <a:rPr lang="zh-CN" altLang="en-US"/>
              <a:pPr/>
              <a:t>‹#›</a:t>
            </a:fld>
            <a:endParaRPr lang="en-US" altLang="zh-CN"/>
          </a:p>
        </p:txBody>
      </p:sp>
    </p:spTree>
    <p:extLst>
      <p:ext uri="{BB962C8B-B14F-4D97-AF65-F5344CB8AC3E}">
        <p14:creationId xmlns:p14="http://schemas.microsoft.com/office/powerpoint/2010/main" val="302198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4" name="AutoShape 2"/>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5" name="AutoShape 3"/>
          <p:cNvSpPr>
            <a:spLocks noChangeArrowheads="1"/>
          </p:cNvSpPr>
          <p:nvPr/>
        </p:nvSpPr>
        <p:spPr bwMode="auto">
          <a:xfrm>
            <a:off x="0" y="0"/>
            <a:ext cx="6815138" cy="9823450"/>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3076" name="Rectangle 4"/>
          <p:cNvSpPr>
            <a:spLocks noGrp="1" noRot="1" noChangeAspect="1" noChangeArrowheads="1"/>
          </p:cNvSpPr>
          <p:nvPr>
            <p:ph type="sldImg"/>
          </p:nvPr>
        </p:nvSpPr>
        <p:spPr bwMode="auto">
          <a:xfrm>
            <a:off x="952500" y="746125"/>
            <a:ext cx="4903788" cy="3678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p:nvPr>
        </p:nvSpPr>
        <p:spPr bwMode="auto">
          <a:xfrm>
            <a:off x="681038" y="4665663"/>
            <a:ext cx="5446712" cy="4414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zh-CN" altLang="en-US" smtClean="0"/>
          </a:p>
        </p:txBody>
      </p:sp>
      <p:sp>
        <p:nvSpPr>
          <p:cNvPr id="3078" name="Rectangle 6"/>
          <p:cNvSpPr>
            <a:spLocks noGrp="1" noChangeArrowheads="1"/>
          </p:cNvSpPr>
          <p:nvPr>
            <p:ph type="hdr"/>
          </p:nvPr>
        </p:nvSpPr>
        <p:spPr bwMode="auto">
          <a:xfrm>
            <a:off x="0" y="0"/>
            <a:ext cx="29527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zh-CN" altLang="en-GB"/>
          </a:p>
        </p:txBody>
      </p:sp>
      <p:sp>
        <p:nvSpPr>
          <p:cNvPr id="3079" name="Rectangle 7"/>
          <p:cNvSpPr>
            <a:spLocks noGrp="1" noChangeArrowheads="1"/>
          </p:cNvSpPr>
          <p:nvPr>
            <p:ph type="dt"/>
          </p:nvPr>
        </p:nvSpPr>
        <p:spPr bwMode="auto">
          <a:xfrm>
            <a:off x="3857625" y="0"/>
            <a:ext cx="2951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en-GB" altLang="zh-CN"/>
          </a:p>
        </p:txBody>
      </p:sp>
      <p:sp>
        <p:nvSpPr>
          <p:cNvPr id="3080" name="Rectangle 8"/>
          <p:cNvSpPr>
            <a:spLocks noGrp="1" noChangeArrowheads="1"/>
          </p:cNvSpPr>
          <p:nvPr>
            <p:ph type="ftr"/>
          </p:nvPr>
        </p:nvSpPr>
        <p:spPr bwMode="auto">
          <a:xfrm>
            <a:off x="0" y="9329738"/>
            <a:ext cx="2952750"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endParaRPr lang="en-GB" altLang="zh-CN"/>
          </a:p>
        </p:txBody>
      </p:sp>
      <p:sp>
        <p:nvSpPr>
          <p:cNvPr id="3081" name="Rectangle 9"/>
          <p:cNvSpPr>
            <a:spLocks noGrp="1" noChangeArrowheads="1"/>
          </p:cNvSpPr>
          <p:nvPr>
            <p:ph type="sldNum"/>
          </p:nvPr>
        </p:nvSpPr>
        <p:spPr bwMode="auto">
          <a:xfrm>
            <a:off x="3857625" y="9329738"/>
            <a:ext cx="2951163" cy="48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defTabSz="409575">
              <a:lnSpc>
                <a:spcPct val="100000"/>
              </a:lnSpc>
              <a:tabLst>
                <a:tab pos="0" algn="l"/>
                <a:tab pos="407988" algn="l"/>
                <a:tab pos="817563" algn="l"/>
                <a:tab pos="1227138" algn="l"/>
                <a:tab pos="1636713" algn="l"/>
                <a:tab pos="2046288" algn="l"/>
                <a:tab pos="2455863" algn="l"/>
                <a:tab pos="2865438" algn="l"/>
                <a:tab pos="3275013" algn="l"/>
                <a:tab pos="3684588" algn="l"/>
                <a:tab pos="4094163" algn="l"/>
                <a:tab pos="4503738" algn="l"/>
                <a:tab pos="4913313" algn="l"/>
                <a:tab pos="5322888" algn="l"/>
                <a:tab pos="5732463" algn="l"/>
                <a:tab pos="6142038" algn="l"/>
                <a:tab pos="6551613" algn="l"/>
                <a:tab pos="6961188" algn="l"/>
                <a:tab pos="7370763" algn="l"/>
                <a:tab pos="7780338" algn="l"/>
                <a:tab pos="8189913" algn="l"/>
              </a:tabLst>
              <a:defRPr sz="1300" b="0">
                <a:solidFill>
                  <a:srgbClr val="000000"/>
                </a:solidFill>
                <a:ea typeface="宋体" pitchFamily="2" charset="-122"/>
              </a:defRPr>
            </a:lvl1pPr>
          </a:lstStyle>
          <a:p>
            <a:fld id="{4020ADE5-3474-4A39-8F97-9149235EB2ED}" type="slidenum">
              <a:rPr lang="zh-CN" altLang="en-GB"/>
              <a:pPr/>
              <a:t>‹#›</a:t>
            </a:fld>
            <a:endParaRPr lang="en-GB" altLang="zh-CN"/>
          </a:p>
        </p:txBody>
      </p:sp>
    </p:spTree>
    <p:extLst>
      <p:ext uri="{BB962C8B-B14F-4D97-AF65-F5344CB8AC3E}">
        <p14:creationId xmlns:p14="http://schemas.microsoft.com/office/powerpoint/2010/main" val="3699412302"/>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baike.baidu.com/view/135199.htm"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baike.baidu.com/subview/4465/5080417.htm" TargetMode="External"/><Relationship Id="rId5" Type="http://schemas.openxmlformats.org/officeDocument/2006/relationships/hyperlink" Target="http://baike.baidu.com/view/2921.htm" TargetMode="External"/><Relationship Id="rId4" Type="http://schemas.openxmlformats.org/officeDocument/2006/relationships/hyperlink" Target="http://baike.baidu.com/view/14258.htm"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E805BFF-2959-4F5E-8973-77E96F272768}" type="slidenum">
              <a:rPr lang="zh-CN" altLang="en-GB"/>
              <a:pPr/>
              <a:t>1</a:t>
            </a:fld>
            <a:endParaRPr lang="en-GB" altLang="zh-CN"/>
          </a:p>
        </p:txBody>
      </p:sp>
      <p:sp>
        <p:nvSpPr>
          <p:cNvPr id="7169" name="Rectangle 1"/>
          <p:cNvSpPr txBox="1">
            <a:spLocks noGrp="1" noRot="1" noChangeAspect="1" noChangeArrowheads="1"/>
          </p:cNvSpPr>
          <p:nvPr>
            <p:ph type="sldImg"/>
          </p:nvPr>
        </p:nvSpPr>
        <p:spPr bwMode="auto">
          <a:xfrm>
            <a:off x="950913" y="746125"/>
            <a:ext cx="4906962" cy="3679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p:cNvSpPr txBox="1">
            <a:spLocks noGrp="1" noChangeArrowheads="1"/>
          </p:cNvSpPr>
          <p:nvPr>
            <p:ph type="body" idx="1"/>
          </p:nvPr>
        </p:nvSpPr>
        <p:spPr bwMode="auto">
          <a:xfrm>
            <a:off x="681038" y="4665663"/>
            <a:ext cx="5448300" cy="4416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a:p>
        </p:txBody>
      </p:sp>
    </p:spTree>
    <p:extLst>
      <p:ext uri="{BB962C8B-B14F-4D97-AF65-F5344CB8AC3E}">
        <p14:creationId xmlns:p14="http://schemas.microsoft.com/office/powerpoint/2010/main" val="4256249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FAF704F-76E0-49E6-9B5E-7F05E30B61B6}" type="slidenum">
              <a:rPr lang="zh-CN" altLang="en-GB"/>
              <a:pPr/>
              <a:t>14</a:t>
            </a:fld>
            <a:endParaRPr lang="en-GB" altLang="zh-CN"/>
          </a:p>
        </p:txBody>
      </p:sp>
      <p:sp>
        <p:nvSpPr>
          <p:cNvPr id="50178" name="Rectangle 2"/>
          <p:cNvSpPr txBox="1">
            <a:spLocks noGrp="1" noRot="1" noChangeAspect="1" noChangeArrowheads="1" noTextEdit="1"/>
          </p:cNvSpPr>
          <p:nvPr>
            <p:ph type="sldImg"/>
          </p:nvPr>
        </p:nvSpPr>
        <p:spPr>
          <a:xfrm>
            <a:off x="950913" y="746125"/>
            <a:ext cx="4906962" cy="3679825"/>
          </a:xfrm>
        </p:spPr>
      </p:sp>
      <p:sp>
        <p:nvSpPr>
          <p:cNvPr id="50179"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672392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DF964305-E2AB-4C2A-A07B-178DF6DBCB71}" type="slidenum">
              <a:rPr lang="zh-CN" altLang="en-GB"/>
              <a:pPr/>
              <a:t>15</a:t>
            </a:fld>
            <a:endParaRPr lang="en-GB" altLang="zh-CN"/>
          </a:p>
        </p:txBody>
      </p:sp>
      <p:sp>
        <p:nvSpPr>
          <p:cNvPr id="52226" name="Rectangle 2"/>
          <p:cNvSpPr txBox="1">
            <a:spLocks noGrp="1" noRot="1" noChangeAspect="1" noChangeArrowheads="1" noTextEdit="1"/>
          </p:cNvSpPr>
          <p:nvPr>
            <p:ph type="sldImg"/>
          </p:nvPr>
        </p:nvSpPr>
        <p:spPr>
          <a:xfrm>
            <a:off x="950913" y="746125"/>
            <a:ext cx="4906962" cy="3679825"/>
          </a:xfrm>
        </p:spPr>
      </p:sp>
      <p:sp>
        <p:nvSpPr>
          <p:cNvPr id="52227"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639133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008B33B-A4A5-4FE8-91B7-F07232AB3738}" type="slidenum">
              <a:rPr lang="zh-CN" altLang="en-GB"/>
              <a:pPr/>
              <a:t>16</a:t>
            </a:fld>
            <a:endParaRPr lang="en-GB" altLang="zh-CN"/>
          </a:p>
        </p:txBody>
      </p:sp>
      <p:sp>
        <p:nvSpPr>
          <p:cNvPr id="54274" name="Rectangle 2"/>
          <p:cNvSpPr txBox="1">
            <a:spLocks noGrp="1" noRot="1" noChangeAspect="1" noChangeArrowheads="1" noTextEdit="1"/>
          </p:cNvSpPr>
          <p:nvPr>
            <p:ph type="sldImg"/>
          </p:nvPr>
        </p:nvSpPr>
        <p:spPr>
          <a:xfrm>
            <a:off x="950913" y="746125"/>
            <a:ext cx="4906962" cy="3679825"/>
          </a:xfrm>
        </p:spPr>
      </p:sp>
      <p:sp>
        <p:nvSpPr>
          <p:cNvPr id="54275"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109576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B16FD6E7-E67B-4BB9-A0FD-11CF309EA0D8}" type="slidenum">
              <a:rPr lang="zh-CN" altLang="en-GB"/>
              <a:pPr/>
              <a:t>17</a:t>
            </a:fld>
            <a:endParaRPr lang="en-GB" altLang="zh-CN"/>
          </a:p>
        </p:txBody>
      </p:sp>
      <p:sp>
        <p:nvSpPr>
          <p:cNvPr id="56322" name="Rectangle 2"/>
          <p:cNvSpPr txBox="1">
            <a:spLocks noGrp="1" noRot="1" noChangeAspect="1" noChangeArrowheads="1" noTextEdit="1"/>
          </p:cNvSpPr>
          <p:nvPr>
            <p:ph type="sldImg"/>
          </p:nvPr>
        </p:nvSpPr>
        <p:spPr>
          <a:xfrm>
            <a:off x="950913" y="746125"/>
            <a:ext cx="4906962" cy="3679825"/>
          </a:xfrm>
        </p:spPr>
      </p:sp>
      <p:sp>
        <p:nvSpPr>
          <p:cNvPr id="56323"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91257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8B0751CC-DB18-4547-A190-9ED3251D7984}" type="slidenum">
              <a:rPr lang="zh-CN" altLang="en-GB"/>
              <a:pPr/>
              <a:t>18</a:t>
            </a:fld>
            <a:endParaRPr lang="en-GB" altLang="zh-CN"/>
          </a:p>
        </p:txBody>
      </p:sp>
      <p:sp>
        <p:nvSpPr>
          <p:cNvPr id="58370" name="Rectangle 2"/>
          <p:cNvSpPr txBox="1">
            <a:spLocks noGrp="1" noRot="1" noChangeAspect="1" noChangeArrowheads="1" noTextEdit="1"/>
          </p:cNvSpPr>
          <p:nvPr>
            <p:ph type="sldImg"/>
          </p:nvPr>
        </p:nvSpPr>
        <p:spPr>
          <a:xfrm>
            <a:off x="950913" y="746125"/>
            <a:ext cx="4906962" cy="3679825"/>
          </a:xfrm>
        </p:spPr>
      </p:sp>
      <p:sp>
        <p:nvSpPr>
          <p:cNvPr id="58371"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3116092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F0CC37C7-5B59-4BE2-B26F-2F205FC74746}" type="slidenum">
              <a:rPr lang="zh-CN" altLang="en-GB"/>
              <a:pPr/>
              <a:t>19</a:t>
            </a:fld>
            <a:endParaRPr lang="en-GB" altLang="zh-CN"/>
          </a:p>
        </p:txBody>
      </p:sp>
      <p:sp>
        <p:nvSpPr>
          <p:cNvPr id="60418" name="Rectangle 2"/>
          <p:cNvSpPr txBox="1">
            <a:spLocks noGrp="1" noRot="1" noChangeAspect="1" noChangeArrowheads="1" noTextEdit="1"/>
          </p:cNvSpPr>
          <p:nvPr>
            <p:ph type="sldImg"/>
          </p:nvPr>
        </p:nvSpPr>
        <p:spPr>
          <a:xfrm>
            <a:off x="950913" y="746125"/>
            <a:ext cx="4906962" cy="3679825"/>
          </a:xfrm>
        </p:spPr>
      </p:sp>
      <p:sp>
        <p:nvSpPr>
          <p:cNvPr id="60419"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7615666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DB025FB9-17AE-41E4-B0F0-F4E8D82BA4FB}" type="slidenum">
              <a:rPr lang="zh-CN" altLang="en-GB"/>
              <a:pPr/>
              <a:t>20</a:t>
            </a:fld>
            <a:endParaRPr lang="en-GB" altLang="zh-CN"/>
          </a:p>
        </p:txBody>
      </p:sp>
      <p:sp>
        <p:nvSpPr>
          <p:cNvPr id="62466" name="Rectangle 2"/>
          <p:cNvSpPr txBox="1">
            <a:spLocks noGrp="1" noRot="1" noChangeAspect="1" noChangeArrowheads="1" noTextEdit="1"/>
          </p:cNvSpPr>
          <p:nvPr>
            <p:ph type="sldImg"/>
          </p:nvPr>
        </p:nvSpPr>
        <p:spPr>
          <a:xfrm>
            <a:off x="950913" y="746125"/>
            <a:ext cx="4906962" cy="3679825"/>
          </a:xfrm>
        </p:spPr>
      </p:sp>
      <p:sp>
        <p:nvSpPr>
          <p:cNvPr id="62467"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2863318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13C72E66-1F8D-42CE-966F-40F9F3E239D9}" type="slidenum">
              <a:rPr lang="zh-CN" altLang="en-GB"/>
              <a:pPr/>
              <a:t>21</a:t>
            </a:fld>
            <a:endParaRPr lang="en-GB" altLang="zh-CN"/>
          </a:p>
        </p:txBody>
      </p:sp>
      <p:sp>
        <p:nvSpPr>
          <p:cNvPr id="64514" name="Rectangle 2"/>
          <p:cNvSpPr txBox="1">
            <a:spLocks noGrp="1" noRot="1" noChangeAspect="1" noChangeArrowheads="1" noTextEdit="1"/>
          </p:cNvSpPr>
          <p:nvPr>
            <p:ph type="sldImg"/>
          </p:nvPr>
        </p:nvSpPr>
        <p:spPr>
          <a:xfrm>
            <a:off x="950913" y="746125"/>
            <a:ext cx="4906962" cy="3679825"/>
          </a:xfrm>
        </p:spPr>
      </p:sp>
      <p:sp>
        <p:nvSpPr>
          <p:cNvPr id="64515"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20099682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57E70DCB-6270-4458-96B0-701010B445F5}" type="slidenum">
              <a:rPr lang="zh-CN" altLang="en-GB"/>
              <a:pPr/>
              <a:t>22</a:t>
            </a:fld>
            <a:endParaRPr lang="en-GB" altLang="zh-CN"/>
          </a:p>
        </p:txBody>
      </p:sp>
      <p:sp>
        <p:nvSpPr>
          <p:cNvPr id="66562" name="Rectangle 2"/>
          <p:cNvSpPr txBox="1">
            <a:spLocks noGrp="1" noRot="1" noChangeAspect="1" noChangeArrowheads="1" noTextEdit="1"/>
          </p:cNvSpPr>
          <p:nvPr>
            <p:ph type="sldImg"/>
          </p:nvPr>
        </p:nvSpPr>
        <p:spPr>
          <a:xfrm>
            <a:off x="950913" y="746125"/>
            <a:ext cx="4906962" cy="3679825"/>
          </a:xfrm>
        </p:spPr>
      </p:sp>
      <p:sp>
        <p:nvSpPr>
          <p:cNvPr id="66563"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42610702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69D1C6C3-50F6-4ED7-A584-6A8A7B7BBDBB}" type="slidenum">
              <a:rPr lang="zh-CN" altLang="en-GB"/>
              <a:pPr/>
              <a:t>23</a:t>
            </a:fld>
            <a:endParaRPr lang="en-GB" altLang="zh-CN"/>
          </a:p>
        </p:txBody>
      </p:sp>
      <p:sp>
        <p:nvSpPr>
          <p:cNvPr id="68610" name="Rectangle 2"/>
          <p:cNvSpPr txBox="1">
            <a:spLocks noGrp="1" noRot="1" noChangeAspect="1" noChangeArrowheads="1" noTextEdit="1"/>
          </p:cNvSpPr>
          <p:nvPr>
            <p:ph type="sldImg"/>
          </p:nvPr>
        </p:nvSpPr>
        <p:spPr>
          <a:xfrm>
            <a:off x="950913" y="746125"/>
            <a:ext cx="4906962" cy="3679825"/>
          </a:xfrm>
        </p:spPr>
      </p:sp>
      <p:sp>
        <p:nvSpPr>
          <p:cNvPr id="68611" name="Text Box 3"/>
          <p:cNvSpPr txBox="1">
            <a:spLocks noGrp="1" noChangeArrowheads="1"/>
          </p:cNvSpPr>
          <p:nvPr>
            <p:ph type="body" idx="1"/>
          </p:nvPr>
        </p:nvSpPr>
        <p:spPr>
          <a:xfrm>
            <a:off x="681038" y="4665663"/>
            <a:ext cx="5448300" cy="4416425"/>
          </a:xfrm>
          <a:ln/>
        </p:spPr>
        <p:txBody>
          <a:bodyPr wrap="none" anchor="ctr"/>
          <a:lstStyle/>
          <a:p>
            <a:pPr eaLnBrk="1">
              <a:lnSpc>
                <a:spcPct val="95000"/>
              </a:lnSpc>
              <a:spcBef>
                <a:spcPct val="0"/>
              </a:spcBef>
            </a:pPr>
            <a:r>
              <a:rPr lang="zh-CN" altLang="en-US" dirty="0"/>
              <a:t> </a:t>
            </a:r>
            <a:r>
              <a:rPr lang="en-US" altLang="zh-CN" dirty="0"/>
              <a:t>STM</a:t>
            </a:r>
            <a:r>
              <a:rPr lang="zh-CN" altLang="en-US" dirty="0"/>
              <a:t>的工作原理就如同一根唱针扫过一张唱片，是把非常细小的针尖（针尖最尖端只有一个原子）和被研究物质的表面作为两个电极，当样品表面跟针尖的距离非常接近时（一般小于</a:t>
            </a:r>
            <a:r>
              <a:rPr lang="en-US" altLang="zh-CN" dirty="0"/>
              <a:t>1</a:t>
            </a:r>
            <a:r>
              <a:rPr lang="zh-CN" altLang="en-US" dirty="0"/>
              <a:t>个纳米，</a:t>
            </a:r>
            <a:r>
              <a:rPr lang="en-US" altLang="zh-CN" dirty="0"/>
              <a:t>l</a:t>
            </a:r>
            <a:r>
              <a:rPr lang="zh-CN" altLang="en-US" dirty="0"/>
              <a:t>纳米</a:t>
            </a:r>
            <a:r>
              <a:rPr lang="en-US" altLang="zh-CN" dirty="0"/>
              <a:t>=10-9</a:t>
            </a:r>
            <a:r>
              <a:rPr lang="zh-CN" altLang="en-US" dirty="0"/>
              <a:t>米</a:t>
            </a:r>
            <a:r>
              <a:rPr lang="en-US" altLang="zh-CN" dirty="0"/>
              <a:t>=10</a:t>
            </a:r>
            <a:r>
              <a:rPr lang="zh-CN" altLang="en-US" dirty="0"/>
              <a:t>埃），在外加电场的作用下，电子即会穿过两个电极之间的绝缘层（一般为空气或液体之类）流向另一个电极，这种现象在量子力学上被称为隧道效应，产生的电流则称为隧道电流。隧道电流的强度对针尖与样品表面的距离非常敏感，通过电子反馈回路可以控制隧道电流不变，再通过电子计算机系统控制针尖在样品表面扫描，针尖在样品表面扫描运动的轨迹可以直接在计算机屏幕或者记录纸上显示出来。这样，就获得了样品表面状态密度分布或者原子排列的图像。</a:t>
            </a:r>
            <a:r>
              <a:rPr lang="zh-CN" altLang="en-GB" b="1" dirty="0">
                <a:solidFill>
                  <a:schemeClr val="tx1"/>
                </a:solidFill>
              </a:rPr>
              <a:t>扫描隧道显微镜在低温下（</a:t>
            </a:r>
            <a:r>
              <a:rPr lang="en-GB" altLang="zh-CN" b="1" dirty="0">
                <a:solidFill>
                  <a:schemeClr val="tx1"/>
                </a:solidFill>
              </a:rPr>
              <a:t>4K</a:t>
            </a:r>
            <a:r>
              <a:rPr lang="zh-CN" altLang="en-GB" b="1" dirty="0">
                <a:solidFill>
                  <a:schemeClr val="tx1"/>
                </a:solidFill>
              </a:rPr>
              <a:t>）可以利用探针尖端精确操扫描隧道显微镜操纵原子，因此它在纳米科技中既是重要的测量工具又是加工工具。 </a:t>
            </a:r>
            <a:r>
              <a:rPr lang="en-US" altLang="zh-CN" dirty="0"/>
              <a:t>1988</a:t>
            </a:r>
            <a:r>
              <a:rPr lang="zh-CN" altLang="en-US" dirty="0"/>
              <a:t>年</a:t>
            </a:r>
            <a:r>
              <a:rPr lang="en-US" altLang="zh-CN" dirty="0"/>
              <a:t>4</a:t>
            </a:r>
            <a:r>
              <a:rPr lang="zh-CN" altLang="en-US" dirty="0"/>
              <a:t>月</a:t>
            </a:r>
            <a:r>
              <a:rPr lang="en-US" altLang="zh-CN" dirty="0"/>
              <a:t>12</a:t>
            </a:r>
            <a:r>
              <a:rPr lang="zh-CN" altLang="en-US" dirty="0"/>
              <a:t>日</a:t>
            </a:r>
            <a:r>
              <a:rPr lang="en-US" altLang="zh-CN" dirty="0"/>
              <a:t>17</a:t>
            </a:r>
            <a:r>
              <a:rPr lang="zh-CN" altLang="en-US" dirty="0"/>
              <a:t>时</a:t>
            </a:r>
            <a:r>
              <a:rPr lang="en-US" altLang="zh-CN" dirty="0"/>
              <a:t>12</a:t>
            </a:r>
            <a:r>
              <a:rPr lang="zh-CN" altLang="en-US" dirty="0"/>
              <a:t>分，中国第一台由计算机控制、达到原子级高分辨率的扫描隧道显微镜在中国科学院化学所，由副研究员白春礼带领的研究组研制成功。 </a:t>
            </a:r>
            <a:endParaRPr lang="zh-CN" altLang="en-US" b="1" dirty="0">
              <a:solidFill>
                <a:schemeClr val="tx1"/>
              </a:solidFill>
            </a:endParaRPr>
          </a:p>
          <a:p>
            <a:endParaRPr lang="zh-CN" altLang="en-US" dirty="0"/>
          </a:p>
        </p:txBody>
      </p:sp>
    </p:spTree>
    <p:extLst>
      <p:ext uri="{BB962C8B-B14F-4D97-AF65-F5344CB8AC3E}">
        <p14:creationId xmlns:p14="http://schemas.microsoft.com/office/powerpoint/2010/main" val="178548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dirty="0" smtClean="0">
                <a:solidFill>
                  <a:srgbClr val="000000"/>
                </a:solidFill>
                <a:effectLst/>
                <a:latin typeface="Times New Roman" pitchFamily="18" charset="0"/>
                <a:ea typeface="+mn-ea"/>
                <a:cs typeface="+mn-cs"/>
                <a:hlinkClick r:id="rId3"/>
              </a:rPr>
              <a:t>海森伯</a:t>
            </a:r>
            <a:r>
              <a:rPr lang="zh-CN" altLang="en-US" sz="1200" b="0" i="0" kern="1200" dirty="0" smtClean="0">
                <a:solidFill>
                  <a:srgbClr val="000000"/>
                </a:solidFill>
                <a:effectLst/>
                <a:latin typeface="Times New Roman" pitchFamily="18" charset="0"/>
                <a:ea typeface="+mn-ea"/>
                <a:cs typeface="+mn-cs"/>
              </a:rPr>
              <a:t>测不准原理是通过一些实验来论证的。设想用一个</a:t>
            </a:r>
            <a:r>
              <a:rPr lang="en-US" altLang="zh-CN" sz="1200" b="0" i="0" u="none" strike="noStrike" kern="1200" dirty="0" smtClean="0">
                <a:solidFill>
                  <a:srgbClr val="000000"/>
                </a:solidFill>
                <a:effectLst/>
                <a:latin typeface="Times New Roman" pitchFamily="18" charset="0"/>
                <a:ea typeface="+mn-ea"/>
                <a:cs typeface="+mn-cs"/>
                <a:hlinkClick r:id="rId4"/>
              </a:rPr>
              <a:t>γ</a:t>
            </a:r>
            <a:r>
              <a:rPr lang="zh-CN" altLang="en-US" sz="1200" b="0" i="0" u="none" strike="noStrike" kern="1200" dirty="0" smtClean="0">
                <a:solidFill>
                  <a:srgbClr val="000000"/>
                </a:solidFill>
                <a:effectLst/>
                <a:latin typeface="Times New Roman" pitchFamily="18" charset="0"/>
                <a:ea typeface="+mn-ea"/>
                <a:cs typeface="+mn-cs"/>
                <a:hlinkClick r:id="rId4"/>
              </a:rPr>
              <a:t>射线</a:t>
            </a:r>
            <a:r>
              <a:rPr lang="zh-CN" altLang="en-US" sz="1200" b="0" i="0" kern="1200" dirty="0" smtClean="0">
                <a:solidFill>
                  <a:srgbClr val="000000"/>
                </a:solidFill>
                <a:effectLst/>
                <a:latin typeface="Times New Roman" pitchFamily="18" charset="0"/>
                <a:ea typeface="+mn-ea"/>
                <a:cs typeface="+mn-cs"/>
              </a:rPr>
              <a:t>显微镜来观察一个电子的坐标，因为</a:t>
            </a:r>
            <a:r>
              <a:rPr lang="en-US" altLang="zh-CN" sz="1200" b="0" i="0" kern="1200" dirty="0" smtClean="0">
                <a:solidFill>
                  <a:srgbClr val="000000"/>
                </a:solidFill>
                <a:effectLst/>
                <a:latin typeface="Times New Roman" pitchFamily="18" charset="0"/>
                <a:ea typeface="+mn-ea"/>
                <a:cs typeface="+mn-cs"/>
              </a:rPr>
              <a:t>γ</a:t>
            </a:r>
            <a:r>
              <a:rPr lang="zh-CN" altLang="en-US" sz="1200" b="0" i="0" kern="1200" dirty="0" smtClean="0">
                <a:solidFill>
                  <a:srgbClr val="000000"/>
                </a:solidFill>
                <a:effectLst/>
                <a:latin typeface="Times New Roman" pitchFamily="18" charset="0"/>
                <a:ea typeface="+mn-ea"/>
                <a:cs typeface="+mn-cs"/>
              </a:rPr>
              <a:t>射线显微镜的分辨本领受到波长</a:t>
            </a:r>
            <a:r>
              <a:rPr lang="en-US" altLang="zh-CN" sz="1200" b="0" i="0" kern="1200" dirty="0" smtClean="0">
                <a:solidFill>
                  <a:srgbClr val="000000"/>
                </a:solidFill>
                <a:effectLst/>
                <a:latin typeface="Times New Roman" pitchFamily="18" charset="0"/>
                <a:ea typeface="+mn-ea"/>
                <a:cs typeface="+mn-cs"/>
              </a:rPr>
              <a:t>λ</a:t>
            </a:r>
            <a:r>
              <a:rPr lang="zh-CN" altLang="en-US" sz="1200" b="0" i="0" kern="1200" dirty="0" smtClean="0">
                <a:solidFill>
                  <a:srgbClr val="000000"/>
                </a:solidFill>
                <a:effectLst/>
                <a:latin typeface="Times New Roman" pitchFamily="18" charset="0"/>
                <a:ea typeface="+mn-ea"/>
                <a:cs typeface="+mn-cs"/>
              </a:rPr>
              <a:t>的限制，所用光的波长</a:t>
            </a:r>
            <a:r>
              <a:rPr lang="en-US" altLang="zh-CN" sz="1200" b="0" i="0" kern="1200" dirty="0" smtClean="0">
                <a:solidFill>
                  <a:srgbClr val="000000"/>
                </a:solidFill>
                <a:effectLst/>
                <a:latin typeface="Times New Roman" pitchFamily="18" charset="0"/>
                <a:ea typeface="+mn-ea"/>
                <a:cs typeface="+mn-cs"/>
              </a:rPr>
              <a:t>λ</a:t>
            </a:r>
            <a:r>
              <a:rPr lang="zh-CN" altLang="en-US" sz="1200" b="0" i="0" kern="1200" dirty="0" smtClean="0">
                <a:solidFill>
                  <a:srgbClr val="000000"/>
                </a:solidFill>
                <a:effectLst/>
                <a:latin typeface="Times New Roman" pitchFamily="18" charset="0"/>
                <a:ea typeface="+mn-ea"/>
                <a:cs typeface="+mn-cs"/>
              </a:rPr>
              <a:t>越短，</a:t>
            </a:r>
            <a:r>
              <a:rPr lang="zh-CN" altLang="en-US" sz="1200" b="0" i="0" u="none" strike="noStrike" kern="1200" dirty="0" smtClean="0">
                <a:solidFill>
                  <a:srgbClr val="000000"/>
                </a:solidFill>
                <a:effectLst/>
                <a:latin typeface="Times New Roman" pitchFamily="18" charset="0"/>
                <a:ea typeface="+mn-ea"/>
                <a:cs typeface="+mn-cs"/>
                <a:hlinkClick r:id="rId5"/>
              </a:rPr>
              <a:t>显微镜</a:t>
            </a:r>
            <a:r>
              <a:rPr lang="zh-CN" altLang="en-US" sz="1200" b="0" i="0" kern="1200" dirty="0" smtClean="0">
                <a:solidFill>
                  <a:srgbClr val="000000"/>
                </a:solidFill>
                <a:effectLst/>
                <a:latin typeface="Times New Roman" pitchFamily="18" charset="0"/>
                <a:ea typeface="+mn-ea"/>
                <a:cs typeface="+mn-cs"/>
              </a:rPr>
              <a:t>的分辨率越高，从而测定电子坐标不确定的程度△</a:t>
            </a:r>
            <a:r>
              <a:rPr lang="en-US" altLang="zh-CN" sz="1200" b="0" i="0" kern="1200" dirty="0" smtClean="0">
                <a:solidFill>
                  <a:srgbClr val="000000"/>
                </a:solidFill>
                <a:effectLst/>
                <a:latin typeface="Times New Roman" pitchFamily="18" charset="0"/>
                <a:ea typeface="+mn-ea"/>
                <a:cs typeface="+mn-cs"/>
              </a:rPr>
              <a:t>q</a:t>
            </a:r>
            <a:r>
              <a:rPr lang="zh-CN" altLang="en-US" sz="1200" b="0" i="0" kern="1200" dirty="0" smtClean="0">
                <a:solidFill>
                  <a:srgbClr val="000000"/>
                </a:solidFill>
                <a:effectLst/>
                <a:latin typeface="Times New Roman" pitchFamily="18" charset="0"/>
                <a:ea typeface="+mn-ea"/>
                <a:cs typeface="+mn-cs"/>
              </a:rPr>
              <a:t>就越小，所以△</a:t>
            </a:r>
            <a:r>
              <a:rPr lang="en-US" altLang="zh-CN" sz="1200" b="0" i="0" kern="1200" dirty="0" err="1" smtClean="0">
                <a:solidFill>
                  <a:srgbClr val="000000"/>
                </a:solidFill>
                <a:effectLst/>
                <a:latin typeface="Times New Roman" pitchFamily="18" charset="0"/>
                <a:ea typeface="+mn-ea"/>
                <a:cs typeface="+mn-cs"/>
              </a:rPr>
              <a:t>q∝λ</a:t>
            </a:r>
            <a:r>
              <a:rPr lang="zh-CN" altLang="en-US" sz="1200" b="0" i="0" kern="1200" dirty="0" smtClean="0">
                <a:solidFill>
                  <a:srgbClr val="000000"/>
                </a:solidFill>
                <a:effectLst/>
                <a:latin typeface="Times New Roman" pitchFamily="18" charset="0"/>
                <a:ea typeface="+mn-ea"/>
                <a:cs typeface="+mn-cs"/>
              </a:rPr>
              <a:t>。但另一方面，光照射到电子，可以看成是光量子和电子的碰撞，波长</a:t>
            </a:r>
            <a:r>
              <a:rPr lang="en-US" altLang="zh-CN" sz="1200" b="0" i="0" kern="1200" dirty="0" smtClean="0">
                <a:solidFill>
                  <a:srgbClr val="000000"/>
                </a:solidFill>
                <a:effectLst/>
                <a:latin typeface="Times New Roman" pitchFamily="18" charset="0"/>
                <a:ea typeface="+mn-ea"/>
                <a:cs typeface="+mn-cs"/>
              </a:rPr>
              <a:t>λ</a:t>
            </a:r>
            <a:r>
              <a:rPr lang="zh-CN" altLang="en-US" sz="1200" b="0" i="0" kern="1200" dirty="0" smtClean="0">
                <a:solidFill>
                  <a:srgbClr val="000000"/>
                </a:solidFill>
                <a:effectLst/>
                <a:latin typeface="Times New Roman" pitchFamily="18" charset="0"/>
                <a:ea typeface="+mn-ea"/>
                <a:cs typeface="+mn-cs"/>
              </a:rPr>
              <a:t>越短，光量子的动量就越大，所以有△</a:t>
            </a:r>
            <a:r>
              <a:rPr lang="en-US" altLang="zh-CN" sz="1200" b="0" i="0" kern="1200" dirty="0" smtClean="0">
                <a:solidFill>
                  <a:srgbClr val="000000"/>
                </a:solidFill>
                <a:effectLst/>
                <a:latin typeface="Times New Roman" pitchFamily="18" charset="0"/>
                <a:ea typeface="+mn-ea"/>
                <a:cs typeface="+mn-cs"/>
              </a:rPr>
              <a:t>q∝1/λ</a:t>
            </a:r>
            <a:r>
              <a:rPr lang="zh-CN" altLang="en-US" sz="1200" b="0" i="0" kern="1200" dirty="0" smtClean="0">
                <a:solidFill>
                  <a:srgbClr val="000000"/>
                </a:solidFill>
                <a:effectLst/>
                <a:latin typeface="Times New Roman" pitchFamily="18" charset="0"/>
                <a:ea typeface="+mn-ea"/>
                <a:cs typeface="+mn-cs"/>
              </a:rPr>
              <a:t>。再比如，用将光照到一个粒子上的方式来测量一个粒子的位置和速度，一部分光波被此粒子散射开来，由此指明其位置。但人们不可能将粒子的位置确定到比光的两个波峰之间的距离更小的程度，所以为了精确测定粒子的位置，必须用短波长的光。但</a:t>
            </a:r>
            <a:r>
              <a:rPr lang="zh-CN" altLang="en-US" sz="1200" b="0" i="0" u="none" strike="noStrike" kern="1200" dirty="0" smtClean="0">
                <a:solidFill>
                  <a:srgbClr val="000000"/>
                </a:solidFill>
                <a:effectLst/>
                <a:latin typeface="Times New Roman" pitchFamily="18" charset="0"/>
                <a:ea typeface="+mn-ea"/>
                <a:cs typeface="+mn-cs"/>
                <a:hlinkClick r:id="rId6"/>
              </a:rPr>
              <a:t>普朗克</a:t>
            </a:r>
            <a:r>
              <a:rPr lang="zh-CN" altLang="en-US" sz="1200" b="0" i="0" kern="1200" dirty="0" smtClean="0">
                <a:solidFill>
                  <a:srgbClr val="000000"/>
                </a:solidFill>
                <a:effectLst/>
                <a:latin typeface="Times New Roman" pitchFamily="18" charset="0"/>
                <a:ea typeface="+mn-ea"/>
                <a:cs typeface="+mn-cs"/>
              </a:rPr>
              <a:t>的量子假设，人们不能用任意小量的光：人们至少要用一个光量子。这量子会扰动粒子，并以一种不能预见的方式改变粒子的速度。所以，位置要测得越准确，所需波长就要越短，单个量子的能量就越大，这样粒子的速度就被扰动得更厉害。换言之，对粒子的位置测得越准确，对粒子的速度的测量就越不准确，反之亦然。经过一番推理计算，海森伯得出：△</a:t>
            </a:r>
            <a:r>
              <a:rPr lang="en-US" altLang="zh-CN" sz="1200" b="0" i="0" kern="1200" dirty="0" err="1" smtClean="0">
                <a:solidFill>
                  <a:srgbClr val="000000"/>
                </a:solidFill>
                <a:effectLst/>
                <a:latin typeface="Times New Roman" pitchFamily="18" charset="0"/>
                <a:ea typeface="+mn-ea"/>
                <a:cs typeface="+mn-cs"/>
              </a:rPr>
              <a:t>q△p≥h</a:t>
            </a:r>
            <a:r>
              <a:rPr lang="en-US" altLang="zh-CN" sz="1200" b="0" i="0" kern="1200" dirty="0" smtClean="0">
                <a:solidFill>
                  <a:srgbClr val="000000"/>
                </a:solidFill>
                <a:effectLst/>
                <a:latin typeface="Times New Roman" pitchFamily="18" charset="0"/>
                <a:ea typeface="+mn-ea"/>
                <a:cs typeface="+mn-cs"/>
              </a:rPr>
              <a:t>/2π</a:t>
            </a:r>
            <a:r>
              <a:rPr lang="zh-CN" altLang="en-US" sz="1200" b="0" i="0" kern="1200" dirty="0" smtClean="0">
                <a:solidFill>
                  <a:srgbClr val="000000"/>
                </a:solidFill>
                <a:effectLst/>
                <a:latin typeface="Times New Roman" pitchFamily="18" charset="0"/>
                <a:ea typeface="+mn-ea"/>
                <a:cs typeface="+mn-cs"/>
              </a:rPr>
              <a:t>。</a:t>
            </a:r>
            <a:endParaRPr lang="zh-CN" altLang="en-US" dirty="0"/>
          </a:p>
        </p:txBody>
      </p:sp>
      <p:sp>
        <p:nvSpPr>
          <p:cNvPr id="4" name="灯片编号占位符 3"/>
          <p:cNvSpPr>
            <a:spLocks noGrp="1"/>
          </p:cNvSpPr>
          <p:nvPr>
            <p:ph type="sldNum" idx="10"/>
          </p:nvPr>
        </p:nvSpPr>
        <p:spPr/>
        <p:txBody>
          <a:bodyPr/>
          <a:lstStyle/>
          <a:p>
            <a:fld id="{12B3969B-C3DD-46A7-A3D9-E075082F2568}" type="slidenum">
              <a:rPr lang="zh-CN" altLang="en-GB" smtClean="0"/>
              <a:pPr/>
              <a:t>3</a:t>
            </a:fld>
            <a:endParaRPr lang="en-GB" altLang="zh-CN"/>
          </a:p>
        </p:txBody>
      </p:sp>
    </p:spTree>
    <p:extLst>
      <p:ext uri="{BB962C8B-B14F-4D97-AF65-F5344CB8AC3E}">
        <p14:creationId xmlns:p14="http://schemas.microsoft.com/office/powerpoint/2010/main" val="12407386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3C84BDE5-06EE-4879-9BE1-23A0D181DBF5}" type="slidenum">
              <a:rPr lang="zh-CN" altLang="en-GB"/>
              <a:pPr/>
              <a:t>26</a:t>
            </a:fld>
            <a:endParaRPr lang="en-GB" altLang="zh-CN"/>
          </a:p>
        </p:txBody>
      </p:sp>
      <p:sp>
        <p:nvSpPr>
          <p:cNvPr id="70658" name="Rectangle 2"/>
          <p:cNvSpPr txBox="1">
            <a:spLocks noGrp="1" noRot="1" noChangeAspect="1" noChangeArrowheads="1" noTextEdit="1"/>
          </p:cNvSpPr>
          <p:nvPr>
            <p:ph type="sldImg"/>
          </p:nvPr>
        </p:nvSpPr>
        <p:spPr>
          <a:xfrm>
            <a:off x="950913" y="746125"/>
            <a:ext cx="4906962" cy="3679825"/>
          </a:xfrm>
        </p:spPr>
      </p:sp>
      <p:sp>
        <p:nvSpPr>
          <p:cNvPr id="70659"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3876914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rgbClr val="000000"/>
                </a:solidFill>
                <a:effectLst/>
                <a:latin typeface="Times New Roman" pitchFamily="18" charset="0"/>
                <a:ea typeface="+mn-ea"/>
                <a:cs typeface="+mn-cs"/>
              </a:rPr>
              <a:t>波和粒子在同一现象中是排他和互斥的，但它们在更高层次上统一。互补原理起因于实验仪器与被观测物体的相互影响。 经典物理中，仪器与物体的相互作用可以通过对实验条件的改进而减少，或者通过更细致的理论分析后被补偿掉，在理论上这种相互作用如此微小因而完全可以被忽略掉。因此，我们可以用同一个仪器去测量物体的不同性质，在此过程中不会对物体产生影响，我们把这些性质加起来就可以得到关于物体完整而统一的描述。 但是在微观领域里，仪器与物体的相互作用在原则上是不可避免、不可控制、也不可被忽略的。在理论上我们也无法区分出测量结果中仪器与物体相互作用的部分，我们在测量物体一个性质的时候，就会无法避免的对物体产生不可逆转的影响，因此不能用同一个实验去测量物体所有的性质，不同的实验也就可能得出互相矛盾的结果，这些结果无法放到一个统一的物理图景中，只有用互补原理这个更宽广的思维框架将这些互相矛盾的性质结合起来，才能去完整描述微观现象。</a:t>
            </a:r>
            <a:endParaRPr lang="zh-CN" altLang="en-US" dirty="0"/>
          </a:p>
        </p:txBody>
      </p:sp>
      <p:sp>
        <p:nvSpPr>
          <p:cNvPr id="4" name="灯片编号占位符 3"/>
          <p:cNvSpPr>
            <a:spLocks noGrp="1"/>
          </p:cNvSpPr>
          <p:nvPr>
            <p:ph type="sldNum" idx="10"/>
          </p:nvPr>
        </p:nvSpPr>
        <p:spPr/>
        <p:txBody>
          <a:bodyPr/>
          <a:lstStyle/>
          <a:p>
            <a:fld id="{12B3969B-C3DD-46A7-A3D9-E075082F2568}" type="slidenum">
              <a:rPr lang="zh-CN" altLang="en-GB" smtClean="0"/>
              <a:pPr/>
              <a:t>5</a:t>
            </a:fld>
            <a:endParaRPr lang="en-GB" altLang="zh-CN"/>
          </a:p>
        </p:txBody>
      </p:sp>
    </p:spTree>
    <p:extLst>
      <p:ext uri="{BB962C8B-B14F-4D97-AF65-F5344CB8AC3E}">
        <p14:creationId xmlns:p14="http://schemas.microsoft.com/office/powerpoint/2010/main" val="1686969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smtClean="0">
                <a:solidFill>
                  <a:srgbClr val="000000"/>
                </a:solidFill>
                <a:latin typeface="Times New Roman" pitchFamily="18" charset="0"/>
                <a:ea typeface="+mn-ea"/>
                <a:cs typeface="+mn-cs"/>
              </a:rPr>
              <a:t>就是说，看一块白色的硬石块只能看到它的白色而不能感受到它的坚硬；用手抚摸它只能感受到它的坚硬却摸不出它的颜色。只有综合调用各种感官才能全面的感知。 </a:t>
            </a:r>
          </a:p>
          <a:p>
            <a:r>
              <a:rPr lang="zh-CN" altLang="en-US" sz="1200" kern="1200" dirty="0" smtClean="0">
                <a:solidFill>
                  <a:srgbClr val="000000"/>
                </a:solidFill>
                <a:latin typeface="Times New Roman" pitchFamily="18" charset="0"/>
                <a:ea typeface="+mn-ea"/>
                <a:cs typeface="+mn-cs"/>
              </a:rPr>
              <a:t>互补原理的提出，使我们的认识论有了进一步的推广，指出了经典认识论只是在一定条件下才适用。 在经典认识论中，我们认为：客体的属性、规律与主体无关，与主体所采取的观测方法也无关，主体可以在客体之外去认识客体，同时不对客体产生影响，主客体之间不存在不可分离的联系。 由互补原理引出的认识论指出：单独说客体的属性、规律是没有意义的，必须同时说明主体的情况与其采取的观测方式，主体对客体的认识必须通过对客体施加影响来实现，因此，主客体之间存在着不可分离的联系。但是在一定条件下主体对客体的影响可以忽略，这时经典认识论就是适用的。 </a:t>
            </a:r>
            <a:endParaRPr lang="zh-CN" altLang="en-US" dirty="0"/>
          </a:p>
        </p:txBody>
      </p:sp>
      <p:sp>
        <p:nvSpPr>
          <p:cNvPr id="4" name="灯片编号占位符 3"/>
          <p:cNvSpPr>
            <a:spLocks noGrp="1"/>
          </p:cNvSpPr>
          <p:nvPr>
            <p:ph type="sldNum" idx="10"/>
          </p:nvPr>
        </p:nvSpPr>
        <p:spPr/>
        <p:txBody>
          <a:bodyPr/>
          <a:lstStyle/>
          <a:p>
            <a:fld id="{12B3969B-C3DD-46A7-A3D9-E075082F2568}" type="slidenum">
              <a:rPr lang="zh-CN" altLang="en-GB" smtClean="0"/>
              <a:pPr/>
              <a:t>6</a:t>
            </a:fld>
            <a:endParaRPr lang="en-GB" altLang="zh-CN"/>
          </a:p>
        </p:txBody>
      </p:sp>
    </p:spTree>
    <p:extLst>
      <p:ext uri="{BB962C8B-B14F-4D97-AF65-F5344CB8AC3E}">
        <p14:creationId xmlns:p14="http://schemas.microsoft.com/office/powerpoint/2010/main" val="2555162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E9EB4D53-BB84-4385-8075-0FF55F542FF0}" type="slidenum">
              <a:rPr lang="zh-CN" altLang="en-GB"/>
              <a:pPr/>
              <a:t>7</a:t>
            </a:fld>
            <a:endParaRPr lang="en-GB" altLang="zh-CN"/>
          </a:p>
        </p:txBody>
      </p:sp>
      <p:sp>
        <p:nvSpPr>
          <p:cNvPr id="8193" name="Rectangle 1"/>
          <p:cNvSpPr txBox="1">
            <a:spLocks noGrp="1" noRot="1" noChangeAspect="1" noChangeArrowheads="1"/>
          </p:cNvSpPr>
          <p:nvPr>
            <p:ph type="sldImg"/>
          </p:nvPr>
        </p:nvSpPr>
        <p:spPr bwMode="auto">
          <a:xfrm>
            <a:off x="950913" y="746125"/>
            <a:ext cx="4906962" cy="367982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p:cNvSpPr txBox="1">
            <a:spLocks noGrp="1" noChangeArrowheads="1"/>
          </p:cNvSpPr>
          <p:nvPr>
            <p:ph type="body" idx="1"/>
          </p:nvPr>
        </p:nvSpPr>
        <p:spPr bwMode="auto">
          <a:xfrm>
            <a:off x="681038" y="4665663"/>
            <a:ext cx="5448300" cy="44164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83357" tIns="41678" rIns="83357" bIns="41678" anchor="ctr"/>
          <a:lstStyle/>
          <a:p>
            <a:endParaRPr lang="zh-CN" altLang="en-US"/>
          </a:p>
        </p:txBody>
      </p:sp>
    </p:spTree>
    <p:extLst>
      <p:ext uri="{BB962C8B-B14F-4D97-AF65-F5344CB8AC3E}">
        <p14:creationId xmlns:p14="http://schemas.microsoft.com/office/powerpoint/2010/main" val="2973180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9B938CE5-3AFD-4952-A9A1-28989001FAE2}" type="slidenum">
              <a:rPr lang="zh-CN" altLang="en-GB"/>
              <a:pPr/>
              <a:t>10</a:t>
            </a:fld>
            <a:endParaRPr lang="en-GB" altLang="zh-CN"/>
          </a:p>
        </p:txBody>
      </p:sp>
      <p:sp>
        <p:nvSpPr>
          <p:cNvPr id="41986" name="Rectangle 2"/>
          <p:cNvSpPr txBox="1">
            <a:spLocks noGrp="1" noRot="1" noChangeAspect="1" noChangeArrowheads="1" noTextEdit="1"/>
          </p:cNvSpPr>
          <p:nvPr>
            <p:ph type="sldImg"/>
          </p:nvPr>
        </p:nvSpPr>
        <p:spPr>
          <a:xfrm>
            <a:off x="950913" y="746125"/>
            <a:ext cx="4906962" cy="3679825"/>
          </a:xfrm>
        </p:spPr>
      </p:sp>
      <p:sp>
        <p:nvSpPr>
          <p:cNvPr id="41987"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471187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ADF4D595-DCA0-441D-8596-DE51509621D9}" type="slidenum">
              <a:rPr lang="zh-CN" altLang="en-GB"/>
              <a:pPr/>
              <a:t>11</a:t>
            </a:fld>
            <a:endParaRPr lang="en-GB" altLang="zh-CN"/>
          </a:p>
        </p:txBody>
      </p:sp>
      <p:sp>
        <p:nvSpPr>
          <p:cNvPr id="44034" name="Rectangle 2"/>
          <p:cNvSpPr txBox="1">
            <a:spLocks noGrp="1" noRot="1" noChangeAspect="1" noChangeArrowheads="1" noTextEdit="1"/>
          </p:cNvSpPr>
          <p:nvPr>
            <p:ph type="sldImg"/>
          </p:nvPr>
        </p:nvSpPr>
        <p:spPr>
          <a:xfrm>
            <a:off x="950913" y="746125"/>
            <a:ext cx="4906962" cy="3679825"/>
          </a:xfrm>
        </p:spPr>
      </p:sp>
      <p:sp>
        <p:nvSpPr>
          <p:cNvPr id="44035"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562429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D46BB38-0A75-46D8-83DF-FD06B410AA01}" type="slidenum">
              <a:rPr lang="zh-CN" altLang="en-GB"/>
              <a:pPr/>
              <a:t>12</a:t>
            </a:fld>
            <a:endParaRPr lang="en-GB" altLang="zh-CN"/>
          </a:p>
        </p:txBody>
      </p:sp>
      <p:sp>
        <p:nvSpPr>
          <p:cNvPr id="46082" name="Rectangle 2"/>
          <p:cNvSpPr txBox="1">
            <a:spLocks noGrp="1" noRot="1" noChangeAspect="1" noChangeArrowheads="1" noTextEdit="1"/>
          </p:cNvSpPr>
          <p:nvPr>
            <p:ph type="sldImg"/>
          </p:nvPr>
        </p:nvSpPr>
        <p:spPr>
          <a:xfrm>
            <a:off x="950913" y="746125"/>
            <a:ext cx="4906962" cy="3679825"/>
          </a:xfrm>
        </p:spPr>
      </p:sp>
      <p:sp>
        <p:nvSpPr>
          <p:cNvPr id="46083"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3359645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9"/>
          <p:cNvSpPr>
            <a:spLocks noGrp="1" noChangeArrowheads="1"/>
          </p:cNvSpPr>
          <p:nvPr>
            <p:ph type="sldNum"/>
          </p:nvPr>
        </p:nvSpPr>
        <p:spPr>
          <a:ln/>
        </p:spPr>
        <p:txBody>
          <a:bodyPr/>
          <a:lstStyle/>
          <a:p>
            <a:fld id="{C286CD97-8212-41D5-BA0A-58647B0D0805}" type="slidenum">
              <a:rPr lang="zh-CN" altLang="en-GB"/>
              <a:pPr/>
              <a:t>13</a:t>
            </a:fld>
            <a:endParaRPr lang="en-GB" altLang="zh-CN"/>
          </a:p>
        </p:txBody>
      </p:sp>
      <p:sp>
        <p:nvSpPr>
          <p:cNvPr id="48130" name="Rectangle 2"/>
          <p:cNvSpPr txBox="1">
            <a:spLocks noGrp="1" noRot="1" noChangeAspect="1" noChangeArrowheads="1" noTextEdit="1"/>
          </p:cNvSpPr>
          <p:nvPr>
            <p:ph type="sldImg"/>
          </p:nvPr>
        </p:nvSpPr>
        <p:spPr>
          <a:xfrm>
            <a:off x="950913" y="746125"/>
            <a:ext cx="4906962" cy="3679825"/>
          </a:xfrm>
        </p:spPr>
      </p:sp>
      <p:sp>
        <p:nvSpPr>
          <p:cNvPr id="48131" name="Rectangle 3"/>
          <p:cNvSpPr txBox="1">
            <a:spLocks noGrp="1" noChangeArrowheads="1"/>
          </p:cNvSpPr>
          <p:nvPr>
            <p:ph type="body" idx="1"/>
          </p:nvPr>
        </p:nvSpPr>
        <p:spPr>
          <a:xfrm>
            <a:off x="681038" y="4665663"/>
            <a:ext cx="5448300" cy="4416425"/>
          </a:xfrm>
          <a:noFill/>
          <a:ln/>
        </p:spPr>
        <p:txBody>
          <a:bodyPr wrap="none" anchor="ctr"/>
          <a:lstStyle/>
          <a:p>
            <a:endParaRPr lang="zh-CN" altLang="en-US"/>
          </a:p>
        </p:txBody>
      </p:sp>
    </p:spTree>
    <p:extLst>
      <p:ext uri="{BB962C8B-B14F-4D97-AF65-F5344CB8AC3E}">
        <p14:creationId xmlns:p14="http://schemas.microsoft.com/office/powerpoint/2010/main" val="473322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95831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245367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11267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4146724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21072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563430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7929830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55778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59311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99895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861453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090667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632874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5776174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18724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99476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4077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26190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875992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151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030792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39166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1030" name="Picture 6"/>
          <p:cNvPicPr>
            <a:picLocks noChangeAspect="1" noChangeArrowheads="1"/>
          </p:cNvPicPr>
          <p:nvPr/>
        </p:nvPicPr>
        <p:blipFill>
          <a:blip r:embed="rId13">
            <a:extLst>
              <a:ext uri="{28A0092B-C50C-407E-A947-70E740481C1C}">
                <a14:useLocalDpi xmlns:a14="http://schemas.microsoft.com/office/drawing/2010/main" val="0"/>
              </a:ext>
            </a:extLst>
          </a:blip>
          <a:srcRect l="7225" t="17181" r="26" b="9898"/>
          <a:stretch>
            <a:fillRect/>
          </a:stretch>
        </p:blipFill>
        <p:spPr bwMode="auto">
          <a:xfrm>
            <a:off x="1258888" y="620713"/>
            <a:ext cx="6840537" cy="4530725"/>
          </a:xfrm>
          <a:prstGeom prst="rect">
            <a:avLst/>
          </a:prstGeom>
          <a:noFill/>
          <a:ln>
            <a:noFill/>
          </a:ln>
          <a:effectLst/>
          <a:extLst>
            <a:ext uri="{909E8E84-426E-40DD-AFC4-6F175D3DCCD1}">
              <a14:hiddenFill xmlns:a14="http://schemas.microsoft.com/office/drawing/2010/main">
                <a:blipFill dpi="0" rotWithShape="0">
                  <a:blip/>
                  <a:srcRect l="7225" t="17181" r="26" b="9898"/>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34" name="Rectangle 10"/>
          <p:cNvSpPr>
            <a:spLocks noChangeArrowheads="1"/>
          </p:cNvSpPr>
          <p:nvPr userDrawn="1"/>
        </p:nvSpPr>
        <p:spPr bwMode="auto">
          <a:xfrm>
            <a:off x="179388" y="115888"/>
            <a:ext cx="8785225" cy="6553200"/>
          </a:xfrm>
          <a:prstGeom prst="rect">
            <a:avLst/>
          </a:prstGeom>
          <a:noFill/>
          <a:ln w="22225"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marL="1143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marL="1600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marL="20574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67625" y="5589588"/>
            <a:ext cx="1152525" cy="9461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5"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79388" y="115888"/>
            <a:ext cx="647700" cy="488950"/>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7" name="Rectangle 9"/>
          <p:cNvSpPr>
            <a:spLocks noChangeArrowheads="1"/>
          </p:cNvSpPr>
          <p:nvPr userDrawn="1"/>
        </p:nvSpPr>
        <p:spPr bwMode="auto">
          <a:xfrm>
            <a:off x="179388" y="115888"/>
            <a:ext cx="8785225" cy="6553200"/>
          </a:xfrm>
          <a:prstGeom prst="rect">
            <a:avLst/>
          </a:prstGeom>
          <a:noFill/>
          <a:ln w="19050" cap="rnd">
            <a:solidFill>
              <a:srgbClr val="008000"/>
            </a:solidFill>
            <a:prstDash val="sysDot"/>
            <a:miter lim="800000"/>
            <a:headEnd/>
            <a:tailEnd/>
          </a:ln>
          <a:effectLst/>
          <a:extLst>
            <a:ext uri="{909E8E84-426E-40DD-AFC4-6F175D3DCCD1}">
              <a14:hiddenFill xmlns:a14="http://schemas.microsoft.com/office/drawing/2010/main">
                <a:solidFill>
                  <a:srgbClr val="00B8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mj-lt"/>
          <a:ea typeface="+mj-ea"/>
          <a:cs typeface="+mj-cs"/>
        </a:defRPr>
      </a:lvl1pPr>
      <a:lvl2pPr marL="742950" indent="-28575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2pPr>
      <a:lvl3pPr marL="1143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3pPr>
      <a:lvl4pPr marL="1600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4pPr>
      <a:lvl5pPr marL="20574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5pPr>
      <a:lvl6pPr marL="25146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6pPr>
      <a:lvl7pPr marL="29718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7pPr>
      <a:lvl8pPr marL="34290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8pPr>
      <a:lvl9pPr marL="3886200" indent="-228600" algn="l" defTabSz="449263" rtl="0" fontAlgn="base" hangingPunct="0">
        <a:lnSpc>
          <a:spcPct val="102000"/>
        </a:lnSpc>
        <a:spcBef>
          <a:spcPct val="0"/>
        </a:spcBef>
        <a:spcAft>
          <a:spcPct val="0"/>
        </a:spcAft>
        <a:buClr>
          <a:srgbClr val="000000"/>
        </a:buClr>
        <a:buSzPct val="100000"/>
        <a:buFont typeface="Times New Roman" pitchFamily="18" charset="0"/>
        <a:defRPr sz="4400">
          <a:solidFill>
            <a:srgbClr val="000000"/>
          </a:solidFill>
          <a:latin typeface="Calibri" pitchFamily="34" charset="0"/>
          <a:ea typeface="宋体" pitchFamily="2" charset="-122"/>
        </a:defRPr>
      </a:lvl9pPr>
    </p:titleStyle>
    <p:bodyStyle>
      <a:lvl1pPr marL="301625" indent="-225425" algn="l" defTabSz="449263" rtl="0" fontAlgn="base" hangingPunct="0">
        <a:lnSpc>
          <a:spcPct val="102000"/>
        </a:lnSpc>
        <a:spcBef>
          <a:spcPct val="0"/>
        </a:spcBef>
        <a:spcAft>
          <a:spcPts val="1000"/>
        </a:spcAft>
        <a:buClr>
          <a:srgbClr val="000000"/>
        </a:buClr>
        <a:buSzPct val="100000"/>
        <a:buFont typeface="Symbol" pitchFamily="18" charset="2"/>
        <a:buChar char=""/>
        <a:defRPr sz="3200">
          <a:solidFill>
            <a:srgbClr val="000000"/>
          </a:solidFill>
          <a:latin typeface="+mn-lt"/>
          <a:ea typeface="+mn-ea"/>
          <a:cs typeface="+mn-cs"/>
        </a:defRPr>
      </a:lvl1pPr>
      <a:lvl2pPr marL="604838" indent="-227013" algn="l" defTabSz="449263" rtl="0" fontAlgn="base" hangingPunct="0">
        <a:lnSpc>
          <a:spcPct val="102000"/>
        </a:lnSpc>
        <a:spcBef>
          <a:spcPct val="0"/>
        </a:spcBef>
        <a:spcAft>
          <a:spcPts val="800"/>
        </a:spcAft>
        <a:buClr>
          <a:srgbClr val="000000"/>
        </a:buClr>
        <a:buSzPct val="75000"/>
        <a:buFont typeface="Symbol" pitchFamily="18" charset="2"/>
        <a:buChar char=""/>
        <a:defRPr sz="2400">
          <a:solidFill>
            <a:srgbClr val="000000"/>
          </a:solidFill>
          <a:latin typeface="+mn-lt"/>
          <a:ea typeface="+mn-ea"/>
        </a:defRPr>
      </a:lvl2pPr>
      <a:lvl3pPr marL="908050" indent="-200025" algn="l" defTabSz="449263" rtl="0" fontAlgn="base" hangingPunct="0">
        <a:lnSpc>
          <a:spcPct val="102000"/>
        </a:lnSpc>
        <a:spcBef>
          <a:spcPct val="0"/>
        </a:spcBef>
        <a:spcAft>
          <a:spcPts val="600"/>
        </a:spcAft>
        <a:buClr>
          <a:srgbClr val="000000"/>
        </a:buClr>
        <a:buSzPct val="100000"/>
        <a:buFont typeface="Symbol" pitchFamily="18" charset="2"/>
        <a:buChar char=""/>
        <a:defRPr sz="2000">
          <a:solidFill>
            <a:srgbClr val="000000"/>
          </a:solidFill>
          <a:latin typeface="+mn-lt"/>
          <a:ea typeface="+mn-ea"/>
        </a:defRPr>
      </a:lvl3pPr>
      <a:lvl4pPr marL="1209675" indent="-149225" algn="l" defTabSz="449263" rtl="0" fontAlgn="base" hangingPunct="0">
        <a:lnSpc>
          <a:spcPct val="102000"/>
        </a:lnSpc>
        <a:spcBef>
          <a:spcPct val="0"/>
        </a:spcBef>
        <a:spcAft>
          <a:spcPts val="413"/>
        </a:spcAft>
        <a:buClr>
          <a:srgbClr val="000000"/>
        </a:buClr>
        <a:buSzPct val="75000"/>
        <a:buFont typeface="Symbol" pitchFamily="18" charset="2"/>
        <a:buChar char=""/>
        <a:defRPr sz="2000">
          <a:solidFill>
            <a:srgbClr val="000000"/>
          </a:solidFill>
          <a:latin typeface="+mn-lt"/>
          <a:ea typeface="+mn-ea"/>
        </a:defRPr>
      </a:lvl4pPr>
      <a:lvl5pPr marL="15128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5pPr>
      <a:lvl6pPr marL="19700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6pPr>
      <a:lvl7pPr marL="24272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7pPr>
      <a:lvl8pPr marL="28844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8pPr>
      <a:lvl9pPr marL="3341688" indent="-149225" algn="l" defTabSz="449263" rtl="0" fontAlgn="base" hangingPunct="0">
        <a:lnSpc>
          <a:spcPct val="95000"/>
        </a:lnSpc>
        <a:spcBef>
          <a:spcPct val="0"/>
        </a:spcBef>
        <a:spcAft>
          <a:spcPts val="213"/>
        </a:spcAft>
        <a:buClr>
          <a:srgbClr val="000000"/>
        </a:buClr>
        <a:buSzPct val="75000"/>
        <a:buFont typeface="StarSymbol" charset="0"/>
        <a:buChar char="»"/>
        <a:defRPr sz="2000">
          <a:solidFill>
            <a:srgbClr val="000000"/>
          </a:solidFill>
          <a:latin typeface="Times New Roman" pitchFamily="18"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24.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image" Target="../media/image26.emf"/><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oleObject" Target="../embeddings/oleObject17.bin"/><Relationship Id="rId5" Type="http://schemas.openxmlformats.org/officeDocument/2006/relationships/image" Target="../media/image25.wmf"/><Relationship Id="rId4" Type="http://schemas.openxmlformats.org/officeDocument/2006/relationships/oleObject" Target="../embeddings/oleObject16.bin"/><Relationship Id="rId9" Type="http://schemas.openxmlformats.org/officeDocument/2006/relationships/image" Target="../media/image27.wmf"/></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notesSlide" Target="../notesSlides/notesSlide8.xml"/><Relationship Id="rId7" Type="http://schemas.openxmlformats.org/officeDocument/2006/relationships/image" Target="../media/image29.wmf"/><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oleObject" Target="../embeddings/oleObject20.bin"/><Relationship Id="rId11" Type="http://schemas.openxmlformats.org/officeDocument/2006/relationships/image" Target="../media/image31.wmf"/><Relationship Id="rId5" Type="http://schemas.openxmlformats.org/officeDocument/2006/relationships/image" Target="../media/image28.wmf"/><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30.wmf"/></Relationships>
</file>

<file path=ppt/slides/_rels/slide13.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notesSlide" Target="../notesSlides/notesSlide9.xml"/><Relationship Id="rId7" Type="http://schemas.openxmlformats.org/officeDocument/2006/relationships/oleObject" Target="../embeddings/oleObject24.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32.wmf"/><Relationship Id="rId5" Type="http://schemas.openxmlformats.org/officeDocument/2006/relationships/oleObject" Target="../embeddings/oleObject23.bin"/><Relationship Id="rId4" Type="http://schemas.openxmlformats.org/officeDocument/2006/relationships/image" Target="../media/image34.jpeg"/></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9.wmf"/><Relationship Id="rId18" Type="http://schemas.openxmlformats.org/officeDocument/2006/relationships/oleObject" Target="../embeddings/oleObject32.bin"/><Relationship Id="rId26" Type="http://schemas.openxmlformats.org/officeDocument/2006/relationships/oleObject" Target="../embeddings/oleObject36.bin"/><Relationship Id="rId3" Type="http://schemas.openxmlformats.org/officeDocument/2006/relationships/notesSlide" Target="../notesSlides/notesSlide10.xml"/><Relationship Id="rId21" Type="http://schemas.openxmlformats.org/officeDocument/2006/relationships/image" Target="../media/image43.wmf"/><Relationship Id="rId7" Type="http://schemas.openxmlformats.org/officeDocument/2006/relationships/image" Target="../media/image36.wmf"/><Relationship Id="rId12" Type="http://schemas.openxmlformats.org/officeDocument/2006/relationships/oleObject" Target="../embeddings/oleObject29.bin"/><Relationship Id="rId17" Type="http://schemas.openxmlformats.org/officeDocument/2006/relationships/image" Target="../media/image41.wmf"/><Relationship Id="rId25" Type="http://schemas.openxmlformats.org/officeDocument/2006/relationships/image" Target="../media/image45.wmf"/><Relationship Id="rId2" Type="http://schemas.openxmlformats.org/officeDocument/2006/relationships/slideLayout" Target="../slideLayouts/slideLayout18.xml"/><Relationship Id="rId16" Type="http://schemas.openxmlformats.org/officeDocument/2006/relationships/oleObject" Target="../embeddings/oleObject31.bin"/><Relationship Id="rId20" Type="http://schemas.openxmlformats.org/officeDocument/2006/relationships/oleObject" Target="../embeddings/oleObject33.bin"/><Relationship Id="rId1" Type="http://schemas.openxmlformats.org/officeDocument/2006/relationships/vmlDrawing" Target="../drawings/vmlDrawing9.vml"/><Relationship Id="rId6" Type="http://schemas.openxmlformats.org/officeDocument/2006/relationships/oleObject" Target="../embeddings/oleObject26.bin"/><Relationship Id="rId11" Type="http://schemas.openxmlformats.org/officeDocument/2006/relationships/image" Target="../media/image38.emf"/><Relationship Id="rId24" Type="http://schemas.openxmlformats.org/officeDocument/2006/relationships/oleObject" Target="../embeddings/oleObject35.bin"/><Relationship Id="rId5" Type="http://schemas.openxmlformats.org/officeDocument/2006/relationships/image" Target="../media/image35.wmf"/><Relationship Id="rId15" Type="http://schemas.openxmlformats.org/officeDocument/2006/relationships/image" Target="../media/image40.wmf"/><Relationship Id="rId23" Type="http://schemas.openxmlformats.org/officeDocument/2006/relationships/image" Target="../media/image44.wmf"/><Relationship Id="rId10" Type="http://schemas.openxmlformats.org/officeDocument/2006/relationships/oleObject" Target="../embeddings/oleObject28.bin"/><Relationship Id="rId19" Type="http://schemas.openxmlformats.org/officeDocument/2006/relationships/image" Target="../media/image42.emf"/><Relationship Id="rId4" Type="http://schemas.openxmlformats.org/officeDocument/2006/relationships/oleObject" Target="../embeddings/oleObject25.bin"/><Relationship Id="rId9" Type="http://schemas.openxmlformats.org/officeDocument/2006/relationships/image" Target="../media/image37.wmf"/><Relationship Id="rId14" Type="http://schemas.openxmlformats.org/officeDocument/2006/relationships/oleObject" Target="../embeddings/oleObject30.bin"/><Relationship Id="rId22" Type="http://schemas.openxmlformats.org/officeDocument/2006/relationships/oleObject" Target="../embeddings/oleObject34.bin"/><Relationship Id="rId27" Type="http://schemas.openxmlformats.org/officeDocument/2006/relationships/image" Target="../media/image46.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39.bin"/><Relationship Id="rId13" Type="http://schemas.openxmlformats.org/officeDocument/2006/relationships/image" Target="../media/image51.wmf"/><Relationship Id="rId18" Type="http://schemas.openxmlformats.org/officeDocument/2006/relationships/oleObject" Target="../embeddings/oleObject44.bin"/><Relationship Id="rId3" Type="http://schemas.openxmlformats.org/officeDocument/2006/relationships/notesSlide" Target="../notesSlides/notesSlide11.xml"/><Relationship Id="rId7" Type="http://schemas.openxmlformats.org/officeDocument/2006/relationships/image" Target="../media/image48.wmf"/><Relationship Id="rId12" Type="http://schemas.openxmlformats.org/officeDocument/2006/relationships/oleObject" Target="../embeddings/oleObject41.bin"/><Relationship Id="rId17" Type="http://schemas.openxmlformats.org/officeDocument/2006/relationships/image" Target="../media/image53.wmf"/><Relationship Id="rId2" Type="http://schemas.openxmlformats.org/officeDocument/2006/relationships/slideLayout" Target="../slideLayouts/slideLayout18.xml"/><Relationship Id="rId16" Type="http://schemas.openxmlformats.org/officeDocument/2006/relationships/oleObject" Target="../embeddings/oleObject43.bin"/><Relationship Id="rId1" Type="http://schemas.openxmlformats.org/officeDocument/2006/relationships/vmlDrawing" Target="../drawings/vmlDrawing10.vml"/><Relationship Id="rId6" Type="http://schemas.openxmlformats.org/officeDocument/2006/relationships/oleObject" Target="../embeddings/oleObject38.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0.bin"/><Relationship Id="rId19" Type="http://schemas.openxmlformats.org/officeDocument/2006/relationships/image" Target="../media/image54.wmf"/><Relationship Id="rId4" Type="http://schemas.openxmlformats.org/officeDocument/2006/relationships/oleObject" Target="../embeddings/oleObject37.bin"/><Relationship Id="rId9" Type="http://schemas.openxmlformats.org/officeDocument/2006/relationships/image" Target="../media/image49.wmf"/><Relationship Id="rId14" Type="http://schemas.openxmlformats.org/officeDocument/2006/relationships/oleObject" Target="../embeddings/oleObject42.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image" Target="../media/image59.wmf"/><Relationship Id="rId18" Type="http://schemas.openxmlformats.org/officeDocument/2006/relationships/oleObject" Target="../embeddings/oleObject52.bin"/><Relationship Id="rId3" Type="http://schemas.openxmlformats.org/officeDocument/2006/relationships/notesSlide" Target="../notesSlides/notesSlide12.xml"/><Relationship Id="rId21" Type="http://schemas.openxmlformats.org/officeDocument/2006/relationships/image" Target="../media/image63.emf"/><Relationship Id="rId7" Type="http://schemas.openxmlformats.org/officeDocument/2006/relationships/image" Target="../media/image56.wmf"/><Relationship Id="rId12" Type="http://schemas.openxmlformats.org/officeDocument/2006/relationships/oleObject" Target="../embeddings/oleObject49.bin"/><Relationship Id="rId17" Type="http://schemas.openxmlformats.org/officeDocument/2006/relationships/image" Target="../media/image61.wmf"/><Relationship Id="rId2" Type="http://schemas.openxmlformats.org/officeDocument/2006/relationships/slideLayout" Target="../slideLayouts/slideLayout18.xml"/><Relationship Id="rId16" Type="http://schemas.openxmlformats.org/officeDocument/2006/relationships/oleObject" Target="../embeddings/oleObject51.bin"/><Relationship Id="rId20" Type="http://schemas.openxmlformats.org/officeDocument/2006/relationships/oleObject" Target="../embeddings/oleObject53.bin"/><Relationship Id="rId1" Type="http://schemas.openxmlformats.org/officeDocument/2006/relationships/vmlDrawing" Target="../drawings/vmlDrawing11.vml"/><Relationship Id="rId6" Type="http://schemas.openxmlformats.org/officeDocument/2006/relationships/oleObject" Target="../embeddings/oleObject46.bin"/><Relationship Id="rId11" Type="http://schemas.openxmlformats.org/officeDocument/2006/relationships/image" Target="../media/image58.wmf"/><Relationship Id="rId5" Type="http://schemas.openxmlformats.org/officeDocument/2006/relationships/image" Target="../media/image55.wmf"/><Relationship Id="rId15" Type="http://schemas.openxmlformats.org/officeDocument/2006/relationships/image" Target="../media/image60.wmf"/><Relationship Id="rId23" Type="http://schemas.openxmlformats.org/officeDocument/2006/relationships/image" Target="../media/image64.wmf"/><Relationship Id="rId10" Type="http://schemas.openxmlformats.org/officeDocument/2006/relationships/oleObject" Target="../embeddings/oleObject48.bin"/><Relationship Id="rId19" Type="http://schemas.openxmlformats.org/officeDocument/2006/relationships/image" Target="../media/image62.wmf"/><Relationship Id="rId4" Type="http://schemas.openxmlformats.org/officeDocument/2006/relationships/oleObject" Target="../embeddings/oleObject45.bin"/><Relationship Id="rId9" Type="http://schemas.openxmlformats.org/officeDocument/2006/relationships/image" Target="../media/image57.wmf"/><Relationship Id="rId14" Type="http://schemas.openxmlformats.org/officeDocument/2006/relationships/oleObject" Target="../embeddings/oleObject50.bin"/><Relationship Id="rId22" Type="http://schemas.openxmlformats.org/officeDocument/2006/relationships/oleObject" Target="../embeddings/oleObject54.bin"/></Relationships>
</file>

<file path=ppt/slides/_rels/slide17.xml.rels><?xml version="1.0" encoding="UTF-8" standalone="yes"?>
<Relationships xmlns="http://schemas.openxmlformats.org/package/2006/relationships"><Relationship Id="rId13" Type="http://schemas.openxmlformats.org/officeDocument/2006/relationships/image" Target="../media/image69.wmf"/><Relationship Id="rId18" Type="http://schemas.openxmlformats.org/officeDocument/2006/relationships/oleObject" Target="../embeddings/oleObject62.bin"/><Relationship Id="rId26" Type="http://schemas.openxmlformats.org/officeDocument/2006/relationships/oleObject" Target="../embeddings/oleObject66.bin"/><Relationship Id="rId3" Type="http://schemas.openxmlformats.org/officeDocument/2006/relationships/notesSlide" Target="../notesSlides/notesSlide13.xml"/><Relationship Id="rId21" Type="http://schemas.openxmlformats.org/officeDocument/2006/relationships/image" Target="../media/image73.wmf"/><Relationship Id="rId34" Type="http://schemas.openxmlformats.org/officeDocument/2006/relationships/oleObject" Target="../embeddings/oleObject70.bin"/><Relationship Id="rId7" Type="http://schemas.openxmlformats.org/officeDocument/2006/relationships/image" Target="../media/image66.wmf"/><Relationship Id="rId12" Type="http://schemas.openxmlformats.org/officeDocument/2006/relationships/oleObject" Target="../embeddings/oleObject59.bin"/><Relationship Id="rId17" Type="http://schemas.openxmlformats.org/officeDocument/2006/relationships/image" Target="../media/image71.wmf"/><Relationship Id="rId25" Type="http://schemas.openxmlformats.org/officeDocument/2006/relationships/image" Target="../media/image58.wmf"/><Relationship Id="rId33" Type="http://schemas.openxmlformats.org/officeDocument/2006/relationships/image" Target="../media/image62.wmf"/><Relationship Id="rId2" Type="http://schemas.openxmlformats.org/officeDocument/2006/relationships/slideLayout" Target="../slideLayouts/slideLayout18.xml"/><Relationship Id="rId16" Type="http://schemas.openxmlformats.org/officeDocument/2006/relationships/oleObject" Target="../embeddings/oleObject61.bin"/><Relationship Id="rId20" Type="http://schemas.openxmlformats.org/officeDocument/2006/relationships/oleObject" Target="../embeddings/oleObject63.bin"/><Relationship Id="rId29" Type="http://schemas.openxmlformats.org/officeDocument/2006/relationships/image" Target="../media/image60.wmf"/><Relationship Id="rId1" Type="http://schemas.openxmlformats.org/officeDocument/2006/relationships/vmlDrawing" Target="../drawings/vmlDrawing12.vml"/><Relationship Id="rId6" Type="http://schemas.openxmlformats.org/officeDocument/2006/relationships/oleObject" Target="../embeddings/oleObject56.bin"/><Relationship Id="rId11" Type="http://schemas.openxmlformats.org/officeDocument/2006/relationships/image" Target="../media/image68.wmf"/><Relationship Id="rId24" Type="http://schemas.openxmlformats.org/officeDocument/2006/relationships/oleObject" Target="../embeddings/oleObject65.bin"/><Relationship Id="rId32" Type="http://schemas.openxmlformats.org/officeDocument/2006/relationships/oleObject" Target="../embeddings/oleObject69.bin"/><Relationship Id="rId5" Type="http://schemas.openxmlformats.org/officeDocument/2006/relationships/image" Target="../media/image65.wmf"/><Relationship Id="rId15" Type="http://schemas.openxmlformats.org/officeDocument/2006/relationships/image" Target="../media/image70.wmf"/><Relationship Id="rId23" Type="http://schemas.openxmlformats.org/officeDocument/2006/relationships/image" Target="../media/image57.wmf"/><Relationship Id="rId28" Type="http://schemas.openxmlformats.org/officeDocument/2006/relationships/oleObject" Target="../embeddings/oleObject67.bin"/><Relationship Id="rId10" Type="http://schemas.openxmlformats.org/officeDocument/2006/relationships/oleObject" Target="../embeddings/oleObject58.bin"/><Relationship Id="rId19" Type="http://schemas.openxmlformats.org/officeDocument/2006/relationships/image" Target="../media/image72.wmf"/><Relationship Id="rId31" Type="http://schemas.openxmlformats.org/officeDocument/2006/relationships/image" Target="../media/image61.wmf"/><Relationship Id="rId4" Type="http://schemas.openxmlformats.org/officeDocument/2006/relationships/oleObject" Target="../embeddings/oleObject55.bin"/><Relationship Id="rId9" Type="http://schemas.openxmlformats.org/officeDocument/2006/relationships/image" Target="../media/image67.wmf"/><Relationship Id="rId14" Type="http://schemas.openxmlformats.org/officeDocument/2006/relationships/oleObject" Target="../embeddings/oleObject60.bin"/><Relationship Id="rId22" Type="http://schemas.openxmlformats.org/officeDocument/2006/relationships/oleObject" Target="../embeddings/oleObject64.bin"/><Relationship Id="rId27" Type="http://schemas.openxmlformats.org/officeDocument/2006/relationships/image" Target="../media/image59.wmf"/><Relationship Id="rId30" Type="http://schemas.openxmlformats.org/officeDocument/2006/relationships/oleObject" Target="../embeddings/oleObject68.bin"/><Relationship Id="rId35" Type="http://schemas.openxmlformats.org/officeDocument/2006/relationships/image" Target="../media/image74.emf"/><Relationship Id="rId8" Type="http://schemas.openxmlformats.org/officeDocument/2006/relationships/oleObject" Target="../embeddings/oleObject5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79.wmf"/><Relationship Id="rId18" Type="http://schemas.openxmlformats.org/officeDocument/2006/relationships/oleObject" Target="../embeddings/oleObject78.bin"/><Relationship Id="rId3" Type="http://schemas.openxmlformats.org/officeDocument/2006/relationships/notesSlide" Target="../notesSlides/notesSlide14.xml"/><Relationship Id="rId21" Type="http://schemas.openxmlformats.org/officeDocument/2006/relationships/image" Target="../media/image83.wmf"/><Relationship Id="rId7" Type="http://schemas.openxmlformats.org/officeDocument/2006/relationships/image" Target="../media/image76.wmf"/><Relationship Id="rId12" Type="http://schemas.openxmlformats.org/officeDocument/2006/relationships/oleObject" Target="../embeddings/oleObject75.bin"/><Relationship Id="rId17" Type="http://schemas.openxmlformats.org/officeDocument/2006/relationships/image" Target="../media/image81.wmf"/><Relationship Id="rId2" Type="http://schemas.openxmlformats.org/officeDocument/2006/relationships/slideLayout" Target="../slideLayouts/slideLayout18.xml"/><Relationship Id="rId16" Type="http://schemas.openxmlformats.org/officeDocument/2006/relationships/oleObject" Target="../embeddings/oleObject77.bin"/><Relationship Id="rId20" Type="http://schemas.openxmlformats.org/officeDocument/2006/relationships/oleObject" Target="../embeddings/oleObject79.bin"/><Relationship Id="rId1" Type="http://schemas.openxmlformats.org/officeDocument/2006/relationships/vmlDrawing" Target="../drawings/vmlDrawing13.vml"/><Relationship Id="rId6" Type="http://schemas.openxmlformats.org/officeDocument/2006/relationships/oleObject" Target="../embeddings/oleObject72.bin"/><Relationship Id="rId11" Type="http://schemas.openxmlformats.org/officeDocument/2006/relationships/image" Target="../media/image78.wmf"/><Relationship Id="rId5" Type="http://schemas.openxmlformats.org/officeDocument/2006/relationships/image" Target="../media/image75.wmf"/><Relationship Id="rId15" Type="http://schemas.openxmlformats.org/officeDocument/2006/relationships/image" Target="../media/image80.wmf"/><Relationship Id="rId23" Type="http://schemas.openxmlformats.org/officeDocument/2006/relationships/image" Target="../media/image84.wmf"/><Relationship Id="rId10" Type="http://schemas.openxmlformats.org/officeDocument/2006/relationships/oleObject" Target="../embeddings/oleObject74.bin"/><Relationship Id="rId19" Type="http://schemas.openxmlformats.org/officeDocument/2006/relationships/image" Target="../media/image82.wmf"/><Relationship Id="rId4" Type="http://schemas.openxmlformats.org/officeDocument/2006/relationships/oleObject" Target="../embeddings/oleObject71.bin"/><Relationship Id="rId9" Type="http://schemas.openxmlformats.org/officeDocument/2006/relationships/image" Target="../media/image77.wmf"/><Relationship Id="rId14" Type="http://schemas.openxmlformats.org/officeDocument/2006/relationships/oleObject" Target="../embeddings/oleObject76.bin"/><Relationship Id="rId22" Type="http://schemas.openxmlformats.org/officeDocument/2006/relationships/oleObject" Target="../embeddings/oleObject80.bin"/></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notesSlide" Target="../notesSlides/notesSlide15.xml"/><Relationship Id="rId7" Type="http://schemas.openxmlformats.org/officeDocument/2006/relationships/image" Target="../media/image86.wmf"/><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82.bin"/><Relationship Id="rId5" Type="http://schemas.openxmlformats.org/officeDocument/2006/relationships/image" Target="../media/image85.wmf"/><Relationship Id="rId4" Type="http://schemas.openxmlformats.org/officeDocument/2006/relationships/oleObject" Target="../embeddings/oleObject81.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5.bin"/><Relationship Id="rId13" Type="http://schemas.openxmlformats.org/officeDocument/2006/relationships/image" Target="../media/image92.wmf"/><Relationship Id="rId3" Type="http://schemas.openxmlformats.org/officeDocument/2006/relationships/notesSlide" Target="../notesSlides/notesSlide16.xml"/><Relationship Id="rId7" Type="http://schemas.openxmlformats.org/officeDocument/2006/relationships/image" Target="../media/image89.wmf"/><Relationship Id="rId12" Type="http://schemas.openxmlformats.org/officeDocument/2006/relationships/oleObject" Target="../embeddings/oleObject87.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oleObject" Target="../embeddings/oleObject84.bin"/><Relationship Id="rId11" Type="http://schemas.openxmlformats.org/officeDocument/2006/relationships/image" Target="../media/image91.wmf"/><Relationship Id="rId5" Type="http://schemas.openxmlformats.org/officeDocument/2006/relationships/image" Target="../media/image88.wmf"/><Relationship Id="rId15" Type="http://schemas.openxmlformats.org/officeDocument/2006/relationships/image" Target="../media/image93.wmf"/><Relationship Id="rId10" Type="http://schemas.openxmlformats.org/officeDocument/2006/relationships/oleObject" Target="../embeddings/oleObject86.bin"/><Relationship Id="rId4" Type="http://schemas.openxmlformats.org/officeDocument/2006/relationships/oleObject" Target="../embeddings/oleObject83.bin"/><Relationship Id="rId9" Type="http://schemas.openxmlformats.org/officeDocument/2006/relationships/image" Target="../media/image90.wmf"/><Relationship Id="rId14" Type="http://schemas.openxmlformats.org/officeDocument/2006/relationships/oleObject" Target="../embeddings/oleObject88.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8.wmf"/><Relationship Id="rId3" Type="http://schemas.openxmlformats.org/officeDocument/2006/relationships/notesSlide" Target="../notesSlides/notesSlide17.xml"/><Relationship Id="rId7" Type="http://schemas.openxmlformats.org/officeDocument/2006/relationships/image" Target="../media/image95.wmf"/><Relationship Id="rId12" Type="http://schemas.openxmlformats.org/officeDocument/2006/relationships/oleObject" Target="../embeddings/oleObject93.bin"/><Relationship Id="rId17" Type="http://schemas.openxmlformats.org/officeDocument/2006/relationships/image" Target="../media/image100.wmf"/><Relationship Id="rId2" Type="http://schemas.openxmlformats.org/officeDocument/2006/relationships/slideLayout" Target="../slideLayouts/slideLayout18.xml"/><Relationship Id="rId16" Type="http://schemas.openxmlformats.org/officeDocument/2006/relationships/oleObject" Target="../embeddings/oleObject95.bin"/><Relationship Id="rId1" Type="http://schemas.openxmlformats.org/officeDocument/2006/relationships/vmlDrawing" Target="../drawings/vmlDrawing16.vml"/><Relationship Id="rId6" Type="http://schemas.openxmlformats.org/officeDocument/2006/relationships/oleObject" Target="../embeddings/oleObject90.bin"/><Relationship Id="rId11" Type="http://schemas.openxmlformats.org/officeDocument/2006/relationships/image" Target="../media/image97.wmf"/><Relationship Id="rId5" Type="http://schemas.openxmlformats.org/officeDocument/2006/relationships/image" Target="../media/image94.wmf"/><Relationship Id="rId15" Type="http://schemas.openxmlformats.org/officeDocument/2006/relationships/image" Target="../media/image99.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96.wmf"/><Relationship Id="rId14" Type="http://schemas.openxmlformats.org/officeDocument/2006/relationships/oleObject" Target="../embeddings/oleObject94.bin"/></Relationships>
</file>

<file path=ppt/slides/_rels/slide22.xml.rels><?xml version="1.0" encoding="UTF-8" standalone="yes"?>
<Relationships xmlns="http://schemas.openxmlformats.org/package/2006/relationships"><Relationship Id="rId3" Type="http://schemas.openxmlformats.org/officeDocument/2006/relationships/image" Target="../media/image101.jpe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104.jpeg"/><Relationship Id="rId5" Type="http://schemas.openxmlformats.org/officeDocument/2006/relationships/image" Target="../media/image103.jpeg"/><Relationship Id="rId4" Type="http://schemas.openxmlformats.org/officeDocument/2006/relationships/image" Target="../media/image102.jpeg"/></Relationships>
</file>

<file path=ppt/slides/_rels/slide23.xml.rels><?xml version="1.0" encoding="UTF-8" standalone="yes"?>
<Relationships xmlns="http://schemas.openxmlformats.org/package/2006/relationships"><Relationship Id="rId3" Type="http://schemas.openxmlformats.org/officeDocument/2006/relationships/image" Target="../media/image105.jpeg"/><Relationship Id="rId7" Type="http://schemas.openxmlformats.org/officeDocument/2006/relationships/image" Target="../media/image109.jpe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108.png"/><Relationship Id="rId5" Type="http://schemas.openxmlformats.org/officeDocument/2006/relationships/image" Target="../media/image107.jpeg"/><Relationship Id="rId4" Type="http://schemas.openxmlformats.org/officeDocument/2006/relationships/image" Target="../media/image106.jpeg"/></Relationships>
</file>

<file path=ppt/slides/_rels/slide24.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01.bin"/><Relationship Id="rId3" Type="http://schemas.openxmlformats.org/officeDocument/2006/relationships/oleObject" Target="../embeddings/oleObject96.bin"/><Relationship Id="rId7" Type="http://schemas.openxmlformats.org/officeDocument/2006/relationships/oleObject" Target="../embeddings/oleObject98.bin"/><Relationship Id="rId12" Type="http://schemas.openxmlformats.org/officeDocument/2006/relationships/image" Target="../media/image114.wmf"/><Relationship Id="rId2" Type="http://schemas.openxmlformats.org/officeDocument/2006/relationships/slideLayout" Target="../slideLayouts/slideLayout18.xml"/><Relationship Id="rId16" Type="http://schemas.openxmlformats.org/officeDocument/2006/relationships/image" Target="../media/image116.wmf"/><Relationship Id="rId1" Type="http://schemas.openxmlformats.org/officeDocument/2006/relationships/vmlDrawing" Target="../drawings/vmlDrawing17.vml"/><Relationship Id="rId6" Type="http://schemas.openxmlformats.org/officeDocument/2006/relationships/image" Target="../media/image111.wmf"/><Relationship Id="rId11" Type="http://schemas.openxmlformats.org/officeDocument/2006/relationships/oleObject" Target="../embeddings/oleObject100.bin"/><Relationship Id="rId5" Type="http://schemas.openxmlformats.org/officeDocument/2006/relationships/oleObject" Target="../embeddings/oleObject97.bin"/><Relationship Id="rId15" Type="http://schemas.openxmlformats.org/officeDocument/2006/relationships/oleObject" Target="../embeddings/oleObject102.bin"/><Relationship Id="rId10" Type="http://schemas.openxmlformats.org/officeDocument/2006/relationships/image" Target="../media/image113.wmf"/><Relationship Id="rId4" Type="http://schemas.openxmlformats.org/officeDocument/2006/relationships/image" Target="../media/image110.wmf"/><Relationship Id="rId9" Type="http://schemas.openxmlformats.org/officeDocument/2006/relationships/oleObject" Target="../embeddings/oleObject99.bin"/><Relationship Id="rId14" Type="http://schemas.openxmlformats.org/officeDocument/2006/relationships/image" Target="../media/image115.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5.bin"/><Relationship Id="rId3" Type="http://schemas.openxmlformats.org/officeDocument/2006/relationships/notesSlide" Target="../notesSlides/notesSlide20.xml"/><Relationship Id="rId7" Type="http://schemas.openxmlformats.org/officeDocument/2006/relationships/image" Target="../media/image118.wmf"/><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oleObject" Target="../embeddings/oleObject104.bin"/><Relationship Id="rId11" Type="http://schemas.openxmlformats.org/officeDocument/2006/relationships/image" Target="../media/image120.wmf"/><Relationship Id="rId5" Type="http://schemas.openxmlformats.org/officeDocument/2006/relationships/image" Target="../media/image117.wmf"/><Relationship Id="rId10" Type="http://schemas.openxmlformats.org/officeDocument/2006/relationships/oleObject" Target="../embeddings/oleObject106.bin"/><Relationship Id="rId4" Type="http://schemas.openxmlformats.org/officeDocument/2006/relationships/oleObject" Target="../embeddings/oleObject103.bin"/><Relationship Id="rId9" Type="http://schemas.openxmlformats.org/officeDocument/2006/relationships/image" Target="../media/image119.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xml"/><Relationship Id="rId7" Type="http://schemas.openxmlformats.org/officeDocument/2006/relationships/image" Target="../media/image5.wmf"/><Relationship Id="rId2" Type="http://schemas.openxmlformats.org/officeDocument/2006/relationships/slideLayout" Target="../slideLayouts/slideLayout18.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wmf"/><Relationship Id="rId4" Type="http://schemas.openxmlformats.org/officeDocument/2006/relationships/oleObject" Target="../embeddings/oleObject1.bin"/><Relationship Id="rId9" Type="http://schemas.openxmlformats.org/officeDocument/2006/relationships/image" Target="../media/image6.w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8.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6.bin"/></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11.jpe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5.xml"/><Relationship Id="rId7" Type="http://schemas.openxmlformats.org/officeDocument/2006/relationships/image" Target="../media/image13.wmf"/><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oleObject" Target="../embeddings/oleObject8.bin"/><Relationship Id="rId5" Type="http://schemas.openxmlformats.org/officeDocument/2006/relationships/image" Target="../media/image12.wmf"/><Relationship Id="rId4" Type="http://schemas.openxmlformats.org/officeDocument/2006/relationships/oleObject" Target="../embeddings/oleObject7.bin"/><Relationship Id="rId9"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5.bin"/><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9.wmf"/><Relationship Id="rId2" Type="http://schemas.openxmlformats.org/officeDocument/2006/relationships/slideLayout" Target="../slideLayouts/slideLayout18.xml"/><Relationship Id="rId1" Type="http://schemas.openxmlformats.org/officeDocument/2006/relationships/vmlDrawing" Target="../drawings/vmlDrawing5.vml"/><Relationship Id="rId6" Type="http://schemas.openxmlformats.org/officeDocument/2006/relationships/image" Target="../media/image16.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3.bin"/><Relationship Id="rId14" Type="http://schemas.openxmlformats.org/officeDocument/2006/relationships/image" Target="../media/image20.wmf"/></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1042988" y="1989138"/>
            <a:ext cx="73152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sz="8000" b="0">
                <a:solidFill>
                  <a:schemeClr val="tx1"/>
                </a:solidFill>
                <a:latin typeface="隶书" pitchFamily="49" charset="-122"/>
                <a:ea typeface="隶书" pitchFamily="49" charset="-122"/>
              </a:rPr>
              <a:t>大学物理学</a:t>
            </a:r>
          </a:p>
        </p:txBody>
      </p:sp>
      <p:sp>
        <p:nvSpPr>
          <p:cNvPr id="4101" name="Text Box 2"/>
          <p:cNvSpPr txBox="1">
            <a:spLocks noChangeArrowheads="1"/>
          </p:cNvSpPr>
          <p:nvPr/>
        </p:nvSpPr>
        <p:spPr bwMode="auto">
          <a:xfrm>
            <a:off x="1763713" y="4292600"/>
            <a:ext cx="60499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ctr" defTabSz="914400" hangingPunct="1">
              <a:lnSpc>
                <a:spcPct val="100000"/>
              </a:lnSpc>
              <a:spcBef>
                <a:spcPct val="50000"/>
              </a:spcBef>
              <a:buClrTx/>
              <a:buSzTx/>
              <a:buFontTx/>
              <a:buNone/>
            </a:pPr>
            <a:r>
              <a:rPr lang="zh-CN" altLang="en-US" sz="3600" dirty="0" smtClean="0">
                <a:solidFill>
                  <a:schemeClr val="tx1"/>
                </a:solidFill>
                <a:latin typeface="华文楷体" panose="02010600040101010101" pitchFamily="2" charset="-122"/>
                <a:ea typeface="华文楷体" panose="02010600040101010101" pitchFamily="2" charset="-122"/>
              </a:rPr>
              <a:t>第十</a:t>
            </a:r>
            <a:r>
              <a:rPr lang="zh-CN" altLang="en-US" sz="3600" dirty="0">
                <a:solidFill>
                  <a:schemeClr val="tx1"/>
                </a:solidFill>
                <a:latin typeface="华文楷体" panose="02010600040101010101" pitchFamily="2" charset="-122"/>
                <a:ea typeface="华文楷体" panose="02010600040101010101" pitchFamily="2" charset="-122"/>
              </a:rPr>
              <a:t>九</a:t>
            </a:r>
            <a:r>
              <a:rPr lang="zh-CN" altLang="en-US" sz="3600" dirty="0" smtClean="0">
                <a:solidFill>
                  <a:schemeClr val="tx1"/>
                </a:solidFill>
                <a:latin typeface="华文楷体" panose="02010600040101010101" pitchFamily="2" charset="-122"/>
                <a:ea typeface="华文楷体" panose="02010600040101010101" pitchFamily="2" charset="-122"/>
              </a:rPr>
              <a:t>章 </a:t>
            </a:r>
            <a:r>
              <a:rPr lang="zh-CN" altLang="en-US" sz="3600" dirty="0">
                <a:solidFill>
                  <a:schemeClr val="tx1"/>
                </a:solidFill>
                <a:latin typeface="华文楷体" panose="02010600040101010101" pitchFamily="2" charset="-122"/>
                <a:ea typeface="华文楷体" panose="02010600040101010101" pitchFamily="2" charset="-122"/>
              </a:rPr>
              <a:t>量子物理及其应用</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40963" name="Text Box 3"/>
          <p:cNvSpPr txBox="1">
            <a:spLocks noChangeArrowheads="1"/>
          </p:cNvSpPr>
          <p:nvPr/>
        </p:nvSpPr>
        <p:spPr bwMode="auto">
          <a:xfrm>
            <a:off x="107950" y="1093788"/>
            <a:ext cx="5976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FF0000"/>
                </a:solidFill>
                <a:effectLst>
                  <a:outerShdw blurRad="38100" dist="38100" dir="2700000" algn="tl">
                    <a:srgbClr val="C0C0C0"/>
                  </a:outerShdw>
                </a:effectLst>
                <a:ea typeface="华文楷体" panose="02010600040101010101" pitchFamily="2" charset="-122"/>
              </a:rPr>
              <a:t>         波动性：</a:t>
            </a:r>
            <a:r>
              <a:rPr kumimoji="1" lang="zh-CN" altLang="en-US">
                <a:solidFill>
                  <a:schemeClr val="tx1"/>
                </a:solidFill>
                <a:ea typeface="华文楷体" panose="02010600040101010101" pitchFamily="2" charset="-122"/>
              </a:rPr>
              <a:t>条纹的明暗反映波的强度 。而波的强度与波函数的振幅平方呈正比。</a:t>
            </a:r>
          </a:p>
        </p:txBody>
      </p:sp>
      <p:sp>
        <p:nvSpPr>
          <p:cNvPr id="40964" name="Text Box 4"/>
          <p:cNvSpPr txBox="1">
            <a:spLocks noChangeArrowheads="1"/>
          </p:cNvSpPr>
          <p:nvPr/>
        </p:nvSpPr>
        <p:spPr bwMode="auto">
          <a:xfrm>
            <a:off x="179388" y="2060575"/>
            <a:ext cx="86423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FF0000"/>
                </a:solidFill>
                <a:effectLst>
                  <a:outerShdw blurRad="38100" dist="38100" dir="2700000" algn="tl">
                    <a:srgbClr val="C0C0C0"/>
                  </a:outerShdw>
                </a:effectLst>
                <a:ea typeface="华文楷体" panose="02010600040101010101" pitchFamily="2" charset="-122"/>
              </a:rPr>
              <a:t>        粒子性：</a:t>
            </a:r>
            <a:r>
              <a:rPr kumimoji="1" lang="zh-CN" altLang="en-US">
                <a:solidFill>
                  <a:schemeClr val="tx1"/>
                </a:solidFill>
                <a:ea typeface="华文楷体" panose="02010600040101010101" pitchFamily="2" charset="-122"/>
              </a:rPr>
              <a:t>光强大的明亮处表示单位时间内到达该处的光子数多。</a:t>
            </a:r>
          </a:p>
        </p:txBody>
      </p:sp>
      <p:sp>
        <p:nvSpPr>
          <p:cNvPr id="40965" name="Rectangle 5"/>
          <p:cNvSpPr>
            <a:spLocks noChangeArrowheads="1"/>
          </p:cNvSpPr>
          <p:nvPr/>
        </p:nvSpPr>
        <p:spPr bwMode="auto">
          <a:xfrm>
            <a:off x="534988" y="3330575"/>
            <a:ext cx="7924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rgbClr val="000000"/>
                </a:solidFill>
                <a:latin typeface="Times New Roman" pitchFamily="18" charset="0"/>
                <a:ea typeface="宋体" pitchFamily="2" charset="-122"/>
              </a:defRPr>
            </a:lvl1pPr>
            <a:lvl2pPr marL="457200">
              <a:defRPr>
                <a:solidFill>
                  <a:srgbClr val="000000"/>
                </a:solidFill>
                <a:latin typeface="Times New Roman" pitchFamily="18" charset="0"/>
                <a:ea typeface="宋体" pitchFamily="2" charset="-122"/>
              </a:defRPr>
            </a:lvl2pPr>
            <a:lvl3pPr marL="914400">
              <a:defRPr>
                <a:solidFill>
                  <a:srgbClr val="000000"/>
                </a:solidFill>
                <a:latin typeface="Times New Roman" pitchFamily="18" charset="0"/>
                <a:ea typeface="宋体" pitchFamily="2" charset="-122"/>
              </a:defRPr>
            </a:lvl3pPr>
            <a:lvl4pPr marL="1371600">
              <a:defRPr>
                <a:solidFill>
                  <a:srgbClr val="000000"/>
                </a:solidFill>
                <a:latin typeface="Times New Roman" pitchFamily="18" charset="0"/>
                <a:ea typeface="宋体" pitchFamily="2" charset="-122"/>
              </a:defRPr>
            </a:lvl4pPr>
            <a:lvl5pPr marL="1828800">
              <a:defRPr>
                <a:solidFill>
                  <a:srgbClr val="000000"/>
                </a:solidFill>
                <a:latin typeface="Times New Roman" pitchFamily="18" charset="0"/>
                <a:ea typeface="宋体" pitchFamily="2" charset="-122"/>
              </a:defRPr>
            </a:lvl5pPr>
            <a:lvl6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just" defTabSz="914400" eaLnBrk="0">
              <a:lnSpc>
                <a:spcPct val="120000"/>
              </a:lnSpc>
              <a:buClrTx/>
              <a:buSzTx/>
              <a:buFontTx/>
              <a:buNone/>
            </a:pPr>
            <a:r>
              <a:rPr kumimoji="1" lang="zh-CN" altLang="en-US">
                <a:solidFill>
                  <a:srgbClr val="0000FF"/>
                </a:solidFill>
                <a:ea typeface="华文楷体" panose="02010600040101010101" pitchFamily="2" charset="-122"/>
              </a:rPr>
              <a:t>对实物粒子 ─  电子的衍射，同样可做如上的解释。</a:t>
            </a:r>
          </a:p>
        </p:txBody>
      </p:sp>
      <p:sp>
        <p:nvSpPr>
          <p:cNvPr id="40966" name="Rectangle 6"/>
          <p:cNvSpPr>
            <a:spLocks noChangeArrowheads="1"/>
          </p:cNvSpPr>
          <p:nvPr/>
        </p:nvSpPr>
        <p:spPr bwMode="auto">
          <a:xfrm>
            <a:off x="539750" y="2827338"/>
            <a:ext cx="828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FF0000"/>
                </a:solidFill>
                <a:effectLst>
                  <a:outerShdw blurRad="38100" dist="38100" dir="2700000" algn="tl">
                    <a:srgbClr val="C0C0C0"/>
                  </a:outerShdw>
                </a:effectLst>
                <a:ea typeface="华文楷体" panose="02010600040101010101" pitchFamily="2" charset="-122"/>
              </a:rPr>
              <a:t>统计观点：</a:t>
            </a:r>
            <a:r>
              <a:rPr kumimoji="1" lang="zh-CN" altLang="en-US">
                <a:solidFill>
                  <a:schemeClr val="tx1"/>
                </a:solidFill>
                <a:ea typeface="华文楷体" panose="02010600040101010101" pitchFamily="2" charset="-122"/>
              </a:rPr>
              <a:t>光子到达亮处的概率大，而到达暗处的概率小；</a:t>
            </a:r>
          </a:p>
        </p:txBody>
      </p:sp>
      <p:sp>
        <p:nvSpPr>
          <p:cNvPr id="40968" name="Text Box 8"/>
          <p:cNvSpPr txBox="1">
            <a:spLocks noChangeArrowheads="1"/>
          </p:cNvSpPr>
          <p:nvPr/>
        </p:nvSpPr>
        <p:spPr bwMode="auto">
          <a:xfrm>
            <a:off x="804863" y="163513"/>
            <a:ext cx="2759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波函数的统计解释</a:t>
            </a:r>
          </a:p>
        </p:txBody>
      </p:sp>
      <p:sp>
        <p:nvSpPr>
          <p:cNvPr id="40969" name="Rectangle 9"/>
          <p:cNvSpPr>
            <a:spLocks noChangeArrowheads="1"/>
          </p:cNvSpPr>
          <p:nvPr/>
        </p:nvSpPr>
        <p:spPr bwMode="auto">
          <a:xfrm>
            <a:off x="468313" y="668338"/>
            <a:ext cx="5327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光的衍射射现象 </a:t>
            </a:r>
            <a:r>
              <a:rPr kumimoji="1" lang="zh-CN" altLang="en-US" sz="2000">
                <a:solidFill>
                  <a:srgbClr val="0000FF"/>
                </a:solidFill>
                <a:ea typeface="华文楷体" panose="02010600040101010101" pitchFamily="2" charset="-122"/>
                <a:sym typeface="Wingdings" pitchFamily="2" charset="2"/>
              </a:rPr>
              <a:t>（</a:t>
            </a:r>
            <a:r>
              <a:rPr kumimoji="1" lang="zh-CN" altLang="en-US" sz="2000">
                <a:solidFill>
                  <a:srgbClr val="0000FF"/>
                </a:solidFill>
                <a:ea typeface="华文楷体" panose="02010600040101010101" pitchFamily="2" charset="-122"/>
              </a:rPr>
              <a:t>光具有波粒二象性）</a:t>
            </a:r>
          </a:p>
        </p:txBody>
      </p:sp>
      <p:pic>
        <p:nvPicPr>
          <p:cNvPr id="40970" name="Picture 10" descr="image0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4437063"/>
            <a:ext cx="3816350" cy="2154237"/>
          </a:xfrm>
          <a:prstGeom prst="rect">
            <a:avLst/>
          </a:prstGeom>
          <a:noFill/>
          <a:extLst>
            <a:ext uri="{909E8E84-426E-40DD-AFC4-6F175D3DCCD1}">
              <a14:hiddenFill xmlns:a14="http://schemas.microsoft.com/office/drawing/2010/main">
                <a:solidFill>
                  <a:srgbClr val="FFFFFF"/>
                </a:solidFill>
              </a14:hiddenFill>
            </a:ext>
          </a:extLst>
        </p:spPr>
      </p:pic>
      <p:sp>
        <p:nvSpPr>
          <p:cNvPr id="40971" name="Rectangle 11"/>
          <p:cNvSpPr>
            <a:spLocks noChangeArrowheads="1"/>
          </p:cNvSpPr>
          <p:nvPr/>
        </p:nvSpPr>
        <p:spPr bwMode="auto">
          <a:xfrm>
            <a:off x="180975" y="3856464"/>
            <a:ext cx="87836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en-US">
                <a:solidFill>
                  <a:srgbClr val="FF0000"/>
                </a:solidFill>
                <a:effectLst>
                  <a:outerShdw blurRad="38100" dist="38100" dir="2700000" algn="tl">
                    <a:srgbClr val="C0C0C0"/>
                  </a:outerShdw>
                </a:effectLst>
                <a:ea typeface="华文楷体" panose="02010600040101010101" pitchFamily="2" charset="-122"/>
              </a:rPr>
              <a:t>        波动性：</a:t>
            </a:r>
            <a:r>
              <a:rPr kumimoji="1" lang="zh-CN" altLang="en-US">
                <a:solidFill>
                  <a:schemeClr val="tx1"/>
                </a:solidFill>
                <a:ea typeface="华文楷体" panose="02010600040101010101" pitchFamily="2" charset="-122"/>
              </a:rPr>
              <a:t>电子衍射图样中强度大的地方物质波的振幅的平方的数值大。 </a:t>
            </a:r>
          </a:p>
        </p:txBody>
      </p:sp>
      <p:sp>
        <p:nvSpPr>
          <p:cNvPr id="40972" name="Rectangle 12"/>
          <p:cNvSpPr>
            <a:spLocks noChangeArrowheads="1"/>
          </p:cNvSpPr>
          <p:nvPr/>
        </p:nvSpPr>
        <p:spPr bwMode="auto">
          <a:xfrm>
            <a:off x="179388" y="4720064"/>
            <a:ext cx="49688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        </a:t>
            </a:r>
            <a:r>
              <a:rPr kumimoji="1" lang="zh-CN" altLang="en-US">
                <a:solidFill>
                  <a:srgbClr val="FF0000"/>
                </a:solidFill>
                <a:effectLst>
                  <a:outerShdw blurRad="38100" dist="38100" dir="2700000" algn="tl">
                    <a:srgbClr val="C0C0C0"/>
                  </a:outerShdw>
                </a:effectLst>
                <a:ea typeface="华文楷体" panose="02010600040101010101" pitchFamily="2" charset="-122"/>
              </a:rPr>
              <a:t>粒子性：</a:t>
            </a:r>
            <a:r>
              <a:rPr kumimoji="1" lang="zh-CN" altLang="en-US">
                <a:solidFill>
                  <a:schemeClr val="tx1"/>
                </a:solidFill>
                <a:ea typeface="华文楷体" panose="02010600040101010101" pitchFamily="2" charset="-122"/>
              </a:rPr>
              <a:t>衍射图样强度大处，电子出现的电子数目多。 </a:t>
            </a:r>
          </a:p>
        </p:txBody>
      </p:sp>
      <p:sp>
        <p:nvSpPr>
          <p:cNvPr id="40973" name="Rectangle 13"/>
          <p:cNvSpPr>
            <a:spLocks noChangeArrowheads="1"/>
          </p:cNvSpPr>
          <p:nvPr/>
        </p:nvSpPr>
        <p:spPr bwMode="auto">
          <a:xfrm>
            <a:off x="323850" y="5589588"/>
            <a:ext cx="45354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FF0000"/>
                </a:solidFill>
                <a:effectLst>
                  <a:outerShdw blurRad="38100" dist="38100" dir="2700000" algn="tl">
                    <a:srgbClr val="C0C0C0"/>
                  </a:outerShdw>
                </a:effectLst>
                <a:ea typeface="华文楷体" panose="02010600040101010101" pitchFamily="2" charset="-122"/>
              </a:rPr>
              <a:t>       统计观点：</a:t>
            </a:r>
            <a:r>
              <a:rPr kumimoji="1" lang="zh-CN" altLang="en-US">
                <a:solidFill>
                  <a:schemeClr val="tx1"/>
                </a:solidFill>
                <a:ea typeface="华文楷体" panose="02010600040101010101" pitchFamily="2" charset="-122"/>
              </a:rPr>
              <a:t>电子到达衍射图样强度大处的概率大。</a:t>
            </a:r>
          </a:p>
        </p:txBody>
      </p:sp>
      <p:pic>
        <p:nvPicPr>
          <p:cNvPr id="40975" name="Picture 15" descr="image0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168275"/>
            <a:ext cx="2736850" cy="1892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animEffect transition="in" filter="wipe(left)">
                                      <p:cBhvr>
                                        <p:cTn id="7" dur="500"/>
                                        <p:tgtEl>
                                          <p:spTgt spid="409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975"/>
                                        </p:tgtEl>
                                        <p:attrNameLst>
                                          <p:attrName>style.visibility</p:attrName>
                                        </p:attrNameLst>
                                      </p:cBhvr>
                                      <p:to>
                                        <p:strVal val="visible"/>
                                      </p:to>
                                    </p:set>
                                    <p:animEffect transition="in" filter="wipe(up)">
                                      <p:cBhvr>
                                        <p:cTn id="12" dur="500"/>
                                        <p:tgtEl>
                                          <p:spTgt spid="4097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969"/>
                                        </p:tgtEl>
                                        <p:attrNameLst>
                                          <p:attrName>style.visibility</p:attrName>
                                        </p:attrNameLst>
                                      </p:cBhvr>
                                      <p:to>
                                        <p:strVal val="visible"/>
                                      </p:to>
                                    </p:set>
                                    <p:animEffect transition="in" filter="wipe(left)">
                                      <p:cBhvr>
                                        <p:cTn id="17" dur="500"/>
                                        <p:tgtEl>
                                          <p:spTgt spid="4096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963"/>
                                        </p:tgtEl>
                                        <p:attrNameLst>
                                          <p:attrName>style.visibility</p:attrName>
                                        </p:attrNameLst>
                                      </p:cBhvr>
                                      <p:to>
                                        <p:strVal val="visible"/>
                                      </p:to>
                                    </p:set>
                                    <p:animEffect transition="in" filter="wipe(left)">
                                      <p:cBhvr>
                                        <p:cTn id="22" dur="500"/>
                                        <p:tgtEl>
                                          <p:spTgt spid="4096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964"/>
                                        </p:tgtEl>
                                        <p:attrNameLst>
                                          <p:attrName>style.visibility</p:attrName>
                                        </p:attrNameLst>
                                      </p:cBhvr>
                                      <p:to>
                                        <p:strVal val="visible"/>
                                      </p:to>
                                    </p:set>
                                    <p:animEffect transition="in" filter="wipe(left)">
                                      <p:cBhvr>
                                        <p:cTn id="27" dur="500"/>
                                        <p:tgtEl>
                                          <p:spTgt spid="409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966"/>
                                        </p:tgtEl>
                                        <p:attrNameLst>
                                          <p:attrName>style.visibility</p:attrName>
                                        </p:attrNameLst>
                                      </p:cBhvr>
                                      <p:to>
                                        <p:strVal val="visible"/>
                                      </p:to>
                                    </p:set>
                                    <p:animEffect transition="in" filter="wipe(left)">
                                      <p:cBhvr>
                                        <p:cTn id="32" dur="500"/>
                                        <p:tgtEl>
                                          <p:spTgt spid="4096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965"/>
                                        </p:tgtEl>
                                        <p:attrNameLst>
                                          <p:attrName>style.visibility</p:attrName>
                                        </p:attrNameLst>
                                      </p:cBhvr>
                                      <p:to>
                                        <p:strVal val="visible"/>
                                      </p:to>
                                    </p:set>
                                    <p:animEffect transition="in" filter="wipe(left)">
                                      <p:cBhvr>
                                        <p:cTn id="37" dur="500"/>
                                        <p:tgtEl>
                                          <p:spTgt spid="4096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0970"/>
                                        </p:tgtEl>
                                        <p:attrNameLst>
                                          <p:attrName>style.visibility</p:attrName>
                                        </p:attrNameLst>
                                      </p:cBhvr>
                                      <p:to>
                                        <p:strVal val="visible"/>
                                      </p:to>
                                    </p:set>
                                    <p:animEffect transition="in" filter="wipe(left)">
                                      <p:cBhvr>
                                        <p:cTn id="42" dur="500"/>
                                        <p:tgtEl>
                                          <p:spTgt spid="4097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0971"/>
                                        </p:tgtEl>
                                        <p:attrNameLst>
                                          <p:attrName>style.visibility</p:attrName>
                                        </p:attrNameLst>
                                      </p:cBhvr>
                                      <p:to>
                                        <p:strVal val="visible"/>
                                      </p:to>
                                    </p:set>
                                    <p:animEffect transition="in" filter="wipe(left)">
                                      <p:cBhvr>
                                        <p:cTn id="47" dur="500"/>
                                        <p:tgtEl>
                                          <p:spTgt spid="4097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0972"/>
                                        </p:tgtEl>
                                        <p:attrNameLst>
                                          <p:attrName>style.visibility</p:attrName>
                                        </p:attrNameLst>
                                      </p:cBhvr>
                                      <p:to>
                                        <p:strVal val="visible"/>
                                      </p:to>
                                    </p:set>
                                    <p:animEffect transition="in" filter="wipe(left)">
                                      <p:cBhvr>
                                        <p:cTn id="52" dur="500"/>
                                        <p:tgtEl>
                                          <p:spTgt spid="4097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0973"/>
                                        </p:tgtEl>
                                        <p:attrNameLst>
                                          <p:attrName>style.visibility</p:attrName>
                                        </p:attrNameLst>
                                      </p:cBhvr>
                                      <p:to>
                                        <p:strVal val="visible"/>
                                      </p:to>
                                    </p:set>
                                    <p:animEffect transition="in" filter="wipe(left)">
                                      <p:cBhvr>
                                        <p:cTn id="57" dur="500"/>
                                        <p:tgtEl>
                                          <p:spTgt spid="409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p:bldP spid="40964" grpId="0"/>
      <p:bldP spid="40965" grpId="0"/>
      <p:bldP spid="40966" grpId="0"/>
      <p:bldP spid="40968" grpId="0"/>
      <p:bldP spid="40969" grpId="0"/>
      <p:bldP spid="40971" grpId="0"/>
      <p:bldP spid="40972" grpId="0"/>
      <p:bldP spid="4097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AutoShape 3"/>
          <p:cNvSpPr>
            <a:spLocks noChangeArrowheads="1"/>
          </p:cNvSpPr>
          <p:nvPr/>
        </p:nvSpPr>
        <p:spPr bwMode="auto">
          <a:xfrm>
            <a:off x="3957638" y="1590675"/>
            <a:ext cx="406400" cy="407988"/>
          </a:xfrm>
          <a:prstGeom prst="downArrow">
            <a:avLst>
              <a:gd name="adj1" fmla="val 50000"/>
              <a:gd name="adj2" fmla="val 25098"/>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ea typeface="华文楷体" panose="02010600040101010101" pitchFamily="2" charset="-122"/>
            </a:endParaRPr>
          </a:p>
        </p:txBody>
      </p:sp>
      <p:sp>
        <p:nvSpPr>
          <p:cNvPr id="43012" name="Text Box 4"/>
          <p:cNvSpPr txBox="1">
            <a:spLocks noChangeArrowheads="1"/>
          </p:cNvSpPr>
          <p:nvPr/>
        </p:nvSpPr>
        <p:spPr bwMode="auto">
          <a:xfrm>
            <a:off x="539750" y="2924175"/>
            <a:ext cx="835273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hangingPunct="1">
              <a:lnSpc>
                <a:spcPct val="110000"/>
              </a:lnSpc>
              <a:spcBef>
                <a:spcPct val="50000"/>
              </a:spcBef>
              <a:buClrTx/>
              <a:buSzTx/>
              <a:buFontTx/>
              <a:buNone/>
            </a:pPr>
            <a:r>
              <a:rPr kumimoji="1" lang="zh-CN" altLang="en-US" dirty="0">
                <a:solidFill>
                  <a:schemeClr val="tx1"/>
                </a:solidFill>
                <a:ea typeface="华文楷体" panose="02010600040101010101" pitchFamily="2" charset="-122"/>
              </a:rPr>
              <a:t>       在某一时刻，粒子在空间某处的</a:t>
            </a:r>
            <a:r>
              <a:rPr kumimoji="1" lang="zh-CN" altLang="en-US" dirty="0" smtClean="0">
                <a:solidFill>
                  <a:schemeClr val="tx1"/>
                </a:solidFill>
                <a:ea typeface="华文楷体" panose="02010600040101010101" pitchFamily="2" charset="-122"/>
              </a:rPr>
              <a:t>体积元 </a:t>
            </a:r>
            <a:r>
              <a:rPr kumimoji="1" lang="en-US" altLang="zh-CN" dirty="0" err="1" smtClean="0">
                <a:solidFill>
                  <a:schemeClr val="tx1"/>
                </a:solidFill>
                <a:ea typeface="华文楷体" panose="02010600040101010101" pitchFamily="2" charset="-122"/>
              </a:rPr>
              <a:t>d</a:t>
            </a:r>
            <a:r>
              <a:rPr kumimoji="1" lang="en-US" altLang="zh-CN" i="1" dirty="0" err="1" smtClean="0">
                <a:solidFill>
                  <a:schemeClr val="tx1"/>
                </a:solidFill>
                <a:ea typeface="华文楷体" panose="02010600040101010101" pitchFamily="2" charset="-122"/>
              </a:rPr>
              <a:t>V</a:t>
            </a:r>
            <a:r>
              <a:rPr kumimoji="1" lang="en-US" altLang="zh-CN" dirty="0" smtClean="0">
                <a:solidFill>
                  <a:schemeClr val="tx1"/>
                </a:solidFill>
                <a:ea typeface="华文楷体" panose="02010600040101010101" pitchFamily="2" charset="-122"/>
              </a:rPr>
              <a:t> </a:t>
            </a:r>
            <a:r>
              <a:rPr kumimoji="1" lang="zh-CN" altLang="en-US" dirty="0">
                <a:solidFill>
                  <a:schemeClr val="tx1"/>
                </a:solidFill>
                <a:ea typeface="华文楷体" panose="02010600040101010101" pitchFamily="2" charset="-122"/>
              </a:rPr>
              <a:t>中出现的概率</a:t>
            </a:r>
            <a:r>
              <a:rPr kumimoji="1" lang="en-US" altLang="zh-CN" dirty="0">
                <a:solidFill>
                  <a:schemeClr val="tx1"/>
                </a:solidFill>
                <a:ea typeface="华文楷体" panose="02010600040101010101" pitchFamily="2" charset="-122"/>
              </a:rPr>
              <a:t>d </a:t>
            </a:r>
            <a:r>
              <a:rPr kumimoji="1" lang="en-US" altLang="zh-CN" i="1" dirty="0">
                <a:solidFill>
                  <a:schemeClr val="tx1"/>
                </a:solidFill>
                <a:ea typeface="华文楷体" panose="02010600040101010101" pitchFamily="2" charset="-122"/>
              </a:rPr>
              <a:t>w </a:t>
            </a:r>
            <a:r>
              <a:rPr kumimoji="1" lang="zh-CN" altLang="en-US" dirty="0">
                <a:solidFill>
                  <a:schemeClr val="tx1"/>
                </a:solidFill>
                <a:ea typeface="华文楷体" panose="02010600040101010101" pitchFamily="2" charset="-122"/>
              </a:rPr>
              <a:t>与该处波函数模的平方成正比。            </a:t>
            </a:r>
          </a:p>
        </p:txBody>
      </p:sp>
      <p:sp>
        <p:nvSpPr>
          <p:cNvPr id="43013" name="Rectangle 5"/>
          <p:cNvSpPr>
            <a:spLocks noChangeArrowheads="1"/>
          </p:cNvSpPr>
          <p:nvPr/>
        </p:nvSpPr>
        <p:spPr bwMode="auto">
          <a:xfrm>
            <a:off x="466725" y="24923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1 ) </a:t>
            </a:r>
            <a:r>
              <a:rPr kumimoji="1" lang="zh-CN" altLang="en-US">
                <a:solidFill>
                  <a:schemeClr val="tx1"/>
                </a:solidFill>
                <a:ea typeface="华文楷体" panose="02010600040101010101" pitchFamily="2" charset="-122"/>
              </a:rPr>
              <a:t>统计假设</a:t>
            </a:r>
          </a:p>
        </p:txBody>
      </p:sp>
      <p:graphicFrame>
        <p:nvGraphicFramePr>
          <p:cNvPr id="43014" name="Object 6"/>
          <p:cNvGraphicFramePr>
            <a:graphicFrameLocks noChangeAspect="1"/>
          </p:cNvGraphicFramePr>
          <p:nvPr>
            <p:extLst>
              <p:ext uri="{D42A27DB-BD31-4B8C-83A1-F6EECF244321}">
                <p14:modId xmlns:p14="http://schemas.microsoft.com/office/powerpoint/2010/main" val="477224560"/>
              </p:ext>
            </p:extLst>
          </p:nvPr>
        </p:nvGraphicFramePr>
        <p:xfrm>
          <a:off x="2180506" y="3826371"/>
          <a:ext cx="3960663" cy="532275"/>
        </p:xfrm>
        <a:graphic>
          <a:graphicData uri="http://schemas.openxmlformats.org/presentationml/2006/ole">
            <mc:AlternateContent xmlns:mc="http://schemas.openxmlformats.org/markup-compatibility/2006">
              <mc:Choice xmlns:v="urn:schemas-microsoft-com:vml" Requires="v">
                <p:oleObj spid="_x0000_s43061" name="公式" r:id="rId4" imgW="1663700" imgH="228600" progId="Equation.3">
                  <p:embed/>
                </p:oleObj>
              </mc:Choice>
              <mc:Fallback>
                <p:oleObj name="公式" r:id="rId4" imgW="1663700" imgH="228600" progId="Equation.3">
                  <p:embed/>
                  <p:pic>
                    <p:nvPicPr>
                      <p:cNvPr id="0" name="Picture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80506" y="3826371"/>
                        <a:ext cx="3960663" cy="53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015" name="Text Box 7"/>
          <p:cNvSpPr txBox="1">
            <a:spLocks noChangeArrowheads="1"/>
          </p:cNvSpPr>
          <p:nvPr/>
        </p:nvSpPr>
        <p:spPr bwMode="auto">
          <a:xfrm>
            <a:off x="4643438" y="4795838"/>
            <a:ext cx="34290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rgbClr val="0000FF"/>
                </a:solidFill>
                <a:ea typeface="华文楷体" panose="02010600040101010101" pitchFamily="2" charset="-122"/>
              </a:rPr>
              <a:t>称为粒子的概率密度。</a:t>
            </a:r>
          </a:p>
        </p:txBody>
      </p:sp>
      <p:grpSp>
        <p:nvGrpSpPr>
          <p:cNvPr id="43016" name="Group 8"/>
          <p:cNvGrpSpPr>
            <a:grpSpLocks/>
          </p:cNvGrpSpPr>
          <p:nvPr/>
        </p:nvGrpSpPr>
        <p:grpSpPr bwMode="auto">
          <a:xfrm>
            <a:off x="682625" y="5629275"/>
            <a:ext cx="8281988" cy="904875"/>
            <a:chOff x="385" y="3430"/>
            <a:chExt cx="5217" cy="570"/>
          </a:xfrm>
        </p:grpSpPr>
        <p:sp>
          <p:nvSpPr>
            <p:cNvPr id="43017" name="Text Box 9"/>
            <p:cNvSpPr txBox="1">
              <a:spLocks noChangeArrowheads="1"/>
            </p:cNvSpPr>
            <p:nvPr/>
          </p:nvSpPr>
          <p:spPr bwMode="auto">
            <a:xfrm>
              <a:off x="385" y="3430"/>
              <a:ext cx="5217" cy="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rgbClr val="0000FF"/>
                  </a:solidFill>
                  <a:ea typeface="华文楷体" panose="02010600040101010101" pitchFamily="2" charset="-122"/>
                </a:rPr>
                <a:t>         波函数的物理意义：      表示某一时刻，在某点处单位体积内粒子出现的概率。即概率密度。</a:t>
              </a:r>
            </a:p>
          </p:txBody>
        </p:sp>
        <p:graphicFrame>
          <p:nvGraphicFramePr>
            <p:cNvPr id="43018" name="Object 10"/>
            <p:cNvGraphicFramePr>
              <a:graphicFrameLocks noChangeAspect="1"/>
            </p:cNvGraphicFramePr>
            <p:nvPr/>
          </p:nvGraphicFramePr>
          <p:xfrm>
            <a:off x="2608" y="3430"/>
            <a:ext cx="317" cy="321"/>
          </p:xfrm>
          <a:graphic>
            <a:graphicData uri="http://schemas.openxmlformats.org/presentationml/2006/ole">
              <mc:AlternateContent xmlns:mc="http://schemas.openxmlformats.org/markup-compatibility/2006">
                <mc:Choice xmlns:v="urn:schemas-microsoft-com:vml" Requires="v">
                  <p:oleObj spid="_x0000_s43062" name="公式" r:id="rId6" imgW="257175" imgH="257175" progId="Equation.3">
                    <p:embed/>
                  </p:oleObj>
                </mc:Choice>
                <mc:Fallback>
                  <p:oleObj name="公式" r:id="rId6" imgW="257175" imgH="257175" progId="Equation.3">
                    <p:embed/>
                    <p:pic>
                      <p:nvPicPr>
                        <p:cNvPr id="0" name="Picture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8" y="3430"/>
                          <a:ext cx="317"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3019" name="Text Box 11"/>
          <p:cNvSpPr txBox="1">
            <a:spLocks noChangeArrowheads="1"/>
          </p:cNvSpPr>
          <p:nvPr/>
        </p:nvSpPr>
        <p:spPr bwMode="auto">
          <a:xfrm>
            <a:off x="466725" y="1987550"/>
            <a:ext cx="8137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该处波振幅的平方   </a:t>
            </a:r>
            <a:r>
              <a:rPr kumimoji="1" lang="zh-CN" altLang="en-US">
                <a:solidFill>
                  <a:srgbClr val="0000FF"/>
                </a:solidFill>
                <a:ea typeface="华文楷体" panose="02010600040101010101" pitchFamily="2" charset="-122"/>
              </a:rPr>
              <a:t>正比于</a:t>
            </a:r>
            <a:r>
              <a:rPr kumimoji="1" lang="zh-CN" altLang="en-US">
                <a:solidFill>
                  <a:schemeClr val="tx1"/>
                </a:solidFill>
                <a:ea typeface="华文楷体" panose="02010600040101010101" pitchFamily="2" charset="-122"/>
              </a:rPr>
              <a:t>     该处粒子出现的概率</a:t>
            </a:r>
          </a:p>
        </p:txBody>
      </p:sp>
      <p:sp>
        <p:nvSpPr>
          <p:cNvPr id="43020" name="Text Box 12"/>
          <p:cNvSpPr txBox="1">
            <a:spLocks noChangeArrowheads="1"/>
          </p:cNvSpPr>
          <p:nvPr/>
        </p:nvSpPr>
        <p:spPr bwMode="auto">
          <a:xfrm>
            <a:off x="1824038" y="676275"/>
            <a:ext cx="6564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波的强度 </a:t>
            </a:r>
            <a:r>
              <a:rPr kumimoji="1" lang="en-US" altLang="zh-CN" i="1">
                <a:solidFill>
                  <a:schemeClr val="tx1"/>
                </a:solidFill>
                <a:ea typeface="华文楷体" panose="02010600040101010101" pitchFamily="2" charset="-122"/>
              </a:rPr>
              <a:t>I     </a:t>
            </a:r>
            <a:r>
              <a:rPr kumimoji="1" lang="zh-CN" altLang="en-US">
                <a:solidFill>
                  <a:srgbClr val="0000FF"/>
                </a:solidFill>
                <a:ea typeface="华文楷体" panose="02010600040101010101" pitchFamily="2" charset="-122"/>
              </a:rPr>
              <a:t>正比于</a:t>
            </a:r>
            <a:r>
              <a:rPr kumimoji="1" lang="zh-CN" altLang="en-US">
                <a:solidFill>
                  <a:schemeClr val="tx1"/>
                </a:solidFill>
                <a:ea typeface="华文楷体" panose="02010600040101010101" pitchFamily="2" charset="-122"/>
              </a:rPr>
              <a:t>   该处波振幅的平方</a:t>
            </a:r>
          </a:p>
        </p:txBody>
      </p:sp>
      <p:sp>
        <p:nvSpPr>
          <p:cNvPr id="43021" name="Text Box 13"/>
          <p:cNvSpPr txBox="1">
            <a:spLocks noChangeArrowheads="1"/>
          </p:cNvSpPr>
          <p:nvPr/>
        </p:nvSpPr>
        <p:spPr bwMode="auto">
          <a:xfrm>
            <a:off x="1763713" y="1123950"/>
            <a:ext cx="6499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波的强度 </a:t>
            </a:r>
            <a:r>
              <a:rPr kumimoji="1" lang="en-US" altLang="zh-CN" i="1">
                <a:solidFill>
                  <a:schemeClr val="tx1"/>
                </a:solidFill>
                <a:ea typeface="华文楷体" panose="02010600040101010101" pitchFamily="2" charset="-122"/>
              </a:rPr>
              <a:t>I      </a:t>
            </a:r>
            <a:r>
              <a:rPr kumimoji="1" lang="zh-CN" altLang="en-US">
                <a:solidFill>
                  <a:srgbClr val="0000FF"/>
                </a:solidFill>
                <a:ea typeface="华文楷体" panose="02010600040101010101" pitchFamily="2" charset="-122"/>
              </a:rPr>
              <a:t>正比于   </a:t>
            </a:r>
            <a:r>
              <a:rPr kumimoji="1" lang="zh-CN" altLang="en-US">
                <a:solidFill>
                  <a:schemeClr val="tx1"/>
                </a:solidFill>
                <a:ea typeface="华文楷体" panose="02010600040101010101" pitchFamily="2" charset="-122"/>
              </a:rPr>
              <a:t>该处出现粒子的概率</a:t>
            </a:r>
          </a:p>
        </p:txBody>
      </p:sp>
      <p:grpSp>
        <p:nvGrpSpPr>
          <p:cNvPr id="43022" name="Group 14"/>
          <p:cNvGrpSpPr>
            <a:grpSpLocks/>
          </p:cNvGrpSpPr>
          <p:nvPr/>
        </p:nvGrpSpPr>
        <p:grpSpPr bwMode="auto">
          <a:xfrm>
            <a:off x="1114425" y="4556125"/>
            <a:ext cx="3386138" cy="887413"/>
            <a:chOff x="656" y="2830"/>
            <a:chExt cx="2133" cy="559"/>
          </a:xfrm>
        </p:grpSpPr>
        <p:grpSp>
          <p:nvGrpSpPr>
            <p:cNvPr id="43023" name="Group 15"/>
            <p:cNvGrpSpPr>
              <a:grpSpLocks/>
            </p:cNvGrpSpPr>
            <p:nvPr/>
          </p:nvGrpSpPr>
          <p:grpSpPr bwMode="auto">
            <a:xfrm>
              <a:off x="656" y="2845"/>
              <a:ext cx="2133" cy="544"/>
              <a:chOff x="2018" y="2387"/>
              <a:chExt cx="2041" cy="546"/>
            </a:xfrm>
          </p:grpSpPr>
          <p:sp>
            <p:nvSpPr>
              <p:cNvPr id="43024"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25"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26"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3027"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3028" name="Object 20"/>
            <p:cNvGraphicFramePr>
              <a:graphicFrameLocks noChangeAspect="1"/>
            </p:cNvGraphicFramePr>
            <p:nvPr/>
          </p:nvGraphicFramePr>
          <p:xfrm>
            <a:off x="749" y="2830"/>
            <a:ext cx="1950" cy="555"/>
          </p:xfrm>
          <a:graphic>
            <a:graphicData uri="http://schemas.openxmlformats.org/presentationml/2006/ole">
              <mc:AlternateContent xmlns:mc="http://schemas.openxmlformats.org/markup-compatibility/2006">
                <mc:Choice xmlns:v="urn:schemas-microsoft-com:vml" Requires="v">
                  <p:oleObj spid="_x0000_s43063" name="公式" r:id="rId8" imgW="1180588" imgH="406224" progId="Equation.3">
                    <p:embed/>
                  </p:oleObj>
                </mc:Choice>
                <mc:Fallback>
                  <p:oleObj name="公式" r:id="rId8" imgW="1180588" imgH="406224" progId="Equation.3">
                    <p:embed/>
                    <p:pic>
                      <p:nvPicPr>
                        <p:cNvPr id="0" name="Picture 4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 y="2830"/>
                          <a:ext cx="1950" cy="55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3029" name="Rectangle 21"/>
          <p:cNvSpPr>
            <a:spLocks noChangeArrowheads="1"/>
          </p:cNvSpPr>
          <p:nvPr/>
        </p:nvSpPr>
        <p:spPr bwMode="auto">
          <a:xfrm>
            <a:off x="406400" y="203200"/>
            <a:ext cx="50292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a:solidFill>
                  <a:srgbClr val="000000"/>
                </a:solidFill>
                <a:latin typeface="Times New Roman" pitchFamily="18" charset="0"/>
                <a:ea typeface="宋体" pitchFamily="2" charset="-122"/>
              </a:defRPr>
            </a:lvl1pPr>
            <a:lvl2pPr marL="457200">
              <a:defRPr>
                <a:solidFill>
                  <a:srgbClr val="000000"/>
                </a:solidFill>
                <a:latin typeface="Times New Roman" pitchFamily="18" charset="0"/>
                <a:ea typeface="宋体" pitchFamily="2" charset="-122"/>
              </a:defRPr>
            </a:lvl2pPr>
            <a:lvl3pPr marL="914400">
              <a:defRPr>
                <a:solidFill>
                  <a:srgbClr val="000000"/>
                </a:solidFill>
                <a:latin typeface="Times New Roman" pitchFamily="18" charset="0"/>
                <a:ea typeface="宋体" pitchFamily="2" charset="-122"/>
              </a:defRPr>
            </a:lvl3pPr>
            <a:lvl4pPr marL="1371600">
              <a:defRPr>
                <a:solidFill>
                  <a:srgbClr val="000000"/>
                </a:solidFill>
                <a:latin typeface="Times New Roman" pitchFamily="18" charset="0"/>
                <a:ea typeface="宋体" pitchFamily="2" charset="-122"/>
              </a:defRPr>
            </a:lvl4pPr>
            <a:lvl5pPr marL="1828800">
              <a:defRPr>
                <a:solidFill>
                  <a:srgbClr val="000000"/>
                </a:solidFill>
                <a:latin typeface="Times New Roman" pitchFamily="18" charset="0"/>
                <a:ea typeface="宋体" pitchFamily="2" charset="-122"/>
              </a:defRPr>
            </a:lvl5pPr>
            <a:lvl6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just" defTabSz="914400" eaLnBrk="0">
              <a:lnSpc>
                <a:spcPct val="120000"/>
              </a:lnSpc>
              <a:buClrTx/>
              <a:buSzTx/>
              <a:buFontTx/>
              <a:buNone/>
            </a:pPr>
            <a:r>
              <a:rPr kumimoji="1" lang="zh-CN" altLang="en-US">
                <a:solidFill>
                  <a:schemeClr val="tx1"/>
                </a:solidFill>
                <a:ea typeface="华文楷体" panose="02010600040101010101" pitchFamily="2" charset="-122"/>
              </a:rPr>
              <a:t>由分析可得如下关系</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9"/>
                                        </p:tgtEl>
                                        <p:attrNameLst>
                                          <p:attrName>style.visibility</p:attrName>
                                        </p:attrNameLst>
                                      </p:cBhvr>
                                      <p:to>
                                        <p:strVal val="visible"/>
                                      </p:to>
                                    </p:set>
                                    <p:animEffect transition="in" filter="wipe(left)">
                                      <p:cBhvr>
                                        <p:cTn id="7" dur="500"/>
                                        <p:tgtEl>
                                          <p:spTgt spid="430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20">
                                            <p:txEl>
                                              <p:pRg st="0" end="0"/>
                                            </p:txEl>
                                          </p:spTgt>
                                        </p:tgtEl>
                                        <p:attrNameLst>
                                          <p:attrName>style.visibility</p:attrName>
                                        </p:attrNameLst>
                                      </p:cBhvr>
                                      <p:to>
                                        <p:strVal val="visible"/>
                                      </p:to>
                                    </p:set>
                                    <p:animEffect transition="in" filter="wipe(left)">
                                      <p:cBhvr>
                                        <p:cTn id="12" dur="500"/>
                                        <p:tgtEl>
                                          <p:spTgt spid="43020">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21">
                                            <p:txEl>
                                              <p:pRg st="0" end="0"/>
                                            </p:txEl>
                                          </p:spTgt>
                                        </p:tgtEl>
                                        <p:attrNameLst>
                                          <p:attrName>style.visibility</p:attrName>
                                        </p:attrNameLst>
                                      </p:cBhvr>
                                      <p:to>
                                        <p:strVal val="visible"/>
                                      </p:to>
                                    </p:set>
                                    <p:animEffect transition="in" filter="wipe(left)">
                                      <p:cBhvr>
                                        <p:cTn id="17" dur="500"/>
                                        <p:tgtEl>
                                          <p:spTgt spid="4302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011"/>
                                        </p:tgtEl>
                                        <p:attrNameLst>
                                          <p:attrName>style.visibility</p:attrName>
                                        </p:attrNameLst>
                                      </p:cBhvr>
                                      <p:to>
                                        <p:strVal val="visible"/>
                                      </p:to>
                                    </p:set>
                                    <p:animEffect transition="in" filter="wipe(up)">
                                      <p:cBhvr>
                                        <p:cTn id="22" dur="500"/>
                                        <p:tgtEl>
                                          <p:spTgt spid="430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3019">
                                            <p:txEl>
                                              <p:pRg st="0" end="0"/>
                                            </p:txEl>
                                          </p:spTgt>
                                        </p:tgtEl>
                                        <p:attrNameLst>
                                          <p:attrName>style.visibility</p:attrName>
                                        </p:attrNameLst>
                                      </p:cBhvr>
                                      <p:to>
                                        <p:strVal val="visible"/>
                                      </p:to>
                                    </p:set>
                                    <p:animEffect transition="in" filter="wipe(left)">
                                      <p:cBhvr>
                                        <p:cTn id="27" dur="500"/>
                                        <p:tgtEl>
                                          <p:spTgt spid="43019">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13">
                                            <p:txEl>
                                              <p:pRg st="0" end="0"/>
                                            </p:txEl>
                                          </p:spTgt>
                                        </p:tgtEl>
                                        <p:attrNameLst>
                                          <p:attrName>style.visibility</p:attrName>
                                        </p:attrNameLst>
                                      </p:cBhvr>
                                      <p:to>
                                        <p:strVal val="visible"/>
                                      </p:to>
                                    </p:set>
                                    <p:animEffect transition="in" filter="wipe(left)">
                                      <p:cBhvr>
                                        <p:cTn id="32" dur="500"/>
                                        <p:tgtEl>
                                          <p:spTgt spid="4301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12"/>
                                        </p:tgtEl>
                                        <p:attrNameLst>
                                          <p:attrName>style.visibility</p:attrName>
                                        </p:attrNameLst>
                                      </p:cBhvr>
                                      <p:to>
                                        <p:strVal val="visible"/>
                                      </p:to>
                                    </p:set>
                                    <p:animEffect transition="in" filter="wipe(left)">
                                      <p:cBhvr>
                                        <p:cTn id="37" dur="500"/>
                                        <p:tgtEl>
                                          <p:spTgt spid="430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3014"/>
                                        </p:tgtEl>
                                        <p:attrNameLst>
                                          <p:attrName>style.visibility</p:attrName>
                                        </p:attrNameLst>
                                      </p:cBhvr>
                                      <p:to>
                                        <p:strVal val="visible"/>
                                      </p:to>
                                    </p:set>
                                    <p:animEffect transition="in" filter="wipe(left)">
                                      <p:cBhvr>
                                        <p:cTn id="42" dur="500"/>
                                        <p:tgtEl>
                                          <p:spTgt spid="430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3022"/>
                                        </p:tgtEl>
                                        <p:attrNameLst>
                                          <p:attrName>style.visibility</p:attrName>
                                        </p:attrNameLst>
                                      </p:cBhvr>
                                      <p:to>
                                        <p:strVal val="visible"/>
                                      </p:to>
                                    </p:set>
                                    <p:animEffect transition="in" filter="wipe(left)">
                                      <p:cBhvr>
                                        <p:cTn id="47" dur="500"/>
                                        <p:tgtEl>
                                          <p:spTgt spid="4302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015"/>
                                        </p:tgtEl>
                                        <p:attrNameLst>
                                          <p:attrName>style.visibility</p:attrName>
                                        </p:attrNameLst>
                                      </p:cBhvr>
                                      <p:to>
                                        <p:strVal val="visible"/>
                                      </p:to>
                                    </p:set>
                                    <p:animEffect transition="in" filter="wipe(left)">
                                      <p:cBhvr>
                                        <p:cTn id="52" dur="500"/>
                                        <p:tgtEl>
                                          <p:spTgt spid="4301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3016"/>
                                        </p:tgtEl>
                                        <p:attrNameLst>
                                          <p:attrName>style.visibility</p:attrName>
                                        </p:attrNameLst>
                                      </p:cBhvr>
                                      <p:to>
                                        <p:strVal val="visible"/>
                                      </p:to>
                                    </p:set>
                                    <p:animEffect transition="in" filter="wipe(left)">
                                      <p:cBhvr>
                                        <p:cTn id="57" dur="500"/>
                                        <p:tgtEl>
                                          <p:spTgt spid="43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nimBg="1"/>
      <p:bldP spid="43012" grpId="0" autoUpdateAnimBg="0"/>
      <p:bldP spid="43013" grpId="0" build="p" autoUpdateAnimBg="0"/>
      <p:bldP spid="43015" grpId="0" autoUpdateAnimBg="0"/>
      <p:bldP spid="43019" grpId="0" build="p" autoUpdateAnimBg="0"/>
      <p:bldP spid="43020" grpId="0" build="p" autoUpdateAnimBg="0"/>
      <p:bldP spid="43021" grpId="0" build="p" autoUpdateAnimBg="0"/>
      <p:bldP spid="43029"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5059" name="Group 3"/>
          <p:cNvGrpSpPr>
            <a:grpSpLocks/>
          </p:cNvGrpSpPr>
          <p:nvPr/>
        </p:nvGrpSpPr>
        <p:grpSpPr bwMode="auto">
          <a:xfrm>
            <a:off x="757238" y="1484313"/>
            <a:ext cx="2384425" cy="863600"/>
            <a:chOff x="431" y="935"/>
            <a:chExt cx="1502" cy="544"/>
          </a:xfrm>
        </p:grpSpPr>
        <p:grpSp>
          <p:nvGrpSpPr>
            <p:cNvPr id="45060" name="Group 4"/>
            <p:cNvGrpSpPr>
              <a:grpSpLocks/>
            </p:cNvGrpSpPr>
            <p:nvPr/>
          </p:nvGrpSpPr>
          <p:grpSpPr bwMode="auto">
            <a:xfrm>
              <a:off x="431" y="935"/>
              <a:ext cx="1496" cy="544"/>
              <a:chOff x="2018" y="2387"/>
              <a:chExt cx="2041" cy="546"/>
            </a:xfrm>
          </p:grpSpPr>
          <p:sp>
            <p:nvSpPr>
              <p:cNvPr id="45061"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062"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063"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5064"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5065" name="Object 9"/>
            <p:cNvGraphicFramePr>
              <a:graphicFrameLocks noChangeAspect="1"/>
            </p:cNvGraphicFramePr>
            <p:nvPr/>
          </p:nvGraphicFramePr>
          <p:xfrm>
            <a:off x="469" y="1026"/>
            <a:ext cx="1464" cy="377"/>
          </p:xfrm>
          <a:graphic>
            <a:graphicData uri="http://schemas.openxmlformats.org/presentationml/2006/ole">
              <mc:AlternateContent xmlns:mc="http://schemas.openxmlformats.org/markup-compatibility/2006">
                <mc:Choice xmlns:v="urn:schemas-microsoft-com:vml" Requires="v">
                  <p:oleObj spid="_x0000_s45118" name="公式" r:id="rId4" imgW="1066337" imgH="304668" progId="Equation.3">
                    <p:embed/>
                  </p:oleObj>
                </mc:Choice>
                <mc:Fallback>
                  <p:oleObj name="公式" r:id="rId4" imgW="1066337" imgH="304668"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 y="1026"/>
                          <a:ext cx="1464" cy="37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5066" name="Text Box 10"/>
          <p:cNvSpPr txBox="1">
            <a:spLocks noChangeArrowheads="1"/>
          </p:cNvSpPr>
          <p:nvPr/>
        </p:nvSpPr>
        <p:spPr bwMode="auto">
          <a:xfrm>
            <a:off x="323850" y="404813"/>
            <a:ext cx="259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 归一化条件</a:t>
            </a:r>
          </a:p>
        </p:txBody>
      </p:sp>
      <p:sp>
        <p:nvSpPr>
          <p:cNvPr id="45067" name="Rectangle 11"/>
          <p:cNvSpPr>
            <a:spLocks noChangeArrowheads="1"/>
          </p:cNvSpPr>
          <p:nvPr/>
        </p:nvSpPr>
        <p:spPr bwMode="auto">
          <a:xfrm>
            <a:off x="755650" y="908050"/>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因为在整个空间发现粒子的总概率为</a:t>
            </a:r>
            <a:r>
              <a:rPr kumimoji="1" lang="en-US" altLang="zh-CN">
                <a:solidFill>
                  <a:schemeClr val="tx1"/>
                </a:solidFill>
                <a:ea typeface="华文楷体" panose="02010600040101010101" pitchFamily="2" charset="-122"/>
              </a:rPr>
              <a:t>100% </a:t>
            </a:r>
            <a:r>
              <a:rPr kumimoji="1" lang="zh-CN" altLang="en-US">
                <a:solidFill>
                  <a:schemeClr val="tx1"/>
                </a:solidFill>
                <a:ea typeface="华文楷体" panose="02010600040101010101" pitchFamily="2" charset="-122"/>
              </a:rPr>
              <a:t>。</a:t>
            </a:r>
          </a:p>
        </p:txBody>
      </p:sp>
      <p:sp>
        <p:nvSpPr>
          <p:cNvPr id="45068" name="Text Box 12"/>
          <p:cNvSpPr txBox="1">
            <a:spLocks noChangeArrowheads="1"/>
          </p:cNvSpPr>
          <p:nvPr/>
        </p:nvSpPr>
        <p:spPr bwMode="auto">
          <a:xfrm>
            <a:off x="3205163" y="1700213"/>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此式称为</a:t>
            </a:r>
            <a:r>
              <a:rPr kumimoji="1" lang="zh-CN" altLang="en-US">
                <a:solidFill>
                  <a:srgbClr val="0000FF"/>
                </a:solidFill>
                <a:ea typeface="华文楷体" panose="02010600040101010101" pitchFamily="2" charset="-122"/>
              </a:rPr>
              <a:t>归一化条件。</a:t>
            </a:r>
          </a:p>
        </p:txBody>
      </p:sp>
      <p:sp>
        <p:nvSpPr>
          <p:cNvPr id="45069" name="Text Box 13"/>
          <p:cNvSpPr txBox="1">
            <a:spLocks noChangeArrowheads="1"/>
          </p:cNvSpPr>
          <p:nvPr/>
        </p:nvSpPr>
        <p:spPr bwMode="auto">
          <a:xfrm>
            <a:off x="757238" y="2349500"/>
            <a:ext cx="662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rgbClr val="0000FF"/>
                </a:solidFill>
                <a:ea typeface="华文楷体" panose="02010600040101010101" pitchFamily="2" charset="-122"/>
              </a:rPr>
              <a:t>满足归一化条件的波函数称为归一化波函数。</a:t>
            </a:r>
          </a:p>
        </p:txBody>
      </p:sp>
      <p:sp>
        <p:nvSpPr>
          <p:cNvPr id="45070" name="Text Box 14"/>
          <p:cNvSpPr txBox="1">
            <a:spLocks noChangeArrowheads="1"/>
          </p:cNvSpPr>
          <p:nvPr/>
        </p:nvSpPr>
        <p:spPr bwMode="auto">
          <a:xfrm>
            <a:off x="1044575" y="5229225"/>
            <a:ext cx="670560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40000"/>
              </a:lnSpc>
              <a:buClrTx/>
              <a:buSzTx/>
              <a:buFontTx/>
              <a:buNone/>
            </a:pPr>
            <a:r>
              <a:rPr kumimoji="1" lang="zh-CN" altLang="en-US">
                <a:solidFill>
                  <a:schemeClr val="tx1"/>
                </a:solidFill>
                <a:ea typeface="华文楷体" panose="02010600040101010101" pitchFamily="2" charset="-122"/>
              </a:rPr>
              <a:t> 波函数应是</a:t>
            </a:r>
            <a:r>
              <a:rPr kumimoji="1" lang="zh-CN" altLang="en-US">
                <a:solidFill>
                  <a:srgbClr val="0000FF"/>
                </a:solidFill>
                <a:ea typeface="华文楷体" panose="02010600040101010101" pitchFamily="2" charset="-122"/>
              </a:rPr>
              <a:t>单值、有限、 连续</a:t>
            </a:r>
            <a:r>
              <a:rPr kumimoji="1" lang="zh-CN" altLang="en-US">
                <a:solidFill>
                  <a:schemeClr val="tx1"/>
                </a:solidFill>
                <a:ea typeface="华文楷体" panose="02010600040101010101" pitchFamily="2" charset="-122"/>
              </a:rPr>
              <a:t>的函数 </a:t>
            </a:r>
          </a:p>
          <a:p>
            <a:pPr algn="just" hangingPunct="1">
              <a:lnSpc>
                <a:spcPct val="14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  </a:t>
            </a:r>
            <a:r>
              <a:rPr kumimoji="1" lang="zh-CN" altLang="en-US">
                <a:solidFill>
                  <a:srgbClr val="0000FF"/>
                </a:solidFill>
                <a:ea typeface="华文楷体" panose="02010600040101010101" pitchFamily="2" charset="-122"/>
              </a:rPr>
              <a:t>波函数的标准条件</a:t>
            </a:r>
            <a:r>
              <a:rPr kumimoji="1" lang="zh-CN" altLang="en-US">
                <a:solidFill>
                  <a:schemeClr val="tx1"/>
                </a:solidFill>
                <a:ea typeface="华文楷体" panose="02010600040101010101" pitchFamily="2" charset="-122"/>
              </a:rPr>
              <a:t>。</a:t>
            </a:r>
          </a:p>
        </p:txBody>
      </p:sp>
      <p:sp>
        <p:nvSpPr>
          <p:cNvPr id="45071" name="Rectangle 15"/>
          <p:cNvSpPr>
            <a:spLocks noChangeArrowheads="1"/>
          </p:cNvSpPr>
          <p:nvPr/>
        </p:nvSpPr>
        <p:spPr bwMode="auto">
          <a:xfrm>
            <a:off x="396875" y="47244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3</a:t>
            </a:r>
            <a:r>
              <a:rPr kumimoji="1" lang="zh-CN" altLang="en-US">
                <a:solidFill>
                  <a:schemeClr val="tx1"/>
                </a:solidFill>
                <a:ea typeface="华文楷体" panose="02010600040101010101" pitchFamily="2" charset="-122"/>
              </a:rPr>
              <a:t>）标准条件</a:t>
            </a:r>
          </a:p>
        </p:txBody>
      </p:sp>
      <p:sp>
        <p:nvSpPr>
          <p:cNvPr id="45072" name="Rectangle 16"/>
          <p:cNvSpPr>
            <a:spLocks noChangeArrowheads="1"/>
          </p:cNvSpPr>
          <p:nvPr/>
        </p:nvSpPr>
        <p:spPr bwMode="auto">
          <a:xfrm>
            <a:off x="2492375" y="4724400"/>
            <a:ext cx="5967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要使波函数合理，还需明确一些条件</a:t>
            </a:r>
          </a:p>
        </p:txBody>
      </p:sp>
      <p:graphicFrame>
        <p:nvGraphicFramePr>
          <p:cNvPr id="45073" name="Object 17"/>
          <p:cNvGraphicFramePr>
            <a:graphicFrameLocks noChangeAspect="1"/>
          </p:cNvGraphicFramePr>
          <p:nvPr>
            <p:extLst>
              <p:ext uri="{D42A27DB-BD31-4B8C-83A1-F6EECF244321}">
                <p14:modId xmlns:p14="http://schemas.microsoft.com/office/powerpoint/2010/main" val="644973532"/>
              </p:ext>
            </p:extLst>
          </p:nvPr>
        </p:nvGraphicFramePr>
        <p:xfrm>
          <a:off x="4587875" y="3321050"/>
          <a:ext cx="114300" cy="215900"/>
        </p:xfrm>
        <a:graphic>
          <a:graphicData uri="http://schemas.openxmlformats.org/presentationml/2006/ole">
            <mc:AlternateContent xmlns:mc="http://schemas.openxmlformats.org/markup-compatibility/2006">
              <mc:Choice xmlns:v="urn:schemas-microsoft-com:vml" Requires="v">
                <p:oleObj spid="_x0000_s45119" name="公式" r:id="rId6" imgW="114151" imgH="215619" progId="Equation.3">
                  <p:embed/>
                </p:oleObj>
              </mc:Choice>
              <mc:Fallback>
                <p:oleObj name="公式" r:id="rId6" imgW="114151" imgH="215619" progId="Equation.3">
                  <p:embed/>
                  <p:pic>
                    <p:nvPicPr>
                      <p:cNvPr id="0" name="Picture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87875"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4" name="Object 18"/>
          <p:cNvGraphicFramePr>
            <a:graphicFrameLocks noChangeAspect="1"/>
          </p:cNvGraphicFramePr>
          <p:nvPr>
            <p:extLst>
              <p:ext uri="{D42A27DB-BD31-4B8C-83A1-F6EECF244321}">
                <p14:modId xmlns:p14="http://schemas.microsoft.com/office/powerpoint/2010/main" val="4142035885"/>
              </p:ext>
            </p:extLst>
          </p:nvPr>
        </p:nvGraphicFramePr>
        <p:xfrm>
          <a:off x="611188" y="3644900"/>
          <a:ext cx="2808287" cy="741363"/>
        </p:xfrm>
        <a:graphic>
          <a:graphicData uri="http://schemas.openxmlformats.org/presentationml/2006/ole">
            <mc:AlternateContent xmlns:mc="http://schemas.openxmlformats.org/markup-compatibility/2006">
              <mc:Choice xmlns:v="urn:schemas-microsoft-com:vml" Requires="v">
                <p:oleObj spid="_x0000_s45120" name="公式" r:id="rId8" imgW="1155199" imgH="304668" progId="Equation.3">
                  <p:embed/>
                </p:oleObj>
              </mc:Choice>
              <mc:Fallback>
                <p:oleObj name="公式" r:id="rId8" imgW="1155199" imgH="304668" progId="Equation.3">
                  <p:embed/>
                  <p:pic>
                    <p:nvPicPr>
                      <p:cNvPr id="0" name="Picture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1188" y="3644900"/>
                        <a:ext cx="2808287" cy="741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75" name="Object 19"/>
          <p:cNvGraphicFramePr>
            <a:graphicFrameLocks noChangeAspect="1"/>
          </p:cNvGraphicFramePr>
          <p:nvPr>
            <p:extLst>
              <p:ext uri="{D42A27DB-BD31-4B8C-83A1-F6EECF244321}">
                <p14:modId xmlns:p14="http://schemas.microsoft.com/office/powerpoint/2010/main" val="1160696388"/>
              </p:ext>
            </p:extLst>
          </p:nvPr>
        </p:nvGraphicFramePr>
        <p:xfrm>
          <a:off x="3851920" y="3467830"/>
          <a:ext cx="2641946" cy="1100265"/>
        </p:xfrm>
        <a:graphic>
          <a:graphicData uri="http://schemas.openxmlformats.org/presentationml/2006/ole">
            <mc:AlternateContent xmlns:mc="http://schemas.openxmlformats.org/markup-compatibility/2006">
              <mc:Choice xmlns:v="urn:schemas-microsoft-com:vml" Requires="v">
                <p:oleObj spid="_x0000_s45121" name="公式" r:id="rId10" imgW="1219200" imgH="508000" progId="Equation.3">
                  <p:embed/>
                </p:oleObj>
              </mc:Choice>
              <mc:Fallback>
                <p:oleObj name="公式" r:id="rId10" imgW="1219200" imgH="508000" progId="Equation.3">
                  <p:embed/>
                  <p:pic>
                    <p:nvPicPr>
                      <p:cNvPr id="0" name="Picture 4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1920" y="3467830"/>
                        <a:ext cx="2641946" cy="11002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76" name="Text Box 20"/>
          <p:cNvSpPr txBox="1">
            <a:spLocks noChangeArrowheads="1"/>
          </p:cNvSpPr>
          <p:nvPr/>
        </p:nvSpPr>
        <p:spPr bwMode="auto">
          <a:xfrm>
            <a:off x="6877050" y="3789363"/>
            <a:ext cx="212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en-US" altLang="zh-CN" i="1" dirty="0">
                <a:solidFill>
                  <a:schemeClr val="tx1"/>
                </a:solidFill>
                <a:ea typeface="华文楷体" panose="02010600040101010101" pitchFamily="2" charset="-122"/>
              </a:rPr>
              <a:t>c</a:t>
            </a:r>
            <a:r>
              <a:rPr kumimoji="1" lang="en-US" altLang="zh-CN" dirty="0">
                <a:solidFill>
                  <a:schemeClr val="tx1"/>
                </a:solidFill>
                <a:ea typeface="华文楷体" panose="02010600040101010101" pitchFamily="2" charset="-122"/>
              </a:rPr>
              <a:t>:</a:t>
            </a:r>
            <a:r>
              <a:rPr kumimoji="1" lang="zh-CN" altLang="en-US" dirty="0">
                <a:solidFill>
                  <a:srgbClr val="0000FF"/>
                </a:solidFill>
                <a:ea typeface="华文楷体" panose="02010600040101010101" pitchFamily="2" charset="-122"/>
              </a:rPr>
              <a:t>归一化因子</a:t>
            </a:r>
          </a:p>
        </p:txBody>
      </p:sp>
      <p:sp>
        <p:nvSpPr>
          <p:cNvPr id="45077" name="Text Box 21"/>
          <p:cNvSpPr txBox="1">
            <a:spLocks noChangeArrowheads="1"/>
          </p:cNvSpPr>
          <p:nvPr/>
        </p:nvSpPr>
        <p:spPr bwMode="auto">
          <a:xfrm>
            <a:off x="828675" y="2997200"/>
            <a:ext cx="1860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latin typeface="华文楷体" panose="02010600040101010101" pitchFamily="2" charset="-122"/>
                <a:ea typeface="华文楷体" panose="02010600040101010101" pitchFamily="2" charset="-122"/>
              </a:rPr>
              <a:t>若不满足</a:t>
            </a:r>
            <a:r>
              <a:rPr kumimoji="1" lang="en-US" altLang="zh-CN">
                <a:solidFill>
                  <a:schemeClr val="tx1"/>
                </a:solidFill>
                <a:latin typeface="华文楷体" panose="02010600040101010101" pitchFamily="2" charset="-122"/>
                <a:ea typeface="华文楷体" panose="02010600040101010101" pitchFamily="2" charset="-122"/>
              </a:rPr>
              <a:t>,</a:t>
            </a:r>
            <a:r>
              <a:rPr kumimoji="1" lang="zh-CN" altLang="en-US">
                <a:solidFill>
                  <a:schemeClr val="tx1"/>
                </a:solidFill>
                <a:latin typeface="华文楷体" panose="02010600040101010101" pitchFamily="2" charset="-122"/>
                <a:ea typeface="华文楷体" panose="02010600040101010101" pitchFamily="2" charset="-122"/>
              </a:rPr>
              <a:t>则</a:t>
            </a:r>
            <a:endParaRPr kumimoji="1" lang="en-US" altLang="zh-CN">
              <a:solidFill>
                <a:schemeClr val="tx1"/>
              </a:solidFill>
              <a:latin typeface="华文楷体" panose="02010600040101010101" pitchFamily="2" charset="-122"/>
              <a:ea typeface="华文楷体" panose="02010600040101010101" pitchFamily="2" charset="-122"/>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6"/>
                                        </p:tgtEl>
                                        <p:attrNameLst>
                                          <p:attrName>style.visibility</p:attrName>
                                        </p:attrNameLst>
                                      </p:cBhvr>
                                      <p:to>
                                        <p:strVal val="visible"/>
                                      </p:to>
                                    </p:set>
                                    <p:animEffect transition="in" filter="wipe(left)">
                                      <p:cBhvr>
                                        <p:cTn id="7" dur="500"/>
                                        <p:tgtEl>
                                          <p:spTgt spid="450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67"/>
                                        </p:tgtEl>
                                        <p:attrNameLst>
                                          <p:attrName>style.visibility</p:attrName>
                                        </p:attrNameLst>
                                      </p:cBhvr>
                                      <p:to>
                                        <p:strVal val="visible"/>
                                      </p:to>
                                    </p:set>
                                    <p:animEffect transition="in" filter="wipe(left)">
                                      <p:cBhvr>
                                        <p:cTn id="12" dur="500"/>
                                        <p:tgtEl>
                                          <p:spTgt spid="450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059"/>
                                        </p:tgtEl>
                                        <p:attrNameLst>
                                          <p:attrName>style.visibility</p:attrName>
                                        </p:attrNameLst>
                                      </p:cBhvr>
                                      <p:to>
                                        <p:strVal val="visible"/>
                                      </p:to>
                                    </p:set>
                                    <p:animEffect transition="in" filter="wipe(left)">
                                      <p:cBhvr>
                                        <p:cTn id="17" dur="500"/>
                                        <p:tgtEl>
                                          <p:spTgt spid="4505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68"/>
                                        </p:tgtEl>
                                        <p:attrNameLst>
                                          <p:attrName>style.visibility</p:attrName>
                                        </p:attrNameLst>
                                      </p:cBhvr>
                                      <p:to>
                                        <p:strVal val="visible"/>
                                      </p:to>
                                    </p:set>
                                    <p:animEffect transition="in" filter="wipe(left)">
                                      <p:cBhvr>
                                        <p:cTn id="22" dur="500"/>
                                        <p:tgtEl>
                                          <p:spTgt spid="4506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69"/>
                                        </p:tgtEl>
                                        <p:attrNameLst>
                                          <p:attrName>style.visibility</p:attrName>
                                        </p:attrNameLst>
                                      </p:cBhvr>
                                      <p:to>
                                        <p:strVal val="visible"/>
                                      </p:to>
                                    </p:set>
                                    <p:animEffect transition="in" filter="wipe(left)">
                                      <p:cBhvr>
                                        <p:cTn id="27" dur="500"/>
                                        <p:tgtEl>
                                          <p:spTgt spid="4506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507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507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5075"/>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5076"/>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5071">
                                            <p:txEl>
                                              <p:pRg st="0" end="0"/>
                                            </p:txEl>
                                          </p:spTgt>
                                        </p:tgtEl>
                                        <p:attrNameLst>
                                          <p:attrName>style.visibility</p:attrName>
                                        </p:attrNameLst>
                                      </p:cBhvr>
                                      <p:to>
                                        <p:strVal val="visible"/>
                                      </p:to>
                                    </p:set>
                                    <p:animEffect transition="in" filter="wipe(left)">
                                      <p:cBhvr>
                                        <p:cTn id="48" dur="500"/>
                                        <p:tgtEl>
                                          <p:spTgt spid="45071">
                                            <p:txEl>
                                              <p:pRg st="0" end="0"/>
                                            </p:txEl>
                                          </p:spTgt>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5072">
                                            <p:txEl>
                                              <p:pRg st="0" end="0"/>
                                            </p:txEl>
                                          </p:spTgt>
                                        </p:tgtEl>
                                        <p:attrNameLst>
                                          <p:attrName>style.visibility</p:attrName>
                                        </p:attrNameLst>
                                      </p:cBhvr>
                                      <p:to>
                                        <p:strVal val="visible"/>
                                      </p:to>
                                    </p:set>
                                    <p:animEffect transition="in" filter="wipe(left)">
                                      <p:cBhvr>
                                        <p:cTn id="53" dur="500"/>
                                        <p:tgtEl>
                                          <p:spTgt spid="45072">
                                            <p:txEl>
                                              <p:pRg st="0" end="0"/>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5070"/>
                                        </p:tgtEl>
                                        <p:attrNameLst>
                                          <p:attrName>style.visibility</p:attrName>
                                        </p:attrNameLst>
                                      </p:cBhvr>
                                      <p:to>
                                        <p:strVal val="visible"/>
                                      </p:to>
                                    </p:set>
                                    <p:animEffect transition="in" filter="wipe(left)">
                                      <p:cBhvr>
                                        <p:cTn id="58" dur="500"/>
                                        <p:tgtEl>
                                          <p:spTgt spid="45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6" grpId="0" autoUpdateAnimBg="0"/>
      <p:bldP spid="45067" grpId="0" autoUpdateAnimBg="0"/>
      <p:bldP spid="45068" grpId="0" autoUpdateAnimBg="0"/>
      <p:bldP spid="45069" grpId="0" autoUpdateAnimBg="0"/>
      <p:bldP spid="45070" grpId="0" autoUpdateAnimBg="0"/>
      <p:bldP spid="45071" grpId="0" build="p" autoUpdateAnimBg="0"/>
      <p:bldP spid="45072" grpId="0" build="p" autoUpdateAnimBg="0"/>
      <p:bldP spid="45076" grpId="0"/>
      <p:bldP spid="450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ChangeArrowheads="1"/>
          </p:cNvSpPr>
          <p:nvPr/>
        </p:nvSpPr>
        <p:spPr bwMode="auto">
          <a:xfrm>
            <a:off x="228600" y="881063"/>
            <a:ext cx="38100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20000"/>
              </a:lnSpc>
              <a:buClrTx/>
              <a:buSzTx/>
              <a:buFontTx/>
              <a:buNone/>
            </a:pPr>
            <a:r>
              <a:rPr kumimoji="1" lang="zh-CN" altLang="en-US">
                <a:solidFill>
                  <a:schemeClr val="tx1"/>
                </a:solidFill>
                <a:ea typeface="华文楷体" panose="02010600040101010101" pitchFamily="2" charset="-122"/>
              </a:rPr>
              <a:t>一、薛定谔方程的建立</a:t>
            </a:r>
          </a:p>
        </p:txBody>
      </p:sp>
      <p:sp>
        <p:nvSpPr>
          <p:cNvPr id="47108" name="Text Box 4"/>
          <p:cNvSpPr txBox="1">
            <a:spLocks noChangeArrowheads="1"/>
          </p:cNvSpPr>
          <p:nvPr/>
        </p:nvSpPr>
        <p:spPr bwMode="auto">
          <a:xfrm>
            <a:off x="395288" y="5084763"/>
            <a:ext cx="8305800" cy="1311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10000"/>
              </a:lnSpc>
              <a:spcBef>
                <a:spcPct val="50000"/>
              </a:spcBef>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1926</a:t>
            </a:r>
            <a:r>
              <a:rPr kumimoji="1" lang="zh-CN" altLang="en-US">
                <a:solidFill>
                  <a:schemeClr val="tx1"/>
                </a:solidFill>
                <a:ea typeface="华文楷体" panose="02010600040101010101" pitchFamily="2" charset="-122"/>
              </a:rPr>
              <a:t>年，奥地利著名物理学家</a:t>
            </a:r>
            <a:r>
              <a:rPr kumimoji="1" lang="zh-CN" altLang="en-US">
                <a:solidFill>
                  <a:srgbClr val="0000FF"/>
                </a:solidFill>
                <a:ea typeface="华文楷体" panose="02010600040101010101" pitchFamily="2" charset="-122"/>
              </a:rPr>
              <a:t>薛定谔</a:t>
            </a:r>
            <a:r>
              <a:rPr kumimoji="1" lang="zh-CN" altLang="en-US">
                <a:solidFill>
                  <a:schemeClr val="tx1"/>
                </a:solidFill>
                <a:ea typeface="华文楷体" panose="02010600040101010101" pitchFamily="2" charset="-122"/>
              </a:rPr>
              <a:t>建立了描述微观粒子运动状态的波函数所满足的方程 </a:t>
            </a:r>
            <a:r>
              <a:rPr kumimoji="1" lang="en-US" altLang="zh-CN">
                <a:solidFill>
                  <a:schemeClr val="tx1"/>
                </a:solidFill>
                <a:ea typeface="华文楷体" panose="02010600040101010101" pitchFamily="2" charset="-122"/>
              </a:rPr>
              <a:t>—</a:t>
            </a:r>
            <a:r>
              <a:rPr kumimoji="1" lang="en-US" altLang="zh-CN">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薛定谔方程。</a:t>
            </a:r>
            <a:r>
              <a:rPr kumimoji="1" lang="zh-CN" altLang="en-US">
                <a:solidFill>
                  <a:schemeClr val="tx1"/>
                </a:solidFill>
                <a:ea typeface="华文楷体" panose="02010600040101010101" pitchFamily="2" charset="-122"/>
              </a:rPr>
              <a:t>就此建立</a:t>
            </a:r>
            <a:r>
              <a:rPr kumimoji="1" lang="zh-CN" altLang="en-US">
                <a:solidFill>
                  <a:srgbClr val="0000FF"/>
                </a:solidFill>
                <a:ea typeface="华文楷体" panose="02010600040101010101" pitchFamily="2" charset="-122"/>
              </a:rPr>
              <a:t>波动力学。因此，</a:t>
            </a:r>
            <a:r>
              <a:rPr kumimoji="1" lang="en-US" altLang="zh-CN">
                <a:solidFill>
                  <a:srgbClr val="0000FF"/>
                </a:solidFill>
                <a:ea typeface="华文楷体" panose="02010600040101010101" pitchFamily="2" charset="-122"/>
              </a:rPr>
              <a:t>1933</a:t>
            </a:r>
            <a:r>
              <a:rPr kumimoji="1" lang="zh-CN" altLang="en-US">
                <a:solidFill>
                  <a:srgbClr val="0000FF"/>
                </a:solidFill>
                <a:ea typeface="华文楷体" panose="02010600040101010101" pitchFamily="2" charset="-122"/>
              </a:rPr>
              <a:t>年获得诺贝尔物理学奖。</a:t>
            </a:r>
            <a:endParaRPr kumimoji="1" lang="zh-CN" altLang="en-US">
              <a:solidFill>
                <a:schemeClr val="tx1"/>
              </a:solidFill>
              <a:ea typeface="华文楷体" panose="02010600040101010101" pitchFamily="2" charset="-122"/>
            </a:endParaRPr>
          </a:p>
        </p:txBody>
      </p:sp>
      <p:grpSp>
        <p:nvGrpSpPr>
          <p:cNvPr id="47109" name="Group 5"/>
          <p:cNvGrpSpPr>
            <a:grpSpLocks/>
          </p:cNvGrpSpPr>
          <p:nvPr/>
        </p:nvGrpSpPr>
        <p:grpSpPr bwMode="auto">
          <a:xfrm>
            <a:off x="6948488" y="2132013"/>
            <a:ext cx="1876425" cy="2659062"/>
            <a:chOff x="4224" y="1296"/>
            <a:chExt cx="1139" cy="1648"/>
          </a:xfrm>
        </p:grpSpPr>
        <p:pic>
          <p:nvPicPr>
            <p:cNvPr id="47110" name="Picture 6" descr="xde-z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0" y="1296"/>
              <a:ext cx="1009" cy="1392"/>
            </a:xfrm>
            <a:prstGeom prst="rect">
              <a:avLst/>
            </a:prstGeom>
            <a:noFill/>
            <a:extLst>
              <a:ext uri="{909E8E84-426E-40DD-AFC4-6F175D3DCCD1}">
                <a14:hiddenFill xmlns:a14="http://schemas.microsoft.com/office/drawing/2010/main">
                  <a:solidFill>
                    <a:srgbClr val="FFFFFF"/>
                  </a:solidFill>
                </a14:hiddenFill>
              </a:ext>
            </a:extLst>
          </p:spPr>
        </p:pic>
        <p:sp>
          <p:nvSpPr>
            <p:cNvPr id="47111" name="Rectangle 7"/>
            <p:cNvSpPr>
              <a:spLocks noChangeArrowheads="1"/>
            </p:cNvSpPr>
            <p:nvPr/>
          </p:nvSpPr>
          <p:spPr bwMode="auto">
            <a:xfrm>
              <a:off x="4224" y="2688"/>
              <a:ext cx="113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sz="2100">
                  <a:solidFill>
                    <a:schemeClr val="tx1"/>
                  </a:solidFill>
                  <a:ea typeface="华文楷体" panose="02010600040101010101" pitchFamily="2" charset="-122"/>
                </a:rPr>
                <a:t>（</a:t>
              </a:r>
              <a:r>
                <a:rPr kumimoji="1" lang="en-US" altLang="zh-CN" sz="2100">
                  <a:solidFill>
                    <a:schemeClr val="tx1"/>
                  </a:solidFill>
                  <a:ea typeface="华文楷体" panose="02010600040101010101" pitchFamily="2" charset="-122"/>
                </a:rPr>
                <a:t>1887-1961</a:t>
              </a:r>
              <a:r>
                <a:rPr kumimoji="1" lang="zh-CN" altLang="en-US" sz="2100">
                  <a:solidFill>
                    <a:schemeClr val="tx1"/>
                  </a:solidFill>
                  <a:ea typeface="华文楷体" panose="02010600040101010101" pitchFamily="2" charset="-122"/>
                </a:rPr>
                <a:t>）</a:t>
              </a:r>
            </a:p>
          </p:txBody>
        </p:sp>
      </p:grpSp>
      <p:sp>
        <p:nvSpPr>
          <p:cNvPr id="47112" name="Text Box 8"/>
          <p:cNvSpPr txBox="1">
            <a:spLocks noChangeArrowheads="1"/>
          </p:cNvSpPr>
          <p:nvPr/>
        </p:nvSpPr>
        <p:spPr bwMode="auto">
          <a:xfrm>
            <a:off x="685800" y="1436688"/>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经典力学：已知质点的受力情况 </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初始条件</a:t>
            </a:r>
          </a:p>
        </p:txBody>
      </p:sp>
      <p:sp>
        <p:nvSpPr>
          <p:cNvPr id="47113" name="Rectangle 9"/>
          <p:cNvSpPr>
            <a:spLocks noChangeArrowheads="1"/>
          </p:cNvSpPr>
          <p:nvPr/>
        </p:nvSpPr>
        <p:spPr bwMode="auto">
          <a:xfrm>
            <a:off x="2895600" y="1893888"/>
            <a:ext cx="2468563"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a:solidFill>
                  <a:srgbClr val="0000FF"/>
                </a:solidFill>
                <a:effectLst>
                  <a:outerShdw blurRad="38100" dist="38100" dir="2700000" algn="tl">
                    <a:srgbClr val="C0C0C0"/>
                  </a:outerShdw>
                </a:effectLst>
                <a:ea typeface="华文楷体" panose="02010600040101010101" pitchFamily="2" charset="-122"/>
              </a:rPr>
              <a:t>牛顿运动方程</a:t>
            </a:r>
          </a:p>
        </p:txBody>
      </p:sp>
      <p:sp>
        <p:nvSpPr>
          <p:cNvPr id="47114" name="Text Box 10"/>
          <p:cNvSpPr txBox="1">
            <a:spLocks noChangeArrowheads="1"/>
          </p:cNvSpPr>
          <p:nvPr/>
        </p:nvSpPr>
        <p:spPr bwMode="auto">
          <a:xfrm>
            <a:off x="685800" y="3036888"/>
            <a:ext cx="624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量子力学：已知微观粒子能量 </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初始条件</a:t>
            </a:r>
          </a:p>
        </p:txBody>
      </p:sp>
      <p:sp>
        <p:nvSpPr>
          <p:cNvPr id="47115" name="Rectangle 11"/>
          <p:cNvSpPr>
            <a:spLocks noChangeArrowheads="1"/>
          </p:cNvSpPr>
          <p:nvPr/>
        </p:nvSpPr>
        <p:spPr bwMode="auto">
          <a:xfrm>
            <a:off x="3151188" y="3713163"/>
            <a:ext cx="2284412" cy="466725"/>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a:solidFill>
                  <a:srgbClr val="0000FF"/>
                </a:solidFill>
                <a:effectLst>
                  <a:outerShdw blurRad="38100" dist="38100" dir="2700000" algn="tl">
                    <a:srgbClr val="C0C0C0"/>
                  </a:outerShdw>
                </a:effectLst>
                <a:ea typeface="华文楷体" panose="02010600040101010101" pitchFamily="2" charset="-122"/>
              </a:rPr>
              <a:t>？运动方程</a:t>
            </a:r>
          </a:p>
        </p:txBody>
      </p:sp>
      <p:grpSp>
        <p:nvGrpSpPr>
          <p:cNvPr id="47116" name="Group 12"/>
          <p:cNvGrpSpPr>
            <a:grpSpLocks/>
          </p:cNvGrpSpPr>
          <p:nvPr/>
        </p:nvGrpSpPr>
        <p:grpSpPr bwMode="auto">
          <a:xfrm>
            <a:off x="1295400" y="4408488"/>
            <a:ext cx="5486400" cy="457200"/>
            <a:chOff x="816" y="2687"/>
            <a:chExt cx="3456" cy="288"/>
          </a:xfrm>
        </p:grpSpPr>
        <p:graphicFrame>
          <p:nvGraphicFramePr>
            <p:cNvPr id="47117" name="Object 13"/>
            <p:cNvGraphicFramePr>
              <a:graphicFrameLocks noChangeAspect="1"/>
            </p:cNvGraphicFramePr>
            <p:nvPr/>
          </p:nvGraphicFramePr>
          <p:xfrm>
            <a:off x="3462" y="2694"/>
            <a:ext cx="804" cy="281"/>
          </p:xfrm>
          <a:graphic>
            <a:graphicData uri="http://schemas.openxmlformats.org/presentationml/2006/ole">
              <mc:AlternateContent xmlns:mc="http://schemas.openxmlformats.org/markup-compatibility/2006">
                <mc:Choice xmlns:v="urn:schemas-microsoft-com:vml" Requires="v">
                  <p:oleObj spid="_x0000_s47149" name="公式" r:id="rId5" imgW="482181" imgH="215713" progId="Equation.3">
                    <p:embed/>
                  </p:oleObj>
                </mc:Choice>
                <mc:Fallback>
                  <p:oleObj name="公式" r:id="rId5" imgW="482181" imgH="215713" progId="Equation.3">
                    <p:embed/>
                    <p:pic>
                      <p:nvPicPr>
                        <p:cNvPr id="0" name="Picture 3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62" y="2694"/>
                          <a:ext cx="804"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18" name="Text Box 14"/>
            <p:cNvSpPr txBox="1">
              <a:spLocks noChangeArrowheads="1"/>
            </p:cNvSpPr>
            <p:nvPr/>
          </p:nvSpPr>
          <p:spPr bwMode="auto">
            <a:xfrm>
              <a:off x="816" y="2687"/>
              <a:ext cx="34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微观粒子任意时刻的量子状态。</a:t>
              </a:r>
            </a:p>
          </p:txBody>
        </p:sp>
      </p:grpSp>
      <p:grpSp>
        <p:nvGrpSpPr>
          <p:cNvPr id="47119" name="Group 15"/>
          <p:cNvGrpSpPr>
            <a:grpSpLocks/>
          </p:cNvGrpSpPr>
          <p:nvPr/>
        </p:nvGrpSpPr>
        <p:grpSpPr bwMode="auto">
          <a:xfrm>
            <a:off x="1371600" y="2503488"/>
            <a:ext cx="5273675" cy="457200"/>
            <a:chOff x="864" y="1487"/>
            <a:chExt cx="3322" cy="288"/>
          </a:xfrm>
        </p:grpSpPr>
        <p:sp>
          <p:nvSpPr>
            <p:cNvPr id="47120" name="Text Box 16"/>
            <p:cNvSpPr txBox="1">
              <a:spLocks noChangeArrowheads="1"/>
            </p:cNvSpPr>
            <p:nvPr/>
          </p:nvSpPr>
          <p:spPr bwMode="auto">
            <a:xfrm>
              <a:off x="864" y="1487"/>
              <a:ext cx="29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质点任意时刻的运动状态</a:t>
              </a:r>
            </a:p>
          </p:txBody>
        </p:sp>
        <p:graphicFrame>
          <p:nvGraphicFramePr>
            <p:cNvPr id="47121" name="Object 17"/>
            <p:cNvGraphicFramePr>
              <a:graphicFrameLocks noChangeAspect="1"/>
            </p:cNvGraphicFramePr>
            <p:nvPr/>
          </p:nvGraphicFramePr>
          <p:xfrm>
            <a:off x="3111" y="1495"/>
            <a:ext cx="1075" cy="280"/>
          </p:xfrm>
          <a:graphic>
            <a:graphicData uri="http://schemas.openxmlformats.org/presentationml/2006/ole">
              <mc:AlternateContent xmlns:mc="http://schemas.openxmlformats.org/markup-compatibility/2006">
                <mc:Choice xmlns:v="urn:schemas-microsoft-com:vml" Requires="v">
                  <p:oleObj spid="_x0000_s47150" name="Equation" r:id="rId7" imgW="710891" imgH="203112" progId="Equation.3">
                    <p:embed/>
                  </p:oleObj>
                </mc:Choice>
                <mc:Fallback>
                  <p:oleObj name="Equation" r:id="rId7" imgW="710891" imgH="203112" progId="Equation.3">
                    <p:embed/>
                    <p:pic>
                      <p:nvPicPr>
                        <p:cNvPr id="0" name="Picture 3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11" y="1495"/>
                          <a:ext cx="1075" cy="2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7122" name="Group 18"/>
          <p:cNvGrpSpPr>
            <a:grpSpLocks/>
          </p:cNvGrpSpPr>
          <p:nvPr/>
        </p:nvGrpSpPr>
        <p:grpSpPr bwMode="auto">
          <a:xfrm>
            <a:off x="2481263" y="223838"/>
            <a:ext cx="3962400" cy="684212"/>
            <a:chOff x="1440" y="28"/>
            <a:chExt cx="2496" cy="431"/>
          </a:xfrm>
        </p:grpSpPr>
        <p:grpSp>
          <p:nvGrpSpPr>
            <p:cNvPr id="47123" name="Group 32"/>
            <p:cNvGrpSpPr>
              <a:grpSpLocks/>
            </p:cNvGrpSpPr>
            <p:nvPr/>
          </p:nvGrpSpPr>
          <p:grpSpPr bwMode="auto">
            <a:xfrm>
              <a:off x="1610" y="28"/>
              <a:ext cx="2223" cy="431"/>
              <a:chOff x="1450" y="7"/>
              <a:chExt cx="3039" cy="401"/>
            </a:xfrm>
          </p:grpSpPr>
          <p:sp>
            <p:nvSpPr>
              <p:cNvPr id="47124"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7125"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7126"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7127"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47128" name="Text Box 24"/>
            <p:cNvSpPr txBox="1">
              <a:spLocks noChangeArrowheads="1"/>
            </p:cNvSpPr>
            <p:nvPr/>
          </p:nvSpPr>
          <p:spPr bwMode="auto">
            <a:xfrm>
              <a:off x="1440" y="73"/>
              <a:ext cx="2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en-US" altLang="zh-CN" sz="2800" dirty="0">
                  <a:solidFill>
                    <a:schemeClr val="tx1"/>
                  </a:solidFill>
                  <a:ea typeface="华文楷体" panose="02010600040101010101" pitchFamily="2" charset="-122"/>
                </a:rPr>
                <a:t>§</a:t>
              </a:r>
              <a:r>
                <a:rPr kumimoji="1" lang="en-US" altLang="zh-CN" sz="2800" dirty="0" smtClean="0">
                  <a:solidFill>
                    <a:schemeClr val="tx1"/>
                  </a:solidFill>
                  <a:ea typeface="华文楷体" panose="02010600040101010101" pitchFamily="2" charset="-122"/>
                </a:rPr>
                <a:t>19 </a:t>
              </a:r>
              <a:r>
                <a:rPr kumimoji="1" lang="en-US" altLang="zh-CN" sz="2800" dirty="0" smtClean="0">
                  <a:solidFill>
                    <a:schemeClr val="tx1"/>
                  </a:solidFill>
                  <a:ea typeface="华文楷体" panose="02010600040101010101" pitchFamily="2" charset="-122"/>
                </a:rPr>
                <a:t>.6 </a:t>
              </a:r>
              <a:r>
                <a:rPr kumimoji="1" lang="zh-CN" altLang="en-US" sz="2800" dirty="0">
                  <a:solidFill>
                    <a:schemeClr val="tx1"/>
                  </a:solidFill>
                  <a:ea typeface="华文楷体" panose="02010600040101010101" pitchFamily="2" charset="-122"/>
                </a:rPr>
                <a:t>薛定谔方程 </a:t>
              </a:r>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wipe(left)">
                                      <p:cBhvr>
                                        <p:cTn id="7" dur="500"/>
                                        <p:tgtEl>
                                          <p:spTgt spid="471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12">
                                            <p:txEl>
                                              <p:pRg st="0" end="0"/>
                                            </p:txEl>
                                          </p:spTgt>
                                        </p:tgtEl>
                                        <p:attrNameLst>
                                          <p:attrName>style.visibility</p:attrName>
                                        </p:attrNameLst>
                                      </p:cBhvr>
                                      <p:to>
                                        <p:strVal val="visible"/>
                                      </p:to>
                                    </p:set>
                                    <p:animEffect transition="in" filter="wipe(left)">
                                      <p:cBhvr>
                                        <p:cTn id="12" dur="500"/>
                                        <p:tgtEl>
                                          <p:spTgt spid="471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13"/>
                                        </p:tgtEl>
                                        <p:attrNameLst>
                                          <p:attrName>style.visibility</p:attrName>
                                        </p:attrNameLst>
                                      </p:cBhvr>
                                      <p:to>
                                        <p:strVal val="visible"/>
                                      </p:to>
                                    </p:set>
                                    <p:animEffect transition="in" filter="wipe(left)">
                                      <p:cBhvr>
                                        <p:cTn id="17" dur="500"/>
                                        <p:tgtEl>
                                          <p:spTgt spid="471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19"/>
                                        </p:tgtEl>
                                        <p:attrNameLst>
                                          <p:attrName>style.visibility</p:attrName>
                                        </p:attrNameLst>
                                      </p:cBhvr>
                                      <p:to>
                                        <p:strVal val="visible"/>
                                      </p:to>
                                    </p:set>
                                    <p:animEffect transition="in" filter="wipe(left)">
                                      <p:cBhvr>
                                        <p:cTn id="22" dur="500"/>
                                        <p:tgtEl>
                                          <p:spTgt spid="47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14">
                                            <p:txEl>
                                              <p:pRg st="0" end="0"/>
                                            </p:txEl>
                                          </p:spTgt>
                                        </p:tgtEl>
                                        <p:attrNameLst>
                                          <p:attrName>style.visibility</p:attrName>
                                        </p:attrNameLst>
                                      </p:cBhvr>
                                      <p:to>
                                        <p:strVal val="visible"/>
                                      </p:to>
                                    </p:set>
                                    <p:animEffect transition="in" filter="wipe(left)">
                                      <p:cBhvr>
                                        <p:cTn id="27" dur="500"/>
                                        <p:tgtEl>
                                          <p:spTgt spid="47114">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15"/>
                                        </p:tgtEl>
                                        <p:attrNameLst>
                                          <p:attrName>style.visibility</p:attrName>
                                        </p:attrNameLst>
                                      </p:cBhvr>
                                      <p:to>
                                        <p:strVal val="visible"/>
                                      </p:to>
                                    </p:set>
                                    <p:animEffect transition="in" filter="wipe(left)">
                                      <p:cBhvr>
                                        <p:cTn id="32" dur="500"/>
                                        <p:tgtEl>
                                          <p:spTgt spid="4711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47116"/>
                                        </p:tgtEl>
                                        <p:attrNameLst>
                                          <p:attrName>style.visibility</p:attrName>
                                        </p:attrNameLst>
                                      </p:cBhvr>
                                      <p:to>
                                        <p:strVal val="visible"/>
                                      </p:to>
                                    </p:set>
                                    <p:animEffect transition="in" filter="wipe(left)">
                                      <p:cBhvr>
                                        <p:cTn id="37" dur="500"/>
                                        <p:tgtEl>
                                          <p:spTgt spid="471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09"/>
                                        </p:tgtEl>
                                        <p:attrNameLst>
                                          <p:attrName>style.visibility</p:attrName>
                                        </p:attrNameLst>
                                      </p:cBhvr>
                                      <p:to>
                                        <p:strVal val="visible"/>
                                      </p:to>
                                    </p:set>
                                    <p:animEffect transition="in" filter="wipe(left)">
                                      <p:cBhvr>
                                        <p:cTn id="42" dur="500"/>
                                        <p:tgtEl>
                                          <p:spTgt spid="471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08"/>
                                        </p:tgtEl>
                                        <p:attrNameLst>
                                          <p:attrName>style.visibility</p:attrName>
                                        </p:attrNameLst>
                                      </p:cBhvr>
                                      <p:to>
                                        <p:strVal val="visible"/>
                                      </p:to>
                                    </p:set>
                                    <p:animEffect transition="in" filter="wipe(left)">
                                      <p:cBhvr>
                                        <p:cTn id="47"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autoUpdateAnimBg="0"/>
      <p:bldP spid="47108" grpId="0" autoUpdateAnimBg="0"/>
      <p:bldP spid="47112" grpId="0" build="p" autoUpdateAnimBg="0"/>
      <p:bldP spid="47113" grpId="0" animBg="1" autoUpdateAnimBg="0"/>
      <p:bldP spid="47114" grpId="0" build="p" autoUpdateAnimBg="0"/>
      <p:bldP spid="47115"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3"/>
          <p:cNvSpPr txBox="1">
            <a:spLocks noChangeArrowheads="1"/>
          </p:cNvSpPr>
          <p:nvPr/>
        </p:nvSpPr>
        <p:spPr bwMode="auto">
          <a:xfrm>
            <a:off x="639763" y="147638"/>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二、一维自由粒子的运动方程</a:t>
            </a:r>
          </a:p>
        </p:txBody>
      </p:sp>
      <p:sp>
        <p:nvSpPr>
          <p:cNvPr id="49156" name="Text Box 4"/>
          <p:cNvSpPr txBox="1">
            <a:spLocks noChangeArrowheads="1"/>
          </p:cNvSpPr>
          <p:nvPr/>
        </p:nvSpPr>
        <p:spPr bwMode="auto">
          <a:xfrm>
            <a:off x="631825" y="681038"/>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能量为</a:t>
            </a:r>
            <a:r>
              <a:rPr kumimoji="1" lang="en-US" altLang="zh-CN" i="1" dirty="0">
                <a:solidFill>
                  <a:schemeClr val="tx1"/>
                </a:solidFill>
                <a:ea typeface="华文楷体" panose="02010600040101010101" pitchFamily="2" charset="-122"/>
              </a:rPr>
              <a:t>E </a:t>
            </a:r>
            <a:r>
              <a:rPr kumimoji="1" lang="zh-CN" altLang="en-US" dirty="0">
                <a:solidFill>
                  <a:schemeClr val="tx1"/>
                </a:solidFill>
                <a:ea typeface="华文楷体" panose="02010600040101010101" pitchFamily="2" charset="-122"/>
              </a:rPr>
              <a:t>，动量</a:t>
            </a:r>
            <a:r>
              <a:rPr kumimoji="1" lang="zh-CN" altLang="en-US" dirty="0" smtClean="0">
                <a:solidFill>
                  <a:schemeClr val="tx1"/>
                </a:solidFill>
                <a:ea typeface="华文楷体" panose="02010600040101010101" pitchFamily="2" charset="-122"/>
              </a:rPr>
              <a:t>为</a:t>
            </a:r>
            <a:r>
              <a:rPr kumimoji="1" lang="en-US" altLang="zh-CN" i="1" dirty="0" smtClean="0">
                <a:solidFill>
                  <a:schemeClr val="tx1"/>
                </a:solidFill>
                <a:ea typeface="华文楷体" panose="02010600040101010101" pitchFamily="2" charset="-122"/>
              </a:rPr>
              <a:t>p</a:t>
            </a:r>
            <a:r>
              <a:rPr kumimoji="1" lang="zh-CN" altLang="en-US" dirty="0" smtClean="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沿</a:t>
            </a:r>
            <a:r>
              <a:rPr kumimoji="1" lang="zh-CN" altLang="en-US" i="1" dirty="0">
                <a:solidFill>
                  <a:schemeClr val="tx1"/>
                </a:solidFill>
                <a:ea typeface="华文楷体" panose="02010600040101010101" pitchFamily="2" charset="-122"/>
              </a:rPr>
              <a:t> </a:t>
            </a:r>
            <a:r>
              <a:rPr kumimoji="1" lang="en-US" altLang="zh-CN" i="1" dirty="0">
                <a:solidFill>
                  <a:schemeClr val="tx1"/>
                </a:solidFill>
                <a:ea typeface="华文楷体" panose="02010600040101010101" pitchFamily="2" charset="-122"/>
              </a:rPr>
              <a:t>x </a:t>
            </a:r>
            <a:r>
              <a:rPr kumimoji="1" lang="zh-CN" altLang="en-US" dirty="0">
                <a:solidFill>
                  <a:schemeClr val="tx1"/>
                </a:solidFill>
                <a:ea typeface="华文楷体" panose="02010600040101010101" pitchFamily="2" charset="-122"/>
              </a:rPr>
              <a:t>方向运动的自由粒子其波函数：</a:t>
            </a:r>
          </a:p>
        </p:txBody>
      </p:sp>
      <p:graphicFrame>
        <p:nvGraphicFramePr>
          <p:cNvPr id="49157" name="Object 5"/>
          <p:cNvGraphicFramePr>
            <a:graphicFrameLocks noChangeAspect="1"/>
          </p:cNvGraphicFramePr>
          <p:nvPr>
            <p:extLst>
              <p:ext uri="{D42A27DB-BD31-4B8C-83A1-F6EECF244321}">
                <p14:modId xmlns:p14="http://schemas.microsoft.com/office/powerpoint/2010/main" val="4002817323"/>
              </p:ext>
            </p:extLst>
          </p:nvPr>
        </p:nvGraphicFramePr>
        <p:xfrm>
          <a:off x="1885950" y="950913"/>
          <a:ext cx="4667250" cy="898525"/>
        </p:xfrm>
        <a:graphic>
          <a:graphicData uri="http://schemas.openxmlformats.org/presentationml/2006/ole">
            <mc:AlternateContent xmlns:mc="http://schemas.openxmlformats.org/markup-compatibility/2006">
              <mc:Choice xmlns:v="urn:schemas-microsoft-com:vml" Requires="v">
                <p:oleObj spid="_x0000_s49320" name="公式" r:id="rId4" imgW="1384200" imgH="355320" progId="Equation.3">
                  <p:embed/>
                </p:oleObj>
              </mc:Choice>
              <mc:Fallback>
                <p:oleObj name="公式" r:id="rId4" imgW="1384200" imgH="355320" progId="Equation.3">
                  <p:embed/>
                  <p:pic>
                    <p:nvPicPr>
                      <p:cNvPr id="0" name="Picture 1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85950" y="950913"/>
                        <a:ext cx="4667250" cy="898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58" name="Group 6"/>
          <p:cNvGrpSpPr>
            <a:grpSpLocks/>
          </p:cNvGrpSpPr>
          <p:nvPr/>
        </p:nvGrpSpPr>
        <p:grpSpPr bwMode="auto">
          <a:xfrm>
            <a:off x="631825" y="1927225"/>
            <a:ext cx="4178300" cy="479425"/>
            <a:chOff x="336" y="1344"/>
            <a:chExt cx="2544" cy="302"/>
          </a:xfrm>
        </p:grpSpPr>
        <p:sp>
          <p:nvSpPr>
            <p:cNvPr id="49159" name="Text Box 7"/>
            <p:cNvSpPr txBox="1">
              <a:spLocks noChangeArrowheads="1"/>
            </p:cNvSpPr>
            <p:nvPr/>
          </p:nvSpPr>
          <p:spPr bwMode="auto">
            <a:xfrm>
              <a:off x="1152" y="1344"/>
              <a:ext cx="17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对</a:t>
              </a:r>
              <a:r>
                <a:rPr kumimoji="1" lang="en-US" altLang="zh-CN" i="1">
                  <a:solidFill>
                    <a:schemeClr val="tx1"/>
                  </a:solidFill>
                  <a:ea typeface="华文楷体" panose="02010600040101010101" pitchFamily="2" charset="-122"/>
                </a:rPr>
                <a:t>t </a:t>
              </a:r>
              <a:r>
                <a:rPr kumimoji="1" lang="zh-CN" altLang="en-US">
                  <a:solidFill>
                    <a:schemeClr val="tx1"/>
                  </a:solidFill>
                  <a:ea typeface="华文楷体" panose="02010600040101010101" pitchFamily="2" charset="-122"/>
                </a:rPr>
                <a:t>求一阶偏导数：</a:t>
              </a:r>
            </a:p>
          </p:txBody>
        </p:sp>
        <p:graphicFrame>
          <p:nvGraphicFramePr>
            <p:cNvPr id="49160" name="Object 8"/>
            <p:cNvGraphicFramePr>
              <a:graphicFrameLocks noChangeAspect="1"/>
            </p:cNvGraphicFramePr>
            <p:nvPr/>
          </p:nvGraphicFramePr>
          <p:xfrm>
            <a:off x="577" y="1392"/>
            <a:ext cx="623" cy="254"/>
          </p:xfrm>
          <a:graphic>
            <a:graphicData uri="http://schemas.openxmlformats.org/presentationml/2006/ole">
              <mc:AlternateContent xmlns:mc="http://schemas.openxmlformats.org/markup-compatibility/2006">
                <mc:Choice xmlns:v="urn:schemas-microsoft-com:vml" Requires="v">
                  <p:oleObj spid="_x0000_s49321" name="公式" r:id="rId6" imgW="494870" imgH="203024" progId="Equation.3">
                    <p:embed/>
                  </p:oleObj>
                </mc:Choice>
                <mc:Fallback>
                  <p:oleObj name="公式" r:id="rId6" imgW="494870" imgH="203024" progId="Equation.3">
                    <p:embed/>
                    <p:pic>
                      <p:nvPicPr>
                        <p:cNvPr id="0" name="Picture 1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 y="1392"/>
                          <a:ext cx="623" cy="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1" name="Text Box 9"/>
            <p:cNvSpPr txBox="1">
              <a:spLocks noChangeArrowheads="1"/>
            </p:cNvSpPr>
            <p:nvPr/>
          </p:nvSpPr>
          <p:spPr bwMode="auto">
            <a:xfrm>
              <a:off x="336"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将</a:t>
              </a:r>
            </a:p>
          </p:txBody>
        </p:sp>
      </p:grpSp>
      <p:graphicFrame>
        <p:nvGraphicFramePr>
          <p:cNvPr id="49162" name="Object 10"/>
          <p:cNvGraphicFramePr>
            <a:graphicFrameLocks noChangeAspect="1"/>
          </p:cNvGraphicFramePr>
          <p:nvPr>
            <p:extLst>
              <p:ext uri="{D42A27DB-BD31-4B8C-83A1-F6EECF244321}">
                <p14:modId xmlns:p14="http://schemas.microsoft.com/office/powerpoint/2010/main" val="2071781868"/>
              </p:ext>
            </p:extLst>
          </p:nvPr>
        </p:nvGraphicFramePr>
        <p:xfrm>
          <a:off x="4543425" y="1685925"/>
          <a:ext cx="2311400" cy="855663"/>
        </p:xfrm>
        <a:graphic>
          <a:graphicData uri="http://schemas.openxmlformats.org/presentationml/2006/ole">
            <mc:AlternateContent xmlns:mc="http://schemas.openxmlformats.org/markup-compatibility/2006">
              <mc:Choice xmlns:v="urn:schemas-microsoft-com:vml" Requires="v">
                <p:oleObj spid="_x0000_s49322" name="Equation" r:id="rId8" imgW="926698" imgH="406224" progId="Equation.3">
                  <p:embed/>
                </p:oleObj>
              </mc:Choice>
              <mc:Fallback>
                <p:oleObj name="Equation" r:id="rId8" imgW="926698" imgH="406224" progId="Equation.3">
                  <p:embed/>
                  <p:pic>
                    <p:nvPicPr>
                      <p:cNvPr id="0" name="Picture 1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3425" y="1685925"/>
                        <a:ext cx="2311400" cy="855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3" name="Object 11"/>
          <p:cNvGraphicFramePr>
            <a:graphicFrameLocks noChangeAspect="1"/>
          </p:cNvGraphicFramePr>
          <p:nvPr>
            <p:extLst>
              <p:ext uri="{D42A27DB-BD31-4B8C-83A1-F6EECF244321}">
                <p14:modId xmlns:p14="http://schemas.microsoft.com/office/powerpoint/2010/main" val="3529747019"/>
              </p:ext>
            </p:extLst>
          </p:nvPr>
        </p:nvGraphicFramePr>
        <p:xfrm>
          <a:off x="6804025" y="1671638"/>
          <a:ext cx="2232025" cy="941387"/>
        </p:xfrm>
        <a:graphic>
          <a:graphicData uri="http://schemas.openxmlformats.org/presentationml/2006/ole">
            <mc:AlternateContent xmlns:mc="http://schemas.openxmlformats.org/markup-compatibility/2006">
              <mc:Choice xmlns:v="urn:schemas-microsoft-com:vml" Requires="v">
                <p:oleObj spid="_x0000_s49323" name="Equation" r:id="rId10" imgW="1009650" imgH="419100" progId="Equation.3">
                  <p:embed/>
                </p:oleObj>
              </mc:Choice>
              <mc:Fallback>
                <p:oleObj name="Equation" r:id="rId10" imgW="1009650" imgH="419100" progId="Equation.3">
                  <p:embed/>
                  <p:pic>
                    <p:nvPicPr>
                      <p:cNvPr id="0" name="Picture 1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025" y="1671638"/>
                        <a:ext cx="2232025" cy="941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64" name="Text Box 12"/>
          <p:cNvSpPr txBox="1">
            <a:spLocks noChangeArrowheads="1"/>
          </p:cNvSpPr>
          <p:nvPr/>
        </p:nvSpPr>
        <p:spPr bwMode="auto">
          <a:xfrm>
            <a:off x="468313" y="2708275"/>
            <a:ext cx="3505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将</a:t>
            </a:r>
            <a:r>
              <a:rPr kumimoji="1" lang="en-US" altLang="zh-CN" i="1">
                <a:solidFill>
                  <a:schemeClr val="tx1"/>
                </a:solidFill>
                <a:ea typeface="华文楷体" panose="02010600040101010101" pitchFamily="2" charset="-122"/>
              </a:rPr>
              <a:t>Ψ </a:t>
            </a:r>
            <a:r>
              <a:rPr kumimoji="1" lang="zh-CN" altLang="en-US">
                <a:solidFill>
                  <a:schemeClr val="tx1"/>
                </a:solidFill>
                <a:ea typeface="华文楷体" panose="02010600040101010101" pitchFamily="2" charset="-122"/>
              </a:rPr>
              <a:t>对</a:t>
            </a:r>
            <a:r>
              <a:rPr kumimoji="1" lang="en-US" altLang="zh-CN" i="1">
                <a:solidFill>
                  <a:schemeClr val="tx1"/>
                </a:solidFill>
                <a:ea typeface="华文楷体" panose="02010600040101010101" pitchFamily="2" charset="-122"/>
              </a:rPr>
              <a:t>x </a:t>
            </a:r>
            <a:r>
              <a:rPr kumimoji="1" lang="zh-CN" altLang="en-US">
                <a:solidFill>
                  <a:schemeClr val="tx1"/>
                </a:solidFill>
                <a:ea typeface="华文楷体" panose="02010600040101010101" pitchFamily="2" charset="-122"/>
              </a:rPr>
              <a:t>求二阶偏导</a:t>
            </a:r>
            <a:r>
              <a:rPr kumimoji="1" lang="en-US" altLang="zh-CN">
                <a:solidFill>
                  <a:schemeClr val="tx1"/>
                </a:solidFill>
                <a:ea typeface="华文楷体" panose="02010600040101010101" pitchFamily="2" charset="-122"/>
              </a:rPr>
              <a:t>:</a:t>
            </a:r>
          </a:p>
        </p:txBody>
      </p:sp>
      <p:graphicFrame>
        <p:nvGraphicFramePr>
          <p:cNvPr id="49165" name="Object 13"/>
          <p:cNvGraphicFramePr>
            <a:graphicFrameLocks noChangeAspect="1"/>
          </p:cNvGraphicFramePr>
          <p:nvPr>
            <p:extLst>
              <p:ext uri="{D42A27DB-BD31-4B8C-83A1-F6EECF244321}">
                <p14:modId xmlns:p14="http://schemas.microsoft.com/office/powerpoint/2010/main" val="1290463017"/>
              </p:ext>
            </p:extLst>
          </p:nvPr>
        </p:nvGraphicFramePr>
        <p:xfrm>
          <a:off x="3654425" y="2524125"/>
          <a:ext cx="1881188" cy="893763"/>
        </p:xfrm>
        <a:graphic>
          <a:graphicData uri="http://schemas.openxmlformats.org/presentationml/2006/ole">
            <mc:AlternateContent xmlns:mc="http://schemas.openxmlformats.org/markup-compatibility/2006">
              <mc:Choice xmlns:v="urn:schemas-microsoft-com:vml" Requires="v">
                <p:oleObj spid="_x0000_s49324" name="Equation" r:id="rId12" imgW="812447" imgH="406224" progId="Equation.3">
                  <p:embed/>
                </p:oleObj>
              </mc:Choice>
              <mc:Fallback>
                <p:oleObj name="Equation" r:id="rId12" imgW="812447" imgH="406224" progId="Equation.3">
                  <p:embed/>
                  <p:pic>
                    <p:nvPicPr>
                      <p:cNvPr id="0" name="Picture 1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654425" y="2524125"/>
                        <a:ext cx="1881188" cy="89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66" name="Object 14"/>
          <p:cNvGraphicFramePr>
            <a:graphicFrameLocks noChangeAspect="1"/>
          </p:cNvGraphicFramePr>
          <p:nvPr>
            <p:extLst>
              <p:ext uri="{D42A27DB-BD31-4B8C-83A1-F6EECF244321}">
                <p14:modId xmlns:p14="http://schemas.microsoft.com/office/powerpoint/2010/main" val="2308801279"/>
              </p:ext>
            </p:extLst>
          </p:nvPr>
        </p:nvGraphicFramePr>
        <p:xfrm>
          <a:off x="6034088" y="2563813"/>
          <a:ext cx="2132012" cy="860425"/>
        </p:xfrm>
        <a:graphic>
          <a:graphicData uri="http://schemas.openxmlformats.org/presentationml/2006/ole">
            <mc:AlternateContent xmlns:mc="http://schemas.openxmlformats.org/markup-compatibility/2006">
              <mc:Choice xmlns:v="urn:schemas-microsoft-com:vml" Requires="v">
                <p:oleObj spid="_x0000_s49325" name="Equation" r:id="rId14" imgW="952087" imgH="418918" progId="Equation.3">
                  <p:embed/>
                </p:oleObj>
              </mc:Choice>
              <mc:Fallback>
                <p:oleObj name="Equation" r:id="rId14" imgW="952087" imgH="418918" progId="Equation.3">
                  <p:embed/>
                  <p:pic>
                    <p:nvPicPr>
                      <p:cNvPr id="0" name="Picture 1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34088" y="2563813"/>
                        <a:ext cx="2132012"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9167" name="Group 15"/>
          <p:cNvGrpSpPr>
            <a:grpSpLocks/>
          </p:cNvGrpSpPr>
          <p:nvPr/>
        </p:nvGrpSpPr>
        <p:grpSpPr bwMode="auto">
          <a:xfrm>
            <a:off x="784225" y="3424238"/>
            <a:ext cx="2770188" cy="838200"/>
            <a:chOff x="480" y="2208"/>
            <a:chExt cx="1745" cy="528"/>
          </a:xfrm>
        </p:grpSpPr>
        <p:sp>
          <p:nvSpPr>
            <p:cNvPr id="49168" name="Text Box 16"/>
            <p:cNvSpPr txBox="1">
              <a:spLocks noChangeArrowheads="1"/>
            </p:cNvSpPr>
            <p:nvPr/>
          </p:nvSpPr>
          <p:spPr bwMode="auto">
            <a:xfrm>
              <a:off x="480" y="2297"/>
              <a:ext cx="5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即</a:t>
              </a:r>
              <a:r>
                <a:rPr kumimoji="1" lang="en-US" altLang="zh-CN">
                  <a:solidFill>
                    <a:schemeClr val="tx1"/>
                  </a:solidFill>
                  <a:ea typeface="华文楷体" panose="02010600040101010101" pitchFamily="2" charset="-122"/>
                </a:rPr>
                <a:t>:</a:t>
              </a:r>
            </a:p>
          </p:txBody>
        </p:sp>
        <p:graphicFrame>
          <p:nvGraphicFramePr>
            <p:cNvPr id="49169" name="Object 17"/>
            <p:cNvGraphicFramePr>
              <a:graphicFrameLocks noChangeAspect="1"/>
            </p:cNvGraphicFramePr>
            <p:nvPr/>
          </p:nvGraphicFramePr>
          <p:xfrm>
            <a:off x="861" y="2208"/>
            <a:ext cx="1364" cy="528"/>
          </p:xfrm>
          <a:graphic>
            <a:graphicData uri="http://schemas.openxmlformats.org/presentationml/2006/ole">
              <mc:AlternateContent xmlns:mc="http://schemas.openxmlformats.org/markup-compatibility/2006">
                <mc:Choice xmlns:v="urn:schemas-microsoft-com:vml" Requires="v">
                  <p:oleObj spid="_x0000_s49326" name="Equation" r:id="rId16" imgW="1066800" imgH="419100" progId="Equation.3">
                    <p:embed/>
                  </p:oleObj>
                </mc:Choice>
                <mc:Fallback>
                  <p:oleObj name="Equation" r:id="rId16" imgW="1066800" imgH="419100" progId="Equation.3">
                    <p:embed/>
                    <p:pic>
                      <p:nvPicPr>
                        <p:cNvPr id="0" name="Picture 1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1" y="2208"/>
                          <a:ext cx="1364" cy="52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9170" name="Group 18"/>
          <p:cNvGrpSpPr>
            <a:grpSpLocks/>
          </p:cNvGrpSpPr>
          <p:nvPr/>
        </p:nvGrpSpPr>
        <p:grpSpPr bwMode="auto">
          <a:xfrm>
            <a:off x="3679825" y="3348038"/>
            <a:ext cx="4005263" cy="914400"/>
            <a:chOff x="2304" y="2160"/>
            <a:chExt cx="2523" cy="576"/>
          </a:xfrm>
        </p:grpSpPr>
        <p:sp>
          <p:nvSpPr>
            <p:cNvPr id="49171" name="Text Box 19"/>
            <p:cNvSpPr txBox="1">
              <a:spLocks noChangeArrowheads="1"/>
            </p:cNvSpPr>
            <p:nvPr/>
          </p:nvSpPr>
          <p:spPr bwMode="auto">
            <a:xfrm>
              <a:off x="2304" y="2308"/>
              <a:ext cx="6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写成</a:t>
              </a:r>
              <a:r>
                <a:rPr kumimoji="1" lang="en-US" altLang="zh-CN">
                  <a:solidFill>
                    <a:schemeClr val="tx1"/>
                  </a:solidFill>
                  <a:ea typeface="华文楷体" panose="02010600040101010101" pitchFamily="2" charset="-122"/>
                </a:rPr>
                <a:t>:</a:t>
              </a:r>
            </a:p>
          </p:txBody>
        </p:sp>
        <p:graphicFrame>
          <p:nvGraphicFramePr>
            <p:cNvPr id="49172" name="Object 20"/>
            <p:cNvGraphicFramePr>
              <a:graphicFrameLocks noChangeAspect="1"/>
            </p:cNvGraphicFramePr>
            <p:nvPr/>
          </p:nvGraphicFramePr>
          <p:xfrm>
            <a:off x="3092" y="2160"/>
            <a:ext cx="1735" cy="576"/>
          </p:xfrm>
          <a:graphic>
            <a:graphicData uri="http://schemas.openxmlformats.org/presentationml/2006/ole">
              <mc:AlternateContent xmlns:mc="http://schemas.openxmlformats.org/markup-compatibility/2006">
                <mc:Choice xmlns:v="urn:schemas-microsoft-com:vml" Requires="v">
                  <p:oleObj spid="_x0000_s49327" name="Equation" r:id="rId18" imgW="1238250" imgH="409575" progId="Equation.3">
                    <p:embed/>
                  </p:oleObj>
                </mc:Choice>
                <mc:Fallback>
                  <p:oleObj name="Equation" r:id="rId18" imgW="1238250" imgH="409575" progId="Equation.3">
                    <p:embed/>
                    <p:pic>
                      <p:nvPicPr>
                        <p:cNvPr id="0" name="Picture 12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92" y="2160"/>
                          <a:ext cx="1735" cy="57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9173" name="Group 21"/>
          <p:cNvGrpSpPr>
            <a:grpSpLocks/>
          </p:cNvGrpSpPr>
          <p:nvPr/>
        </p:nvGrpSpPr>
        <p:grpSpPr bwMode="auto">
          <a:xfrm>
            <a:off x="784225" y="4349750"/>
            <a:ext cx="4025900" cy="827088"/>
            <a:chOff x="480" y="2791"/>
            <a:chExt cx="2448" cy="521"/>
          </a:xfrm>
        </p:grpSpPr>
        <p:sp>
          <p:nvSpPr>
            <p:cNvPr id="49174" name="Text Box 22"/>
            <p:cNvSpPr txBox="1">
              <a:spLocks noChangeArrowheads="1"/>
            </p:cNvSpPr>
            <p:nvPr/>
          </p:nvSpPr>
          <p:spPr bwMode="auto">
            <a:xfrm>
              <a:off x="480" y="2880"/>
              <a:ext cx="2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定义</a:t>
              </a:r>
              <a:r>
                <a:rPr kumimoji="1" lang="zh-CN" altLang="en-US" dirty="0" smtClean="0">
                  <a:solidFill>
                    <a:schemeClr val="tx1"/>
                  </a:solidFill>
                  <a:ea typeface="华文楷体" panose="02010600040101010101" pitchFamily="2" charset="-122"/>
                </a:rPr>
                <a:t>：            </a:t>
              </a:r>
              <a:r>
                <a:rPr kumimoji="1" lang="zh-CN" altLang="en-US" dirty="0">
                  <a:solidFill>
                    <a:schemeClr val="tx1"/>
                  </a:solidFill>
                  <a:ea typeface="华文楷体" panose="02010600040101010101" pitchFamily="2" charset="-122"/>
                </a:rPr>
                <a:t>为能量算符 。</a:t>
              </a:r>
            </a:p>
          </p:txBody>
        </p:sp>
        <p:graphicFrame>
          <p:nvGraphicFramePr>
            <p:cNvPr id="49175" name="Object 23"/>
            <p:cNvGraphicFramePr>
              <a:graphicFrameLocks noChangeAspect="1"/>
            </p:cNvGraphicFramePr>
            <p:nvPr/>
          </p:nvGraphicFramePr>
          <p:xfrm>
            <a:off x="1214" y="2791"/>
            <a:ext cx="508" cy="521"/>
          </p:xfrm>
          <a:graphic>
            <a:graphicData uri="http://schemas.openxmlformats.org/presentationml/2006/ole">
              <mc:AlternateContent xmlns:mc="http://schemas.openxmlformats.org/markup-compatibility/2006">
                <mc:Choice xmlns:v="urn:schemas-microsoft-com:vml" Requires="v">
                  <p:oleObj spid="_x0000_s49328" name="Equation" r:id="rId20" imgW="406224" imgH="431613" progId="Equation.3">
                    <p:embed/>
                  </p:oleObj>
                </mc:Choice>
                <mc:Fallback>
                  <p:oleObj name="Equation" r:id="rId20" imgW="406224" imgH="431613" progId="Equation.3">
                    <p:embed/>
                    <p:pic>
                      <p:nvPicPr>
                        <p:cNvPr id="0" name="Picture 12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14" y="2791"/>
                          <a:ext cx="508" cy="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9176" name="Text Box 24"/>
          <p:cNvSpPr txBox="1">
            <a:spLocks noChangeArrowheads="1"/>
          </p:cNvSpPr>
          <p:nvPr/>
        </p:nvSpPr>
        <p:spPr bwMode="auto">
          <a:xfrm>
            <a:off x="555625" y="5176838"/>
            <a:ext cx="601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一维</a:t>
            </a:r>
            <a:r>
              <a:rPr kumimoji="1" lang="zh-CN" altLang="en-US">
                <a:solidFill>
                  <a:srgbClr val="0000FF"/>
                </a:solidFill>
                <a:ea typeface="华文楷体" panose="02010600040101010101" pitchFamily="2" charset="-122"/>
              </a:rPr>
              <a:t>自由粒子</a:t>
            </a:r>
            <a:r>
              <a:rPr kumimoji="1" lang="zh-CN" altLang="en-US">
                <a:solidFill>
                  <a:schemeClr val="tx1"/>
                </a:solidFill>
                <a:ea typeface="华文楷体" panose="02010600040101010101" pitchFamily="2" charset="-122"/>
              </a:rPr>
              <a:t>波函数所满足的微分方程为：</a:t>
            </a:r>
          </a:p>
        </p:txBody>
      </p:sp>
      <p:grpSp>
        <p:nvGrpSpPr>
          <p:cNvPr id="49177" name="Group 25"/>
          <p:cNvGrpSpPr>
            <a:grpSpLocks/>
          </p:cNvGrpSpPr>
          <p:nvPr/>
        </p:nvGrpSpPr>
        <p:grpSpPr bwMode="auto">
          <a:xfrm>
            <a:off x="4670425" y="4262438"/>
            <a:ext cx="3646488" cy="871537"/>
            <a:chOff x="2928" y="2736"/>
            <a:chExt cx="2202" cy="549"/>
          </a:xfrm>
        </p:grpSpPr>
        <p:graphicFrame>
          <p:nvGraphicFramePr>
            <p:cNvPr id="49178" name="Object 26"/>
            <p:cNvGraphicFramePr>
              <a:graphicFrameLocks noChangeAspect="1"/>
            </p:cNvGraphicFramePr>
            <p:nvPr/>
          </p:nvGraphicFramePr>
          <p:xfrm>
            <a:off x="2928" y="2736"/>
            <a:ext cx="904" cy="549"/>
          </p:xfrm>
          <a:graphic>
            <a:graphicData uri="http://schemas.openxmlformats.org/presentationml/2006/ole">
              <mc:AlternateContent xmlns:mc="http://schemas.openxmlformats.org/markup-compatibility/2006">
                <mc:Choice xmlns:v="urn:schemas-microsoft-com:vml" Requires="v">
                  <p:oleObj spid="_x0000_s49329" name="Equation" r:id="rId22" imgW="710891" imgH="444307" progId="Equation.3">
                    <p:embed/>
                  </p:oleObj>
                </mc:Choice>
                <mc:Fallback>
                  <p:oleObj name="Equation" r:id="rId22" imgW="710891" imgH="444307" progId="Equation.3">
                    <p:embed/>
                    <p:pic>
                      <p:nvPicPr>
                        <p:cNvPr id="0" name="Picture 12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928" y="2736"/>
                          <a:ext cx="904" cy="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179" name="Rectangle 27"/>
            <p:cNvSpPr>
              <a:spLocks noChangeArrowheads="1"/>
            </p:cNvSpPr>
            <p:nvPr/>
          </p:nvSpPr>
          <p:spPr bwMode="auto">
            <a:xfrm>
              <a:off x="3862" y="2880"/>
              <a:ext cx="12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为动能算符。</a:t>
              </a:r>
            </a:p>
          </p:txBody>
        </p:sp>
      </p:grpSp>
      <p:graphicFrame>
        <p:nvGraphicFramePr>
          <p:cNvPr id="49180" name="Object 28"/>
          <p:cNvGraphicFramePr>
            <a:graphicFrameLocks noChangeAspect="1"/>
          </p:cNvGraphicFramePr>
          <p:nvPr>
            <p:extLst>
              <p:ext uri="{D42A27DB-BD31-4B8C-83A1-F6EECF244321}">
                <p14:modId xmlns:p14="http://schemas.microsoft.com/office/powerpoint/2010/main" val="453010723"/>
              </p:ext>
            </p:extLst>
          </p:nvPr>
        </p:nvGraphicFramePr>
        <p:xfrm>
          <a:off x="6970713" y="4940300"/>
          <a:ext cx="1600200" cy="923925"/>
        </p:xfrm>
        <a:graphic>
          <a:graphicData uri="http://schemas.openxmlformats.org/presentationml/2006/ole">
            <mc:AlternateContent xmlns:mc="http://schemas.openxmlformats.org/markup-compatibility/2006">
              <mc:Choice xmlns:v="urn:schemas-microsoft-com:vml" Requires="v">
                <p:oleObj spid="_x0000_s49330" name="Equation" r:id="rId24" imgW="558800" imgH="419100" progId="Equation.3">
                  <p:embed/>
                </p:oleObj>
              </mc:Choice>
              <mc:Fallback>
                <p:oleObj name="Equation" r:id="rId24" imgW="558800" imgH="419100" progId="Equation.3">
                  <p:embed/>
                  <p:pic>
                    <p:nvPicPr>
                      <p:cNvPr id="0" name="Picture 13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970713" y="4940300"/>
                        <a:ext cx="1600200" cy="9239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9181" name="Group 29"/>
          <p:cNvGrpSpPr>
            <a:grpSpLocks/>
          </p:cNvGrpSpPr>
          <p:nvPr/>
        </p:nvGrpSpPr>
        <p:grpSpPr bwMode="auto">
          <a:xfrm>
            <a:off x="1930400" y="5661025"/>
            <a:ext cx="4176713" cy="863600"/>
            <a:chOff x="1156" y="3475"/>
            <a:chExt cx="2540" cy="553"/>
          </a:xfrm>
        </p:grpSpPr>
        <p:grpSp>
          <p:nvGrpSpPr>
            <p:cNvPr id="49182" name="Group 30"/>
            <p:cNvGrpSpPr>
              <a:grpSpLocks/>
            </p:cNvGrpSpPr>
            <p:nvPr/>
          </p:nvGrpSpPr>
          <p:grpSpPr bwMode="auto">
            <a:xfrm>
              <a:off x="1156" y="3475"/>
              <a:ext cx="2540" cy="544"/>
              <a:chOff x="2018" y="2387"/>
              <a:chExt cx="2041" cy="546"/>
            </a:xfrm>
          </p:grpSpPr>
          <p:sp>
            <p:nvSpPr>
              <p:cNvPr id="49183"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9184"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9185"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49186"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49187" name="Object 35"/>
            <p:cNvGraphicFramePr>
              <a:graphicFrameLocks noChangeAspect="1"/>
            </p:cNvGraphicFramePr>
            <p:nvPr/>
          </p:nvGraphicFramePr>
          <p:xfrm>
            <a:off x="1247" y="3475"/>
            <a:ext cx="2404" cy="553"/>
          </p:xfrm>
          <a:graphic>
            <a:graphicData uri="http://schemas.openxmlformats.org/presentationml/2006/ole">
              <mc:AlternateContent xmlns:mc="http://schemas.openxmlformats.org/markup-compatibility/2006">
                <mc:Choice xmlns:v="urn:schemas-microsoft-com:vml" Requires="v">
                  <p:oleObj spid="_x0000_s49331" name="Equation" r:id="rId26" imgW="1270000" imgH="419100" progId="Equation.3">
                    <p:embed/>
                  </p:oleObj>
                </mc:Choice>
                <mc:Fallback>
                  <p:oleObj name="Equation" r:id="rId26" imgW="1270000" imgH="419100" progId="Equation.3">
                    <p:embed/>
                    <p:pic>
                      <p:nvPicPr>
                        <p:cNvPr id="0" name="Picture 13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247" y="3475"/>
                          <a:ext cx="2404" cy="5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wipe(left)">
                                      <p:cBhvr>
                                        <p:cTn id="7" dur="500"/>
                                        <p:tgtEl>
                                          <p:spTgt spid="491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6">
                                            <p:txEl>
                                              <p:pRg st="0" end="0"/>
                                            </p:txEl>
                                          </p:spTgt>
                                        </p:tgtEl>
                                        <p:attrNameLst>
                                          <p:attrName>style.visibility</p:attrName>
                                        </p:attrNameLst>
                                      </p:cBhvr>
                                      <p:to>
                                        <p:strVal val="visible"/>
                                      </p:to>
                                    </p:set>
                                    <p:animEffect transition="in" filter="wipe(left)">
                                      <p:cBhvr>
                                        <p:cTn id="12" dur="500"/>
                                        <p:tgtEl>
                                          <p:spTgt spid="49156">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157"/>
                                        </p:tgtEl>
                                        <p:attrNameLst>
                                          <p:attrName>style.visibility</p:attrName>
                                        </p:attrNameLst>
                                      </p:cBhvr>
                                      <p:to>
                                        <p:strVal val="visible"/>
                                      </p:to>
                                    </p:set>
                                    <p:animEffect transition="in" filter="wipe(left)">
                                      <p:cBhvr>
                                        <p:cTn id="17" dur="500"/>
                                        <p:tgtEl>
                                          <p:spTgt spid="4915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9158"/>
                                        </p:tgtEl>
                                        <p:attrNameLst>
                                          <p:attrName>style.visibility</p:attrName>
                                        </p:attrNameLst>
                                      </p:cBhvr>
                                      <p:to>
                                        <p:strVal val="visible"/>
                                      </p:to>
                                    </p:set>
                                    <p:animEffect transition="in" filter="wipe(left)">
                                      <p:cBhvr>
                                        <p:cTn id="22" dur="500"/>
                                        <p:tgtEl>
                                          <p:spTgt spid="491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9162"/>
                                        </p:tgtEl>
                                        <p:attrNameLst>
                                          <p:attrName>style.visibility</p:attrName>
                                        </p:attrNameLst>
                                      </p:cBhvr>
                                      <p:to>
                                        <p:strVal val="visible"/>
                                      </p:to>
                                    </p:set>
                                    <p:animEffect transition="in" filter="wipe(left)">
                                      <p:cBhvr>
                                        <p:cTn id="27" dur="500"/>
                                        <p:tgtEl>
                                          <p:spTgt spid="4916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9163"/>
                                        </p:tgtEl>
                                        <p:attrNameLst>
                                          <p:attrName>style.visibility</p:attrName>
                                        </p:attrNameLst>
                                      </p:cBhvr>
                                      <p:to>
                                        <p:strVal val="visible"/>
                                      </p:to>
                                    </p:set>
                                    <p:animEffect transition="in" filter="wipe(left)">
                                      <p:cBhvr>
                                        <p:cTn id="32" dur="500"/>
                                        <p:tgtEl>
                                          <p:spTgt spid="4916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64">
                                            <p:txEl>
                                              <p:pRg st="0" end="0"/>
                                            </p:txEl>
                                          </p:spTgt>
                                        </p:tgtEl>
                                        <p:attrNameLst>
                                          <p:attrName>style.visibility</p:attrName>
                                        </p:attrNameLst>
                                      </p:cBhvr>
                                      <p:to>
                                        <p:strVal val="visible"/>
                                      </p:to>
                                    </p:set>
                                    <p:animEffect transition="in" filter="wipe(left)">
                                      <p:cBhvr>
                                        <p:cTn id="37" dur="500"/>
                                        <p:tgtEl>
                                          <p:spTgt spid="49164">
                                            <p:txEl>
                                              <p:pRg st="0" end="0"/>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9165"/>
                                        </p:tgtEl>
                                        <p:attrNameLst>
                                          <p:attrName>style.visibility</p:attrName>
                                        </p:attrNameLst>
                                      </p:cBhvr>
                                      <p:to>
                                        <p:strVal val="visible"/>
                                      </p:to>
                                    </p:set>
                                    <p:animEffect transition="in" filter="wipe(left)">
                                      <p:cBhvr>
                                        <p:cTn id="42" dur="500"/>
                                        <p:tgtEl>
                                          <p:spTgt spid="4916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9166"/>
                                        </p:tgtEl>
                                        <p:attrNameLst>
                                          <p:attrName>style.visibility</p:attrName>
                                        </p:attrNameLst>
                                      </p:cBhvr>
                                      <p:to>
                                        <p:strVal val="visible"/>
                                      </p:to>
                                    </p:set>
                                    <p:animEffect transition="in" filter="wipe(left)">
                                      <p:cBhvr>
                                        <p:cTn id="47" dur="500"/>
                                        <p:tgtEl>
                                          <p:spTgt spid="4916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49167"/>
                                        </p:tgtEl>
                                        <p:attrNameLst>
                                          <p:attrName>style.visibility</p:attrName>
                                        </p:attrNameLst>
                                      </p:cBhvr>
                                      <p:to>
                                        <p:strVal val="visible"/>
                                      </p:to>
                                    </p:set>
                                    <p:animEffect transition="in" filter="wipe(left)">
                                      <p:cBhvr>
                                        <p:cTn id="52" dur="500"/>
                                        <p:tgtEl>
                                          <p:spTgt spid="4916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49170"/>
                                        </p:tgtEl>
                                        <p:attrNameLst>
                                          <p:attrName>style.visibility</p:attrName>
                                        </p:attrNameLst>
                                      </p:cBhvr>
                                      <p:to>
                                        <p:strVal val="visible"/>
                                      </p:to>
                                    </p:set>
                                    <p:animEffect transition="in" filter="wipe(left)">
                                      <p:cBhvr>
                                        <p:cTn id="57" dur="500"/>
                                        <p:tgtEl>
                                          <p:spTgt spid="491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49173"/>
                                        </p:tgtEl>
                                        <p:attrNameLst>
                                          <p:attrName>style.visibility</p:attrName>
                                        </p:attrNameLst>
                                      </p:cBhvr>
                                      <p:to>
                                        <p:strVal val="visible"/>
                                      </p:to>
                                    </p:set>
                                    <p:animEffect transition="in" filter="wipe(left)">
                                      <p:cBhvr>
                                        <p:cTn id="62" dur="500"/>
                                        <p:tgtEl>
                                          <p:spTgt spid="4917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49177"/>
                                        </p:tgtEl>
                                        <p:attrNameLst>
                                          <p:attrName>style.visibility</p:attrName>
                                        </p:attrNameLst>
                                      </p:cBhvr>
                                      <p:to>
                                        <p:strVal val="visible"/>
                                      </p:to>
                                    </p:set>
                                    <p:animEffect transition="in" filter="wipe(left)">
                                      <p:cBhvr>
                                        <p:cTn id="67" dur="500"/>
                                        <p:tgtEl>
                                          <p:spTgt spid="491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49180"/>
                                        </p:tgtEl>
                                        <p:attrNameLst>
                                          <p:attrName>style.visibility</p:attrName>
                                        </p:attrNameLst>
                                      </p:cBhvr>
                                      <p:to>
                                        <p:strVal val="visible"/>
                                      </p:to>
                                    </p:set>
                                    <p:animEffect transition="in" filter="wipe(left)">
                                      <p:cBhvr>
                                        <p:cTn id="72" dur="500"/>
                                        <p:tgtEl>
                                          <p:spTgt spid="4918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9176">
                                            <p:txEl>
                                              <p:pRg st="0" end="0"/>
                                            </p:txEl>
                                          </p:spTgt>
                                        </p:tgtEl>
                                        <p:attrNameLst>
                                          <p:attrName>style.visibility</p:attrName>
                                        </p:attrNameLst>
                                      </p:cBhvr>
                                      <p:to>
                                        <p:strVal val="visible"/>
                                      </p:to>
                                    </p:set>
                                    <p:animEffect transition="in" filter="wipe(left)">
                                      <p:cBhvr>
                                        <p:cTn id="77" dur="500"/>
                                        <p:tgtEl>
                                          <p:spTgt spid="49176">
                                            <p:txEl>
                                              <p:pRg st="0" end="0"/>
                                            </p:txEl>
                                          </p:spTgt>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49181"/>
                                        </p:tgtEl>
                                        <p:attrNameLst>
                                          <p:attrName>style.visibility</p:attrName>
                                        </p:attrNameLst>
                                      </p:cBhvr>
                                      <p:to>
                                        <p:strVal val="visible"/>
                                      </p:to>
                                    </p:set>
                                    <p:animEffect transition="in" filter="wipe(left)">
                                      <p:cBhvr>
                                        <p:cTn id="82" dur="500"/>
                                        <p:tgtEl>
                                          <p:spTgt spid="49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autoUpdateAnimBg="0"/>
      <p:bldP spid="49156" grpId="0" build="p" autoUpdateAnimBg="0"/>
      <p:bldP spid="49164" grpId="0" build="p" autoUpdateAnimBg="0"/>
      <p:bldP spid="49176"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682625" y="115888"/>
            <a:ext cx="525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三、一维势场中运动粒子的方程</a:t>
            </a:r>
          </a:p>
        </p:txBody>
      </p:sp>
      <p:grpSp>
        <p:nvGrpSpPr>
          <p:cNvPr id="51204" name="Group 4"/>
          <p:cNvGrpSpPr>
            <a:grpSpLocks/>
          </p:cNvGrpSpPr>
          <p:nvPr/>
        </p:nvGrpSpPr>
        <p:grpSpPr bwMode="auto">
          <a:xfrm>
            <a:off x="609600" y="419100"/>
            <a:ext cx="8001000" cy="800100"/>
            <a:chOff x="384" y="264"/>
            <a:chExt cx="5040" cy="504"/>
          </a:xfrm>
        </p:grpSpPr>
        <p:sp>
          <p:nvSpPr>
            <p:cNvPr id="51205" name="Text Box 5"/>
            <p:cNvSpPr txBox="1">
              <a:spLocks noChangeArrowheads="1"/>
            </p:cNvSpPr>
            <p:nvPr/>
          </p:nvSpPr>
          <p:spPr bwMode="auto">
            <a:xfrm>
              <a:off x="384" y="408"/>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若粒子在势场中运动，</a:t>
              </a:r>
              <a:r>
                <a:rPr kumimoji="1" lang="en-US" altLang="zh-CN" i="1">
                  <a:solidFill>
                    <a:schemeClr val="tx1"/>
                  </a:solidFill>
                  <a:ea typeface="华文楷体" panose="02010600040101010101" pitchFamily="2" charset="-122"/>
                </a:rPr>
                <a:t>E </a:t>
              </a:r>
              <a:r>
                <a:rPr kumimoji="1" lang="zh-CN" altLang="en-US">
                  <a:solidFill>
                    <a:schemeClr val="tx1"/>
                  </a:solidFill>
                  <a:ea typeface="华文楷体" panose="02010600040101010101" pitchFamily="2" charset="-122"/>
                </a:rPr>
                <a:t>应包括           和             ，即 </a:t>
              </a:r>
            </a:p>
          </p:txBody>
        </p:sp>
        <p:graphicFrame>
          <p:nvGraphicFramePr>
            <p:cNvPr id="51206" name="Object 6"/>
            <p:cNvGraphicFramePr>
              <a:graphicFrameLocks noChangeAspect="1"/>
            </p:cNvGraphicFramePr>
            <p:nvPr/>
          </p:nvGraphicFramePr>
          <p:xfrm>
            <a:off x="3167" y="264"/>
            <a:ext cx="493" cy="504"/>
          </p:xfrm>
          <a:graphic>
            <a:graphicData uri="http://schemas.openxmlformats.org/presentationml/2006/ole">
              <mc:AlternateContent xmlns:mc="http://schemas.openxmlformats.org/markup-compatibility/2006">
                <mc:Choice xmlns:v="urn:schemas-microsoft-com:vml" Requires="v">
                  <p:oleObj spid="_x0000_s51319" name="Equation" r:id="rId4" imgW="279400" imgH="419100" progId="Equation.3">
                    <p:embed/>
                  </p:oleObj>
                </mc:Choice>
                <mc:Fallback>
                  <p:oleObj name="Equation" r:id="rId4" imgW="279400" imgH="419100" progId="Equation.3">
                    <p:embed/>
                    <p:pic>
                      <p:nvPicPr>
                        <p:cNvPr id="0" name="Picture 8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7" y="264"/>
                          <a:ext cx="493" cy="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7" name="Object 7"/>
            <p:cNvGraphicFramePr>
              <a:graphicFrameLocks noChangeAspect="1"/>
            </p:cNvGraphicFramePr>
            <p:nvPr/>
          </p:nvGraphicFramePr>
          <p:xfrm>
            <a:off x="3861" y="456"/>
            <a:ext cx="620" cy="259"/>
          </p:xfrm>
          <a:graphic>
            <a:graphicData uri="http://schemas.openxmlformats.org/presentationml/2006/ole">
              <mc:AlternateContent xmlns:mc="http://schemas.openxmlformats.org/markup-compatibility/2006">
                <mc:Choice xmlns:v="urn:schemas-microsoft-com:vml" Requires="v">
                  <p:oleObj spid="_x0000_s51320" name="Equation" r:id="rId6" imgW="482391" imgH="203112" progId="Equation.3">
                    <p:embed/>
                  </p:oleObj>
                </mc:Choice>
                <mc:Fallback>
                  <p:oleObj name="Equation" r:id="rId6" imgW="482391" imgH="203112" progId="Equation.3">
                    <p:embed/>
                    <p:pic>
                      <p:nvPicPr>
                        <p:cNvPr id="0" name="Picture 8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61" y="456"/>
                          <a:ext cx="620" cy="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1208" name="Object 8"/>
          <p:cNvGraphicFramePr>
            <a:graphicFrameLocks noChangeAspect="1"/>
          </p:cNvGraphicFramePr>
          <p:nvPr>
            <p:extLst>
              <p:ext uri="{D42A27DB-BD31-4B8C-83A1-F6EECF244321}">
                <p14:modId xmlns:p14="http://schemas.microsoft.com/office/powerpoint/2010/main" val="3710710205"/>
              </p:ext>
            </p:extLst>
          </p:nvPr>
        </p:nvGraphicFramePr>
        <p:xfrm>
          <a:off x="762000" y="1143000"/>
          <a:ext cx="2503488" cy="866775"/>
        </p:xfrm>
        <a:graphic>
          <a:graphicData uri="http://schemas.openxmlformats.org/presentationml/2006/ole">
            <mc:AlternateContent xmlns:mc="http://schemas.openxmlformats.org/markup-compatibility/2006">
              <mc:Choice xmlns:v="urn:schemas-microsoft-com:vml" Requires="v">
                <p:oleObj spid="_x0000_s51321" name="Equation" r:id="rId8" imgW="1130300" imgH="419100" progId="Equation.3">
                  <p:embed/>
                </p:oleObj>
              </mc:Choice>
              <mc:Fallback>
                <p:oleObj name="Equation" r:id="rId8" imgW="1130300" imgH="419100" progId="Equation.3">
                  <p:embed/>
                  <p:pic>
                    <p:nvPicPr>
                      <p:cNvPr id="0" name="Picture 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000" y="1143000"/>
                        <a:ext cx="2503488"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09" name="Object 9"/>
          <p:cNvGraphicFramePr>
            <a:graphicFrameLocks noChangeAspect="1"/>
          </p:cNvGraphicFramePr>
          <p:nvPr>
            <p:extLst>
              <p:ext uri="{D42A27DB-BD31-4B8C-83A1-F6EECF244321}">
                <p14:modId xmlns:p14="http://schemas.microsoft.com/office/powerpoint/2010/main" val="1882862935"/>
              </p:ext>
            </p:extLst>
          </p:nvPr>
        </p:nvGraphicFramePr>
        <p:xfrm>
          <a:off x="3643313" y="1117600"/>
          <a:ext cx="4856162" cy="938213"/>
        </p:xfrm>
        <a:graphic>
          <a:graphicData uri="http://schemas.openxmlformats.org/presentationml/2006/ole">
            <mc:AlternateContent xmlns:mc="http://schemas.openxmlformats.org/markup-compatibility/2006">
              <mc:Choice xmlns:v="urn:schemas-microsoft-com:vml" Requires="v">
                <p:oleObj spid="_x0000_s51322" name="公式" r:id="rId10" imgW="2095200" imgH="444240" progId="Equation.3">
                  <p:embed/>
                </p:oleObj>
              </mc:Choice>
              <mc:Fallback>
                <p:oleObj name="公式" r:id="rId10" imgW="2095200" imgH="444240" progId="Equation.3">
                  <p:embed/>
                  <p:pic>
                    <p:nvPicPr>
                      <p:cNvPr id="0" name="Picture 9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643313" y="1117600"/>
                        <a:ext cx="4856162" cy="93821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381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0" name="Text Box 10"/>
          <p:cNvSpPr txBox="1">
            <a:spLocks noChangeArrowheads="1"/>
          </p:cNvSpPr>
          <p:nvPr/>
        </p:nvSpPr>
        <p:spPr bwMode="auto">
          <a:xfrm>
            <a:off x="5638800" y="2362200"/>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latin typeface="华文楷体" panose="02010600040101010101" pitchFamily="2" charset="-122"/>
                <a:ea typeface="华文楷体" panose="02010600040101010101" pitchFamily="2" charset="-122"/>
              </a:rPr>
              <a:t>一维含时薛定谔方程</a:t>
            </a:r>
          </a:p>
        </p:txBody>
      </p:sp>
      <p:sp>
        <p:nvSpPr>
          <p:cNvPr id="51211" name="Text Box 11"/>
          <p:cNvSpPr txBox="1">
            <a:spLocks noChangeArrowheads="1"/>
          </p:cNvSpPr>
          <p:nvPr/>
        </p:nvSpPr>
        <p:spPr bwMode="auto">
          <a:xfrm>
            <a:off x="533400" y="3046413"/>
            <a:ext cx="8286750" cy="129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chemeClr val="tx1"/>
                </a:solidFill>
                <a:ea typeface="华文楷体" panose="02010600040101010101" pitchFamily="2" charset="-122"/>
              </a:rPr>
              <a:t>         一般情况下，求解薛定谔方程会遇到数学上的困难，作为特例，主要考虑</a:t>
            </a:r>
            <a:r>
              <a:rPr kumimoji="1" lang="zh-CN" altLang="en-US">
                <a:solidFill>
                  <a:srgbClr val="0000FF"/>
                </a:solidFill>
                <a:ea typeface="华文楷体" panose="02010600040101010101" pitchFamily="2" charset="-122"/>
              </a:rPr>
              <a:t>定态</a:t>
            </a:r>
            <a:r>
              <a:rPr kumimoji="1" lang="zh-CN" altLang="en-US">
                <a:solidFill>
                  <a:schemeClr val="tx1"/>
                </a:solidFill>
                <a:ea typeface="华文楷体" panose="02010600040101010101" pitchFamily="2" charset="-122"/>
              </a:rPr>
              <a:t>问题，即</a:t>
            </a:r>
            <a:r>
              <a:rPr kumimoji="1" lang="zh-CN" altLang="en-US">
                <a:solidFill>
                  <a:srgbClr val="0000FF"/>
                </a:solidFill>
                <a:ea typeface="华文楷体" panose="02010600040101010101" pitchFamily="2" charset="-122"/>
              </a:rPr>
              <a:t>势能函数与 </a:t>
            </a:r>
            <a:r>
              <a:rPr kumimoji="1" lang="en-US" altLang="zh-CN" i="1">
                <a:solidFill>
                  <a:srgbClr val="0000FF"/>
                </a:solidFill>
                <a:ea typeface="华文楷体" panose="02010600040101010101" pitchFamily="2" charset="-122"/>
              </a:rPr>
              <a:t>t  </a:t>
            </a:r>
            <a:r>
              <a:rPr kumimoji="1" lang="zh-CN" altLang="en-US">
                <a:solidFill>
                  <a:srgbClr val="0000FF"/>
                </a:solidFill>
                <a:ea typeface="华文楷体" panose="02010600040101010101" pitchFamily="2" charset="-122"/>
              </a:rPr>
              <a:t>无关，只与</a:t>
            </a:r>
            <a:r>
              <a:rPr kumimoji="1" lang="en-US" altLang="zh-CN" i="1">
                <a:solidFill>
                  <a:srgbClr val="0000FF"/>
                </a:solidFill>
                <a:ea typeface="华文楷体" panose="02010600040101010101" pitchFamily="2" charset="-122"/>
              </a:rPr>
              <a:t>x </a:t>
            </a:r>
            <a:r>
              <a:rPr kumimoji="1" lang="zh-CN" altLang="en-US">
                <a:solidFill>
                  <a:srgbClr val="0000FF"/>
                </a:solidFill>
                <a:ea typeface="华文楷体" panose="02010600040101010101" pitchFamily="2" charset="-122"/>
              </a:rPr>
              <a:t>有关</a:t>
            </a:r>
            <a:r>
              <a:rPr kumimoji="1" lang="zh-CN" altLang="en-US">
                <a:solidFill>
                  <a:schemeClr val="tx1"/>
                </a:solidFill>
                <a:ea typeface="华文楷体" panose="02010600040101010101" pitchFamily="2" charset="-122"/>
              </a:rPr>
              <a:t>，即</a:t>
            </a:r>
            <a:r>
              <a:rPr kumimoji="1" lang="en-US" altLang="zh-CN" i="1">
                <a:solidFill>
                  <a:schemeClr val="tx1"/>
                </a:solidFill>
                <a:ea typeface="华文楷体" panose="02010600040101010101" pitchFamily="2" charset="-122"/>
              </a:rPr>
              <a:t>U = U </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  x </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a:t>
            </a:r>
          </a:p>
        </p:txBody>
      </p:sp>
      <p:grpSp>
        <p:nvGrpSpPr>
          <p:cNvPr id="51212" name="Group 12"/>
          <p:cNvGrpSpPr>
            <a:grpSpLocks/>
          </p:cNvGrpSpPr>
          <p:nvPr/>
        </p:nvGrpSpPr>
        <p:grpSpPr bwMode="auto">
          <a:xfrm>
            <a:off x="1066800" y="4343400"/>
            <a:ext cx="6629400" cy="457200"/>
            <a:chOff x="672" y="2736"/>
            <a:chExt cx="4176" cy="288"/>
          </a:xfrm>
        </p:grpSpPr>
        <p:sp>
          <p:nvSpPr>
            <p:cNvPr id="51213" name="Text Box 13"/>
            <p:cNvSpPr txBox="1">
              <a:spLocks noChangeArrowheads="1"/>
            </p:cNvSpPr>
            <p:nvPr/>
          </p:nvSpPr>
          <p:spPr bwMode="auto">
            <a:xfrm>
              <a:off x="672" y="2736"/>
              <a:ext cx="41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把 </a:t>
              </a:r>
              <a:r>
                <a:rPr kumimoji="1" lang="en-US" altLang="zh-CN" i="1">
                  <a:solidFill>
                    <a:schemeClr val="tx1"/>
                  </a:solidFill>
                  <a:ea typeface="华文楷体" panose="02010600040101010101" pitchFamily="2" charset="-122"/>
                </a:rPr>
                <a:t>t</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和 </a:t>
              </a:r>
              <a:r>
                <a:rPr kumimoji="1" lang="en-US" altLang="zh-CN" i="1">
                  <a:solidFill>
                    <a:schemeClr val="tx1"/>
                  </a:solidFill>
                  <a:ea typeface="华文楷体" panose="02010600040101010101" pitchFamily="2" charset="-122"/>
                </a:rPr>
                <a:t>x </a:t>
              </a:r>
              <a:r>
                <a:rPr kumimoji="1" lang="zh-CN" altLang="en-US">
                  <a:solidFill>
                    <a:schemeClr val="tx1"/>
                  </a:solidFill>
                  <a:ea typeface="华文楷体" panose="02010600040101010101" pitchFamily="2" charset="-122"/>
                </a:rPr>
                <a:t>分离开来，             可写成如下形式∶</a:t>
              </a:r>
            </a:p>
          </p:txBody>
        </p:sp>
        <p:graphicFrame>
          <p:nvGraphicFramePr>
            <p:cNvPr id="51214" name="Object 14"/>
            <p:cNvGraphicFramePr>
              <a:graphicFrameLocks noChangeAspect="1"/>
            </p:cNvGraphicFramePr>
            <p:nvPr/>
          </p:nvGraphicFramePr>
          <p:xfrm>
            <a:off x="2318" y="2766"/>
            <a:ext cx="661" cy="258"/>
          </p:xfrm>
          <a:graphic>
            <a:graphicData uri="http://schemas.openxmlformats.org/presentationml/2006/ole">
              <mc:AlternateContent xmlns:mc="http://schemas.openxmlformats.org/markup-compatibility/2006">
                <mc:Choice xmlns:v="urn:schemas-microsoft-com:vml" Requires="v">
                  <p:oleObj spid="_x0000_s51323" name="Equation" r:id="rId12" imgW="494870" imgH="203024" progId="Equation.3">
                    <p:embed/>
                  </p:oleObj>
                </mc:Choice>
                <mc:Fallback>
                  <p:oleObj name="Equation" r:id="rId12" imgW="494870" imgH="203024" progId="Equation.3">
                    <p:embed/>
                    <p:pic>
                      <p:nvPicPr>
                        <p:cNvPr id="0" name="Picture 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18" y="2766"/>
                          <a:ext cx="661" cy="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1215" name="Object 15"/>
          <p:cNvGraphicFramePr>
            <a:graphicFrameLocks noChangeAspect="1"/>
          </p:cNvGraphicFramePr>
          <p:nvPr>
            <p:extLst>
              <p:ext uri="{D42A27DB-BD31-4B8C-83A1-F6EECF244321}">
                <p14:modId xmlns:p14="http://schemas.microsoft.com/office/powerpoint/2010/main" val="1675075135"/>
              </p:ext>
            </p:extLst>
          </p:nvPr>
        </p:nvGraphicFramePr>
        <p:xfrm>
          <a:off x="2132013" y="4633913"/>
          <a:ext cx="4748212" cy="806450"/>
        </p:xfrm>
        <a:graphic>
          <a:graphicData uri="http://schemas.openxmlformats.org/presentationml/2006/ole">
            <mc:AlternateContent xmlns:mc="http://schemas.openxmlformats.org/markup-compatibility/2006">
              <mc:Choice xmlns:v="urn:schemas-microsoft-com:vml" Requires="v">
                <p:oleObj spid="_x0000_s51324" name="公式" r:id="rId14" imgW="1295400" imgH="342900" progId="Equation.3">
                  <p:embed/>
                </p:oleObj>
              </mc:Choice>
              <mc:Fallback>
                <p:oleObj name="公式" r:id="rId14" imgW="1295400" imgH="342900" progId="Equation.3">
                  <p:embed/>
                  <p:pic>
                    <p:nvPicPr>
                      <p:cNvPr id="0" name="Picture 9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32013" y="4633913"/>
                        <a:ext cx="4748212" cy="80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16" name="Text Box 16"/>
          <p:cNvSpPr txBox="1">
            <a:spLocks noChangeArrowheads="1"/>
          </p:cNvSpPr>
          <p:nvPr/>
        </p:nvSpPr>
        <p:spPr bwMode="auto">
          <a:xfrm>
            <a:off x="611188" y="573405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一维定态</a:t>
            </a:r>
            <a:r>
              <a:rPr kumimoji="1" lang="zh-CN" altLang="en-US">
                <a:solidFill>
                  <a:srgbClr val="0000FF"/>
                </a:solidFill>
                <a:latin typeface="华文楷体" panose="02010600040101010101" pitchFamily="2" charset="-122"/>
                <a:ea typeface="华文楷体" panose="02010600040101010101" pitchFamily="2" charset="-122"/>
              </a:rPr>
              <a:t>薛定谔方程：</a:t>
            </a:r>
          </a:p>
        </p:txBody>
      </p:sp>
      <p:grpSp>
        <p:nvGrpSpPr>
          <p:cNvPr id="51217" name="Group 17"/>
          <p:cNvGrpSpPr>
            <a:grpSpLocks/>
          </p:cNvGrpSpPr>
          <p:nvPr/>
        </p:nvGrpSpPr>
        <p:grpSpPr bwMode="auto">
          <a:xfrm>
            <a:off x="684213" y="2060575"/>
            <a:ext cx="4895850" cy="936625"/>
            <a:chOff x="431" y="1298"/>
            <a:chExt cx="3084" cy="590"/>
          </a:xfrm>
        </p:grpSpPr>
        <p:grpSp>
          <p:nvGrpSpPr>
            <p:cNvPr id="51218" name="Group 18"/>
            <p:cNvGrpSpPr>
              <a:grpSpLocks/>
            </p:cNvGrpSpPr>
            <p:nvPr/>
          </p:nvGrpSpPr>
          <p:grpSpPr bwMode="auto">
            <a:xfrm>
              <a:off x="431" y="1298"/>
              <a:ext cx="3084" cy="544"/>
              <a:chOff x="2018" y="2387"/>
              <a:chExt cx="2041" cy="546"/>
            </a:xfrm>
          </p:grpSpPr>
          <p:sp>
            <p:nvSpPr>
              <p:cNvPr id="51219"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20"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21"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22"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51223" name="Object 23"/>
            <p:cNvGraphicFramePr>
              <a:graphicFrameLocks noChangeAspect="1"/>
            </p:cNvGraphicFramePr>
            <p:nvPr/>
          </p:nvGraphicFramePr>
          <p:xfrm>
            <a:off x="500" y="1325"/>
            <a:ext cx="3015" cy="563"/>
          </p:xfrm>
          <a:graphic>
            <a:graphicData uri="http://schemas.openxmlformats.org/presentationml/2006/ole">
              <mc:AlternateContent xmlns:mc="http://schemas.openxmlformats.org/markup-compatibility/2006">
                <mc:Choice xmlns:v="urn:schemas-microsoft-com:vml" Requires="v">
                  <p:oleObj spid="_x0000_s51325" name="公式" r:id="rId16" imgW="1993900" imgH="444500" progId="Equation.3">
                    <p:embed/>
                  </p:oleObj>
                </mc:Choice>
                <mc:Fallback>
                  <p:oleObj name="公式" r:id="rId16" imgW="1993900" imgH="444500" progId="Equation.3">
                    <p:embed/>
                    <p:pic>
                      <p:nvPicPr>
                        <p:cNvPr id="0" name="Picture 9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00" y="1325"/>
                          <a:ext cx="3015" cy="5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224" name="Group 24"/>
          <p:cNvGrpSpPr>
            <a:grpSpLocks/>
          </p:cNvGrpSpPr>
          <p:nvPr/>
        </p:nvGrpSpPr>
        <p:grpSpPr bwMode="auto">
          <a:xfrm>
            <a:off x="3779838" y="5589588"/>
            <a:ext cx="4968875" cy="877887"/>
            <a:chOff x="2426" y="3475"/>
            <a:chExt cx="3130" cy="553"/>
          </a:xfrm>
        </p:grpSpPr>
        <p:grpSp>
          <p:nvGrpSpPr>
            <p:cNvPr id="51225" name="Group 25"/>
            <p:cNvGrpSpPr>
              <a:grpSpLocks/>
            </p:cNvGrpSpPr>
            <p:nvPr/>
          </p:nvGrpSpPr>
          <p:grpSpPr bwMode="auto">
            <a:xfrm>
              <a:off x="2426" y="3475"/>
              <a:ext cx="3130" cy="544"/>
              <a:chOff x="2018" y="2387"/>
              <a:chExt cx="2041" cy="546"/>
            </a:xfrm>
          </p:grpSpPr>
          <p:sp>
            <p:nvSpPr>
              <p:cNvPr id="51226"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27"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28"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1229"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51230" name="Object 30"/>
            <p:cNvGraphicFramePr>
              <a:graphicFrameLocks noChangeAspect="1"/>
            </p:cNvGraphicFramePr>
            <p:nvPr/>
          </p:nvGraphicFramePr>
          <p:xfrm>
            <a:off x="2542" y="3475"/>
            <a:ext cx="2878" cy="553"/>
          </p:xfrm>
          <a:graphic>
            <a:graphicData uri="http://schemas.openxmlformats.org/presentationml/2006/ole">
              <mc:AlternateContent xmlns:mc="http://schemas.openxmlformats.org/markup-compatibility/2006">
                <mc:Choice xmlns:v="urn:schemas-microsoft-com:vml" Requires="v">
                  <p:oleObj spid="_x0000_s51326" name="公式" r:id="rId18" imgW="1866900" imgH="419100" progId="Equation.3">
                    <p:embed/>
                  </p:oleObj>
                </mc:Choice>
                <mc:Fallback>
                  <p:oleObj name="公式" r:id="rId18" imgW="1866900" imgH="419100" progId="Equation.3">
                    <p:embed/>
                    <p:pic>
                      <p:nvPicPr>
                        <p:cNvPr id="0" name="Picture 9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42" y="3475"/>
                          <a:ext cx="2878" cy="55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wipe(left)">
                                      <p:cBhvr>
                                        <p:cTn id="12" dur="500"/>
                                        <p:tgtEl>
                                          <p:spTgt spid="5120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1208"/>
                                        </p:tgtEl>
                                        <p:attrNameLst>
                                          <p:attrName>style.visibility</p:attrName>
                                        </p:attrNameLst>
                                      </p:cBhvr>
                                      <p:to>
                                        <p:strVal val="visible"/>
                                      </p:to>
                                    </p:set>
                                    <p:animEffect transition="in" filter="wipe(left)">
                                      <p:cBhvr>
                                        <p:cTn id="17" dur="500"/>
                                        <p:tgtEl>
                                          <p:spTgt spid="512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1209"/>
                                        </p:tgtEl>
                                        <p:attrNameLst>
                                          <p:attrName>style.visibility</p:attrName>
                                        </p:attrNameLst>
                                      </p:cBhvr>
                                      <p:to>
                                        <p:strVal val="visible"/>
                                      </p:to>
                                    </p:set>
                                    <p:animEffect transition="in" filter="wipe(left)">
                                      <p:cBhvr>
                                        <p:cTn id="22" dur="500"/>
                                        <p:tgtEl>
                                          <p:spTgt spid="512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1217"/>
                                        </p:tgtEl>
                                        <p:attrNameLst>
                                          <p:attrName>style.visibility</p:attrName>
                                        </p:attrNameLst>
                                      </p:cBhvr>
                                      <p:to>
                                        <p:strVal val="visible"/>
                                      </p:to>
                                    </p:set>
                                    <p:animEffect transition="in" filter="wipe(left)">
                                      <p:cBhvr>
                                        <p:cTn id="27" dur="500"/>
                                        <p:tgtEl>
                                          <p:spTgt spid="512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1210"/>
                                        </p:tgtEl>
                                        <p:attrNameLst>
                                          <p:attrName>style.visibility</p:attrName>
                                        </p:attrNameLst>
                                      </p:cBhvr>
                                      <p:to>
                                        <p:strVal val="visible"/>
                                      </p:to>
                                    </p:set>
                                    <p:animEffect transition="in" filter="wipe(left)">
                                      <p:cBhvr>
                                        <p:cTn id="32" dur="500"/>
                                        <p:tgtEl>
                                          <p:spTgt spid="512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1211"/>
                                        </p:tgtEl>
                                        <p:attrNameLst>
                                          <p:attrName>style.visibility</p:attrName>
                                        </p:attrNameLst>
                                      </p:cBhvr>
                                      <p:to>
                                        <p:strVal val="visible"/>
                                      </p:to>
                                    </p:set>
                                    <p:animEffect transition="in" filter="wipe(left)">
                                      <p:cBhvr>
                                        <p:cTn id="37" dur="500"/>
                                        <p:tgtEl>
                                          <p:spTgt spid="5121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1212"/>
                                        </p:tgtEl>
                                        <p:attrNameLst>
                                          <p:attrName>style.visibility</p:attrName>
                                        </p:attrNameLst>
                                      </p:cBhvr>
                                      <p:to>
                                        <p:strVal val="visible"/>
                                      </p:to>
                                    </p:set>
                                    <p:animEffect transition="in" filter="wipe(left)">
                                      <p:cBhvr>
                                        <p:cTn id="42" dur="500"/>
                                        <p:tgtEl>
                                          <p:spTgt spid="512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1215"/>
                                        </p:tgtEl>
                                        <p:attrNameLst>
                                          <p:attrName>style.visibility</p:attrName>
                                        </p:attrNameLst>
                                      </p:cBhvr>
                                      <p:to>
                                        <p:strVal val="visible"/>
                                      </p:to>
                                    </p:set>
                                    <p:animEffect transition="in" filter="wipe(left)">
                                      <p:cBhvr>
                                        <p:cTn id="47" dur="500"/>
                                        <p:tgtEl>
                                          <p:spTgt spid="5121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1216"/>
                                        </p:tgtEl>
                                        <p:attrNameLst>
                                          <p:attrName>style.visibility</p:attrName>
                                        </p:attrNameLst>
                                      </p:cBhvr>
                                      <p:to>
                                        <p:strVal val="visible"/>
                                      </p:to>
                                    </p:set>
                                    <p:animEffect transition="in" filter="wipe(left)">
                                      <p:cBhvr>
                                        <p:cTn id="52" dur="500"/>
                                        <p:tgtEl>
                                          <p:spTgt spid="5121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1224"/>
                                        </p:tgtEl>
                                        <p:attrNameLst>
                                          <p:attrName>style.visibility</p:attrName>
                                        </p:attrNameLst>
                                      </p:cBhvr>
                                      <p:to>
                                        <p:strVal val="visible"/>
                                      </p:to>
                                    </p:set>
                                    <p:animEffect transition="in" filter="wipe(left)">
                                      <p:cBhvr>
                                        <p:cTn id="57" dur="500"/>
                                        <p:tgtEl>
                                          <p:spTgt spid="51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10" grpId="0" autoUpdateAnimBg="0"/>
      <p:bldP spid="51211" grpId="0" autoUpdateAnimBg="0"/>
      <p:bldP spid="51216"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Text Box 3"/>
          <p:cNvSpPr txBox="1">
            <a:spLocks noChangeArrowheads="1"/>
          </p:cNvSpPr>
          <p:nvPr/>
        </p:nvSpPr>
        <p:spPr bwMode="auto">
          <a:xfrm>
            <a:off x="725488" y="163513"/>
            <a:ext cx="4133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四、薛定谔方程的简单应用</a:t>
            </a:r>
          </a:p>
        </p:txBody>
      </p:sp>
      <p:sp>
        <p:nvSpPr>
          <p:cNvPr id="53252" name="Text Box 4"/>
          <p:cNvSpPr txBox="1">
            <a:spLocks noChangeArrowheads="1"/>
          </p:cNvSpPr>
          <p:nvPr/>
        </p:nvSpPr>
        <p:spPr bwMode="auto">
          <a:xfrm>
            <a:off x="457200" y="717550"/>
            <a:ext cx="8229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对于处在</a:t>
            </a:r>
            <a:r>
              <a:rPr kumimoji="1" lang="zh-CN" altLang="en-US">
                <a:solidFill>
                  <a:srgbClr val="0000FF"/>
                </a:solidFill>
                <a:ea typeface="华文楷体" panose="02010600040101010101" pitchFamily="2" charset="-122"/>
              </a:rPr>
              <a:t>定态</a:t>
            </a:r>
            <a:r>
              <a:rPr kumimoji="1" lang="zh-CN" altLang="en-US">
                <a:solidFill>
                  <a:schemeClr val="tx1"/>
                </a:solidFill>
                <a:ea typeface="华文楷体" panose="02010600040101010101" pitchFamily="2" charset="-122"/>
              </a:rPr>
              <a:t>的粒子，只要知道</a:t>
            </a:r>
            <a:r>
              <a:rPr kumimoji="1" lang="en-US" altLang="zh-CN" i="1">
                <a:solidFill>
                  <a:schemeClr val="tx1"/>
                </a:solidFill>
                <a:ea typeface="华文楷体" panose="02010600040101010101" pitchFamily="2" charset="-122"/>
              </a:rPr>
              <a:t>m</a:t>
            </a:r>
            <a:r>
              <a:rPr kumimoji="1" lang="zh-CN" altLang="en-US" i="1">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U </a:t>
            </a: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a:t>
            </a:r>
            <a:r>
              <a:rPr kumimoji="1" lang="zh-CN" altLang="en-US">
                <a:solidFill>
                  <a:schemeClr val="tx1"/>
                </a:solidFill>
                <a:ea typeface="华文楷体" panose="02010600040101010101" pitchFamily="2" charset="-122"/>
              </a:rPr>
              <a:t>，就可写出定态薛定谔方程，结合标准条件、归一化条件，可求解此方程，从而得到粒子的波函数。</a:t>
            </a:r>
          </a:p>
        </p:txBody>
      </p:sp>
      <p:sp>
        <p:nvSpPr>
          <p:cNvPr id="53253" name="Text Box 5"/>
          <p:cNvSpPr txBox="1">
            <a:spLocks noChangeArrowheads="1"/>
          </p:cNvSpPr>
          <p:nvPr/>
        </p:nvSpPr>
        <p:spPr bwMode="auto">
          <a:xfrm>
            <a:off x="250825" y="1989138"/>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、一维无限深势阱</a:t>
            </a:r>
          </a:p>
        </p:txBody>
      </p:sp>
      <p:sp>
        <p:nvSpPr>
          <p:cNvPr id="53254" name="Text Box 6"/>
          <p:cNvSpPr txBox="1">
            <a:spLocks noChangeArrowheads="1"/>
          </p:cNvSpPr>
          <p:nvPr/>
        </p:nvSpPr>
        <p:spPr bwMode="auto">
          <a:xfrm>
            <a:off x="609600" y="2457450"/>
            <a:ext cx="54102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dirty="0">
                <a:solidFill>
                  <a:schemeClr val="tx1"/>
                </a:solidFill>
                <a:ea typeface="华文楷体" panose="02010600040101010101" pitchFamily="2" charset="-122"/>
              </a:rPr>
              <a:t>       金属中的自由电子，在金属内部的运动可视为在势阱中的运动。</a:t>
            </a:r>
          </a:p>
        </p:txBody>
      </p:sp>
      <p:sp>
        <p:nvSpPr>
          <p:cNvPr id="53255" name="Text Box 7"/>
          <p:cNvSpPr txBox="1">
            <a:spLocks noChangeArrowheads="1"/>
          </p:cNvSpPr>
          <p:nvPr/>
        </p:nvSpPr>
        <p:spPr bwMode="auto">
          <a:xfrm>
            <a:off x="609600" y="3294797"/>
            <a:ext cx="5181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    </a:t>
            </a:r>
            <a:r>
              <a:rPr kumimoji="1" lang="zh-CN" altLang="en-US" dirty="0" smtClean="0">
                <a:solidFill>
                  <a:schemeClr val="tx1"/>
                </a:solidFill>
                <a:ea typeface="华文楷体" panose="02010600040101010101" pitchFamily="2" charset="-122"/>
              </a:rPr>
              <a:t>   设</a:t>
            </a:r>
            <a:r>
              <a:rPr kumimoji="1" lang="zh-CN" altLang="en-US" dirty="0">
                <a:solidFill>
                  <a:schemeClr val="tx1"/>
                </a:solidFill>
                <a:ea typeface="华文楷体" panose="02010600040101010101" pitchFamily="2" charset="-122"/>
              </a:rPr>
              <a:t>某一粒子在外力场中作一维运动，其势能分布</a:t>
            </a:r>
          </a:p>
        </p:txBody>
      </p:sp>
      <p:grpSp>
        <p:nvGrpSpPr>
          <p:cNvPr id="53256" name="Group 8"/>
          <p:cNvGrpSpPr>
            <a:grpSpLocks/>
          </p:cNvGrpSpPr>
          <p:nvPr/>
        </p:nvGrpSpPr>
        <p:grpSpPr bwMode="auto">
          <a:xfrm>
            <a:off x="1487488" y="4119563"/>
            <a:ext cx="3740150" cy="1019175"/>
            <a:chOff x="937" y="2595"/>
            <a:chExt cx="2356" cy="642"/>
          </a:xfrm>
        </p:grpSpPr>
        <p:graphicFrame>
          <p:nvGraphicFramePr>
            <p:cNvPr id="53257" name="Object 9"/>
            <p:cNvGraphicFramePr>
              <a:graphicFrameLocks noChangeAspect="1"/>
            </p:cNvGraphicFramePr>
            <p:nvPr/>
          </p:nvGraphicFramePr>
          <p:xfrm>
            <a:off x="937" y="2595"/>
            <a:ext cx="862" cy="642"/>
          </p:xfrm>
          <a:graphic>
            <a:graphicData uri="http://schemas.openxmlformats.org/presentationml/2006/ole">
              <mc:AlternateContent xmlns:mc="http://schemas.openxmlformats.org/markup-compatibility/2006">
                <mc:Choice xmlns:v="urn:schemas-microsoft-com:vml" Requires="v">
                  <p:oleObj spid="_x0000_s53399" name="Equation" r:id="rId4" imgW="723586" imgH="469696" progId="Equation.3">
                    <p:embed/>
                  </p:oleObj>
                </mc:Choice>
                <mc:Fallback>
                  <p:oleObj name="Equation" r:id="rId4" imgW="723586" imgH="469696" progId="Equation.3">
                    <p:embed/>
                    <p:pic>
                      <p:nvPicPr>
                        <p:cNvPr id="0" name="Picture 1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7" y="2595"/>
                          <a:ext cx="862" cy="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3258" name="Object 10"/>
            <p:cNvGraphicFramePr>
              <a:graphicFrameLocks noChangeAspect="1"/>
            </p:cNvGraphicFramePr>
            <p:nvPr/>
          </p:nvGraphicFramePr>
          <p:xfrm>
            <a:off x="2324" y="2651"/>
            <a:ext cx="969" cy="572"/>
          </p:xfrm>
          <a:graphic>
            <a:graphicData uri="http://schemas.openxmlformats.org/presentationml/2006/ole">
              <mc:AlternateContent xmlns:mc="http://schemas.openxmlformats.org/markup-compatibility/2006">
                <mc:Choice xmlns:v="urn:schemas-microsoft-com:vml" Requires="v">
                  <p:oleObj spid="_x0000_s53400" name="公式" r:id="rId6" imgW="863225" imgH="444307" progId="Equation.3">
                    <p:embed/>
                  </p:oleObj>
                </mc:Choice>
                <mc:Fallback>
                  <p:oleObj name="公式" r:id="rId6" imgW="863225" imgH="444307" progId="Equation.3">
                    <p:embed/>
                    <p:pic>
                      <p:nvPicPr>
                        <p:cNvPr id="0" name="Picture 1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4" y="2651"/>
                          <a:ext cx="969"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53259" name="Text Box 11"/>
          <p:cNvSpPr txBox="1">
            <a:spLocks noChangeArrowheads="1"/>
          </p:cNvSpPr>
          <p:nvPr/>
        </p:nvSpPr>
        <p:spPr bwMode="auto">
          <a:xfrm>
            <a:off x="685800" y="5353050"/>
            <a:ext cx="792480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10000"/>
              </a:lnSpc>
              <a:buClrTx/>
              <a:buSzTx/>
              <a:buFontTx/>
              <a:buNone/>
            </a:pPr>
            <a:r>
              <a:rPr kumimoji="1" lang="zh-CN" altLang="en-US">
                <a:solidFill>
                  <a:schemeClr val="tx1"/>
                </a:solidFill>
                <a:ea typeface="华文楷体" panose="02010600040101010101" pitchFamily="2" charset="-122"/>
              </a:rPr>
              <a:t>       粒子在势阱中的运动属一维定态问题，归结为解</a:t>
            </a:r>
            <a:r>
              <a:rPr kumimoji="1" lang="zh-CN" altLang="en-US">
                <a:solidFill>
                  <a:srgbClr val="0000FF"/>
                </a:solidFill>
                <a:ea typeface="华文楷体" panose="02010600040101010101" pitchFamily="2" charset="-122"/>
              </a:rPr>
              <a:t>一维定态薛定谔方程</a:t>
            </a:r>
            <a:r>
              <a:rPr kumimoji="1" lang="zh-CN" altLang="en-US">
                <a:solidFill>
                  <a:schemeClr val="tx1"/>
                </a:solidFill>
                <a:ea typeface="华文楷体" panose="02010600040101010101" pitchFamily="2" charset="-122"/>
              </a:rPr>
              <a:t>。</a:t>
            </a:r>
          </a:p>
        </p:txBody>
      </p:sp>
      <p:grpSp>
        <p:nvGrpSpPr>
          <p:cNvPr id="53260" name="Group 12"/>
          <p:cNvGrpSpPr>
            <a:grpSpLocks/>
          </p:cNvGrpSpPr>
          <p:nvPr/>
        </p:nvGrpSpPr>
        <p:grpSpPr bwMode="auto">
          <a:xfrm>
            <a:off x="5937250" y="2125663"/>
            <a:ext cx="3024188" cy="3097213"/>
            <a:chOff x="3742" y="1298"/>
            <a:chExt cx="1905" cy="1951"/>
          </a:xfrm>
        </p:grpSpPr>
        <p:sp>
          <p:nvSpPr>
            <p:cNvPr id="53261" name="Rectangle 13" descr="浅色上对角线"/>
            <p:cNvSpPr>
              <a:spLocks noChangeArrowheads="1"/>
            </p:cNvSpPr>
            <p:nvPr/>
          </p:nvSpPr>
          <p:spPr bwMode="auto">
            <a:xfrm>
              <a:off x="4984" y="1698"/>
              <a:ext cx="504" cy="1313"/>
            </a:xfrm>
            <a:prstGeom prst="rect">
              <a:avLst/>
            </a:prstGeom>
            <a:pattFill prst="ltUpDiag">
              <a:fgClr>
                <a:srgbClr val="FF0000">
                  <a:alpha val="89999"/>
                </a:srgbClr>
              </a:fgClr>
              <a:bgClr>
                <a:schemeClr val="bg1">
                  <a:alpha val="89999"/>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3262" name="Rectangle 14" descr="浅色上对角线"/>
            <p:cNvSpPr>
              <a:spLocks noChangeArrowheads="1"/>
            </p:cNvSpPr>
            <p:nvPr/>
          </p:nvSpPr>
          <p:spPr bwMode="auto">
            <a:xfrm>
              <a:off x="3787" y="1699"/>
              <a:ext cx="504" cy="1313"/>
            </a:xfrm>
            <a:prstGeom prst="rect">
              <a:avLst/>
            </a:prstGeom>
            <a:pattFill prst="ltUpDiag">
              <a:fgClr>
                <a:srgbClr val="FF0000">
                  <a:alpha val="89999"/>
                </a:srgbClr>
              </a:fgClr>
              <a:bgClr>
                <a:schemeClr val="bg1">
                  <a:alpha val="89999"/>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3263" name="Line 15"/>
            <p:cNvSpPr>
              <a:spLocks noChangeShapeType="1"/>
            </p:cNvSpPr>
            <p:nvPr/>
          </p:nvSpPr>
          <p:spPr bwMode="auto">
            <a:xfrm>
              <a:off x="3742" y="3022"/>
              <a:ext cx="190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3264" name="Line 16"/>
            <p:cNvSpPr>
              <a:spLocks noChangeShapeType="1"/>
            </p:cNvSpPr>
            <p:nvPr/>
          </p:nvSpPr>
          <p:spPr bwMode="auto">
            <a:xfrm flipV="1">
              <a:off x="4974" y="1699"/>
              <a:ext cx="0" cy="132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3265" name="Object 17"/>
            <p:cNvGraphicFramePr>
              <a:graphicFrameLocks noChangeAspect="1"/>
            </p:cNvGraphicFramePr>
            <p:nvPr/>
          </p:nvGraphicFramePr>
          <p:xfrm>
            <a:off x="3799" y="2149"/>
            <a:ext cx="492" cy="200"/>
          </p:xfrm>
          <a:graphic>
            <a:graphicData uri="http://schemas.openxmlformats.org/presentationml/2006/ole">
              <mc:AlternateContent xmlns:mc="http://schemas.openxmlformats.org/markup-compatibility/2006">
                <mc:Choice xmlns:v="urn:schemas-microsoft-com:vml" Requires="v">
                  <p:oleObj spid="_x0000_s53401" name="公式" r:id="rId8" imgW="431425" imgH="177646" progId="Equation.3">
                    <p:embed/>
                  </p:oleObj>
                </mc:Choice>
                <mc:Fallback>
                  <p:oleObj name="公式" r:id="rId8" imgW="431425" imgH="177646" progId="Equation.3">
                    <p:embed/>
                    <p:pic>
                      <p:nvPicPr>
                        <p:cNvPr id="0" name="Picture 1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9" y="2149"/>
                          <a:ext cx="49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3266" name="Object 18"/>
            <p:cNvGraphicFramePr>
              <a:graphicFrameLocks noChangeAspect="1"/>
            </p:cNvGraphicFramePr>
            <p:nvPr/>
          </p:nvGraphicFramePr>
          <p:xfrm>
            <a:off x="5019" y="2149"/>
            <a:ext cx="492" cy="200"/>
          </p:xfrm>
          <a:graphic>
            <a:graphicData uri="http://schemas.openxmlformats.org/presentationml/2006/ole">
              <mc:AlternateContent xmlns:mc="http://schemas.openxmlformats.org/markup-compatibility/2006">
                <mc:Choice xmlns:v="urn:schemas-microsoft-com:vml" Requires="v">
                  <p:oleObj spid="_x0000_s53402" name="公式" r:id="rId10" imgW="431425" imgH="177646" progId="Equation.3">
                    <p:embed/>
                  </p:oleObj>
                </mc:Choice>
                <mc:Fallback>
                  <p:oleObj name="公式" r:id="rId10" imgW="431425" imgH="177646" progId="Equation.3">
                    <p:embed/>
                    <p:pic>
                      <p:nvPicPr>
                        <p:cNvPr id="0" name="Picture 1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19" y="2149"/>
                          <a:ext cx="492"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3267" name="Object 19"/>
            <p:cNvGraphicFramePr>
              <a:graphicFrameLocks noChangeAspect="1"/>
            </p:cNvGraphicFramePr>
            <p:nvPr/>
          </p:nvGraphicFramePr>
          <p:xfrm>
            <a:off x="4407" y="2036"/>
            <a:ext cx="445" cy="199"/>
          </p:xfrm>
          <a:graphic>
            <a:graphicData uri="http://schemas.openxmlformats.org/presentationml/2006/ole">
              <mc:AlternateContent xmlns:mc="http://schemas.openxmlformats.org/markup-compatibility/2006">
                <mc:Choice xmlns:v="urn:schemas-microsoft-com:vml" Requires="v">
                  <p:oleObj spid="_x0000_s53403" name="公式" r:id="rId12" imgW="393359" imgH="177646" progId="Equation.3">
                    <p:embed/>
                  </p:oleObj>
                </mc:Choice>
                <mc:Fallback>
                  <p:oleObj name="公式" r:id="rId12" imgW="393359" imgH="177646" progId="Equation.3">
                    <p:embed/>
                    <p:pic>
                      <p:nvPicPr>
                        <p:cNvPr id="0" name="Picture 1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07" y="2036"/>
                          <a:ext cx="445" cy="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3268" name="Object 20"/>
            <p:cNvGraphicFramePr>
              <a:graphicFrameLocks noChangeAspect="1"/>
            </p:cNvGraphicFramePr>
            <p:nvPr/>
          </p:nvGraphicFramePr>
          <p:xfrm>
            <a:off x="3843" y="1298"/>
            <a:ext cx="447" cy="243"/>
          </p:xfrm>
          <a:graphic>
            <a:graphicData uri="http://schemas.openxmlformats.org/presentationml/2006/ole">
              <mc:AlternateContent xmlns:mc="http://schemas.openxmlformats.org/markup-compatibility/2006">
                <mc:Choice xmlns:v="urn:schemas-microsoft-com:vml" Requires="v">
                  <p:oleObj spid="_x0000_s53404" name="公式" r:id="rId14" imgW="368140" imgH="203112" progId="Equation.3">
                    <p:embed/>
                  </p:oleObj>
                </mc:Choice>
                <mc:Fallback>
                  <p:oleObj name="公式" r:id="rId14" imgW="368140" imgH="203112" progId="Equation.3">
                    <p:embed/>
                    <p:pic>
                      <p:nvPicPr>
                        <p:cNvPr id="0" name="Picture 1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3" y="1298"/>
                          <a:ext cx="447"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3269" name="Object 21"/>
            <p:cNvGraphicFramePr>
              <a:graphicFrameLocks noChangeAspect="1"/>
            </p:cNvGraphicFramePr>
            <p:nvPr/>
          </p:nvGraphicFramePr>
          <p:xfrm>
            <a:off x="4115" y="3043"/>
            <a:ext cx="193" cy="206"/>
          </p:xfrm>
          <a:graphic>
            <a:graphicData uri="http://schemas.openxmlformats.org/presentationml/2006/ole">
              <mc:AlternateContent xmlns:mc="http://schemas.openxmlformats.org/markup-compatibility/2006">
                <mc:Choice xmlns:v="urn:schemas-microsoft-com:vml" Requires="v">
                  <p:oleObj spid="_x0000_s53405" name="公式" r:id="rId16" imgW="164814" imgH="177492" progId="Equation.3">
                    <p:embed/>
                  </p:oleObj>
                </mc:Choice>
                <mc:Fallback>
                  <p:oleObj name="公式" r:id="rId16" imgW="164814" imgH="177492" progId="Equation.3">
                    <p:embed/>
                    <p:pic>
                      <p:nvPicPr>
                        <p:cNvPr id="0" name="Picture 1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5" y="3043"/>
                          <a:ext cx="193"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3270" name="Object 22"/>
            <p:cNvGraphicFramePr>
              <a:graphicFrameLocks noChangeAspect="1"/>
            </p:cNvGraphicFramePr>
            <p:nvPr/>
          </p:nvGraphicFramePr>
          <p:xfrm>
            <a:off x="4822" y="3047"/>
            <a:ext cx="166" cy="183"/>
          </p:xfrm>
          <a:graphic>
            <a:graphicData uri="http://schemas.openxmlformats.org/presentationml/2006/ole">
              <mc:AlternateContent xmlns:mc="http://schemas.openxmlformats.org/markup-compatibility/2006">
                <mc:Choice xmlns:v="urn:schemas-microsoft-com:vml" Requires="v">
                  <p:oleObj spid="_x0000_s53406" name="公式" r:id="rId18" imgW="126835" imgH="139518" progId="Equation.3">
                    <p:embed/>
                  </p:oleObj>
                </mc:Choice>
                <mc:Fallback>
                  <p:oleObj name="公式" r:id="rId18" imgW="126835" imgH="139518" progId="Equation.3">
                    <p:embed/>
                    <p:pic>
                      <p:nvPicPr>
                        <p:cNvPr id="0" name="Picture 1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822" y="3047"/>
                          <a:ext cx="166"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53271" name="Line 23"/>
            <p:cNvSpPr>
              <a:spLocks noChangeShapeType="1"/>
            </p:cNvSpPr>
            <p:nvPr/>
          </p:nvSpPr>
          <p:spPr bwMode="auto">
            <a:xfrm flipV="1">
              <a:off x="4304" y="1699"/>
              <a:ext cx="0" cy="132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3272" name="Object 24"/>
            <p:cNvGraphicFramePr>
              <a:graphicFrameLocks noChangeAspect="1"/>
            </p:cNvGraphicFramePr>
            <p:nvPr/>
          </p:nvGraphicFramePr>
          <p:xfrm>
            <a:off x="4544" y="2469"/>
            <a:ext cx="131" cy="132"/>
          </p:xfrm>
          <a:graphic>
            <a:graphicData uri="http://schemas.openxmlformats.org/presentationml/2006/ole">
              <mc:AlternateContent xmlns:mc="http://schemas.openxmlformats.org/markup-compatibility/2006">
                <mc:Choice xmlns:v="urn:schemas-microsoft-com:vml" Requires="v">
                  <p:oleObj spid="_x0000_s53407" name="公式" r:id="rId20" imgW="104775" imgH="104775" progId="Equation.3">
                    <p:embed/>
                  </p:oleObj>
                </mc:Choice>
                <mc:Fallback>
                  <p:oleObj name="公式" r:id="rId20" imgW="104775" imgH="104775" progId="Equation.3">
                    <p:embed/>
                    <p:pic>
                      <p:nvPicPr>
                        <p:cNvPr id="0" name="Picture 1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44" y="2469"/>
                          <a:ext cx="131" cy="1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73" name="Line 25"/>
            <p:cNvSpPr>
              <a:spLocks noChangeShapeType="1"/>
            </p:cNvSpPr>
            <p:nvPr/>
          </p:nvSpPr>
          <p:spPr bwMode="auto">
            <a:xfrm flipV="1">
              <a:off x="4318" y="1376"/>
              <a:ext cx="0" cy="16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3274" name="Object 26"/>
            <p:cNvGraphicFramePr>
              <a:graphicFrameLocks noChangeAspect="1"/>
            </p:cNvGraphicFramePr>
            <p:nvPr/>
          </p:nvGraphicFramePr>
          <p:xfrm>
            <a:off x="5380" y="3027"/>
            <a:ext cx="182" cy="182"/>
          </p:xfrm>
          <a:graphic>
            <a:graphicData uri="http://schemas.openxmlformats.org/presentationml/2006/ole">
              <mc:AlternateContent xmlns:mc="http://schemas.openxmlformats.org/markup-compatibility/2006">
                <mc:Choice xmlns:v="urn:schemas-microsoft-com:vml" Requires="v">
                  <p:oleObj spid="_x0000_s53408" name="公式" r:id="rId22" imgW="139700" imgH="139700" progId="Equation.3">
                    <p:embed/>
                  </p:oleObj>
                </mc:Choice>
                <mc:Fallback>
                  <p:oleObj name="公式" r:id="rId22" imgW="139700" imgH="139700" progId="Equation.3">
                    <p:embed/>
                    <p:pic>
                      <p:nvPicPr>
                        <p:cNvPr id="0" name="Picture 1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380" y="3027"/>
                          <a:ext cx="182" cy="1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wipe(left)">
                                      <p:cBhvr>
                                        <p:cTn id="12" dur="500"/>
                                        <p:tgtEl>
                                          <p:spTgt spid="532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253"/>
                                        </p:tgtEl>
                                        <p:attrNameLst>
                                          <p:attrName>style.visibility</p:attrName>
                                        </p:attrNameLst>
                                      </p:cBhvr>
                                      <p:to>
                                        <p:strVal val="visible"/>
                                      </p:to>
                                    </p:set>
                                    <p:animEffect transition="in" filter="wipe(left)">
                                      <p:cBhvr>
                                        <p:cTn id="17" dur="500"/>
                                        <p:tgtEl>
                                          <p:spTgt spid="532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254"/>
                                        </p:tgtEl>
                                        <p:attrNameLst>
                                          <p:attrName>style.visibility</p:attrName>
                                        </p:attrNameLst>
                                      </p:cBhvr>
                                      <p:to>
                                        <p:strVal val="visible"/>
                                      </p:to>
                                    </p:set>
                                    <p:animEffect transition="in" filter="wipe(left)">
                                      <p:cBhvr>
                                        <p:cTn id="22" dur="500"/>
                                        <p:tgtEl>
                                          <p:spTgt spid="5325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53260"/>
                                        </p:tgtEl>
                                        <p:attrNameLst>
                                          <p:attrName>style.visibility</p:attrName>
                                        </p:attrNameLst>
                                      </p:cBhvr>
                                      <p:to>
                                        <p:strVal val="visible"/>
                                      </p:to>
                                    </p:set>
                                    <p:animEffect transition="in" filter="wipe(up)">
                                      <p:cBhvr>
                                        <p:cTn id="27" dur="500"/>
                                        <p:tgtEl>
                                          <p:spTgt spid="5326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255"/>
                                        </p:tgtEl>
                                        <p:attrNameLst>
                                          <p:attrName>style.visibility</p:attrName>
                                        </p:attrNameLst>
                                      </p:cBhvr>
                                      <p:to>
                                        <p:strVal val="visible"/>
                                      </p:to>
                                    </p:set>
                                    <p:animEffect transition="in" filter="wipe(left)">
                                      <p:cBhvr>
                                        <p:cTn id="32" dur="500"/>
                                        <p:tgtEl>
                                          <p:spTgt spid="5325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3256"/>
                                        </p:tgtEl>
                                        <p:attrNameLst>
                                          <p:attrName>style.visibility</p:attrName>
                                        </p:attrNameLst>
                                      </p:cBhvr>
                                      <p:to>
                                        <p:strVal val="visible"/>
                                      </p:to>
                                    </p:set>
                                    <p:animEffect transition="in" filter="wipe(left)">
                                      <p:cBhvr>
                                        <p:cTn id="37" dur="500"/>
                                        <p:tgtEl>
                                          <p:spTgt spid="5325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3259"/>
                                        </p:tgtEl>
                                        <p:attrNameLst>
                                          <p:attrName>style.visibility</p:attrName>
                                        </p:attrNameLst>
                                      </p:cBhvr>
                                      <p:to>
                                        <p:strVal val="visible"/>
                                      </p:to>
                                    </p:set>
                                    <p:animEffect transition="in" filter="wipe(left)">
                                      <p:cBhvr>
                                        <p:cTn id="42" dur="500"/>
                                        <p:tgtEl>
                                          <p:spTgt spid="53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52" grpId="0" autoUpdateAnimBg="0"/>
      <p:bldP spid="53253" grpId="0" autoUpdateAnimBg="0"/>
      <p:bldP spid="53254" grpId="0" autoUpdateAnimBg="0"/>
      <p:bldP spid="53255" grpId="0" autoUpdateAnimBg="0"/>
      <p:bldP spid="53259"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Text Box 3"/>
          <p:cNvSpPr txBox="1">
            <a:spLocks noChangeArrowheads="1"/>
          </p:cNvSpPr>
          <p:nvPr/>
        </p:nvSpPr>
        <p:spPr bwMode="auto">
          <a:xfrm>
            <a:off x="728663" y="152400"/>
            <a:ext cx="441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下面由一维薛定谔方程求解。</a:t>
            </a:r>
          </a:p>
        </p:txBody>
      </p:sp>
      <p:graphicFrame>
        <p:nvGraphicFramePr>
          <p:cNvPr id="55300" name="Object 4"/>
          <p:cNvGraphicFramePr>
            <a:graphicFrameLocks noChangeAspect="1"/>
          </p:cNvGraphicFramePr>
          <p:nvPr>
            <p:extLst>
              <p:ext uri="{D42A27DB-BD31-4B8C-83A1-F6EECF244321}">
                <p14:modId xmlns:p14="http://schemas.microsoft.com/office/powerpoint/2010/main" val="2548030233"/>
              </p:ext>
            </p:extLst>
          </p:nvPr>
        </p:nvGraphicFramePr>
        <p:xfrm>
          <a:off x="1908175" y="1844675"/>
          <a:ext cx="2663825" cy="809625"/>
        </p:xfrm>
        <a:graphic>
          <a:graphicData uri="http://schemas.openxmlformats.org/presentationml/2006/ole">
            <mc:AlternateContent xmlns:mc="http://schemas.openxmlformats.org/markup-compatibility/2006">
              <mc:Choice xmlns:v="urn:schemas-microsoft-com:vml" Requires="v">
                <p:oleObj spid="_x0000_s55508" name="Equation" r:id="rId4" imgW="1117600" imgH="419100" progId="Equation.3">
                  <p:embed/>
                </p:oleObj>
              </mc:Choice>
              <mc:Fallback>
                <p:oleObj name="Equation" r:id="rId4" imgW="1117600" imgH="419100" progId="Equation.3">
                  <p:embed/>
                  <p:pic>
                    <p:nvPicPr>
                      <p:cNvPr id="0" name="Picture 1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1844675"/>
                        <a:ext cx="26638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01" name="Group 5"/>
          <p:cNvGrpSpPr>
            <a:grpSpLocks/>
          </p:cNvGrpSpPr>
          <p:nvPr/>
        </p:nvGrpSpPr>
        <p:grpSpPr bwMode="auto">
          <a:xfrm>
            <a:off x="685800" y="2859088"/>
            <a:ext cx="3368675" cy="889000"/>
            <a:chOff x="432" y="1801"/>
            <a:chExt cx="2122" cy="560"/>
          </a:xfrm>
        </p:grpSpPr>
        <p:sp>
          <p:nvSpPr>
            <p:cNvPr id="55302" name="Text Box 6"/>
            <p:cNvSpPr txBox="1">
              <a:spLocks noChangeArrowheads="1"/>
            </p:cNvSpPr>
            <p:nvPr/>
          </p:nvSpPr>
          <p:spPr bwMode="auto">
            <a:xfrm>
              <a:off x="432" y="1930"/>
              <a:ext cx="212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令                      ， 则有</a:t>
              </a:r>
            </a:p>
          </p:txBody>
        </p:sp>
        <p:graphicFrame>
          <p:nvGraphicFramePr>
            <p:cNvPr id="55303" name="Object 7"/>
            <p:cNvGraphicFramePr>
              <a:graphicFrameLocks noChangeAspect="1"/>
            </p:cNvGraphicFramePr>
            <p:nvPr/>
          </p:nvGraphicFramePr>
          <p:xfrm>
            <a:off x="693" y="1801"/>
            <a:ext cx="992" cy="560"/>
          </p:xfrm>
          <a:graphic>
            <a:graphicData uri="http://schemas.openxmlformats.org/presentationml/2006/ole">
              <mc:AlternateContent xmlns:mc="http://schemas.openxmlformats.org/markup-compatibility/2006">
                <mc:Choice xmlns:v="urn:schemas-microsoft-com:vml" Requires="v">
                  <p:oleObj spid="_x0000_s55509" name="Equation" r:id="rId6" imgW="698197" imgH="406224" progId="Equation.3">
                    <p:embed/>
                  </p:oleObj>
                </mc:Choice>
                <mc:Fallback>
                  <p:oleObj name="Equation" r:id="rId6" imgW="698197" imgH="406224" progId="Equation.3">
                    <p:embed/>
                    <p:pic>
                      <p:nvPicPr>
                        <p:cNvPr id="0" name="Picture 1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 y="1801"/>
                          <a:ext cx="992" cy="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55304" name="Object 8"/>
          <p:cNvGraphicFramePr>
            <a:graphicFrameLocks noChangeAspect="1"/>
          </p:cNvGraphicFramePr>
          <p:nvPr>
            <p:extLst>
              <p:ext uri="{D42A27DB-BD31-4B8C-83A1-F6EECF244321}">
                <p14:modId xmlns:p14="http://schemas.microsoft.com/office/powerpoint/2010/main" val="2686364700"/>
              </p:ext>
            </p:extLst>
          </p:nvPr>
        </p:nvGraphicFramePr>
        <p:xfrm>
          <a:off x="3932238" y="2819400"/>
          <a:ext cx="2362200" cy="876300"/>
        </p:xfrm>
        <a:graphic>
          <a:graphicData uri="http://schemas.openxmlformats.org/presentationml/2006/ole">
            <mc:AlternateContent xmlns:mc="http://schemas.openxmlformats.org/markup-compatibility/2006">
              <mc:Choice xmlns:v="urn:schemas-microsoft-com:vml" Requires="v">
                <p:oleObj spid="_x0000_s55510" name="Equation" r:id="rId8" imgW="977900" imgH="419100" progId="Equation.3">
                  <p:embed/>
                </p:oleObj>
              </mc:Choice>
              <mc:Fallback>
                <p:oleObj name="Equation" r:id="rId8" imgW="977900" imgH="419100" progId="Equation.3">
                  <p:embed/>
                  <p:pic>
                    <p:nvPicPr>
                      <p:cNvPr id="0" name="Picture 15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2238" y="2819400"/>
                        <a:ext cx="236220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5" name="Text Box 9"/>
          <p:cNvSpPr txBox="1">
            <a:spLocks noChangeArrowheads="1"/>
          </p:cNvSpPr>
          <p:nvPr/>
        </p:nvSpPr>
        <p:spPr bwMode="auto">
          <a:xfrm>
            <a:off x="762000" y="39624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其通解为：</a:t>
            </a:r>
          </a:p>
        </p:txBody>
      </p:sp>
      <p:graphicFrame>
        <p:nvGraphicFramePr>
          <p:cNvPr id="55306" name="Object 10"/>
          <p:cNvGraphicFramePr>
            <a:graphicFrameLocks noChangeAspect="1"/>
          </p:cNvGraphicFramePr>
          <p:nvPr>
            <p:extLst>
              <p:ext uri="{D42A27DB-BD31-4B8C-83A1-F6EECF244321}">
                <p14:modId xmlns:p14="http://schemas.microsoft.com/office/powerpoint/2010/main" val="3107339387"/>
              </p:ext>
            </p:extLst>
          </p:nvPr>
        </p:nvGraphicFramePr>
        <p:xfrm>
          <a:off x="2339975" y="4005263"/>
          <a:ext cx="4105275" cy="460375"/>
        </p:xfrm>
        <a:graphic>
          <a:graphicData uri="http://schemas.openxmlformats.org/presentationml/2006/ole">
            <mc:AlternateContent xmlns:mc="http://schemas.openxmlformats.org/markup-compatibility/2006">
              <mc:Choice xmlns:v="urn:schemas-microsoft-com:vml" Requires="v">
                <p:oleObj spid="_x0000_s55511" name="Equation" r:id="rId10" imgW="1663700" imgH="203200" progId="Equation.3">
                  <p:embed/>
                </p:oleObj>
              </mc:Choice>
              <mc:Fallback>
                <p:oleObj name="Equation" r:id="rId10" imgW="1663700" imgH="203200" progId="Equation.3">
                  <p:embed/>
                  <p:pic>
                    <p:nvPicPr>
                      <p:cNvPr id="0" name="Picture 15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39975" y="4005263"/>
                        <a:ext cx="41052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5307" name="Text Box 11"/>
          <p:cNvSpPr txBox="1">
            <a:spLocks noChangeArrowheads="1"/>
          </p:cNvSpPr>
          <p:nvPr/>
        </p:nvSpPr>
        <p:spPr bwMode="auto">
          <a:xfrm>
            <a:off x="609600" y="4724400"/>
            <a:ext cx="80772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10000"/>
              </a:lnSpc>
              <a:buClrTx/>
              <a:buSzTx/>
              <a:buFontTx/>
              <a:buNone/>
            </a:pPr>
            <a:r>
              <a:rPr kumimoji="1" lang="zh-CN" altLang="en-US">
                <a:solidFill>
                  <a:schemeClr val="tx1"/>
                </a:solidFill>
                <a:ea typeface="华文楷体" panose="02010600040101010101" pitchFamily="2" charset="-122"/>
              </a:rPr>
              <a:t>  式中的</a:t>
            </a:r>
            <a:r>
              <a:rPr kumimoji="1" lang="en-US" altLang="zh-CN" i="1">
                <a:solidFill>
                  <a:schemeClr val="tx1"/>
                </a:solidFill>
                <a:ea typeface="华文楷体" panose="02010600040101010101" pitchFamily="2" charset="-122"/>
              </a:rPr>
              <a:t>A</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B</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k </a:t>
            </a:r>
            <a:r>
              <a:rPr kumimoji="1" lang="zh-CN" altLang="en-US">
                <a:solidFill>
                  <a:schemeClr val="tx1"/>
                </a:solidFill>
                <a:ea typeface="华文楷体" panose="02010600040101010101" pitchFamily="2" charset="-122"/>
              </a:rPr>
              <a:t>可由边界条件和波函数归一化条件确定。</a:t>
            </a:r>
          </a:p>
        </p:txBody>
      </p:sp>
      <p:sp>
        <p:nvSpPr>
          <p:cNvPr id="55308" name="Text Box 12"/>
          <p:cNvSpPr txBox="1">
            <a:spLocks noChangeArrowheads="1"/>
          </p:cNvSpPr>
          <p:nvPr/>
        </p:nvSpPr>
        <p:spPr bwMode="auto">
          <a:xfrm>
            <a:off x="457200" y="5300663"/>
            <a:ext cx="74993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10000"/>
              </a:lnSpc>
              <a:buClrTx/>
              <a:buSzTx/>
              <a:buFontTx/>
              <a:buNone/>
            </a:pPr>
            <a:r>
              <a:rPr kumimoji="1" lang="zh-CN" altLang="en-US">
                <a:solidFill>
                  <a:schemeClr val="tx1"/>
                </a:solidFill>
                <a:ea typeface="华文楷体" panose="02010600040101010101" pitchFamily="2" charset="-122"/>
              </a:rPr>
              <a:t>      根据边界条件，在 </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 0</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a </a:t>
            </a:r>
            <a:r>
              <a:rPr kumimoji="1" lang="zh-CN" altLang="en-US">
                <a:solidFill>
                  <a:schemeClr val="tx1"/>
                </a:solidFill>
                <a:ea typeface="华文楷体" panose="02010600040101010101" pitchFamily="2" charset="-122"/>
              </a:rPr>
              <a:t>处</a:t>
            </a:r>
            <a:r>
              <a:rPr kumimoji="1" lang="zh-CN" altLang="en-US" i="1">
                <a:solidFill>
                  <a:schemeClr val="tx1"/>
                </a:solidFill>
                <a:ea typeface="华文楷体" panose="02010600040101010101" pitchFamily="2" charset="-122"/>
              </a:rPr>
              <a:t> </a:t>
            </a:r>
            <a:r>
              <a:rPr kumimoji="1" lang="en-US" altLang="zh-CN" sz="2800" i="1">
                <a:solidFill>
                  <a:schemeClr val="tx1"/>
                </a:solidFill>
                <a:ea typeface="华文楷体" panose="02010600040101010101" pitchFamily="2" charset="-122"/>
                <a:cs typeface="Times New Roman" pitchFamily="18" charset="0"/>
              </a:rPr>
              <a:t>ψ</a:t>
            </a:r>
            <a:r>
              <a:rPr kumimoji="1" lang="en-US" altLang="zh-CN" sz="2800">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  0</a:t>
            </a:r>
            <a:r>
              <a:rPr kumimoji="1" lang="zh-CN" altLang="en-US">
                <a:solidFill>
                  <a:schemeClr val="tx1"/>
                </a:solidFill>
                <a:ea typeface="华文楷体" panose="02010600040101010101" pitchFamily="2" charset="-122"/>
              </a:rPr>
              <a:t>，可得：</a:t>
            </a:r>
          </a:p>
        </p:txBody>
      </p:sp>
      <p:sp>
        <p:nvSpPr>
          <p:cNvPr id="55309" name="Rectangle 13"/>
          <p:cNvSpPr>
            <a:spLocks noChangeArrowheads="1"/>
          </p:cNvSpPr>
          <p:nvPr/>
        </p:nvSpPr>
        <p:spPr bwMode="auto">
          <a:xfrm>
            <a:off x="250825" y="1316038"/>
            <a:ext cx="6927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在阱内</a:t>
            </a:r>
            <a:r>
              <a:rPr kumimoji="1" lang="en-US" altLang="zh-CN">
                <a:solidFill>
                  <a:schemeClr val="tx1"/>
                </a:solidFill>
                <a:ea typeface="华文楷体" panose="02010600040101010101" pitchFamily="2" charset="-122"/>
              </a:rPr>
              <a:t>0 ≤ </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a </a:t>
            </a:r>
            <a:r>
              <a:rPr kumimoji="1" lang="zh-CN" altLang="en-US">
                <a:solidFill>
                  <a:schemeClr val="tx1"/>
                </a:solidFill>
                <a:ea typeface="华文楷体" panose="02010600040101010101" pitchFamily="2" charset="-122"/>
              </a:rPr>
              <a:t>范围内， </a:t>
            </a:r>
            <a:r>
              <a:rPr kumimoji="1" lang="en-US" altLang="zh-CN" i="1">
                <a:solidFill>
                  <a:schemeClr val="tx1"/>
                </a:solidFill>
                <a:ea typeface="华文楷体" panose="02010600040101010101" pitchFamily="2" charset="-122"/>
              </a:rPr>
              <a:t>U</a:t>
            </a:r>
            <a:r>
              <a:rPr kumimoji="1" lang="en-US" altLang="zh-CN">
                <a:solidFill>
                  <a:schemeClr val="tx1"/>
                </a:solidFill>
                <a:ea typeface="华文楷体" panose="02010600040101010101" pitchFamily="2" charset="-122"/>
              </a:rPr>
              <a:t>  = 0 </a:t>
            </a:r>
            <a:r>
              <a:rPr kumimoji="1" lang="zh-CN" altLang="en-US">
                <a:solidFill>
                  <a:schemeClr val="tx1"/>
                </a:solidFill>
                <a:ea typeface="华文楷体" panose="02010600040101010101" pitchFamily="2" charset="-122"/>
              </a:rPr>
              <a:t>，则：</a:t>
            </a:r>
          </a:p>
        </p:txBody>
      </p:sp>
      <p:grpSp>
        <p:nvGrpSpPr>
          <p:cNvPr id="55310" name="Group 14"/>
          <p:cNvGrpSpPr>
            <a:grpSpLocks/>
          </p:cNvGrpSpPr>
          <p:nvPr/>
        </p:nvGrpSpPr>
        <p:grpSpPr bwMode="auto">
          <a:xfrm>
            <a:off x="533400" y="685800"/>
            <a:ext cx="8001000" cy="457200"/>
            <a:chOff x="336" y="432"/>
            <a:chExt cx="5040" cy="288"/>
          </a:xfrm>
        </p:grpSpPr>
        <p:sp>
          <p:nvSpPr>
            <p:cNvPr id="55311" name="Text Box 15"/>
            <p:cNvSpPr txBox="1">
              <a:spLocks noChangeArrowheads="1"/>
            </p:cNvSpPr>
            <p:nvPr/>
          </p:nvSpPr>
          <p:spPr bwMode="auto">
            <a:xfrm>
              <a:off x="336" y="432"/>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在</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 0</a:t>
              </a:r>
              <a:r>
                <a:rPr kumimoji="1" lang="en-US" altLang="zh-CN" i="1">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和</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a  </a:t>
              </a:r>
              <a:r>
                <a:rPr kumimoji="1" lang="zh-CN" altLang="en-US">
                  <a:solidFill>
                    <a:schemeClr val="tx1"/>
                  </a:solidFill>
                  <a:ea typeface="华文楷体" panose="02010600040101010101" pitchFamily="2" charset="-122"/>
                </a:rPr>
                <a:t>的范围内</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粒子不可能出现               。</a:t>
              </a:r>
            </a:p>
          </p:txBody>
        </p:sp>
        <p:graphicFrame>
          <p:nvGraphicFramePr>
            <p:cNvPr id="55312" name="Object 16"/>
            <p:cNvGraphicFramePr>
              <a:graphicFrameLocks noChangeAspect="1"/>
            </p:cNvGraphicFramePr>
            <p:nvPr>
              <p:extLst>
                <p:ext uri="{D42A27DB-BD31-4B8C-83A1-F6EECF244321}">
                  <p14:modId xmlns:p14="http://schemas.microsoft.com/office/powerpoint/2010/main" val="3466553736"/>
                </p:ext>
              </p:extLst>
            </p:nvPr>
          </p:nvGraphicFramePr>
          <p:xfrm>
            <a:off x="4004" y="432"/>
            <a:ext cx="546" cy="281"/>
          </p:xfrm>
          <a:graphic>
            <a:graphicData uri="http://schemas.openxmlformats.org/presentationml/2006/ole">
              <mc:AlternateContent xmlns:mc="http://schemas.openxmlformats.org/markup-compatibility/2006">
                <mc:Choice xmlns:v="urn:schemas-microsoft-com:vml" Requires="v">
                  <p:oleObj spid="_x0000_s55512" name="Equation" r:id="rId12" imgW="393529" imgH="203112" progId="Equation.3">
                    <p:embed/>
                  </p:oleObj>
                </mc:Choice>
                <mc:Fallback>
                  <p:oleObj name="Equation" r:id="rId12" imgW="393529" imgH="203112" progId="Equation.3">
                    <p:embed/>
                    <p:pic>
                      <p:nvPicPr>
                        <p:cNvPr id="0" name="Picture 15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04" y="432"/>
                          <a:ext cx="546" cy="2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55313" name="Object 17"/>
          <p:cNvGraphicFramePr>
            <a:graphicFrameLocks noChangeAspect="1"/>
          </p:cNvGraphicFramePr>
          <p:nvPr>
            <p:extLst>
              <p:ext uri="{D42A27DB-BD31-4B8C-83A1-F6EECF244321}">
                <p14:modId xmlns:p14="http://schemas.microsoft.com/office/powerpoint/2010/main" val="1901244334"/>
              </p:ext>
            </p:extLst>
          </p:nvPr>
        </p:nvGraphicFramePr>
        <p:xfrm>
          <a:off x="5634038" y="1176338"/>
          <a:ext cx="3330575" cy="739775"/>
        </p:xfrm>
        <a:graphic>
          <a:graphicData uri="http://schemas.openxmlformats.org/presentationml/2006/ole">
            <mc:AlternateContent xmlns:mc="http://schemas.openxmlformats.org/markup-compatibility/2006">
              <mc:Choice xmlns:v="urn:schemas-microsoft-com:vml" Requires="v">
                <p:oleObj spid="_x0000_s55513" name="Equation" r:id="rId14" imgW="1676400" imgH="419100" progId="Equation.3">
                  <p:embed/>
                </p:oleObj>
              </mc:Choice>
              <mc:Fallback>
                <p:oleObj name="Equation" r:id="rId14" imgW="1676400" imgH="419100" progId="Equation.3">
                  <p:embed/>
                  <p:pic>
                    <p:nvPicPr>
                      <p:cNvPr id="0" name="Picture 15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34038" y="1176338"/>
                        <a:ext cx="3330575" cy="73977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4" name="Object 18"/>
          <p:cNvGraphicFramePr>
            <a:graphicFrameLocks noChangeAspect="1"/>
          </p:cNvGraphicFramePr>
          <p:nvPr>
            <p:extLst>
              <p:ext uri="{D42A27DB-BD31-4B8C-83A1-F6EECF244321}">
                <p14:modId xmlns:p14="http://schemas.microsoft.com/office/powerpoint/2010/main" val="3949286062"/>
              </p:ext>
            </p:extLst>
          </p:nvPr>
        </p:nvGraphicFramePr>
        <p:xfrm>
          <a:off x="863600" y="6019800"/>
          <a:ext cx="4625975" cy="479425"/>
        </p:xfrm>
        <a:graphic>
          <a:graphicData uri="http://schemas.openxmlformats.org/presentationml/2006/ole">
            <mc:AlternateContent xmlns:mc="http://schemas.openxmlformats.org/markup-compatibility/2006">
              <mc:Choice xmlns:v="urn:schemas-microsoft-com:vml" Requires="v">
                <p:oleObj spid="_x0000_s55514" name="Equation" r:id="rId16" imgW="1701800" imgH="203200" progId="Equation.3">
                  <p:embed/>
                </p:oleObj>
              </mc:Choice>
              <mc:Fallback>
                <p:oleObj name="Equation" r:id="rId16" imgW="1701800" imgH="203200" progId="Equation.3">
                  <p:embed/>
                  <p:pic>
                    <p:nvPicPr>
                      <p:cNvPr id="0" name="Picture 15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863600" y="6019800"/>
                        <a:ext cx="4625975"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15" name="Object 19"/>
          <p:cNvGraphicFramePr>
            <a:graphicFrameLocks noChangeAspect="1"/>
          </p:cNvGraphicFramePr>
          <p:nvPr>
            <p:extLst>
              <p:ext uri="{D42A27DB-BD31-4B8C-83A1-F6EECF244321}">
                <p14:modId xmlns:p14="http://schemas.microsoft.com/office/powerpoint/2010/main" val="3551124815"/>
              </p:ext>
            </p:extLst>
          </p:nvPr>
        </p:nvGraphicFramePr>
        <p:xfrm>
          <a:off x="6061075" y="6019800"/>
          <a:ext cx="1412875" cy="419100"/>
        </p:xfrm>
        <a:graphic>
          <a:graphicData uri="http://schemas.openxmlformats.org/presentationml/2006/ole">
            <mc:AlternateContent xmlns:mc="http://schemas.openxmlformats.org/markup-compatibility/2006">
              <mc:Choice xmlns:v="urn:schemas-microsoft-com:vml" Requires="v">
                <p:oleObj spid="_x0000_s55515" name="Equation" r:id="rId18" imgW="520248" imgH="177646" progId="Equation.3">
                  <p:embed/>
                </p:oleObj>
              </mc:Choice>
              <mc:Fallback>
                <p:oleObj name="Equation" r:id="rId18" imgW="520248" imgH="177646" progId="Equation.3">
                  <p:embed/>
                  <p:pic>
                    <p:nvPicPr>
                      <p:cNvPr id="0" name="Picture 15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061075" y="6019800"/>
                        <a:ext cx="1412875"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5316" name="Group 20"/>
          <p:cNvGrpSpPr>
            <a:grpSpLocks/>
          </p:cNvGrpSpPr>
          <p:nvPr/>
        </p:nvGrpSpPr>
        <p:grpSpPr bwMode="auto">
          <a:xfrm>
            <a:off x="6588125" y="2189163"/>
            <a:ext cx="2327275" cy="2433637"/>
            <a:chOff x="4150" y="1379"/>
            <a:chExt cx="1466" cy="1533"/>
          </a:xfrm>
        </p:grpSpPr>
        <p:graphicFrame>
          <p:nvGraphicFramePr>
            <p:cNvPr id="55317" name="Object 21"/>
            <p:cNvGraphicFramePr>
              <a:graphicFrameLocks noChangeAspect="1"/>
            </p:cNvGraphicFramePr>
            <p:nvPr/>
          </p:nvGraphicFramePr>
          <p:xfrm>
            <a:off x="5452" y="2750"/>
            <a:ext cx="164" cy="160"/>
          </p:xfrm>
          <a:graphic>
            <a:graphicData uri="http://schemas.openxmlformats.org/presentationml/2006/ole">
              <mc:AlternateContent xmlns:mc="http://schemas.openxmlformats.org/markup-compatibility/2006">
                <mc:Choice xmlns:v="urn:schemas-microsoft-com:vml" Requires="v">
                  <p:oleObj spid="_x0000_s55516" name="公式" r:id="rId20" imgW="139700" imgH="139700" progId="Equation.3">
                    <p:embed/>
                  </p:oleObj>
                </mc:Choice>
                <mc:Fallback>
                  <p:oleObj name="公式" r:id="rId20" imgW="139700" imgH="139700" progId="Equation.3">
                    <p:embed/>
                    <p:pic>
                      <p:nvPicPr>
                        <p:cNvPr id="0" name="Picture 15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52" y="2750"/>
                          <a:ext cx="164"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pSp>
          <p:nvGrpSpPr>
            <p:cNvPr id="55318" name="Group 22"/>
            <p:cNvGrpSpPr>
              <a:grpSpLocks/>
            </p:cNvGrpSpPr>
            <p:nvPr/>
          </p:nvGrpSpPr>
          <p:grpSpPr bwMode="auto">
            <a:xfrm>
              <a:off x="4150" y="1379"/>
              <a:ext cx="1396" cy="1533"/>
              <a:chOff x="4150" y="1379"/>
              <a:chExt cx="1396" cy="1533"/>
            </a:xfrm>
          </p:grpSpPr>
          <p:sp>
            <p:nvSpPr>
              <p:cNvPr id="55319" name="Rectangle 23" descr="浅色上对角线"/>
              <p:cNvSpPr>
                <a:spLocks noChangeArrowheads="1"/>
              </p:cNvSpPr>
              <p:nvPr/>
            </p:nvSpPr>
            <p:spPr bwMode="auto">
              <a:xfrm>
                <a:off x="5119" y="1693"/>
                <a:ext cx="408" cy="1032"/>
              </a:xfrm>
              <a:prstGeom prst="rect">
                <a:avLst/>
              </a:prstGeom>
              <a:pattFill prst="ltUpDiag">
                <a:fgClr>
                  <a:srgbClr val="FF0000">
                    <a:alpha val="89999"/>
                  </a:srgbClr>
                </a:fgClr>
                <a:bgClr>
                  <a:schemeClr val="bg1">
                    <a:alpha val="89999"/>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5320" name="Rectangle 24" descr="浅色上对角线"/>
              <p:cNvSpPr>
                <a:spLocks noChangeArrowheads="1"/>
              </p:cNvSpPr>
              <p:nvPr/>
            </p:nvSpPr>
            <p:spPr bwMode="auto">
              <a:xfrm>
                <a:off x="4150" y="1694"/>
                <a:ext cx="408" cy="1032"/>
              </a:xfrm>
              <a:prstGeom prst="rect">
                <a:avLst/>
              </a:prstGeom>
              <a:pattFill prst="ltUpDiag">
                <a:fgClr>
                  <a:srgbClr val="FF0000">
                    <a:alpha val="89999"/>
                  </a:srgbClr>
                </a:fgClr>
                <a:bgClr>
                  <a:schemeClr val="bg1">
                    <a:alpha val="89999"/>
                  </a:schemeClr>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5321" name="Line 25"/>
              <p:cNvSpPr>
                <a:spLocks noChangeShapeType="1"/>
              </p:cNvSpPr>
              <p:nvPr/>
            </p:nvSpPr>
            <p:spPr bwMode="auto">
              <a:xfrm>
                <a:off x="4182" y="2731"/>
                <a:ext cx="132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55322" name="Line 26"/>
              <p:cNvSpPr>
                <a:spLocks noChangeShapeType="1"/>
              </p:cNvSpPr>
              <p:nvPr/>
            </p:nvSpPr>
            <p:spPr bwMode="auto">
              <a:xfrm flipV="1">
                <a:off x="5111" y="1694"/>
                <a:ext cx="0" cy="10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5323" name="Object 27"/>
              <p:cNvGraphicFramePr>
                <a:graphicFrameLocks noChangeAspect="1"/>
              </p:cNvGraphicFramePr>
              <p:nvPr/>
            </p:nvGraphicFramePr>
            <p:xfrm>
              <a:off x="4160" y="2048"/>
              <a:ext cx="398" cy="157"/>
            </p:xfrm>
            <a:graphic>
              <a:graphicData uri="http://schemas.openxmlformats.org/presentationml/2006/ole">
                <mc:AlternateContent xmlns:mc="http://schemas.openxmlformats.org/markup-compatibility/2006">
                  <mc:Choice xmlns:v="urn:schemas-microsoft-com:vml" Requires="v">
                    <p:oleObj spid="_x0000_s55517" name="公式" r:id="rId22" imgW="431425" imgH="177646" progId="Equation.3">
                      <p:embed/>
                    </p:oleObj>
                  </mc:Choice>
                  <mc:Fallback>
                    <p:oleObj name="公式" r:id="rId22" imgW="431425" imgH="177646" progId="Equation.3">
                      <p:embed/>
                      <p:pic>
                        <p:nvPicPr>
                          <p:cNvPr id="0" name="Picture 15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160" y="2048"/>
                            <a:ext cx="39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5324" name="Object 28"/>
              <p:cNvGraphicFramePr>
                <a:graphicFrameLocks noChangeAspect="1"/>
              </p:cNvGraphicFramePr>
              <p:nvPr/>
            </p:nvGraphicFramePr>
            <p:xfrm>
              <a:off x="5148" y="2048"/>
              <a:ext cx="398" cy="157"/>
            </p:xfrm>
            <a:graphic>
              <a:graphicData uri="http://schemas.openxmlformats.org/presentationml/2006/ole">
                <mc:AlternateContent xmlns:mc="http://schemas.openxmlformats.org/markup-compatibility/2006">
                  <mc:Choice xmlns:v="urn:schemas-microsoft-com:vml" Requires="v">
                    <p:oleObj spid="_x0000_s55518" name="公式" r:id="rId24" imgW="431425" imgH="177646" progId="Equation.3">
                      <p:embed/>
                    </p:oleObj>
                  </mc:Choice>
                  <mc:Fallback>
                    <p:oleObj name="公式" r:id="rId24" imgW="431425" imgH="177646" progId="Equation.3">
                      <p:embed/>
                      <p:pic>
                        <p:nvPicPr>
                          <p:cNvPr id="0" name="Picture 15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148" y="2048"/>
                            <a:ext cx="398"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5325" name="Object 29"/>
              <p:cNvGraphicFramePr>
                <a:graphicFrameLocks noChangeAspect="1"/>
              </p:cNvGraphicFramePr>
              <p:nvPr/>
            </p:nvGraphicFramePr>
            <p:xfrm>
              <a:off x="4652" y="1959"/>
              <a:ext cx="360" cy="156"/>
            </p:xfrm>
            <a:graphic>
              <a:graphicData uri="http://schemas.openxmlformats.org/presentationml/2006/ole">
                <mc:AlternateContent xmlns:mc="http://schemas.openxmlformats.org/markup-compatibility/2006">
                  <mc:Choice xmlns:v="urn:schemas-microsoft-com:vml" Requires="v">
                    <p:oleObj spid="_x0000_s55519" name="公式" r:id="rId26" imgW="393359" imgH="177646" progId="Equation.3">
                      <p:embed/>
                    </p:oleObj>
                  </mc:Choice>
                  <mc:Fallback>
                    <p:oleObj name="公式" r:id="rId26" imgW="393359" imgH="177646" progId="Equation.3">
                      <p:embed/>
                      <p:pic>
                        <p:nvPicPr>
                          <p:cNvPr id="0" name="Picture 15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652" y="1959"/>
                            <a:ext cx="36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5326" name="Object 30"/>
              <p:cNvGraphicFramePr>
                <a:graphicFrameLocks noChangeAspect="1"/>
              </p:cNvGraphicFramePr>
              <p:nvPr/>
            </p:nvGraphicFramePr>
            <p:xfrm>
              <a:off x="4195" y="1379"/>
              <a:ext cx="362" cy="191"/>
            </p:xfrm>
            <a:graphic>
              <a:graphicData uri="http://schemas.openxmlformats.org/presentationml/2006/ole">
                <mc:AlternateContent xmlns:mc="http://schemas.openxmlformats.org/markup-compatibility/2006">
                  <mc:Choice xmlns:v="urn:schemas-microsoft-com:vml" Requires="v">
                    <p:oleObj spid="_x0000_s55520" name="公式" r:id="rId28" imgW="368140" imgH="203112" progId="Equation.3">
                      <p:embed/>
                    </p:oleObj>
                  </mc:Choice>
                  <mc:Fallback>
                    <p:oleObj name="公式" r:id="rId28" imgW="368140" imgH="203112" progId="Equation.3">
                      <p:embed/>
                      <p:pic>
                        <p:nvPicPr>
                          <p:cNvPr id="0" name="Picture 16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195" y="1379"/>
                            <a:ext cx="362"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5327" name="Object 31"/>
              <p:cNvGraphicFramePr>
                <a:graphicFrameLocks noChangeAspect="1"/>
              </p:cNvGraphicFramePr>
              <p:nvPr/>
            </p:nvGraphicFramePr>
            <p:xfrm>
              <a:off x="4416" y="2750"/>
              <a:ext cx="156" cy="162"/>
            </p:xfrm>
            <a:graphic>
              <a:graphicData uri="http://schemas.openxmlformats.org/presentationml/2006/ole">
                <mc:AlternateContent xmlns:mc="http://schemas.openxmlformats.org/markup-compatibility/2006">
                  <mc:Choice xmlns:v="urn:schemas-microsoft-com:vml" Requires="v">
                    <p:oleObj spid="_x0000_s55521" name="公式" r:id="rId30" imgW="164814" imgH="177492" progId="Equation.3">
                      <p:embed/>
                    </p:oleObj>
                  </mc:Choice>
                  <mc:Fallback>
                    <p:oleObj name="公式" r:id="rId30" imgW="164814" imgH="177492" progId="Equation.3">
                      <p:embed/>
                      <p:pic>
                        <p:nvPicPr>
                          <p:cNvPr id="0" name="Picture 16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416" y="2750"/>
                            <a:ext cx="156"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55328" name="Object 32"/>
              <p:cNvGraphicFramePr>
                <a:graphicFrameLocks noChangeAspect="1"/>
              </p:cNvGraphicFramePr>
              <p:nvPr/>
            </p:nvGraphicFramePr>
            <p:xfrm>
              <a:off x="5057" y="2751"/>
              <a:ext cx="134" cy="144"/>
            </p:xfrm>
            <a:graphic>
              <a:graphicData uri="http://schemas.openxmlformats.org/presentationml/2006/ole">
                <mc:AlternateContent xmlns:mc="http://schemas.openxmlformats.org/markup-compatibility/2006">
                  <mc:Choice xmlns:v="urn:schemas-microsoft-com:vml" Requires="v">
                    <p:oleObj spid="_x0000_s55522" name="公式" r:id="rId32" imgW="126835" imgH="139518" progId="Equation.3">
                      <p:embed/>
                    </p:oleObj>
                  </mc:Choice>
                  <mc:Fallback>
                    <p:oleObj name="公式" r:id="rId32" imgW="126835" imgH="139518" progId="Equation.3">
                      <p:embed/>
                      <p:pic>
                        <p:nvPicPr>
                          <p:cNvPr id="0" name="Picture 162"/>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5057" y="2751"/>
                            <a:ext cx="13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55329" name="Line 33"/>
              <p:cNvSpPr>
                <a:spLocks noChangeShapeType="1"/>
              </p:cNvSpPr>
              <p:nvPr/>
            </p:nvSpPr>
            <p:spPr bwMode="auto">
              <a:xfrm flipV="1">
                <a:off x="4569" y="1694"/>
                <a:ext cx="0" cy="103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aphicFrame>
            <p:nvGraphicFramePr>
              <p:cNvPr id="55330" name="Object 34"/>
              <p:cNvGraphicFramePr>
                <a:graphicFrameLocks noChangeAspect="1"/>
              </p:cNvGraphicFramePr>
              <p:nvPr/>
            </p:nvGraphicFramePr>
            <p:xfrm>
              <a:off x="4763" y="2299"/>
              <a:ext cx="106" cy="104"/>
            </p:xfrm>
            <a:graphic>
              <a:graphicData uri="http://schemas.openxmlformats.org/presentationml/2006/ole">
                <mc:AlternateContent xmlns:mc="http://schemas.openxmlformats.org/markup-compatibility/2006">
                  <mc:Choice xmlns:v="urn:schemas-microsoft-com:vml" Requires="v">
                    <p:oleObj spid="_x0000_s55523" name="公式" r:id="rId34" imgW="104775" imgH="104775" progId="Equation.3">
                      <p:embed/>
                    </p:oleObj>
                  </mc:Choice>
                  <mc:Fallback>
                    <p:oleObj name="公式" r:id="rId34" imgW="104775" imgH="104775" progId="Equation.3">
                      <p:embed/>
                      <p:pic>
                        <p:nvPicPr>
                          <p:cNvPr id="0" name="Picture 163"/>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4763" y="2299"/>
                            <a:ext cx="106" cy="10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331" name="Line 35"/>
              <p:cNvSpPr>
                <a:spLocks noChangeShapeType="1"/>
              </p:cNvSpPr>
              <p:nvPr/>
            </p:nvSpPr>
            <p:spPr bwMode="auto">
              <a:xfrm flipV="1">
                <a:off x="4580" y="1440"/>
                <a:ext cx="0" cy="129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gr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5316"/>
                                        </p:tgtEl>
                                        <p:attrNameLst>
                                          <p:attrName>style.visibility</p:attrName>
                                        </p:attrNameLst>
                                      </p:cBhvr>
                                      <p:to>
                                        <p:strVal val="visible"/>
                                      </p:to>
                                    </p:set>
                                    <p:animEffect transition="in" filter="wipe(up)">
                                      <p:cBhvr>
                                        <p:cTn id="7" dur="500"/>
                                        <p:tgtEl>
                                          <p:spTgt spid="55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299">
                                            <p:txEl>
                                              <p:pRg st="0" end="0"/>
                                            </p:txEl>
                                          </p:spTgt>
                                        </p:tgtEl>
                                        <p:attrNameLst>
                                          <p:attrName>style.visibility</p:attrName>
                                        </p:attrNameLst>
                                      </p:cBhvr>
                                      <p:to>
                                        <p:strVal val="visible"/>
                                      </p:to>
                                    </p:set>
                                    <p:animEffect transition="in" filter="wipe(left)">
                                      <p:cBhvr>
                                        <p:cTn id="12" dur="500"/>
                                        <p:tgtEl>
                                          <p:spTgt spid="5529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5310"/>
                                        </p:tgtEl>
                                        <p:attrNameLst>
                                          <p:attrName>style.visibility</p:attrName>
                                        </p:attrNameLst>
                                      </p:cBhvr>
                                      <p:to>
                                        <p:strVal val="visible"/>
                                      </p:to>
                                    </p:set>
                                    <p:animEffect transition="in" filter="wipe(left)">
                                      <p:cBhvr>
                                        <p:cTn id="17" dur="500"/>
                                        <p:tgtEl>
                                          <p:spTgt spid="553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309"/>
                                        </p:tgtEl>
                                        <p:attrNameLst>
                                          <p:attrName>style.visibility</p:attrName>
                                        </p:attrNameLst>
                                      </p:cBhvr>
                                      <p:to>
                                        <p:strVal val="visible"/>
                                      </p:to>
                                    </p:set>
                                    <p:animEffect transition="in" filter="wipe(left)">
                                      <p:cBhvr>
                                        <p:cTn id="22" dur="500"/>
                                        <p:tgtEl>
                                          <p:spTgt spid="55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5313"/>
                                        </p:tgtEl>
                                        <p:attrNameLst>
                                          <p:attrName>style.visibility</p:attrName>
                                        </p:attrNameLst>
                                      </p:cBhvr>
                                      <p:to>
                                        <p:strVal val="visible"/>
                                      </p:to>
                                    </p:set>
                                    <p:animEffect transition="in" filter="wipe(left)">
                                      <p:cBhvr>
                                        <p:cTn id="27" dur="500"/>
                                        <p:tgtEl>
                                          <p:spTgt spid="553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5300"/>
                                        </p:tgtEl>
                                        <p:attrNameLst>
                                          <p:attrName>style.visibility</p:attrName>
                                        </p:attrNameLst>
                                      </p:cBhvr>
                                      <p:to>
                                        <p:strVal val="visible"/>
                                      </p:to>
                                    </p:set>
                                    <p:animEffect transition="in" filter="wipe(left)">
                                      <p:cBhvr>
                                        <p:cTn id="32" dur="500"/>
                                        <p:tgtEl>
                                          <p:spTgt spid="5530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5301"/>
                                        </p:tgtEl>
                                        <p:attrNameLst>
                                          <p:attrName>style.visibility</p:attrName>
                                        </p:attrNameLst>
                                      </p:cBhvr>
                                      <p:to>
                                        <p:strVal val="visible"/>
                                      </p:to>
                                    </p:set>
                                    <p:animEffect transition="in" filter="wipe(left)">
                                      <p:cBhvr>
                                        <p:cTn id="37" dur="500"/>
                                        <p:tgtEl>
                                          <p:spTgt spid="5530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5304"/>
                                        </p:tgtEl>
                                        <p:attrNameLst>
                                          <p:attrName>style.visibility</p:attrName>
                                        </p:attrNameLst>
                                      </p:cBhvr>
                                      <p:to>
                                        <p:strVal val="visible"/>
                                      </p:to>
                                    </p:set>
                                    <p:animEffect transition="in" filter="wipe(left)">
                                      <p:cBhvr>
                                        <p:cTn id="42" dur="500"/>
                                        <p:tgtEl>
                                          <p:spTgt spid="5530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305"/>
                                        </p:tgtEl>
                                        <p:attrNameLst>
                                          <p:attrName>style.visibility</p:attrName>
                                        </p:attrNameLst>
                                      </p:cBhvr>
                                      <p:to>
                                        <p:strVal val="visible"/>
                                      </p:to>
                                    </p:set>
                                    <p:animEffect transition="in" filter="wipe(left)">
                                      <p:cBhvr>
                                        <p:cTn id="47" dur="500"/>
                                        <p:tgtEl>
                                          <p:spTgt spid="5530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5306"/>
                                        </p:tgtEl>
                                        <p:attrNameLst>
                                          <p:attrName>style.visibility</p:attrName>
                                        </p:attrNameLst>
                                      </p:cBhvr>
                                      <p:to>
                                        <p:strVal val="visible"/>
                                      </p:to>
                                    </p:set>
                                    <p:animEffect transition="in" filter="wipe(left)">
                                      <p:cBhvr>
                                        <p:cTn id="52" dur="500"/>
                                        <p:tgtEl>
                                          <p:spTgt spid="5530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5307"/>
                                        </p:tgtEl>
                                        <p:attrNameLst>
                                          <p:attrName>style.visibility</p:attrName>
                                        </p:attrNameLst>
                                      </p:cBhvr>
                                      <p:to>
                                        <p:strVal val="visible"/>
                                      </p:to>
                                    </p:set>
                                    <p:animEffect transition="in" filter="wipe(left)">
                                      <p:cBhvr>
                                        <p:cTn id="57" dur="500"/>
                                        <p:tgtEl>
                                          <p:spTgt spid="553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5308"/>
                                        </p:tgtEl>
                                        <p:attrNameLst>
                                          <p:attrName>style.visibility</p:attrName>
                                        </p:attrNameLst>
                                      </p:cBhvr>
                                      <p:to>
                                        <p:strVal val="visible"/>
                                      </p:to>
                                    </p:set>
                                    <p:animEffect transition="in" filter="wipe(left)">
                                      <p:cBhvr>
                                        <p:cTn id="62" dur="500"/>
                                        <p:tgtEl>
                                          <p:spTgt spid="5530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5314"/>
                                        </p:tgtEl>
                                        <p:attrNameLst>
                                          <p:attrName>style.visibility</p:attrName>
                                        </p:attrNameLst>
                                      </p:cBhvr>
                                      <p:to>
                                        <p:strVal val="visible"/>
                                      </p:to>
                                    </p:set>
                                    <p:animEffect transition="in" filter="wipe(left)">
                                      <p:cBhvr>
                                        <p:cTn id="67" dur="500"/>
                                        <p:tgtEl>
                                          <p:spTgt spid="5531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5315"/>
                                        </p:tgtEl>
                                        <p:attrNameLst>
                                          <p:attrName>style.visibility</p:attrName>
                                        </p:attrNameLst>
                                      </p:cBhvr>
                                      <p:to>
                                        <p:strVal val="visible"/>
                                      </p:to>
                                    </p:set>
                                    <p:animEffect transition="in" filter="wipe(left)">
                                      <p:cBhvr>
                                        <p:cTn id="72" dur="500"/>
                                        <p:tgtEl>
                                          <p:spTgt spid="55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autoUpdateAnimBg="0"/>
      <p:bldP spid="55305" grpId="0" autoUpdateAnimBg="0"/>
      <p:bldP spid="55307" grpId="0" autoUpdateAnimBg="0"/>
      <p:bldP spid="55308" grpId="0" autoUpdateAnimBg="0"/>
      <p:bldP spid="5530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7" name="Object 3"/>
          <p:cNvGraphicFramePr>
            <a:graphicFrameLocks noChangeAspect="1"/>
          </p:cNvGraphicFramePr>
          <p:nvPr>
            <p:extLst>
              <p:ext uri="{D42A27DB-BD31-4B8C-83A1-F6EECF244321}">
                <p14:modId xmlns:p14="http://schemas.microsoft.com/office/powerpoint/2010/main" val="975537767"/>
              </p:ext>
            </p:extLst>
          </p:nvPr>
        </p:nvGraphicFramePr>
        <p:xfrm>
          <a:off x="1514475" y="228600"/>
          <a:ext cx="5202238" cy="469900"/>
        </p:xfrm>
        <a:graphic>
          <a:graphicData uri="http://schemas.openxmlformats.org/presentationml/2006/ole">
            <mc:AlternateContent xmlns:mc="http://schemas.openxmlformats.org/markup-compatibility/2006">
              <mc:Choice xmlns:v="urn:schemas-microsoft-com:vml" Requires="v">
                <p:oleObj spid="_x0000_s57473" name="Equation" r:id="rId4" imgW="1905000" imgH="203200" progId="Equation.3">
                  <p:embed/>
                </p:oleObj>
              </mc:Choice>
              <mc:Fallback>
                <p:oleObj name="Equation" r:id="rId4" imgW="1905000" imgH="203200" progId="Equation.3">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14475" y="228600"/>
                        <a:ext cx="520223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8" name="Object 4"/>
          <p:cNvGraphicFramePr>
            <a:graphicFrameLocks noChangeAspect="1"/>
          </p:cNvGraphicFramePr>
          <p:nvPr>
            <p:extLst>
              <p:ext uri="{D42A27DB-BD31-4B8C-83A1-F6EECF244321}">
                <p14:modId xmlns:p14="http://schemas.microsoft.com/office/powerpoint/2010/main" val="967789100"/>
              </p:ext>
            </p:extLst>
          </p:nvPr>
        </p:nvGraphicFramePr>
        <p:xfrm>
          <a:off x="881063" y="925513"/>
          <a:ext cx="1741487" cy="412750"/>
        </p:xfrm>
        <a:graphic>
          <a:graphicData uri="http://schemas.openxmlformats.org/presentationml/2006/ole">
            <mc:AlternateContent xmlns:mc="http://schemas.openxmlformats.org/markup-compatibility/2006">
              <mc:Choice xmlns:v="urn:schemas-microsoft-com:vml" Requires="v">
                <p:oleObj spid="_x0000_s57474" name="Equation" r:id="rId6" imgW="647419" imgH="177723" progId="Equation.3">
                  <p:embed/>
                </p:oleObj>
              </mc:Choice>
              <mc:Fallback>
                <p:oleObj name="Equation" r:id="rId6" imgW="647419" imgH="177723" progId="Equation.3">
                  <p:embed/>
                  <p:pic>
                    <p:nvPicPr>
                      <p:cNvPr id="0" name="Picture 9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063" y="925513"/>
                        <a:ext cx="1741487"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49" name="Object 5"/>
          <p:cNvGraphicFramePr>
            <a:graphicFrameLocks noChangeAspect="1"/>
          </p:cNvGraphicFramePr>
          <p:nvPr>
            <p:extLst>
              <p:ext uri="{D42A27DB-BD31-4B8C-83A1-F6EECF244321}">
                <p14:modId xmlns:p14="http://schemas.microsoft.com/office/powerpoint/2010/main" val="1528282002"/>
              </p:ext>
            </p:extLst>
          </p:nvPr>
        </p:nvGraphicFramePr>
        <p:xfrm>
          <a:off x="2789238" y="925513"/>
          <a:ext cx="1355725" cy="430212"/>
        </p:xfrm>
        <a:graphic>
          <a:graphicData uri="http://schemas.openxmlformats.org/presentationml/2006/ole">
            <mc:AlternateContent xmlns:mc="http://schemas.openxmlformats.org/markup-compatibility/2006">
              <mc:Choice xmlns:v="urn:schemas-microsoft-com:vml" Requires="v">
                <p:oleObj spid="_x0000_s57475" name="Equation" r:id="rId8" imgW="558558" imgH="177723" progId="Equation.3">
                  <p:embed/>
                </p:oleObj>
              </mc:Choice>
              <mc:Fallback>
                <p:oleObj name="Equation" r:id="rId8" imgW="558558" imgH="177723" progId="Equation.3">
                  <p:embed/>
                  <p:pic>
                    <p:nvPicPr>
                      <p:cNvPr id="0" name="Picture 9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89238" y="925513"/>
                        <a:ext cx="1355725" cy="430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0" name="Object 6"/>
          <p:cNvGraphicFramePr>
            <a:graphicFrameLocks noChangeAspect="1"/>
          </p:cNvGraphicFramePr>
          <p:nvPr>
            <p:extLst>
              <p:ext uri="{D42A27DB-BD31-4B8C-83A1-F6EECF244321}">
                <p14:modId xmlns:p14="http://schemas.microsoft.com/office/powerpoint/2010/main" val="1586338885"/>
              </p:ext>
            </p:extLst>
          </p:nvPr>
        </p:nvGraphicFramePr>
        <p:xfrm>
          <a:off x="4343400" y="722313"/>
          <a:ext cx="1093788" cy="877887"/>
        </p:xfrm>
        <a:graphic>
          <a:graphicData uri="http://schemas.openxmlformats.org/presentationml/2006/ole">
            <mc:AlternateContent xmlns:mc="http://schemas.openxmlformats.org/markup-compatibility/2006">
              <mc:Choice xmlns:v="urn:schemas-microsoft-com:vml" Requires="v">
                <p:oleObj spid="_x0000_s57476" name="Equation" r:id="rId10" imgW="507780" imgH="406224" progId="Equation.3">
                  <p:embed/>
                </p:oleObj>
              </mc:Choice>
              <mc:Fallback>
                <p:oleObj name="Equation" r:id="rId10" imgW="507780" imgH="406224" progId="Equation.3">
                  <p:embed/>
                  <p:pic>
                    <p:nvPicPr>
                      <p:cNvPr id="0" name="Picture 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722313"/>
                        <a:ext cx="1093788" cy="87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1" name="Text Box 7"/>
          <p:cNvSpPr txBox="1">
            <a:spLocks noChangeArrowheads="1"/>
          </p:cNvSpPr>
          <p:nvPr/>
        </p:nvSpPr>
        <p:spPr bwMode="auto">
          <a:xfrm>
            <a:off x="838200" y="31242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波函数</a:t>
            </a:r>
          </a:p>
        </p:txBody>
      </p:sp>
      <p:graphicFrame>
        <p:nvGraphicFramePr>
          <p:cNvPr id="57352" name="Object 8"/>
          <p:cNvGraphicFramePr>
            <a:graphicFrameLocks noChangeAspect="1"/>
          </p:cNvGraphicFramePr>
          <p:nvPr>
            <p:extLst>
              <p:ext uri="{D42A27DB-BD31-4B8C-83A1-F6EECF244321}">
                <p14:modId xmlns:p14="http://schemas.microsoft.com/office/powerpoint/2010/main" val="3819485614"/>
              </p:ext>
            </p:extLst>
          </p:nvPr>
        </p:nvGraphicFramePr>
        <p:xfrm>
          <a:off x="2641600" y="2903538"/>
          <a:ext cx="4699000" cy="920750"/>
        </p:xfrm>
        <a:graphic>
          <a:graphicData uri="http://schemas.openxmlformats.org/presentationml/2006/ole">
            <mc:AlternateContent xmlns:mc="http://schemas.openxmlformats.org/markup-compatibility/2006">
              <mc:Choice xmlns:v="urn:schemas-microsoft-com:vml" Requires="v">
                <p:oleObj spid="_x0000_s57477" name="Equation" r:id="rId12" imgW="2057400" imgH="406400" progId="Equation.3">
                  <p:embed/>
                </p:oleObj>
              </mc:Choice>
              <mc:Fallback>
                <p:oleObj name="Equation" r:id="rId12" imgW="2057400" imgH="406400" progId="Equation.3">
                  <p:embed/>
                  <p:pic>
                    <p:nvPicPr>
                      <p:cNvPr id="0" name="Picture 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41600" y="2903538"/>
                        <a:ext cx="4699000" cy="92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3" name="Text Box 9"/>
          <p:cNvSpPr txBox="1">
            <a:spLocks noChangeArrowheads="1"/>
          </p:cNvSpPr>
          <p:nvPr/>
        </p:nvSpPr>
        <p:spPr bwMode="auto">
          <a:xfrm>
            <a:off x="609600" y="3733800"/>
            <a:ext cx="2667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由归一化条件得：</a:t>
            </a:r>
          </a:p>
        </p:txBody>
      </p:sp>
      <p:graphicFrame>
        <p:nvGraphicFramePr>
          <p:cNvPr id="57354" name="Object 10"/>
          <p:cNvGraphicFramePr>
            <a:graphicFrameLocks noChangeAspect="1"/>
          </p:cNvGraphicFramePr>
          <p:nvPr>
            <p:extLst>
              <p:ext uri="{D42A27DB-BD31-4B8C-83A1-F6EECF244321}">
                <p14:modId xmlns:p14="http://schemas.microsoft.com/office/powerpoint/2010/main" val="384062974"/>
              </p:ext>
            </p:extLst>
          </p:nvPr>
        </p:nvGraphicFramePr>
        <p:xfrm>
          <a:off x="1143000" y="4114800"/>
          <a:ext cx="7162800" cy="882650"/>
        </p:xfrm>
        <a:graphic>
          <a:graphicData uri="http://schemas.openxmlformats.org/presentationml/2006/ole">
            <mc:AlternateContent xmlns:mc="http://schemas.openxmlformats.org/markup-compatibility/2006">
              <mc:Choice xmlns:v="urn:schemas-microsoft-com:vml" Requires="v">
                <p:oleObj spid="_x0000_s57478" name="公式" r:id="rId14" imgW="3009900" imgH="406400" progId="Equation.3">
                  <p:embed/>
                </p:oleObj>
              </mc:Choice>
              <mc:Fallback>
                <p:oleObj name="公式" r:id="rId14" imgW="3009900" imgH="406400" progId="Equation.3">
                  <p:embed/>
                  <p:pic>
                    <p:nvPicPr>
                      <p:cNvPr id="0" name="Picture 9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43000" y="4114800"/>
                        <a:ext cx="7162800" cy="88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5" name="Object 11"/>
          <p:cNvGraphicFramePr>
            <a:graphicFrameLocks noChangeAspect="1"/>
          </p:cNvGraphicFramePr>
          <p:nvPr>
            <p:extLst>
              <p:ext uri="{D42A27DB-BD31-4B8C-83A1-F6EECF244321}">
                <p14:modId xmlns:p14="http://schemas.microsoft.com/office/powerpoint/2010/main" val="2671063952"/>
              </p:ext>
            </p:extLst>
          </p:nvPr>
        </p:nvGraphicFramePr>
        <p:xfrm>
          <a:off x="3124200" y="4953000"/>
          <a:ext cx="1560513" cy="971550"/>
        </p:xfrm>
        <a:graphic>
          <a:graphicData uri="http://schemas.openxmlformats.org/presentationml/2006/ole">
            <mc:AlternateContent xmlns:mc="http://schemas.openxmlformats.org/markup-compatibility/2006">
              <mc:Choice xmlns:v="urn:schemas-microsoft-com:vml" Requires="v">
                <p:oleObj spid="_x0000_s57479" name="Equation" r:id="rId16" imgW="533169" imgH="444307" progId="Equation.3">
                  <p:embed/>
                </p:oleObj>
              </mc:Choice>
              <mc:Fallback>
                <p:oleObj name="Equation" r:id="rId16" imgW="533169" imgH="444307" progId="Equation.3">
                  <p:embed/>
                  <p:pic>
                    <p:nvPicPr>
                      <p:cNvPr id="0" name="Picture 9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124200" y="4953000"/>
                        <a:ext cx="1560513"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7356" name="Object 12"/>
          <p:cNvGraphicFramePr>
            <a:graphicFrameLocks noChangeAspect="1"/>
          </p:cNvGraphicFramePr>
          <p:nvPr>
            <p:extLst>
              <p:ext uri="{D42A27DB-BD31-4B8C-83A1-F6EECF244321}">
                <p14:modId xmlns:p14="http://schemas.microsoft.com/office/powerpoint/2010/main" val="3059936815"/>
              </p:ext>
            </p:extLst>
          </p:nvPr>
        </p:nvGraphicFramePr>
        <p:xfrm>
          <a:off x="762000" y="1752600"/>
          <a:ext cx="2022475" cy="990600"/>
        </p:xfrm>
        <a:graphic>
          <a:graphicData uri="http://schemas.openxmlformats.org/presentationml/2006/ole">
            <mc:AlternateContent xmlns:mc="http://schemas.openxmlformats.org/markup-compatibility/2006">
              <mc:Choice xmlns:v="urn:schemas-microsoft-com:vml" Requires="v">
                <p:oleObj spid="_x0000_s57480" name="Equation" r:id="rId18" imgW="825142" imgH="406224" progId="Equation.3">
                  <p:embed/>
                </p:oleObj>
              </mc:Choice>
              <mc:Fallback>
                <p:oleObj name="Equation" r:id="rId18" imgW="825142" imgH="406224" progId="Equation.3">
                  <p:embed/>
                  <p:pic>
                    <p:nvPicPr>
                      <p:cNvPr id="0" name="Picture 9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62000" y="1752600"/>
                        <a:ext cx="2022475"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7357" name="Text Box 13"/>
          <p:cNvSpPr txBox="1">
            <a:spLocks noChangeArrowheads="1"/>
          </p:cNvSpPr>
          <p:nvPr/>
        </p:nvSpPr>
        <p:spPr bwMode="auto">
          <a:xfrm>
            <a:off x="6011863" y="981075"/>
            <a:ext cx="2438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n</a:t>
            </a:r>
            <a:r>
              <a:rPr kumimoji="1" lang="en-US" altLang="zh-CN">
                <a:solidFill>
                  <a:schemeClr val="tx1"/>
                </a:solidFill>
                <a:ea typeface="华文楷体" panose="02010600040101010101" pitchFamily="2" charset="-122"/>
              </a:rPr>
              <a:t> = 1 , 2 , 3... )</a:t>
            </a:r>
          </a:p>
        </p:txBody>
      </p:sp>
      <p:sp>
        <p:nvSpPr>
          <p:cNvPr id="57358" name="Text Box 14"/>
          <p:cNvSpPr txBox="1">
            <a:spLocks noChangeArrowheads="1"/>
          </p:cNvSpPr>
          <p:nvPr/>
        </p:nvSpPr>
        <p:spPr bwMode="auto">
          <a:xfrm>
            <a:off x="685800" y="6019800"/>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一维势阱中粒子的波函数为：</a:t>
            </a:r>
          </a:p>
        </p:txBody>
      </p:sp>
      <p:grpSp>
        <p:nvGrpSpPr>
          <p:cNvPr id="57359" name="Group 15"/>
          <p:cNvGrpSpPr>
            <a:grpSpLocks/>
          </p:cNvGrpSpPr>
          <p:nvPr/>
        </p:nvGrpSpPr>
        <p:grpSpPr bwMode="auto">
          <a:xfrm>
            <a:off x="3365261" y="1700213"/>
            <a:ext cx="3769942" cy="1084261"/>
            <a:chOff x="1927" y="1071"/>
            <a:chExt cx="2631" cy="726"/>
          </a:xfrm>
        </p:grpSpPr>
        <p:grpSp>
          <p:nvGrpSpPr>
            <p:cNvPr id="57360" name="Group 16"/>
            <p:cNvGrpSpPr>
              <a:grpSpLocks/>
            </p:cNvGrpSpPr>
            <p:nvPr/>
          </p:nvGrpSpPr>
          <p:grpSpPr bwMode="auto">
            <a:xfrm>
              <a:off x="1927" y="1071"/>
              <a:ext cx="2631" cy="726"/>
              <a:chOff x="2018" y="2387"/>
              <a:chExt cx="2041" cy="546"/>
            </a:xfrm>
          </p:grpSpPr>
          <p:sp>
            <p:nvSpPr>
              <p:cNvPr id="57361"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7362"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7363"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7364"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57365" name="Object 21"/>
            <p:cNvGraphicFramePr>
              <a:graphicFrameLocks noChangeAspect="1"/>
            </p:cNvGraphicFramePr>
            <p:nvPr>
              <p:extLst>
                <p:ext uri="{D42A27DB-BD31-4B8C-83A1-F6EECF244321}">
                  <p14:modId xmlns:p14="http://schemas.microsoft.com/office/powerpoint/2010/main" val="3167717057"/>
                </p:ext>
              </p:extLst>
            </p:nvPr>
          </p:nvGraphicFramePr>
          <p:xfrm>
            <a:off x="2023" y="1101"/>
            <a:ext cx="2452" cy="652"/>
          </p:xfrm>
          <a:graphic>
            <a:graphicData uri="http://schemas.openxmlformats.org/presentationml/2006/ole">
              <mc:AlternateContent xmlns:mc="http://schemas.openxmlformats.org/markup-compatibility/2006">
                <mc:Choice xmlns:v="urn:schemas-microsoft-com:vml" Requires="v">
                  <p:oleObj spid="_x0000_s57481" name="Equation" r:id="rId20" imgW="1409700" imgH="419100" progId="Equation.3">
                    <p:embed/>
                  </p:oleObj>
                </mc:Choice>
                <mc:Fallback>
                  <p:oleObj name="Equation" r:id="rId20" imgW="1409700" imgH="419100" progId="Equation.3">
                    <p:embed/>
                    <p:pic>
                      <p:nvPicPr>
                        <p:cNvPr id="0" name="Picture 9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023" y="1101"/>
                          <a:ext cx="2452" cy="652"/>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7366" name="Group 22"/>
          <p:cNvGrpSpPr>
            <a:grpSpLocks/>
          </p:cNvGrpSpPr>
          <p:nvPr/>
        </p:nvGrpSpPr>
        <p:grpSpPr bwMode="auto">
          <a:xfrm>
            <a:off x="4932363" y="5373688"/>
            <a:ext cx="3384550" cy="1079500"/>
            <a:chOff x="3107" y="3385"/>
            <a:chExt cx="2132" cy="680"/>
          </a:xfrm>
        </p:grpSpPr>
        <p:grpSp>
          <p:nvGrpSpPr>
            <p:cNvPr id="57367" name="Group 23"/>
            <p:cNvGrpSpPr>
              <a:grpSpLocks/>
            </p:cNvGrpSpPr>
            <p:nvPr/>
          </p:nvGrpSpPr>
          <p:grpSpPr bwMode="auto">
            <a:xfrm>
              <a:off x="3107" y="3385"/>
              <a:ext cx="2132" cy="680"/>
              <a:chOff x="2018" y="2387"/>
              <a:chExt cx="2041" cy="546"/>
            </a:xfrm>
          </p:grpSpPr>
          <p:sp>
            <p:nvSpPr>
              <p:cNvPr id="57368" name="AutoShape 174"/>
              <p:cNvSpPr>
                <a:spLocks noChangeArrowheads="1"/>
              </p:cNvSpPr>
              <p:nvPr/>
            </p:nvSpPr>
            <p:spPr bwMode="gray">
              <a:xfrm>
                <a:off x="2018" y="2387"/>
                <a:ext cx="2041" cy="546"/>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7369" name="AutoShape 175"/>
              <p:cNvSpPr>
                <a:spLocks noChangeArrowheads="1"/>
              </p:cNvSpPr>
              <p:nvPr/>
            </p:nvSpPr>
            <p:spPr bwMode="gray">
              <a:xfrm>
                <a:off x="2040" y="2387"/>
                <a:ext cx="2005" cy="535"/>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7370" name="AutoShape 176"/>
              <p:cNvSpPr>
                <a:spLocks noChangeArrowheads="1"/>
              </p:cNvSpPr>
              <p:nvPr/>
            </p:nvSpPr>
            <p:spPr bwMode="gray">
              <a:xfrm>
                <a:off x="2066" y="2798"/>
                <a:ext cx="1953" cy="135"/>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57371" name="AutoShape 177"/>
              <p:cNvSpPr>
                <a:spLocks noChangeArrowheads="1"/>
              </p:cNvSpPr>
              <p:nvPr/>
            </p:nvSpPr>
            <p:spPr bwMode="gray">
              <a:xfrm>
                <a:off x="2066" y="2387"/>
                <a:ext cx="1953" cy="135"/>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pitchFamily="2" charset="-122"/>
                  </a:defRPr>
                </a:lvl1pPr>
                <a:lvl2pPr>
                  <a:defRPr>
                    <a:solidFill>
                      <a:srgbClr val="000000"/>
                    </a:solidFill>
                    <a:latin typeface="Times New Roman" pitchFamily="18" charset="0"/>
                    <a:ea typeface="宋体" pitchFamily="2" charset="-122"/>
                  </a:defRPr>
                </a:lvl2pPr>
                <a:lvl3pPr>
                  <a:defRPr>
                    <a:solidFill>
                      <a:srgbClr val="000000"/>
                    </a:solidFill>
                    <a:latin typeface="Times New Roman" pitchFamily="18" charset="0"/>
                    <a:ea typeface="宋体" pitchFamily="2" charset="-122"/>
                  </a:defRPr>
                </a:lvl3pPr>
                <a:lvl4pPr>
                  <a:defRPr>
                    <a:solidFill>
                      <a:srgbClr val="000000"/>
                    </a:solidFill>
                    <a:latin typeface="Times New Roman" pitchFamily="18" charset="0"/>
                    <a:ea typeface="宋体" pitchFamily="2" charset="-122"/>
                  </a:defRPr>
                </a:lvl4pPr>
                <a:lvl5pPr>
                  <a:defRPr>
                    <a:solidFill>
                      <a:srgbClr val="000000"/>
                    </a:solidFill>
                    <a:latin typeface="Times New Roman" pitchFamily="18" charset="0"/>
                    <a:ea typeface="宋体" pitchFamily="2"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57372" name="Object 28"/>
            <p:cNvGraphicFramePr>
              <a:graphicFrameLocks noChangeAspect="1"/>
            </p:cNvGraphicFramePr>
            <p:nvPr/>
          </p:nvGraphicFramePr>
          <p:xfrm>
            <a:off x="3194" y="3430"/>
            <a:ext cx="1999" cy="595"/>
          </p:xfrm>
          <a:graphic>
            <a:graphicData uri="http://schemas.openxmlformats.org/presentationml/2006/ole">
              <mc:AlternateContent xmlns:mc="http://schemas.openxmlformats.org/markup-compatibility/2006">
                <mc:Choice xmlns:v="urn:schemas-microsoft-com:vml" Requires="v">
                  <p:oleObj spid="_x0000_s57482" name="Equation" r:id="rId22" imgW="1294838" imgH="444307" progId="Equation.3">
                    <p:embed/>
                  </p:oleObj>
                </mc:Choice>
                <mc:Fallback>
                  <p:oleObj name="Equation" r:id="rId22" imgW="1294838" imgH="444307" progId="Equation.3">
                    <p:embed/>
                    <p:pic>
                      <p:nvPicPr>
                        <p:cNvPr id="0" name="Picture 9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194" y="3430"/>
                          <a:ext cx="1999" cy="59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7"/>
                                        </p:tgtEl>
                                        <p:attrNameLst>
                                          <p:attrName>style.visibility</p:attrName>
                                        </p:attrNameLst>
                                      </p:cBhvr>
                                      <p:to>
                                        <p:strVal val="visible"/>
                                      </p:to>
                                    </p:set>
                                    <p:animEffect transition="in" filter="wipe(left)">
                                      <p:cBhvr>
                                        <p:cTn id="7" dur="500"/>
                                        <p:tgtEl>
                                          <p:spTgt spid="573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7348"/>
                                        </p:tgtEl>
                                        <p:attrNameLst>
                                          <p:attrName>style.visibility</p:attrName>
                                        </p:attrNameLst>
                                      </p:cBhvr>
                                      <p:to>
                                        <p:strVal val="visible"/>
                                      </p:to>
                                    </p:set>
                                    <p:animEffect transition="in" filter="wipe(left)">
                                      <p:cBhvr>
                                        <p:cTn id="12" dur="500"/>
                                        <p:tgtEl>
                                          <p:spTgt spid="573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7349"/>
                                        </p:tgtEl>
                                        <p:attrNameLst>
                                          <p:attrName>style.visibility</p:attrName>
                                        </p:attrNameLst>
                                      </p:cBhvr>
                                      <p:to>
                                        <p:strVal val="visible"/>
                                      </p:to>
                                    </p:set>
                                    <p:animEffect transition="in" filter="wipe(left)">
                                      <p:cBhvr>
                                        <p:cTn id="17" dur="500"/>
                                        <p:tgtEl>
                                          <p:spTgt spid="573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7350"/>
                                        </p:tgtEl>
                                        <p:attrNameLst>
                                          <p:attrName>style.visibility</p:attrName>
                                        </p:attrNameLst>
                                      </p:cBhvr>
                                      <p:to>
                                        <p:strVal val="visible"/>
                                      </p:to>
                                    </p:set>
                                    <p:animEffect transition="in" filter="wipe(left)">
                                      <p:cBhvr>
                                        <p:cTn id="22" dur="500"/>
                                        <p:tgtEl>
                                          <p:spTgt spid="573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357"/>
                                        </p:tgtEl>
                                        <p:attrNameLst>
                                          <p:attrName>style.visibility</p:attrName>
                                        </p:attrNameLst>
                                      </p:cBhvr>
                                      <p:to>
                                        <p:strVal val="visible"/>
                                      </p:to>
                                    </p:set>
                                    <p:animEffect transition="in" filter="wipe(left)">
                                      <p:cBhvr>
                                        <p:cTn id="27" dur="500"/>
                                        <p:tgtEl>
                                          <p:spTgt spid="5735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7356"/>
                                        </p:tgtEl>
                                        <p:attrNameLst>
                                          <p:attrName>style.visibility</p:attrName>
                                        </p:attrNameLst>
                                      </p:cBhvr>
                                      <p:to>
                                        <p:strVal val="visible"/>
                                      </p:to>
                                    </p:set>
                                    <p:animEffect transition="in" filter="wipe(left)">
                                      <p:cBhvr>
                                        <p:cTn id="32" dur="500"/>
                                        <p:tgtEl>
                                          <p:spTgt spid="5735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7359"/>
                                        </p:tgtEl>
                                        <p:attrNameLst>
                                          <p:attrName>style.visibility</p:attrName>
                                        </p:attrNameLst>
                                      </p:cBhvr>
                                      <p:to>
                                        <p:strVal val="visible"/>
                                      </p:to>
                                    </p:set>
                                    <p:animEffect transition="in" filter="wipe(left)">
                                      <p:cBhvr>
                                        <p:cTn id="37" dur="500"/>
                                        <p:tgtEl>
                                          <p:spTgt spid="5735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7351"/>
                                        </p:tgtEl>
                                        <p:attrNameLst>
                                          <p:attrName>style.visibility</p:attrName>
                                        </p:attrNameLst>
                                      </p:cBhvr>
                                      <p:to>
                                        <p:strVal val="visible"/>
                                      </p:to>
                                    </p:set>
                                    <p:animEffect transition="in" filter="wipe(left)">
                                      <p:cBhvr>
                                        <p:cTn id="42" dur="500"/>
                                        <p:tgtEl>
                                          <p:spTgt spid="5735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7352"/>
                                        </p:tgtEl>
                                        <p:attrNameLst>
                                          <p:attrName>style.visibility</p:attrName>
                                        </p:attrNameLst>
                                      </p:cBhvr>
                                      <p:to>
                                        <p:strVal val="visible"/>
                                      </p:to>
                                    </p:set>
                                    <p:animEffect transition="in" filter="wipe(left)">
                                      <p:cBhvr>
                                        <p:cTn id="47" dur="500"/>
                                        <p:tgtEl>
                                          <p:spTgt spid="5735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7353"/>
                                        </p:tgtEl>
                                        <p:attrNameLst>
                                          <p:attrName>style.visibility</p:attrName>
                                        </p:attrNameLst>
                                      </p:cBhvr>
                                      <p:to>
                                        <p:strVal val="visible"/>
                                      </p:to>
                                    </p:set>
                                    <p:animEffect transition="in" filter="wipe(left)">
                                      <p:cBhvr>
                                        <p:cTn id="52" dur="500"/>
                                        <p:tgtEl>
                                          <p:spTgt spid="5735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7354"/>
                                        </p:tgtEl>
                                        <p:attrNameLst>
                                          <p:attrName>style.visibility</p:attrName>
                                        </p:attrNameLst>
                                      </p:cBhvr>
                                      <p:to>
                                        <p:strVal val="visible"/>
                                      </p:to>
                                    </p:set>
                                    <p:animEffect transition="in" filter="wipe(left)">
                                      <p:cBhvr>
                                        <p:cTn id="57" dur="500"/>
                                        <p:tgtEl>
                                          <p:spTgt spid="5735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57355"/>
                                        </p:tgtEl>
                                        <p:attrNameLst>
                                          <p:attrName>style.visibility</p:attrName>
                                        </p:attrNameLst>
                                      </p:cBhvr>
                                      <p:to>
                                        <p:strVal val="visible"/>
                                      </p:to>
                                    </p:set>
                                    <p:animEffect transition="in" filter="wipe(left)">
                                      <p:cBhvr>
                                        <p:cTn id="62" dur="500"/>
                                        <p:tgtEl>
                                          <p:spTgt spid="5735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57358"/>
                                        </p:tgtEl>
                                        <p:attrNameLst>
                                          <p:attrName>style.visibility</p:attrName>
                                        </p:attrNameLst>
                                      </p:cBhvr>
                                      <p:to>
                                        <p:strVal val="visible"/>
                                      </p:to>
                                    </p:set>
                                    <p:animEffect transition="in" filter="wipe(left)">
                                      <p:cBhvr>
                                        <p:cTn id="67" dur="500"/>
                                        <p:tgtEl>
                                          <p:spTgt spid="573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57366"/>
                                        </p:tgtEl>
                                        <p:attrNameLst>
                                          <p:attrName>style.visibility</p:attrName>
                                        </p:attrNameLst>
                                      </p:cBhvr>
                                      <p:to>
                                        <p:strVal val="visible"/>
                                      </p:to>
                                    </p:set>
                                    <p:animEffect transition="in" filter="wipe(left)">
                                      <p:cBhvr>
                                        <p:cTn id="72" dur="500"/>
                                        <p:tgtEl>
                                          <p:spTgt spid="57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1" grpId="0" autoUpdateAnimBg="0"/>
      <p:bldP spid="57353" grpId="0" autoUpdateAnimBg="0"/>
      <p:bldP spid="57357" grpId="0" autoUpdateAnimBg="0"/>
      <p:bldP spid="5735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673100" y="92075"/>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a:solidFill>
                  <a:schemeClr val="tx1"/>
                </a:solidFill>
                <a:ea typeface="华文楷体" panose="02010600040101010101" pitchFamily="2" charset="-122"/>
              </a:rPr>
              <a:t>由此可得如下结论∶</a:t>
            </a:r>
          </a:p>
        </p:txBody>
      </p:sp>
      <p:sp>
        <p:nvSpPr>
          <p:cNvPr id="59396" name="Text Box 4"/>
          <p:cNvSpPr txBox="1">
            <a:spLocks noChangeArrowheads="1"/>
          </p:cNvSpPr>
          <p:nvPr/>
        </p:nvSpPr>
        <p:spPr bwMode="auto">
          <a:xfrm>
            <a:off x="381000" y="533400"/>
            <a:ext cx="632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a:solidFill>
                  <a:srgbClr val="000000"/>
                </a:solidFill>
                <a:latin typeface="Times New Roman" pitchFamily="18" charset="0"/>
                <a:ea typeface="宋体" pitchFamily="2" charset="-122"/>
              </a:defRPr>
            </a:lvl1pPr>
            <a:lvl2pPr marL="914400" indent="-457200">
              <a:defRPr>
                <a:solidFill>
                  <a:srgbClr val="000000"/>
                </a:solidFill>
                <a:latin typeface="Times New Roman" pitchFamily="18" charset="0"/>
                <a:ea typeface="宋体" pitchFamily="2" charset="-122"/>
              </a:defRPr>
            </a:lvl2pPr>
            <a:lvl3pPr marL="1371600" indent="-457200">
              <a:defRPr>
                <a:solidFill>
                  <a:srgbClr val="000000"/>
                </a:solidFill>
                <a:latin typeface="Times New Roman" pitchFamily="18" charset="0"/>
                <a:ea typeface="宋体" pitchFamily="2" charset="-122"/>
              </a:defRPr>
            </a:lvl3pPr>
            <a:lvl4pPr marL="1828800" indent="-457200">
              <a:defRPr>
                <a:solidFill>
                  <a:srgbClr val="000000"/>
                </a:solidFill>
                <a:latin typeface="Times New Roman" pitchFamily="18" charset="0"/>
                <a:ea typeface="宋体" pitchFamily="2" charset="-122"/>
              </a:defRPr>
            </a:lvl4pPr>
            <a:lvl5pPr marL="2286000" indent="-457200">
              <a:defRPr>
                <a:solidFill>
                  <a:srgbClr val="000000"/>
                </a:solidFill>
                <a:latin typeface="Times New Roman" pitchFamily="18" charset="0"/>
                <a:ea typeface="宋体" pitchFamily="2" charset="-122"/>
              </a:defRPr>
            </a:lvl5pPr>
            <a:lvl6pPr marL="27432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32004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6576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4114800" indent="-4572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algn="just" defTabSz="914400" hangingPunct="1">
              <a:lnSpc>
                <a:spcPct val="100000"/>
              </a:lnSpc>
              <a:buClrTx/>
              <a:buSzTx/>
              <a:buFontTx/>
              <a:buNone/>
            </a:pPr>
            <a:r>
              <a:rPr kumimoji="1" lang="zh-CN" altLang="en-US" dirty="0">
                <a:solidFill>
                  <a:schemeClr val="tx1"/>
                </a:solidFill>
                <a:ea typeface="华文楷体" panose="02010600040101010101" pitchFamily="2" charset="-122"/>
              </a:rPr>
              <a:t>① 无限深势阱中，粒子能量是量子化的。</a:t>
            </a:r>
          </a:p>
        </p:txBody>
      </p:sp>
      <p:graphicFrame>
        <p:nvGraphicFramePr>
          <p:cNvPr id="59397" name="Object 5"/>
          <p:cNvGraphicFramePr>
            <a:graphicFrameLocks noChangeAspect="1"/>
          </p:cNvGraphicFramePr>
          <p:nvPr>
            <p:extLst>
              <p:ext uri="{D42A27DB-BD31-4B8C-83A1-F6EECF244321}">
                <p14:modId xmlns:p14="http://schemas.microsoft.com/office/powerpoint/2010/main" val="2901742123"/>
              </p:ext>
            </p:extLst>
          </p:nvPr>
        </p:nvGraphicFramePr>
        <p:xfrm>
          <a:off x="6019800" y="228600"/>
          <a:ext cx="2174875" cy="898525"/>
        </p:xfrm>
        <a:graphic>
          <a:graphicData uri="http://schemas.openxmlformats.org/presentationml/2006/ole">
            <mc:AlternateContent xmlns:mc="http://schemas.openxmlformats.org/markup-compatibility/2006">
              <mc:Choice xmlns:v="urn:schemas-microsoft-com:vml" Requires="v">
                <p:oleObj spid="_x0000_s59426" name="Equation" r:id="rId4" imgW="939800" imgH="419100" progId="Equation.3">
                  <p:embed/>
                </p:oleObj>
              </mc:Choice>
              <mc:Fallback>
                <p:oleObj name="Equation" r:id="rId4" imgW="939800" imgH="419100" progId="Equation.3">
                  <p:embed/>
                  <p:pic>
                    <p:nvPicPr>
                      <p:cNvPr id="0" name="Picture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228600"/>
                        <a:ext cx="2174875" cy="898525"/>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398" name="Text Box 6"/>
          <p:cNvSpPr txBox="1">
            <a:spLocks noChangeArrowheads="1"/>
          </p:cNvSpPr>
          <p:nvPr/>
        </p:nvSpPr>
        <p:spPr bwMode="auto">
          <a:xfrm>
            <a:off x="381000" y="1066800"/>
            <a:ext cx="830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dirty="0">
                <a:solidFill>
                  <a:schemeClr val="tx1"/>
                </a:solidFill>
                <a:ea typeface="华文楷体" panose="02010600040101010101" pitchFamily="2" charset="-122"/>
              </a:rPr>
              <a:t>② 能量为</a:t>
            </a:r>
            <a:r>
              <a:rPr kumimoji="1" lang="en-US" altLang="zh-CN" i="1" dirty="0">
                <a:solidFill>
                  <a:schemeClr val="tx1"/>
                </a:solidFill>
                <a:ea typeface="华文楷体" panose="02010600040101010101" pitchFamily="2" charset="-122"/>
              </a:rPr>
              <a:t>E </a:t>
            </a:r>
            <a:r>
              <a:rPr kumimoji="1" lang="zh-CN" altLang="en-US" dirty="0">
                <a:solidFill>
                  <a:schemeClr val="tx1"/>
                </a:solidFill>
                <a:ea typeface="华文楷体" panose="02010600040101010101" pitchFamily="2" charset="-122"/>
              </a:rPr>
              <a:t>的自由粒子在一维无限深势阱中的概率密度为：</a:t>
            </a:r>
          </a:p>
        </p:txBody>
      </p:sp>
      <p:graphicFrame>
        <p:nvGraphicFramePr>
          <p:cNvPr id="59399" name="Object 7"/>
          <p:cNvGraphicFramePr>
            <a:graphicFrameLocks noChangeAspect="1"/>
          </p:cNvGraphicFramePr>
          <p:nvPr>
            <p:extLst>
              <p:ext uri="{D42A27DB-BD31-4B8C-83A1-F6EECF244321}">
                <p14:modId xmlns:p14="http://schemas.microsoft.com/office/powerpoint/2010/main" val="1326887823"/>
              </p:ext>
            </p:extLst>
          </p:nvPr>
        </p:nvGraphicFramePr>
        <p:xfrm>
          <a:off x="2362200" y="1447800"/>
          <a:ext cx="3895725" cy="811213"/>
        </p:xfrm>
        <a:graphic>
          <a:graphicData uri="http://schemas.openxmlformats.org/presentationml/2006/ole">
            <mc:AlternateContent xmlns:mc="http://schemas.openxmlformats.org/markup-compatibility/2006">
              <mc:Choice xmlns:v="urn:schemas-microsoft-com:vml" Requires="v">
                <p:oleObj spid="_x0000_s59427" name="Equation" r:id="rId6" imgW="1536033" imgH="406224" progId="Equation.3">
                  <p:embed/>
                </p:oleObj>
              </mc:Choice>
              <mc:Fallback>
                <p:oleObj name="Equation" r:id="rId6" imgW="1536033" imgH="406224" progId="Equation.3">
                  <p:embed/>
                  <p:pic>
                    <p:nvPicPr>
                      <p:cNvPr id="0" name="Picture 2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1447800"/>
                        <a:ext cx="3895725"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9400" name="Text Box 8"/>
          <p:cNvSpPr txBox="1">
            <a:spLocks noChangeArrowheads="1"/>
          </p:cNvSpPr>
          <p:nvPr/>
        </p:nvSpPr>
        <p:spPr bwMode="auto">
          <a:xfrm>
            <a:off x="304800" y="5791200"/>
            <a:ext cx="8382000" cy="904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30000"/>
              </a:lnSpc>
              <a:buClrTx/>
              <a:buSzTx/>
              <a:buFontTx/>
              <a:buNone/>
            </a:pPr>
            <a:r>
              <a:rPr kumimoji="1" lang="zh-CN" altLang="en-US" dirty="0">
                <a:solidFill>
                  <a:schemeClr val="tx1"/>
                </a:solidFill>
                <a:ea typeface="华文楷体" panose="02010600040101010101" pitchFamily="2" charset="-122"/>
              </a:rPr>
              <a:t>③ 当</a:t>
            </a:r>
            <a:r>
              <a:rPr kumimoji="1" lang="en-US" altLang="zh-CN" i="1" dirty="0">
                <a:solidFill>
                  <a:schemeClr val="tx1"/>
                </a:solidFill>
                <a:ea typeface="华文楷体" panose="02010600040101010101" pitchFamily="2" charset="-122"/>
              </a:rPr>
              <a:t>n </a:t>
            </a:r>
            <a:r>
              <a:rPr kumimoji="1" lang="en-US" altLang="zh-CN" dirty="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时，可看成能级是连续的。  概率密度也可认为是</a:t>
            </a:r>
          </a:p>
          <a:p>
            <a:pPr algn="just" hangingPunct="1">
              <a:lnSpc>
                <a:spcPct val="90000"/>
              </a:lnSpc>
              <a:buClrTx/>
              <a:buSzTx/>
              <a:buFontTx/>
              <a:buNone/>
            </a:pPr>
            <a:r>
              <a:rPr kumimoji="1" lang="zh-CN" altLang="en-US" dirty="0">
                <a:solidFill>
                  <a:schemeClr val="tx1"/>
                </a:solidFill>
                <a:ea typeface="华文楷体" panose="02010600040101010101" pitchFamily="2" charset="-122"/>
              </a:rPr>
              <a:t>     处处均匀的。 经典力学与量子力学得到了统一。</a:t>
            </a:r>
          </a:p>
        </p:txBody>
      </p:sp>
      <p:pic>
        <p:nvPicPr>
          <p:cNvPr id="59401"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2209800"/>
            <a:ext cx="66294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9395"/>
                                        </p:tgtEl>
                                        <p:attrNameLst>
                                          <p:attrName>style.visibility</p:attrName>
                                        </p:attrNameLst>
                                      </p:cBhvr>
                                      <p:to>
                                        <p:strVal val="visible"/>
                                      </p:to>
                                    </p:set>
                                    <p:animEffect transition="in" filter="wipe(left)">
                                      <p:cBhvr>
                                        <p:cTn id="7" dur="500"/>
                                        <p:tgtEl>
                                          <p:spTgt spid="593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9396"/>
                                        </p:tgtEl>
                                        <p:attrNameLst>
                                          <p:attrName>style.visibility</p:attrName>
                                        </p:attrNameLst>
                                      </p:cBhvr>
                                      <p:to>
                                        <p:strVal val="visible"/>
                                      </p:to>
                                    </p:set>
                                    <p:animEffect transition="in" filter="wipe(left)">
                                      <p:cBhvr>
                                        <p:cTn id="12" dur="500"/>
                                        <p:tgtEl>
                                          <p:spTgt spid="5939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9397"/>
                                        </p:tgtEl>
                                        <p:attrNameLst>
                                          <p:attrName>style.visibility</p:attrName>
                                        </p:attrNameLst>
                                      </p:cBhvr>
                                      <p:to>
                                        <p:strVal val="visible"/>
                                      </p:to>
                                    </p:set>
                                    <p:animEffect transition="in" filter="wipe(left)">
                                      <p:cBhvr>
                                        <p:cTn id="17" dur="500"/>
                                        <p:tgtEl>
                                          <p:spTgt spid="5939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9398"/>
                                        </p:tgtEl>
                                        <p:attrNameLst>
                                          <p:attrName>style.visibility</p:attrName>
                                        </p:attrNameLst>
                                      </p:cBhvr>
                                      <p:to>
                                        <p:strVal val="visible"/>
                                      </p:to>
                                    </p:set>
                                    <p:animEffect transition="in" filter="wipe(left)">
                                      <p:cBhvr>
                                        <p:cTn id="22" dur="500"/>
                                        <p:tgtEl>
                                          <p:spTgt spid="593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9399"/>
                                        </p:tgtEl>
                                        <p:attrNameLst>
                                          <p:attrName>style.visibility</p:attrName>
                                        </p:attrNameLst>
                                      </p:cBhvr>
                                      <p:to>
                                        <p:strVal val="visible"/>
                                      </p:to>
                                    </p:set>
                                    <p:animEffect transition="in" filter="wipe(left)">
                                      <p:cBhvr>
                                        <p:cTn id="27" dur="500"/>
                                        <p:tgtEl>
                                          <p:spTgt spid="593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9401"/>
                                        </p:tgtEl>
                                        <p:attrNameLst>
                                          <p:attrName>style.visibility</p:attrName>
                                        </p:attrNameLst>
                                      </p:cBhvr>
                                      <p:to>
                                        <p:strVal val="visible"/>
                                      </p:to>
                                    </p:set>
                                    <p:animEffect transition="in" filter="wipe(left)">
                                      <p:cBhvr>
                                        <p:cTn id="32" dur="500"/>
                                        <p:tgtEl>
                                          <p:spTgt spid="594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9400"/>
                                        </p:tgtEl>
                                        <p:attrNameLst>
                                          <p:attrName>style.visibility</p:attrName>
                                        </p:attrNameLst>
                                      </p:cBhvr>
                                      <p:to>
                                        <p:strVal val="visible"/>
                                      </p:to>
                                    </p:set>
                                    <p:animEffect transition="in" filter="wipe(left)">
                                      <p:cBhvr>
                                        <p:cTn id="37" dur="500"/>
                                        <p:tgtEl>
                                          <p:spTgt spid="594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5" grpId="0" autoUpdateAnimBg="0"/>
      <p:bldP spid="59396" grpId="0" autoUpdateAnimBg="0"/>
      <p:bldP spid="59398" grpId="0" autoUpdateAnimBg="0"/>
      <p:bldP spid="5940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925240" y="404664"/>
            <a:ext cx="2374900" cy="1079500"/>
            <a:chOff x="314" y="119"/>
            <a:chExt cx="826" cy="457"/>
          </a:xfrm>
        </p:grpSpPr>
        <p:sp>
          <p:nvSpPr>
            <p:cNvPr id="4" name="Oval 20"/>
            <p:cNvSpPr>
              <a:spLocks noChangeArrowheads="1"/>
            </p:cNvSpPr>
            <p:nvPr/>
          </p:nvSpPr>
          <p:spPr bwMode="auto">
            <a:xfrm>
              <a:off x="365" y="119"/>
              <a:ext cx="685" cy="457"/>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5" name="Rectangle 21"/>
            <p:cNvSpPr>
              <a:spLocks noChangeArrowheads="1"/>
            </p:cNvSpPr>
            <p:nvPr/>
          </p:nvSpPr>
          <p:spPr bwMode="auto">
            <a:xfrm>
              <a:off x="314" y="245"/>
              <a:ext cx="826" cy="206"/>
            </a:xfrm>
            <a:prstGeom prst="rect">
              <a:avLst/>
            </a:prstGeom>
            <a:solidFill>
              <a:schemeClr val="bg1"/>
            </a:solidFill>
            <a:ln w="9525">
              <a:solidFill>
                <a:schemeClr val="bg1"/>
              </a:solidFill>
              <a:miter lim="800000"/>
              <a:headEnd/>
              <a:tailEnd/>
            </a:ln>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6" name="WordArt 22"/>
            <p:cNvSpPr>
              <a:spLocks noChangeArrowheads="1" noChangeShapeType="1" noTextEdit="1"/>
            </p:cNvSpPr>
            <p:nvPr/>
          </p:nvSpPr>
          <p:spPr bwMode="auto">
            <a:xfrm>
              <a:off x="435" y="287"/>
              <a:ext cx="517" cy="121"/>
            </a:xfrm>
            <a:prstGeom prst="rect">
              <a:avLst/>
            </a:prstGeom>
          </p:spPr>
          <p:txBody>
            <a:bodyPr wrap="none" fromWordArt="1">
              <a:prstTxWarp prst="textPlain">
                <a:avLst>
                  <a:gd name="adj" fmla="val 50000"/>
                </a:avLst>
              </a:prstTxWarp>
            </a:bodyPr>
            <a:lstStyle/>
            <a:p>
              <a:pPr algn="ctr"/>
              <a:r>
                <a:rPr lang="zh-CN" altLang="en-US" sz="4000" kern="10">
                  <a:ln w="9525">
                    <a:solidFill>
                      <a:srgbClr val="CC0000"/>
                    </a:solidFill>
                    <a:round/>
                    <a:headEnd/>
                    <a:tailEnd/>
                  </a:ln>
                  <a:solidFill>
                    <a:srgbClr val="C00000"/>
                  </a:solidFill>
                  <a:latin typeface="华文楷体" panose="02010600040101010101" pitchFamily="2" charset="-122"/>
                  <a:ea typeface="华文楷体" panose="02010600040101010101" pitchFamily="2" charset="-122"/>
                </a:rPr>
                <a:t>预习思考</a:t>
              </a:r>
            </a:p>
          </p:txBody>
        </p:sp>
      </p:grpSp>
      <p:sp>
        <p:nvSpPr>
          <p:cNvPr id="2" name="矩形 1"/>
          <p:cNvSpPr/>
          <p:nvPr/>
        </p:nvSpPr>
        <p:spPr>
          <a:xfrm>
            <a:off x="611560" y="1700808"/>
            <a:ext cx="7488832" cy="1200329"/>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1</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不确定</a:t>
            </a:r>
            <a:r>
              <a:rPr lang="zh-CN" altLang="en-US"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性原理的本质是什么</a:t>
            </a:r>
            <a:r>
              <a:rPr lang="zh-CN"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？为什么测量微观粒子的物理量时会出现不确定</a:t>
            </a:r>
            <a:r>
              <a:rPr lang="zh-CN" altLang="en-US" kern="100" dirty="0">
                <a:solidFill>
                  <a:schemeClr val="tx1"/>
                </a:solidFill>
                <a:latin typeface="Calibri" panose="020F0502020204030204" pitchFamily="34" charset="0"/>
                <a:ea typeface="楷体" panose="02010609060101010101" pitchFamily="49" charset="-122"/>
                <a:cs typeface="Times New Roman" panose="02020603050405020304" pitchFamily="18" charset="0"/>
              </a:rPr>
              <a:t>性？</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8" name="矩形 7"/>
          <p:cNvSpPr/>
          <p:nvPr/>
        </p:nvSpPr>
        <p:spPr>
          <a:xfrm>
            <a:off x="611560" y="2996952"/>
            <a:ext cx="5760640"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2</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如何描述微观粒子的运动状态？</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9" name="矩形 8"/>
          <p:cNvSpPr/>
          <p:nvPr/>
        </p:nvSpPr>
        <p:spPr>
          <a:xfrm>
            <a:off x="612819" y="3861048"/>
            <a:ext cx="4127180"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3</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波函数的物理意义？</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10" name="矩形 9"/>
          <p:cNvSpPr/>
          <p:nvPr/>
        </p:nvSpPr>
        <p:spPr>
          <a:xfrm>
            <a:off x="626548" y="4697219"/>
            <a:ext cx="7632848"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4</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薛定谔方程是如何得到的？其形式如何？</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600216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741363" y="23495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、一维势垒、隧道效应</a:t>
            </a:r>
            <a:endParaRPr kumimoji="1" lang="en-US" altLang="zh-CN">
              <a:solidFill>
                <a:schemeClr val="tx1"/>
              </a:solidFill>
              <a:ea typeface="华文楷体" panose="02010600040101010101" pitchFamily="2" charset="-122"/>
            </a:endParaRPr>
          </a:p>
        </p:txBody>
      </p:sp>
      <p:sp>
        <p:nvSpPr>
          <p:cNvPr id="61444" name="Text Box 4"/>
          <p:cNvSpPr txBox="1">
            <a:spLocks noChangeArrowheads="1"/>
          </p:cNvSpPr>
          <p:nvPr/>
        </p:nvSpPr>
        <p:spPr bwMode="auto">
          <a:xfrm>
            <a:off x="609600" y="68580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若势能分布函数为：</a:t>
            </a:r>
          </a:p>
        </p:txBody>
      </p:sp>
      <p:graphicFrame>
        <p:nvGraphicFramePr>
          <p:cNvPr id="61445" name="Object 5"/>
          <p:cNvGraphicFramePr>
            <a:graphicFrameLocks noChangeAspect="1"/>
          </p:cNvGraphicFramePr>
          <p:nvPr>
            <p:extLst>
              <p:ext uri="{D42A27DB-BD31-4B8C-83A1-F6EECF244321}">
                <p14:modId xmlns:p14="http://schemas.microsoft.com/office/powerpoint/2010/main" val="3362013054"/>
              </p:ext>
            </p:extLst>
          </p:nvPr>
        </p:nvGraphicFramePr>
        <p:xfrm>
          <a:off x="479425" y="1295400"/>
          <a:ext cx="4452938" cy="1104900"/>
        </p:xfrm>
        <a:graphic>
          <a:graphicData uri="http://schemas.openxmlformats.org/presentationml/2006/ole">
            <mc:AlternateContent xmlns:mc="http://schemas.openxmlformats.org/markup-compatibility/2006">
              <mc:Choice xmlns:v="urn:schemas-microsoft-com:vml" Requires="v">
                <p:oleObj spid="_x0000_s61532" name="Equation" r:id="rId4" imgW="2336800" imgH="469900" progId="Equation.3">
                  <p:embed/>
                </p:oleObj>
              </mc:Choice>
              <mc:Fallback>
                <p:oleObj name="Equation" r:id="rId4" imgW="2336800" imgH="469900" progId="Equation.3">
                  <p:embed/>
                  <p:pic>
                    <p:nvPicPr>
                      <p:cNvPr id="0" name="Picture 6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425" y="1295400"/>
                        <a:ext cx="4452938"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446" name="Text Box 6"/>
          <p:cNvSpPr txBox="1">
            <a:spLocks noChangeArrowheads="1"/>
          </p:cNvSpPr>
          <p:nvPr/>
        </p:nvSpPr>
        <p:spPr bwMode="auto">
          <a:xfrm>
            <a:off x="762000" y="2743200"/>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这种势能称为一维</a:t>
            </a:r>
            <a:r>
              <a:rPr kumimoji="1" lang="zh-CN" altLang="en-US">
                <a:solidFill>
                  <a:srgbClr val="0000FF"/>
                </a:solidFill>
                <a:ea typeface="华文楷体" panose="02010600040101010101" pitchFamily="2" charset="-122"/>
              </a:rPr>
              <a:t>方势垒</a:t>
            </a:r>
            <a:r>
              <a:rPr kumimoji="1" lang="zh-CN" altLang="en-US">
                <a:solidFill>
                  <a:schemeClr val="tx1"/>
                </a:solidFill>
                <a:ea typeface="华文楷体" panose="02010600040101010101" pitchFamily="2" charset="-122"/>
              </a:rPr>
              <a:t>。</a:t>
            </a:r>
          </a:p>
        </p:txBody>
      </p:sp>
      <p:sp>
        <p:nvSpPr>
          <p:cNvPr id="61447" name="Text Box 7"/>
          <p:cNvSpPr txBox="1">
            <a:spLocks noChangeArrowheads="1"/>
          </p:cNvSpPr>
          <p:nvPr/>
        </p:nvSpPr>
        <p:spPr bwMode="auto">
          <a:xfrm>
            <a:off x="685800" y="3581400"/>
            <a:ext cx="80772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20000"/>
              </a:lnSpc>
              <a:buClrTx/>
              <a:buSzTx/>
              <a:buFontTx/>
              <a:buNone/>
            </a:pPr>
            <a:r>
              <a:rPr kumimoji="1" lang="zh-CN" altLang="en-US">
                <a:solidFill>
                  <a:schemeClr val="tx1"/>
                </a:solidFill>
                <a:ea typeface="华文楷体" panose="02010600040101010101" pitchFamily="2" charset="-122"/>
              </a:rPr>
              <a:t>     在区域</a:t>
            </a:r>
            <a:r>
              <a:rPr kumimoji="1" lang="en-US" altLang="zh-CN">
                <a:solidFill>
                  <a:schemeClr val="tx1"/>
                </a:solidFill>
                <a:ea typeface="华文楷体" panose="02010600040101010101" pitchFamily="2" charset="-122"/>
              </a:rPr>
              <a:t>Ⅰ</a:t>
            </a:r>
            <a:r>
              <a:rPr kumimoji="1" lang="zh-CN" altLang="en-US">
                <a:solidFill>
                  <a:schemeClr val="tx1"/>
                </a:solidFill>
                <a:ea typeface="华文楷体" panose="02010600040101010101" pitchFamily="2" charset="-122"/>
              </a:rPr>
              <a:t>中沿</a:t>
            </a:r>
            <a:r>
              <a:rPr kumimoji="1" lang="en-US" altLang="zh-CN" i="1">
                <a:solidFill>
                  <a:schemeClr val="tx1"/>
                </a:solidFill>
                <a:ea typeface="华文楷体" panose="02010600040101010101" pitchFamily="2" charset="-122"/>
              </a:rPr>
              <a:t>x </a:t>
            </a:r>
            <a:r>
              <a:rPr kumimoji="1" lang="zh-CN" altLang="en-US">
                <a:solidFill>
                  <a:schemeClr val="tx1"/>
                </a:solidFill>
                <a:ea typeface="华文楷体" panose="02010600040101010101" pitchFamily="2" charset="-122"/>
              </a:rPr>
              <a:t>轴运动的粒子，当能量</a:t>
            </a:r>
            <a:r>
              <a:rPr kumimoji="1" lang="en-US" altLang="zh-CN" i="1">
                <a:solidFill>
                  <a:schemeClr val="tx1"/>
                </a:solidFill>
                <a:ea typeface="华文楷体" panose="02010600040101010101" pitchFamily="2" charset="-122"/>
              </a:rPr>
              <a:t>E</a:t>
            </a:r>
            <a:r>
              <a:rPr kumimoji="1" lang="en-US" altLang="zh-CN">
                <a:solidFill>
                  <a:schemeClr val="tx1"/>
                </a:solidFill>
                <a:ea typeface="华文楷体" panose="02010600040101010101" pitchFamily="2" charset="-122"/>
              </a:rPr>
              <a:t> &gt;</a:t>
            </a:r>
            <a:r>
              <a:rPr kumimoji="1" lang="en-US" altLang="zh-CN" i="1">
                <a:solidFill>
                  <a:schemeClr val="tx1"/>
                </a:solidFill>
                <a:ea typeface="华文楷体" panose="02010600040101010101" pitchFamily="2" charset="-122"/>
              </a:rPr>
              <a:t>U</a:t>
            </a:r>
            <a:r>
              <a:rPr kumimoji="1" lang="en-US" altLang="zh-CN" baseline="-25000">
                <a:solidFill>
                  <a:schemeClr val="tx1"/>
                </a:solidFill>
                <a:ea typeface="华文楷体" panose="02010600040101010101" pitchFamily="2" charset="-122"/>
              </a:rPr>
              <a:t>0</a:t>
            </a:r>
            <a:r>
              <a:rPr kumimoji="1" lang="en-US" altLang="zh-CN" i="1" baseline="-25000">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时，按经典理论，粒子可穿过</a:t>
            </a:r>
            <a:r>
              <a:rPr kumimoji="1" lang="en-US" altLang="zh-CN">
                <a:solidFill>
                  <a:schemeClr val="tx1"/>
                </a:solidFill>
                <a:ea typeface="华文楷体" panose="02010600040101010101" pitchFamily="2" charset="-122"/>
              </a:rPr>
              <a:t>Ⅱ</a:t>
            </a:r>
            <a:r>
              <a:rPr kumimoji="1" lang="zh-CN" altLang="en-US">
                <a:solidFill>
                  <a:schemeClr val="tx1"/>
                </a:solidFill>
                <a:ea typeface="华文楷体" panose="02010600040101010101" pitchFamily="2" charset="-122"/>
              </a:rPr>
              <a:t>区，达到</a:t>
            </a:r>
            <a:r>
              <a:rPr kumimoji="1" lang="en-US" altLang="zh-CN">
                <a:solidFill>
                  <a:schemeClr val="tx1"/>
                </a:solidFill>
                <a:ea typeface="华文楷体" panose="02010600040101010101" pitchFamily="2" charset="-122"/>
              </a:rPr>
              <a:t>Ⅲ</a:t>
            </a:r>
            <a:r>
              <a:rPr kumimoji="1" lang="zh-CN" altLang="en-US">
                <a:solidFill>
                  <a:schemeClr val="tx1"/>
                </a:solidFill>
                <a:ea typeface="华文楷体" panose="02010600040101010101" pitchFamily="2" charset="-122"/>
              </a:rPr>
              <a:t>区。</a:t>
            </a:r>
          </a:p>
        </p:txBody>
      </p:sp>
      <p:sp>
        <p:nvSpPr>
          <p:cNvPr id="61448" name="Text Box 8"/>
          <p:cNvSpPr txBox="1">
            <a:spLocks noChangeArrowheads="1"/>
          </p:cNvSpPr>
          <p:nvPr/>
        </p:nvSpPr>
        <p:spPr bwMode="auto">
          <a:xfrm>
            <a:off x="304800" y="4648200"/>
            <a:ext cx="8686800"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buClrTx/>
              <a:buSzTx/>
              <a:buFontTx/>
              <a:buNone/>
            </a:pPr>
            <a:r>
              <a:rPr kumimoji="1" lang="zh-CN" altLang="en-US">
                <a:solidFill>
                  <a:schemeClr val="tx1"/>
                </a:solidFill>
                <a:ea typeface="华文楷体" panose="02010600040101010101" pitchFamily="2" charset="-122"/>
              </a:rPr>
              <a:t>   当粒子能量</a:t>
            </a:r>
            <a:r>
              <a:rPr kumimoji="1" lang="en-US" altLang="zh-CN" i="1">
                <a:solidFill>
                  <a:schemeClr val="tx1"/>
                </a:solidFill>
                <a:ea typeface="华文楷体" panose="02010600040101010101" pitchFamily="2" charset="-122"/>
              </a:rPr>
              <a:t>E</a:t>
            </a:r>
            <a:r>
              <a:rPr kumimoji="1" lang="en-US" altLang="zh-CN">
                <a:solidFill>
                  <a:schemeClr val="tx1"/>
                </a:solidFill>
                <a:ea typeface="华文楷体" panose="02010600040101010101" pitchFamily="2" charset="-122"/>
              </a:rPr>
              <a:t> &lt; </a:t>
            </a:r>
            <a:r>
              <a:rPr kumimoji="1" lang="en-US" altLang="zh-CN" i="1">
                <a:solidFill>
                  <a:schemeClr val="tx1"/>
                </a:solidFill>
                <a:ea typeface="华文楷体" panose="02010600040101010101" pitchFamily="2" charset="-122"/>
              </a:rPr>
              <a:t>U</a:t>
            </a:r>
            <a:r>
              <a:rPr kumimoji="1" lang="en-US" altLang="zh-CN" baseline="-25000">
                <a:solidFill>
                  <a:schemeClr val="tx1"/>
                </a:solidFill>
                <a:ea typeface="华文楷体" panose="02010600040101010101" pitchFamily="2" charset="-122"/>
              </a:rPr>
              <a:t>0 </a:t>
            </a:r>
            <a:r>
              <a:rPr kumimoji="1" lang="zh-CN" altLang="en-US">
                <a:solidFill>
                  <a:schemeClr val="tx1"/>
                </a:solidFill>
                <a:ea typeface="华文楷体" panose="02010600040101010101" pitchFamily="2" charset="-122"/>
              </a:rPr>
              <a:t>时</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按经典理论， 粒子不可能进入区域</a:t>
            </a:r>
            <a:r>
              <a:rPr kumimoji="1" lang="en-US" altLang="zh-CN">
                <a:solidFill>
                  <a:schemeClr val="tx1"/>
                </a:solidFill>
                <a:ea typeface="华文楷体" panose="02010600040101010101" pitchFamily="2" charset="-122"/>
              </a:rPr>
              <a:t>Ⅱ; </a:t>
            </a:r>
          </a:p>
        </p:txBody>
      </p:sp>
      <p:sp>
        <p:nvSpPr>
          <p:cNvPr id="61449" name="Rectangle 9"/>
          <p:cNvSpPr>
            <a:spLocks noChangeArrowheads="1"/>
          </p:cNvSpPr>
          <p:nvPr/>
        </p:nvSpPr>
        <p:spPr bwMode="auto">
          <a:xfrm>
            <a:off x="539750" y="5359400"/>
            <a:ext cx="8135938" cy="5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buClrTx/>
              <a:buSzTx/>
              <a:buFontTx/>
              <a:buNone/>
            </a:pPr>
            <a:r>
              <a:rPr kumimoji="1" lang="zh-CN" altLang="en-US">
                <a:solidFill>
                  <a:schemeClr val="tx1"/>
                </a:solidFill>
                <a:ea typeface="华文楷体" panose="02010600040101010101" pitchFamily="2" charset="-122"/>
              </a:rPr>
              <a:t>按量子力学的观点，粒子可以穿过区域</a:t>
            </a:r>
            <a:r>
              <a:rPr kumimoji="1" lang="en-US" altLang="zh-CN">
                <a:solidFill>
                  <a:schemeClr val="tx1"/>
                </a:solidFill>
                <a:ea typeface="华文楷体" panose="02010600040101010101" pitchFamily="2" charset="-122"/>
              </a:rPr>
              <a:t>Ⅱ</a:t>
            </a:r>
            <a:r>
              <a:rPr kumimoji="1" lang="zh-CN" altLang="en-US">
                <a:solidFill>
                  <a:schemeClr val="tx1"/>
                </a:solidFill>
                <a:ea typeface="华文楷体" panose="02010600040101010101" pitchFamily="2" charset="-122"/>
              </a:rPr>
              <a:t>进入区域</a:t>
            </a:r>
            <a:r>
              <a:rPr kumimoji="1" lang="en-US" altLang="zh-CN">
                <a:solidFill>
                  <a:schemeClr val="tx1"/>
                </a:solidFill>
                <a:ea typeface="华文楷体" panose="02010600040101010101" pitchFamily="2" charset="-122"/>
              </a:rPr>
              <a:t>Ⅲ </a:t>
            </a:r>
            <a:r>
              <a:rPr kumimoji="1" lang="zh-CN" altLang="en-US">
                <a:solidFill>
                  <a:schemeClr val="tx1"/>
                </a:solidFill>
                <a:ea typeface="华文楷体" panose="02010600040101010101" pitchFamily="2" charset="-122"/>
              </a:rPr>
              <a:t>。</a:t>
            </a:r>
          </a:p>
        </p:txBody>
      </p:sp>
      <p:grpSp>
        <p:nvGrpSpPr>
          <p:cNvPr id="61450" name="Group 10"/>
          <p:cNvGrpSpPr>
            <a:grpSpLocks/>
          </p:cNvGrpSpPr>
          <p:nvPr/>
        </p:nvGrpSpPr>
        <p:grpSpPr bwMode="auto">
          <a:xfrm>
            <a:off x="4876800" y="381000"/>
            <a:ext cx="3582988" cy="3132138"/>
            <a:chOff x="3072" y="240"/>
            <a:chExt cx="2257" cy="1973"/>
          </a:xfrm>
        </p:grpSpPr>
        <p:sp>
          <p:nvSpPr>
            <p:cNvPr id="61451" name="Line 11"/>
            <p:cNvSpPr>
              <a:spLocks noChangeShapeType="1"/>
            </p:cNvSpPr>
            <p:nvPr/>
          </p:nvSpPr>
          <p:spPr bwMode="auto">
            <a:xfrm>
              <a:off x="3351" y="1968"/>
              <a:ext cx="197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52" name="Text Box 12"/>
            <p:cNvSpPr txBox="1">
              <a:spLocks noChangeArrowheads="1"/>
            </p:cNvSpPr>
            <p:nvPr/>
          </p:nvSpPr>
          <p:spPr bwMode="auto">
            <a:xfrm>
              <a:off x="3268" y="1526"/>
              <a:ext cx="174"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Ⅰ</a:t>
              </a:r>
            </a:p>
          </p:txBody>
        </p:sp>
        <p:sp>
          <p:nvSpPr>
            <p:cNvPr id="61453" name="Text Box 13"/>
            <p:cNvSpPr txBox="1">
              <a:spLocks noChangeArrowheads="1"/>
            </p:cNvSpPr>
            <p:nvPr/>
          </p:nvSpPr>
          <p:spPr bwMode="auto">
            <a:xfrm>
              <a:off x="4654" y="1526"/>
              <a:ext cx="28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Ⅲ</a:t>
              </a:r>
            </a:p>
          </p:txBody>
        </p:sp>
        <p:graphicFrame>
          <p:nvGraphicFramePr>
            <p:cNvPr id="61454" name="Object 14"/>
            <p:cNvGraphicFramePr>
              <a:graphicFrameLocks noChangeAspect="1"/>
            </p:cNvGraphicFramePr>
            <p:nvPr/>
          </p:nvGraphicFramePr>
          <p:xfrm>
            <a:off x="3351" y="722"/>
            <a:ext cx="235" cy="232"/>
          </p:xfrm>
          <a:graphic>
            <a:graphicData uri="http://schemas.openxmlformats.org/presentationml/2006/ole">
              <mc:AlternateContent xmlns:mc="http://schemas.openxmlformats.org/markup-compatibility/2006">
                <mc:Choice xmlns:v="urn:schemas-microsoft-com:vml" Requires="v">
                  <p:oleObj spid="_x0000_s61533" name="公式" r:id="rId6" imgW="203112" imgH="228501" progId="Equation.3">
                    <p:embed/>
                  </p:oleObj>
                </mc:Choice>
                <mc:Fallback>
                  <p:oleObj name="公式" r:id="rId6" imgW="203112" imgH="228501" progId="Equation.3">
                    <p:embed/>
                    <p:pic>
                      <p:nvPicPr>
                        <p:cNvPr id="0" name="Picture 6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1" y="722"/>
                          <a:ext cx="235"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61455" name="Object 15"/>
            <p:cNvGraphicFramePr>
              <a:graphicFrameLocks noChangeAspect="1"/>
            </p:cNvGraphicFramePr>
            <p:nvPr/>
          </p:nvGraphicFramePr>
          <p:xfrm>
            <a:off x="3261" y="240"/>
            <a:ext cx="431" cy="207"/>
          </p:xfrm>
          <a:graphic>
            <a:graphicData uri="http://schemas.openxmlformats.org/presentationml/2006/ole">
              <mc:AlternateContent xmlns:mc="http://schemas.openxmlformats.org/markup-compatibility/2006">
                <mc:Choice xmlns:v="urn:schemas-microsoft-com:vml" Requires="v">
                  <p:oleObj spid="_x0000_s61534" name="Equation" r:id="rId8" imgW="368140" imgH="203112" progId="Equation.3">
                    <p:embed/>
                  </p:oleObj>
                </mc:Choice>
                <mc:Fallback>
                  <p:oleObj name="Equation" r:id="rId8" imgW="368140" imgH="203112" progId="Equation.3">
                    <p:embed/>
                    <p:pic>
                      <p:nvPicPr>
                        <p:cNvPr id="0" name="Picture 7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61" y="240"/>
                          <a:ext cx="431"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aphicFrame>
          <p:nvGraphicFramePr>
            <p:cNvPr id="61456" name="Object 16"/>
            <p:cNvGraphicFramePr>
              <a:graphicFrameLocks noChangeAspect="1"/>
            </p:cNvGraphicFramePr>
            <p:nvPr/>
          </p:nvGraphicFramePr>
          <p:xfrm>
            <a:off x="3525" y="1964"/>
            <a:ext cx="268" cy="249"/>
          </p:xfrm>
          <a:graphic>
            <a:graphicData uri="http://schemas.openxmlformats.org/presentationml/2006/ole">
              <mc:AlternateContent xmlns:mc="http://schemas.openxmlformats.org/markup-compatibility/2006">
                <mc:Choice xmlns:v="urn:schemas-microsoft-com:vml" Requires="v">
                  <p:oleObj spid="_x0000_s61535" name="公式" r:id="rId10" imgW="164814" imgH="177492" progId="Equation.3">
                    <p:embed/>
                  </p:oleObj>
                </mc:Choice>
                <mc:Fallback>
                  <p:oleObj name="公式" r:id="rId10" imgW="164814" imgH="177492" progId="Equation.3">
                    <p:embed/>
                    <p:pic>
                      <p:nvPicPr>
                        <p:cNvPr id="0" name="Picture 7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25" y="1964"/>
                          <a:ext cx="268" cy="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57" name="Object 17"/>
            <p:cNvGraphicFramePr>
              <a:graphicFrameLocks noChangeAspect="1"/>
            </p:cNvGraphicFramePr>
            <p:nvPr/>
          </p:nvGraphicFramePr>
          <p:xfrm>
            <a:off x="5111" y="2009"/>
            <a:ext cx="218" cy="191"/>
          </p:xfrm>
          <a:graphic>
            <a:graphicData uri="http://schemas.openxmlformats.org/presentationml/2006/ole">
              <mc:AlternateContent xmlns:mc="http://schemas.openxmlformats.org/markup-compatibility/2006">
                <mc:Choice xmlns:v="urn:schemas-microsoft-com:vml" Requires="v">
                  <p:oleObj spid="_x0000_s61536" name="Equation" r:id="rId12" imgW="139700" imgH="139700" progId="Equation.3">
                    <p:embed/>
                  </p:oleObj>
                </mc:Choice>
                <mc:Fallback>
                  <p:oleObj name="Equation" r:id="rId12" imgW="139700" imgH="139700" progId="Equation.3">
                    <p:embed/>
                    <p:pic>
                      <p:nvPicPr>
                        <p:cNvPr id="0" name="Picture 7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11" y="2009"/>
                          <a:ext cx="218"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sp>
          <p:nvSpPr>
            <p:cNvPr id="61458" name="Line 18"/>
            <p:cNvSpPr>
              <a:spLocks noChangeShapeType="1"/>
            </p:cNvSpPr>
            <p:nvPr/>
          </p:nvSpPr>
          <p:spPr bwMode="auto">
            <a:xfrm flipV="1">
              <a:off x="3680" y="240"/>
              <a:ext cx="0" cy="172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59" name="Rectangle 19"/>
            <p:cNvSpPr>
              <a:spLocks noChangeArrowheads="1"/>
            </p:cNvSpPr>
            <p:nvPr/>
          </p:nvSpPr>
          <p:spPr bwMode="auto">
            <a:xfrm>
              <a:off x="3680" y="883"/>
              <a:ext cx="741" cy="1085"/>
            </a:xfrm>
            <a:prstGeom prst="rect">
              <a:avLst/>
            </a:prstGeom>
            <a:solidFill>
              <a:srgbClr val="99CC00">
                <a:alpha val="50000"/>
              </a:srgb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华文楷体" panose="02010600040101010101" pitchFamily="2" charset="-122"/>
              </a:endParaRPr>
            </a:p>
          </p:txBody>
        </p:sp>
        <p:sp>
          <p:nvSpPr>
            <p:cNvPr id="61460" name="Text Box 20"/>
            <p:cNvSpPr txBox="1">
              <a:spLocks noChangeArrowheads="1"/>
            </p:cNvSpPr>
            <p:nvPr/>
          </p:nvSpPr>
          <p:spPr bwMode="auto">
            <a:xfrm>
              <a:off x="3955" y="1526"/>
              <a:ext cx="441" cy="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Ⅱ</a:t>
              </a:r>
            </a:p>
          </p:txBody>
        </p:sp>
        <p:sp>
          <p:nvSpPr>
            <p:cNvPr id="61461" name="Line 21"/>
            <p:cNvSpPr>
              <a:spLocks noChangeShapeType="1"/>
            </p:cNvSpPr>
            <p:nvPr/>
          </p:nvSpPr>
          <p:spPr bwMode="auto">
            <a:xfrm>
              <a:off x="3072" y="1500"/>
              <a:ext cx="2010" cy="0"/>
            </a:xfrm>
            <a:prstGeom prst="line">
              <a:avLst/>
            </a:prstGeom>
            <a:noFill/>
            <a:ln w="19050" cap="rnd">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nvGrpSpPr>
            <p:cNvPr id="61462" name="Group 22"/>
            <p:cNvGrpSpPr>
              <a:grpSpLocks/>
            </p:cNvGrpSpPr>
            <p:nvPr/>
          </p:nvGrpSpPr>
          <p:grpSpPr bwMode="auto">
            <a:xfrm>
              <a:off x="3119" y="986"/>
              <a:ext cx="1914" cy="816"/>
              <a:chOff x="1390" y="528"/>
              <a:chExt cx="1874" cy="777"/>
            </a:xfrm>
          </p:grpSpPr>
          <p:sp>
            <p:nvSpPr>
              <p:cNvPr id="61463" name="Freeform 23"/>
              <p:cNvSpPr>
                <a:spLocks/>
              </p:cNvSpPr>
              <p:nvPr/>
            </p:nvSpPr>
            <p:spPr bwMode="auto">
              <a:xfrm>
                <a:off x="1390" y="671"/>
                <a:ext cx="626" cy="634"/>
              </a:xfrm>
              <a:custGeom>
                <a:avLst/>
                <a:gdLst>
                  <a:gd name="T0" fmla="*/ 0 w 626"/>
                  <a:gd name="T1" fmla="*/ 372 h 634"/>
                  <a:gd name="T2" fmla="*/ 106 w 626"/>
                  <a:gd name="T3" fmla="*/ 43 h 634"/>
                  <a:gd name="T4" fmla="*/ 223 w 626"/>
                  <a:gd name="T5" fmla="*/ 631 h 634"/>
                  <a:gd name="T6" fmla="*/ 388 w 626"/>
                  <a:gd name="T7" fmla="*/ 31 h 634"/>
                  <a:gd name="T8" fmla="*/ 494 w 626"/>
                  <a:gd name="T9" fmla="*/ 631 h 634"/>
                  <a:gd name="T10" fmla="*/ 626 w 626"/>
                  <a:gd name="T11" fmla="*/ 49 h 634"/>
                </a:gdLst>
                <a:ahLst/>
                <a:cxnLst>
                  <a:cxn ang="0">
                    <a:pos x="T0" y="T1"/>
                  </a:cxn>
                  <a:cxn ang="0">
                    <a:pos x="T2" y="T3"/>
                  </a:cxn>
                  <a:cxn ang="0">
                    <a:pos x="T4" y="T5"/>
                  </a:cxn>
                  <a:cxn ang="0">
                    <a:pos x="T6" y="T7"/>
                  </a:cxn>
                  <a:cxn ang="0">
                    <a:pos x="T8" y="T9"/>
                  </a:cxn>
                  <a:cxn ang="0">
                    <a:pos x="T10" y="T11"/>
                  </a:cxn>
                </a:cxnLst>
                <a:rect l="0" t="0" r="r" b="b"/>
                <a:pathLst>
                  <a:path w="626" h="634">
                    <a:moveTo>
                      <a:pt x="0" y="372"/>
                    </a:moveTo>
                    <a:cubicBezTo>
                      <a:pt x="18" y="319"/>
                      <a:pt x="69" y="0"/>
                      <a:pt x="106" y="43"/>
                    </a:cubicBezTo>
                    <a:cubicBezTo>
                      <a:pt x="143" y="86"/>
                      <a:pt x="176" y="633"/>
                      <a:pt x="223" y="631"/>
                    </a:cubicBezTo>
                    <a:cubicBezTo>
                      <a:pt x="270" y="629"/>
                      <a:pt x="343" y="31"/>
                      <a:pt x="388" y="31"/>
                    </a:cubicBezTo>
                    <a:cubicBezTo>
                      <a:pt x="433" y="31"/>
                      <a:pt x="454" y="628"/>
                      <a:pt x="494" y="631"/>
                    </a:cubicBezTo>
                    <a:cubicBezTo>
                      <a:pt x="534" y="634"/>
                      <a:pt x="598" y="170"/>
                      <a:pt x="626" y="49"/>
                    </a:cubicBezTo>
                  </a:path>
                </a:pathLst>
              </a:custGeom>
              <a:noFill/>
              <a:ln w="381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64" name="Freeform 24"/>
              <p:cNvSpPr>
                <a:spLocks/>
              </p:cNvSpPr>
              <p:nvPr/>
            </p:nvSpPr>
            <p:spPr bwMode="auto">
              <a:xfrm>
                <a:off x="2638" y="936"/>
                <a:ext cx="626" cy="154"/>
              </a:xfrm>
              <a:custGeom>
                <a:avLst/>
                <a:gdLst>
                  <a:gd name="T0" fmla="*/ 0 w 626"/>
                  <a:gd name="T1" fmla="*/ 372 h 634"/>
                  <a:gd name="T2" fmla="*/ 106 w 626"/>
                  <a:gd name="T3" fmla="*/ 43 h 634"/>
                  <a:gd name="T4" fmla="*/ 223 w 626"/>
                  <a:gd name="T5" fmla="*/ 631 h 634"/>
                  <a:gd name="T6" fmla="*/ 388 w 626"/>
                  <a:gd name="T7" fmla="*/ 31 h 634"/>
                  <a:gd name="T8" fmla="*/ 494 w 626"/>
                  <a:gd name="T9" fmla="*/ 631 h 634"/>
                  <a:gd name="T10" fmla="*/ 626 w 626"/>
                  <a:gd name="T11" fmla="*/ 49 h 634"/>
                </a:gdLst>
                <a:ahLst/>
                <a:cxnLst>
                  <a:cxn ang="0">
                    <a:pos x="T0" y="T1"/>
                  </a:cxn>
                  <a:cxn ang="0">
                    <a:pos x="T2" y="T3"/>
                  </a:cxn>
                  <a:cxn ang="0">
                    <a:pos x="T4" y="T5"/>
                  </a:cxn>
                  <a:cxn ang="0">
                    <a:pos x="T6" y="T7"/>
                  </a:cxn>
                  <a:cxn ang="0">
                    <a:pos x="T8" y="T9"/>
                  </a:cxn>
                  <a:cxn ang="0">
                    <a:pos x="T10" y="T11"/>
                  </a:cxn>
                </a:cxnLst>
                <a:rect l="0" t="0" r="r" b="b"/>
                <a:pathLst>
                  <a:path w="626" h="634">
                    <a:moveTo>
                      <a:pt x="0" y="372"/>
                    </a:moveTo>
                    <a:cubicBezTo>
                      <a:pt x="18" y="319"/>
                      <a:pt x="69" y="0"/>
                      <a:pt x="106" y="43"/>
                    </a:cubicBezTo>
                    <a:cubicBezTo>
                      <a:pt x="143" y="86"/>
                      <a:pt x="176" y="633"/>
                      <a:pt x="223" y="631"/>
                    </a:cubicBezTo>
                    <a:cubicBezTo>
                      <a:pt x="270" y="629"/>
                      <a:pt x="343" y="31"/>
                      <a:pt x="388" y="31"/>
                    </a:cubicBezTo>
                    <a:cubicBezTo>
                      <a:pt x="433" y="31"/>
                      <a:pt x="454" y="628"/>
                      <a:pt x="494" y="631"/>
                    </a:cubicBezTo>
                    <a:cubicBezTo>
                      <a:pt x="534" y="634"/>
                      <a:pt x="598" y="170"/>
                      <a:pt x="626" y="49"/>
                    </a:cubicBezTo>
                  </a:path>
                </a:pathLst>
              </a:custGeom>
              <a:noFill/>
              <a:ln w="38100" cap="rnd" cmpd="sng">
                <a:solidFill>
                  <a:srgbClr val="D90303"/>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65" name="Line 25"/>
              <p:cNvSpPr>
                <a:spLocks noChangeShapeType="1"/>
              </p:cNvSpPr>
              <p:nvPr/>
            </p:nvSpPr>
            <p:spPr bwMode="auto">
              <a:xfrm>
                <a:off x="2016" y="720"/>
                <a:ext cx="624" cy="336"/>
              </a:xfrm>
              <a:prstGeom prst="line">
                <a:avLst/>
              </a:prstGeom>
              <a:noFill/>
              <a:ln w="28575">
                <a:solidFill>
                  <a:srgbClr val="D9030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66" name="Line 26"/>
              <p:cNvSpPr>
                <a:spLocks noChangeShapeType="1"/>
              </p:cNvSpPr>
              <p:nvPr/>
            </p:nvSpPr>
            <p:spPr bwMode="auto">
              <a:xfrm>
                <a:off x="1536" y="528"/>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67" name="Line 27"/>
              <p:cNvSpPr>
                <a:spLocks noChangeShapeType="1"/>
              </p:cNvSpPr>
              <p:nvPr/>
            </p:nvSpPr>
            <p:spPr bwMode="auto">
              <a:xfrm flipH="1">
                <a:off x="1536" y="636"/>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68" name="Line 28"/>
              <p:cNvSpPr>
                <a:spLocks noChangeShapeType="1"/>
              </p:cNvSpPr>
              <p:nvPr/>
            </p:nvSpPr>
            <p:spPr bwMode="auto">
              <a:xfrm>
                <a:off x="2160" y="528"/>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69" name="Line 29"/>
              <p:cNvSpPr>
                <a:spLocks noChangeShapeType="1"/>
              </p:cNvSpPr>
              <p:nvPr/>
            </p:nvSpPr>
            <p:spPr bwMode="auto">
              <a:xfrm flipH="1">
                <a:off x="2160" y="636"/>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sp>
            <p:nvSpPr>
              <p:cNvPr id="61470" name="Line 30"/>
              <p:cNvSpPr>
                <a:spLocks noChangeShapeType="1"/>
              </p:cNvSpPr>
              <p:nvPr/>
            </p:nvSpPr>
            <p:spPr bwMode="auto">
              <a:xfrm>
                <a:off x="2736" y="624"/>
                <a:ext cx="384" cy="0"/>
              </a:xfrm>
              <a:prstGeom prst="line">
                <a:avLst/>
              </a:prstGeom>
              <a:noFill/>
              <a:ln w="19050" cap="rnd">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ea typeface="华文楷体" panose="02010600040101010101" pitchFamily="2" charset="-122"/>
                </a:endParaRPr>
              </a:p>
            </p:txBody>
          </p:sp>
        </p:grpSp>
        <p:graphicFrame>
          <p:nvGraphicFramePr>
            <p:cNvPr id="61471" name="Object 31"/>
            <p:cNvGraphicFramePr>
              <a:graphicFrameLocks noChangeAspect="1"/>
            </p:cNvGraphicFramePr>
            <p:nvPr/>
          </p:nvGraphicFramePr>
          <p:xfrm>
            <a:off x="4314" y="2014"/>
            <a:ext cx="199" cy="191"/>
          </p:xfrm>
          <a:graphic>
            <a:graphicData uri="http://schemas.openxmlformats.org/presentationml/2006/ole">
              <mc:AlternateContent xmlns:mc="http://schemas.openxmlformats.org/markup-compatibility/2006">
                <mc:Choice xmlns:v="urn:schemas-microsoft-com:vml" Requires="v">
                  <p:oleObj spid="_x0000_s61537" name="公式" r:id="rId14" imgW="126835" imgH="139518" progId="Equation.3">
                    <p:embed/>
                  </p:oleObj>
                </mc:Choice>
                <mc:Fallback>
                  <p:oleObj name="公式" r:id="rId14" imgW="126835" imgH="139518" progId="Equation.3">
                    <p:embed/>
                    <p:pic>
                      <p:nvPicPr>
                        <p:cNvPr id="0" name="Picture 7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14" y="2014"/>
                          <a:ext cx="199" cy="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3"/>
                                        </p:tgtEl>
                                        <p:attrNameLst>
                                          <p:attrName>style.visibility</p:attrName>
                                        </p:attrNameLst>
                                      </p:cBhvr>
                                      <p:to>
                                        <p:strVal val="visible"/>
                                      </p:to>
                                    </p:set>
                                    <p:animEffect transition="in" filter="wipe(left)">
                                      <p:cBhvr>
                                        <p:cTn id="7" dur="500"/>
                                        <p:tgtEl>
                                          <p:spTgt spid="6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1450"/>
                                        </p:tgtEl>
                                        <p:attrNameLst>
                                          <p:attrName>style.visibility</p:attrName>
                                        </p:attrNameLst>
                                      </p:cBhvr>
                                      <p:to>
                                        <p:strVal val="visible"/>
                                      </p:to>
                                    </p:set>
                                    <p:animEffect transition="in" filter="wipe(up)">
                                      <p:cBhvr>
                                        <p:cTn id="12" dur="500"/>
                                        <p:tgtEl>
                                          <p:spTgt spid="614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wipe(left)">
                                      <p:cBhvr>
                                        <p:cTn id="17" dur="500"/>
                                        <p:tgtEl>
                                          <p:spTgt spid="61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1445"/>
                                        </p:tgtEl>
                                        <p:attrNameLst>
                                          <p:attrName>style.visibility</p:attrName>
                                        </p:attrNameLst>
                                      </p:cBhvr>
                                      <p:to>
                                        <p:strVal val="visible"/>
                                      </p:to>
                                    </p:set>
                                    <p:animEffect transition="in" filter="wipe(left)">
                                      <p:cBhvr>
                                        <p:cTn id="22" dur="500"/>
                                        <p:tgtEl>
                                          <p:spTgt spid="6144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1446"/>
                                        </p:tgtEl>
                                        <p:attrNameLst>
                                          <p:attrName>style.visibility</p:attrName>
                                        </p:attrNameLst>
                                      </p:cBhvr>
                                      <p:to>
                                        <p:strVal val="visible"/>
                                      </p:to>
                                    </p:set>
                                    <p:animEffect transition="in" filter="wipe(left)">
                                      <p:cBhvr>
                                        <p:cTn id="27" dur="500"/>
                                        <p:tgtEl>
                                          <p:spTgt spid="6144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1447"/>
                                        </p:tgtEl>
                                        <p:attrNameLst>
                                          <p:attrName>style.visibility</p:attrName>
                                        </p:attrNameLst>
                                      </p:cBhvr>
                                      <p:to>
                                        <p:strVal val="visible"/>
                                      </p:to>
                                    </p:set>
                                    <p:animEffect transition="in" filter="wipe(left)">
                                      <p:cBhvr>
                                        <p:cTn id="32" dur="500"/>
                                        <p:tgtEl>
                                          <p:spTgt spid="6144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1448"/>
                                        </p:tgtEl>
                                        <p:attrNameLst>
                                          <p:attrName>style.visibility</p:attrName>
                                        </p:attrNameLst>
                                      </p:cBhvr>
                                      <p:to>
                                        <p:strVal val="visible"/>
                                      </p:to>
                                    </p:set>
                                    <p:animEffect transition="in" filter="wipe(left)">
                                      <p:cBhvr>
                                        <p:cTn id="37" dur="500"/>
                                        <p:tgtEl>
                                          <p:spTgt spid="6144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1449">
                                            <p:txEl>
                                              <p:pRg st="0" end="0"/>
                                            </p:txEl>
                                          </p:spTgt>
                                        </p:tgtEl>
                                        <p:attrNameLst>
                                          <p:attrName>style.visibility</p:attrName>
                                        </p:attrNameLst>
                                      </p:cBhvr>
                                      <p:to>
                                        <p:strVal val="visible"/>
                                      </p:to>
                                    </p:set>
                                    <p:animEffect transition="in" filter="wipe(left)">
                                      <p:cBhvr>
                                        <p:cTn id="42" dur="500"/>
                                        <p:tgtEl>
                                          <p:spTgt spid="614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autoUpdateAnimBg="0"/>
      <p:bldP spid="61444" grpId="0" autoUpdateAnimBg="0"/>
      <p:bldP spid="61446" grpId="0" autoUpdateAnimBg="0"/>
      <p:bldP spid="61447" grpId="0" autoUpdateAnimBg="0"/>
      <p:bldP spid="61448" grpId="0" autoUpdateAnimBg="0"/>
      <p:bldP spid="61449"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63491" name="Text Box 3"/>
          <p:cNvSpPr txBox="1">
            <a:spLocks noChangeArrowheads="1"/>
          </p:cNvSpPr>
          <p:nvPr/>
        </p:nvSpPr>
        <p:spPr bwMode="auto">
          <a:xfrm>
            <a:off x="774700" y="90488"/>
            <a:ext cx="35814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20000"/>
              </a:lnSpc>
              <a:buClrTx/>
              <a:buSzTx/>
              <a:buFontTx/>
              <a:buNone/>
            </a:pPr>
            <a:r>
              <a:rPr kumimoji="1" lang="zh-CN" altLang="en-US">
                <a:solidFill>
                  <a:schemeClr val="tx1"/>
                </a:solidFill>
                <a:ea typeface="华文楷体" panose="02010600040101010101" pitchFamily="2" charset="-122"/>
              </a:rPr>
              <a:t>定态薛定谔方程为</a:t>
            </a:r>
            <a:r>
              <a:rPr kumimoji="1" lang="en-US" altLang="zh-CN">
                <a:solidFill>
                  <a:schemeClr val="tx1"/>
                </a:solidFill>
                <a:ea typeface="华文楷体" panose="02010600040101010101" pitchFamily="2" charset="-122"/>
              </a:rPr>
              <a:t>:</a:t>
            </a:r>
          </a:p>
        </p:txBody>
      </p:sp>
      <p:sp>
        <p:nvSpPr>
          <p:cNvPr id="63492" name="Text Box 4"/>
          <p:cNvSpPr txBox="1">
            <a:spLocks noChangeArrowheads="1"/>
          </p:cNvSpPr>
          <p:nvPr/>
        </p:nvSpPr>
        <p:spPr bwMode="auto">
          <a:xfrm>
            <a:off x="457200" y="4727575"/>
            <a:ext cx="8305800" cy="1052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spcBef>
                <a:spcPct val="50000"/>
              </a:spcBef>
              <a:buClrTx/>
              <a:buSzTx/>
              <a:buFontTx/>
              <a:buNone/>
            </a:pPr>
            <a:r>
              <a:rPr kumimoji="1" lang="zh-CN" altLang="en-US">
                <a:solidFill>
                  <a:schemeClr val="tx1"/>
                </a:solidFill>
                <a:ea typeface="华文楷体" panose="02010600040101010101" pitchFamily="2" charset="-122"/>
              </a:rPr>
              <a:t>    在区域</a:t>
            </a:r>
            <a:r>
              <a:rPr kumimoji="1" lang="en-US" altLang="zh-CN">
                <a:solidFill>
                  <a:schemeClr val="tx1"/>
                </a:solidFill>
                <a:ea typeface="华文楷体" panose="02010600040101010101" pitchFamily="2" charset="-122"/>
              </a:rPr>
              <a:t>Ⅱ </a:t>
            </a: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Ⅲ</a:t>
            </a:r>
            <a:r>
              <a:rPr kumimoji="1" lang="zh-CN" altLang="en-US">
                <a:solidFill>
                  <a:schemeClr val="tx1"/>
                </a:solidFill>
                <a:ea typeface="华文楷体" panose="02010600040101010101" pitchFamily="2" charset="-122"/>
              </a:rPr>
              <a:t>中</a:t>
            </a:r>
            <a:r>
              <a:rPr kumimoji="1" lang="en-US" altLang="zh-CN" i="1">
                <a:solidFill>
                  <a:schemeClr val="tx1"/>
                </a:solidFill>
                <a:ea typeface="华文楷体" panose="02010600040101010101" pitchFamily="2" charset="-122"/>
                <a:cs typeface="Times New Roman" pitchFamily="18" charset="0"/>
              </a:rPr>
              <a:t>Ψ</a:t>
            </a:r>
            <a:r>
              <a:rPr kumimoji="1" lang="en-US" altLang="zh-CN">
                <a:solidFill>
                  <a:schemeClr val="tx1"/>
                </a:solidFill>
                <a:ea typeface="华文楷体" panose="02010600040101010101" pitchFamily="2" charset="-122"/>
              </a:rPr>
              <a:t>( </a:t>
            </a:r>
            <a:r>
              <a:rPr kumimoji="1" lang="en-US" altLang="zh-CN" i="1">
                <a:solidFill>
                  <a:schemeClr val="tx1"/>
                </a:solidFill>
                <a:ea typeface="华文楷体" panose="02010600040101010101" pitchFamily="2" charset="-122"/>
              </a:rPr>
              <a:t>x </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不为零，说明粒子可在区域</a:t>
            </a:r>
            <a:r>
              <a:rPr kumimoji="1" lang="en-US" altLang="zh-CN">
                <a:solidFill>
                  <a:schemeClr val="tx1"/>
                </a:solidFill>
                <a:ea typeface="华文楷体" panose="02010600040101010101" pitchFamily="2" charset="-122"/>
              </a:rPr>
              <a:t>Ⅱ</a:t>
            </a:r>
            <a:r>
              <a:rPr kumimoji="1" lang="zh-CN" altLang="en-US">
                <a:solidFill>
                  <a:schemeClr val="tx1"/>
                </a:solidFill>
                <a:ea typeface="华文楷体" panose="02010600040101010101" pitchFamily="2" charset="-122"/>
              </a:rPr>
              <a:t>中出现，并可穿过势垒达到区域</a:t>
            </a:r>
            <a:r>
              <a:rPr kumimoji="1" lang="en-US" altLang="zh-CN">
                <a:solidFill>
                  <a:schemeClr val="tx1"/>
                </a:solidFill>
                <a:ea typeface="华文楷体" panose="02010600040101010101" pitchFamily="2" charset="-122"/>
              </a:rPr>
              <a:t>Ⅲ </a:t>
            </a:r>
            <a:r>
              <a:rPr kumimoji="1" lang="zh-CN" altLang="en-US">
                <a:solidFill>
                  <a:schemeClr val="tx1"/>
                </a:solidFill>
                <a:ea typeface="华文楷体" panose="02010600040101010101" pitchFamily="2" charset="-122"/>
              </a:rPr>
              <a:t>，这种现象称为</a:t>
            </a:r>
            <a:r>
              <a:rPr kumimoji="1" lang="zh-CN" altLang="en-US">
                <a:solidFill>
                  <a:srgbClr val="0000FF"/>
                </a:solidFill>
                <a:ea typeface="华文楷体" panose="02010600040101010101" pitchFamily="2" charset="-122"/>
              </a:rPr>
              <a:t>隧道效应</a:t>
            </a:r>
            <a:r>
              <a:rPr kumimoji="1" lang="zh-CN" altLang="en-US">
                <a:solidFill>
                  <a:schemeClr val="tx1"/>
                </a:solidFill>
                <a:ea typeface="华文楷体" panose="02010600040101010101" pitchFamily="2" charset="-122"/>
              </a:rPr>
              <a:t>。</a:t>
            </a:r>
          </a:p>
        </p:txBody>
      </p:sp>
      <p:sp>
        <p:nvSpPr>
          <p:cNvPr id="63493" name="Text Box 5"/>
          <p:cNvSpPr txBox="1">
            <a:spLocks noChangeArrowheads="1"/>
          </p:cNvSpPr>
          <p:nvPr/>
        </p:nvSpPr>
        <p:spPr bwMode="auto">
          <a:xfrm>
            <a:off x="1143000" y="2822575"/>
            <a:ext cx="1412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其解：</a:t>
            </a:r>
          </a:p>
        </p:txBody>
      </p:sp>
      <p:graphicFrame>
        <p:nvGraphicFramePr>
          <p:cNvPr id="63494" name="Object 6"/>
          <p:cNvGraphicFramePr>
            <a:graphicFrameLocks noChangeAspect="1"/>
          </p:cNvGraphicFramePr>
          <p:nvPr>
            <p:extLst>
              <p:ext uri="{D42A27DB-BD31-4B8C-83A1-F6EECF244321}">
                <p14:modId xmlns:p14="http://schemas.microsoft.com/office/powerpoint/2010/main" val="1099706759"/>
              </p:ext>
            </p:extLst>
          </p:nvPr>
        </p:nvGraphicFramePr>
        <p:xfrm>
          <a:off x="5940425" y="1773238"/>
          <a:ext cx="2309813" cy="798512"/>
        </p:xfrm>
        <a:graphic>
          <a:graphicData uri="http://schemas.openxmlformats.org/presentationml/2006/ole">
            <mc:AlternateContent xmlns:mc="http://schemas.openxmlformats.org/markup-compatibility/2006">
              <mc:Choice xmlns:v="urn:schemas-microsoft-com:vml" Requires="v">
                <p:oleObj spid="_x0000_s63589" name="Equation" r:id="rId4" imgW="1167893" imgH="406224" progId="Equation.3">
                  <p:embed/>
                </p:oleObj>
              </mc:Choice>
              <mc:Fallback>
                <p:oleObj name="Equation" r:id="rId4" imgW="1167893" imgH="406224" progId="Equation.3">
                  <p:embed/>
                  <p:pic>
                    <p:nvPicPr>
                      <p:cNvPr id="0" name="Picture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1773238"/>
                        <a:ext cx="2309813" cy="79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5" name="Object 7"/>
          <p:cNvGraphicFramePr>
            <a:graphicFrameLocks noChangeAspect="1"/>
          </p:cNvGraphicFramePr>
          <p:nvPr>
            <p:extLst>
              <p:ext uri="{D42A27DB-BD31-4B8C-83A1-F6EECF244321}">
                <p14:modId xmlns:p14="http://schemas.microsoft.com/office/powerpoint/2010/main" val="2691115539"/>
              </p:ext>
            </p:extLst>
          </p:nvPr>
        </p:nvGraphicFramePr>
        <p:xfrm>
          <a:off x="6300788" y="692150"/>
          <a:ext cx="1423987" cy="779463"/>
        </p:xfrm>
        <a:graphic>
          <a:graphicData uri="http://schemas.openxmlformats.org/presentationml/2006/ole">
            <mc:AlternateContent xmlns:mc="http://schemas.openxmlformats.org/markup-compatibility/2006">
              <mc:Choice xmlns:v="urn:schemas-microsoft-com:vml" Requires="v">
                <p:oleObj spid="_x0000_s63590" name="Equation" r:id="rId6" imgW="736280" imgH="406224" progId="Equation.3">
                  <p:embed/>
                </p:oleObj>
              </mc:Choice>
              <mc:Fallback>
                <p:oleObj name="Equation" r:id="rId6" imgW="736280" imgH="406224" progId="Equation.3">
                  <p:embed/>
                  <p:pic>
                    <p:nvPicPr>
                      <p:cNvPr id="0" name="Picture 7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0788" y="692150"/>
                        <a:ext cx="1423987" cy="7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3496" name="Group 8"/>
          <p:cNvGrpSpPr>
            <a:grpSpLocks/>
          </p:cNvGrpSpPr>
          <p:nvPr/>
        </p:nvGrpSpPr>
        <p:grpSpPr bwMode="auto">
          <a:xfrm>
            <a:off x="2332038" y="3417888"/>
            <a:ext cx="5592762" cy="571500"/>
            <a:chOff x="1469" y="2199"/>
            <a:chExt cx="3523" cy="360"/>
          </a:xfrm>
        </p:grpSpPr>
        <p:graphicFrame>
          <p:nvGraphicFramePr>
            <p:cNvPr id="63497" name="Object 9"/>
            <p:cNvGraphicFramePr>
              <a:graphicFrameLocks noChangeAspect="1"/>
            </p:cNvGraphicFramePr>
            <p:nvPr>
              <p:extLst>
                <p:ext uri="{D42A27DB-BD31-4B8C-83A1-F6EECF244321}">
                  <p14:modId xmlns:p14="http://schemas.microsoft.com/office/powerpoint/2010/main" val="947062500"/>
                </p:ext>
              </p:extLst>
            </p:nvPr>
          </p:nvGraphicFramePr>
          <p:xfrm>
            <a:off x="1469" y="2199"/>
            <a:ext cx="2534" cy="360"/>
          </p:xfrm>
          <a:graphic>
            <a:graphicData uri="http://schemas.openxmlformats.org/presentationml/2006/ole">
              <mc:AlternateContent xmlns:mc="http://schemas.openxmlformats.org/markup-compatibility/2006">
                <mc:Choice xmlns:v="urn:schemas-microsoft-com:vml" Requires="v">
                  <p:oleObj spid="_x0000_s63591" name="公式" r:id="rId8" imgW="1447560" imgH="241200" progId="Equation.3">
                    <p:embed/>
                  </p:oleObj>
                </mc:Choice>
                <mc:Fallback>
                  <p:oleObj name="公式" r:id="rId8" imgW="1447560" imgH="241200" progId="Equation.3">
                    <p:embed/>
                    <p:pic>
                      <p:nvPicPr>
                        <p:cNvPr id="0" name="Picture 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9" y="2199"/>
                          <a:ext cx="2534"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8" name="Rectangle 10"/>
            <p:cNvSpPr>
              <a:spLocks noChangeArrowheads="1"/>
            </p:cNvSpPr>
            <p:nvPr/>
          </p:nvSpPr>
          <p:spPr bwMode="auto">
            <a:xfrm>
              <a:off x="3984" y="2256"/>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Ⅱ</a:t>
              </a:r>
              <a:r>
                <a:rPr kumimoji="1" lang="zh-CN" altLang="en-US">
                  <a:solidFill>
                    <a:schemeClr val="tx1"/>
                  </a:solidFill>
                  <a:ea typeface="华文楷体" panose="02010600040101010101" pitchFamily="2" charset="-122"/>
                </a:rPr>
                <a:t>区）</a:t>
              </a:r>
            </a:p>
          </p:txBody>
        </p:sp>
      </p:grpSp>
      <p:grpSp>
        <p:nvGrpSpPr>
          <p:cNvPr id="63499" name="Group 11"/>
          <p:cNvGrpSpPr>
            <a:grpSpLocks/>
          </p:cNvGrpSpPr>
          <p:nvPr/>
        </p:nvGrpSpPr>
        <p:grpSpPr bwMode="auto">
          <a:xfrm>
            <a:off x="2268538" y="2708275"/>
            <a:ext cx="5543550" cy="604838"/>
            <a:chOff x="1495" y="1761"/>
            <a:chExt cx="3425" cy="381"/>
          </a:xfrm>
        </p:grpSpPr>
        <p:graphicFrame>
          <p:nvGraphicFramePr>
            <p:cNvPr id="63500" name="Object 12"/>
            <p:cNvGraphicFramePr>
              <a:graphicFrameLocks noChangeAspect="1"/>
            </p:cNvGraphicFramePr>
            <p:nvPr>
              <p:extLst>
                <p:ext uri="{D42A27DB-BD31-4B8C-83A1-F6EECF244321}">
                  <p14:modId xmlns:p14="http://schemas.microsoft.com/office/powerpoint/2010/main" val="4214134331"/>
                </p:ext>
              </p:extLst>
            </p:nvPr>
          </p:nvGraphicFramePr>
          <p:xfrm>
            <a:off x="1495" y="1761"/>
            <a:ext cx="2531" cy="381"/>
          </p:xfrm>
          <a:graphic>
            <a:graphicData uri="http://schemas.openxmlformats.org/presentationml/2006/ole">
              <mc:AlternateContent xmlns:mc="http://schemas.openxmlformats.org/markup-compatibility/2006">
                <mc:Choice xmlns:v="urn:schemas-microsoft-com:vml" Requires="v">
                  <p:oleObj spid="_x0000_s63592" name="公式" r:id="rId10" imgW="1434960" imgH="241200" progId="Equation.3">
                    <p:embed/>
                  </p:oleObj>
                </mc:Choice>
                <mc:Fallback>
                  <p:oleObj name="公式" r:id="rId10" imgW="1434960" imgH="241200" progId="Equation.3">
                    <p:embed/>
                    <p:pic>
                      <p:nvPicPr>
                        <p:cNvPr id="0" name="Picture 7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5" y="1761"/>
                          <a:ext cx="2531"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1" name="Rectangle 13"/>
            <p:cNvSpPr>
              <a:spLocks noChangeArrowheads="1"/>
            </p:cNvSpPr>
            <p:nvPr/>
          </p:nvSpPr>
          <p:spPr bwMode="auto">
            <a:xfrm>
              <a:off x="4032" y="1824"/>
              <a:ext cx="8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Ⅰ</a:t>
              </a:r>
              <a:r>
                <a:rPr kumimoji="1" lang="zh-CN" altLang="en-US">
                  <a:solidFill>
                    <a:schemeClr val="tx1"/>
                  </a:solidFill>
                  <a:ea typeface="华文楷体" panose="02010600040101010101" pitchFamily="2" charset="-122"/>
                </a:rPr>
                <a:t>区）</a:t>
              </a:r>
            </a:p>
          </p:txBody>
        </p:sp>
      </p:grpSp>
      <p:grpSp>
        <p:nvGrpSpPr>
          <p:cNvPr id="63502" name="Group 14"/>
          <p:cNvGrpSpPr>
            <a:grpSpLocks/>
          </p:cNvGrpSpPr>
          <p:nvPr/>
        </p:nvGrpSpPr>
        <p:grpSpPr bwMode="auto">
          <a:xfrm>
            <a:off x="2662238" y="4103688"/>
            <a:ext cx="5078412" cy="571500"/>
            <a:chOff x="1871" y="2727"/>
            <a:chExt cx="3073" cy="360"/>
          </a:xfrm>
        </p:grpSpPr>
        <p:graphicFrame>
          <p:nvGraphicFramePr>
            <p:cNvPr id="63503" name="Object 15"/>
            <p:cNvGraphicFramePr>
              <a:graphicFrameLocks noChangeAspect="1"/>
            </p:cNvGraphicFramePr>
            <p:nvPr>
              <p:extLst>
                <p:ext uri="{D42A27DB-BD31-4B8C-83A1-F6EECF244321}">
                  <p14:modId xmlns:p14="http://schemas.microsoft.com/office/powerpoint/2010/main" val="3696092184"/>
                </p:ext>
              </p:extLst>
            </p:nvPr>
          </p:nvGraphicFramePr>
          <p:xfrm>
            <a:off x="1871" y="2727"/>
            <a:ext cx="1662" cy="360"/>
          </p:xfrm>
          <a:graphic>
            <a:graphicData uri="http://schemas.openxmlformats.org/presentationml/2006/ole">
              <mc:AlternateContent xmlns:mc="http://schemas.openxmlformats.org/markup-compatibility/2006">
                <mc:Choice xmlns:v="urn:schemas-microsoft-com:vml" Requires="v">
                  <p:oleObj spid="_x0000_s63593" name="公式" r:id="rId12" imgW="863280" imgH="241200" progId="Equation.3">
                    <p:embed/>
                  </p:oleObj>
                </mc:Choice>
                <mc:Fallback>
                  <p:oleObj name="公式" r:id="rId12" imgW="863280" imgH="241200" progId="Equation.3">
                    <p:embed/>
                    <p:pic>
                      <p:nvPicPr>
                        <p:cNvPr id="0" name="Picture 7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71" y="2727"/>
                          <a:ext cx="1662" cy="3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4" name="Rectangle 16"/>
            <p:cNvSpPr>
              <a:spLocks noChangeArrowheads="1"/>
            </p:cNvSpPr>
            <p:nvPr/>
          </p:nvSpPr>
          <p:spPr bwMode="auto">
            <a:xfrm>
              <a:off x="4032" y="2736"/>
              <a:ext cx="9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Ⅲ</a:t>
              </a:r>
              <a:r>
                <a:rPr kumimoji="1" lang="zh-CN" altLang="en-US">
                  <a:solidFill>
                    <a:schemeClr val="tx1"/>
                  </a:solidFill>
                  <a:ea typeface="华文楷体" panose="02010600040101010101" pitchFamily="2" charset="-122"/>
                </a:rPr>
                <a:t>区）</a:t>
              </a:r>
            </a:p>
          </p:txBody>
        </p:sp>
      </p:grpSp>
      <p:grpSp>
        <p:nvGrpSpPr>
          <p:cNvPr id="63505" name="Group 17"/>
          <p:cNvGrpSpPr>
            <a:grpSpLocks/>
          </p:cNvGrpSpPr>
          <p:nvPr/>
        </p:nvGrpSpPr>
        <p:grpSpPr bwMode="auto">
          <a:xfrm>
            <a:off x="971550" y="1628775"/>
            <a:ext cx="4781550" cy="949325"/>
            <a:chOff x="636" y="962"/>
            <a:chExt cx="3012" cy="598"/>
          </a:xfrm>
        </p:grpSpPr>
        <p:graphicFrame>
          <p:nvGraphicFramePr>
            <p:cNvPr id="63506" name="Object 18"/>
            <p:cNvGraphicFramePr>
              <a:graphicFrameLocks noChangeAspect="1"/>
            </p:cNvGraphicFramePr>
            <p:nvPr/>
          </p:nvGraphicFramePr>
          <p:xfrm>
            <a:off x="636" y="962"/>
            <a:ext cx="1973" cy="598"/>
          </p:xfrm>
          <a:graphic>
            <a:graphicData uri="http://schemas.openxmlformats.org/presentationml/2006/ole">
              <mc:AlternateContent xmlns:mc="http://schemas.openxmlformats.org/markup-compatibility/2006">
                <mc:Choice xmlns:v="urn:schemas-microsoft-com:vml" Requires="v">
                  <p:oleObj spid="_x0000_s63594" name="Equation" r:id="rId14" imgW="1384300" imgH="419100" progId="Equation.3">
                    <p:embed/>
                  </p:oleObj>
                </mc:Choice>
                <mc:Fallback>
                  <p:oleObj name="Equation" r:id="rId14" imgW="1384300" imgH="419100" progId="Equation.3">
                    <p:embed/>
                    <p:pic>
                      <p:nvPicPr>
                        <p:cNvPr id="0" name="Picture 7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36" y="962"/>
                          <a:ext cx="1973"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07" name="Rectangle 19"/>
            <p:cNvSpPr>
              <a:spLocks noChangeArrowheads="1"/>
            </p:cNvSpPr>
            <p:nvPr/>
          </p:nvSpPr>
          <p:spPr bwMode="auto">
            <a:xfrm>
              <a:off x="2640" y="1154"/>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Ⅱ</a:t>
              </a:r>
              <a:r>
                <a:rPr kumimoji="1" lang="zh-CN" altLang="en-US">
                  <a:solidFill>
                    <a:schemeClr val="tx1"/>
                  </a:solidFill>
                  <a:ea typeface="华文楷体" panose="02010600040101010101" pitchFamily="2" charset="-122"/>
                </a:rPr>
                <a:t>区）</a:t>
              </a:r>
            </a:p>
          </p:txBody>
        </p:sp>
      </p:grpSp>
      <p:grpSp>
        <p:nvGrpSpPr>
          <p:cNvPr id="63508" name="Group 20"/>
          <p:cNvGrpSpPr>
            <a:grpSpLocks/>
          </p:cNvGrpSpPr>
          <p:nvPr/>
        </p:nvGrpSpPr>
        <p:grpSpPr bwMode="auto">
          <a:xfrm>
            <a:off x="971550" y="549275"/>
            <a:ext cx="4752975" cy="949325"/>
            <a:chOff x="693" y="338"/>
            <a:chExt cx="2928" cy="598"/>
          </a:xfrm>
        </p:grpSpPr>
        <p:graphicFrame>
          <p:nvGraphicFramePr>
            <p:cNvPr id="63509" name="Object 21"/>
            <p:cNvGraphicFramePr>
              <a:graphicFrameLocks noChangeAspect="1"/>
            </p:cNvGraphicFramePr>
            <p:nvPr/>
          </p:nvGraphicFramePr>
          <p:xfrm>
            <a:off x="693" y="338"/>
            <a:ext cx="1666" cy="598"/>
          </p:xfrm>
          <a:graphic>
            <a:graphicData uri="http://schemas.openxmlformats.org/presentationml/2006/ole">
              <mc:AlternateContent xmlns:mc="http://schemas.openxmlformats.org/markup-compatibility/2006">
                <mc:Choice xmlns:v="urn:schemas-microsoft-com:vml" Requires="v">
                  <p:oleObj spid="_x0000_s63595" name="Equation" r:id="rId16" imgW="1168400" imgH="419100" progId="Equation.3">
                    <p:embed/>
                  </p:oleObj>
                </mc:Choice>
                <mc:Fallback>
                  <p:oleObj name="Equation" r:id="rId16" imgW="1168400" imgH="419100" progId="Equation.3">
                    <p:embed/>
                    <p:pic>
                      <p:nvPicPr>
                        <p:cNvPr id="0" name="Picture 7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93" y="338"/>
                          <a:ext cx="1666" cy="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510" name="Rectangle 22"/>
            <p:cNvSpPr>
              <a:spLocks noChangeArrowheads="1"/>
            </p:cNvSpPr>
            <p:nvPr/>
          </p:nvSpPr>
          <p:spPr bwMode="auto">
            <a:xfrm>
              <a:off x="2304" y="530"/>
              <a:ext cx="13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Ⅰ</a:t>
              </a: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Ⅲ</a:t>
              </a:r>
              <a:r>
                <a:rPr kumimoji="1" lang="zh-CN" altLang="en-US">
                  <a:solidFill>
                    <a:schemeClr val="tx1"/>
                  </a:solidFill>
                  <a:ea typeface="华文楷体" panose="02010600040101010101" pitchFamily="2" charset="-122"/>
                </a:rPr>
                <a:t>区）</a:t>
              </a:r>
            </a:p>
          </p:txBody>
        </p:sp>
      </p:grpSp>
      <p:sp>
        <p:nvSpPr>
          <p:cNvPr id="63511" name="Rectangle 23"/>
          <p:cNvSpPr>
            <a:spLocks noChangeArrowheads="1"/>
          </p:cNvSpPr>
          <p:nvPr/>
        </p:nvSpPr>
        <p:spPr bwMode="auto">
          <a:xfrm>
            <a:off x="827088" y="5876925"/>
            <a:ext cx="7127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lang="zh-CN" altLang="en-US">
                <a:solidFill>
                  <a:srgbClr val="0000FF"/>
                </a:solidFill>
                <a:latin typeface="华文楷体" panose="02010600040101010101" pitchFamily="2" charset="-122"/>
                <a:ea typeface="华文楷体" panose="02010600040101010101" pitchFamily="2" charset="-122"/>
              </a:rPr>
              <a:t>隧道效应的本质</a:t>
            </a:r>
            <a:r>
              <a:rPr lang="zh-CN" altLang="en-US">
                <a:solidFill>
                  <a:schemeClr val="tx1"/>
                </a:solidFill>
                <a:latin typeface="华文楷体" panose="02010600040101010101" pitchFamily="2" charset="-122"/>
                <a:ea typeface="华文楷体" panose="02010600040101010101" pitchFamily="2" charset="-122"/>
              </a:rPr>
              <a:t>：来源于微观粒子的波粒二象性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gtEl>
                                        <p:attrNameLst>
                                          <p:attrName>style.visibility</p:attrName>
                                        </p:attrNameLst>
                                      </p:cBhvr>
                                      <p:to>
                                        <p:strVal val="visible"/>
                                      </p:to>
                                    </p:set>
                                    <p:animEffect transition="in" filter="wipe(left)">
                                      <p:cBhvr>
                                        <p:cTn id="7" dur="500"/>
                                        <p:tgtEl>
                                          <p:spTgt spid="634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3508"/>
                                        </p:tgtEl>
                                        <p:attrNameLst>
                                          <p:attrName>style.visibility</p:attrName>
                                        </p:attrNameLst>
                                      </p:cBhvr>
                                      <p:to>
                                        <p:strVal val="visible"/>
                                      </p:to>
                                    </p:set>
                                    <p:animEffect transition="in" filter="wipe(left)">
                                      <p:cBhvr>
                                        <p:cTn id="12" dur="500"/>
                                        <p:tgtEl>
                                          <p:spTgt spid="635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3495"/>
                                        </p:tgtEl>
                                        <p:attrNameLst>
                                          <p:attrName>style.visibility</p:attrName>
                                        </p:attrNameLst>
                                      </p:cBhvr>
                                      <p:to>
                                        <p:strVal val="visible"/>
                                      </p:to>
                                    </p:set>
                                    <p:animEffect transition="in" filter="wipe(left)">
                                      <p:cBhvr>
                                        <p:cTn id="17" dur="500"/>
                                        <p:tgtEl>
                                          <p:spTgt spid="634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3505"/>
                                        </p:tgtEl>
                                        <p:attrNameLst>
                                          <p:attrName>style.visibility</p:attrName>
                                        </p:attrNameLst>
                                      </p:cBhvr>
                                      <p:to>
                                        <p:strVal val="visible"/>
                                      </p:to>
                                    </p:set>
                                    <p:animEffect transition="in" filter="wipe(left)">
                                      <p:cBhvr>
                                        <p:cTn id="22" dur="500"/>
                                        <p:tgtEl>
                                          <p:spTgt spid="635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3494"/>
                                        </p:tgtEl>
                                        <p:attrNameLst>
                                          <p:attrName>style.visibility</p:attrName>
                                        </p:attrNameLst>
                                      </p:cBhvr>
                                      <p:to>
                                        <p:strVal val="visible"/>
                                      </p:to>
                                    </p:set>
                                    <p:animEffect transition="in" filter="wipe(left)">
                                      <p:cBhvr>
                                        <p:cTn id="27" dur="500"/>
                                        <p:tgtEl>
                                          <p:spTgt spid="634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3">
                                            <p:txEl>
                                              <p:pRg st="0" end="0"/>
                                            </p:txEl>
                                          </p:spTgt>
                                        </p:tgtEl>
                                        <p:attrNameLst>
                                          <p:attrName>style.visibility</p:attrName>
                                        </p:attrNameLst>
                                      </p:cBhvr>
                                      <p:to>
                                        <p:strVal val="visible"/>
                                      </p:to>
                                    </p:set>
                                    <p:animEffect transition="in" filter="wipe(left)">
                                      <p:cBhvr>
                                        <p:cTn id="32" dur="500"/>
                                        <p:tgtEl>
                                          <p:spTgt spid="6349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3499"/>
                                        </p:tgtEl>
                                        <p:attrNameLst>
                                          <p:attrName>style.visibility</p:attrName>
                                        </p:attrNameLst>
                                      </p:cBhvr>
                                      <p:to>
                                        <p:strVal val="visible"/>
                                      </p:to>
                                    </p:set>
                                    <p:animEffect transition="in" filter="wipe(left)">
                                      <p:cBhvr>
                                        <p:cTn id="37" dur="500"/>
                                        <p:tgtEl>
                                          <p:spTgt spid="6349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63496"/>
                                        </p:tgtEl>
                                        <p:attrNameLst>
                                          <p:attrName>style.visibility</p:attrName>
                                        </p:attrNameLst>
                                      </p:cBhvr>
                                      <p:to>
                                        <p:strVal val="visible"/>
                                      </p:to>
                                    </p:set>
                                    <p:animEffect transition="in" filter="wipe(left)">
                                      <p:cBhvr>
                                        <p:cTn id="42" dur="500"/>
                                        <p:tgtEl>
                                          <p:spTgt spid="6349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63502"/>
                                        </p:tgtEl>
                                        <p:attrNameLst>
                                          <p:attrName>style.visibility</p:attrName>
                                        </p:attrNameLst>
                                      </p:cBhvr>
                                      <p:to>
                                        <p:strVal val="visible"/>
                                      </p:to>
                                    </p:set>
                                    <p:animEffect transition="in" filter="wipe(left)">
                                      <p:cBhvr>
                                        <p:cTn id="47" dur="500"/>
                                        <p:tgtEl>
                                          <p:spTgt spid="6350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492"/>
                                        </p:tgtEl>
                                        <p:attrNameLst>
                                          <p:attrName>style.visibility</p:attrName>
                                        </p:attrNameLst>
                                      </p:cBhvr>
                                      <p:to>
                                        <p:strVal val="visible"/>
                                      </p:to>
                                    </p:set>
                                    <p:animEffect transition="in" filter="wipe(left)">
                                      <p:cBhvr>
                                        <p:cTn id="52" dur="500"/>
                                        <p:tgtEl>
                                          <p:spTgt spid="6349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63511"/>
                                        </p:tgtEl>
                                        <p:attrNameLst>
                                          <p:attrName>style.visibility</p:attrName>
                                        </p:attrNameLst>
                                      </p:cBhvr>
                                      <p:to>
                                        <p:strVal val="visible"/>
                                      </p:to>
                                    </p:set>
                                    <p:animEffect transition="in" filter="blinds(horizontal)">
                                      <p:cBhvr>
                                        <p:cTn id="57" dur="500"/>
                                        <p:tgtEl>
                                          <p:spTgt spid="635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utoUpdateAnimBg="0"/>
      <p:bldP spid="63492" grpId="0" autoUpdateAnimBg="0"/>
      <p:bldP spid="63493" grpId="0" build="p" autoUpdateAnimBg="0"/>
      <p:bldP spid="63511"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65539" name="Rectangle 3"/>
          <p:cNvSpPr>
            <a:spLocks noChangeArrowheads="1"/>
          </p:cNvSpPr>
          <p:nvPr/>
        </p:nvSpPr>
        <p:spPr bwMode="auto">
          <a:xfrm>
            <a:off x="468313" y="765175"/>
            <a:ext cx="8208962" cy="29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30000"/>
              </a:lnSpc>
              <a:buClrTx/>
              <a:buSzTx/>
              <a:buFontTx/>
              <a:buNone/>
            </a:pPr>
            <a:r>
              <a:rPr kumimoji="1" lang="zh-CN" altLang="en-US">
                <a:solidFill>
                  <a:schemeClr val="tx1"/>
                </a:solidFill>
                <a:ea typeface="华文楷体" panose="02010600040101010101" pitchFamily="2" charset="-122"/>
              </a:rPr>
              <a:t>             </a:t>
            </a:r>
            <a:r>
              <a:rPr kumimoji="1" lang="en-US" altLang="zh-CN">
                <a:solidFill>
                  <a:schemeClr val="tx1"/>
                </a:solidFill>
                <a:ea typeface="华文楷体" panose="02010600040101010101" pitchFamily="2" charset="-122"/>
              </a:rPr>
              <a:t>1981</a:t>
            </a:r>
            <a:r>
              <a:rPr kumimoji="1" lang="zh-CN" altLang="en-US">
                <a:solidFill>
                  <a:schemeClr val="tx1"/>
                </a:solidFill>
                <a:ea typeface="华文楷体" panose="02010600040101010101" pitchFamily="2" charset="-122"/>
              </a:rPr>
              <a:t>年，</a:t>
            </a:r>
            <a:r>
              <a:rPr kumimoji="1" lang="en-US" altLang="zh-CN" i="1">
                <a:solidFill>
                  <a:schemeClr val="tx1"/>
                </a:solidFill>
                <a:ea typeface="华文楷体" panose="02010600040101010101" pitchFamily="2" charset="-122"/>
              </a:rPr>
              <a:t>I B M </a:t>
            </a:r>
            <a:r>
              <a:rPr kumimoji="1" lang="zh-CN" altLang="en-US">
                <a:solidFill>
                  <a:schemeClr val="tx1"/>
                </a:solidFill>
                <a:ea typeface="华文楷体" panose="02010600040101010101" pitchFamily="2" charset="-122"/>
              </a:rPr>
              <a:t>公司苏黎世实验室的两位科学家</a:t>
            </a:r>
            <a:r>
              <a:rPr kumimoji="1" lang="en-US" altLang="zh-CN">
                <a:solidFill>
                  <a:schemeClr val="tx1"/>
                </a:solidFill>
                <a:ea typeface="华文楷体" panose="02010600040101010101" pitchFamily="2" charset="-122"/>
              </a:rPr>
              <a:t>G</a:t>
            </a:r>
            <a:r>
              <a:rPr kumimoji="1" lang="zh-CN" altLang="en-US">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Binnig</a:t>
            </a:r>
            <a:r>
              <a:rPr kumimoji="1" lang="zh-CN" altLang="en-US">
                <a:solidFill>
                  <a:schemeClr val="tx1"/>
                </a:solidFill>
                <a:ea typeface="华文楷体" panose="02010600040101010101" pitchFamily="2" charset="-122"/>
              </a:rPr>
              <a:t>和</a:t>
            </a:r>
            <a:r>
              <a:rPr kumimoji="1" lang="en-US" altLang="zh-CN">
                <a:solidFill>
                  <a:schemeClr val="tx1"/>
                </a:solidFill>
                <a:ea typeface="华文楷体" panose="02010600040101010101" pitchFamily="2" charset="-122"/>
              </a:rPr>
              <a:t>H</a:t>
            </a:r>
            <a:r>
              <a:rPr kumimoji="1" lang="zh-CN" altLang="en-US">
                <a:solidFill>
                  <a:schemeClr val="tx1"/>
                </a:solidFill>
                <a:ea typeface="华文楷体" panose="02010600040101010101" pitchFamily="2" charset="-122"/>
              </a:rPr>
              <a:t>．</a:t>
            </a:r>
            <a:r>
              <a:rPr kumimoji="1" lang="en-US" altLang="zh-CN">
                <a:solidFill>
                  <a:schemeClr val="tx1"/>
                </a:solidFill>
                <a:ea typeface="华文楷体" panose="02010600040101010101" pitchFamily="2" charset="-122"/>
              </a:rPr>
              <a:t>Rohrer </a:t>
            </a:r>
            <a:r>
              <a:rPr kumimoji="1" lang="zh-CN" altLang="en-US">
                <a:solidFill>
                  <a:schemeClr val="tx1"/>
                </a:solidFill>
                <a:ea typeface="华文楷体" panose="02010600040101010101" pitchFamily="2" charset="-122"/>
              </a:rPr>
              <a:t>发明了扫描隧道显微镜。这种新型显微仪器的诞生，使人类能够实时地观测到原子在物质表面的排列状态和与表面电子行为有关的物理化学性质。为此两位科学家与电子显微镜的创制者</a:t>
            </a:r>
            <a:r>
              <a:rPr kumimoji="1" lang="en-US" altLang="zh-CN">
                <a:solidFill>
                  <a:schemeClr val="tx1"/>
                </a:solidFill>
                <a:ea typeface="华文楷体" panose="02010600040101010101" pitchFamily="2" charset="-122"/>
              </a:rPr>
              <a:t>Rrska</a:t>
            </a:r>
            <a:r>
              <a:rPr kumimoji="1" lang="zh-CN" altLang="en-US">
                <a:solidFill>
                  <a:schemeClr val="tx1"/>
                </a:solidFill>
                <a:ea typeface="华文楷体" panose="02010600040101010101" pitchFamily="2" charset="-122"/>
              </a:rPr>
              <a:t>教授一起荣获</a:t>
            </a:r>
            <a:r>
              <a:rPr kumimoji="1" lang="en-US" altLang="zh-CN">
                <a:solidFill>
                  <a:schemeClr val="tx1"/>
                </a:solidFill>
                <a:ea typeface="华文楷体" panose="02010600040101010101" pitchFamily="2" charset="-122"/>
              </a:rPr>
              <a:t>1986</a:t>
            </a:r>
            <a:r>
              <a:rPr kumimoji="1" lang="zh-CN" altLang="en-US">
                <a:solidFill>
                  <a:schemeClr val="tx1"/>
                </a:solidFill>
                <a:ea typeface="华文楷体" panose="02010600040101010101" pitchFamily="2" charset="-122"/>
              </a:rPr>
              <a:t>年诺贝尔物理奖。</a:t>
            </a:r>
          </a:p>
        </p:txBody>
      </p:sp>
      <p:sp>
        <p:nvSpPr>
          <p:cNvPr id="65540" name="Rectangle 4"/>
          <p:cNvSpPr>
            <a:spLocks noChangeArrowheads="1"/>
          </p:cNvSpPr>
          <p:nvPr/>
        </p:nvSpPr>
        <p:spPr bwMode="auto">
          <a:xfrm>
            <a:off x="468313" y="188913"/>
            <a:ext cx="4648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hangingPunct="1">
              <a:lnSpc>
                <a:spcPct val="100000"/>
              </a:lnSpc>
              <a:buClrTx/>
              <a:buSzTx/>
              <a:buFontTx/>
              <a:buNone/>
            </a:pPr>
            <a:r>
              <a:rPr kumimoji="1" lang="zh-CN" altLang="en-US" sz="3200">
                <a:solidFill>
                  <a:srgbClr val="FF0000"/>
                </a:solidFill>
                <a:effectLst>
                  <a:outerShdw blurRad="38100" dist="38100" dir="2700000" algn="tl">
                    <a:srgbClr val="C0C0C0"/>
                  </a:outerShdw>
                </a:effectLst>
                <a:ea typeface="华文楷体" panose="02010600040101010101" pitchFamily="2" charset="-122"/>
              </a:rPr>
              <a:t>扫描隧道显微镜</a:t>
            </a:r>
            <a:r>
              <a:rPr kumimoji="1" lang="en-US" altLang="zh-CN" sz="3200">
                <a:solidFill>
                  <a:srgbClr val="FF0000"/>
                </a:solidFill>
                <a:effectLst>
                  <a:outerShdw blurRad="38100" dist="38100" dir="2700000" algn="tl">
                    <a:srgbClr val="C0C0C0"/>
                  </a:outerShdw>
                </a:effectLst>
                <a:ea typeface="华文楷体" panose="02010600040101010101" pitchFamily="2" charset="-122"/>
              </a:rPr>
              <a:t>( STM )</a:t>
            </a:r>
          </a:p>
        </p:txBody>
      </p:sp>
      <p:grpSp>
        <p:nvGrpSpPr>
          <p:cNvPr id="65541" name="Group 5"/>
          <p:cNvGrpSpPr>
            <a:grpSpLocks/>
          </p:cNvGrpSpPr>
          <p:nvPr/>
        </p:nvGrpSpPr>
        <p:grpSpPr bwMode="auto">
          <a:xfrm>
            <a:off x="900113" y="3716339"/>
            <a:ext cx="7597775" cy="2767013"/>
            <a:chOff x="158" y="2341"/>
            <a:chExt cx="4786" cy="1743"/>
          </a:xfrm>
        </p:grpSpPr>
        <p:sp>
          <p:nvSpPr>
            <p:cNvPr id="65542" name="Rectangle 6"/>
            <p:cNvSpPr>
              <a:spLocks noChangeArrowheads="1"/>
            </p:cNvSpPr>
            <p:nvPr/>
          </p:nvSpPr>
          <p:spPr bwMode="auto">
            <a:xfrm>
              <a:off x="158" y="3793"/>
              <a:ext cx="132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恩斯特</a:t>
              </a:r>
              <a:r>
                <a:rPr kumimoji="1" lang="en-US" altLang="zh-CN" dirty="0">
                  <a:solidFill>
                    <a:schemeClr val="tx1"/>
                  </a:solidFill>
                  <a:ea typeface="华文楷体" panose="02010600040101010101" pitchFamily="2" charset="-122"/>
                </a:rPr>
                <a:t>.</a:t>
              </a:r>
              <a:r>
                <a:rPr kumimoji="1" lang="zh-CN" altLang="en-US" dirty="0">
                  <a:solidFill>
                    <a:schemeClr val="tx1"/>
                  </a:solidFill>
                  <a:ea typeface="华文楷体" panose="02010600040101010101" pitchFamily="2" charset="-122"/>
                </a:rPr>
                <a:t>鲁斯</a:t>
              </a:r>
              <a:r>
                <a:rPr kumimoji="1" lang="zh-CN" altLang="en-US" dirty="0" smtClean="0">
                  <a:solidFill>
                    <a:schemeClr val="tx1"/>
                  </a:solidFill>
                  <a:ea typeface="华文楷体" panose="02010600040101010101" pitchFamily="2" charset="-122"/>
                </a:rPr>
                <a:t>卡</a:t>
              </a:r>
              <a:endParaRPr kumimoji="1" lang="en-US" altLang="zh-CN" dirty="0">
                <a:solidFill>
                  <a:schemeClr val="tx1"/>
                </a:solidFill>
                <a:ea typeface="华文楷体" panose="02010600040101010101" pitchFamily="2" charset="-122"/>
              </a:endParaRPr>
            </a:p>
          </p:txBody>
        </p:sp>
        <p:sp>
          <p:nvSpPr>
            <p:cNvPr id="65543" name="Rectangle 7"/>
            <p:cNvSpPr>
              <a:spLocks noChangeArrowheads="1"/>
            </p:cNvSpPr>
            <p:nvPr/>
          </p:nvSpPr>
          <p:spPr bwMode="auto">
            <a:xfrm>
              <a:off x="2653" y="3793"/>
              <a:ext cx="7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罗雷尔 </a:t>
              </a:r>
            </a:p>
          </p:txBody>
        </p:sp>
        <p:sp>
          <p:nvSpPr>
            <p:cNvPr id="65544" name="Rectangle 8"/>
            <p:cNvSpPr>
              <a:spLocks noChangeArrowheads="1"/>
            </p:cNvSpPr>
            <p:nvPr/>
          </p:nvSpPr>
          <p:spPr bwMode="auto">
            <a:xfrm>
              <a:off x="4026" y="3757"/>
              <a:ext cx="8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hangingPunct="1">
                <a:lnSpc>
                  <a:spcPct val="100000"/>
                </a:lnSpc>
                <a:buClrTx/>
                <a:buSzTx/>
                <a:buFontTx/>
                <a:buNone/>
              </a:pPr>
              <a:r>
                <a:rPr kumimoji="1" lang="zh-CN" altLang="en-US" dirty="0">
                  <a:solidFill>
                    <a:schemeClr val="tx1"/>
                  </a:solidFill>
                  <a:ea typeface="华文楷体" panose="02010600040101010101" pitchFamily="2" charset="-122"/>
                </a:rPr>
                <a:t>宾宁</a:t>
              </a:r>
              <a:endParaRPr kumimoji="1" lang="en-US" altLang="zh-CN" dirty="0">
                <a:solidFill>
                  <a:schemeClr val="tx1"/>
                </a:solidFill>
                <a:ea typeface="华文楷体" panose="02010600040101010101" pitchFamily="2" charset="-122"/>
              </a:endParaRPr>
            </a:p>
          </p:txBody>
        </p:sp>
        <p:pic>
          <p:nvPicPr>
            <p:cNvPr id="65545" name="Picture 9" descr="8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6" y="2387"/>
              <a:ext cx="1062" cy="1316"/>
            </a:xfrm>
            <a:prstGeom prst="rect">
              <a:avLst/>
            </a:prstGeom>
            <a:noFill/>
            <a:extLst>
              <a:ext uri="{909E8E84-426E-40DD-AFC4-6F175D3DCCD1}">
                <a14:hiddenFill xmlns:a14="http://schemas.microsoft.com/office/drawing/2010/main">
                  <a:solidFill>
                    <a:srgbClr val="FFFFFF"/>
                  </a:solidFill>
                </a14:hiddenFill>
              </a:ext>
            </a:extLst>
          </p:spPr>
        </p:pic>
        <p:pic>
          <p:nvPicPr>
            <p:cNvPr id="65546" name="Picture 10" descr="8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 y="2387"/>
              <a:ext cx="1021" cy="1361"/>
            </a:xfrm>
            <a:prstGeom prst="rect">
              <a:avLst/>
            </a:prstGeom>
            <a:noFill/>
            <a:extLst>
              <a:ext uri="{909E8E84-426E-40DD-AFC4-6F175D3DCCD1}">
                <a14:hiddenFill xmlns:a14="http://schemas.microsoft.com/office/drawing/2010/main">
                  <a:solidFill>
                    <a:srgbClr val="FFFFFF"/>
                  </a:solidFill>
                </a14:hiddenFill>
              </a:ext>
            </a:extLst>
          </p:spPr>
        </p:pic>
        <p:pic>
          <p:nvPicPr>
            <p:cNvPr id="65547" name="Picture 11" descr="W0200604083515462207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341"/>
              <a:ext cx="1094" cy="1452"/>
            </a:xfrm>
            <a:prstGeom prst="rect">
              <a:avLst/>
            </a:prstGeom>
            <a:noFill/>
            <a:extLst>
              <a:ext uri="{909E8E84-426E-40DD-AFC4-6F175D3DCCD1}">
                <a14:hiddenFill xmlns:a14="http://schemas.microsoft.com/office/drawing/2010/main">
                  <a:solidFill>
                    <a:srgbClr val="FFFFFF"/>
                  </a:solidFill>
                </a14:hiddenFill>
              </a:ext>
            </a:extLst>
          </p:spPr>
        </p:pic>
      </p:grpSp>
      <p:pic>
        <p:nvPicPr>
          <p:cNvPr id="65548" name="Picture 12" descr="W020060408351545844048"/>
          <p:cNvPicPr>
            <a:picLocks noChangeAspect="1" noChangeArrowheads="1"/>
          </p:cNvPicPr>
          <p:nvPr/>
        </p:nvPicPr>
        <p:blipFill>
          <a:blip r:embed="rId6">
            <a:extLst>
              <a:ext uri="{28A0092B-C50C-407E-A947-70E740481C1C}">
                <a14:useLocalDpi xmlns:a14="http://schemas.microsoft.com/office/drawing/2010/main" val="0"/>
              </a:ext>
            </a:extLst>
          </a:blip>
          <a:srcRect l="18404" t="6380" b="14868"/>
          <a:stretch>
            <a:fillRect/>
          </a:stretch>
        </p:blipFill>
        <p:spPr bwMode="auto">
          <a:xfrm>
            <a:off x="250825" y="3644900"/>
            <a:ext cx="1552575" cy="2162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5540">
                                            <p:txEl>
                                              <p:pRg st="0" end="0"/>
                                            </p:txEl>
                                          </p:spTgt>
                                        </p:tgtEl>
                                        <p:attrNameLst>
                                          <p:attrName>style.visibility</p:attrName>
                                        </p:attrNameLst>
                                      </p:cBhvr>
                                      <p:to>
                                        <p:strVal val="visible"/>
                                      </p:to>
                                    </p:set>
                                    <p:animEffect transition="in" filter="wipe(left)">
                                      <p:cBhvr>
                                        <p:cTn id="7" dur="500"/>
                                        <p:tgtEl>
                                          <p:spTgt spid="6554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pRg st="0" end="0"/>
                                            </p:txEl>
                                          </p:spTgt>
                                        </p:tgtEl>
                                        <p:attrNameLst>
                                          <p:attrName>style.visibility</p:attrName>
                                        </p:attrNameLst>
                                      </p:cBhvr>
                                      <p:to>
                                        <p:strVal val="visible"/>
                                      </p:to>
                                    </p:set>
                                    <p:animEffect transition="in" filter="wipe(left)">
                                      <p:cBhvr>
                                        <p:cTn id="12" dur="500"/>
                                        <p:tgtEl>
                                          <p:spTgt spid="6553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5541"/>
                                        </p:tgtEl>
                                        <p:attrNameLst>
                                          <p:attrName>style.visibility</p:attrName>
                                        </p:attrNameLst>
                                      </p:cBhvr>
                                      <p:to>
                                        <p:strVal val="visible"/>
                                      </p:to>
                                    </p:set>
                                    <p:animEffect transition="in" filter="wipe(up)">
                                      <p:cBhvr>
                                        <p:cTn id="17" dur="500"/>
                                        <p:tgtEl>
                                          <p:spTgt spid="6554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5548"/>
                                        </p:tgtEl>
                                        <p:attrNameLst>
                                          <p:attrName>style.visibility</p:attrName>
                                        </p:attrNameLst>
                                      </p:cBhvr>
                                      <p:to>
                                        <p:strVal val="visible"/>
                                      </p:to>
                                    </p:set>
                                    <p:animEffect transition="in" filter="wipe(up)">
                                      <p:cBhvr>
                                        <p:cTn id="22" dur="500"/>
                                        <p:tgtEl>
                                          <p:spTgt spid="655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P spid="65540"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67587" name="Rectangle 3"/>
          <p:cNvSpPr>
            <a:spLocks noChangeArrowheads="1"/>
          </p:cNvSpPr>
          <p:nvPr/>
        </p:nvSpPr>
        <p:spPr bwMode="auto">
          <a:xfrm>
            <a:off x="468313" y="425957"/>
            <a:ext cx="8280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hangingPunct="1">
              <a:lnSpc>
                <a:spcPct val="100000"/>
              </a:lnSpc>
              <a:buClrTx/>
              <a:buSzTx/>
              <a:buFontTx/>
              <a:buNone/>
            </a:pPr>
            <a:r>
              <a:rPr kumimoji="1" lang="en-US" altLang="zh-CN">
                <a:solidFill>
                  <a:schemeClr val="tx1"/>
                </a:solidFill>
                <a:ea typeface="华文楷体" panose="02010600040101010101" pitchFamily="2" charset="-122"/>
              </a:rPr>
              <a:t>STM</a:t>
            </a:r>
            <a:r>
              <a:rPr kumimoji="1" lang="zh-CN" altLang="en-US">
                <a:solidFill>
                  <a:schemeClr val="tx1"/>
                </a:solidFill>
                <a:ea typeface="华文楷体" panose="02010600040101010101" pitchFamily="2" charset="-122"/>
              </a:rPr>
              <a:t>的工作原理是：</a:t>
            </a:r>
          </a:p>
          <a:p>
            <a:pPr hangingPunct="1">
              <a:lnSpc>
                <a:spcPct val="100000"/>
              </a:lnSpc>
              <a:buClrTx/>
              <a:buSzTx/>
              <a:buFontTx/>
              <a:buNone/>
            </a:pPr>
            <a:r>
              <a:rPr kumimoji="1" lang="zh-CN" altLang="en-US">
                <a:solidFill>
                  <a:schemeClr val="tx1"/>
                </a:solidFill>
                <a:ea typeface="华文楷体" panose="02010600040101010101" pitchFamily="2" charset="-122"/>
              </a:rPr>
              <a:t>         把极小的针尖</a:t>
            </a:r>
            <a:r>
              <a:rPr lang="zh-CN" altLang="en-US">
                <a:solidFill>
                  <a:srgbClr val="000000"/>
                </a:solidFill>
                <a:ea typeface="华文楷体" panose="02010600040101010101" pitchFamily="2" charset="-122"/>
              </a:rPr>
              <a:t>（最尖端只有一个原子）</a:t>
            </a:r>
            <a:r>
              <a:rPr kumimoji="1" lang="zh-CN" altLang="en-US">
                <a:solidFill>
                  <a:schemeClr val="tx1"/>
                </a:solidFill>
                <a:ea typeface="华文楷体" panose="02010600040101010101" pitchFamily="2" charset="-122"/>
              </a:rPr>
              <a:t>和被研究的物质表面作为两个电极，当样品表面与针尖的距离非常小</a:t>
            </a:r>
            <a:r>
              <a:rPr kumimoji="1" lang="en-US" altLang="zh-CN">
                <a:solidFill>
                  <a:schemeClr val="tx1"/>
                </a:solidFill>
                <a:ea typeface="华文楷体" panose="02010600040101010101" pitchFamily="2" charset="-122"/>
              </a:rPr>
              <a:t>(&lt;1nm)</a:t>
            </a:r>
            <a:r>
              <a:rPr kumimoji="1" lang="zh-CN" altLang="en-US">
                <a:solidFill>
                  <a:schemeClr val="tx1"/>
                </a:solidFill>
                <a:ea typeface="华文楷体" panose="02010600040101010101" pitchFamily="2" charset="-122"/>
              </a:rPr>
              <a:t>时，在外电场作用下电子即会穿过两极间的绝缘层流向另一极，产生隧道电流，</a:t>
            </a:r>
            <a:r>
              <a:rPr lang="zh-CN" altLang="en-US">
                <a:solidFill>
                  <a:srgbClr val="000000"/>
                </a:solidFill>
                <a:ea typeface="华文楷体" panose="02010600040101010101" pitchFamily="2" charset="-122"/>
              </a:rPr>
              <a:t>针尖在样品表面扫描运动的轨迹可以</a:t>
            </a:r>
            <a:r>
              <a:rPr kumimoji="1" lang="zh-CN" altLang="en-US">
                <a:solidFill>
                  <a:schemeClr val="tx1"/>
                </a:solidFill>
                <a:ea typeface="华文楷体" panose="02010600040101010101" pitchFamily="2" charset="-122"/>
              </a:rPr>
              <a:t>通过反馈电路传递到计算机上表现出来。</a:t>
            </a:r>
            <a:r>
              <a:rPr lang="zh-CN" altLang="en-US">
                <a:solidFill>
                  <a:srgbClr val="000000"/>
                </a:solidFill>
                <a:ea typeface="华文楷体" panose="02010600040101010101" pitchFamily="2" charset="-122"/>
              </a:rPr>
              <a:t>这样，就获得了样品表面状态密度分布或者原子排列的图像。</a:t>
            </a:r>
          </a:p>
          <a:p>
            <a:pPr hangingPunct="1">
              <a:lnSpc>
                <a:spcPct val="100000"/>
              </a:lnSpc>
              <a:buClrTx/>
              <a:buSzTx/>
              <a:buFontTx/>
              <a:buNone/>
            </a:pPr>
            <a:r>
              <a:rPr kumimoji="1" lang="zh-CN" altLang="en-US">
                <a:solidFill>
                  <a:schemeClr val="tx1"/>
                </a:solidFill>
                <a:ea typeface="华文楷体" panose="02010600040101010101" pitchFamily="2" charset="-122"/>
              </a:rPr>
              <a:t> </a:t>
            </a:r>
          </a:p>
        </p:txBody>
      </p:sp>
      <p:sp>
        <p:nvSpPr>
          <p:cNvPr id="67589" name="Rectangle 5"/>
          <p:cNvSpPr>
            <a:spLocks noChangeArrowheads="1"/>
          </p:cNvSpPr>
          <p:nvPr/>
        </p:nvSpPr>
        <p:spPr bwMode="auto">
          <a:xfrm>
            <a:off x="0" y="2156476"/>
            <a:ext cx="184731"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ea typeface="华文楷体" panose="02010600040101010101" pitchFamily="2" charset="-122"/>
            </a:endParaRPr>
          </a:p>
        </p:txBody>
      </p:sp>
      <p:pic>
        <p:nvPicPr>
          <p:cNvPr id="67614" name="Picture 30" descr="024F78~2"/>
          <p:cNvPicPr>
            <a:picLocks noChangeAspect="1" noChangeArrowheads="1"/>
          </p:cNvPicPr>
          <p:nvPr/>
        </p:nvPicPr>
        <p:blipFill>
          <a:blip r:embed="rId3">
            <a:extLst>
              <a:ext uri="{28A0092B-C50C-407E-A947-70E740481C1C}">
                <a14:useLocalDpi xmlns:a14="http://schemas.microsoft.com/office/drawing/2010/main" val="0"/>
              </a:ext>
            </a:extLst>
          </a:blip>
          <a:srcRect t="10074" b="10963"/>
          <a:stretch>
            <a:fillRect/>
          </a:stretch>
        </p:blipFill>
        <p:spPr bwMode="auto">
          <a:xfrm>
            <a:off x="5951065" y="3975475"/>
            <a:ext cx="2867823" cy="2264577"/>
          </a:xfrm>
          <a:prstGeom prst="rect">
            <a:avLst/>
          </a:prstGeom>
          <a:noFill/>
          <a:extLst>
            <a:ext uri="{909E8E84-426E-40DD-AFC4-6F175D3DCCD1}">
              <a14:hiddenFill xmlns:a14="http://schemas.microsoft.com/office/drawing/2010/main">
                <a:solidFill>
                  <a:srgbClr val="FFFFFF"/>
                </a:solidFill>
              </a14:hiddenFill>
            </a:ext>
          </a:extLst>
        </p:spPr>
      </p:pic>
      <p:pic>
        <p:nvPicPr>
          <p:cNvPr id="67616" name="Picture 32" descr="B64543~1"/>
          <p:cNvPicPr>
            <a:picLocks noChangeAspect="1" noChangeArrowheads="1"/>
          </p:cNvPicPr>
          <p:nvPr/>
        </p:nvPicPr>
        <p:blipFill>
          <a:blip r:embed="rId4">
            <a:extLst>
              <a:ext uri="{28A0092B-C50C-407E-A947-70E740481C1C}">
                <a14:useLocalDpi xmlns:a14="http://schemas.microsoft.com/office/drawing/2010/main" val="0"/>
              </a:ext>
            </a:extLst>
          </a:blip>
          <a:srcRect b="11371"/>
          <a:stretch>
            <a:fillRect/>
          </a:stretch>
        </p:blipFill>
        <p:spPr bwMode="auto">
          <a:xfrm>
            <a:off x="5580112" y="758759"/>
            <a:ext cx="3024137" cy="2680675"/>
          </a:xfrm>
          <a:prstGeom prst="rect">
            <a:avLst/>
          </a:prstGeom>
          <a:noFill/>
          <a:extLst>
            <a:ext uri="{909E8E84-426E-40DD-AFC4-6F175D3DCCD1}">
              <a14:hiddenFill xmlns:a14="http://schemas.microsoft.com/office/drawing/2010/main">
                <a:solidFill>
                  <a:srgbClr val="FFFFFF"/>
                </a:solidFill>
              </a14:hiddenFill>
            </a:ext>
          </a:extLst>
        </p:spPr>
      </p:pic>
      <p:pic>
        <p:nvPicPr>
          <p:cNvPr id="67618" name="Picture 34" descr="1C950A~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8891" y="754592"/>
            <a:ext cx="3744912" cy="254635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20"/>
          <p:cNvGrpSpPr>
            <a:grpSpLocks/>
          </p:cNvGrpSpPr>
          <p:nvPr/>
        </p:nvGrpSpPr>
        <p:grpSpPr bwMode="auto">
          <a:xfrm>
            <a:off x="202194" y="3326181"/>
            <a:ext cx="5475752" cy="3021356"/>
            <a:chOff x="506" y="609"/>
            <a:chExt cx="4928" cy="2554"/>
          </a:xfrm>
        </p:grpSpPr>
        <p:grpSp>
          <p:nvGrpSpPr>
            <p:cNvPr id="10" name="Group 15"/>
            <p:cNvGrpSpPr>
              <a:grpSpLocks/>
            </p:cNvGrpSpPr>
            <p:nvPr/>
          </p:nvGrpSpPr>
          <p:grpSpPr bwMode="auto">
            <a:xfrm>
              <a:off x="1519" y="845"/>
              <a:ext cx="3915" cy="2318"/>
              <a:chOff x="1519" y="845"/>
              <a:chExt cx="3915" cy="2318"/>
            </a:xfrm>
          </p:grpSpPr>
          <p:pic>
            <p:nvPicPr>
              <p:cNvPr id="15" name="Picture 6" descr="扫描隧道显微镜原理-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9" y="845"/>
                <a:ext cx="3915" cy="2318"/>
              </a:xfrm>
              <a:prstGeom prst="rect">
                <a:avLst/>
              </a:prstGeom>
              <a:noFill/>
              <a:ln w="9525">
                <a:solidFill>
                  <a:srgbClr val="FF9900"/>
                </a:solidFill>
                <a:miter lim="800000"/>
                <a:headEnd/>
                <a:tailEnd/>
              </a:ln>
              <a:extLst>
                <a:ext uri="{909E8E84-426E-40DD-AFC4-6F175D3DCCD1}">
                  <a14:hiddenFill xmlns:a14="http://schemas.microsoft.com/office/drawing/2010/main">
                    <a:solidFill>
                      <a:srgbClr val="FFFFFF"/>
                    </a:solidFill>
                  </a14:hiddenFill>
                </a:ext>
              </a:extLst>
            </p:spPr>
          </p:pic>
          <p:pic>
            <p:nvPicPr>
              <p:cNvPr id="16" name="Picture 12" descr="STM-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0" y="981"/>
                <a:ext cx="1360" cy="1110"/>
              </a:xfrm>
              <a:prstGeom prst="rect">
                <a:avLst/>
              </a:prstGeom>
              <a:noFill/>
              <a:ln w="19050">
                <a:solidFill>
                  <a:srgbClr val="FFFF00"/>
                </a:solidFill>
                <a:miter lim="800000"/>
                <a:headEnd/>
                <a:tailEnd/>
              </a:ln>
              <a:extLst>
                <a:ext uri="{909E8E84-426E-40DD-AFC4-6F175D3DCCD1}">
                  <a14:hiddenFill xmlns:a14="http://schemas.microsoft.com/office/drawing/2010/main">
                    <a:solidFill>
                      <a:srgbClr val="FFFFFF"/>
                    </a:solidFill>
                  </a14:hiddenFill>
                </a:ext>
              </a:extLst>
            </p:spPr>
          </p:pic>
          <p:sp>
            <p:nvSpPr>
              <p:cNvPr id="17" name="Line 13"/>
              <p:cNvSpPr>
                <a:spLocks noChangeShapeType="1"/>
              </p:cNvSpPr>
              <p:nvPr/>
            </p:nvSpPr>
            <p:spPr bwMode="auto">
              <a:xfrm>
                <a:off x="2971" y="2115"/>
                <a:ext cx="499" cy="226"/>
              </a:xfrm>
              <a:prstGeom prst="line">
                <a:avLst/>
              </a:prstGeom>
              <a:noFill/>
              <a:ln w="19050">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1" name="Text Box 16"/>
            <p:cNvSpPr txBox="1">
              <a:spLocks noChangeArrowheads="1"/>
            </p:cNvSpPr>
            <p:nvPr/>
          </p:nvSpPr>
          <p:spPr bwMode="auto">
            <a:xfrm>
              <a:off x="813" y="609"/>
              <a:ext cx="680"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solidFill>
                    <a:schemeClr val="tx1"/>
                  </a:solidFill>
                  <a:latin typeface="华文楷体" pitchFamily="2" charset="-122"/>
                  <a:ea typeface="华文楷体" pitchFamily="2" charset="-122"/>
                </a:rPr>
                <a:t>探针</a:t>
              </a:r>
            </a:p>
          </p:txBody>
        </p:sp>
        <p:sp>
          <p:nvSpPr>
            <p:cNvPr id="12" name="Line 17"/>
            <p:cNvSpPr>
              <a:spLocks noChangeShapeType="1"/>
            </p:cNvSpPr>
            <p:nvPr/>
          </p:nvSpPr>
          <p:spPr bwMode="auto">
            <a:xfrm>
              <a:off x="1208" y="845"/>
              <a:ext cx="992" cy="589"/>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8"/>
            <p:cNvSpPr txBox="1">
              <a:spLocks noChangeArrowheads="1"/>
            </p:cNvSpPr>
            <p:nvPr/>
          </p:nvSpPr>
          <p:spPr bwMode="auto">
            <a:xfrm>
              <a:off x="506" y="1236"/>
              <a:ext cx="1043"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800" b="1" dirty="0">
                  <a:solidFill>
                    <a:schemeClr val="tx1"/>
                  </a:solidFill>
                  <a:latin typeface="华文楷体" pitchFamily="2" charset="-122"/>
                  <a:ea typeface="华文楷体" pitchFamily="2" charset="-122"/>
                </a:rPr>
                <a:t>样品表面</a:t>
              </a:r>
            </a:p>
          </p:txBody>
        </p:sp>
        <p:sp>
          <p:nvSpPr>
            <p:cNvPr id="14" name="Line 19"/>
            <p:cNvSpPr>
              <a:spLocks noChangeShapeType="1"/>
            </p:cNvSpPr>
            <p:nvPr/>
          </p:nvSpPr>
          <p:spPr bwMode="auto">
            <a:xfrm>
              <a:off x="1247" y="1434"/>
              <a:ext cx="817" cy="454"/>
            </a:xfrm>
            <a:prstGeom prst="line">
              <a:avLst/>
            </a:prstGeom>
            <a:noFill/>
            <a:ln w="19050">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gtEl>
                                        <p:attrNameLst>
                                          <p:attrName>style.visibility</p:attrName>
                                        </p:attrNameLst>
                                      </p:cBhvr>
                                      <p:to>
                                        <p:strVal val="visible"/>
                                      </p:to>
                                    </p:set>
                                    <p:animEffect transition="in" filter="wipe(left)">
                                      <p:cBhvr>
                                        <p:cTn id="7" dur="500"/>
                                        <p:tgtEl>
                                          <p:spTgt spid="675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7614"/>
                                        </p:tgtEl>
                                        <p:attrNameLst>
                                          <p:attrName>style.visibility</p:attrName>
                                        </p:attrNameLst>
                                      </p:cBhvr>
                                      <p:to>
                                        <p:strVal val="visible"/>
                                      </p:to>
                                    </p:set>
                                    <p:animEffect transition="in" filter="wipe(up)">
                                      <p:cBhvr>
                                        <p:cTn id="17" dur="500"/>
                                        <p:tgtEl>
                                          <p:spTgt spid="676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7616"/>
                                        </p:tgtEl>
                                        <p:attrNameLst>
                                          <p:attrName>style.visibility</p:attrName>
                                        </p:attrNameLst>
                                      </p:cBhvr>
                                      <p:to>
                                        <p:strVal val="visible"/>
                                      </p:to>
                                    </p:set>
                                    <p:animEffect transition="in" filter="wipe(up)">
                                      <p:cBhvr>
                                        <p:cTn id="22" dur="500"/>
                                        <p:tgtEl>
                                          <p:spTgt spid="676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7618"/>
                                        </p:tgtEl>
                                        <p:attrNameLst>
                                          <p:attrName>style.visibility</p:attrName>
                                        </p:attrNameLst>
                                      </p:cBhvr>
                                      <p:to>
                                        <p:strVal val="visible"/>
                                      </p:to>
                                    </p:set>
                                    <p:animEffect transition="in" filter="wipe(up)">
                                      <p:cBhvr>
                                        <p:cTn id="27" dur="500"/>
                                        <p:tgtEl>
                                          <p:spTgt spid="67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2"/>
          <p:cNvGrpSpPr>
            <a:grpSpLocks/>
          </p:cNvGrpSpPr>
          <p:nvPr/>
        </p:nvGrpSpPr>
        <p:grpSpPr bwMode="auto">
          <a:xfrm>
            <a:off x="1285852" y="4214818"/>
            <a:ext cx="6076586" cy="666750"/>
            <a:chOff x="1231" y="2825"/>
            <a:chExt cx="3653" cy="420"/>
          </a:xfrm>
        </p:grpSpPr>
        <p:graphicFrame>
          <p:nvGraphicFramePr>
            <p:cNvPr id="12" name="Object 13"/>
            <p:cNvGraphicFramePr>
              <a:graphicFrameLocks noChangeAspect="1"/>
            </p:cNvGraphicFramePr>
            <p:nvPr/>
          </p:nvGraphicFramePr>
          <p:xfrm>
            <a:off x="1231" y="2825"/>
            <a:ext cx="680" cy="420"/>
          </p:xfrm>
          <a:graphic>
            <a:graphicData uri="http://schemas.openxmlformats.org/presentationml/2006/ole">
              <mc:AlternateContent xmlns:mc="http://schemas.openxmlformats.org/markup-compatibility/2006">
                <mc:Choice xmlns:v="urn:schemas-microsoft-com:vml" Requires="v">
                  <p:oleObj spid="_x0000_s144420" name="Equation" r:id="rId3" imgW="444307" imgH="279279" progId="">
                    <p:embed/>
                  </p:oleObj>
                </mc:Choice>
                <mc:Fallback>
                  <p:oleObj name="Equation" r:id="rId3" imgW="444307" imgH="279279" progId="">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1" y="2825"/>
                          <a:ext cx="680" cy="4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14"/>
            <p:cNvSpPr>
              <a:spLocks noChangeArrowheads="1"/>
            </p:cNvSpPr>
            <p:nvPr/>
          </p:nvSpPr>
          <p:spPr bwMode="auto">
            <a:xfrm>
              <a:off x="1875" y="2915"/>
              <a:ext cx="3009" cy="279"/>
            </a:xfrm>
            <a:prstGeom prst="rect">
              <a:avLst/>
            </a:prstGeom>
            <a:noFill/>
            <a:ln w="9525">
              <a:noFill/>
              <a:miter lim="800000"/>
              <a:headEnd/>
              <a:tailEnd/>
            </a:ln>
          </p:spPr>
          <p:txBody>
            <a:bodyPr anchor="ctr">
              <a:spAutoFit/>
            </a:bodyPr>
            <a:lstStyle/>
            <a:p>
              <a:r>
                <a:rPr lang="zh-CN" altLang="en-US" dirty="0">
                  <a:solidFill>
                    <a:schemeClr val="tx1"/>
                  </a:solidFill>
                  <a:ea typeface="华文楷体" pitchFamily="2" charset="-122"/>
                  <a:cs typeface="Times New Roman" pitchFamily="18" charset="0"/>
                </a:rPr>
                <a:t>有最大</a:t>
              </a:r>
              <a:r>
                <a:rPr lang="zh-CN" altLang="en-US" dirty="0" smtClean="0">
                  <a:solidFill>
                    <a:schemeClr val="tx1"/>
                  </a:solidFill>
                  <a:ea typeface="华文楷体" pitchFamily="2" charset="-122"/>
                  <a:cs typeface="Times New Roman" pitchFamily="18" charset="0"/>
                </a:rPr>
                <a:t>值。在</a:t>
              </a:r>
              <a:r>
                <a:rPr lang="en-US" altLang="zh-CN" dirty="0" smtClean="0">
                  <a:solidFill>
                    <a:schemeClr val="tx1"/>
                  </a:solidFill>
                  <a:ea typeface="华文楷体" pitchFamily="2" charset="-122"/>
                  <a:cs typeface="Times New Roman" pitchFamily="18" charset="0"/>
                </a:rPr>
                <a:t>0 ≤  </a:t>
              </a:r>
              <a:r>
                <a:rPr lang="en-US" altLang="zh-CN" i="1" dirty="0" smtClean="0">
                  <a:solidFill>
                    <a:schemeClr val="tx1"/>
                  </a:solidFill>
                  <a:ea typeface="华文楷体" pitchFamily="2" charset="-122"/>
                  <a:cs typeface="Times New Roman" pitchFamily="18" charset="0"/>
                </a:rPr>
                <a:t>x </a:t>
              </a:r>
              <a:r>
                <a:rPr lang="en-US" altLang="zh-CN" dirty="0" smtClean="0">
                  <a:solidFill>
                    <a:schemeClr val="tx1"/>
                  </a:solidFill>
                  <a:ea typeface="华文楷体" pitchFamily="2" charset="-122"/>
                  <a:cs typeface="Times New Roman" pitchFamily="18" charset="0"/>
                </a:rPr>
                <a:t>≤ </a:t>
              </a:r>
              <a:r>
                <a:rPr lang="en-US" altLang="zh-CN" i="1" dirty="0" smtClean="0">
                  <a:solidFill>
                    <a:schemeClr val="tx1"/>
                  </a:solidFill>
                  <a:ea typeface="华文楷体" pitchFamily="2" charset="-122"/>
                  <a:cs typeface="Times New Roman" pitchFamily="18" charset="0"/>
                </a:rPr>
                <a:t>a</a:t>
              </a:r>
              <a:r>
                <a:rPr lang="zh-CN" altLang="en-US" dirty="0">
                  <a:solidFill>
                    <a:schemeClr val="tx1"/>
                  </a:solidFill>
                  <a:ea typeface="华文楷体" pitchFamily="2" charset="-122"/>
                  <a:cs typeface="Times New Roman" pitchFamily="18" charset="0"/>
                </a:rPr>
                <a:t>范围内可得  </a:t>
              </a:r>
            </a:p>
          </p:txBody>
        </p:sp>
      </p:grpSp>
      <p:sp>
        <p:nvSpPr>
          <p:cNvPr id="21" name="Text Box 22"/>
          <p:cNvSpPr txBox="1">
            <a:spLocks noChangeArrowheads="1"/>
          </p:cNvSpPr>
          <p:nvPr/>
        </p:nvSpPr>
        <p:spPr bwMode="auto">
          <a:xfrm>
            <a:off x="928662" y="2000240"/>
            <a:ext cx="3071834" cy="443198"/>
          </a:xfrm>
          <a:prstGeom prst="rect">
            <a:avLst/>
          </a:prstGeom>
          <a:noFill/>
          <a:ln w="9525">
            <a:noFill/>
            <a:miter lim="800000"/>
            <a:headEnd/>
            <a:tailEnd/>
          </a:ln>
        </p:spPr>
        <p:txBody>
          <a:bodyPr wrap="square">
            <a:spAutoFit/>
          </a:bodyPr>
          <a:lstStyle/>
          <a:p>
            <a:pPr>
              <a:spcBef>
                <a:spcPct val="50000"/>
              </a:spcBef>
            </a:pPr>
            <a:r>
              <a:rPr lang="zh-CN" altLang="en-US" dirty="0" smtClean="0">
                <a:solidFill>
                  <a:srgbClr val="0000FF"/>
                </a:solidFill>
                <a:ea typeface="华文楷体" pitchFamily="2" charset="-122"/>
                <a:cs typeface="Times New Roman" pitchFamily="18" charset="0"/>
              </a:rPr>
              <a:t>解</a:t>
            </a:r>
            <a:r>
              <a:rPr lang="zh-CN" altLang="en-US" dirty="0" smtClean="0">
                <a:solidFill>
                  <a:schemeClr val="tx1"/>
                </a:solidFill>
                <a:ea typeface="华文楷体" pitchFamily="2" charset="-122"/>
                <a:cs typeface="Times New Roman" pitchFamily="18" charset="0"/>
              </a:rPr>
              <a:t>   粒子的概率密度</a:t>
            </a:r>
            <a:endParaRPr lang="en-US" altLang="zh-CN" dirty="0">
              <a:solidFill>
                <a:schemeClr val="tx1"/>
              </a:solidFill>
              <a:ea typeface="华文楷体" pitchFamily="2" charset="-122"/>
              <a:cs typeface="Times New Roman" pitchFamily="18" charset="0"/>
            </a:endParaRPr>
          </a:p>
        </p:txBody>
      </p:sp>
      <p:grpSp>
        <p:nvGrpSpPr>
          <p:cNvPr id="23" name="组合 22"/>
          <p:cNvGrpSpPr/>
          <p:nvPr/>
        </p:nvGrpSpPr>
        <p:grpSpPr>
          <a:xfrm>
            <a:off x="642910" y="214290"/>
            <a:ext cx="7315200" cy="1657644"/>
            <a:chOff x="1071538" y="285728"/>
            <a:chExt cx="7315200" cy="1657644"/>
          </a:xfrm>
        </p:grpSpPr>
        <p:sp>
          <p:nvSpPr>
            <p:cNvPr id="3" name="Rectangle 4"/>
            <p:cNvSpPr>
              <a:spLocks noChangeArrowheads="1"/>
            </p:cNvSpPr>
            <p:nvPr/>
          </p:nvSpPr>
          <p:spPr bwMode="auto">
            <a:xfrm>
              <a:off x="1071538" y="285728"/>
              <a:ext cx="7315200" cy="443198"/>
            </a:xfrm>
            <a:prstGeom prst="rect">
              <a:avLst/>
            </a:prstGeom>
            <a:noFill/>
            <a:ln w="9525">
              <a:noFill/>
              <a:miter lim="800000"/>
              <a:headEnd/>
              <a:tailEnd/>
            </a:ln>
          </p:spPr>
          <p:txBody>
            <a:bodyPr anchor="ctr">
              <a:spAutoFit/>
            </a:bodyPr>
            <a:lstStyle/>
            <a:p>
              <a:r>
                <a:rPr lang="zh-CN" altLang="en-US" dirty="0" smtClean="0">
                  <a:solidFill>
                    <a:srgbClr val="0000FF"/>
                  </a:solidFill>
                  <a:ea typeface="华文楷体" pitchFamily="2" charset="-122"/>
                  <a:cs typeface="Times New Roman" pitchFamily="18" charset="0"/>
                </a:rPr>
                <a:t>例题</a:t>
              </a:r>
              <a:r>
                <a:rPr lang="en-US" altLang="zh-CN" dirty="0" smtClean="0">
                  <a:solidFill>
                    <a:srgbClr val="0000FF"/>
                  </a:solidFill>
                  <a:ea typeface="华文楷体" pitchFamily="2" charset="-122"/>
                  <a:cs typeface="Times New Roman" pitchFamily="18" charset="0"/>
                </a:rPr>
                <a:t>1 </a:t>
              </a:r>
              <a:r>
                <a:rPr lang="zh-CN" altLang="en-US" dirty="0" smtClean="0">
                  <a:solidFill>
                    <a:schemeClr val="tx1"/>
                  </a:solidFill>
                  <a:ea typeface="华文楷体" pitchFamily="2" charset="-122"/>
                  <a:cs typeface="Times New Roman" pitchFamily="18" charset="0"/>
                </a:rPr>
                <a:t>已知</a:t>
              </a:r>
              <a:r>
                <a:rPr lang="zh-CN" altLang="en-US" dirty="0">
                  <a:solidFill>
                    <a:schemeClr val="tx1"/>
                  </a:solidFill>
                  <a:ea typeface="华文楷体" pitchFamily="2" charset="-122"/>
                  <a:cs typeface="Times New Roman" pitchFamily="18" charset="0"/>
                </a:rPr>
                <a:t>粒子在无限深势阱中运动，其波函数为  </a:t>
              </a:r>
            </a:p>
          </p:txBody>
        </p:sp>
        <p:sp>
          <p:nvSpPr>
            <p:cNvPr id="6" name="Rectangle 7"/>
            <p:cNvSpPr>
              <a:spLocks noChangeArrowheads="1"/>
            </p:cNvSpPr>
            <p:nvPr/>
          </p:nvSpPr>
          <p:spPr bwMode="auto">
            <a:xfrm>
              <a:off x="1928794" y="1500174"/>
              <a:ext cx="5084763" cy="443198"/>
            </a:xfrm>
            <a:prstGeom prst="rect">
              <a:avLst/>
            </a:prstGeom>
            <a:noFill/>
            <a:ln w="9525">
              <a:noFill/>
              <a:miter lim="800000"/>
              <a:headEnd/>
              <a:tailEnd/>
            </a:ln>
          </p:spPr>
          <p:txBody>
            <a:bodyPr anchor="ctr">
              <a:spAutoFit/>
            </a:bodyPr>
            <a:lstStyle/>
            <a:p>
              <a:r>
                <a:rPr lang="zh-CN" altLang="en-US" dirty="0">
                  <a:solidFill>
                    <a:schemeClr val="tx1"/>
                  </a:solidFill>
                  <a:ea typeface="华文楷体" pitchFamily="2" charset="-122"/>
                  <a:cs typeface="Times New Roman" pitchFamily="18" charset="0"/>
                </a:rPr>
                <a:t>求发现粒子的概率为最大的位置．</a:t>
              </a:r>
            </a:p>
          </p:txBody>
        </p:sp>
        <p:graphicFrame>
          <p:nvGraphicFramePr>
            <p:cNvPr id="22" name="Object 21"/>
            <p:cNvGraphicFramePr>
              <a:graphicFrameLocks noChangeAspect="1"/>
            </p:cNvGraphicFramePr>
            <p:nvPr/>
          </p:nvGraphicFramePr>
          <p:xfrm>
            <a:off x="2214546" y="642918"/>
            <a:ext cx="4041775" cy="875764"/>
          </p:xfrm>
          <a:graphic>
            <a:graphicData uri="http://schemas.openxmlformats.org/presentationml/2006/ole">
              <mc:AlternateContent xmlns:mc="http://schemas.openxmlformats.org/markup-compatibility/2006">
                <mc:Choice xmlns:v="urn:schemas-microsoft-com:vml" Requires="v">
                  <p:oleObj spid="_x0000_s144421" name="公式" r:id="rId5" imgW="2006280" imgH="444240" progId="Equation.3">
                    <p:embed/>
                  </p:oleObj>
                </mc:Choice>
                <mc:Fallback>
                  <p:oleObj name="公式" r:id="rId5" imgW="2006280" imgH="44424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4546" y="642918"/>
                          <a:ext cx="4041775" cy="875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24" name="Object 21"/>
          <p:cNvGraphicFramePr>
            <a:graphicFrameLocks noChangeAspect="1"/>
          </p:cNvGraphicFramePr>
          <p:nvPr/>
        </p:nvGraphicFramePr>
        <p:xfrm>
          <a:off x="1928794" y="2500306"/>
          <a:ext cx="2840037" cy="800100"/>
        </p:xfrm>
        <a:graphic>
          <a:graphicData uri="http://schemas.openxmlformats.org/presentationml/2006/ole">
            <mc:AlternateContent xmlns:mc="http://schemas.openxmlformats.org/markup-compatibility/2006">
              <mc:Choice xmlns:v="urn:schemas-microsoft-com:vml" Requires="v">
                <p:oleObj spid="_x0000_s144422" name="公式" r:id="rId7" imgW="1409400" imgH="406080" progId="Equation.3">
                  <p:embed/>
                </p:oleObj>
              </mc:Choice>
              <mc:Fallback>
                <p:oleObj name="公式" r:id="rId7" imgW="1409400" imgH="406080" progId="Equation.3">
                  <p:embed/>
                  <p:pic>
                    <p:nvPicPr>
                      <p:cNvPr id="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8794" y="2500306"/>
                        <a:ext cx="2840037" cy="800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5" name="Object 11"/>
          <p:cNvGraphicFramePr>
            <a:graphicFrameLocks noChangeAspect="1"/>
          </p:cNvGraphicFramePr>
          <p:nvPr/>
        </p:nvGraphicFramePr>
        <p:xfrm>
          <a:off x="3097213" y="3251200"/>
          <a:ext cx="2098675" cy="801688"/>
        </p:xfrm>
        <a:graphic>
          <a:graphicData uri="http://schemas.openxmlformats.org/presentationml/2006/ole">
            <mc:AlternateContent xmlns:mc="http://schemas.openxmlformats.org/markup-compatibility/2006">
              <mc:Choice xmlns:v="urn:schemas-microsoft-com:vml" Requires="v">
                <p:oleObj spid="_x0000_s144423" name="公式" r:id="rId9" imgW="1041120" imgH="406080" progId="Equation.3">
                  <p:embed/>
                </p:oleObj>
              </mc:Choice>
              <mc:Fallback>
                <p:oleObj name="公式" r:id="rId9" imgW="1041120" imgH="406080" progId="Equation.3">
                  <p:embed/>
                  <p:pic>
                    <p:nvPicPr>
                      <p:cNvPr id="0" name="Picture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97213" y="3251200"/>
                        <a:ext cx="2098675"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6" name="Object 12"/>
          <p:cNvGraphicFramePr>
            <a:graphicFrameLocks noChangeAspect="1"/>
          </p:cNvGraphicFramePr>
          <p:nvPr/>
        </p:nvGraphicFramePr>
        <p:xfrm>
          <a:off x="5572132" y="3214686"/>
          <a:ext cx="2278063" cy="801688"/>
        </p:xfrm>
        <a:graphic>
          <a:graphicData uri="http://schemas.openxmlformats.org/presentationml/2006/ole">
            <mc:AlternateContent xmlns:mc="http://schemas.openxmlformats.org/markup-compatibility/2006">
              <mc:Choice xmlns:v="urn:schemas-microsoft-com:vml" Requires="v">
                <p:oleObj spid="_x0000_s144424" name="公式" r:id="rId11" imgW="1130040" imgH="406080" progId="Equation.3">
                  <p:embed/>
                </p:oleObj>
              </mc:Choice>
              <mc:Fallback>
                <p:oleObj name="公式" r:id="rId11" imgW="1130040" imgH="406080" progId="Equation.3">
                  <p:embed/>
                  <p:pic>
                    <p:nvPicPr>
                      <p:cNvPr id="0" name="Picture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72132" y="3214686"/>
                        <a:ext cx="2278063"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7" name="Object 13"/>
          <p:cNvGraphicFramePr>
            <a:graphicFrameLocks noChangeAspect="1"/>
          </p:cNvGraphicFramePr>
          <p:nvPr/>
        </p:nvGraphicFramePr>
        <p:xfrm>
          <a:off x="2357422" y="5143512"/>
          <a:ext cx="1177925" cy="801687"/>
        </p:xfrm>
        <a:graphic>
          <a:graphicData uri="http://schemas.openxmlformats.org/presentationml/2006/ole">
            <mc:AlternateContent xmlns:mc="http://schemas.openxmlformats.org/markup-compatibility/2006">
              <mc:Choice xmlns:v="urn:schemas-microsoft-com:vml" Requires="v">
                <p:oleObj spid="_x0000_s144425" name="公式" r:id="rId13" imgW="583920" imgH="406080" progId="Equation.3">
                  <p:embed/>
                </p:oleObj>
              </mc:Choice>
              <mc:Fallback>
                <p:oleObj name="公式" r:id="rId13" imgW="583920" imgH="406080" progId="Equation.3">
                  <p:embed/>
                  <p:pic>
                    <p:nvPicPr>
                      <p:cNvPr id="0" name="Picture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57422" y="5143512"/>
                        <a:ext cx="1177925" cy="80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44398" name="Object 14"/>
          <p:cNvGraphicFramePr>
            <a:graphicFrameLocks noChangeAspect="1"/>
          </p:cNvGraphicFramePr>
          <p:nvPr/>
        </p:nvGraphicFramePr>
        <p:xfrm>
          <a:off x="4286248" y="5143512"/>
          <a:ext cx="1100137" cy="801688"/>
        </p:xfrm>
        <a:graphic>
          <a:graphicData uri="http://schemas.openxmlformats.org/presentationml/2006/ole">
            <mc:AlternateContent xmlns:mc="http://schemas.openxmlformats.org/markup-compatibility/2006">
              <mc:Choice xmlns:v="urn:schemas-microsoft-com:vml" Requires="v">
                <p:oleObj spid="_x0000_s144426" name="公式" r:id="rId15" imgW="545760" imgH="406080" progId="Equation.3">
                  <p:embed/>
                </p:oleObj>
              </mc:Choice>
              <mc:Fallback>
                <p:oleObj name="公式" r:id="rId15" imgW="545760" imgH="406080" progId="Equation.3">
                  <p:embed/>
                  <p:pic>
                    <p:nvPicPr>
                      <p:cNvPr id="0" name="Picture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6248" y="5143512"/>
                        <a:ext cx="1100137" cy="80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ipe(left)">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95"/>
                                        </p:tgtEl>
                                        <p:attrNameLst>
                                          <p:attrName>style.visibility</p:attrName>
                                        </p:attrNameLst>
                                      </p:cBhvr>
                                      <p:to>
                                        <p:strVal val="visible"/>
                                      </p:to>
                                    </p:set>
                                    <p:animEffect transition="in" filter="wipe(left)">
                                      <p:cBhvr>
                                        <p:cTn id="22" dur="500"/>
                                        <p:tgtEl>
                                          <p:spTgt spid="14439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396"/>
                                        </p:tgtEl>
                                        <p:attrNameLst>
                                          <p:attrName>style.visibility</p:attrName>
                                        </p:attrNameLst>
                                      </p:cBhvr>
                                      <p:to>
                                        <p:strVal val="visible"/>
                                      </p:to>
                                    </p:set>
                                    <p:animEffect transition="in" filter="wipe(left)">
                                      <p:cBhvr>
                                        <p:cTn id="27" dur="500"/>
                                        <p:tgtEl>
                                          <p:spTgt spid="14439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lef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97"/>
                                        </p:tgtEl>
                                        <p:attrNameLst>
                                          <p:attrName>style.visibility</p:attrName>
                                        </p:attrNameLst>
                                      </p:cBhvr>
                                      <p:to>
                                        <p:strVal val="visible"/>
                                      </p:to>
                                    </p:set>
                                    <p:animEffect transition="in" filter="wipe(left)">
                                      <p:cBhvr>
                                        <p:cTn id="37" dur="500"/>
                                        <p:tgtEl>
                                          <p:spTgt spid="14439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8"/>
                                        </p:tgtEl>
                                        <p:attrNameLst>
                                          <p:attrName>style.visibility</p:attrName>
                                        </p:attrNameLst>
                                      </p:cBhvr>
                                      <p:to>
                                        <p:strVal val="visible"/>
                                      </p:to>
                                    </p:set>
                                    <p:animEffect transition="in" filter="wipe(left)">
                                      <p:cBhvr>
                                        <p:cTn id="42" dur="500"/>
                                        <p:tgtEl>
                                          <p:spTgt spid="1443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p:cNvGrpSpPr>
            <a:grpSpLocks/>
          </p:cNvGrpSpPr>
          <p:nvPr/>
        </p:nvGrpSpPr>
        <p:grpSpPr bwMode="auto">
          <a:xfrm>
            <a:off x="925240" y="404664"/>
            <a:ext cx="2374900" cy="1079500"/>
            <a:chOff x="314" y="119"/>
            <a:chExt cx="826" cy="457"/>
          </a:xfrm>
        </p:grpSpPr>
        <p:sp>
          <p:nvSpPr>
            <p:cNvPr id="4" name="Oval 20"/>
            <p:cNvSpPr>
              <a:spLocks noChangeArrowheads="1"/>
            </p:cNvSpPr>
            <p:nvPr/>
          </p:nvSpPr>
          <p:spPr bwMode="auto">
            <a:xfrm>
              <a:off x="365" y="119"/>
              <a:ext cx="685" cy="457"/>
            </a:xfrm>
            <a:prstGeom prst="ellipse">
              <a:avLst/>
            </a:prstGeom>
            <a:solidFill>
              <a:srgbClr val="92D05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5" name="Rectangle 21"/>
            <p:cNvSpPr>
              <a:spLocks noChangeArrowheads="1"/>
            </p:cNvSpPr>
            <p:nvPr/>
          </p:nvSpPr>
          <p:spPr bwMode="auto">
            <a:xfrm>
              <a:off x="314" y="245"/>
              <a:ext cx="826" cy="206"/>
            </a:xfrm>
            <a:prstGeom prst="rect">
              <a:avLst/>
            </a:prstGeom>
            <a:solidFill>
              <a:schemeClr val="bg1"/>
            </a:solidFill>
            <a:ln w="9525">
              <a:solidFill>
                <a:schemeClr val="bg1"/>
              </a:solidFill>
              <a:miter lim="800000"/>
              <a:headEnd/>
              <a:tailEnd/>
            </a:ln>
          </p:spPr>
          <p:txBody>
            <a:bodyPr wrap="none" anchor="ctr"/>
            <a:lstStyle/>
            <a:p>
              <a:pPr eaLnBrk="1" hangingPunct="1">
                <a:lnSpc>
                  <a:spcPct val="95000"/>
                </a:lnSpc>
                <a:buClr>
                  <a:srgbClr val="000000"/>
                </a:buClr>
                <a:buSzPct val="100000"/>
                <a:buFont typeface="Times New Roman" panose="02020603050405020304" pitchFamily="18" charset="0"/>
                <a:buNone/>
              </a:pPr>
              <a:endParaRPr kumimoji="1" lang="zh-CN" altLang="en-US" sz="3200">
                <a:solidFill>
                  <a:schemeClr val="tx1"/>
                </a:solidFill>
                <a:latin typeface="Arial" panose="020B0604020202020204" pitchFamily="34" charset="0"/>
                <a:ea typeface="华文楷体" panose="02010600040101010101" pitchFamily="2" charset="-122"/>
                <a:cs typeface="Times New Roman" panose="02020603050405020304" pitchFamily="18" charset="0"/>
              </a:endParaRPr>
            </a:p>
          </p:txBody>
        </p:sp>
        <p:sp>
          <p:nvSpPr>
            <p:cNvPr id="6" name="WordArt 22"/>
            <p:cNvSpPr>
              <a:spLocks noChangeArrowheads="1" noChangeShapeType="1" noTextEdit="1"/>
            </p:cNvSpPr>
            <p:nvPr/>
          </p:nvSpPr>
          <p:spPr bwMode="auto">
            <a:xfrm>
              <a:off x="435" y="287"/>
              <a:ext cx="517" cy="121"/>
            </a:xfrm>
            <a:prstGeom prst="rect">
              <a:avLst/>
            </a:prstGeom>
          </p:spPr>
          <p:txBody>
            <a:bodyPr wrap="none" fromWordArt="1">
              <a:prstTxWarp prst="textPlain">
                <a:avLst>
                  <a:gd name="adj" fmla="val 50000"/>
                </a:avLst>
              </a:prstTxWarp>
            </a:bodyPr>
            <a:lstStyle/>
            <a:p>
              <a:pPr algn="ctr"/>
              <a:r>
                <a:rPr lang="zh-CN" altLang="en-US" sz="4000" kern="10">
                  <a:ln w="9525">
                    <a:solidFill>
                      <a:srgbClr val="CC0000"/>
                    </a:solidFill>
                    <a:round/>
                    <a:headEnd/>
                    <a:tailEnd/>
                  </a:ln>
                  <a:solidFill>
                    <a:srgbClr val="C00000"/>
                  </a:solidFill>
                  <a:latin typeface="华文楷体" panose="02010600040101010101" pitchFamily="2" charset="-122"/>
                  <a:ea typeface="华文楷体" panose="02010600040101010101" pitchFamily="2" charset="-122"/>
                </a:rPr>
                <a:t>预习思考</a:t>
              </a:r>
            </a:p>
          </p:txBody>
        </p:sp>
      </p:grpSp>
      <p:sp>
        <p:nvSpPr>
          <p:cNvPr id="2" name="矩形 1"/>
          <p:cNvSpPr/>
          <p:nvPr/>
        </p:nvSpPr>
        <p:spPr>
          <a:xfrm>
            <a:off x="611560" y="1700808"/>
            <a:ext cx="8064896"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1</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氢原子中电子的波函数由什么决定的？如何得来的？</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8" name="矩形 7"/>
          <p:cNvSpPr/>
          <p:nvPr/>
        </p:nvSpPr>
        <p:spPr>
          <a:xfrm>
            <a:off x="611560" y="2812539"/>
            <a:ext cx="5760640" cy="583108"/>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2</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氢原子有哪些量子特性？</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9" name="矩形 8"/>
          <p:cNvSpPr/>
          <p:nvPr/>
        </p:nvSpPr>
        <p:spPr>
          <a:xfrm>
            <a:off x="612818" y="3861048"/>
            <a:ext cx="7559581"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3</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氢原子角动量的量子化特性可以用实验验证吗？</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
        <p:nvSpPr>
          <p:cNvPr id="10" name="矩形 9"/>
          <p:cNvSpPr/>
          <p:nvPr/>
        </p:nvSpPr>
        <p:spPr>
          <a:xfrm>
            <a:off x="621949" y="4909556"/>
            <a:ext cx="7632848" cy="646331"/>
          </a:xfrm>
          <a:prstGeom prst="rect">
            <a:avLst/>
          </a:prstGeom>
        </p:spPr>
        <p:txBody>
          <a:bodyPr wrap="square">
            <a:spAutoFit/>
          </a:bodyPr>
          <a:lstStyle/>
          <a:p>
            <a:pPr indent="304800" algn="just">
              <a:lnSpc>
                <a:spcPct val="150000"/>
              </a:lnSpc>
              <a:spcAft>
                <a:spcPts val="0"/>
              </a:spcAft>
            </a:pPr>
            <a:r>
              <a:rPr lang="en-US" altLang="zh-CN" kern="100" dirty="0" smtClean="0">
                <a:solidFill>
                  <a:schemeClr val="tx1"/>
                </a:solidFill>
                <a:ea typeface="楷体" panose="02010609060101010101" pitchFamily="49" charset="-122"/>
                <a:cs typeface="Times New Roman" panose="02020603050405020304" pitchFamily="18" charset="0"/>
              </a:rPr>
              <a:t>4</a:t>
            </a:r>
            <a:r>
              <a:rPr lang="zh-CN" altLang="zh-CN"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a:t>
            </a:r>
            <a:r>
              <a:rPr lang="zh-CN" altLang="en-US" kern="100" dirty="0" smtClean="0">
                <a:solidFill>
                  <a:schemeClr val="tx1"/>
                </a:solidFill>
                <a:latin typeface="Calibri" panose="020F0502020204030204" pitchFamily="34" charset="0"/>
                <a:ea typeface="楷体" panose="02010609060101010101" pitchFamily="49" charset="-122"/>
                <a:cs typeface="Times New Roman" panose="02020603050405020304" pitchFamily="18" charset="0"/>
              </a:rPr>
              <a:t>原子中的电子是按照什么规则分布的？</a:t>
            </a:r>
            <a:endParaRPr lang="en-US" altLang="zh-CN" kern="100" dirty="0">
              <a:solidFill>
                <a:schemeClr val="tx1"/>
              </a:solidFill>
              <a:latin typeface="Calibri" panose="020F0502020204030204" pitchFamily="34"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431358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0" y="0"/>
            <a:ext cx="1588"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69635" name="Text Box 3"/>
          <p:cNvSpPr txBox="1">
            <a:spLocks noChangeArrowheads="1"/>
          </p:cNvSpPr>
          <p:nvPr/>
        </p:nvSpPr>
        <p:spPr bwMode="auto">
          <a:xfrm>
            <a:off x="611188" y="1144588"/>
            <a:ext cx="24384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波函数</a:t>
            </a:r>
          </a:p>
        </p:txBody>
      </p:sp>
      <p:graphicFrame>
        <p:nvGraphicFramePr>
          <p:cNvPr id="69636" name="Object 4"/>
          <p:cNvGraphicFramePr>
            <a:graphicFrameLocks noChangeAspect="1"/>
          </p:cNvGraphicFramePr>
          <p:nvPr>
            <p:extLst>
              <p:ext uri="{D42A27DB-BD31-4B8C-83A1-F6EECF244321}">
                <p14:modId xmlns:p14="http://schemas.microsoft.com/office/powerpoint/2010/main" val="2482129668"/>
              </p:ext>
            </p:extLst>
          </p:nvPr>
        </p:nvGraphicFramePr>
        <p:xfrm>
          <a:off x="766763" y="3717032"/>
          <a:ext cx="3712765" cy="844550"/>
        </p:xfrm>
        <a:graphic>
          <a:graphicData uri="http://schemas.openxmlformats.org/presentationml/2006/ole">
            <mc:AlternateContent xmlns:mc="http://schemas.openxmlformats.org/markup-compatibility/2006">
              <mc:Choice xmlns:v="urn:schemas-microsoft-com:vml" Requires="v">
                <p:oleObj spid="_x0000_s69701" name="公式" r:id="rId4" imgW="1892160" imgH="431640" progId="Equation.3">
                  <p:embed/>
                </p:oleObj>
              </mc:Choice>
              <mc:Fallback>
                <p:oleObj name="公式" r:id="rId4" imgW="1892160" imgH="431640" progId="Equation.3">
                  <p:embed/>
                  <p:pic>
                    <p:nvPicPr>
                      <p:cNvPr id="0" name="Picture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763" y="3717032"/>
                        <a:ext cx="3712765"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3984747229"/>
              </p:ext>
            </p:extLst>
          </p:nvPr>
        </p:nvGraphicFramePr>
        <p:xfrm>
          <a:off x="800100" y="1651000"/>
          <a:ext cx="6604000" cy="431800"/>
        </p:xfrm>
        <a:graphic>
          <a:graphicData uri="http://schemas.openxmlformats.org/presentationml/2006/ole">
            <mc:AlternateContent xmlns:mc="http://schemas.openxmlformats.org/markup-compatibility/2006">
              <mc:Choice xmlns:v="urn:schemas-microsoft-com:vml" Requires="v">
                <p:oleObj spid="_x0000_s69702" name="公式" r:id="rId6" imgW="3060360" imgH="215640" progId="Equation.3">
                  <p:embed/>
                </p:oleObj>
              </mc:Choice>
              <mc:Fallback>
                <p:oleObj name="公式" r:id="rId6" imgW="3060360" imgH="215640" progId="Equation.3">
                  <p:embed/>
                  <p:pic>
                    <p:nvPicPr>
                      <p:cNvPr id="0" name="Picture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0100" y="1651000"/>
                        <a:ext cx="660400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9638" name="Group 6"/>
          <p:cNvGrpSpPr>
            <a:grpSpLocks/>
          </p:cNvGrpSpPr>
          <p:nvPr/>
        </p:nvGrpSpPr>
        <p:grpSpPr bwMode="auto">
          <a:xfrm>
            <a:off x="762000" y="2152650"/>
            <a:ext cx="7315200" cy="1301750"/>
            <a:chOff x="144" y="864"/>
            <a:chExt cx="5664" cy="820"/>
          </a:xfrm>
        </p:grpSpPr>
        <p:sp>
          <p:nvSpPr>
            <p:cNvPr id="69639" name="Text Box 7"/>
            <p:cNvSpPr txBox="1">
              <a:spLocks noChangeArrowheads="1"/>
            </p:cNvSpPr>
            <p:nvPr/>
          </p:nvSpPr>
          <p:spPr bwMode="auto">
            <a:xfrm>
              <a:off x="144" y="864"/>
              <a:ext cx="5664" cy="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rgbClr val="0000FF"/>
                  </a:solidFill>
                  <a:ea typeface="华文楷体" panose="02010600040101010101" pitchFamily="2" charset="-122"/>
                </a:rPr>
                <a:t>2</a:t>
              </a:r>
              <a:r>
                <a:rPr kumimoji="1" lang="zh-CN" altLang="en-US">
                  <a:solidFill>
                    <a:srgbClr val="0000FF"/>
                  </a:solidFill>
                  <a:ea typeface="华文楷体" panose="02010600040101010101" pitchFamily="2" charset="-122"/>
                </a:rPr>
                <a:t>、波函数的物理意义</a:t>
              </a:r>
            </a:p>
            <a:p>
              <a:pPr hangingPunct="1">
                <a:lnSpc>
                  <a:spcPct val="60000"/>
                </a:lnSpc>
                <a:spcBef>
                  <a:spcPct val="50000"/>
                </a:spcBef>
                <a:buClrTx/>
                <a:buSzTx/>
                <a:buFontTx/>
                <a:buNone/>
              </a:pPr>
              <a:r>
                <a:rPr kumimoji="1" lang="zh-CN" altLang="en-US">
                  <a:solidFill>
                    <a:srgbClr val="0000FF"/>
                  </a:solidFill>
                  <a:ea typeface="华文楷体" panose="02010600040101010101" pitchFamily="2" charset="-122"/>
                </a:rPr>
                <a:t>                表示</a:t>
              </a:r>
              <a:r>
                <a:rPr kumimoji="1" lang="en-US" altLang="zh-CN">
                  <a:solidFill>
                    <a:srgbClr val="0000FF"/>
                  </a:solidFill>
                  <a:ea typeface="华文楷体" panose="02010600040101010101" pitchFamily="2" charset="-122"/>
                </a:rPr>
                <a:t>t </a:t>
              </a:r>
              <a:r>
                <a:rPr kumimoji="1" lang="zh-CN" altLang="en-US">
                  <a:solidFill>
                    <a:srgbClr val="0000FF"/>
                  </a:solidFill>
                  <a:ea typeface="华文楷体" panose="02010600040101010101" pitchFamily="2" charset="-122"/>
                </a:rPr>
                <a:t>时刻，粒子在空间</a:t>
              </a:r>
              <a:r>
                <a:rPr kumimoji="1" lang="en-US" altLang="zh-CN" i="1">
                  <a:solidFill>
                    <a:srgbClr val="0000FF"/>
                  </a:solidFill>
                  <a:ea typeface="华文楷体" panose="02010600040101010101" pitchFamily="2" charset="-122"/>
                </a:rPr>
                <a:t>x</a:t>
              </a:r>
              <a:r>
                <a:rPr kumimoji="1" lang="en-US" altLang="zh-CN">
                  <a:solidFill>
                    <a:srgbClr val="0000FF"/>
                  </a:solidFill>
                  <a:ea typeface="华文楷体" panose="02010600040101010101" pitchFamily="2" charset="-122"/>
                </a:rPr>
                <a:t> </a:t>
              </a:r>
              <a:r>
                <a:rPr kumimoji="1" lang="zh-CN" altLang="en-US">
                  <a:solidFill>
                    <a:srgbClr val="0000FF"/>
                  </a:solidFill>
                  <a:ea typeface="华文楷体" panose="02010600040101010101" pitchFamily="2" charset="-122"/>
                </a:rPr>
                <a:t>处的单位体积</a:t>
              </a:r>
            </a:p>
            <a:p>
              <a:pPr hangingPunct="1">
                <a:lnSpc>
                  <a:spcPct val="60000"/>
                </a:lnSpc>
                <a:spcBef>
                  <a:spcPct val="50000"/>
                </a:spcBef>
                <a:buClrTx/>
                <a:buSzTx/>
                <a:buFontTx/>
                <a:buNone/>
              </a:pPr>
              <a:r>
                <a:rPr kumimoji="1" lang="zh-CN" altLang="en-US">
                  <a:solidFill>
                    <a:srgbClr val="0000FF"/>
                  </a:solidFill>
                  <a:ea typeface="华文楷体" panose="02010600040101010101" pitchFamily="2" charset="-122"/>
                </a:rPr>
                <a:t>        内出现的概率。</a:t>
              </a:r>
            </a:p>
          </p:txBody>
        </p:sp>
        <p:graphicFrame>
          <p:nvGraphicFramePr>
            <p:cNvPr id="69640" name="Object 8"/>
            <p:cNvGraphicFramePr>
              <a:graphicFrameLocks noChangeAspect="1"/>
            </p:cNvGraphicFramePr>
            <p:nvPr/>
          </p:nvGraphicFramePr>
          <p:xfrm>
            <a:off x="575" y="1111"/>
            <a:ext cx="433" cy="321"/>
          </p:xfrm>
          <a:graphic>
            <a:graphicData uri="http://schemas.openxmlformats.org/presentationml/2006/ole">
              <mc:AlternateContent xmlns:mc="http://schemas.openxmlformats.org/markup-compatibility/2006">
                <mc:Choice xmlns:v="urn:schemas-microsoft-com:vml" Requires="v">
                  <p:oleObj spid="_x0000_s69703" name="公式" r:id="rId8" imgW="266353" imgH="266353" progId="Equation.3">
                    <p:embed/>
                  </p:oleObj>
                </mc:Choice>
                <mc:Fallback>
                  <p:oleObj name="公式" r:id="rId8" imgW="266353" imgH="266353" progId="Equation.3">
                    <p:embed/>
                    <p:pic>
                      <p:nvPicPr>
                        <p:cNvPr id="0" name="Picture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 y="1111"/>
                          <a:ext cx="433" cy="3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9641" name="Object 9"/>
          <p:cNvGraphicFramePr>
            <a:graphicFrameLocks noChangeAspect="1"/>
          </p:cNvGraphicFramePr>
          <p:nvPr>
            <p:extLst>
              <p:ext uri="{D42A27DB-BD31-4B8C-83A1-F6EECF244321}">
                <p14:modId xmlns:p14="http://schemas.microsoft.com/office/powerpoint/2010/main" val="735562505"/>
              </p:ext>
            </p:extLst>
          </p:nvPr>
        </p:nvGraphicFramePr>
        <p:xfrm>
          <a:off x="752475" y="4714875"/>
          <a:ext cx="4681538" cy="603250"/>
        </p:xfrm>
        <a:graphic>
          <a:graphicData uri="http://schemas.openxmlformats.org/presentationml/2006/ole">
            <mc:AlternateContent xmlns:mc="http://schemas.openxmlformats.org/markup-compatibility/2006">
              <mc:Choice xmlns:v="urn:schemas-microsoft-com:vml" Requires="v">
                <p:oleObj spid="_x0000_s69704" name="公式" r:id="rId10" imgW="2133360" imgH="304560" progId="Equation.3">
                  <p:embed/>
                </p:oleObj>
              </mc:Choice>
              <mc:Fallback>
                <p:oleObj name="公式" r:id="rId10" imgW="2133360" imgH="304560" progId="Equation.3">
                  <p:embed/>
                  <p:pic>
                    <p:nvPicPr>
                      <p:cNvPr id="0" name="Picture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2475" y="4714875"/>
                        <a:ext cx="4681538"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组合 44"/>
          <p:cNvGrpSpPr>
            <a:grpSpLocks/>
          </p:cNvGrpSpPr>
          <p:nvPr/>
        </p:nvGrpSpPr>
        <p:grpSpPr bwMode="auto">
          <a:xfrm>
            <a:off x="3132138" y="260350"/>
            <a:ext cx="2428875" cy="792163"/>
            <a:chOff x="2500298" y="0"/>
            <a:chExt cx="4032250" cy="792163"/>
          </a:xfrm>
        </p:grpSpPr>
        <p:grpSp>
          <p:nvGrpSpPr>
            <p:cNvPr id="69646" name="Group 166"/>
            <p:cNvGrpSpPr>
              <a:grpSpLocks/>
            </p:cNvGrpSpPr>
            <p:nvPr/>
          </p:nvGrpSpPr>
          <p:grpSpPr bwMode="auto">
            <a:xfrm>
              <a:off x="2500298" y="0"/>
              <a:ext cx="4032250" cy="792163"/>
              <a:chOff x="3696" y="1348"/>
              <a:chExt cx="1363" cy="1800"/>
            </a:xfrm>
          </p:grpSpPr>
          <p:sp>
            <p:nvSpPr>
              <p:cNvPr id="69647" name="AutoShape 167"/>
              <p:cNvSpPr>
                <a:spLocks noChangeArrowheads="1"/>
              </p:cNvSpPr>
              <p:nvPr/>
            </p:nvSpPr>
            <p:spPr bwMode="gray">
              <a:xfrm>
                <a:off x="3696" y="1348"/>
                <a:ext cx="1363" cy="1800"/>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69648" name="AutoShape 168"/>
              <p:cNvSpPr>
                <a:spLocks noChangeArrowheads="1"/>
              </p:cNvSpPr>
              <p:nvPr/>
            </p:nvSpPr>
            <p:spPr bwMode="gray">
              <a:xfrm>
                <a:off x="3717" y="1353"/>
                <a:ext cx="1322" cy="1766"/>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69649" name="AutoShape 169"/>
              <p:cNvSpPr>
                <a:spLocks noChangeArrowheads="1"/>
              </p:cNvSpPr>
              <p:nvPr/>
            </p:nvSpPr>
            <p:spPr bwMode="gray">
              <a:xfrm>
                <a:off x="3728" y="2653"/>
                <a:ext cx="1304" cy="447"/>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sp>
            <p:nvSpPr>
              <p:cNvPr id="69650" name="AutoShape 170"/>
              <p:cNvSpPr>
                <a:spLocks noChangeArrowheads="1"/>
              </p:cNvSpPr>
              <p:nvPr/>
            </p:nvSpPr>
            <p:spPr bwMode="gray">
              <a:xfrm>
                <a:off x="3728" y="1367"/>
                <a:ext cx="1304" cy="446"/>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defTabSz="912813">
                  <a:defRPr>
                    <a:solidFill>
                      <a:srgbClr val="000000"/>
                    </a:solidFill>
                    <a:latin typeface="Times New Roman" pitchFamily="18" charset="0"/>
                    <a:ea typeface="宋体" pitchFamily="2" charset="-122"/>
                  </a:defRPr>
                </a:lvl1pPr>
                <a:lvl2pPr defTabSz="912813">
                  <a:defRPr>
                    <a:solidFill>
                      <a:srgbClr val="000000"/>
                    </a:solidFill>
                    <a:latin typeface="Times New Roman" pitchFamily="18" charset="0"/>
                    <a:ea typeface="宋体" pitchFamily="2" charset="-122"/>
                  </a:defRPr>
                </a:lvl2pPr>
                <a:lvl3pPr defTabSz="912813">
                  <a:defRPr>
                    <a:solidFill>
                      <a:srgbClr val="000000"/>
                    </a:solidFill>
                    <a:latin typeface="Times New Roman" pitchFamily="18" charset="0"/>
                    <a:ea typeface="宋体" pitchFamily="2" charset="-122"/>
                  </a:defRPr>
                </a:lvl3pPr>
                <a:lvl4pPr defTabSz="912813">
                  <a:defRPr>
                    <a:solidFill>
                      <a:srgbClr val="000000"/>
                    </a:solidFill>
                    <a:latin typeface="Times New Roman" pitchFamily="18" charset="0"/>
                    <a:ea typeface="宋体" pitchFamily="2" charset="-122"/>
                  </a:defRPr>
                </a:lvl4pPr>
                <a:lvl5pPr defTabSz="912813">
                  <a:defRPr>
                    <a:solidFill>
                      <a:srgbClr val="000000"/>
                    </a:solidFill>
                    <a:latin typeface="Times New Roman" pitchFamily="18" charset="0"/>
                    <a:ea typeface="宋体" pitchFamily="2" charset="-122"/>
                  </a:defRPr>
                </a:lvl5pPr>
                <a:lvl6pPr marL="25146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6pPr>
                <a:lvl7pPr marL="29718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7pPr>
                <a:lvl8pPr marL="34290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8pPr>
                <a:lvl9pPr marL="3886200" indent="-228600" defTabSz="912813"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pitchFamily="2" charset="-122"/>
                  </a:defRPr>
                </a:lvl9pPr>
              </a:lstStyle>
              <a:p>
                <a:pPr hangingPunct="1">
                  <a:lnSpc>
                    <a:spcPct val="100000"/>
                  </a:lnSpc>
                  <a:buClrTx/>
                  <a:buSzTx/>
                  <a:buFontTx/>
                  <a:buNone/>
                </a:pPr>
                <a:endParaRPr lang="zh-CN" altLang="en-US" sz="2800">
                  <a:solidFill>
                    <a:schemeClr val="tx1"/>
                  </a:solidFill>
                  <a:latin typeface="华文楷体" panose="02010600040101010101" pitchFamily="2" charset="-122"/>
                  <a:ea typeface="华文楷体" panose="02010600040101010101" pitchFamily="2" charset="-122"/>
                </a:endParaRPr>
              </a:p>
            </p:txBody>
          </p:sp>
        </p:grpSp>
        <p:sp>
          <p:nvSpPr>
            <p:cNvPr id="139268" name="Text Box 4"/>
            <p:cNvSpPr txBox="1">
              <a:spLocks noChangeArrowheads="1"/>
            </p:cNvSpPr>
            <p:nvPr/>
          </p:nvSpPr>
          <p:spPr bwMode="auto">
            <a:xfrm>
              <a:off x="3127537" y="123825"/>
              <a:ext cx="2812032" cy="519113"/>
            </a:xfrm>
            <a:prstGeom prst="rect">
              <a:avLst/>
            </a:prstGeom>
            <a:noFill/>
            <a:ln w="28575">
              <a:noFill/>
              <a:miter lim="800000"/>
              <a:headEnd type="none" w="sm" len="sm"/>
              <a:tailEnd type="none" w="sm" len="sm"/>
            </a:ln>
            <a:effectLst/>
          </p:spPr>
          <p:txBody>
            <a:bodyPr>
              <a:spAutoFit/>
            </a:bodyPr>
            <a:lstStyle/>
            <a:p>
              <a:pPr algn="ctr" defTabSz="914400" eaLnBrk="0">
                <a:lnSpc>
                  <a:spcPct val="100000"/>
                </a:lnSpc>
                <a:spcBef>
                  <a:spcPct val="50000"/>
                </a:spcBef>
                <a:buClrTx/>
                <a:buSzTx/>
                <a:buFontTx/>
                <a:buNone/>
                <a:defRPr/>
              </a:pPr>
              <a:r>
                <a:rPr lang="zh-CN" altLang="en-US" sz="2800" dirty="0">
                  <a:solidFill>
                    <a:schemeClr val="tx1"/>
                  </a:solidFill>
                  <a:effectLst>
                    <a:outerShdw blurRad="38100" dist="38100" dir="2700000" algn="tl">
                      <a:srgbClr val="C0C0C0"/>
                    </a:outerShdw>
                  </a:effectLst>
                  <a:latin typeface="华文楷体" panose="02010600040101010101" pitchFamily="2" charset="-122"/>
                  <a:ea typeface="华文楷体" panose="02010600040101010101" pitchFamily="2" charset="-122"/>
                </a:rPr>
                <a:t>小   结</a:t>
              </a:r>
            </a:p>
          </p:txBody>
        </p:sp>
      </p:gr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285750" y="1176745"/>
            <a:ext cx="871378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en-US" altLang="zh-CN">
                <a:solidFill>
                  <a:schemeClr val="tx1"/>
                </a:solidFill>
                <a:ea typeface="华文楷体" panose="02010600040101010101" pitchFamily="2" charset="-122"/>
              </a:rPr>
              <a:t>         1927</a:t>
            </a:r>
            <a:r>
              <a:rPr kumimoji="1" lang="zh-CN" altLang="en-US">
                <a:solidFill>
                  <a:schemeClr val="tx1"/>
                </a:solidFill>
                <a:ea typeface="华文楷体" panose="02010600040101010101" pitchFamily="2" charset="-122"/>
              </a:rPr>
              <a:t>年，海森堡提出了</a:t>
            </a:r>
            <a:r>
              <a:rPr kumimoji="1" lang="zh-CN" altLang="en-US">
                <a:solidFill>
                  <a:srgbClr val="0000FF"/>
                </a:solidFill>
                <a:ea typeface="华文楷体" panose="02010600040101010101" pitchFamily="2" charset="-122"/>
              </a:rPr>
              <a:t>不确定关系</a:t>
            </a:r>
            <a:r>
              <a:rPr kumimoji="1" lang="zh-CN" altLang="en-US">
                <a:solidFill>
                  <a:schemeClr val="tx1"/>
                </a:solidFill>
                <a:ea typeface="华文楷体" panose="02010600040101010101" pitchFamily="2" charset="-122"/>
              </a:rPr>
              <a:t>，</a:t>
            </a:r>
            <a:r>
              <a:rPr kumimoji="1" lang="zh-CN" altLang="en-US">
                <a:solidFill>
                  <a:srgbClr val="000000"/>
                </a:solidFill>
                <a:ea typeface="华文楷体" panose="02010600040101010101" pitchFamily="2" charset="-122"/>
              </a:rPr>
              <a:t>它反映了</a:t>
            </a:r>
            <a:r>
              <a:rPr kumimoji="1" lang="zh-CN" altLang="en-US">
                <a:solidFill>
                  <a:srgbClr val="0000FF"/>
                </a:solidFill>
                <a:ea typeface="华文楷体" panose="02010600040101010101" pitchFamily="2" charset="-122"/>
              </a:rPr>
              <a:t>微观粒子运动</a:t>
            </a:r>
            <a:r>
              <a:rPr kumimoji="1" lang="zh-CN" altLang="en-US">
                <a:solidFill>
                  <a:srgbClr val="000000"/>
                </a:solidFill>
                <a:ea typeface="华文楷体" panose="02010600040101010101" pitchFamily="2" charset="-122"/>
              </a:rPr>
              <a:t>的基本规律</a:t>
            </a:r>
            <a:r>
              <a:rPr kumimoji="1" lang="zh-CN" altLang="en-US">
                <a:solidFill>
                  <a:schemeClr val="tx1"/>
                </a:solidFill>
                <a:ea typeface="华文楷体" panose="02010600040101010101" pitchFamily="2" charset="-122"/>
              </a:rPr>
              <a:t>，</a:t>
            </a:r>
            <a:r>
              <a:rPr lang="zh-CN" altLang="en-US">
                <a:solidFill>
                  <a:schemeClr val="tx1"/>
                </a:solidFill>
                <a:ea typeface="华文楷体" panose="02010600040101010101" pitchFamily="2" charset="-122"/>
              </a:rPr>
              <a:t>是微观粒子具有波粒二象性的反映，</a:t>
            </a:r>
            <a:r>
              <a:rPr kumimoji="1" lang="zh-CN" altLang="en-US">
                <a:solidFill>
                  <a:schemeClr val="tx1"/>
                </a:solidFill>
                <a:ea typeface="华文楷体" panose="02010600040101010101" pitchFamily="2" charset="-122"/>
              </a:rPr>
              <a:t>不是测量技术和主观能力的问题。</a:t>
            </a:r>
            <a:r>
              <a:rPr kumimoji="1" lang="zh-CN" altLang="en-US">
                <a:solidFill>
                  <a:srgbClr val="000000"/>
                </a:solidFill>
                <a:ea typeface="华文楷体" panose="02010600040101010101" pitchFamily="2" charset="-122"/>
              </a:rPr>
              <a:t>它包括多种表示形式</a:t>
            </a:r>
            <a:r>
              <a:rPr kumimoji="1" lang="zh-CN" altLang="en-US">
                <a:solidFill>
                  <a:schemeClr val="tx1"/>
                </a:solidFill>
                <a:ea typeface="华文楷体" panose="02010600040101010101" pitchFamily="2" charset="-122"/>
              </a:rPr>
              <a:t>。 </a:t>
            </a:r>
          </a:p>
        </p:txBody>
      </p:sp>
      <p:sp>
        <p:nvSpPr>
          <p:cNvPr id="96261" name="Text Box 5"/>
          <p:cNvSpPr txBox="1">
            <a:spLocks noChangeArrowheads="1"/>
          </p:cNvSpPr>
          <p:nvPr/>
        </p:nvSpPr>
        <p:spPr bwMode="auto">
          <a:xfrm>
            <a:off x="303316" y="760380"/>
            <a:ext cx="3352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三、 不确定关系</a:t>
            </a:r>
          </a:p>
        </p:txBody>
      </p:sp>
      <p:sp>
        <p:nvSpPr>
          <p:cNvPr id="96262" name="Rectangle 6"/>
          <p:cNvSpPr>
            <a:spLocks noChangeArrowheads="1"/>
          </p:cNvSpPr>
          <p:nvPr/>
        </p:nvSpPr>
        <p:spPr bwMode="auto">
          <a:xfrm>
            <a:off x="574675" y="2335709"/>
            <a:ext cx="3765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、位置－动量不确定关系 </a:t>
            </a:r>
          </a:p>
        </p:txBody>
      </p:sp>
      <p:grpSp>
        <p:nvGrpSpPr>
          <p:cNvPr id="96263" name="Group 7"/>
          <p:cNvGrpSpPr>
            <a:grpSpLocks/>
          </p:cNvGrpSpPr>
          <p:nvPr/>
        </p:nvGrpSpPr>
        <p:grpSpPr bwMode="auto">
          <a:xfrm>
            <a:off x="2519363" y="2840534"/>
            <a:ext cx="2305050" cy="836612"/>
            <a:chOff x="1519" y="1389"/>
            <a:chExt cx="1633" cy="573"/>
          </a:xfrm>
        </p:grpSpPr>
        <p:grpSp>
          <p:nvGrpSpPr>
            <p:cNvPr id="96264" name="Group 173"/>
            <p:cNvGrpSpPr>
              <a:grpSpLocks/>
            </p:cNvGrpSpPr>
            <p:nvPr/>
          </p:nvGrpSpPr>
          <p:grpSpPr bwMode="auto">
            <a:xfrm>
              <a:off x="1519" y="1389"/>
              <a:ext cx="1633" cy="546"/>
              <a:chOff x="483" y="3113"/>
              <a:chExt cx="2177" cy="408"/>
            </a:xfrm>
          </p:grpSpPr>
          <p:sp>
            <p:nvSpPr>
              <p:cNvPr id="96265"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6266"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6267"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6268"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96269" name="Object 13"/>
            <p:cNvGraphicFramePr>
              <a:graphicFrameLocks noChangeAspect="1"/>
            </p:cNvGraphicFramePr>
            <p:nvPr/>
          </p:nvGraphicFramePr>
          <p:xfrm>
            <a:off x="1651" y="1389"/>
            <a:ext cx="1410" cy="573"/>
          </p:xfrm>
          <a:graphic>
            <a:graphicData uri="http://schemas.openxmlformats.org/presentationml/2006/ole">
              <mc:AlternateContent xmlns:mc="http://schemas.openxmlformats.org/markup-compatibility/2006">
                <mc:Choice xmlns:v="urn:schemas-microsoft-com:vml" Requires="v">
                  <p:oleObj spid="_x0000_s146443" name="Equation" r:id="rId4" imgW="812447" imgH="406224" progId="Equation.3">
                    <p:embed/>
                  </p:oleObj>
                </mc:Choice>
                <mc:Fallback>
                  <p:oleObj name="Equation" r:id="rId4" imgW="812447"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1" y="1389"/>
                          <a:ext cx="1410" cy="57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96270" name="Group 14"/>
          <p:cNvGrpSpPr>
            <a:grpSpLocks/>
          </p:cNvGrpSpPr>
          <p:nvPr/>
        </p:nvGrpSpPr>
        <p:grpSpPr bwMode="auto">
          <a:xfrm>
            <a:off x="5327650" y="2840534"/>
            <a:ext cx="1296988" cy="793750"/>
            <a:chOff x="3517" y="1407"/>
            <a:chExt cx="920" cy="546"/>
          </a:xfrm>
        </p:grpSpPr>
        <p:grpSp>
          <p:nvGrpSpPr>
            <p:cNvPr id="96271" name="Group 173"/>
            <p:cNvGrpSpPr>
              <a:grpSpLocks/>
            </p:cNvGrpSpPr>
            <p:nvPr/>
          </p:nvGrpSpPr>
          <p:grpSpPr bwMode="auto">
            <a:xfrm>
              <a:off x="3517" y="1407"/>
              <a:ext cx="920" cy="546"/>
              <a:chOff x="483" y="3113"/>
              <a:chExt cx="2177" cy="408"/>
            </a:xfrm>
          </p:grpSpPr>
          <p:sp>
            <p:nvSpPr>
              <p:cNvPr id="96272"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6273"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6274"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6275"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96276" name="Object 20"/>
            <p:cNvGraphicFramePr>
              <a:graphicFrameLocks noChangeAspect="1"/>
            </p:cNvGraphicFramePr>
            <p:nvPr/>
          </p:nvGraphicFramePr>
          <p:xfrm>
            <a:off x="3609" y="1407"/>
            <a:ext cx="768" cy="526"/>
          </p:xfrm>
          <a:graphic>
            <a:graphicData uri="http://schemas.openxmlformats.org/presentationml/2006/ole">
              <mc:AlternateContent xmlns:mc="http://schemas.openxmlformats.org/markup-compatibility/2006">
                <mc:Choice xmlns:v="urn:schemas-microsoft-com:vml" Requires="v">
                  <p:oleObj spid="_x0000_s146444" name="Equation" r:id="rId6" imgW="482391" imgH="406224" progId="Equation.3">
                    <p:embed/>
                  </p:oleObj>
                </mc:Choice>
                <mc:Fallback>
                  <p:oleObj name="Equation" r:id="rId6" imgW="482391"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9" y="1407"/>
                          <a:ext cx="768" cy="526"/>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5400">
                              <a:solidFill>
                                <a:srgbClr val="00F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6277" name="AutoShape 21"/>
          <p:cNvSpPr>
            <a:spLocks noChangeArrowheads="1"/>
          </p:cNvSpPr>
          <p:nvPr/>
        </p:nvSpPr>
        <p:spPr bwMode="auto">
          <a:xfrm>
            <a:off x="358775" y="3704134"/>
            <a:ext cx="1655763" cy="762000"/>
          </a:xfrm>
          <a:prstGeom prst="horizontalScroll">
            <a:avLst>
              <a:gd name="adj" fmla="val 10625"/>
            </a:avLst>
          </a:prstGeom>
          <a:solidFill>
            <a:srgbClr val="FFFFD1"/>
          </a:solidFill>
          <a:ln w="9525">
            <a:solidFill>
              <a:schemeClr val="tx1"/>
            </a:solidFill>
            <a:round/>
            <a:headEnd/>
            <a:tailEnd/>
          </a:ln>
          <a:effectLst>
            <a:outerShdw dist="107763" dir="13500000" algn="ctr" rotWithShape="0">
              <a:schemeClr val="tx2"/>
            </a:outerShdw>
          </a:effectLst>
        </p:spPr>
        <p:txBody>
          <a:bodyPr wrap="none" anchor="ctr"/>
          <a:lstStyle/>
          <a:p>
            <a:pPr algn="ctr" hangingPunct="1">
              <a:lnSpc>
                <a:spcPct val="100000"/>
              </a:lnSpc>
              <a:buClrTx/>
              <a:buSzTx/>
              <a:buFontTx/>
              <a:buNone/>
            </a:pPr>
            <a:r>
              <a:rPr lang="zh-CN" altLang="en-US">
                <a:solidFill>
                  <a:srgbClr val="0000FF"/>
                </a:solidFill>
                <a:ea typeface="华文楷体" panose="02010600040101010101" pitchFamily="2" charset="-122"/>
              </a:rPr>
              <a:t>物理意义</a:t>
            </a:r>
            <a:endParaRPr kumimoji="1" lang="zh-CN" altLang="en-US">
              <a:solidFill>
                <a:srgbClr val="0000FF"/>
              </a:solidFill>
              <a:ea typeface="华文楷体" panose="02010600040101010101" pitchFamily="2" charset="-122"/>
            </a:endParaRPr>
          </a:p>
        </p:txBody>
      </p:sp>
      <p:sp>
        <p:nvSpPr>
          <p:cNvPr id="96278" name="Text Box 22"/>
          <p:cNvSpPr txBox="1">
            <a:spLocks noChangeArrowheads="1"/>
          </p:cNvSpPr>
          <p:nvPr/>
        </p:nvSpPr>
        <p:spPr bwMode="auto">
          <a:xfrm>
            <a:off x="1943100" y="3704134"/>
            <a:ext cx="6913563"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微观粒子的</a:t>
            </a:r>
            <a:r>
              <a:rPr kumimoji="1" lang="zh-CN" altLang="en-US">
                <a:solidFill>
                  <a:srgbClr val="0000FF"/>
                </a:solidFill>
                <a:ea typeface="华文楷体" panose="02010600040101010101" pitchFamily="2" charset="-122"/>
              </a:rPr>
              <a:t>位置坐标</a:t>
            </a:r>
            <a:r>
              <a:rPr kumimoji="1" lang="zh-CN" altLang="en-US">
                <a:solidFill>
                  <a:schemeClr val="tx1"/>
                </a:solidFill>
                <a:ea typeface="华文楷体" panose="02010600040101010101" pitchFamily="2" charset="-122"/>
              </a:rPr>
              <a:t>和</a:t>
            </a:r>
            <a:r>
              <a:rPr kumimoji="1" lang="zh-CN" altLang="en-US">
                <a:solidFill>
                  <a:srgbClr val="0000FF"/>
                </a:solidFill>
                <a:ea typeface="华文楷体" panose="02010600040101010101" pitchFamily="2" charset="-122"/>
              </a:rPr>
              <a:t>同一方向的动量</a:t>
            </a:r>
            <a:r>
              <a:rPr kumimoji="1" lang="zh-CN" altLang="en-US">
                <a:solidFill>
                  <a:schemeClr val="tx1"/>
                </a:solidFill>
                <a:ea typeface="华文楷体" panose="02010600040101010101" pitchFamily="2" charset="-122"/>
              </a:rPr>
              <a:t>不可能同时准确测量 </a:t>
            </a:r>
            <a:r>
              <a:rPr lang="zh-CN" altLang="en-US">
                <a:solidFill>
                  <a:schemeClr val="tx1"/>
                </a:solidFill>
                <a:ea typeface="华文楷体" panose="02010600040101010101" pitchFamily="2" charset="-122"/>
              </a:rPr>
              <a:t>。</a:t>
            </a:r>
          </a:p>
        </p:txBody>
      </p:sp>
      <p:sp>
        <p:nvSpPr>
          <p:cNvPr id="96279" name="Rectangle 23"/>
          <p:cNvSpPr>
            <a:spLocks noChangeArrowheads="1"/>
          </p:cNvSpPr>
          <p:nvPr/>
        </p:nvSpPr>
        <p:spPr bwMode="auto">
          <a:xfrm>
            <a:off x="719138" y="4423271"/>
            <a:ext cx="7991475"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spcBef>
                <a:spcPct val="50000"/>
              </a:spcBef>
              <a:buClrTx/>
              <a:buSzTx/>
              <a:buFontTx/>
              <a:buNone/>
            </a:pPr>
            <a:r>
              <a:rPr kumimoji="1" lang="zh-CN" altLang="en-US">
                <a:solidFill>
                  <a:srgbClr val="000000"/>
                </a:solidFill>
                <a:ea typeface="华文楷体" panose="02010600040101010101" pitchFamily="2" charset="-122"/>
              </a:rPr>
              <a:t>         假如粒子的位置完全确定（ </a:t>
            </a:r>
            <a:r>
              <a:rPr kumimoji="1" lang="en-US" altLang="zh-CN" i="1">
                <a:solidFill>
                  <a:srgbClr val="000000"/>
                </a:solidFill>
                <a:ea typeface="华文楷体" panose="02010600040101010101" pitchFamily="2" charset="-122"/>
              </a:rPr>
              <a:t>Δx →</a:t>
            </a:r>
            <a:r>
              <a:rPr kumimoji="1" lang="en-US" altLang="zh-CN">
                <a:solidFill>
                  <a:srgbClr val="000000"/>
                </a:solidFill>
                <a:ea typeface="华文楷体" panose="02010600040101010101" pitchFamily="2" charset="-122"/>
              </a:rPr>
              <a:t>0</a:t>
            </a:r>
            <a:r>
              <a:rPr kumimoji="1" lang="en-US" altLang="zh-CN" i="1">
                <a:solidFill>
                  <a:srgbClr val="000000"/>
                </a:solidFill>
                <a:ea typeface="华文楷体" panose="02010600040101010101" pitchFamily="2" charset="-122"/>
              </a:rPr>
              <a:t>  </a:t>
            </a:r>
            <a:r>
              <a:rPr kumimoji="1" lang="zh-CN" altLang="en-US">
                <a:solidFill>
                  <a:srgbClr val="000000"/>
                </a:solidFill>
                <a:ea typeface="华文楷体" panose="02010600040101010101" pitchFamily="2" charset="-122"/>
              </a:rPr>
              <a:t>），那么粒子动量</a:t>
            </a:r>
            <a:r>
              <a:rPr kumimoji="1" lang="zh-CN" altLang="en-US" i="1">
                <a:solidFill>
                  <a:srgbClr val="000000"/>
                </a:solidFill>
                <a:ea typeface="华文楷体" panose="02010600040101010101" pitchFamily="2" charset="-122"/>
              </a:rPr>
              <a:t> </a:t>
            </a:r>
            <a:r>
              <a:rPr kumimoji="1" lang="en-US" altLang="zh-CN" i="1">
                <a:solidFill>
                  <a:srgbClr val="000000"/>
                </a:solidFill>
                <a:ea typeface="华文楷体" panose="02010600040101010101" pitchFamily="2" charset="-122"/>
              </a:rPr>
              <a:t>p</a:t>
            </a:r>
            <a:r>
              <a:rPr kumimoji="1" lang="en-US" altLang="zh-CN" i="1" baseline="-25000">
                <a:solidFill>
                  <a:srgbClr val="000000"/>
                </a:solidFill>
                <a:ea typeface="华文楷体" panose="02010600040101010101" pitchFamily="2" charset="-122"/>
              </a:rPr>
              <a:t>x </a:t>
            </a:r>
            <a:r>
              <a:rPr kumimoji="1" lang="zh-CN" altLang="en-US">
                <a:solidFill>
                  <a:srgbClr val="000000"/>
                </a:solidFill>
                <a:ea typeface="华文楷体" panose="02010600040101010101" pitchFamily="2" charset="-122"/>
              </a:rPr>
              <a:t>的数值就完全不确定</a:t>
            </a:r>
            <a:r>
              <a:rPr kumimoji="1" lang="en-US" altLang="zh-CN" i="1">
                <a:solidFill>
                  <a:srgbClr val="000000"/>
                </a:solidFill>
                <a:ea typeface="华文楷体" panose="02010600040101010101" pitchFamily="2" charset="-122"/>
              </a:rPr>
              <a:t>Δ p</a:t>
            </a:r>
            <a:r>
              <a:rPr kumimoji="1" lang="en-US" altLang="zh-CN" i="1" baseline="-25000">
                <a:solidFill>
                  <a:srgbClr val="000000"/>
                </a:solidFill>
                <a:ea typeface="华文楷体" panose="02010600040101010101" pitchFamily="2" charset="-122"/>
              </a:rPr>
              <a:t>x </a:t>
            </a:r>
            <a:r>
              <a:rPr kumimoji="1" lang="en-US" altLang="zh-CN" i="1">
                <a:solidFill>
                  <a:srgbClr val="000000"/>
                </a:solidFill>
                <a:ea typeface="华文楷体" panose="02010600040101010101" pitchFamily="2" charset="-122"/>
              </a:rPr>
              <a:t>→</a:t>
            </a:r>
            <a:r>
              <a:rPr kumimoji="1" lang="en-US" altLang="zh-CN">
                <a:solidFill>
                  <a:srgbClr val="000000"/>
                </a:solidFill>
                <a:ea typeface="华文楷体" panose="02010600040101010101" pitchFamily="2" charset="-122"/>
              </a:rPr>
              <a:t>∞ </a:t>
            </a:r>
            <a:r>
              <a:rPr kumimoji="1" lang="zh-CN" altLang="en-US">
                <a:solidFill>
                  <a:srgbClr val="000000"/>
                </a:solidFill>
                <a:ea typeface="华文楷体" panose="02010600040101010101" pitchFamily="2" charset="-122"/>
              </a:rPr>
              <a:t>。</a:t>
            </a:r>
          </a:p>
        </p:txBody>
      </p:sp>
      <p:sp>
        <p:nvSpPr>
          <p:cNvPr id="96280" name="Text Box 24"/>
          <p:cNvSpPr txBox="1">
            <a:spLocks noChangeArrowheads="1"/>
          </p:cNvSpPr>
          <p:nvPr/>
        </p:nvSpPr>
        <p:spPr bwMode="auto">
          <a:xfrm>
            <a:off x="285750" y="5334496"/>
            <a:ext cx="8736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例</a:t>
            </a:r>
            <a:r>
              <a:rPr kumimoji="1" lang="en-US" altLang="zh-CN">
                <a:solidFill>
                  <a:srgbClr val="0000FF"/>
                </a:solidFill>
                <a:ea typeface="华文楷体" panose="02010600040101010101" pitchFamily="2" charset="-122"/>
              </a:rPr>
              <a:t>  </a:t>
            </a:r>
            <a:r>
              <a:rPr kumimoji="1" lang="zh-CN" altLang="en-US">
                <a:solidFill>
                  <a:schemeClr val="tx1"/>
                </a:solidFill>
                <a:ea typeface="华文楷体" panose="02010600040101010101" pitchFamily="2" charset="-122"/>
              </a:rPr>
              <a:t>电子质量</a:t>
            </a:r>
            <a:r>
              <a:rPr kumimoji="1" lang="en-US" altLang="zh-CN" i="1">
                <a:solidFill>
                  <a:schemeClr val="tx1"/>
                </a:solidFill>
                <a:ea typeface="华文楷体" panose="02010600040101010101" pitchFamily="2" charset="-122"/>
              </a:rPr>
              <a:t>m</a:t>
            </a:r>
            <a:r>
              <a:rPr kumimoji="1" lang="en-US" altLang="zh-CN" i="1" baseline="-25000">
                <a:solidFill>
                  <a:schemeClr val="tx1"/>
                </a:solidFill>
                <a:ea typeface="华文楷体" panose="02010600040101010101" pitchFamily="2" charset="-122"/>
              </a:rPr>
              <a:t>e</a:t>
            </a:r>
            <a:r>
              <a:rPr kumimoji="1" lang="en-US" altLang="zh-CN">
                <a:solidFill>
                  <a:schemeClr val="tx1"/>
                </a:solidFill>
                <a:ea typeface="华文楷体" panose="02010600040101010101" pitchFamily="2" charset="-122"/>
              </a:rPr>
              <a:t>= 9.1</a:t>
            </a:r>
            <a:r>
              <a:rPr kumimoji="1" lang="en-US" altLang="zh-CN">
                <a:solidFill>
                  <a:schemeClr val="tx1"/>
                </a:solidFill>
                <a:ea typeface="华文楷体" panose="02010600040101010101" pitchFamily="2" charset="-122"/>
                <a:sym typeface="Symbol" pitchFamily="18" charset="2"/>
              </a:rPr>
              <a:t></a:t>
            </a:r>
            <a:r>
              <a:rPr kumimoji="1" lang="en-US" altLang="zh-CN">
                <a:solidFill>
                  <a:schemeClr val="tx1"/>
                </a:solidFill>
                <a:ea typeface="华文楷体" panose="02010600040101010101" pitchFamily="2" charset="-122"/>
              </a:rPr>
              <a:t>10</a:t>
            </a:r>
            <a:r>
              <a:rPr kumimoji="1" lang="en-US" altLang="zh-CN" baseline="30000">
                <a:solidFill>
                  <a:schemeClr val="tx1"/>
                </a:solidFill>
                <a:ea typeface="华文楷体" panose="02010600040101010101" pitchFamily="2" charset="-122"/>
              </a:rPr>
              <a:t>-31 </a:t>
            </a:r>
            <a:r>
              <a:rPr kumimoji="1" lang="en-US" altLang="zh-CN">
                <a:solidFill>
                  <a:schemeClr val="tx1"/>
                </a:solidFill>
                <a:ea typeface="华文楷体" panose="02010600040101010101" pitchFamily="2" charset="-122"/>
              </a:rPr>
              <a:t>kg </a:t>
            </a:r>
            <a:r>
              <a:rPr kumimoji="1" lang="zh-CN" altLang="en-US">
                <a:solidFill>
                  <a:schemeClr val="tx1"/>
                </a:solidFill>
                <a:ea typeface="华文楷体" panose="02010600040101010101" pitchFamily="2" charset="-122"/>
              </a:rPr>
              <a:t>，原子中电子的 </a:t>
            </a:r>
            <a:r>
              <a:rPr kumimoji="1" lang="zh-CN" altLang="en-US" i="1">
                <a:solidFill>
                  <a:schemeClr val="tx1"/>
                </a:solidFill>
                <a:ea typeface="华文楷体" panose="02010600040101010101" pitchFamily="2" charset="-122"/>
                <a:sym typeface="Symbol" pitchFamily="18" charset="2"/>
              </a:rPr>
              <a:t></a:t>
            </a:r>
            <a:r>
              <a:rPr kumimoji="1" lang="en-US" altLang="zh-CN" i="1">
                <a:solidFill>
                  <a:schemeClr val="tx1"/>
                </a:solidFill>
                <a:ea typeface="华文楷体" panose="02010600040101010101" pitchFamily="2" charset="-122"/>
                <a:sym typeface="Symbol" pitchFamily="18" charset="2"/>
              </a:rPr>
              <a:t>x</a:t>
            </a:r>
            <a:r>
              <a:rPr kumimoji="1" lang="en-US" altLang="zh-CN">
                <a:solidFill>
                  <a:schemeClr val="tx1"/>
                </a:solidFill>
                <a:ea typeface="华文楷体" panose="02010600040101010101" pitchFamily="2" charset="-122"/>
                <a:sym typeface="Symbol" pitchFamily="18" charset="2"/>
              </a:rPr>
              <a:t>  10 </a:t>
            </a:r>
            <a:r>
              <a:rPr kumimoji="1" lang="en-US" altLang="zh-CN" baseline="30000">
                <a:solidFill>
                  <a:schemeClr val="tx1"/>
                </a:solidFill>
                <a:ea typeface="华文楷体" panose="02010600040101010101" pitchFamily="2" charset="-122"/>
                <a:sym typeface="Symbol" pitchFamily="18" charset="2"/>
              </a:rPr>
              <a:t>–10 </a:t>
            </a:r>
            <a:r>
              <a:rPr kumimoji="1" lang="en-US" altLang="zh-CN">
                <a:solidFill>
                  <a:schemeClr val="tx1"/>
                </a:solidFill>
                <a:ea typeface="华文楷体" panose="02010600040101010101" pitchFamily="2" charset="-122"/>
                <a:sym typeface="Symbol" pitchFamily="18" charset="2"/>
              </a:rPr>
              <a:t>m </a:t>
            </a:r>
            <a:r>
              <a:rPr kumimoji="1" lang="zh-CN" altLang="en-US">
                <a:solidFill>
                  <a:schemeClr val="tx1"/>
                </a:solidFill>
                <a:ea typeface="华文楷体" panose="02010600040101010101" pitchFamily="2" charset="-122"/>
                <a:sym typeface="Symbol" pitchFamily="18" charset="2"/>
              </a:rPr>
              <a:t>。</a:t>
            </a:r>
            <a:endParaRPr kumimoji="1" lang="zh-CN" altLang="en-US">
              <a:solidFill>
                <a:schemeClr val="tx1"/>
              </a:solidFill>
              <a:ea typeface="华文楷体" panose="02010600040101010101" pitchFamily="2" charset="-122"/>
            </a:endParaRPr>
          </a:p>
        </p:txBody>
      </p:sp>
      <p:graphicFrame>
        <p:nvGraphicFramePr>
          <p:cNvPr id="96281" name="Object 25"/>
          <p:cNvGraphicFramePr>
            <a:graphicFrameLocks noChangeAspect="1"/>
          </p:cNvGraphicFramePr>
          <p:nvPr>
            <p:extLst>
              <p:ext uri="{D42A27DB-BD31-4B8C-83A1-F6EECF244321}">
                <p14:modId xmlns:p14="http://schemas.microsoft.com/office/powerpoint/2010/main" val="917089570"/>
              </p:ext>
            </p:extLst>
          </p:nvPr>
        </p:nvGraphicFramePr>
        <p:xfrm>
          <a:off x="2429472" y="5805760"/>
          <a:ext cx="4133850" cy="863600"/>
        </p:xfrm>
        <a:graphic>
          <a:graphicData uri="http://schemas.openxmlformats.org/presentationml/2006/ole">
            <mc:AlternateContent xmlns:mc="http://schemas.openxmlformats.org/markup-compatibility/2006">
              <mc:Choice xmlns:v="urn:schemas-microsoft-com:vml" Requires="v">
                <p:oleObj spid="_x0000_s146445" name="公式" r:id="rId8" imgW="1828800" imgH="444500" progId="Equation.3">
                  <p:embed/>
                </p:oleObj>
              </mc:Choice>
              <mc:Fallback>
                <p:oleObj name="公式" r:id="rId8" imgW="1828800" imgH="4445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9472" y="5805760"/>
                        <a:ext cx="4133850" cy="863600"/>
                      </a:xfrm>
                      <a:prstGeom prst="rect">
                        <a:avLst/>
                      </a:prstGeom>
                      <a:noFill/>
                      <a:extLst>
                        <a:ext uri="{909E8E84-426E-40DD-AFC4-6F175D3DCCD1}">
                          <a14:hiddenFill xmlns:a14="http://schemas.microsoft.com/office/drawing/2010/main">
                            <a:solidFill>
                              <a:srgbClr val="FFFFCC"/>
                            </a:solidFill>
                          </a14:hiddenFill>
                        </a:ext>
                      </a:extLst>
                    </p:spPr>
                  </p:pic>
                </p:oleObj>
              </mc:Fallback>
            </mc:AlternateContent>
          </a:graphicData>
        </a:graphic>
      </p:graphicFrame>
      <p:sp>
        <p:nvSpPr>
          <p:cNvPr id="2" name="矩形 1"/>
          <p:cNvSpPr/>
          <p:nvPr/>
        </p:nvSpPr>
        <p:spPr>
          <a:xfrm>
            <a:off x="4639072" y="2316113"/>
            <a:ext cx="3877985" cy="443198"/>
          </a:xfrm>
          <a:prstGeom prst="rect">
            <a:avLst/>
          </a:prstGeom>
        </p:spPr>
        <p:txBody>
          <a:bodyPr wrap="none">
            <a:spAutoFit/>
          </a:bodyPr>
          <a:lstStyle/>
          <a:p>
            <a:r>
              <a:rPr lang="en-US" altLang="zh-CN" dirty="0">
                <a:solidFill>
                  <a:schemeClr val="tx1"/>
                </a:solidFill>
                <a:ea typeface="华文楷体" panose="02010600040101010101" pitchFamily="2" charset="-122"/>
              </a:rPr>
              <a:t>1932</a:t>
            </a:r>
            <a:r>
              <a:rPr lang="zh-CN" altLang="en-US" dirty="0">
                <a:solidFill>
                  <a:schemeClr val="tx1"/>
                </a:solidFill>
                <a:ea typeface="华文楷体" panose="02010600040101010101" pitchFamily="2" charset="-122"/>
              </a:rPr>
              <a:t>年获诺贝尔物理学奖。</a:t>
            </a:r>
          </a:p>
        </p:txBody>
      </p:sp>
      <p:grpSp>
        <p:nvGrpSpPr>
          <p:cNvPr id="25" name="Group 24"/>
          <p:cNvGrpSpPr>
            <a:grpSpLocks/>
          </p:cNvGrpSpPr>
          <p:nvPr/>
        </p:nvGrpSpPr>
        <p:grpSpPr bwMode="auto">
          <a:xfrm>
            <a:off x="1937941" y="175565"/>
            <a:ext cx="5402262" cy="589139"/>
            <a:chOff x="1156" y="96"/>
            <a:chExt cx="3176" cy="431"/>
          </a:xfrm>
        </p:grpSpPr>
        <p:grpSp>
          <p:nvGrpSpPr>
            <p:cNvPr id="26" name="Group 32"/>
            <p:cNvGrpSpPr>
              <a:grpSpLocks/>
            </p:cNvGrpSpPr>
            <p:nvPr/>
          </p:nvGrpSpPr>
          <p:grpSpPr bwMode="auto">
            <a:xfrm>
              <a:off x="1156" y="96"/>
              <a:ext cx="3176" cy="431"/>
              <a:chOff x="1450" y="7"/>
              <a:chExt cx="3039" cy="401"/>
            </a:xfrm>
          </p:grpSpPr>
          <p:sp>
            <p:nvSpPr>
              <p:cNvPr id="28" name="AutoShape 33"/>
              <p:cNvSpPr>
                <a:spLocks noChangeArrowheads="1"/>
              </p:cNvSpPr>
              <p:nvPr/>
            </p:nvSpPr>
            <p:spPr bwMode="gray">
              <a:xfrm>
                <a:off x="1450" y="7"/>
                <a:ext cx="3039" cy="401"/>
              </a:xfrm>
              <a:prstGeom prst="roundRect">
                <a:avLst>
                  <a:gd name="adj" fmla="val 17509"/>
                </a:avLst>
              </a:prstGeom>
              <a:gradFill rotWithShape="1">
                <a:gsLst>
                  <a:gs pos="0">
                    <a:srgbClr val="B59F43"/>
                  </a:gs>
                  <a:gs pos="100000">
                    <a:srgbClr val="8F8849"/>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29" name="AutoShape 34"/>
              <p:cNvSpPr>
                <a:spLocks noChangeArrowheads="1"/>
              </p:cNvSpPr>
              <p:nvPr/>
            </p:nvSpPr>
            <p:spPr bwMode="gray">
              <a:xfrm>
                <a:off x="1497" y="8"/>
                <a:ext cx="2947" cy="394"/>
              </a:xfrm>
              <a:prstGeom prst="roundRect">
                <a:avLst>
                  <a:gd name="adj" fmla="val 16667"/>
                </a:avLst>
              </a:prstGeom>
              <a:solidFill>
                <a:srgbClr val="E9E065"/>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0" name="AutoShape 35"/>
              <p:cNvSpPr>
                <a:spLocks noChangeArrowheads="1"/>
              </p:cNvSpPr>
              <p:nvPr/>
            </p:nvSpPr>
            <p:spPr bwMode="gray">
              <a:xfrm>
                <a:off x="1521" y="298"/>
                <a:ext cx="2908" cy="99"/>
              </a:xfrm>
              <a:prstGeom prst="roundRect">
                <a:avLst>
                  <a:gd name="adj" fmla="val 50000"/>
                </a:avLst>
              </a:prstGeom>
              <a:gradFill rotWithShape="1">
                <a:gsLst>
                  <a:gs pos="0">
                    <a:srgbClr val="E9E065"/>
                  </a:gs>
                  <a:gs pos="100000">
                    <a:srgbClr val="F2EDA6"/>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31" name="AutoShape 36"/>
              <p:cNvSpPr>
                <a:spLocks noChangeArrowheads="1"/>
              </p:cNvSpPr>
              <p:nvPr/>
            </p:nvSpPr>
            <p:spPr bwMode="gray">
              <a:xfrm>
                <a:off x="1521" y="11"/>
                <a:ext cx="2908" cy="99"/>
              </a:xfrm>
              <a:prstGeom prst="roundRect">
                <a:avLst>
                  <a:gd name="adj" fmla="val 50000"/>
                </a:avLst>
              </a:prstGeom>
              <a:gradFill rotWithShape="1">
                <a:gsLst>
                  <a:gs pos="0">
                    <a:srgbClr val="F8F5CC"/>
                  </a:gs>
                  <a:gs pos="100000">
                    <a:srgbClr val="E9E065"/>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sp>
          <p:nvSpPr>
            <p:cNvPr id="27" name="Text Box 30"/>
            <p:cNvSpPr txBox="1">
              <a:spLocks noChangeArrowheads="1"/>
            </p:cNvSpPr>
            <p:nvPr/>
          </p:nvSpPr>
          <p:spPr bwMode="auto">
            <a:xfrm>
              <a:off x="1368" y="137"/>
              <a:ext cx="2751"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hangingPunct="1">
                <a:lnSpc>
                  <a:spcPct val="100000"/>
                </a:lnSpc>
                <a:buClrTx/>
                <a:buSzTx/>
                <a:buFontTx/>
                <a:buNone/>
              </a:pPr>
              <a:r>
                <a:rPr kumimoji="1" lang="en-US" altLang="zh-CN" sz="2800" dirty="0" smtClean="0">
                  <a:solidFill>
                    <a:schemeClr val="tx1"/>
                  </a:solidFill>
                  <a:ea typeface="华文楷体" panose="02010600040101010101" pitchFamily="2" charset="-122"/>
                </a:rPr>
                <a:t>19.5  </a:t>
              </a:r>
              <a:r>
                <a:rPr kumimoji="1" lang="zh-CN" altLang="en-US" sz="2800" dirty="0" smtClean="0">
                  <a:solidFill>
                    <a:schemeClr val="tx1"/>
                  </a:solidFill>
                  <a:ea typeface="华文楷体" panose="02010600040101010101" pitchFamily="2" charset="-122"/>
                </a:rPr>
                <a:t>实物粒子的波粒二象性</a:t>
              </a:r>
              <a:endParaRPr kumimoji="1" lang="zh-CN" altLang="en-US" sz="2800" dirty="0">
                <a:solidFill>
                  <a:schemeClr val="tx1"/>
                </a:solidFill>
                <a:ea typeface="华文楷体" panose="02010600040101010101" pitchFamily="2" charset="-122"/>
              </a:endParaRPr>
            </a:p>
          </p:txBody>
        </p:sp>
      </p:grpSp>
    </p:spTree>
    <p:extLst>
      <p:ext uri="{BB962C8B-B14F-4D97-AF65-F5344CB8AC3E}">
        <p14:creationId xmlns:p14="http://schemas.microsoft.com/office/powerpoint/2010/main" val="2814424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1"/>
                                        </p:tgtEl>
                                        <p:attrNameLst>
                                          <p:attrName>style.visibility</p:attrName>
                                        </p:attrNameLst>
                                      </p:cBhvr>
                                      <p:to>
                                        <p:strVal val="visible"/>
                                      </p:to>
                                    </p:set>
                                    <p:animEffect transition="in" filter="wipe(left)">
                                      <p:cBhvr>
                                        <p:cTn id="7" dur="500"/>
                                        <p:tgtEl>
                                          <p:spTgt spid="9626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60"/>
                                        </p:tgtEl>
                                        <p:attrNameLst>
                                          <p:attrName>style.visibility</p:attrName>
                                        </p:attrNameLst>
                                      </p:cBhvr>
                                      <p:to>
                                        <p:strVal val="visible"/>
                                      </p:to>
                                    </p:set>
                                    <p:animEffect transition="in" filter="wipe(left)">
                                      <p:cBhvr>
                                        <p:cTn id="12" dur="500"/>
                                        <p:tgtEl>
                                          <p:spTgt spid="962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62"/>
                                        </p:tgtEl>
                                        <p:attrNameLst>
                                          <p:attrName>style.visibility</p:attrName>
                                        </p:attrNameLst>
                                      </p:cBhvr>
                                      <p:to>
                                        <p:strVal val="visible"/>
                                      </p:to>
                                    </p:set>
                                    <p:animEffect transition="in" filter="wipe(left)">
                                      <p:cBhvr>
                                        <p:cTn id="22" dur="500"/>
                                        <p:tgtEl>
                                          <p:spTgt spid="9626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6263"/>
                                        </p:tgtEl>
                                        <p:attrNameLst>
                                          <p:attrName>style.visibility</p:attrName>
                                        </p:attrNameLst>
                                      </p:cBhvr>
                                      <p:to>
                                        <p:strVal val="visible"/>
                                      </p:to>
                                    </p:set>
                                    <p:animEffect transition="in" filter="wipe(left)">
                                      <p:cBhvr>
                                        <p:cTn id="27" dur="500"/>
                                        <p:tgtEl>
                                          <p:spTgt spid="9626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6270"/>
                                        </p:tgtEl>
                                        <p:attrNameLst>
                                          <p:attrName>style.visibility</p:attrName>
                                        </p:attrNameLst>
                                      </p:cBhvr>
                                      <p:to>
                                        <p:strVal val="visible"/>
                                      </p:to>
                                    </p:set>
                                    <p:animEffect transition="in" filter="wipe(left)">
                                      <p:cBhvr>
                                        <p:cTn id="32" dur="500"/>
                                        <p:tgtEl>
                                          <p:spTgt spid="962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6277"/>
                                        </p:tgtEl>
                                        <p:attrNameLst>
                                          <p:attrName>style.visibility</p:attrName>
                                        </p:attrNameLst>
                                      </p:cBhvr>
                                      <p:to>
                                        <p:strVal val="visible"/>
                                      </p:to>
                                    </p:set>
                                    <p:animEffect transition="in" filter="wipe(left)">
                                      <p:cBhvr>
                                        <p:cTn id="37" dur="500"/>
                                        <p:tgtEl>
                                          <p:spTgt spid="9627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6278"/>
                                        </p:tgtEl>
                                        <p:attrNameLst>
                                          <p:attrName>style.visibility</p:attrName>
                                        </p:attrNameLst>
                                      </p:cBhvr>
                                      <p:to>
                                        <p:strVal val="visible"/>
                                      </p:to>
                                    </p:set>
                                    <p:animEffect transition="in" filter="wipe(left)">
                                      <p:cBhvr>
                                        <p:cTn id="42" dur="500"/>
                                        <p:tgtEl>
                                          <p:spTgt spid="9627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6279"/>
                                        </p:tgtEl>
                                        <p:attrNameLst>
                                          <p:attrName>style.visibility</p:attrName>
                                        </p:attrNameLst>
                                      </p:cBhvr>
                                      <p:to>
                                        <p:strVal val="visible"/>
                                      </p:to>
                                    </p:set>
                                    <p:animEffect transition="in" filter="wipe(left)">
                                      <p:cBhvr>
                                        <p:cTn id="47" dur="500"/>
                                        <p:tgtEl>
                                          <p:spTgt spid="962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6280"/>
                                        </p:tgtEl>
                                        <p:attrNameLst>
                                          <p:attrName>style.visibility</p:attrName>
                                        </p:attrNameLst>
                                      </p:cBhvr>
                                      <p:to>
                                        <p:strVal val="visible"/>
                                      </p:to>
                                    </p:set>
                                    <p:animEffect transition="in" filter="wipe(left)">
                                      <p:cBhvr>
                                        <p:cTn id="52" dur="500"/>
                                        <p:tgtEl>
                                          <p:spTgt spid="96280"/>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96281"/>
                                        </p:tgtEl>
                                        <p:attrNameLst>
                                          <p:attrName>style.visibility</p:attrName>
                                        </p:attrNameLst>
                                      </p:cBhvr>
                                      <p:to>
                                        <p:strVal val="visible"/>
                                      </p:to>
                                    </p:set>
                                    <p:animEffect transition="in" filter="wipe(left)">
                                      <p:cBhvr>
                                        <p:cTn id="57" dur="500"/>
                                        <p:tgtEl>
                                          <p:spTgt spid="962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p:bldP spid="96261" grpId="0"/>
      <p:bldP spid="96262" grpId="0"/>
      <p:bldP spid="96277" grpId="0" animBg="1"/>
      <p:bldP spid="96278" grpId="0"/>
      <p:bldP spid="96279" grpId="0"/>
      <p:bldP spid="96280"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4" name="Text Box 4"/>
          <p:cNvSpPr txBox="1">
            <a:spLocks noChangeArrowheads="1"/>
          </p:cNvSpPr>
          <p:nvPr/>
        </p:nvSpPr>
        <p:spPr bwMode="auto">
          <a:xfrm>
            <a:off x="250825" y="1136650"/>
            <a:ext cx="8686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FF"/>
                </a:solidFill>
                <a:ea typeface="华文楷体" panose="02010600040101010101" pitchFamily="2" charset="-122"/>
              </a:rPr>
              <a:t>        例</a:t>
            </a:r>
            <a:r>
              <a:rPr kumimoji="1" lang="en-US" altLang="zh-CN">
                <a:solidFill>
                  <a:srgbClr val="0000FF"/>
                </a:solidFill>
                <a:ea typeface="华文楷体" panose="02010600040101010101" pitchFamily="2" charset="-122"/>
              </a:rPr>
              <a:t>   </a:t>
            </a:r>
            <a:r>
              <a:rPr kumimoji="1" lang="zh-CN" altLang="en-US">
                <a:solidFill>
                  <a:schemeClr val="tx1"/>
                </a:solidFill>
                <a:ea typeface="华文楷体" panose="02010600040101010101" pitchFamily="2" charset="-122"/>
              </a:rPr>
              <a:t>足球质量 </a:t>
            </a:r>
            <a:r>
              <a:rPr kumimoji="1" lang="en-US" altLang="zh-CN" i="1">
                <a:solidFill>
                  <a:schemeClr val="tx1"/>
                </a:solidFill>
                <a:ea typeface="华文楷体" panose="02010600040101010101" pitchFamily="2" charset="-122"/>
              </a:rPr>
              <a:t>m</a:t>
            </a:r>
            <a:r>
              <a:rPr kumimoji="1" lang="en-US" altLang="zh-CN">
                <a:solidFill>
                  <a:schemeClr val="tx1"/>
                </a:solidFill>
                <a:ea typeface="华文楷体" panose="02010600040101010101" pitchFamily="2" charset="-122"/>
              </a:rPr>
              <a:t>  = 45 g </a:t>
            </a:r>
            <a:r>
              <a:rPr kumimoji="1" lang="zh-CN" altLang="en-US">
                <a:solidFill>
                  <a:schemeClr val="tx1"/>
                </a:solidFill>
                <a:ea typeface="华文楷体" panose="02010600040101010101" pitchFamily="2" charset="-122"/>
              </a:rPr>
              <a:t>，速度 </a:t>
            </a:r>
            <a:r>
              <a:rPr kumimoji="1" lang="en-US" altLang="zh-CN" i="1">
                <a:solidFill>
                  <a:schemeClr val="tx1"/>
                </a:solidFill>
                <a:ea typeface="华文楷体" panose="02010600040101010101" pitchFamily="2" charset="-122"/>
              </a:rPr>
              <a:t>v </a:t>
            </a:r>
            <a:r>
              <a:rPr kumimoji="1" lang="en-US" altLang="zh-CN">
                <a:solidFill>
                  <a:schemeClr val="tx1"/>
                </a:solidFill>
                <a:ea typeface="华文楷体" panose="02010600040101010101" pitchFamily="2" charset="-122"/>
              </a:rPr>
              <a:t>= 40m/s </a:t>
            </a:r>
            <a:r>
              <a:rPr kumimoji="1" lang="zh-CN" altLang="en-US">
                <a:solidFill>
                  <a:schemeClr val="tx1"/>
                </a:solidFill>
                <a:ea typeface="华文楷体" panose="02010600040101010101" pitchFamily="2" charset="-122"/>
              </a:rPr>
              <a:t>，如果动量的不确定度为</a:t>
            </a: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，则位置的不确定度可估算为：</a:t>
            </a:r>
          </a:p>
        </p:txBody>
      </p:sp>
      <p:graphicFrame>
        <p:nvGraphicFramePr>
          <p:cNvPr id="97285" name="Object 5"/>
          <p:cNvGraphicFramePr>
            <a:graphicFrameLocks noChangeAspect="1"/>
          </p:cNvGraphicFramePr>
          <p:nvPr>
            <p:extLst/>
          </p:nvPr>
        </p:nvGraphicFramePr>
        <p:xfrm>
          <a:off x="1547813" y="1885950"/>
          <a:ext cx="6215062" cy="865188"/>
        </p:xfrm>
        <a:graphic>
          <a:graphicData uri="http://schemas.openxmlformats.org/presentationml/2006/ole">
            <mc:AlternateContent xmlns:mc="http://schemas.openxmlformats.org/markup-compatibility/2006">
              <mc:Choice xmlns:v="urn:schemas-microsoft-com:vml" Requires="v">
                <p:oleObj spid="_x0000_s147464" name="Equation" r:id="rId3" imgW="2413000" imgH="406400" progId="Equation.3">
                  <p:embed/>
                </p:oleObj>
              </mc:Choice>
              <mc:Fallback>
                <p:oleObj name="Equation" r:id="rId3" imgW="2413000" imgH="4064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1885950"/>
                        <a:ext cx="6215062"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7286" name="Text Box 6"/>
          <p:cNvSpPr txBox="1">
            <a:spLocks noChangeArrowheads="1"/>
          </p:cNvSpPr>
          <p:nvPr/>
        </p:nvSpPr>
        <p:spPr bwMode="auto">
          <a:xfrm>
            <a:off x="684213" y="2822575"/>
            <a:ext cx="813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数值极其微小。运动员不必为足球的不规则波动而担忧。</a:t>
            </a:r>
          </a:p>
        </p:txBody>
      </p:sp>
      <p:sp>
        <p:nvSpPr>
          <p:cNvPr id="97287" name="Text Box 7"/>
          <p:cNvSpPr txBox="1">
            <a:spLocks noChangeArrowheads="1"/>
          </p:cNvSpPr>
          <p:nvPr/>
        </p:nvSpPr>
        <p:spPr bwMode="auto">
          <a:xfrm>
            <a:off x="395288" y="301625"/>
            <a:ext cx="8207375"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hangingPunct="1">
              <a:lnSpc>
                <a:spcPct val="100000"/>
              </a:lnSpc>
              <a:spcBef>
                <a:spcPct val="50000"/>
              </a:spcBef>
              <a:buClrTx/>
              <a:buSzTx/>
              <a:buFontTx/>
              <a:buNone/>
            </a:pPr>
            <a:r>
              <a:rPr lang="zh-CN" altLang="en-US">
                <a:solidFill>
                  <a:schemeClr val="tx1"/>
                </a:solidFill>
                <a:ea typeface="华文楷体" panose="02010600040101010101" pitchFamily="2" charset="-122"/>
              </a:rPr>
              <a:t>         对</a:t>
            </a:r>
            <a:r>
              <a:rPr lang="zh-CN" altLang="en-US">
                <a:solidFill>
                  <a:srgbClr val="0000FF"/>
                </a:solidFill>
                <a:ea typeface="华文楷体" panose="02010600040101010101" pitchFamily="2" charset="-122"/>
              </a:rPr>
              <a:t>宏观粒子</a:t>
            </a:r>
            <a:r>
              <a:rPr lang="zh-CN" altLang="en-US">
                <a:solidFill>
                  <a:schemeClr val="tx1"/>
                </a:solidFill>
                <a:ea typeface="华文楷体" panose="02010600040101010101" pitchFamily="2" charset="-122"/>
              </a:rPr>
              <a:t>，因 </a:t>
            </a:r>
            <a:r>
              <a:rPr lang="en-US" altLang="zh-CN" i="1">
                <a:solidFill>
                  <a:schemeClr val="tx1"/>
                </a:solidFill>
                <a:ea typeface="华文楷体" panose="02010600040101010101" pitchFamily="2" charset="-122"/>
              </a:rPr>
              <a:t>h </a:t>
            </a:r>
            <a:r>
              <a:rPr lang="zh-CN" altLang="en-US">
                <a:solidFill>
                  <a:schemeClr val="tx1"/>
                </a:solidFill>
                <a:ea typeface="华文楷体" panose="02010600040101010101" pitchFamily="2" charset="-122"/>
              </a:rPr>
              <a:t>很小，所以</a:t>
            </a:r>
            <a:r>
              <a:rPr kumimoji="1" lang="zh-CN" altLang="en-US">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x</a:t>
            </a:r>
            <a:r>
              <a:rPr kumimoji="1" lang="en-US" altLang="zh-CN">
                <a:solidFill>
                  <a:schemeClr val="tx1"/>
                </a:solidFill>
                <a:ea typeface="华文楷体" panose="02010600040101010101" pitchFamily="2" charset="-122"/>
              </a:rPr>
              <a:t>⊿</a:t>
            </a:r>
            <a:r>
              <a:rPr kumimoji="1" lang="en-US" altLang="zh-CN" i="1">
                <a:solidFill>
                  <a:schemeClr val="tx1"/>
                </a:solidFill>
                <a:ea typeface="华文楷体" panose="02010600040101010101" pitchFamily="2" charset="-122"/>
              </a:rPr>
              <a:t>p</a:t>
            </a:r>
            <a:r>
              <a:rPr kumimoji="1" lang="en-US" altLang="zh-CN" i="1" baseline="-25000">
                <a:solidFill>
                  <a:schemeClr val="tx1"/>
                </a:solidFill>
                <a:ea typeface="华文楷体" panose="02010600040101010101" pitchFamily="2" charset="-122"/>
              </a:rPr>
              <a:t>x</a:t>
            </a:r>
            <a:r>
              <a:rPr lang="en-US" altLang="zh-CN" i="1">
                <a:solidFill>
                  <a:schemeClr val="tx1"/>
                </a:solidFill>
                <a:ea typeface="华文楷体" panose="02010600040101010101" pitchFamily="2" charset="-122"/>
              </a:rPr>
              <a:t> </a:t>
            </a:r>
            <a:r>
              <a:rPr lang="zh-CN" altLang="en-US">
                <a:solidFill>
                  <a:schemeClr val="tx1"/>
                </a:solidFill>
                <a:ea typeface="华文楷体" panose="02010600040101010101" pitchFamily="2" charset="-122"/>
              </a:rPr>
              <a:t>可视为位置和动量</a:t>
            </a:r>
            <a:r>
              <a:rPr lang="zh-CN" altLang="en-US">
                <a:solidFill>
                  <a:srgbClr val="0000FF"/>
                </a:solidFill>
                <a:ea typeface="华文楷体" panose="02010600040101010101" pitchFamily="2" charset="-122"/>
              </a:rPr>
              <a:t>能同时</a:t>
            </a:r>
            <a:r>
              <a:rPr lang="zh-CN" altLang="en-US">
                <a:solidFill>
                  <a:schemeClr val="tx1"/>
                </a:solidFill>
                <a:ea typeface="华文楷体" panose="02010600040101010101" pitchFamily="2" charset="-122"/>
              </a:rPr>
              <a:t>准确测量 。</a:t>
            </a:r>
          </a:p>
        </p:txBody>
      </p:sp>
      <p:sp>
        <p:nvSpPr>
          <p:cNvPr id="97288" name="Rectangle 8"/>
          <p:cNvSpPr>
            <a:spLocks noChangeArrowheads="1"/>
          </p:cNvSpPr>
          <p:nvPr/>
        </p:nvSpPr>
        <p:spPr bwMode="auto">
          <a:xfrm>
            <a:off x="468313" y="3327400"/>
            <a:ext cx="3783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a:lnSpc>
                <a:spcPct val="100000"/>
              </a:lnSpc>
              <a:buClrTx/>
              <a:buSzTx/>
              <a:buFontTx/>
              <a:buNone/>
            </a:pPr>
            <a:r>
              <a:rPr kumimoji="1" lang="en-US" altLang="zh-CN">
                <a:solidFill>
                  <a:schemeClr val="tx1"/>
                </a:solidFill>
                <a:ea typeface="华文楷体" panose="02010600040101010101" pitchFamily="2" charset="-122"/>
              </a:rPr>
              <a:t>2</a:t>
            </a:r>
            <a:r>
              <a:rPr kumimoji="1" lang="zh-CN" altLang="en-US">
                <a:solidFill>
                  <a:schemeClr val="tx1"/>
                </a:solidFill>
                <a:ea typeface="华文楷体" panose="02010600040101010101" pitchFamily="2" charset="-122"/>
              </a:rPr>
              <a:t>、能量、时间不确定关系 </a:t>
            </a:r>
          </a:p>
        </p:txBody>
      </p:sp>
      <p:sp>
        <p:nvSpPr>
          <p:cNvPr id="97289" name="Rectangle 9"/>
          <p:cNvSpPr>
            <a:spLocks noChangeArrowheads="1"/>
          </p:cNvSpPr>
          <p:nvPr/>
        </p:nvSpPr>
        <p:spPr bwMode="auto">
          <a:xfrm>
            <a:off x="539750" y="3754864"/>
            <a:ext cx="813593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       如果某一微观粒子体系处于某一状态的时间是⊿</a:t>
            </a:r>
            <a:r>
              <a:rPr kumimoji="1" lang="en-US" altLang="zh-CN" i="1">
                <a:solidFill>
                  <a:schemeClr val="tx1"/>
                </a:solidFill>
                <a:ea typeface="华文楷体" panose="02010600040101010101" pitchFamily="2" charset="-122"/>
              </a:rPr>
              <a:t>t</a:t>
            </a:r>
            <a:r>
              <a:rPr kumimoji="1" lang="zh-CN" altLang="en-US">
                <a:solidFill>
                  <a:schemeClr val="tx1"/>
                </a:solidFill>
                <a:ea typeface="华文楷体" panose="02010600040101010101" pitchFamily="2" charset="-122"/>
              </a:rPr>
              <a:t>，则其能量必有一个不确定量⊿</a:t>
            </a:r>
            <a:r>
              <a:rPr kumimoji="1" lang="en-US" altLang="zh-CN" i="1">
                <a:solidFill>
                  <a:schemeClr val="tx1"/>
                </a:solidFill>
                <a:ea typeface="华文楷体" panose="02010600040101010101" pitchFamily="2" charset="-122"/>
              </a:rPr>
              <a:t>E</a:t>
            </a:r>
            <a:r>
              <a:rPr kumimoji="1" lang="en-US" altLang="zh-CN">
                <a:solidFill>
                  <a:schemeClr val="tx1"/>
                </a:solidFill>
                <a:ea typeface="华文楷体" panose="02010600040101010101" pitchFamily="2" charset="-122"/>
              </a:rPr>
              <a:t> </a:t>
            </a:r>
            <a:r>
              <a:rPr kumimoji="1" lang="zh-CN" altLang="en-US">
                <a:solidFill>
                  <a:schemeClr val="tx1"/>
                </a:solidFill>
                <a:ea typeface="华文楷体" panose="02010600040101010101" pitchFamily="2" charset="-122"/>
              </a:rPr>
              <a:t>，则</a:t>
            </a:r>
          </a:p>
        </p:txBody>
      </p:sp>
      <p:grpSp>
        <p:nvGrpSpPr>
          <p:cNvPr id="97290" name="Group 10"/>
          <p:cNvGrpSpPr>
            <a:grpSpLocks/>
          </p:cNvGrpSpPr>
          <p:nvPr/>
        </p:nvGrpSpPr>
        <p:grpSpPr bwMode="auto">
          <a:xfrm>
            <a:off x="3419475" y="4581525"/>
            <a:ext cx="2305050" cy="855663"/>
            <a:chOff x="2109" y="3191"/>
            <a:chExt cx="1452" cy="539"/>
          </a:xfrm>
        </p:grpSpPr>
        <p:grpSp>
          <p:nvGrpSpPr>
            <p:cNvPr id="97291" name="Group 173"/>
            <p:cNvGrpSpPr>
              <a:grpSpLocks/>
            </p:cNvGrpSpPr>
            <p:nvPr/>
          </p:nvGrpSpPr>
          <p:grpSpPr bwMode="auto">
            <a:xfrm>
              <a:off x="2109" y="3203"/>
              <a:ext cx="1452" cy="502"/>
              <a:chOff x="483" y="3113"/>
              <a:chExt cx="2177" cy="408"/>
            </a:xfrm>
          </p:grpSpPr>
          <p:sp>
            <p:nvSpPr>
              <p:cNvPr id="97292" name="AutoShape 174"/>
              <p:cNvSpPr>
                <a:spLocks noChangeArrowheads="1"/>
              </p:cNvSpPr>
              <p:nvPr/>
            </p:nvSpPr>
            <p:spPr bwMode="gray">
              <a:xfrm>
                <a:off x="483" y="3113"/>
                <a:ext cx="2177" cy="408"/>
              </a:xfrm>
              <a:prstGeom prst="roundRect">
                <a:avLst>
                  <a:gd name="adj" fmla="val 17509"/>
                </a:avLst>
              </a:prstGeom>
              <a:solidFill>
                <a:srgbClr val="FF66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7293" name="AutoShape 175"/>
              <p:cNvSpPr>
                <a:spLocks noChangeArrowheads="1"/>
              </p:cNvSpPr>
              <p:nvPr/>
            </p:nvSpPr>
            <p:spPr bwMode="gray">
              <a:xfrm>
                <a:off x="521" y="3113"/>
                <a:ext cx="2111" cy="400"/>
              </a:xfrm>
              <a:prstGeom prst="roundRect">
                <a:avLst>
                  <a:gd name="adj" fmla="val 16667"/>
                </a:avLst>
              </a:prstGeom>
              <a:solidFill>
                <a:srgbClr val="FFB84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7294" name="AutoShape 176"/>
              <p:cNvSpPr>
                <a:spLocks noChangeArrowheads="1"/>
              </p:cNvSpPr>
              <p:nvPr/>
            </p:nvSpPr>
            <p:spPr bwMode="gray">
              <a:xfrm>
                <a:off x="534" y="3420"/>
                <a:ext cx="2083" cy="101"/>
              </a:xfrm>
              <a:prstGeom prst="roundRect">
                <a:avLst>
                  <a:gd name="adj" fmla="val 50000"/>
                </a:avLst>
              </a:prstGeom>
              <a:gradFill rotWithShape="1">
                <a:gsLst>
                  <a:gs pos="0">
                    <a:srgbClr val="FFB84F"/>
                  </a:gs>
                  <a:gs pos="100000">
                    <a:srgbClr val="FFD89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sp>
            <p:nvSpPr>
              <p:cNvPr id="97295" name="AutoShape 177"/>
              <p:cNvSpPr>
                <a:spLocks noChangeArrowheads="1"/>
              </p:cNvSpPr>
              <p:nvPr/>
            </p:nvSpPr>
            <p:spPr bwMode="gray">
              <a:xfrm>
                <a:off x="534" y="3113"/>
                <a:ext cx="2083" cy="101"/>
              </a:xfrm>
              <a:prstGeom prst="roundRect">
                <a:avLst>
                  <a:gd name="adj" fmla="val 50000"/>
                </a:avLst>
              </a:prstGeom>
              <a:gradFill rotWithShape="1">
                <a:gsLst>
                  <a:gs pos="0">
                    <a:srgbClr val="FFE2B7"/>
                  </a:gs>
                  <a:gs pos="100000">
                    <a:srgbClr val="FFB84F"/>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rgbClr val="000000"/>
                    </a:solidFill>
                    <a:latin typeface="Times New Roman" pitchFamily="18" charset="0"/>
                    <a:ea typeface="宋体" charset="-122"/>
                  </a:defRPr>
                </a:lvl1pPr>
                <a:lvl2pPr>
                  <a:defRPr>
                    <a:solidFill>
                      <a:srgbClr val="000000"/>
                    </a:solidFill>
                    <a:latin typeface="Times New Roman" pitchFamily="18" charset="0"/>
                    <a:ea typeface="宋体" charset="-122"/>
                  </a:defRPr>
                </a:lvl2pPr>
                <a:lvl3pPr>
                  <a:defRPr>
                    <a:solidFill>
                      <a:srgbClr val="000000"/>
                    </a:solidFill>
                    <a:latin typeface="Times New Roman" pitchFamily="18" charset="0"/>
                    <a:ea typeface="宋体" charset="-122"/>
                  </a:defRPr>
                </a:lvl3pPr>
                <a:lvl4pPr>
                  <a:defRPr>
                    <a:solidFill>
                      <a:srgbClr val="000000"/>
                    </a:solidFill>
                    <a:latin typeface="Times New Roman" pitchFamily="18" charset="0"/>
                    <a:ea typeface="宋体" charset="-122"/>
                  </a:defRPr>
                </a:lvl4pPr>
                <a:lvl5pPr>
                  <a:defRPr>
                    <a:solidFill>
                      <a:srgbClr val="000000"/>
                    </a:solidFill>
                    <a:latin typeface="Times New Roman" pitchFamily="18" charset="0"/>
                    <a:ea typeface="宋体" charset="-122"/>
                  </a:defRPr>
                </a:lvl5pPr>
                <a:lvl6pPr marL="25146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6pPr>
                <a:lvl7pPr marL="29718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7pPr>
                <a:lvl8pPr marL="34290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8pPr>
                <a:lvl9pPr marL="3886200" indent="-228600" fontAlgn="base" hangingPunct="0">
                  <a:lnSpc>
                    <a:spcPct val="95000"/>
                  </a:lnSpc>
                  <a:spcBef>
                    <a:spcPct val="0"/>
                  </a:spcBef>
                  <a:spcAft>
                    <a:spcPct val="0"/>
                  </a:spcAft>
                  <a:buClr>
                    <a:srgbClr val="000000"/>
                  </a:buClr>
                  <a:buSzPct val="100000"/>
                  <a:buFont typeface="Times New Roman" pitchFamily="18" charset="0"/>
                  <a:defRPr>
                    <a:solidFill>
                      <a:srgbClr val="000000"/>
                    </a:solidFill>
                    <a:latin typeface="Times New Roman" pitchFamily="18" charset="0"/>
                    <a:ea typeface="宋体" charset="-122"/>
                  </a:defRPr>
                </a:lvl9pPr>
              </a:lstStyle>
              <a:p>
                <a:pPr defTabSz="914400" hangingPunct="1">
                  <a:lnSpc>
                    <a:spcPct val="100000"/>
                  </a:lnSpc>
                  <a:buClrTx/>
                  <a:buSzTx/>
                  <a:buFontTx/>
                  <a:buNone/>
                </a:pPr>
                <a:endParaRPr kumimoji="1" lang="zh-CN" altLang="en-US">
                  <a:solidFill>
                    <a:schemeClr val="tx1"/>
                  </a:solidFill>
                  <a:ea typeface="华文楷体" panose="02010600040101010101" pitchFamily="2" charset="-122"/>
                </a:endParaRPr>
              </a:p>
            </p:txBody>
          </p:sp>
        </p:grpSp>
        <p:graphicFrame>
          <p:nvGraphicFramePr>
            <p:cNvPr id="97296" name="Object 16"/>
            <p:cNvGraphicFramePr>
              <a:graphicFrameLocks noChangeAspect="1"/>
            </p:cNvGraphicFramePr>
            <p:nvPr/>
          </p:nvGraphicFramePr>
          <p:xfrm>
            <a:off x="2307" y="3191"/>
            <a:ext cx="1134" cy="539"/>
          </p:xfrm>
          <a:graphic>
            <a:graphicData uri="http://schemas.openxmlformats.org/presentationml/2006/ole">
              <mc:AlternateContent xmlns:mc="http://schemas.openxmlformats.org/markup-compatibility/2006">
                <mc:Choice xmlns:v="urn:schemas-microsoft-com:vml" Requires="v">
                  <p:oleObj spid="_x0000_s147465" name="公式" r:id="rId5" imgW="647419" imgH="406224" progId="Equation.3">
                    <p:embed/>
                  </p:oleObj>
                </mc:Choice>
                <mc:Fallback>
                  <p:oleObj name="公式" r:id="rId5" imgW="647419" imgH="40622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7" y="3191"/>
                          <a:ext cx="1134" cy="5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97297" name="Rectangle 17"/>
          <p:cNvSpPr>
            <a:spLocks noChangeArrowheads="1"/>
          </p:cNvSpPr>
          <p:nvPr/>
        </p:nvSpPr>
        <p:spPr bwMode="auto">
          <a:xfrm>
            <a:off x="395288" y="5512227"/>
            <a:ext cx="8280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a:lnSpc>
                <a:spcPct val="100000"/>
              </a:lnSpc>
              <a:buClrTx/>
              <a:buSzTx/>
              <a:buFontTx/>
              <a:buNone/>
            </a:pPr>
            <a:r>
              <a:rPr kumimoji="1" lang="zh-CN" altLang="en-US">
                <a:solidFill>
                  <a:schemeClr val="tx1"/>
                </a:solidFill>
                <a:ea typeface="华文楷体" panose="02010600040101010101" pitchFamily="2" charset="-122"/>
              </a:rPr>
              <a:t>          用于讨论原子各受激态能级宽度⊿</a:t>
            </a:r>
            <a:r>
              <a:rPr kumimoji="1" lang="en-US" altLang="zh-CN" i="1">
                <a:solidFill>
                  <a:schemeClr val="tx1"/>
                </a:solidFill>
                <a:ea typeface="华文楷体" panose="02010600040101010101" pitchFamily="2" charset="-122"/>
              </a:rPr>
              <a:t>E </a:t>
            </a:r>
            <a:r>
              <a:rPr kumimoji="1" lang="zh-CN" altLang="en-US">
                <a:solidFill>
                  <a:schemeClr val="tx1"/>
                </a:solidFill>
                <a:ea typeface="华文楷体" panose="02010600040101010101" pitchFamily="2" charset="-122"/>
              </a:rPr>
              <a:t>与能级的平均寿命⊿</a:t>
            </a:r>
            <a:r>
              <a:rPr kumimoji="1" lang="en-US" altLang="zh-CN" i="1">
                <a:solidFill>
                  <a:schemeClr val="tx1"/>
                </a:solidFill>
                <a:ea typeface="华文楷体" panose="02010600040101010101" pitchFamily="2" charset="-122"/>
              </a:rPr>
              <a:t>t </a:t>
            </a:r>
            <a:r>
              <a:rPr kumimoji="1" lang="zh-CN" altLang="en-US">
                <a:solidFill>
                  <a:schemeClr val="tx1"/>
                </a:solidFill>
                <a:ea typeface="华文楷体" panose="02010600040101010101" pitchFamily="2" charset="-122"/>
              </a:rPr>
              <a:t>之间的关系。</a:t>
            </a:r>
          </a:p>
        </p:txBody>
      </p:sp>
    </p:spTree>
    <p:extLst>
      <p:ext uri="{BB962C8B-B14F-4D97-AF65-F5344CB8AC3E}">
        <p14:creationId xmlns:p14="http://schemas.microsoft.com/office/powerpoint/2010/main" val="2989479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7287"/>
                                        </p:tgtEl>
                                        <p:attrNameLst>
                                          <p:attrName>style.visibility</p:attrName>
                                        </p:attrNameLst>
                                      </p:cBhvr>
                                      <p:to>
                                        <p:strVal val="visible"/>
                                      </p:to>
                                    </p:set>
                                    <p:animEffect transition="in" filter="wipe(left)">
                                      <p:cBhvr>
                                        <p:cTn id="7" dur="500"/>
                                        <p:tgtEl>
                                          <p:spTgt spid="972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wipe(left)">
                                      <p:cBhvr>
                                        <p:cTn id="12" dur="500"/>
                                        <p:tgtEl>
                                          <p:spTgt spid="972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7285"/>
                                        </p:tgtEl>
                                        <p:attrNameLst>
                                          <p:attrName>style.visibility</p:attrName>
                                        </p:attrNameLst>
                                      </p:cBhvr>
                                      <p:to>
                                        <p:strVal val="visible"/>
                                      </p:to>
                                    </p:set>
                                    <p:animEffect transition="in" filter="wipe(left)">
                                      <p:cBhvr>
                                        <p:cTn id="17" dur="500"/>
                                        <p:tgtEl>
                                          <p:spTgt spid="972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7286"/>
                                        </p:tgtEl>
                                        <p:attrNameLst>
                                          <p:attrName>style.visibility</p:attrName>
                                        </p:attrNameLst>
                                      </p:cBhvr>
                                      <p:to>
                                        <p:strVal val="visible"/>
                                      </p:to>
                                    </p:set>
                                    <p:animEffect transition="in" filter="wipe(left)">
                                      <p:cBhvr>
                                        <p:cTn id="22" dur="500"/>
                                        <p:tgtEl>
                                          <p:spTgt spid="972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7288"/>
                                        </p:tgtEl>
                                        <p:attrNameLst>
                                          <p:attrName>style.visibility</p:attrName>
                                        </p:attrNameLst>
                                      </p:cBhvr>
                                      <p:to>
                                        <p:strVal val="visible"/>
                                      </p:to>
                                    </p:set>
                                    <p:animEffect transition="in" filter="wipe(left)">
                                      <p:cBhvr>
                                        <p:cTn id="27" dur="500"/>
                                        <p:tgtEl>
                                          <p:spTgt spid="972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7289"/>
                                        </p:tgtEl>
                                        <p:attrNameLst>
                                          <p:attrName>style.visibility</p:attrName>
                                        </p:attrNameLst>
                                      </p:cBhvr>
                                      <p:to>
                                        <p:strVal val="visible"/>
                                      </p:to>
                                    </p:set>
                                    <p:animEffect transition="in" filter="wipe(left)">
                                      <p:cBhvr>
                                        <p:cTn id="32" dur="500"/>
                                        <p:tgtEl>
                                          <p:spTgt spid="972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7290"/>
                                        </p:tgtEl>
                                        <p:attrNameLst>
                                          <p:attrName>style.visibility</p:attrName>
                                        </p:attrNameLst>
                                      </p:cBhvr>
                                      <p:to>
                                        <p:strVal val="visible"/>
                                      </p:to>
                                    </p:set>
                                    <p:animEffect transition="in" filter="wipe(left)">
                                      <p:cBhvr>
                                        <p:cTn id="37" dur="500"/>
                                        <p:tgtEl>
                                          <p:spTgt spid="972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7297"/>
                                        </p:tgtEl>
                                        <p:attrNameLst>
                                          <p:attrName>style.visibility</p:attrName>
                                        </p:attrNameLst>
                                      </p:cBhvr>
                                      <p:to>
                                        <p:strVal val="visible"/>
                                      </p:to>
                                    </p:set>
                                    <p:animEffect transition="in" filter="wipe(left)">
                                      <p:cBhvr>
                                        <p:cTn id="42" dur="500"/>
                                        <p:tgtEl>
                                          <p:spTgt spid="97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4" grpId="0"/>
      <p:bldP spid="97286" grpId="0"/>
      <p:bldP spid="97287" grpId="0"/>
      <p:bldP spid="97288" grpId="0"/>
      <p:bldP spid="97289" grpId="0"/>
      <p:bldP spid="97297"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25500" y="256090"/>
            <a:ext cx="2336800" cy="443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kumimoji="1" lang="zh-CN" altLang="en-US" dirty="0">
                <a:solidFill>
                  <a:schemeClr val="tx1"/>
                </a:solidFill>
                <a:ea typeface="华文楷体" panose="02010600040101010101" pitchFamily="2" charset="-122"/>
              </a:rPr>
              <a:t>四</a:t>
            </a:r>
            <a:r>
              <a:rPr kumimoji="1" lang="zh-CN" altLang="en-US" b="1" dirty="0" smtClean="0">
                <a:solidFill>
                  <a:schemeClr val="tx1"/>
                </a:solidFill>
                <a:ea typeface="华文楷体" panose="02010600040101010101" pitchFamily="2" charset="-122"/>
              </a:rPr>
              <a:t>、</a:t>
            </a:r>
            <a:r>
              <a:rPr kumimoji="1" lang="zh-CN" altLang="en-US" b="1" dirty="0">
                <a:solidFill>
                  <a:schemeClr val="tx1"/>
                </a:solidFill>
                <a:ea typeface="华文楷体" panose="02010600040101010101" pitchFamily="2" charset="-122"/>
              </a:rPr>
              <a:t>互补原理</a:t>
            </a:r>
          </a:p>
        </p:txBody>
      </p:sp>
      <p:sp>
        <p:nvSpPr>
          <p:cNvPr id="3" name="Rectangle 3"/>
          <p:cNvSpPr>
            <a:spLocks noChangeArrowheads="1"/>
          </p:cNvSpPr>
          <p:nvPr/>
        </p:nvSpPr>
        <p:spPr bwMode="auto">
          <a:xfrm>
            <a:off x="611560" y="729004"/>
            <a:ext cx="7848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dirty="0">
                <a:solidFill>
                  <a:schemeClr val="tx1"/>
                </a:solidFill>
                <a:latin typeface="Times New Roman" pitchFamily="18" charset="0"/>
                <a:ea typeface="华文楷体" panose="02010600040101010101" pitchFamily="2" charset="-122"/>
              </a:rPr>
              <a:t>在海森伯提出不确定关系的同时，玻尔提出了互补原理</a:t>
            </a:r>
            <a:r>
              <a:rPr kumimoji="1" lang="zh-CN" altLang="en-US" sz="2100" dirty="0">
                <a:solidFill>
                  <a:schemeClr val="tx1"/>
                </a:solidFill>
                <a:latin typeface="Times New Roman" pitchFamily="18" charset="0"/>
                <a:ea typeface="华文楷体" panose="02010600040101010101" pitchFamily="2" charset="-122"/>
              </a:rPr>
              <a:t> </a:t>
            </a:r>
            <a:endParaRPr kumimoji="1" lang="zh-CN" altLang="en-US" sz="4400" dirty="0">
              <a:solidFill>
                <a:schemeClr val="tx1"/>
              </a:solidFill>
              <a:latin typeface="Times New Roman" pitchFamily="18" charset="0"/>
              <a:ea typeface="华文楷体" panose="02010600040101010101" pitchFamily="2" charset="-122"/>
            </a:endParaRPr>
          </a:p>
        </p:txBody>
      </p:sp>
      <p:graphicFrame>
        <p:nvGraphicFramePr>
          <p:cNvPr id="4" name="Object 4"/>
          <p:cNvGraphicFramePr>
            <a:graphicFrameLocks noChangeAspect="1"/>
          </p:cNvGraphicFramePr>
          <p:nvPr>
            <p:extLst/>
          </p:nvPr>
        </p:nvGraphicFramePr>
        <p:xfrm>
          <a:off x="971600" y="1263745"/>
          <a:ext cx="6842844" cy="901700"/>
        </p:xfrm>
        <a:graphic>
          <a:graphicData uri="http://schemas.openxmlformats.org/presentationml/2006/ole">
            <mc:AlternateContent xmlns:mc="http://schemas.openxmlformats.org/markup-compatibility/2006">
              <mc:Choice xmlns:v="urn:schemas-microsoft-com:vml" Requires="v">
                <p:oleObj spid="_x0000_s148485" name="公式" r:id="rId4" imgW="3606480" imgH="482400" progId="Equation.3">
                  <p:embed/>
                </p:oleObj>
              </mc:Choice>
              <mc:Fallback>
                <p:oleObj name="公式" r:id="rId4" imgW="3606480" imgH="482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600" y="1263745"/>
                        <a:ext cx="6842844" cy="901700"/>
                      </a:xfrm>
                      <a:prstGeom prst="rect">
                        <a:avLst/>
                      </a:prstGeom>
                      <a:solidFill>
                        <a:srgbClr val="FFFF00"/>
                      </a:solidFill>
                      <a:ln w="25400">
                        <a:solidFill>
                          <a:srgbClr val="0000FF"/>
                        </a:solidFill>
                        <a:miter lim="800000"/>
                        <a:headEnd/>
                        <a:tailEnd/>
                      </a:ln>
                    </p:spPr>
                  </p:pic>
                </p:oleObj>
              </mc:Fallback>
            </mc:AlternateContent>
          </a:graphicData>
        </a:graphic>
      </p:graphicFrame>
      <p:sp>
        <p:nvSpPr>
          <p:cNvPr id="5" name="Rectangle 5"/>
          <p:cNvSpPr>
            <a:spLocks noChangeArrowheads="1"/>
          </p:cNvSpPr>
          <p:nvPr/>
        </p:nvSpPr>
        <p:spPr bwMode="auto">
          <a:xfrm>
            <a:off x="457200" y="2815042"/>
            <a:ext cx="8382000" cy="1818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30000"/>
              </a:lnSpc>
              <a:spcBef>
                <a:spcPct val="50000"/>
              </a:spcBef>
            </a:pPr>
            <a:r>
              <a:rPr kumimoji="1" lang="zh-CN" altLang="en-US" sz="2200" dirty="0">
                <a:solidFill>
                  <a:schemeClr val="tx1"/>
                </a:solidFill>
                <a:latin typeface="Times New Roman" pitchFamily="18" charset="0"/>
                <a:ea typeface="华文楷体" panose="02010600040101010101" pitchFamily="2" charset="-122"/>
              </a:rPr>
              <a:t>       一些经典概念的应用不可避免地将排除另一些经典概念的应用，而“另一些经典概念”在另一些条件下又会是描述现象所不可缺少的；必须而且只需将所有这些既互斥、又互补的概念汇集在一起，才能而且定能相成现象的详尽无遗的描述。</a:t>
            </a:r>
          </a:p>
        </p:txBody>
      </p:sp>
      <p:sp>
        <p:nvSpPr>
          <p:cNvPr id="6" name="Rectangle 6"/>
          <p:cNvSpPr>
            <a:spLocks noChangeArrowheads="1"/>
          </p:cNvSpPr>
          <p:nvPr/>
        </p:nvSpPr>
        <p:spPr bwMode="auto">
          <a:xfrm>
            <a:off x="457200" y="2348880"/>
            <a:ext cx="1716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solidFill>
                  <a:schemeClr val="tx1"/>
                </a:solidFill>
                <a:latin typeface="Times New Roman" pitchFamily="18" charset="0"/>
                <a:ea typeface="华文楷体" panose="02010600040101010101" pitchFamily="2" charset="-122"/>
              </a:rPr>
              <a:t>互补原理：</a:t>
            </a:r>
          </a:p>
        </p:txBody>
      </p:sp>
      <p:sp>
        <p:nvSpPr>
          <p:cNvPr id="7" name="矩形 6"/>
          <p:cNvSpPr/>
          <p:nvPr/>
        </p:nvSpPr>
        <p:spPr>
          <a:xfrm>
            <a:off x="434173" y="4883680"/>
            <a:ext cx="8203374" cy="1378839"/>
          </a:xfrm>
          <a:prstGeom prst="rect">
            <a:avLst/>
          </a:prstGeom>
        </p:spPr>
        <p:txBody>
          <a:bodyPr wrap="square">
            <a:spAutoFit/>
          </a:bodyPr>
          <a:lstStyle/>
          <a:p>
            <a:r>
              <a:rPr lang="zh-CN" altLang="en-US" sz="2200" dirty="0" smtClean="0">
                <a:solidFill>
                  <a:srgbClr val="333333"/>
                </a:solidFill>
                <a:latin typeface="华文楷体" panose="02010600040101010101" pitchFamily="2" charset="-122"/>
                <a:ea typeface="华文楷体" panose="02010600040101010101" pitchFamily="2" charset="-122"/>
              </a:rPr>
              <a:t>       原子</a:t>
            </a:r>
            <a:r>
              <a:rPr lang="zh-CN" altLang="en-US" sz="2200" dirty="0">
                <a:solidFill>
                  <a:srgbClr val="333333"/>
                </a:solidFill>
                <a:latin typeface="华文楷体" panose="02010600040101010101" pitchFamily="2" charset="-122"/>
                <a:ea typeface="华文楷体" panose="02010600040101010101" pitchFamily="2" charset="-122"/>
              </a:rPr>
              <a:t>现象不能用经典力学所要求的完备性来描述。在构成完备的经典描述的某些互相补充的元素，在这里实际上是相互排除的，这些互补的元素对描述原子现象的不同面貌都是需要的。 波和粒子在同一时刻是互斥的，但它们在更高层次上统一。</a:t>
            </a:r>
            <a:endParaRPr lang="zh-CN" altLang="en-US" sz="22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2406073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5" grpId="0" build="p" autoUpdateAnimBg="0"/>
      <p:bldP spid="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395288" y="1431925"/>
            <a:ext cx="8305800"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04800">
              <a:defRPr sz="2400">
                <a:solidFill>
                  <a:schemeClr val="tx1"/>
                </a:solidFill>
                <a:latin typeface="Times New Roman" pitchFamily="18" charset="0"/>
              </a:defRPr>
            </a:lvl1pPr>
            <a:lvl2pPr>
              <a:defRPr sz="2400">
                <a:solidFill>
                  <a:schemeClr val="tx1"/>
                </a:solidFill>
                <a:latin typeface="Times New Roman" pitchFamily="18" charset="0"/>
              </a:defRPr>
            </a:lvl2pPr>
            <a:lvl3pPr>
              <a:defRPr sz="2400">
                <a:solidFill>
                  <a:schemeClr val="tx1"/>
                </a:solidFill>
                <a:latin typeface="Times New Roman" pitchFamily="18" charset="0"/>
              </a:defRPr>
            </a:lvl3pPr>
            <a:lvl4pPr>
              <a:defRPr sz="2400">
                <a:solidFill>
                  <a:schemeClr val="tx1"/>
                </a:solidFill>
                <a:latin typeface="Times New Roman" pitchFamily="18" charset="0"/>
              </a:defRPr>
            </a:lvl4pPr>
            <a:lvl5pPr>
              <a:defRPr sz="2400">
                <a:solidFill>
                  <a:schemeClr val="tx1"/>
                </a:solidFill>
                <a:latin typeface="Times New Roman" pitchFamily="18" charset="0"/>
              </a:defRPr>
            </a:lvl5pPr>
            <a:lvl6pPr fontAlgn="base">
              <a:spcBef>
                <a:spcPct val="0"/>
              </a:spcBef>
              <a:spcAft>
                <a:spcPct val="0"/>
              </a:spcAft>
              <a:defRPr sz="2400">
                <a:solidFill>
                  <a:schemeClr val="tx1"/>
                </a:solidFill>
                <a:latin typeface="Times New Roman" pitchFamily="18" charset="0"/>
              </a:defRPr>
            </a:lvl6pPr>
            <a:lvl7pPr fontAlgn="base">
              <a:spcBef>
                <a:spcPct val="0"/>
              </a:spcBef>
              <a:spcAft>
                <a:spcPct val="0"/>
              </a:spcAft>
              <a:defRPr sz="2400">
                <a:solidFill>
                  <a:schemeClr val="tx1"/>
                </a:solidFill>
                <a:latin typeface="Times New Roman" pitchFamily="18" charset="0"/>
              </a:defRPr>
            </a:lvl7pPr>
            <a:lvl8pPr fontAlgn="base">
              <a:spcBef>
                <a:spcPct val="0"/>
              </a:spcBef>
              <a:spcAft>
                <a:spcPct val="0"/>
              </a:spcAft>
              <a:defRPr sz="2400">
                <a:solidFill>
                  <a:schemeClr val="tx1"/>
                </a:solidFill>
                <a:latin typeface="Times New Roman" pitchFamily="18" charset="0"/>
              </a:defRPr>
            </a:lvl8pPr>
            <a:lvl9pPr fontAlgn="base">
              <a:spcBef>
                <a:spcPct val="0"/>
              </a:spcBef>
              <a:spcAft>
                <a:spcPct val="0"/>
              </a:spcAft>
              <a:defRPr sz="2400">
                <a:solidFill>
                  <a:schemeClr val="tx1"/>
                </a:solidFill>
                <a:latin typeface="Times New Roman" pitchFamily="18" charset="0"/>
              </a:defRPr>
            </a:lvl9pPr>
          </a:lstStyle>
          <a:p>
            <a:pPr eaLnBrk="0" hangingPunct="0">
              <a:lnSpc>
                <a:spcPct val="120000"/>
              </a:lnSpc>
            </a:pPr>
            <a:r>
              <a:rPr kumimoji="1" lang="zh-CN" altLang="en-US" dirty="0">
                <a:ea typeface="华文楷体" panose="02010600040101010101" pitchFamily="2" charset="-122"/>
              </a:rPr>
              <a:t>（</a:t>
            </a:r>
            <a:r>
              <a:rPr kumimoji="1" lang="en-US" altLang="zh-CN" dirty="0">
                <a:ea typeface="华文楷体" panose="02010600040101010101" pitchFamily="2" charset="-122"/>
              </a:rPr>
              <a:t>2</a:t>
            </a:r>
            <a:r>
              <a:rPr kumimoji="1" lang="zh-CN" altLang="en-US" dirty="0">
                <a:ea typeface="华文楷体" panose="02010600040101010101" pitchFamily="2" charset="-122"/>
              </a:rPr>
              <a:t>）古代哲学家公孙龙早在两千多年前在其</a:t>
            </a:r>
            <a:r>
              <a:rPr kumimoji="1" lang="en-US" altLang="zh-CN" dirty="0">
                <a:ea typeface="华文楷体" panose="02010600040101010101" pitchFamily="2" charset="-122"/>
              </a:rPr>
              <a:t>《</a:t>
            </a:r>
            <a:r>
              <a:rPr kumimoji="1" lang="zh-CN" altLang="en-US" dirty="0">
                <a:ea typeface="华文楷体" panose="02010600040101010101" pitchFamily="2" charset="-122"/>
              </a:rPr>
              <a:t>离坚白</a:t>
            </a:r>
            <a:r>
              <a:rPr kumimoji="1" lang="en-US" altLang="zh-CN" dirty="0">
                <a:ea typeface="华文楷体" panose="02010600040101010101" pitchFamily="2" charset="-122"/>
              </a:rPr>
              <a:t>·</a:t>
            </a:r>
            <a:r>
              <a:rPr kumimoji="1" lang="zh-CN" altLang="en-US" dirty="0">
                <a:ea typeface="华文楷体" panose="02010600040101010101" pitchFamily="2" charset="-122"/>
              </a:rPr>
              <a:t>命题</a:t>
            </a:r>
            <a:r>
              <a:rPr kumimoji="1" lang="en-US" altLang="zh-CN" dirty="0">
                <a:ea typeface="华文楷体" panose="02010600040101010101" pitchFamily="2" charset="-122"/>
              </a:rPr>
              <a:t>》</a:t>
            </a:r>
            <a:r>
              <a:rPr kumimoji="1" lang="zh-CN" altLang="en-US" dirty="0">
                <a:ea typeface="华文楷体" panose="02010600040101010101" pitchFamily="2" charset="-122"/>
              </a:rPr>
              <a:t>叙述到：视不得其所坚，而得其所白者，无坚也。抚不得其所白，而得其所坚者，无白也。</a:t>
            </a:r>
            <a:endParaRPr kumimoji="1" lang="zh-CN" altLang="en-US" sz="4400" dirty="0">
              <a:ea typeface="华文楷体" panose="02010600040101010101" pitchFamily="2" charset="-122"/>
            </a:endParaRPr>
          </a:p>
        </p:txBody>
      </p:sp>
      <p:sp>
        <p:nvSpPr>
          <p:cNvPr id="3" name="Rectangle 3"/>
          <p:cNvSpPr>
            <a:spLocks noChangeArrowheads="1"/>
          </p:cNvSpPr>
          <p:nvPr/>
        </p:nvSpPr>
        <p:spPr bwMode="auto">
          <a:xfrm>
            <a:off x="395288" y="476250"/>
            <a:ext cx="8305800" cy="950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a:solidFill>
                  <a:schemeClr val="tx1"/>
                </a:solidFill>
                <a:latin typeface="Times New Roman" pitchFamily="18" charset="0"/>
                <a:ea typeface="华文楷体" panose="02010600040101010101" pitchFamily="2" charset="-122"/>
              </a:rPr>
              <a:t>   （</a:t>
            </a:r>
            <a:r>
              <a:rPr kumimoji="1" lang="en-US" altLang="zh-CN" sz="2400">
                <a:solidFill>
                  <a:schemeClr val="tx1"/>
                </a:solidFill>
                <a:latin typeface="Times New Roman" pitchFamily="18" charset="0"/>
                <a:ea typeface="华文楷体" panose="02010600040101010101" pitchFamily="2" charset="-122"/>
              </a:rPr>
              <a:t>1</a:t>
            </a:r>
            <a:r>
              <a:rPr kumimoji="1" lang="zh-CN" altLang="en-US" sz="2400">
                <a:solidFill>
                  <a:schemeClr val="tx1"/>
                </a:solidFill>
                <a:latin typeface="Times New Roman" pitchFamily="18" charset="0"/>
                <a:ea typeface="华文楷体" panose="02010600040101010101" pitchFamily="2" charset="-122"/>
              </a:rPr>
              <a:t>）玻尔的例子：银币的正反面都看到了。才能说对银币有较完整的认识。</a:t>
            </a:r>
          </a:p>
        </p:txBody>
      </p:sp>
      <p:grpSp>
        <p:nvGrpSpPr>
          <p:cNvPr id="4" name="Group 4"/>
          <p:cNvGrpSpPr>
            <a:grpSpLocks/>
          </p:cNvGrpSpPr>
          <p:nvPr/>
        </p:nvGrpSpPr>
        <p:grpSpPr bwMode="auto">
          <a:xfrm>
            <a:off x="1524000" y="3190304"/>
            <a:ext cx="6072336" cy="2542952"/>
            <a:chOff x="960" y="2112"/>
            <a:chExt cx="3936" cy="1680"/>
          </a:xfrm>
        </p:grpSpPr>
        <p:pic>
          <p:nvPicPr>
            <p:cNvPr id="5" name="Picture 5" descr="Untitled-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0" y="2112"/>
              <a:ext cx="1680" cy="168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Untitled-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6" y="2112"/>
              <a:ext cx="1680" cy="1680"/>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Rectangle 7"/>
          <p:cNvSpPr>
            <a:spLocks noChangeArrowheads="1"/>
          </p:cNvSpPr>
          <p:nvPr/>
        </p:nvSpPr>
        <p:spPr bwMode="auto">
          <a:xfrm>
            <a:off x="3733800" y="5877272"/>
            <a:ext cx="171291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4000" b="1" dirty="0">
                <a:solidFill>
                  <a:schemeClr val="tx1"/>
                </a:solidFill>
                <a:effectLst>
                  <a:outerShdw blurRad="38100" dist="38100" dir="2700000" algn="tl">
                    <a:srgbClr val="000000"/>
                  </a:outerShdw>
                </a:effectLst>
                <a:latin typeface="Times New Roman" pitchFamily="18" charset="0"/>
                <a:ea typeface="华文楷体" panose="02010600040101010101" pitchFamily="2" charset="-122"/>
              </a:rPr>
              <a:t>太极图</a:t>
            </a:r>
          </a:p>
        </p:txBody>
      </p:sp>
    </p:spTree>
    <p:extLst>
      <p:ext uri="{BB962C8B-B14F-4D97-AF65-F5344CB8AC3E}">
        <p14:creationId xmlns:p14="http://schemas.microsoft.com/office/powerpoint/2010/main" val="1784932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0" end="0"/>
                                            </p:txEl>
                                          </p:spTgt>
                                        </p:tgtEl>
                                        <p:attrNameLst>
                                          <p:attrName>style.visibility</p:attrName>
                                        </p:attrNameLst>
                                      </p:cBhvr>
                                      <p:to>
                                        <p:strVal val="visible"/>
                                      </p:to>
                                    </p:set>
                                    <p:animEffect transition="in" filter="wipe(left)">
                                      <p:cBhvr>
                                        <p:cTn id="12" dur="500"/>
                                        <p:tgtEl>
                                          <p:spTgt spid="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out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arn(outVertical)">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utoUpdateAnimBg="0"/>
      <p:bldP spid="3" grpId="0" build="p" autoUpdateAnimBg="0"/>
      <p:bldP spid="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0" y="125413"/>
            <a:ext cx="1588" cy="1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ea typeface="华文楷体" panose="02010600040101010101" pitchFamily="2" charset="-122"/>
            </a:endParaRPr>
          </a:p>
        </p:txBody>
      </p:sp>
      <p:sp>
        <p:nvSpPr>
          <p:cNvPr id="5217" name="Text Box 97"/>
          <p:cNvSpPr txBox="1">
            <a:spLocks noChangeArrowheads="1"/>
          </p:cNvSpPr>
          <p:nvPr/>
        </p:nvSpPr>
        <p:spPr bwMode="auto">
          <a:xfrm>
            <a:off x="533400" y="454205"/>
            <a:ext cx="2736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smtClean="0">
                <a:solidFill>
                  <a:schemeClr val="tx1"/>
                </a:solidFill>
                <a:ea typeface="华文楷体" panose="02010600040101010101" pitchFamily="2" charset="-122"/>
              </a:rPr>
              <a:t>五、</a:t>
            </a:r>
            <a:r>
              <a:rPr kumimoji="1" lang="zh-CN" altLang="en-US" dirty="0">
                <a:solidFill>
                  <a:schemeClr val="tx1"/>
                </a:solidFill>
                <a:ea typeface="华文楷体" panose="02010600040101010101" pitchFamily="2" charset="-122"/>
              </a:rPr>
              <a:t>波函数的概念 </a:t>
            </a:r>
          </a:p>
        </p:txBody>
      </p:sp>
      <p:sp>
        <p:nvSpPr>
          <p:cNvPr id="5219" name="Rectangle 99"/>
          <p:cNvSpPr>
            <a:spLocks noChangeArrowheads="1"/>
          </p:cNvSpPr>
          <p:nvPr/>
        </p:nvSpPr>
        <p:spPr bwMode="auto">
          <a:xfrm>
            <a:off x="1284288" y="1052736"/>
            <a:ext cx="1916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rgbClr val="000000"/>
                </a:solidFill>
                <a:ea typeface="华文楷体" panose="02010600040101010101" pitchFamily="2" charset="-122"/>
              </a:rPr>
              <a:t>经典力学：</a:t>
            </a:r>
          </a:p>
        </p:txBody>
      </p:sp>
      <p:sp>
        <p:nvSpPr>
          <p:cNvPr id="5220" name="Rectangle 100"/>
          <p:cNvSpPr>
            <a:spLocks noChangeArrowheads="1"/>
          </p:cNvSpPr>
          <p:nvPr/>
        </p:nvSpPr>
        <p:spPr bwMode="auto">
          <a:xfrm>
            <a:off x="3352800" y="1052736"/>
            <a:ext cx="201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rgbClr val="000000"/>
                </a:solidFill>
                <a:ea typeface="华文楷体" panose="02010600040101010101" pitchFamily="2" charset="-122"/>
              </a:rPr>
              <a:t>位置和动量等</a:t>
            </a:r>
          </a:p>
        </p:txBody>
      </p:sp>
      <p:sp>
        <p:nvSpPr>
          <p:cNvPr id="5221" name="Rectangle 101"/>
          <p:cNvSpPr>
            <a:spLocks noChangeArrowheads="1"/>
          </p:cNvSpPr>
          <p:nvPr/>
        </p:nvSpPr>
        <p:spPr bwMode="auto">
          <a:xfrm>
            <a:off x="1081088" y="1509936"/>
            <a:ext cx="597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rgbClr val="FF00FF"/>
                </a:solidFill>
                <a:effectLst>
                  <a:outerShdw blurRad="38100" dist="38100" dir="2700000" algn="tl">
                    <a:srgbClr val="C0C0C0"/>
                  </a:outerShdw>
                </a:effectLst>
                <a:ea typeface="华文楷体" panose="02010600040101010101" pitchFamily="2" charset="-122"/>
              </a:rPr>
              <a:t>问题：</a:t>
            </a:r>
            <a:r>
              <a:rPr kumimoji="1" lang="zh-CN" altLang="en-US">
                <a:solidFill>
                  <a:schemeClr val="tx1"/>
                </a:solidFill>
                <a:effectLst>
                  <a:outerShdw blurRad="38100" dist="38100" dir="2700000" algn="tl">
                    <a:srgbClr val="C0C0C0"/>
                  </a:outerShdw>
                </a:effectLst>
                <a:ea typeface="华文楷体" panose="02010600040101010101" pitchFamily="2" charset="-122"/>
              </a:rPr>
              <a:t>微观粒子的运动状态用什么来描述？</a:t>
            </a:r>
          </a:p>
        </p:txBody>
      </p:sp>
      <p:sp>
        <p:nvSpPr>
          <p:cNvPr id="5222" name="Text Box 102"/>
          <p:cNvSpPr txBox="1">
            <a:spLocks noChangeArrowheads="1"/>
          </p:cNvSpPr>
          <p:nvPr/>
        </p:nvSpPr>
        <p:spPr bwMode="auto">
          <a:xfrm>
            <a:off x="533400" y="1967136"/>
            <a:ext cx="342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1</a:t>
            </a:r>
            <a:r>
              <a:rPr kumimoji="1" lang="zh-CN" altLang="en-US">
                <a:solidFill>
                  <a:schemeClr val="tx1"/>
                </a:solidFill>
                <a:ea typeface="华文楷体" panose="02010600040101010101" pitchFamily="2" charset="-122"/>
              </a:rPr>
              <a:t>、自由粒子的波函数</a:t>
            </a:r>
            <a:r>
              <a:rPr kumimoji="1" lang="en-US" altLang="zh-CN">
                <a:solidFill>
                  <a:schemeClr val="tx1"/>
                </a:solidFill>
                <a:ea typeface="华文楷体" panose="02010600040101010101" pitchFamily="2" charset="-122"/>
              </a:rPr>
              <a:t>:</a:t>
            </a:r>
          </a:p>
        </p:txBody>
      </p:sp>
      <p:sp>
        <p:nvSpPr>
          <p:cNvPr id="5223" name="Text Box 103"/>
          <p:cNvSpPr txBox="1">
            <a:spLocks noChangeArrowheads="1"/>
          </p:cNvSpPr>
          <p:nvPr/>
        </p:nvSpPr>
        <p:spPr bwMode="auto">
          <a:xfrm>
            <a:off x="914400" y="3549873"/>
            <a:ext cx="739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rgbClr val="0000FF"/>
                </a:solidFill>
                <a:ea typeface="华文楷体" panose="02010600040101010101" pitchFamily="2" charset="-122"/>
              </a:rPr>
              <a:t>在经典物理中</a:t>
            </a:r>
            <a:r>
              <a:rPr kumimoji="1" lang="zh-CN" altLang="en-US">
                <a:solidFill>
                  <a:schemeClr val="tx1"/>
                </a:solidFill>
                <a:ea typeface="华文楷体" panose="02010600040101010101" pitchFamily="2" charset="-122"/>
              </a:rPr>
              <a:t>，沿 </a:t>
            </a:r>
            <a:r>
              <a:rPr kumimoji="1" lang="en-US" altLang="zh-CN" i="1">
                <a:solidFill>
                  <a:schemeClr val="tx1"/>
                </a:solidFill>
                <a:ea typeface="华文楷体" panose="02010600040101010101" pitchFamily="2" charset="-122"/>
              </a:rPr>
              <a:t>x </a:t>
            </a:r>
            <a:r>
              <a:rPr kumimoji="1" lang="zh-CN" altLang="en-US">
                <a:solidFill>
                  <a:schemeClr val="tx1"/>
                </a:solidFill>
                <a:ea typeface="华文楷体" panose="02010600040101010101" pitchFamily="2" charset="-122"/>
              </a:rPr>
              <a:t>方向传播的平面波的波函数为：</a:t>
            </a:r>
          </a:p>
        </p:txBody>
      </p:sp>
      <p:graphicFrame>
        <p:nvGraphicFramePr>
          <p:cNvPr id="5224" name="Object 104"/>
          <p:cNvGraphicFramePr>
            <a:graphicFrameLocks noChangeAspect="1"/>
          </p:cNvGraphicFramePr>
          <p:nvPr>
            <p:extLst>
              <p:ext uri="{D42A27DB-BD31-4B8C-83A1-F6EECF244321}">
                <p14:modId xmlns:p14="http://schemas.microsoft.com/office/powerpoint/2010/main" val="574923793"/>
              </p:ext>
            </p:extLst>
          </p:nvPr>
        </p:nvGraphicFramePr>
        <p:xfrm>
          <a:off x="1979613" y="3838798"/>
          <a:ext cx="4464595" cy="922798"/>
        </p:xfrm>
        <a:graphic>
          <a:graphicData uri="http://schemas.openxmlformats.org/presentationml/2006/ole">
            <mc:AlternateContent xmlns:mc="http://schemas.openxmlformats.org/markup-compatibility/2006">
              <mc:Choice xmlns:v="urn:schemas-microsoft-com:vml" Requires="v">
                <p:oleObj spid="_x0000_s5264" name="公式" r:id="rId4" imgW="1624895" imgH="406224" progId="Equation.3">
                  <p:embed/>
                </p:oleObj>
              </mc:Choice>
              <mc:Fallback>
                <p:oleObj name="公式" r:id="rId4" imgW="1624895" imgH="406224" progId="Equation.3">
                  <p:embed/>
                  <p:pic>
                    <p:nvPicPr>
                      <p:cNvPr id="0" name="Picture 1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3838798"/>
                        <a:ext cx="4464595" cy="92279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5" name="Text Box 105"/>
          <p:cNvSpPr txBox="1">
            <a:spLocks noChangeArrowheads="1"/>
          </p:cNvSpPr>
          <p:nvPr/>
        </p:nvSpPr>
        <p:spPr bwMode="auto">
          <a:xfrm>
            <a:off x="971550" y="2398936"/>
            <a:ext cx="7391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        奥地利著名物理学家</a:t>
            </a:r>
            <a:r>
              <a:rPr kumimoji="1" lang="zh-CN" altLang="en-US">
                <a:solidFill>
                  <a:srgbClr val="0000FF"/>
                </a:solidFill>
                <a:ea typeface="华文楷体" panose="02010600040101010101" pitchFamily="2" charset="-122"/>
              </a:rPr>
              <a:t>薛定谔</a:t>
            </a:r>
            <a:r>
              <a:rPr kumimoji="1" lang="zh-CN" altLang="en-US">
                <a:solidFill>
                  <a:schemeClr val="tx1"/>
                </a:solidFill>
                <a:ea typeface="华文楷体" panose="02010600040101010101" pitchFamily="2" charset="-122"/>
              </a:rPr>
              <a:t>首先提出可以用在经典物理中描述声波和光波的</a:t>
            </a:r>
            <a:r>
              <a:rPr kumimoji="1" lang="zh-CN" altLang="en-US">
                <a:solidFill>
                  <a:srgbClr val="0000FF"/>
                </a:solidFill>
                <a:ea typeface="华文楷体" panose="02010600040101010101" pitchFamily="2" charset="-122"/>
              </a:rPr>
              <a:t>波函数</a:t>
            </a:r>
            <a:r>
              <a:rPr kumimoji="1" lang="zh-CN" altLang="en-US">
                <a:solidFill>
                  <a:schemeClr val="tx1"/>
                </a:solidFill>
                <a:ea typeface="华文楷体" panose="02010600040101010101" pitchFamily="2" charset="-122"/>
              </a:rPr>
              <a:t>来描述微观粒子的量子状态</a:t>
            </a:r>
            <a:r>
              <a:rPr kumimoji="1" lang="en-US" altLang="zh-CN">
                <a:solidFill>
                  <a:schemeClr val="tx1"/>
                </a:solidFill>
                <a:ea typeface="华文楷体" panose="02010600040101010101" pitchFamily="2" charset="-122"/>
              </a:rPr>
              <a:t>.</a:t>
            </a:r>
          </a:p>
        </p:txBody>
      </p:sp>
      <p:graphicFrame>
        <p:nvGraphicFramePr>
          <p:cNvPr id="5226" name="Object 106"/>
          <p:cNvGraphicFramePr>
            <a:graphicFrameLocks noChangeAspect="1"/>
          </p:cNvGraphicFramePr>
          <p:nvPr>
            <p:extLst>
              <p:ext uri="{D42A27DB-BD31-4B8C-83A1-F6EECF244321}">
                <p14:modId xmlns:p14="http://schemas.microsoft.com/office/powerpoint/2010/main" val="2942141536"/>
              </p:ext>
            </p:extLst>
          </p:nvPr>
        </p:nvGraphicFramePr>
        <p:xfrm>
          <a:off x="2280270" y="4967858"/>
          <a:ext cx="3744193" cy="796010"/>
        </p:xfrm>
        <a:graphic>
          <a:graphicData uri="http://schemas.openxmlformats.org/presentationml/2006/ole">
            <mc:AlternateContent xmlns:mc="http://schemas.openxmlformats.org/markup-compatibility/2006">
              <mc:Choice xmlns:v="urn:schemas-microsoft-com:vml" Requires="v">
                <p:oleObj spid="_x0000_s5265" name="公式" r:id="rId6" imgW="1307532" imgH="342751" progId="Equation.3">
                  <p:embed/>
                </p:oleObj>
              </mc:Choice>
              <mc:Fallback>
                <p:oleObj name="公式" r:id="rId6" imgW="1307532" imgH="342751" progId="Equation.3">
                  <p:embed/>
                  <p:pic>
                    <p:nvPicPr>
                      <p:cNvPr id="0" name="Picture 1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0270" y="4967858"/>
                        <a:ext cx="3744193" cy="79601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27" name="Text Box 107"/>
          <p:cNvSpPr txBox="1">
            <a:spLocks noChangeArrowheads="1"/>
          </p:cNvSpPr>
          <p:nvPr/>
        </p:nvSpPr>
        <p:spPr bwMode="auto">
          <a:xfrm>
            <a:off x="914400" y="4710336"/>
            <a:ext cx="6934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也可写成复数形式（平面波的波函数取其实部）</a:t>
            </a:r>
            <a:r>
              <a:rPr kumimoji="1" lang="en-US" altLang="zh-CN">
                <a:solidFill>
                  <a:schemeClr val="tx1"/>
                </a:solidFill>
                <a:ea typeface="华文楷体" panose="02010600040101010101" pitchFamily="2" charset="-122"/>
              </a:rPr>
              <a:t>:</a:t>
            </a:r>
          </a:p>
        </p:txBody>
      </p:sp>
      <p:grpSp>
        <p:nvGrpSpPr>
          <p:cNvPr id="5228" name="Group 108"/>
          <p:cNvGrpSpPr>
            <a:grpSpLocks/>
          </p:cNvGrpSpPr>
          <p:nvPr/>
        </p:nvGrpSpPr>
        <p:grpSpPr bwMode="auto">
          <a:xfrm>
            <a:off x="1436688" y="5854923"/>
            <a:ext cx="5943600" cy="476250"/>
            <a:chOff x="864" y="3876"/>
            <a:chExt cx="3744" cy="300"/>
          </a:xfrm>
        </p:grpSpPr>
        <p:sp>
          <p:nvSpPr>
            <p:cNvPr id="5229" name="Text Box 109"/>
            <p:cNvSpPr txBox="1">
              <a:spLocks noChangeArrowheads="1"/>
            </p:cNvSpPr>
            <p:nvPr/>
          </p:nvSpPr>
          <p:spPr bwMode="auto">
            <a:xfrm>
              <a:off x="864" y="3888"/>
              <a:ext cx="37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en-US" altLang="zh-CN">
                  <a:solidFill>
                    <a:schemeClr val="tx1"/>
                  </a:solidFill>
                  <a:ea typeface="华文楷体" panose="02010600040101010101" pitchFamily="2" charset="-122"/>
                </a:rPr>
                <a:t>(</a:t>
              </a:r>
              <a:r>
                <a:rPr kumimoji="1" lang="zh-CN" altLang="en-US">
                  <a:solidFill>
                    <a:srgbClr val="FF0000"/>
                  </a:solidFill>
                  <a:ea typeface="华文楷体" panose="02010600040101010101" pitchFamily="2" charset="-122"/>
                </a:rPr>
                <a:t>注</a:t>
              </a:r>
              <a:r>
                <a:rPr kumimoji="1" lang="zh-CN" altLang="en-US">
                  <a:solidFill>
                    <a:schemeClr val="tx1"/>
                  </a:solidFill>
                  <a:ea typeface="华文楷体" panose="02010600040101010101" pitchFamily="2" charset="-122"/>
                </a:rPr>
                <a:t>∶欧拉公式∶                                      </a:t>
              </a:r>
              <a:r>
                <a:rPr kumimoji="1" lang="en-US" altLang="zh-CN">
                  <a:solidFill>
                    <a:schemeClr val="tx1"/>
                  </a:solidFill>
                  <a:ea typeface="华文楷体" panose="02010600040101010101" pitchFamily="2" charset="-122"/>
                </a:rPr>
                <a:t>)</a:t>
              </a:r>
            </a:p>
          </p:txBody>
        </p:sp>
        <p:graphicFrame>
          <p:nvGraphicFramePr>
            <p:cNvPr id="5230" name="Object 110"/>
            <p:cNvGraphicFramePr>
              <a:graphicFrameLocks noChangeAspect="1"/>
            </p:cNvGraphicFramePr>
            <p:nvPr/>
          </p:nvGraphicFramePr>
          <p:xfrm>
            <a:off x="2422" y="3876"/>
            <a:ext cx="1683" cy="300"/>
          </p:xfrm>
          <a:graphic>
            <a:graphicData uri="http://schemas.openxmlformats.org/presentationml/2006/ole">
              <mc:AlternateContent xmlns:mc="http://schemas.openxmlformats.org/markup-compatibility/2006">
                <mc:Choice xmlns:v="urn:schemas-microsoft-com:vml" Requires="v">
                  <p:oleObj spid="_x0000_s5266" name="Equation" r:id="rId8" imgW="1282700" imgH="228600" progId="Equation.3">
                    <p:embed/>
                  </p:oleObj>
                </mc:Choice>
                <mc:Fallback>
                  <p:oleObj name="Equation" r:id="rId8" imgW="1282700" imgH="228600" progId="Equation.3">
                    <p:embed/>
                    <p:pic>
                      <p:nvPicPr>
                        <p:cNvPr id="0" name="Picture 1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22" y="3876"/>
                          <a:ext cx="1683"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17"/>
                                        </p:tgtEl>
                                        <p:attrNameLst>
                                          <p:attrName>style.visibility</p:attrName>
                                        </p:attrNameLst>
                                      </p:cBhvr>
                                      <p:to>
                                        <p:strVal val="visible"/>
                                      </p:to>
                                    </p:set>
                                    <p:animEffect transition="in" filter="wipe(left)">
                                      <p:cBhvr>
                                        <p:cTn id="7" dur="500"/>
                                        <p:tgtEl>
                                          <p:spTgt spid="521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19">
                                            <p:txEl>
                                              <p:pRg st="0" end="0"/>
                                            </p:txEl>
                                          </p:spTgt>
                                        </p:tgtEl>
                                        <p:attrNameLst>
                                          <p:attrName>style.visibility</p:attrName>
                                        </p:attrNameLst>
                                      </p:cBhvr>
                                      <p:to>
                                        <p:strVal val="visible"/>
                                      </p:to>
                                    </p:set>
                                    <p:animEffect transition="in" filter="wipe(left)">
                                      <p:cBhvr>
                                        <p:cTn id="12" dur="500"/>
                                        <p:tgtEl>
                                          <p:spTgt spid="52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220">
                                            <p:txEl>
                                              <p:pRg st="0" end="0"/>
                                            </p:txEl>
                                          </p:spTgt>
                                        </p:tgtEl>
                                        <p:attrNameLst>
                                          <p:attrName>style.visibility</p:attrName>
                                        </p:attrNameLst>
                                      </p:cBhvr>
                                      <p:to>
                                        <p:strVal val="visible"/>
                                      </p:to>
                                    </p:set>
                                    <p:animEffect transition="in" filter="wipe(left)">
                                      <p:cBhvr>
                                        <p:cTn id="17" dur="500"/>
                                        <p:tgtEl>
                                          <p:spTgt spid="522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221">
                                            <p:txEl>
                                              <p:pRg st="0" end="0"/>
                                            </p:txEl>
                                          </p:spTgt>
                                        </p:tgtEl>
                                        <p:attrNameLst>
                                          <p:attrName>style.visibility</p:attrName>
                                        </p:attrNameLst>
                                      </p:cBhvr>
                                      <p:to>
                                        <p:strVal val="visible"/>
                                      </p:to>
                                    </p:set>
                                    <p:animEffect transition="in" filter="wipe(left)">
                                      <p:cBhvr>
                                        <p:cTn id="22" dur="500"/>
                                        <p:tgtEl>
                                          <p:spTgt spid="5221">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222"/>
                                        </p:tgtEl>
                                        <p:attrNameLst>
                                          <p:attrName>style.visibility</p:attrName>
                                        </p:attrNameLst>
                                      </p:cBhvr>
                                      <p:to>
                                        <p:strVal val="visible"/>
                                      </p:to>
                                    </p:set>
                                    <p:animEffect transition="in" filter="wipe(left)">
                                      <p:cBhvr>
                                        <p:cTn id="27" dur="500"/>
                                        <p:tgtEl>
                                          <p:spTgt spid="52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25">
                                            <p:txEl>
                                              <p:pRg st="0" end="0"/>
                                            </p:txEl>
                                          </p:spTgt>
                                        </p:tgtEl>
                                        <p:attrNameLst>
                                          <p:attrName>style.visibility</p:attrName>
                                        </p:attrNameLst>
                                      </p:cBhvr>
                                      <p:to>
                                        <p:strVal val="visible"/>
                                      </p:to>
                                    </p:set>
                                    <p:animEffect transition="in" filter="wipe(left)">
                                      <p:cBhvr>
                                        <p:cTn id="32" dur="500"/>
                                        <p:tgtEl>
                                          <p:spTgt spid="5225">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223"/>
                                        </p:tgtEl>
                                        <p:attrNameLst>
                                          <p:attrName>style.visibility</p:attrName>
                                        </p:attrNameLst>
                                      </p:cBhvr>
                                      <p:to>
                                        <p:strVal val="visible"/>
                                      </p:to>
                                    </p:set>
                                    <p:animEffect transition="in" filter="wipe(left)">
                                      <p:cBhvr>
                                        <p:cTn id="37" dur="500"/>
                                        <p:tgtEl>
                                          <p:spTgt spid="522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224"/>
                                        </p:tgtEl>
                                        <p:attrNameLst>
                                          <p:attrName>style.visibility</p:attrName>
                                        </p:attrNameLst>
                                      </p:cBhvr>
                                      <p:to>
                                        <p:strVal val="visible"/>
                                      </p:to>
                                    </p:set>
                                    <p:animEffect transition="in" filter="wipe(left)">
                                      <p:cBhvr>
                                        <p:cTn id="42" dur="500"/>
                                        <p:tgtEl>
                                          <p:spTgt spid="522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227"/>
                                        </p:tgtEl>
                                        <p:attrNameLst>
                                          <p:attrName>style.visibility</p:attrName>
                                        </p:attrNameLst>
                                      </p:cBhvr>
                                      <p:to>
                                        <p:strVal val="visible"/>
                                      </p:to>
                                    </p:set>
                                    <p:animEffect transition="in" filter="wipe(left)">
                                      <p:cBhvr>
                                        <p:cTn id="47" dur="500"/>
                                        <p:tgtEl>
                                          <p:spTgt spid="52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226"/>
                                        </p:tgtEl>
                                        <p:attrNameLst>
                                          <p:attrName>style.visibility</p:attrName>
                                        </p:attrNameLst>
                                      </p:cBhvr>
                                      <p:to>
                                        <p:strVal val="visible"/>
                                      </p:to>
                                    </p:set>
                                    <p:animEffect transition="in" filter="wipe(left)">
                                      <p:cBhvr>
                                        <p:cTn id="52" dur="500"/>
                                        <p:tgtEl>
                                          <p:spTgt spid="522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5228"/>
                                        </p:tgtEl>
                                        <p:attrNameLst>
                                          <p:attrName>style.visibility</p:attrName>
                                        </p:attrNameLst>
                                      </p:cBhvr>
                                      <p:to>
                                        <p:strVal val="visible"/>
                                      </p:to>
                                    </p:set>
                                    <p:animEffect transition="in" filter="wipe(left)">
                                      <p:cBhvr>
                                        <p:cTn id="57" dur="500"/>
                                        <p:tgtEl>
                                          <p:spTgt spid="5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7" grpId="0"/>
      <p:bldP spid="5219" grpId="0" build="p" autoUpdateAnimBg="0"/>
      <p:bldP spid="5220" grpId="0" build="p" autoUpdateAnimBg="0"/>
      <p:bldP spid="5221" grpId="0" build="p" autoUpdateAnimBg="0"/>
      <p:bldP spid="5222" grpId="0" autoUpdateAnimBg="0"/>
      <p:bldP spid="5223" grpId="0" autoUpdateAnimBg="0"/>
      <p:bldP spid="5225" grpId="0" build="p" autoUpdateAnimBg="0"/>
      <p:bldP spid="5227"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Text Box 4"/>
          <p:cNvSpPr txBox="1">
            <a:spLocks noChangeArrowheads="1"/>
          </p:cNvSpPr>
          <p:nvPr/>
        </p:nvSpPr>
        <p:spPr bwMode="auto">
          <a:xfrm>
            <a:off x="644525" y="228600"/>
            <a:ext cx="464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rgbClr val="0000FF"/>
                </a:solidFill>
                <a:ea typeface="华文楷体" panose="02010600040101010101" pitchFamily="2" charset="-122"/>
              </a:rPr>
              <a:t>在量子力学中</a:t>
            </a:r>
            <a:r>
              <a:rPr kumimoji="1" lang="zh-CN" altLang="en-US">
                <a:solidFill>
                  <a:schemeClr val="tx1"/>
                </a:solidFill>
                <a:ea typeface="华文楷体" panose="02010600040101010101" pitchFamily="2" charset="-122"/>
              </a:rPr>
              <a:t>，设想用波函数</a:t>
            </a:r>
          </a:p>
        </p:txBody>
      </p:sp>
      <p:graphicFrame>
        <p:nvGraphicFramePr>
          <p:cNvPr id="92165" name="Object 5"/>
          <p:cNvGraphicFramePr>
            <a:graphicFrameLocks noChangeAspect="1"/>
          </p:cNvGraphicFramePr>
          <p:nvPr>
            <p:extLst>
              <p:ext uri="{D42A27DB-BD31-4B8C-83A1-F6EECF244321}">
                <p14:modId xmlns:p14="http://schemas.microsoft.com/office/powerpoint/2010/main" val="2150300052"/>
              </p:ext>
            </p:extLst>
          </p:nvPr>
        </p:nvGraphicFramePr>
        <p:xfrm>
          <a:off x="2123728" y="466378"/>
          <a:ext cx="4497264" cy="965229"/>
        </p:xfrm>
        <a:graphic>
          <a:graphicData uri="http://schemas.openxmlformats.org/presentationml/2006/ole">
            <mc:AlternateContent xmlns:mc="http://schemas.openxmlformats.org/markup-compatibility/2006">
              <mc:Choice xmlns:v="urn:schemas-microsoft-com:vml" Requires="v">
                <p:oleObj spid="_x0000_s92236" name="公式" r:id="rId3" imgW="1396394" imgH="355446" progId="Equation.3">
                  <p:embed/>
                </p:oleObj>
              </mc:Choice>
              <mc:Fallback>
                <p:oleObj name="公式" r:id="rId3" imgW="1396394" imgH="355446" progId="Equation.3">
                  <p:embed/>
                  <p:pic>
                    <p:nvPicPr>
                      <p:cNvPr id="0" name="Picture 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466378"/>
                        <a:ext cx="4497264" cy="96522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92166" name="Group 6"/>
          <p:cNvGrpSpPr>
            <a:grpSpLocks/>
          </p:cNvGrpSpPr>
          <p:nvPr/>
        </p:nvGrpSpPr>
        <p:grpSpPr bwMode="auto">
          <a:xfrm>
            <a:off x="539750" y="1484313"/>
            <a:ext cx="7086600" cy="506412"/>
            <a:chOff x="336" y="929"/>
            <a:chExt cx="4464" cy="319"/>
          </a:xfrm>
        </p:grpSpPr>
        <p:sp>
          <p:nvSpPr>
            <p:cNvPr id="92167" name="Text Box 7"/>
            <p:cNvSpPr txBox="1">
              <a:spLocks noChangeArrowheads="1"/>
            </p:cNvSpPr>
            <p:nvPr/>
          </p:nvSpPr>
          <p:spPr bwMode="auto">
            <a:xfrm>
              <a:off x="336" y="929"/>
              <a:ext cx="4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00000"/>
                </a:lnSpc>
                <a:buClrTx/>
                <a:buSzTx/>
                <a:buFontTx/>
                <a:buNone/>
              </a:pPr>
              <a:r>
                <a:rPr kumimoji="1" lang="zh-CN" altLang="en-US">
                  <a:solidFill>
                    <a:schemeClr val="tx1"/>
                  </a:solidFill>
                  <a:ea typeface="华文楷体" panose="02010600040101010101" pitchFamily="2" charset="-122"/>
                </a:rPr>
                <a:t>来表示微观粒子的运动状态，      是波函数的振幅。</a:t>
              </a:r>
            </a:p>
          </p:txBody>
        </p:sp>
        <p:graphicFrame>
          <p:nvGraphicFramePr>
            <p:cNvPr id="92168" name="Object 8"/>
            <p:cNvGraphicFramePr>
              <a:graphicFrameLocks noChangeAspect="1"/>
            </p:cNvGraphicFramePr>
            <p:nvPr/>
          </p:nvGraphicFramePr>
          <p:xfrm>
            <a:off x="2847" y="960"/>
            <a:ext cx="379" cy="288"/>
          </p:xfrm>
          <a:graphic>
            <a:graphicData uri="http://schemas.openxmlformats.org/presentationml/2006/ole">
              <mc:AlternateContent xmlns:mc="http://schemas.openxmlformats.org/markup-compatibility/2006">
                <mc:Choice xmlns:v="urn:schemas-microsoft-com:vml" Requires="v">
                  <p:oleObj spid="_x0000_s92237" name="公式" r:id="rId5" imgW="215806" imgH="228501" progId="Equation.3">
                    <p:embed/>
                  </p:oleObj>
                </mc:Choice>
                <mc:Fallback>
                  <p:oleObj name="公式" r:id="rId5" imgW="215806" imgH="228501" progId="Equation.3">
                    <p:embed/>
                    <p:pic>
                      <p:nvPicPr>
                        <p:cNvPr id="0" name="Picture 5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7" y="960"/>
                          <a:ext cx="3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2169" name="Text Box 9"/>
          <p:cNvSpPr txBox="1">
            <a:spLocks noChangeArrowheads="1"/>
          </p:cNvSpPr>
          <p:nvPr/>
        </p:nvSpPr>
        <p:spPr bwMode="auto">
          <a:xfrm>
            <a:off x="457200" y="1905000"/>
            <a:ext cx="81534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10000"/>
              </a:lnSpc>
              <a:buClrTx/>
              <a:buSzTx/>
              <a:buFontTx/>
              <a:buNone/>
            </a:pPr>
            <a:r>
              <a:rPr kumimoji="1" lang="zh-CN" altLang="en-US" dirty="0">
                <a:solidFill>
                  <a:srgbClr val="000000"/>
                </a:solidFill>
                <a:ea typeface="华文楷体" panose="02010600040101010101" pitchFamily="2" charset="-122"/>
              </a:rPr>
              <a:t>       </a:t>
            </a:r>
            <a:r>
              <a:rPr kumimoji="1" lang="zh-CN" altLang="en-US" dirty="0" smtClean="0">
                <a:solidFill>
                  <a:srgbClr val="000000"/>
                </a:solidFill>
                <a:ea typeface="华文楷体" panose="02010600040101010101" pitchFamily="2" charset="-122"/>
              </a:rPr>
              <a:t> 根据</a:t>
            </a:r>
            <a:r>
              <a:rPr kumimoji="1" lang="zh-CN" altLang="en-US" dirty="0">
                <a:solidFill>
                  <a:srgbClr val="000000"/>
                </a:solidFill>
                <a:ea typeface="华文楷体" panose="02010600040101010101" pitchFamily="2" charset="-122"/>
              </a:rPr>
              <a:t>德布罗意假设，一个自由粒子对应一个频率和波长不变的平面波。若粒子的能量为</a:t>
            </a:r>
            <a:r>
              <a:rPr kumimoji="1" lang="en-US" altLang="zh-CN" i="1" dirty="0">
                <a:solidFill>
                  <a:srgbClr val="000000"/>
                </a:solidFill>
                <a:ea typeface="华文楷体" panose="02010600040101010101" pitchFamily="2" charset="-122"/>
              </a:rPr>
              <a:t>E</a:t>
            </a:r>
            <a:r>
              <a:rPr kumimoji="1" lang="zh-CN" altLang="en-US" dirty="0">
                <a:solidFill>
                  <a:srgbClr val="000000"/>
                </a:solidFill>
                <a:ea typeface="华文楷体" panose="02010600040101010101" pitchFamily="2" charset="-122"/>
              </a:rPr>
              <a:t>，动量为</a:t>
            </a:r>
            <a:r>
              <a:rPr kumimoji="1" lang="en-US" altLang="zh-CN" i="1" dirty="0">
                <a:solidFill>
                  <a:srgbClr val="000000"/>
                </a:solidFill>
                <a:ea typeface="华文楷体" panose="02010600040101010101" pitchFamily="2" charset="-122"/>
              </a:rPr>
              <a:t>P</a:t>
            </a:r>
            <a:r>
              <a:rPr kumimoji="1" lang="zh-CN" altLang="en-US" dirty="0">
                <a:solidFill>
                  <a:srgbClr val="000000"/>
                </a:solidFill>
                <a:ea typeface="华文楷体" panose="02010600040101010101" pitchFamily="2" charset="-122"/>
              </a:rPr>
              <a:t>，则其波长和频率应为</a:t>
            </a:r>
            <a:r>
              <a:rPr kumimoji="1" lang="en-US" altLang="zh-CN" dirty="0">
                <a:solidFill>
                  <a:srgbClr val="000000"/>
                </a:solidFill>
                <a:ea typeface="华文楷体" panose="02010600040101010101" pitchFamily="2" charset="-122"/>
              </a:rPr>
              <a:t>:</a:t>
            </a:r>
          </a:p>
        </p:txBody>
      </p:sp>
      <p:graphicFrame>
        <p:nvGraphicFramePr>
          <p:cNvPr id="92170" name="Object 10"/>
          <p:cNvGraphicFramePr>
            <a:graphicFrameLocks noChangeAspect="1"/>
          </p:cNvGraphicFramePr>
          <p:nvPr>
            <p:extLst>
              <p:ext uri="{D42A27DB-BD31-4B8C-83A1-F6EECF244321}">
                <p14:modId xmlns:p14="http://schemas.microsoft.com/office/powerpoint/2010/main" val="3509572396"/>
              </p:ext>
            </p:extLst>
          </p:nvPr>
        </p:nvGraphicFramePr>
        <p:xfrm>
          <a:off x="2916238" y="2852738"/>
          <a:ext cx="2879898" cy="964459"/>
        </p:xfrm>
        <a:graphic>
          <a:graphicData uri="http://schemas.openxmlformats.org/presentationml/2006/ole">
            <mc:AlternateContent xmlns:mc="http://schemas.openxmlformats.org/markup-compatibility/2006">
              <mc:Choice xmlns:v="urn:schemas-microsoft-com:vml" Requires="v">
                <p:oleObj spid="_x0000_s92238" name="Equation" r:id="rId7" imgW="990170" imgH="406224" progId="Equation.3">
                  <p:embed/>
                </p:oleObj>
              </mc:Choice>
              <mc:Fallback>
                <p:oleObj name="Equation" r:id="rId7" imgW="990170" imgH="406224" progId="Equation.3">
                  <p:embed/>
                  <p:pic>
                    <p:nvPicPr>
                      <p:cNvPr id="0" name="Picture 5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16238" y="2852738"/>
                        <a:ext cx="2879898" cy="964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1" name="Rectangle 11"/>
          <p:cNvSpPr>
            <a:spLocks noChangeArrowheads="1"/>
          </p:cNvSpPr>
          <p:nvPr/>
        </p:nvSpPr>
        <p:spPr bwMode="auto">
          <a:xfrm>
            <a:off x="914400" y="4114800"/>
            <a:ext cx="2022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a:solidFill>
                  <a:schemeClr val="tx1"/>
                </a:solidFill>
                <a:ea typeface="华文楷体" panose="02010600040101010101" pitchFamily="2" charset="-122"/>
              </a:rPr>
              <a:t>代入上式，得</a:t>
            </a:r>
          </a:p>
        </p:txBody>
      </p:sp>
      <p:graphicFrame>
        <p:nvGraphicFramePr>
          <p:cNvPr id="92172" name="Object 12"/>
          <p:cNvGraphicFramePr>
            <a:graphicFrameLocks noChangeAspect="1"/>
          </p:cNvGraphicFramePr>
          <p:nvPr>
            <p:extLst>
              <p:ext uri="{D42A27DB-BD31-4B8C-83A1-F6EECF244321}">
                <p14:modId xmlns:p14="http://schemas.microsoft.com/office/powerpoint/2010/main" val="204467460"/>
              </p:ext>
            </p:extLst>
          </p:nvPr>
        </p:nvGraphicFramePr>
        <p:xfrm>
          <a:off x="3271838" y="3813176"/>
          <a:ext cx="4900562" cy="894980"/>
        </p:xfrm>
        <a:graphic>
          <a:graphicData uri="http://schemas.openxmlformats.org/presentationml/2006/ole">
            <mc:AlternateContent xmlns:mc="http://schemas.openxmlformats.org/markup-compatibility/2006">
              <mc:Choice xmlns:v="urn:schemas-microsoft-com:vml" Requires="v">
                <p:oleObj spid="_x0000_s92239" name="公式" r:id="rId9" imgW="1473200" imgH="342900" progId="Equation.3">
                  <p:embed/>
                </p:oleObj>
              </mc:Choice>
              <mc:Fallback>
                <p:oleObj name="公式" r:id="rId9" imgW="1473200" imgH="342900" progId="Equation.3">
                  <p:embed/>
                  <p:pic>
                    <p:nvPicPr>
                      <p:cNvPr id="0" name="Picture 5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71838" y="3813176"/>
                        <a:ext cx="4900562" cy="8949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3" name="Object 13"/>
          <p:cNvGraphicFramePr>
            <a:graphicFrameLocks noChangeAspect="1"/>
          </p:cNvGraphicFramePr>
          <p:nvPr>
            <p:extLst>
              <p:ext uri="{D42A27DB-BD31-4B8C-83A1-F6EECF244321}">
                <p14:modId xmlns:p14="http://schemas.microsoft.com/office/powerpoint/2010/main" val="2777350428"/>
              </p:ext>
            </p:extLst>
          </p:nvPr>
        </p:nvGraphicFramePr>
        <p:xfrm>
          <a:off x="2106613" y="4665663"/>
          <a:ext cx="5057675" cy="943008"/>
        </p:xfrm>
        <a:graphic>
          <a:graphicData uri="http://schemas.openxmlformats.org/presentationml/2006/ole">
            <mc:AlternateContent xmlns:mc="http://schemas.openxmlformats.org/markup-compatibility/2006">
              <mc:Choice xmlns:v="urn:schemas-microsoft-com:vml" Requires="v">
                <p:oleObj spid="_x0000_s92240" name="公式" r:id="rId11" imgW="1371600" imgH="342900" progId="Equation.3">
                  <p:embed/>
                </p:oleObj>
              </mc:Choice>
              <mc:Fallback>
                <p:oleObj name="公式" r:id="rId11" imgW="1371600" imgH="342900" progId="Equation.3">
                  <p:embed/>
                  <p:pic>
                    <p:nvPicPr>
                      <p:cNvPr id="0" name="Picture 5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06613" y="4665663"/>
                        <a:ext cx="5057675" cy="9430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74" name="Object 14"/>
          <p:cNvGraphicFramePr>
            <a:graphicFrameLocks noChangeAspect="1"/>
          </p:cNvGraphicFramePr>
          <p:nvPr>
            <p:extLst>
              <p:ext uri="{D42A27DB-BD31-4B8C-83A1-F6EECF244321}">
                <p14:modId xmlns:p14="http://schemas.microsoft.com/office/powerpoint/2010/main" val="3755724218"/>
              </p:ext>
            </p:extLst>
          </p:nvPr>
        </p:nvGraphicFramePr>
        <p:xfrm>
          <a:off x="2916239" y="5516564"/>
          <a:ext cx="4710111" cy="944361"/>
        </p:xfrm>
        <a:graphic>
          <a:graphicData uri="http://schemas.openxmlformats.org/presentationml/2006/ole">
            <mc:AlternateContent xmlns:mc="http://schemas.openxmlformats.org/markup-compatibility/2006">
              <mc:Choice xmlns:v="urn:schemas-microsoft-com:vml" Requires="v">
                <p:oleObj spid="_x0000_s92241" name="公式" r:id="rId13" imgW="1371600" imgH="342900" progId="Equation.3">
                  <p:embed/>
                </p:oleObj>
              </mc:Choice>
              <mc:Fallback>
                <p:oleObj name="公式" r:id="rId13" imgW="1371600" imgH="342900" progId="Equation.3">
                  <p:embed/>
                  <p:pic>
                    <p:nvPicPr>
                      <p:cNvPr id="0" name="Picture 5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16239" y="5516564"/>
                        <a:ext cx="4710111" cy="9443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75" name="Rectangle 15"/>
          <p:cNvSpPr>
            <a:spLocks noChangeArrowheads="1"/>
          </p:cNvSpPr>
          <p:nvPr/>
        </p:nvSpPr>
        <p:spPr bwMode="auto">
          <a:xfrm>
            <a:off x="304800" y="5867400"/>
            <a:ext cx="2754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latin typeface="宋体" pitchFamily="2" charset="-122"/>
                <a:ea typeface="华文楷体" panose="02010600040101010101" pitchFamily="2" charset="-122"/>
              </a:rPr>
              <a:t>推广到三维空间：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2165"/>
                                        </p:tgtEl>
                                        <p:attrNameLst>
                                          <p:attrName>style.visibility</p:attrName>
                                        </p:attrNameLst>
                                      </p:cBhvr>
                                      <p:to>
                                        <p:strVal val="visible"/>
                                      </p:to>
                                    </p:set>
                                    <p:animEffect transition="in" filter="wipe(left)">
                                      <p:cBhvr>
                                        <p:cTn id="12" dur="500"/>
                                        <p:tgtEl>
                                          <p:spTgt spid="92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2166"/>
                                        </p:tgtEl>
                                        <p:attrNameLst>
                                          <p:attrName>style.visibility</p:attrName>
                                        </p:attrNameLst>
                                      </p:cBhvr>
                                      <p:to>
                                        <p:strVal val="visible"/>
                                      </p:to>
                                    </p:set>
                                    <p:animEffect transition="in" filter="wipe(left)">
                                      <p:cBhvr>
                                        <p:cTn id="17" dur="500"/>
                                        <p:tgtEl>
                                          <p:spTgt spid="921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169"/>
                                        </p:tgtEl>
                                        <p:attrNameLst>
                                          <p:attrName>style.visibility</p:attrName>
                                        </p:attrNameLst>
                                      </p:cBhvr>
                                      <p:to>
                                        <p:strVal val="visible"/>
                                      </p:to>
                                    </p:set>
                                    <p:animEffect transition="in" filter="wipe(left)">
                                      <p:cBhvr>
                                        <p:cTn id="22" dur="500"/>
                                        <p:tgtEl>
                                          <p:spTgt spid="9216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2170"/>
                                        </p:tgtEl>
                                        <p:attrNameLst>
                                          <p:attrName>style.visibility</p:attrName>
                                        </p:attrNameLst>
                                      </p:cBhvr>
                                      <p:to>
                                        <p:strVal val="visible"/>
                                      </p:to>
                                    </p:set>
                                    <p:animEffect transition="in" filter="wipe(left)">
                                      <p:cBhvr>
                                        <p:cTn id="27" dur="500"/>
                                        <p:tgtEl>
                                          <p:spTgt spid="9217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2171">
                                            <p:txEl>
                                              <p:pRg st="0" end="0"/>
                                            </p:txEl>
                                          </p:spTgt>
                                        </p:tgtEl>
                                        <p:attrNameLst>
                                          <p:attrName>style.visibility</p:attrName>
                                        </p:attrNameLst>
                                      </p:cBhvr>
                                      <p:to>
                                        <p:strVal val="visible"/>
                                      </p:to>
                                    </p:set>
                                    <p:animEffect transition="in" filter="wipe(left)">
                                      <p:cBhvr>
                                        <p:cTn id="32" dur="500"/>
                                        <p:tgtEl>
                                          <p:spTgt spid="92171">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2172"/>
                                        </p:tgtEl>
                                        <p:attrNameLst>
                                          <p:attrName>style.visibility</p:attrName>
                                        </p:attrNameLst>
                                      </p:cBhvr>
                                      <p:to>
                                        <p:strVal val="visible"/>
                                      </p:to>
                                    </p:set>
                                    <p:animEffect transition="in" filter="wipe(left)">
                                      <p:cBhvr>
                                        <p:cTn id="37" dur="500"/>
                                        <p:tgtEl>
                                          <p:spTgt spid="9217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92173"/>
                                        </p:tgtEl>
                                        <p:attrNameLst>
                                          <p:attrName>style.visibility</p:attrName>
                                        </p:attrNameLst>
                                      </p:cBhvr>
                                      <p:to>
                                        <p:strVal val="visible"/>
                                      </p:to>
                                    </p:set>
                                    <p:animEffect transition="in" filter="wipe(left)">
                                      <p:cBhvr>
                                        <p:cTn id="42" dur="500"/>
                                        <p:tgtEl>
                                          <p:spTgt spid="9217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2175">
                                            <p:txEl>
                                              <p:pRg st="0" end="0"/>
                                            </p:txEl>
                                          </p:spTgt>
                                        </p:tgtEl>
                                        <p:attrNameLst>
                                          <p:attrName>style.visibility</p:attrName>
                                        </p:attrNameLst>
                                      </p:cBhvr>
                                      <p:to>
                                        <p:strVal val="visible"/>
                                      </p:to>
                                    </p:set>
                                    <p:animEffect transition="in" filter="wipe(left)">
                                      <p:cBhvr>
                                        <p:cTn id="47" dur="500"/>
                                        <p:tgtEl>
                                          <p:spTgt spid="92175">
                                            <p:txEl>
                                              <p:pRg st="0" end="0"/>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92174"/>
                                        </p:tgtEl>
                                        <p:attrNameLst>
                                          <p:attrName>style.visibility</p:attrName>
                                        </p:attrNameLst>
                                      </p:cBhvr>
                                      <p:to>
                                        <p:strVal val="visible"/>
                                      </p:to>
                                    </p:set>
                                    <p:animEffect transition="in" filter="wipe(left)">
                                      <p:cBhvr>
                                        <p:cTn id="52" dur="500"/>
                                        <p:tgtEl>
                                          <p:spTgt spid="92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autoUpdateAnimBg="0"/>
      <p:bldP spid="92169" grpId="0" autoUpdateAnimBg="0"/>
      <p:bldP spid="92171" grpId="0" build="p" autoUpdateAnimBg="0"/>
      <p:bldP spid="92175"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9" name="Rectangle 5"/>
          <p:cNvSpPr>
            <a:spLocks noChangeArrowheads="1"/>
          </p:cNvSpPr>
          <p:nvPr/>
        </p:nvSpPr>
        <p:spPr bwMode="auto">
          <a:xfrm>
            <a:off x="1184275" y="749481"/>
            <a:ext cx="4924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经</a:t>
            </a:r>
          </a:p>
          <a:p>
            <a:pPr hangingPunct="1">
              <a:lnSpc>
                <a:spcPct val="100000"/>
              </a:lnSpc>
              <a:buClrTx/>
              <a:buSzTx/>
              <a:buFontTx/>
              <a:buNone/>
            </a:pPr>
            <a:r>
              <a:rPr kumimoji="1" lang="zh-CN" altLang="en-US">
                <a:solidFill>
                  <a:schemeClr val="tx1"/>
                </a:solidFill>
                <a:ea typeface="华文楷体" panose="02010600040101010101" pitchFamily="2" charset="-122"/>
              </a:rPr>
              <a:t>典</a:t>
            </a:r>
          </a:p>
          <a:p>
            <a:pPr hangingPunct="1">
              <a:lnSpc>
                <a:spcPct val="100000"/>
              </a:lnSpc>
              <a:buClrTx/>
              <a:buSzTx/>
              <a:buFontTx/>
              <a:buNone/>
            </a:pPr>
            <a:r>
              <a:rPr kumimoji="1" lang="zh-CN" altLang="en-US">
                <a:solidFill>
                  <a:schemeClr val="tx1"/>
                </a:solidFill>
                <a:ea typeface="华文楷体" panose="02010600040101010101" pitchFamily="2" charset="-122"/>
              </a:rPr>
              <a:t>物</a:t>
            </a:r>
          </a:p>
          <a:p>
            <a:pPr hangingPunct="1">
              <a:lnSpc>
                <a:spcPct val="100000"/>
              </a:lnSpc>
              <a:buClrTx/>
              <a:buSzTx/>
              <a:buFontTx/>
              <a:buNone/>
            </a:pPr>
            <a:r>
              <a:rPr kumimoji="1" lang="zh-CN" altLang="en-US">
                <a:solidFill>
                  <a:schemeClr val="tx1"/>
                </a:solidFill>
                <a:ea typeface="华文楷体" panose="02010600040101010101" pitchFamily="2" charset="-122"/>
              </a:rPr>
              <a:t>理</a:t>
            </a:r>
          </a:p>
        </p:txBody>
      </p:sp>
      <p:sp>
        <p:nvSpPr>
          <p:cNvPr id="93190" name="Rectangle 6"/>
          <p:cNvSpPr>
            <a:spLocks noChangeArrowheads="1"/>
          </p:cNvSpPr>
          <p:nvPr/>
        </p:nvSpPr>
        <p:spPr bwMode="auto">
          <a:xfrm>
            <a:off x="1752600" y="978081"/>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dirty="0">
                <a:solidFill>
                  <a:schemeClr val="tx1"/>
                </a:solidFill>
                <a:ea typeface="华文楷体" panose="02010600040101010101" pitchFamily="2" charset="-122"/>
              </a:rPr>
              <a:t>机械波中，波函数表示</a:t>
            </a:r>
            <a:r>
              <a:rPr kumimoji="1" lang="en-US" altLang="zh-CN" i="1" dirty="0">
                <a:solidFill>
                  <a:schemeClr val="tx1"/>
                </a:solidFill>
                <a:ea typeface="华文楷体" panose="02010600040101010101" pitchFamily="2" charset="-122"/>
              </a:rPr>
              <a:t>t  </a:t>
            </a:r>
            <a:r>
              <a:rPr kumimoji="1" lang="zh-CN" altLang="en-US" dirty="0">
                <a:solidFill>
                  <a:schemeClr val="tx1"/>
                </a:solidFill>
                <a:ea typeface="华文楷体" panose="02010600040101010101" pitchFamily="2" charset="-122"/>
              </a:rPr>
              <a:t>时刻 </a:t>
            </a:r>
            <a:r>
              <a:rPr kumimoji="1" lang="en-US" altLang="zh-CN" i="1" dirty="0">
                <a:solidFill>
                  <a:schemeClr val="tx1"/>
                </a:solidFill>
                <a:ea typeface="华文楷体" panose="02010600040101010101" pitchFamily="2" charset="-122"/>
              </a:rPr>
              <a:t>x </a:t>
            </a:r>
            <a:r>
              <a:rPr kumimoji="1" lang="zh-CN" altLang="en-US" dirty="0">
                <a:solidFill>
                  <a:schemeClr val="tx1"/>
                </a:solidFill>
                <a:ea typeface="华文楷体" panose="02010600040101010101" pitchFamily="2" charset="-122"/>
              </a:rPr>
              <a:t>处质点的位移。</a:t>
            </a:r>
          </a:p>
        </p:txBody>
      </p:sp>
      <p:sp>
        <p:nvSpPr>
          <p:cNvPr id="93191" name="Rectangle 7"/>
          <p:cNvSpPr>
            <a:spLocks noChangeArrowheads="1"/>
          </p:cNvSpPr>
          <p:nvPr/>
        </p:nvSpPr>
        <p:spPr bwMode="auto">
          <a:xfrm>
            <a:off x="1752600" y="1587681"/>
            <a:ext cx="678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buClrTx/>
              <a:buSzTx/>
              <a:buFontTx/>
              <a:buNone/>
            </a:pPr>
            <a:r>
              <a:rPr kumimoji="1" lang="zh-CN" altLang="en-US">
                <a:solidFill>
                  <a:schemeClr val="tx1"/>
                </a:solidFill>
                <a:ea typeface="华文楷体" panose="02010600040101010101" pitchFamily="2" charset="-122"/>
              </a:rPr>
              <a:t>电磁波中，波函数表示</a:t>
            </a:r>
            <a:r>
              <a:rPr kumimoji="1" lang="en-US" altLang="zh-CN" i="1">
                <a:solidFill>
                  <a:schemeClr val="tx1"/>
                </a:solidFill>
                <a:ea typeface="华文楷体" panose="02010600040101010101" pitchFamily="2" charset="-122"/>
              </a:rPr>
              <a:t>t </a:t>
            </a:r>
            <a:r>
              <a:rPr kumimoji="1" lang="zh-CN" altLang="en-US">
                <a:solidFill>
                  <a:schemeClr val="tx1"/>
                </a:solidFill>
                <a:ea typeface="华文楷体" panose="02010600040101010101" pitchFamily="2" charset="-122"/>
              </a:rPr>
              <a:t>时刻 </a:t>
            </a:r>
            <a:r>
              <a:rPr kumimoji="1" lang="en-US" altLang="zh-CN" i="1">
                <a:solidFill>
                  <a:schemeClr val="tx1"/>
                </a:solidFill>
                <a:ea typeface="华文楷体" panose="02010600040101010101" pitchFamily="2" charset="-122"/>
              </a:rPr>
              <a:t>x </a:t>
            </a:r>
            <a:r>
              <a:rPr kumimoji="1" lang="zh-CN" altLang="en-US">
                <a:solidFill>
                  <a:schemeClr val="tx1"/>
                </a:solidFill>
                <a:ea typeface="华文楷体" panose="02010600040101010101" pitchFamily="2" charset="-122"/>
              </a:rPr>
              <a:t>处的</a:t>
            </a:r>
            <a:r>
              <a:rPr kumimoji="1" lang="en-US" altLang="zh-CN" i="1">
                <a:solidFill>
                  <a:schemeClr val="tx1"/>
                </a:solidFill>
                <a:ea typeface="华文楷体" panose="02010600040101010101" pitchFamily="2" charset="-122"/>
              </a:rPr>
              <a:t>B </a:t>
            </a:r>
            <a:r>
              <a:rPr kumimoji="1" lang="zh-CN" altLang="en-US">
                <a:solidFill>
                  <a:schemeClr val="tx1"/>
                </a:solidFill>
                <a:ea typeface="华文楷体" panose="02010600040101010101" pitchFamily="2" charset="-122"/>
              </a:rPr>
              <a:t>或</a:t>
            </a:r>
            <a:r>
              <a:rPr kumimoji="1" lang="en-US" altLang="zh-CN" i="1">
                <a:solidFill>
                  <a:schemeClr val="tx1"/>
                </a:solidFill>
                <a:ea typeface="华文楷体" panose="02010600040101010101" pitchFamily="2" charset="-122"/>
              </a:rPr>
              <a:t>E </a:t>
            </a:r>
            <a:r>
              <a:rPr kumimoji="1" lang="zh-CN" altLang="en-US">
                <a:solidFill>
                  <a:schemeClr val="tx1"/>
                </a:solidFill>
                <a:ea typeface="华文楷体" panose="02010600040101010101" pitchFamily="2" charset="-122"/>
              </a:rPr>
              <a:t>的值。</a:t>
            </a:r>
          </a:p>
        </p:txBody>
      </p:sp>
      <p:sp>
        <p:nvSpPr>
          <p:cNvPr id="93192" name="Text Box 8"/>
          <p:cNvSpPr txBox="1">
            <a:spLocks noChangeArrowheads="1"/>
          </p:cNvSpPr>
          <p:nvPr/>
        </p:nvSpPr>
        <p:spPr bwMode="auto">
          <a:xfrm>
            <a:off x="1371600" y="2273481"/>
            <a:ext cx="6477000" cy="507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hangingPunct="1">
              <a:lnSpc>
                <a:spcPct val="120000"/>
              </a:lnSpc>
              <a:buClrTx/>
              <a:buSzTx/>
              <a:buFontTx/>
              <a:buNone/>
            </a:pPr>
            <a:r>
              <a:rPr kumimoji="1" lang="zh-CN" altLang="en-US">
                <a:solidFill>
                  <a:srgbClr val="FF0000"/>
                </a:solidFill>
                <a:effectLst>
                  <a:outerShdw blurRad="38100" dist="38100" dir="2700000" algn="tl">
                    <a:srgbClr val="C0C0C0"/>
                  </a:outerShdw>
                </a:effectLst>
                <a:ea typeface="华文楷体" panose="02010600040101010101" pitchFamily="2" charset="-122"/>
              </a:rPr>
              <a:t>微观粒子的波函数中的</a:t>
            </a:r>
            <a:r>
              <a:rPr kumimoji="1" lang="en-US" altLang="zh-CN" i="1">
                <a:solidFill>
                  <a:srgbClr val="FF0000"/>
                </a:solidFill>
                <a:effectLst>
                  <a:outerShdw blurRad="38100" dist="38100" dir="2700000" algn="tl">
                    <a:srgbClr val="C0C0C0"/>
                  </a:outerShdw>
                </a:effectLst>
                <a:ea typeface="华文楷体" panose="02010600040101010101" pitchFamily="2" charset="-122"/>
              </a:rPr>
              <a:t>Ψ </a:t>
            </a:r>
            <a:r>
              <a:rPr kumimoji="1" lang="zh-CN" altLang="en-US">
                <a:solidFill>
                  <a:srgbClr val="FF0000"/>
                </a:solidFill>
                <a:effectLst>
                  <a:outerShdw blurRad="38100" dist="38100" dir="2700000" algn="tl">
                    <a:srgbClr val="C0C0C0"/>
                  </a:outerShdw>
                </a:effectLst>
                <a:ea typeface="华文楷体" panose="02010600040101010101" pitchFamily="2" charset="-122"/>
              </a:rPr>
              <a:t>表示什么意义呢</a:t>
            </a:r>
            <a:r>
              <a:rPr kumimoji="1" lang="en-US" altLang="zh-CN">
                <a:solidFill>
                  <a:srgbClr val="FF0000"/>
                </a:solidFill>
                <a:effectLst>
                  <a:outerShdw blurRad="38100" dist="38100" dir="2700000" algn="tl">
                    <a:srgbClr val="C0C0C0"/>
                  </a:outerShdw>
                </a:effectLst>
                <a:ea typeface="华文楷体" panose="02010600040101010101" pitchFamily="2" charset="-122"/>
              </a:rPr>
              <a:t>? </a:t>
            </a:r>
          </a:p>
        </p:txBody>
      </p:sp>
      <p:sp>
        <p:nvSpPr>
          <p:cNvPr id="93197" name="Text Box 13"/>
          <p:cNvSpPr txBox="1">
            <a:spLocks noChangeArrowheads="1"/>
          </p:cNvSpPr>
          <p:nvPr/>
        </p:nvSpPr>
        <p:spPr bwMode="auto">
          <a:xfrm>
            <a:off x="755650" y="188640"/>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hangingPunct="1">
              <a:lnSpc>
                <a:spcPct val="100000"/>
              </a:lnSpc>
              <a:spcBef>
                <a:spcPct val="50000"/>
              </a:spcBef>
              <a:buClrTx/>
              <a:buSzTx/>
              <a:buFontTx/>
              <a:buNone/>
            </a:pPr>
            <a:r>
              <a:rPr kumimoji="1" lang="zh-CN" altLang="en-US" dirty="0" smtClean="0">
                <a:solidFill>
                  <a:schemeClr val="tx1"/>
                </a:solidFill>
                <a:ea typeface="华文楷体" panose="02010600040101010101" pitchFamily="2" charset="-122"/>
              </a:rPr>
              <a:t>六、</a:t>
            </a:r>
            <a:r>
              <a:rPr kumimoji="1" lang="zh-CN" altLang="en-US" dirty="0">
                <a:solidFill>
                  <a:schemeClr val="tx1"/>
                </a:solidFill>
                <a:ea typeface="华文楷体" panose="02010600040101010101" pitchFamily="2" charset="-122"/>
              </a:rPr>
              <a:t>波函数的统计解释 </a:t>
            </a:r>
          </a:p>
        </p:txBody>
      </p:sp>
      <p:pic>
        <p:nvPicPr>
          <p:cNvPr id="93202" name="Picture 18" descr="16-16"/>
          <p:cNvPicPr>
            <a:picLocks noChangeAspect="1" noChangeArrowheads="1"/>
          </p:cNvPicPr>
          <p:nvPr/>
        </p:nvPicPr>
        <p:blipFill>
          <a:blip r:embed="rId2" cstate="print">
            <a:extLst>
              <a:ext uri="{28A0092B-C50C-407E-A947-70E740481C1C}">
                <a14:useLocalDpi xmlns:a14="http://schemas.microsoft.com/office/drawing/2010/main" val="0"/>
              </a:ext>
            </a:extLst>
          </a:blip>
          <a:srcRect b="14108"/>
          <a:stretch>
            <a:fillRect/>
          </a:stretch>
        </p:blipFill>
        <p:spPr bwMode="auto">
          <a:xfrm>
            <a:off x="5652120" y="3419510"/>
            <a:ext cx="3164501" cy="2355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203" name="Rectangle 19"/>
          <p:cNvSpPr>
            <a:spLocks noChangeArrowheads="1"/>
          </p:cNvSpPr>
          <p:nvPr/>
        </p:nvSpPr>
        <p:spPr bwMode="auto">
          <a:xfrm>
            <a:off x="611560" y="2926085"/>
            <a:ext cx="2882503" cy="3342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hangingPunct="1">
              <a:lnSpc>
                <a:spcPct val="110000"/>
              </a:lnSpc>
              <a:spcBef>
                <a:spcPct val="50000"/>
              </a:spcBef>
              <a:buClrTx/>
              <a:buSzTx/>
              <a:buFontTx/>
              <a:buNone/>
            </a:pPr>
            <a:r>
              <a:rPr kumimoji="1" lang="en-US" altLang="zh-CN" dirty="0">
                <a:solidFill>
                  <a:schemeClr val="tx1"/>
                </a:solidFill>
                <a:ea typeface="华文楷体" panose="02010600040101010101" pitchFamily="2" charset="-122"/>
                <a:cs typeface="Times New Roman" pitchFamily="18" charset="0"/>
              </a:rPr>
              <a:t>        1926</a:t>
            </a:r>
            <a:r>
              <a:rPr kumimoji="1" lang="zh-CN" altLang="en-US" dirty="0">
                <a:solidFill>
                  <a:schemeClr val="tx1"/>
                </a:solidFill>
                <a:ea typeface="华文楷体" panose="02010600040101010101" pitchFamily="2" charset="-122"/>
                <a:cs typeface="Times New Roman" pitchFamily="18" charset="0"/>
              </a:rPr>
              <a:t>年，德国物理学家</a:t>
            </a:r>
            <a:r>
              <a:rPr kumimoji="1" lang="zh-CN" altLang="en-US" dirty="0">
                <a:solidFill>
                  <a:srgbClr val="0000FF"/>
                </a:solidFill>
                <a:ea typeface="华文楷体" panose="02010600040101010101" pitchFamily="2" charset="-122"/>
                <a:cs typeface="Times New Roman" pitchFamily="18" charset="0"/>
              </a:rPr>
              <a:t>玻恩</a:t>
            </a:r>
            <a:r>
              <a:rPr kumimoji="1" lang="zh-CN" altLang="en-US" dirty="0">
                <a:solidFill>
                  <a:schemeClr val="tx1"/>
                </a:solidFill>
                <a:ea typeface="华文楷体" panose="02010600040101010101" pitchFamily="2" charset="-122"/>
                <a:cs typeface="Times New Roman" pitchFamily="18" charset="0"/>
              </a:rPr>
              <a:t>对波函数作出统计诠释，给出</a:t>
            </a:r>
            <a:r>
              <a:rPr kumimoji="1" lang="zh-CN" altLang="en-US" dirty="0">
                <a:solidFill>
                  <a:srgbClr val="0000FF"/>
                </a:solidFill>
                <a:ea typeface="华文楷体" panose="02010600040101010101" pitchFamily="2" charset="-122"/>
                <a:cs typeface="Times New Roman" pitchFamily="18" charset="0"/>
              </a:rPr>
              <a:t>概率波</a:t>
            </a:r>
            <a:r>
              <a:rPr kumimoji="1" lang="zh-CN" altLang="en-US" dirty="0">
                <a:solidFill>
                  <a:schemeClr val="tx1"/>
                </a:solidFill>
                <a:ea typeface="华文楷体" panose="02010600040101010101" pitchFamily="2" charset="-122"/>
                <a:cs typeface="Times New Roman" pitchFamily="18" charset="0"/>
              </a:rPr>
              <a:t>概念，圆满地将粒子的波粒二象性统一起来</a:t>
            </a:r>
            <a:r>
              <a:rPr kumimoji="1" lang="zh-CN" altLang="en-US" dirty="0" smtClean="0">
                <a:solidFill>
                  <a:schemeClr val="tx1"/>
                </a:solidFill>
                <a:ea typeface="华文楷体" panose="02010600040101010101" pitchFamily="2" charset="-122"/>
                <a:cs typeface="Times New Roman" pitchFamily="18" charset="0"/>
              </a:rPr>
              <a:t>。</a:t>
            </a:r>
            <a:r>
              <a:rPr lang="zh-CN" altLang="en-US" dirty="0">
                <a:solidFill>
                  <a:schemeClr val="tx1"/>
                </a:solidFill>
                <a:ea typeface="华文楷体" pitchFamily="2" charset="-122"/>
                <a:cs typeface="Times New Roman" pitchFamily="18" charset="0"/>
              </a:rPr>
              <a:t>获得</a:t>
            </a:r>
            <a:r>
              <a:rPr lang="en-US" altLang="zh-CN" dirty="0">
                <a:solidFill>
                  <a:schemeClr val="tx1"/>
                </a:solidFill>
                <a:ea typeface="华文楷体" pitchFamily="2" charset="-122"/>
                <a:cs typeface="Times New Roman" pitchFamily="18" charset="0"/>
              </a:rPr>
              <a:t>1954</a:t>
            </a:r>
            <a:r>
              <a:rPr lang="zh-CN" altLang="en-US" dirty="0">
                <a:solidFill>
                  <a:schemeClr val="tx1"/>
                </a:solidFill>
                <a:ea typeface="华文楷体" pitchFamily="2" charset="-122"/>
                <a:cs typeface="Times New Roman" pitchFamily="18" charset="0"/>
              </a:rPr>
              <a:t>年的诺贝尔物理学奖</a:t>
            </a:r>
            <a:endParaRPr kumimoji="1" lang="zh-CN" altLang="en-US" dirty="0">
              <a:solidFill>
                <a:schemeClr val="tx1"/>
              </a:solidFill>
              <a:ea typeface="华文楷体" pitchFamily="2" charset="-122"/>
              <a:cs typeface="Times New Roman" pitchFamily="18" charset="0"/>
            </a:endParaRPr>
          </a:p>
        </p:txBody>
      </p:sp>
      <p:pic>
        <p:nvPicPr>
          <p:cNvPr id="93205" name="Picture 21" descr="c:\documents and settings\administrator\application data\360se6\User Data\temp\d043ad4bd11373f011a801d9a40f4bfbfaed04e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896" y="3465275"/>
            <a:ext cx="161925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3197"/>
                                        </p:tgtEl>
                                        <p:attrNameLst>
                                          <p:attrName>style.visibility</p:attrName>
                                        </p:attrNameLst>
                                      </p:cBhvr>
                                      <p:to>
                                        <p:strVal val="visible"/>
                                      </p:to>
                                    </p:set>
                                    <p:animEffect transition="in" filter="wipe(left)">
                                      <p:cBhvr>
                                        <p:cTn id="7" dur="500"/>
                                        <p:tgtEl>
                                          <p:spTgt spid="9319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up)">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90">
                                            <p:txEl>
                                              <p:pRg st="0" end="0"/>
                                            </p:txEl>
                                          </p:spTgt>
                                        </p:tgtEl>
                                        <p:attrNameLst>
                                          <p:attrName>style.visibility</p:attrName>
                                        </p:attrNameLst>
                                      </p:cBhvr>
                                      <p:to>
                                        <p:strVal val="visible"/>
                                      </p:to>
                                    </p:set>
                                    <p:animEffect transition="in" filter="wipe(left)">
                                      <p:cBhvr>
                                        <p:cTn id="17" dur="500"/>
                                        <p:tgtEl>
                                          <p:spTgt spid="9319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191">
                                            <p:txEl>
                                              <p:pRg st="0" end="0"/>
                                            </p:txEl>
                                          </p:spTgt>
                                        </p:tgtEl>
                                        <p:attrNameLst>
                                          <p:attrName>style.visibility</p:attrName>
                                        </p:attrNameLst>
                                      </p:cBhvr>
                                      <p:to>
                                        <p:strVal val="visible"/>
                                      </p:to>
                                    </p:set>
                                    <p:animEffect transition="in" filter="wipe(left)">
                                      <p:cBhvr>
                                        <p:cTn id="22" dur="500"/>
                                        <p:tgtEl>
                                          <p:spTgt spid="9319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192"/>
                                        </p:tgtEl>
                                        <p:attrNameLst>
                                          <p:attrName>style.visibility</p:attrName>
                                        </p:attrNameLst>
                                      </p:cBhvr>
                                      <p:to>
                                        <p:strVal val="visible"/>
                                      </p:to>
                                    </p:set>
                                    <p:animEffect transition="in" filter="wipe(left)">
                                      <p:cBhvr>
                                        <p:cTn id="27" dur="500"/>
                                        <p:tgtEl>
                                          <p:spTgt spid="9319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3205"/>
                                        </p:tgtEl>
                                        <p:attrNameLst>
                                          <p:attrName>style.visibility</p:attrName>
                                        </p:attrNameLst>
                                      </p:cBhvr>
                                      <p:to>
                                        <p:strVal val="visible"/>
                                      </p:to>
                                    </p:set>
                                    <p:animEffect transition="in" filter="wipe(up)">
                                      <p:cBhvr>
                                        <p:cTn id="32" dur="500"/>
                                        <p:tgtEl>
                                          <p:spTgt spid="932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3203"/>
                                        </p:tgtEl>
                                        <p:attrNameLst>
                                          <p:attrName>style.visibility</p:attrName>
                                        </p:attrNameLst>
                                      </p:cBhvr>
                                      <p:to>
                                        <p:strVal val="visible"/>
                                      </p:to>
                                    </p:set>
                                    <p:animEffect transition="in" filter="wipe(left)">
                                      <p:cBhvr>
                                        <p:cTn id="37" dur="500"/>
                                        <p:tgtEl>
                                          <p:spTgt spid="932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3202"/>
                                        </p:tgtEl>
                                        <p:attrNameLst>
                                          <p:attrName>style.visibility</p:attrName>
                                        </p:attrNameLst>
                                      </p:cBhvr>
                                      <p:to>
                                        <p:strVal val="visible"/>
                                      </p:to>
                                    </p:set>
                                    <p:animEffect transition="in" filter="wipe(left)">
                                      <p:cBhvr>
                                        <p:cTn id="42" dur="500"/>
                                        <p:tgtEl>
                                          <p:spTgt spid="93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9" grpId="0" autoUpdateAnimBg="0"/>
      <p:bldP spid="93190" grpId="0" build="p" autoUpdateAnimBg="0"/>
      <p:bldP spid="93191" grpId="0" build="p" autoUpdateAnimBg="0"/>
      <p:bldP spid="93192" grpId="0" autoUpdateAnimBg="0"/>
      <p:bldP spid="93197" grpId="0" autoUpdateAnimBg="0"/>
      <p:bldP spid="93203" grpId="0" autoUpdateAnimBg="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0">
          <a:lnSpc>
            <a:spcPct val="95000"/>
          </a:lnSpc>
          <a:spcBef>
            <a:spcPct val="0"/>
          </a:spcBef>
          <a:spcAft>
            <a:spcPct val="0"/>
          </a:spcAft>
          <a:buClr>
            <a:srgbClr val="000000"/>
          </a:buClr>
          <a:buSzPct val="100000"/>
          <a:buFont typeface="Times New Roman" pitchFamily="18" charset="0"/>
          <a:buNone/>
          <a:tabLst/>
          <a:defRPr kumimoji="0" lang="en-GB" altLang="zh-CN" sz="2400" b="1" i="0" u="none" strike="noStrike" cap="none" normalizeH="0" baseline="0" smtClean="0">
            <a:ln>
              <a:noFill/>
            </a:ln>
            <a:solidFill>
              <a:schemeClr val="bg1"/>
            </a:solidFill>
            <a:effectLst/>
            <a:latin typeface="Times New Roman" pitchFamily="18" charset="0"/>
            <a:ea typeface="楷体_GB2312" pitchFamily="49"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36217</TotalTime>
  <Words>2660</Words>
  <Application>Microsoft Office PowerPoint</Application>
  <PresentationFormat>全屏显示(4:3)</PresentationFormat>
  <Paragraphs>195</Paragraphs>
  <Slides>26</Slides>
  <Notes>20</Notes>
  <HiddenSlides>2</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26</vt:i4>
      </vt:variant>
    </vt:vector>
  </HeadingPairs>
  <TitlesOfParts>
    <vt:vector size="41" baseType="lpstr">
      <vt:lpstr>StarSymbol</vt:lpstr>
      <vt:lpstr>华文楷体</vt:lpstr>
      <vt:lpstr>楷体</vt:lpstr>
      <vt:lpstr>楷体_GB2312</vt:lpstr>
      <vt:lpstr>隶书</vt:lpstr>
      <vt:lpstr>宋体</vt:lpstr>
      <vt:lpstr>Arial</vt:lpstr>
      <vt:lpstr>Calibri</vt:lpstr>
      <vt:lpstr>Symbol</vt:lpstr>
      <vt:lpstr>Times New Roman</vt:lpstr>
      <vt:lpstr>Wingdings</vt:lpstr>
      <vt:lpstr>默认设计模板</vt:lpstr>
      <vt:lpstr>默认设计模板</vt:lpstr>
      <vt:lpstr>Equation</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dell</cp:lastModifiedBy>
  <cp:revision>48</cp:revision>
  <cp:lastPrinted>2014-12-21T13:18:07Z</cp:lastPrinted>
  <dcterms:created xsi:type="dcterms:W3CDTF">1601-01-01T00:00:00Z</dcterms:created>
  <dcterms:modified xsi:type="dcterms:W3CDTF">2018-09-10T12:52:24Z</dcterms:modified>
</cp:coreProperties>
</file>